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78"/>
  </p:notesMasterIdLst>
  <p:handoutMasterIdLst>
    <p:handoutMasterId r:id="rId79"/>
  </p:handoutMasterIdLst>
  <p:sldIdLst>
    <p:sldId id="289" r:id="rId5"/>
    <p:sldId id="2141411269" r:id="rId6"/>
    <p:sldId id="2141411320" r:id="rId7"/>
    <p:sldId id="2141411314" r:id="rId8"/>
    <p:sldId id="2141411316" r:id="rId9"/>
    <p:sldId id="2141411333" r:id="rId10"/>
    <p:sldId id="2141411315" r:id="rId11"/>
    <p:sldId id="2141411271" r:id="rId12"/>
    <p:sldId id="2141411322" r:id="rId13"/>
    <p:sldId id="2141411325" r:id="rId14"/>
    <p:sldId id="8831" r:id="rId15"/>
    <p:sldId id="2141411323" r:id="rId16"/>
    <p:sldId id="2141411297" r:id="rId17"/>
    <p:sldId id="2141411321" r:id="rId18"/>
    <p:sldId id="11154" r:id="rId19"/>
    <p:sldId id="2141411308" r:id="rId20"/>
    <p:sldId id="2141411261" r:id="rId21"/>
    <p:sldId id="2141411332" r:id="rId22"/>
    <p:sldId id="11135" r:id="rId23"/>
    <p:sldId id="10860" r:id="rId24"/>
    <p:sldId id="2141411272" r:id="rId25"/>
    <p:sldId id="8798" r:id="rId26"/>
    <p:sldId id="8834" r:id="rId27"/>
    <p:sldId id="11157" r:id="rId28"/>
    <p:sldId id="11158" r:id="rId29"/>
    <p:sldId id="11189" r:id="rId30"/>
    <p:sldId id="10864" r:id="rId31"/>
    <p:sldId id="10899" r:id="rId32"/>
    <p:sldId id="11190" r:id="rId33"/>
    <p:sldId id="11076" r:id="rId34"/>
    <p:sldId id="10875" r:id="rId35"/>
    <p:sldId id="1930" r:id="rId36"/>
    <p:sldId id="8805" r:id="rId37"/>
    <p:sldId id="10838" r:id="rId38"/>
    <p:sldId id="2141411304" r:id="rId39"/>
    <p:sldId id="10872" r:id="rId40"/>
    <p:sldId id="8823" r:id="rId41"/>
    <p:sldId id="8776" r:id="rId42"/>
    <p:sldId id="10868" r:id="rId43"/>
    <p:sldId id="11227" r:id="rId44"/>
    <p:sldId id="11166" r:id="rId45"/>
    <p:sldId id="2141411307" r:id="rId46"/>
    <p:sldId id="2141411318" r:id="rId47"/>
    <p:sldId id="2141411319" r:id="rId48"/>
    <p:sldId id="11117" r:id="rId49"/>
    <p:sldId id="11194" r:id="rId50"/>
    <p:sldId id="2141411273" r:id="rId51"/>
    <p:sldId id="2141411247" r:id="rId52"/>
    <p:sldId id="348" r:id="rId53"/>
    <p:sldId id="2141411267" r:id="rId54"/>
    <p:sldId id="8786" r:id="rId55"/>
    <p:sldId id="8787" r:id="rId56"/>
    <p:sldId id="2141411317" r:id="rId57"/>
    <p:sldId id="8788" r:id="rId58"/>
    <p:sldId id="2141411274" r:id="rId59"/>
    <p:sldId id="11191" r:id="rId60"/>
    <p:sldId id="11198" r:id="rId61"/>
    <p:sldId id="11199" r:id="rId62"/>
    <p:sldId id="2141411263" r:id="rId63"/>
    <p:sldId id="2141411334" r:id="rId64"/>
    <p:sldId id="2141411275" r:id="rId65"/>
    <p:sldId id="11144" r:id="rId66"/>
    <p:sldId id="8770" r:id="rId67"/>
    <p:sldId id="8771" r:id="rId68"/>
    <p:sldId id="2141411327" r:id="rId69"/>
    <p:sldId id="2141411328" r:id="rId70"/>
    <p:sldId id="2141411329" r:id="rId71"/>
    <p:sldId id="2141411330" r:id="rId72"/>
    <p:sldId id="2141411331" r:id="rId73"/>
    <p:sldId id="2141411312" r:id="rId74"/>
    <p:sldId id="303" r:id="rId75"/>
    <p:sldId id="2141411309" r:id="rId76"/>
    <p:sldId id="2141411313" r:id="rId77"/>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521415D9-36F7-43E2-AB2F-B90AF26B5E84}">
      <p14:sectionLst xmlns:p14="http://schemas.microsoft.com/office/powerpoint/2010/main">
        <p14:section name="01 - Introduction" id="{7BD2632D-09C8-4C48-80FF-5D30EC044635}">
          <p14:sldIdLst>
            <p14:sldId id="289"/>
            <p14:sldId id="2141411269"/>
            <p14:sldId id="2141411320"/>
            <p14:sldId id="2141411314"/>
            <p14:sldId id="2141411316"/>
            <p14:sldId id="2141411333"/>
            <p14:sldId id="2141411315"/>
          </p14:sldIdLst>
        </p14:section>
        <p14:section name="02 - What is a Digital Twin?" id="{DA97EA51-4467-4A88-B13A-99D95A93CF8D}">
          <p14:sldIdLst>
            <p14:sldId id="2141411271"/>
            <p14:sldId id="2141411322"/>
            <p14:sldId id="2141411325"/>
            <p14:sldId id="8831"/>
            <p14:sldId id="2141411323"/>
            <p14:sldId id="2141411297"/>
            <p14:sldId id="2141411321"/>
            <p14:sldId id="11154"/>
            <p14:sldId id="2141411308"/>
            <p14:sldId id="2141411261"/>
            <p14:sldId id="2141411332"/>
            <p14:sldId id="11135"/>
            <p14:sldId id="10860"/>
          </p14:sldIdLst>
        </p14:section>
        <p14:section name="03 - How do you build a Digital Twin?" id="{76B10A01-C2BF-45CB-B499-8CB0B5AB4053}">
          <p14:sldIdLst>
            <p14:sldId id="2141411272"/>
            <p14:sldId id="8798"/>
            <p14:sldId id="8834"/>
            <p14:sldId id="11157"/>
            <p14:sldId id="11158"/>
            <p14:sldId id="11189"/>
            <p14:sldId id="10864"/>
            <p14:sldId id="10899"/>
            <p14:sldId id="11190"/>
            <p14:sldId id="11076"/>
            <p14:sldId id="10875"/>
            <p14:sldId id="1930"/>
            <p14:sldId id="8805"/>
            <p14:sldId id="10838"/>
            <p14:sldId id="2141411304"/>
            <p14:sldId id="10872"/>
            <p14:sldId id="8823"/>
            <p14:sldId id="8776"/>
            <p14:sldId id="10868"/>
            <p14:sldId id="11227"/>
            <p14:sldId id="11166"/>
            <p14:sldId id="2141411307"/>
            <p14:sldId id="2141411318"/>
            <p14:sldId id="2141411319"/>
            <p14:sldId id="11117"/>
            <p14:sldId id="11194"/>
          </p14:sldIdLst>
        </p14:section>
        <p14:section name="04 - What technology integrations are making digital twins more viable?" id="{16AE76FC-43A0-42F2-A3C6-FEFD442C732D}">
          <p14:sldIdLst>
            <p14:sldId id="2141411273"/>
            <p14:sldId id="2141411247"/>
            <p14:sldId id="348"/>
            <p14:sldId id="2141411267"/>
            <p14:sldId id="8786"/>
            <p14:sldId id="8787"/>
            <p14:sldId id="2141411317"/>
            <p14:sldId id="8788"/>
          </p14:sldIdLst>
        </p14:section>
        <p14:section name="05 - What role can digital twins play in simulation and training?" id="{E89BBEC0-4E4C-475C-9BE3-3A899C79A8B5}">
          <p14:sldIdLst>
            <p14:sldId id="2141411274"/>
            <p14:sldId id="11191"/>
            <p14:sldId id="11198"/>
            <p14:sldId id="11199"/>
            <p14:sldId id="2141411263"/>
            <p14:sldId id="2141411334"/>
          </p14:sldIdLst>
        </p14:section>
        <p14:section name="06 - What private sector best practices for digital twins transfer to the" id="{501763E3-100F-4F1F-892A-B839A8C51C2D}">
          <p14:sldIdLst>
            <p14:sldId id="2141411275"/>
            <p14:sldId id="11144"/>
            <p14:sldId id="8770"/>
            <p14:sldId id="8771"/>
          </p14:sldIdLst>
        </p14:section>
        <p14:section name="07 - Closing" id="{F24E5847-41FB-474C-881E-34592A31EC92}">
          <p14:sldIdLst>
            <p14:sldId id="2141411327"/>
            <p14:sldId id="2141411328"/>
            <p14:sldId id="2141411329"/>
            <p14:sldId id="2141411330"/>
            <p14:sldId id="2141411331"/>
            <p14:sldId id="2141411312"/>
          </p14:sldIdLst>
        </p14:section>
        <p14:section name="XX-Reference Template" id="{6B4D779F-52FB-410C-90B3-E7580DBDF040}">
          <p14:sldIdLst>
            <p14:sldId id="303"/>
            <p14:sldId id="2141411309"/>
            <p14:sldId id="214141131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E7E"/>
    <a:srgbClr val="6175A6"/>
    <a:srgbClr val="EDF0F7"/>
    <a:srgbClr val="182350"/>
    <a:srgbClr val="C9CBE7"/>
    <a:srgbClr val="FFFFFF"/>
    <a:srgbClr val="5974B8"/>
    <a:srgbClr val="356EA0"/>
    <a:srgbClr val="D8E7FC"/>
    <a:srgbClr val="034F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9397C0-3F83-4F1D-86FA-242F7F3BCC8B}" v="60" dt="2024-10-07T22:38:02.2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5" autoAdjust="0"/>
    <p:restoredTop sz="91798" autoAdjust="0"/>
  </p:normalViewPr>
  <p:slideViewPr>
    <p:cSldViewPr snapToGrid="0">
      <p:cViewPr varScale="1">
        <p:scale>
          <a:sx n="68" d="100"/>
          <a:sy n="68" d="100"/>
        </p:scale>
        <p:origin x="616" y="3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4512"/>
    </p:cViewPr>
  </p:sorterViewPr>
  <p:notesViewPr>
    <p:cSldViewPr snapToGrid="0">
      <p:cViewPr varScale="1">
        <p:scale>
          <a:sx n="92" d="100"/>
          <a:sy n="92" d="100"/>
        </p:scale>
        <p:origin x="3546" y="66"/>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les, John" userId="b59286e5-9820-4637-bcff-249ccf0b8a51" providerId="ADAL" clId="{319397C0-3F83-4F1D-86FA-242F7F3BCC8B}"/>
    <pc:docChg chg="custSel modSld">
      <pc:chgData name="Niles, John" userId="b59286e5-9820-4637-bcff-249ccf0b8a51" providerId="ADAL" clId="{319397C0-3F83-4F1D-86FA-242F7F3BCC8B}" dt="2024-10-07T22:38:02.282" v="284" actId="1076"/>
      <pc:docMkLst>
        <pc:docMk/>
      </pc:docMkLst>
      <pc:sldChg chg="delSp modSp mod">
        <pc:chgData name="Niles, John" userId="b59286e5-9820-4637-bcff-249ccf0b8a51" providerId="ADAL" clId="{319397C0-3F83-4F1D-86FA-242F7F3BCC8B}" dt="2024-10-07T22:35:53.366" v="80" actId="20577"/>
        <pc:sldMkLst>
          <pc:docMk/>
          <pc:sldMk cId="3664686379" sldId="289"/>
        </pc:sldMkLst>
        <pc:spChg chg="mod">
          <ac:chgData name="Niles, John" userId="b59286e5-9820-4637-bcff-249ccf0b8a51" providerId="ADAL" clId="{319397C0-3F83-4F1D-86FA-242F7F3BCC8B}" dt="2024-10-07T22:35:10.090" v="28" actId="20577"/>
          <ac:spMkLst>
            <pc:docMk/>
            <pc:sldMk cId="3664686379" sldId="289"/>
            <ac:spMk id="9" creationId="{00000000-0000-0000-0000-000000000000}"/>
          </ac:spMkLst>
        </pc:spChg>
        <pc:spChg chg="mod">
          <ac:chgData name="Niles, John" userId="b59286e5-9820-4637-bcff-249ccf0b8a51" providerId="ADAL" clId="{319397C0-3F83-4F1D-86FA-242F7F3BCC8B}" dt="2024-10-07T22:35:53.366" v="80" actId="20577"/>
          <ac:spMkLst>
            <pc:docMk/>
            <pc:sldMk cId="3664686379" sldId="289"/>
            <ac:spMk id="10" creationId="{00000000-0000-0000-0000-000000000000}"/>
          </ac:spMkLst>
        </pc:spChg>
        <pc:picChg chg="del">
          <ac:chgData name="Niles, John" userId="b59286e5-9820-4637-bcff-249ccf0b8a51" providerId="ADAL" clId="{319397C0-3F83-4F1D-86FA-242F7F3BCC8B}" dt="2024-10-07T22:35:16.267" v="29" actId="478"/>
          <ac:picMkLst>
            <pc:docMk/>
            <pc:sldMk cId="3664686379" sldId="289"/>
            <ac:picMk id="2" creationId="{0FEF41E1-0DB8-500A-AFC1-3477A384F74E}"/>
          </ac:picMkLst>
        </pc:picChg>
        <pc:picChg chg="del">
          <ac:chgData name="Niles, John" userId="b59286e5-9820-4637-bcff-249ccf0b8a51" providerId="ADAL" clId="{319397C0-3F83-4F1D-86FA-242F7F3BCC8B}" dt="2024-10-07T22:35:17.386" v="30" actId="478"/>
          <ac:picMkLst>
            <pc:docMk/>
            <pc:sldMk cId="3664686379" sldId="289"/>
            <ac:picMk id="1026" creationId="{0EA8635D-27CF-DA5F-3591-E5A717BA8C2E}"/>
          </ac:picMkLst>
        </pc:picChg>
      </pc:sldChg>
      <pc:sldChg chg="addSp modSp mod">
        <pc:chgData name="Niles, John" userId="b59286e5-9820-4637-bcff-249ccf0b8a51" providerId="ADAL" clId="{319397C0-3F83-4F1D-86FA-242F7F3BCC8B}" dt="2024-10-07T22:38:02.282" v="284" actId="1076"/>
        <pc:sldMkLst>
          <pc:docMk/>
          <pc:sldMk cId="550668852" sldId="2141411322"/>
        </pc:sldMkLst>
        <pc:spChg chg="add mod">
          <ac:chgData name="Niles, John" userId="b59286e5-9820-4637-bcff-249ccf0b8a51" providerId="ADAL" clId="{319397C0-3F83-4F1D-86FA-242F7F3BCC8B}" dt="2024-10-07T22:37:49.303" v="248" actId="1036"/>
          <ac:spMkLst>
            <pc:docMk/>
            <pc:sldMk cId="550668852" sldId="2141411322"/>
            <ac:spMk id="2" creationId="{AA53808C-015A-A9AB-D0E0-78EFFB69C03C}"/>
          </ac:spMkLst>
        </pc:spChg>
        <pc:picChg chg="mod">
          <ac:chgData name="Niles, John" userId="b59286e5-9820-4637-bcff-249ccf0b8a51" providerId="ADAL" clId="{319397C0-3F83-4F1D-86FA-242F7F3BCC8B}" dt="2024-10-07T22:38:02.282" v="284" actId="1076"/>
          <ac:picMkLst>
            <pc:docMk/>
            <pc:sldMk cId="550668852" sldId="2141411322"/>
            <ac:picMk id="1026" creationId="{BBAB03F4-AB48-E259-055B-AE183BA4FF19}"/>
          </ac:picMkLst>
        </pc:picChg>
      </pc:sldChg>
      <pc:sldChg chg="delSp mod">
        <pc:chgData name="Niles, John" userId="b59286e5-9820-4637-bcff-249ccf0b8a51" providerId="ADAL" clId="{319397C0-3F83-4F1D-86FA-242F7F3BCC8B}" dt="2024-10-07T22:36:30.048" v="82" actId="478"/>
        <pc:sldMkLst>
          <pc:docMk/>
          <pc:sldMk cId="3757577151" sldId="2141411333"/>
        </pc:sldMkLst>
        <pc:spChg chg="del">
          <ac:chgData name="Niles, John" userId="b59286e5-9820-4637-bcff-249ccf0b8a51" providerId="ADAL" clId="{319397C0-3F83-4F1D-86FA-242F7F3BCC8B}" dt="2024-10-07T22:36:30.048" v="82" actId="478"/>
          <ac:spMkLst>
            <pc:docMk/>
            <pc:sldMk cId="3757577151" sldId="2141411333"/>
            <ac:spMk id="8" creationId="{E28DD3CF-46FC-DB63-6B36-77B26BBF8C26}"/>
          </ac:spMkLst>
        </pc:spChg>
        <pc:picChg chg="del">
          <ac:chgData name="Niles, John" userId="b59286e5-9820-4637-bcff-249ccf0b8a51" providerId="ADAL" clId="{319397C0-3F83-4F1D-86FA-242F7F3BCC8B}" dt="2024-10-07T22:36:28.578" v="81" actId="478"/>
          <ac:picMkLst>
            <pc:docMk/>
            <pc:sldMk cId="3757577151" sldId="2141411333"/>
            <ac:picMk id="7" creationId="{D067E47F-7AD3-98C4-FF50-EF5DC553BAB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200" b="1" i="0" u="none" strike="noStrike" kern="1200" cap="all" baseline="0">
                <a:solidFill>
                  <a:schemeClr val="tx1"/>
                </a:solidFill>
                <a:latin typeface="+mn-lt"/>
                <a:ea typeface="+mn-ea"/>
                <a:cs typeface="+mn-cs"/>
              </a:defRPr>
            </a:pPr>
            <a:r>
              <a:rPr lang="en-US" sz="1200" dirty="0">
                <a:solidFill>
                  <a:schemeClr val="tx1"/>
                </a:solidFill>
              </a:rPr>
              <a:t>Data Related Activities Per Week</a:t>
            </a:r>
          </a:p>
        </c:rich>
      </c:tx>
      <c:layout>
        <c:manualLayout>
          <c:xMode val="edge"/>
          <c:yMode val="edge"/>
          <c:x val="0.20157076217636929"/>
          <c:y val="9.6487986597547357E-2"/>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Time Spent Each Week</c:v>
                </c:pt>
              </c:strCache>
            </c:strRef>
          </c:tx>
          <c:spPr>
            <a:effectLst>
              <a:softEdge rad="0"/>
            </a:effectLst>
          </c:spPr>
          <c:explosion val="4"/>
          <c:dPt>
            <c:idx val="0"/>
            <c:bubble3D val="0"/>
            <c:explosion val="0"/>
            <c:spPr>
              <a:solidFill>
                <a:schemeClr val="accent6">
                  <a:tint val="65000"/>
                </a:schemeClr>
              </a:solidFill>
              <a:ln>
                <a:noFill/>
              </a:ln>
              <a:effectLst>
                <a:softEdge rad="0"/>
              </a:effectLst>
            </c:spPr>
            <c:extLst>
              <c:ext xmlns:c16="http://schemas.microsoft.com/office/drawing/2014/chart" uri="{C3380CC4-5D6E-409C-BE32-E72D297353CC}">
                <c16:uniqueId val="{00000001-A6E7-40E5-9ADD-C8820F0CB356}"/>
              </c:ext>
            </c:extLst>
          </c:dPt>
          <c:dPt>
            <c:idx val="1"/>
            <c:bubble3D val="0"/>
            <c:explosion val="0"/>
            <c:spPr>
              <a:solidFill>
                <a:schemeClr val="accent6"/>
              </a:solidFill>
              <a:ln>
                <a:noFill/>
              </a:ln>
              <a:effectLst>
                <a:softEdge rad="0"/>
              </a:effectLst>
            </c:spPr>
            <c:extLst>
              <c:ext xmlns:c16="http://schemas.microsoft.com/office/drawing/2014/chart" uri="{C3380CC4-5D6E-409C-BE32-E72D297353CC}">
                <c16:uniqueId val="{00000003-A6E7-40E5-9ADD-C8820F0CB356}"/>
              </c:ext>
            </c:extLst>
          </c:dPt>
          <c:dPt>
            <c:idx val="2"/>
            <c:bubble3D val="0"/>
            <c:explosion val="0"/>
            <c:spPr>
              <a:solidFill>
                <a:schemeClr val="accent6">
                  <a:shade val="65000"/>
                </a:schemeClr>
              </a:solidFill>
              <a:ln>
                <a:noFill/>
              </a:ln>
              <a:effectLst>
                <a:softEdge rad="0"/>
              </a:effectLst>
            </c:spPr>
            <c:extLst>
              <c:ext xmlns:c16="http://schemas.microsoft.com/office/drawing/2014/chart" uri="{C3380CC4-5D6E-409C-BE32-E72D297353CC}">
                <c16:uniqueId val="{00000005-A6E7-40E5-9ADD-C8820F0CB356}"/>
              </c:ext>
            </c:extLst>
          </c:dPt>
          <c:dPt>
            <c:idx val="3"/>
            <c:bubble3D val="0"/>
            <c:explosion val="0"/>
            <c:spPr>
              <a:solidFill>
                <a:schemeClr val="accent6">
                  <a:shade val="65000"/>
                </a:schemeClr>
              </a:solidFill>
              <a:ln>
                <a:noFill/>
              </a:ln>
              <a:effectLst>
                <a:softEdge rad="0"/>
              </a:effectLst>
            </c:spPr>
            <c:extLst>
              <c:ext xmlns:c16="http://schemas.microsoft.com/office/drawing/2014/chart" uri="{C3380CC4-5D6E-409C-BE32-E72D297353CC}">
                <c16:uniqueId val="{00000007-A6E7-40E5-9ADD-C8820F0CB356}"/>
              </c:ext>
            </c:extLst>
          </c:dPt>
          <c:dLbls>
            <c:dLbl>
              <c:idx val="0"/>
              <c:layout>
                <c:manualLayout>
                  <c:x val="1.1722542907068445E-2"/>
                  <c:y val="6.3478182160805488E-2"/>
                </c:manualLayout>
              </c:layout>
              <c:spPr>
                <a:noFill/>
                <a:ln>
                  <a:noFill/>
                </a:ln>
                <a:effectLst/>
              </c:spPr>
              <c:txPr>
                <a:bodyPr rot="0" spcFirstLastPara="1" vertOverflow="ellipsis" vert="horz" wrap="square" anchor="ctr" anchorCtr="0"/>
                <a:lstStyle/>
                <a:p>
                  <a:pPr algn="l">
                    <a:defRPr sz="1000" b="1" i="0" u="none" strike="noStrike" kern="1200" spc="0" baseline="0">
                      <a:solidFill>
                        <a:srgbClr val="007DBB"/>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4916366582727761"/>
                      <c:h val="0.24089923604497501"/>
                    </c:manualLayout>
                  </c15:layout>
                </c:ext>
                <c:ext xmlns:c16="http://schemas.microsoft.com/office/drawing/2014/chart" uri="{C3380CC4-5D6E-409C-BE32-E72D297353CC}">
                  <c16:uniqueId val="{00000001-A6E7-40E5-9ADD-C8820F0CB356}"/>
                </c:ext>
              </c:extLst>
            </c:dLbl>
            <c:dLbl>
              <c:idx val="1"/>
              <c:layout>
                <c:manualLayout>
                  <c:x val="3.005662367531349E-2"/>
                  <c:y val="-2.2492643160975538E-2"/>
                </c:manualLayout>
              </c:layout>
              <c:tx>
                <c:rich>
                  <a:bodyPr rot="0" spcFirstLastPara="1" vertOverflow="ellipsis" vert="horz" wrap="square" anchor="ctr" anchorCtr="0"/>
                  <a:lstStyle/>
                  <a:p>
                    <a:pPr algn="l">
                      <a:defRPr sz="1000" b="1" i="0" u="none" strike="noStrike" kern="1200" spc="0" baseline="0">
                        <a:solidFill>
                          <a:srgbClr val="C00000"/>
                        </a:solidFill>
                        <a:latin typeface="+mn-lt"/>
                        <a:ea typeface="+mn-ea"/>
                        <a:cs typeface="+mn-cs"/>
                      </a:defRPr>
                    </a:pPr>
                    <a:fld id="{AD5F1DB2-865F-48C3-ACDC-D3B1AE686904}" type="CATEGORYNAME">
                      <a:rPr lang="en-US" sz="1000" smtClean="0">
                        <a:solidFill>
                          <a:srgbClr val="C00000"/>
                        </a:solidFill>
                      </a:rPr>
                      <a:pPr algn="l">
                        <a:defRPr sz="1000">
                          <a:solidFill>
                            <a:srgbClr val="C00000"/>
                          </a:solidFill>
                        </a:defRPr>
                      </a:pPr>
                      <a:t>[CATEGORY NAME]</a:t>
                    </a:fld>
                    <a:endParaRPr lang="en-US"/>
                  </a:p>
                </c:rich>
              </c:tx>
              <c:spPr>
                <a:noFill/>
                <a:ln>
                  <a:noFill/>
                </a:ln>
                <a:effectLst/>
              </c:spPr>
              <c:txPr>
                <a:bodyPr rot="0" spcFirstLastPara="1" vertOverflow="ellipsis" vert="horz" wrap="square" anchor="ctr" anchorCtr="0"/>
                <a:lstStyle/>
                <a:p>
                  <a:pPr algn="l">
                    <a:defRPr sz="1000" b="1" i="0" u="none" strike="noStrike" kern="1200" spc="0" baseline="0">
                      <a:solidFill>
                        <a:srgbClr val="C0000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8171748589346995"/>
                      <c:h val="0.3626384987918968"/>
                    </c:manualLayout>
                  </c15:layout>
                  <c15:dlblFieldTable/>
                  <c15:showDataLabelsRange val="0"/>
                </c:ext>
                <c:ext xmlns:c16="http://schemas.microsoft.com/office/drawing/2014/chart" uri="{C3380CC4-5D6E-409C-BE32-E72D297353CC}">
                  <c16:uniqueId val="{00000003-A6E7-40E5-9ADD-C8820F0CB356}"/>
                </c:ext>
              </c:extLst>
            </c:dLbl>
            <c:dLbl>
              <c:idx val="2"/>
              <c:layout>
                <c:manualLayout>
                  <c:x val="7.2506577407556762E-3"/>
                  <c:y val="-3.9586689446294452E-3"/>
                </c:manualLayout>
              </c:layout>
              <c:spPr>
                <a:noFill/>
                <a:ln>
                  <a:noFill/>
                </a:ln>
                <a:effectLst/>
              </c:spPr>
              <c:txPr>
                <a:bodyPr rot="0" spcFirstLastPara="1" vertOverflow="ellipsis" vert="horz" wrap="square" anchor="ctr" anchorCtr="0"/>
                <a:lstStyle/>
                <a:p>
                  <a:pPr algn="r">
                    <a:defRPr sz="1000" b="1" i="0" u="none" strike="noStrike" kern="1200" spc="0" baseline="0">
                      <a:solidFill>
                        <a:schemeClr val="accent6">
                          <a:shade val="6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7104206438950662"/>
                      <c:h val="0.2501493303640227"/>
                    </c:manualLayout>
                  </c15:layout>
                </c:ext>
                <c:ext xmlns:c16="http://schemas.microsoft.com/office/drawing/2014/chart" uri="{C3380CC4-5D6E-409C-BE32-E72D297353CC}">
                  <c16:uniqueId val="{00000005-A6E7-40E5-9ADD-C8820F0CB356}"/>
                </c:ext>
              </c:extLst>
            </c:dLbl>
            <c:dLbl>
              <c:idx val="3"/>
              <c:layout>
                <c:manualLayout>
                  <c:x val="-1.0102670149354887E-2"/>
                  <c:y val="0.10593943830200769"/>
                </c:manualLayout>
              </c:layout>
              <c:spPr>
                <a:noFill/>
                <a:ln>
                  <a:noFill/>
                </a:ln>
                <a:effectLst/>
              </c:spPr>
              <c:txPr>
                <a:bodyPr rot="0" spcFirstLastPara="1" vertOverflow="ellipsis" vert="horz" wrap="square" anchor="ctr" anchorCtr="0"/>
                <a:lstStyle/>
                <a:p>
                  <a:pPr algn="r">
                    <a:defRPr sz="800" b="1" i="0" u="none" strike="noStrike" kern="1200" spc="0" baseline="0">
                      <a:solidFill>
                        <a:schemeClr val="accent6">
                          <a:shade val="6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2855921010136554"/>
                      <c:h val="0.20251011820693329"/>
                    </c:manualLayout>
                  </c15:layout>
                </c:ext>
                <c:ext xmlns:c16="http://schemas.microsoft.com/office/drawing/2014/chart" uri="{C3380CC4-5D6E-409C-BE32-E72D297353CC}">
                  <c16:uniqueId val="{00000007-A6E7-40E5-9ADD-C8820F0CB356}"/>
                </c:ext>
              </c:extLst>
            </c:dLbl>
            <c:spPr>
              <a:noFill/>
              <a:ln>
                <a:noFill/>
              </a:ln>
              <a:effectLst/>
            </c:spPr>
            <c:txPr>
              <a:bodyPr rot="0" spcFirstLastPara="1" vertOverflow="ellipsis" vert="horz" wrap="square" anchor="ctr" anchorCtr="0"/>
              <a:lstStyle/>
              <a:p>
                <a:pPr algn="r">
                  <a:defRPr sz="8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Sheet1!$A$2:$A$4</c:f>
              <c:strCache>
                <c:ptCount val="3"/>
                <c:pt idx="0">
                  <c:v>Unsuccessful Data Activities 30%</c:v>
                </c:pt>
                <c:pt idx="1">
                  <c:v>Rebuilding What Already Exists 20%</c:v>
                </c:pt>
                <c:pt idx="2">
                  <c:v>Remaining Time in the week 50%</c:v>
                </c:pt>
              </c:strCache>
            </c:strRef>
          </c:cat>
          <c:val>
            <c:numRef>
              <c:f>Sheet1!$B$2:$B$4</c:f>
              <c:numCache>
                <c:formatCode>0%</c:formatCode>
                <c:ptCount val="3"/>
                <c:pt idx="0">
                  <c:v>0.3</c:v>
                </c:pt>
                <c:pt idx="1">
                  <c:v>0.2</c:v>
                </c:pt>
                <c:pt idx="2">
                  <c:v>0.5</c:v>
                </c:pt>
              </c:numCache>
            </c:numRef>
          </c:val>
          <c:extLst>
            <c:ext xmlns:c16="http://schemas.microsoft.com/office/drawing/2014/chart" uri="{C3380CC4-5D6E-409C-BE32-E72D297353CC}">
              <c16:uniqueId val="{00000008-A6E7-40E5-9ADD-C8820F0CB356}"/>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1B3E61-79E9-48D9-95A1-A077B58E8127}" type="doc">
      <dgm:prSet loTypeId="urn:microsoft.com/office/officeart/2005/8/layout/vList3" loCatId="list" qsTypeId="urn:microsoft.com/office/officeart/2005/8/quickstyle/simple1" qsCatId="simple" csTypeId="urn:microsoft.com/office/officeart/2005/8/colors/accent3_3" csCatId="accent3" phldr="1"/>
      <dgm:spPr/>
      <dgm:t>
        <a:bodyPr/>
        <a:lstStyle/>
        <a:p>
          <a:endParaRPr lang="en-US"/>
        </a:p>
      </dgm:t>
    </dgm:pt>
    <dgm:pt modelId="{CD87B849-3355-46E2-AD84-67F42F982C28}">
      <dgm:prSet phldrT="[Text]" custT="1"/>
      <dgm:spPr/>
      <dgm:t>
        <a:bodyPr lIns="548640"/>
        <a:lstStyle/>
        <a:p>
          <a:pPr>
            <a:buNone/>
          </a:pPr>
          <a:r>
            <a:rPr lang="en-US" sz="2000">
              <a:solidFill>
                <a:schemeClr val="bg1"/>
              </a:solidFill>
            </a:rPr>
            <a:t>Understanding of what a digital twin is, common language terms, and definitions to use when talking about digital twins</a:t>
          </a:r>
        </a:p>
      </dgm:t>
    </dgm:pt>
    <dgm:pt modelId="{35FB8AA0-3CFD-4E35-B642-33D3D754EF2C}" type="parTrans" cxnId="{DE1CACE0-F80E-4651-A05E-91B89E482D69}">
      <dgm:prSet/>
      <dgm:spPr/>
      <dgm:t>
        <a:bodyPr/>
        <a:lstStyle/>
        <a:p>
          <a:endParaRPr lang="en-US"/>
        </a:p>
      </dgm:t>
    </dgm:pt>
    <dgm:pt modelId="{5B7D6B68-74E4-48CE-A789-E11BD85852B2}" type="sibTrans" cxnId="{DE1CACE0-F80E-4651-A05E-91B89E482D69}">
      <dgm:prSet/>
      <dgm:spPr/>
      <dgm:t>
        <a:bodyPr/>
        <a:lstStyle/>
        <a:p>
          <a:endParaRPr lang="en-US"/>
        </a:p>
      </dgm:t>
    </dgm:pt>
    <dgm:pt modelId="{574151A5-C27E-4E8C-99FE-A7EB1850E0CD}">
      <dgm:prSet phldrT="[Text]" custT="1"/>
      <dgm:spPr/>
      <dgm:t>
        <a:bodyPr lIns="548640"/>
        <a:lstStyle/>
        <a:p>
          <a:r>
            <a:rPr lang="en-US" sz="2000" b="0">
              <a:solidFill>
                <a:schemeClr val="bg1"/>
              </a:solidFill>
              <a:latin typeface="Arial" pitchFamily="34" charset="0"/>
              <a:cs typeface="Arial" pitchFamily="34" charset="0"/>
            </a:rPr>
            <a:t>How to build a digital twin for monitoring DOD assets (facilities, buildings, vessels, etc.)</a:t>
          </a:r>
          <a:endParaRPr lang="en-US" sz="2000" b="0">
            <a:solidFill>
              <a:schemeClr val="bg1"/>
            </a:solidFill>
          </a:endParaRPr>
        </a:p>
      </dgm:t>
    </dgm:pt>
    <dgm:pt modelId="{8B8F8138-1087-446C-960D-720630CC3DA9}" type="parTrans" cxnId="{BEB4C055-333D-4558-8C1D-DAB837860991}">
      <dgm:prSet/>
      <dgm:spPr/>
      <dgm:t>
        <a:bodyPr/>
        <a:lstStyle/>
        <a:p>
          <a:endParaRPr lang="en-US"/>
        </a:p>
      </dgm:t>
    </dgm:pt>
    <dgm:pt modelId="{48DFFB2F-479E-4BAB-A3E6-A433BFF5BFA2}" type="sibTrans" cxnId="{BEB4C055-333D-4558-8C1D-DAB837860991}">
      <dgm:prSet/>
      <dgm:spPr/>
      <dgm:t>
        <a:bodyPr/>
        <a:lstStyle/>
        <a:p>
          <a:endParaRPr lang="en-US"/>
        </a:p>
      </dgm:t>
    </dgm:pt>
    <dgm:pt modelId="{BC101949-7B80-495F-AE99-C80C41791C44}">
      <dgm:prSet custT="1"/>
      <dgm:spPr/>
      <dgm:t>
        <a:bodyPr lIns="548640"/>
        <a:lstStyle/>
        <a:p>
          <a:r>
            <a:rPr lang="en-US" sz="2000" b="0">
              <a:solidFill>
                <a:schemeClr val="bg1"/>
              </a:solidFill>
              <a:latin typeface="Arial" pitchFamily="34" charset="0"/>
              <a:cs typeface="Arial" pitchFamily="34" charset="0"/>
            </a:rPr>
            <a:t>Learn about novel technology integrations that are making digital twins more efficient.</a:t>
          </a:r>
        </a:p>
      </dgm:t>
    </dgm:pt>
    <dgm:pt modelId="{736E1C69-43E2-443E-A5E7-FE28AB86723F}" type="parTrans" cxnId="{67BA0B39-6447-4FE4-AF2E-4FC3C265404F}">
      <dgm:prSet/>
      <dgm:spPr/>
      <dgm:t>
        <a:bodyPr/>
        <a:lstStyle/>
        <a:p>
          <a:endParaRPr lang="en-US"/>
        </a:p>
      </dgm:t>
    </dgm:pt>
    <dgm:pt modelId="{417C37D4-8FB1-401B-9721-7886D09F74F6}" type="sibTrans" cxnId="{67BA0B39-6447-4FE4-AF2E-4FC3C265404F}">
      <dgm:prSet/>
      <dgm:spPr/>
      <dgm:t>
        <a:bodyPr/>
        <a:lstStyle/>
        <a:p>
          <a:endParaRPr lang="en-US"/>
        </a:p>
      </dgm:t>
    </dgm:pt>
    <dgm:pt modelId="{AD73135F-D739-4EE1-808C-974DA63CFD6B}">
      <dgm:prSet custT="1"/>
      <dgm:spPr/>
      <dgm:t>
        <a:bodyPr lIns="548640"/>
        <a:lstStyle/>
        <a:p>
          <a:r>
            <a:rPr lang="en-US" sz="2000" b="0">
              <a:solidFill>
                <a:schemeClr val="bg1"/>
              </a:solidFill>
              <a:latin typeface="Arial" pitchFamily="34" charset="0"/>
              <a:cs typeface="Arial" pitchFamily="34" charset="0"/>
            </a:rPr>
            <a:t>Roles that digital twins can play in simulation and training.</a:t>
          </a:r>
        </a:p>
      </dgm:t>
    </dgm:pt>
    <dgm:pt modelId="{D86649B9-61B7-4F28-8083-97672E2F51D1}" type="parTrans" cxnId="{863D87DB-1F07-4227-8A75-C75E5D997DC4}">
      <dgm:prSet/>
      <dgm:spPr/>
      <dgm:t>
        <a:bodyPr/>
        <a:lstStyle/>
        <a:p>
          <a:endParaRPr lang="en-US"/>
        </a:p>
      </dgm:t>
    </dgm:pt>
    <dgm:pt modelId="{FCD3287A-B57C-4C00-BCFC-F896EC78A69A}" type="sibTrans" cxnId="{863D87DB-1F07-4227-8A75-C75E5D997DC4}">
      <dgm:prSet/>
      <dgm:spPr/>
      <dgm:t>
        <a:bodyPr/>
        <a:lstStyle/>
        <a:p>
          <a:endParaRPr lang="en-US"/>
        </a:p>
      </dgm:t>
    </dgm:pt>
    <dgm:pt modelId="{3FDABE99-6962-4A79-9009-79118038B293}">
      <dgm:prSet custT="1"/>
      <dgm:spPr/>
      <dgm:t>
        <a:bodyPr lIns="548640"/>
        <a:lstStyle/>
        <a:p>
          <a:r>
            <a:rPr lang="en-US" sz="2000" b="0">
              <a:solidFill>
                <a:schemeClr val="bg1"/>
              </a:solidFill>
              <a:latin typeface="Arial" pitchFamily="34" charset="0"/>
              <a:cs typeface="Arial" pitchFamily="34" charset="0"/>
            </a:rPr>
            <a:t>Best practices for digital twins that transfer from the private sector to the DOD</a:t>
          </a:r>
        </a:p>
      </dgm:t>
    </dgm:pt>
    <dgm:pt modelId="{B3EA23A3-0EB2-46DC-BE65-38A21FEB61F2}" type="parTrans" cxnId="{70513080-5DE7-4FAE-9BE0-2BEF622750F4}">
      <dgm:prSet/>
      <dgm:spPr/>
      <dgm:t>
        <a:bodyPr/>
        <a:lstStyle/>
        <a:p>
          <a:endParaRPr lang="en-US"/>
        </a:p>
      </dgm:t>
    </dgm:pt>
    <dgm:pt modelId="{E7D3F48A-6AB1-41EB-920C-14E2E08056E8}" type="sibTrans" cxnId="{70513080-5DE7-4FAE-9BE0-2BEF622750F4}">
      <dgm:prSet/>
      <dgm:spPr/>
      <dgm:t>
        <a:bodyPr/>
        <a:lstStyle/>
        <a:p>
          <a:endParaRPr lang="en-US"/>
        </a:p>
      </dgm:t>
    </dgm:pt>
    <dgm:pt modelId="{A7F29B64-080A-4D53-91DD-BF126C0DAB0B}" type="pres">
      <dgm:prSet presAssocID="{DD1B3E61-79E9-48D9-95A1-A077B58E8127}" presName="linearFlow" presStyleCnt="0">
        <dgm:presLayoutVars>
          <dgm:dir/>
          <dgm:resizeHandles val="exact"/>
        </dgm:presLayoutVars>
      </dgm:prSet>
      <dgm:spPr/>
    </dgm:pt>
    <dgm:pt modelId="{54686BD0-E573-4360-A58C-3B17B2D3CCD1}" type="pres">
      <dgm:prSet presAssocID="{CD87B849-3355-46E2-AD84-67F42F982C28}" presName="composite" presStyleCnt="0"/>
      <dgm:spPr/>
    </dgm:pt>
    <dgm:pt modelId="{07DFF060-E8F4-45B8-9DAC-7B930A53794F}" type="pres">
      <dgm:prSet presAssocID="{CD87B849-3355-46E2-AD84-67F42F982C28}" presName="imgShp" presStyleLbl="fgImgPlace1" presStyleIdx="0" presStyleCnt="5" custLinFactNeighborX="-7407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with solid fill"/>
        </a:ext>
      </dgm:extLst>
    </dgm:pt>
    <dgm:pt modelId="{296A92FA-2547-40BB-AF3A-D0191B7DB4CB}" type="pres">
      <dgm:prSet presAssocID="{CD87B849-3355-46E2-AD84-67F42F982C28}" presName="txShp" presStyleLbl="node1" presStyleIdx="0" presStyleCnt="5" custScaleX="123607">
        <dgm:presLayoutVars>
          <dgm:bulletEnabled val="1"/>
        </dgm:presLayoutVars>
      </dgm:prSet>
      <dgm:spPr/>
    </dgm:pt>
    <dgm:pt modelId="{A1E9F619-7761-40D9-A9DA-CDCAD1055102}" type="pres">
      <dgm:prSet presAssocID="{5B7D6B68-74E4-48CE-A789-E11BD85852B2}" presName="spacing" presStyleCnt="0"/>
      <dgm:spPr/>
    </dgm:pt>
    <dgm:pt modelId="{AD623CB7-F028-4337-9FD6-CD29FA541104}" type="pres">
      <dgm:prSet presAssocID="{574151A5-C27E-4E8C-99FE-A7EB1850E0CD}" presName="composite" presStyleCnt="0"/>
      <dgm:spPr/>
    </dgm:pt>
    <dgm:pt modelId="{232DC053-261E-4C0F-8FAC-7448956FD92E}" type="pres">
      <dgm:prSet presAssocID="{574151A5-C27E-4E8C-99FE-A7EB1850E0CD}" presName="imgShp" presStyleLbl="fgImgPlace1" presStyleIdx="1" presStyleCnt="5" custLinFactNeighborX="-7407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with solid fill"/>
        </a:ext>
      </dgm:extLst>
    </dgm:pt>
    <dgm:pt modelId="{245A5D3D-0210-488C-967C-46B943A3E3CE}" type="pres">
      <dgm:prSet presAssocID="{574151A5-C27E-4E8C-99FE-A7EB1850E0CD}" presName="txShp" presStyleLbl="node1" presStyleIdx="1" presStyleCnt="5" custScaleX="123607">
        <dgm:presLayoutVars>
          <dgm:bulletEnabled val="1"/>
        </dgm:presLayoutVars>
      </dgm:prSet>
      <dgm:spPr/>
    </dgm:pt>
    <dgm:pt modelId="{8861358F-0BFC-40C2-B168-0D967785D62C}" type="pres">
      <dgm:prSet presAssocID="{48DFFB2F-479E-4BAB-A3E6-A433BFF5BFA2}" presName="spacing" presStyleCnt="0"/>
      <dgm:spPr/>
    </dgm:pt>
    <dgm:pt modelId="{C711A632-C593-4B4A-9CF3-81DA1BC6BE9B}" type="pres">
      <dgm:prSet presAssocID="{BC101949-7B80-495F-AE99-C80C41791C44}" presName="composite" presStyleCnt="0"/>
      <dgm:spPr/>
    </dgm:pt>
    <dgm:pt modelId="{42710D7E-B1DE-415D-A5E6-9034B8A5B9C9}" type="pres">
      <dgm:prSet presAssocID="{BC101949-7B80-495F-AE99-C80C41791C44}" presName="imgShp" presStyleLbl="fgImgPlace1" presStyleIdx="2" presStyleCnt="5" custLinFactNeighborX="-7407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with solid fill"/>
        </a:ext>
      </dgm:extLst>
    </dgm:pt>
    <dgm:pt modelId="{CE4685B9-76D5-4028-B295-BBD75289FAFD}" type="pres">
      <dgm:prSet presAssocID="{BC101949-7B80-495F-AE99-C80C41791C44}" presName="txShp" presStyleLbl="node1" presStyleIdx="2" presStyleCnt="5" custScaleX="123607">
        <dgm:presLayoutVars>
          <dgm:bulletEnabled val="1"/>
        </dgm:presLayoutVars>
      </dgm:prSet>
      <dgm:spPr/>
    </dgm:pt>
    <dgm:pt modelId="{FD2447B4-853C-4C33-A2FE-64CC8B4A77B4}" type="pres">
      <dgm:prSet presAssocID="{417C37D4-8FB1-401B-9721-7886D09F74F6}" presName="spacing" presStyleCnt="0"/>
      <dgm:spPr/>
    </dgm:pt>
    <dgm:pt modelId="{2B1B36C6-37AD-432B-A867-2935F50FB69E}" type="pres">
      <dgm:prSet presAssocID="{AD73135F-D739-4EE1-808C-974DA63CFD6B}" presName="composite" presStyleCnt="0"/>
      <dgm:spPr/>
    </dgm:pt>
    <dgm:pt modelId="{A474DE94-B2EC-4B9D-AF77-C3935F803C01}" type="pres">
      <dgm:prSet presAssocID="{AD73135F-D739-4EE1-808C-974DA63CFD6B}" presName="imgShp" presStyleLbl="fgImgPlace1" presStyleIdx="3" presStyleCnt="5" custLinFactNeighborX="-7407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dge 4 with solid fill"/>
        </a:ext>
      </dgm:extLst>
    </dgm:pt>
    <dgm:pt modelId="{F1081FE8-08E3-481B-A73F-DE0721AF988E}" type="pres">
      <dgm:prSet presAssocID="{AD73135F-D739-4EE1-808C-974DA63CFD6B}" presName="txShp" presStyleLbl="node1" presStyleIdx="3" presStyleCnt="5" custScaleX="123607">
        <dgm:presLayoutVars>
          <dgm:bulletEnabled val="1"/>
        </dgm:presLayoutVars>
      </dgm:prSet>
      <dgm:spPr/>
    </dgm:pt>
    <dgm:pt modelId="{38E3312E-BF1A-4A59-A614-C393A4978319}" type="pres">
      <dgm:prSet presAssocID="{FCD3287A-B57C-4C00-BCFC-F896EC78A69A}" presName="spacing" presStyleCnt="0"/>
      <dgm:spPr/>
    </dgm:pt>
    <dgm:pt modelId="{2435EA8B-121E-4580-9EFB-4E952ED1181B}" type="pres">
      <dgm:prSet presAssocID="{3FDABE99-6962-4A79-9009-79118038B293}" presName="composite" presStyleCnt="0"/>
      <dgm:spPr/>
    </dgm:pt>
    <dgm:pt modelId="{8F2E0FAD-2B00-4C1A-BC99-FB3F451D69A1}" type="pres">
      <dgm:prSet presAssocID="{3FDABE99-6962-4A79-9009-79118038B293}" presName="imgShp" presStyleLbl="fgImgPlace1" presStyleIdx="4" presStyleCnt="5" custLinFactNeighborX="-7407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adge 5 with solid fill"/>
        </a:ext>
      </dgm:extLst>
    </dgm:pt>
    <dgm:pt modelId="{C534CBD6-C3E6-45C0-BD96-ED129D61215B}" type="pres">
      <dgm:prSet presAssocID="{3FDABE99-6962-4A79-9009-79118038B293}" presName="txShp" presStyleLbl="node1" presStyleIdx="4" presStyleCnt="5" custScaleX="123607">
        <dgm:presLayoutVars>
          <dgm:bulletEnabled val="1"/>
        </dgm:presLayoutVars>
      </dgm:prSet>
      <dgm:spPr/>
    </dgm:pt>
  </dgm:ptLst>
  <dgm:cxnLst>
    <dgm:cxn modelId="{8AE8DD0A-FACA-4B93-913C-5F48AA3BEE23}" type="presOf" srcId="{574151A5-C27E-4E8C-99FE-A7EB1850E0CD}" destId="{245A5D3D-0210-488C-967C-46B943A3E3CE}" srcOrd="0" destOrd="0" presId="urn:microsoft.com/office/officeart/2005/8/layout/vList3"/>
    <dgm:cxn modelId="{A3D34D0D-D923-4554-8DC3-8DF91F1BFD75}" type="presOf" srcId="{DD1B3E61-79E9-48D9-95A1-A077B58E8127}" destId="{A7F29B64-080A-4D53-91DD-BF126C0DAB0B}" srcOrd="0" destOrd="0" presId="urn:microsoft.com/office/officeart/2005/8/layout/vList3"/>
    <dgm:cxn modelId="{B5D96528-563C-4695-A0C3-BE926A664E5F}" type="presOf" srcId="{3FDABE99-6962-4A79-9009-79118038B293}" destId="{C534CBD6-C3E6-45C0-BD96-ED129D61215B}" srcOrd="0" destOrd="0" presId="urn:microsoft.com/office/officeart/2005/8/layout/vList3"/>
    <dgm:cxn modelId="{C18E6034-29AE-4A23-B0CB-1FD4E6AF8B43}" type="presOf" srcId="{CD87B849-3355-46E2-AD84-67F42F982C28}" destId="{296A92FA-2547-40BB-AF3A-D0191B7DB4CB}" srcOrd="0" destOrd="0" presId="urn:microsoft.com/office/officeart/2005/8/layout/vList3"/>
    <dgm:cxn modelId="{67BA0B39-6447-4FE4-AF2E-4FC3C265404F}" srcId="{DD1B3E61-79E9-48D9-95A1-A077B58E8127}" destId="{BC101949-7B80-495F-AE99-C80C41791C44}" srcOrd="2" destOrd="0" parTransId="{736E1C69-43E2-443E-A5E7-FE28AB86723F}" sibTransId="{417C37D4-8FB1-401B-9721-7886D09F74F6}"/>
    <dgm:cxn modelId="{BEB4C055-333D-4558-8C1D-DAB837860991}" srcId="{DD1B3E61-79E9-48D9-95A1-A077B58E8127}" destId="{574151A5-C27E-4E8C-99FE-A7EB1850E0CD}" srcOrd="1" destOrd="0" parTransId="{8B8F8138-1087-446C-960D-720630CC3DA9}" sibTransId="{48DFFB2F-479E-4BAB-A3E6-A433BFF5BFA2}"/>
    <dgm:cxn modelId="{70513080-5DE7-4FAE-9BE0-2BEF622750F4}" srcId="{DD1B3E61-79E9-48D9-95A1-A077B58E8127}" destId="{3FDABE99-6962-4A79-9009-79118038B293}" srcOrd="4" destOrd="0" parTransId="{B3EA23A3-0EB2-46DC-BE65-38A21FEB61F2}" sibTransId="{E7D3F48A-6AB1-41EB-920C-14E2E08056E8}"/>
    <dgm:cxn modelId="{29DB1FBD-BF5C-48B3-8313-AF87D3467405}" type="presOf" srcId="{AD73135F-D739-4EE1-808C-974DA63CFD6B}" destId="{F1081FE8-08E3-481B-A73F-DE0721AF988E}" srcOrd="0" destOrd="0" presId="urn:microsoft.com/office/officeart/2005/8/layout/vList3"/>
    <dgm:cxn modelId="{658ECECC-1DAF-4BEE-9D36-BB7DA5327749}" type="presOf" srcId="{BC101949-7B80-495F-AE99-C80C41791C44}" destId="{CE4685B9-76D5-4028-B295-BBD75289FAFD}" srcOrd="0" destOrd="0" presId="urn:microsoft.com/office/officeart/2005/8/layout/vList3"/>
    <dgm:cxn modelId="{863D87DB-1F07-4227-8A75-C75E5D997DC4}" srcId="{DD1B3E61-79E9-48D9-95A1-A077B58E8127}" destId="{AD73135F-D739-4EE1-808C-974DA63CFD6B}" srcOrd="3" destOrd="0" parTransId="{D86649B9-61B7-4F28-8083-97672E2F51D1}" sibTransId="{FCD3287A-B57C-4C00-BCFC-F896EC78A69A}"/>
    <dgm:cxn modelId="{DE1CACE0-F80E-4651-A05E-91B89E482D69}" srcId="{DD1B3E61-79E9-48D9-95A1-A077B58E8127}" destId="{CD87B849-3355-46E2-AD84-67F42F982C28}" srcOrd="0" destOrd="0" parTransId="{35FB8AA0-3CFD-4E35-B642-33D3D754EF2C}" sibTransId="{5B7D6B68-74E4-48CE-A789-E11BD85852B2}"/>
    <dgm:cxn modelId="{2605C9B2-7BBF-4D22-93C9-78B233388AD8}" type="presParOf" srcId="{A7F29B64-080A-4D53-91DD-BF126C0DAB0B}" destId="{54686BD0-E573-4360-A58C-3B17B2D3CCD1}" srcOrd="0" destOrd="0" presId="urn:microsoft.com/office/officeart/2005/8/layout/vList3"/>
    <dgm:cxn modelId="{34594252-6F45-4958-83F7-219FC71BDBC4}" type="presParOf" srcId="{54686BD0-E573-4360-A58C-3B17B2D3CCD1}" destId="{07DFF060-E8F4-45B8-9DAC-7B930A53794F}" srcOrd="0" destOrd="0" presId="urn:microsoft.com/office/officeart/2005/8/layout/vList3"/>
    <dgm:cxn modelId="{2072B6F3-D552-4429-AD80-E712F1A6A15A}" type="presParOf" srcId="{54686BD0-E573-4360-A58C-3B17B2D3CCD1}" destId="{296A92FA-2547-40BB-AF3A-D0191B7DB4CB}" srcOrd="1" destOrd="0" presId="urn:microsoft.com/office/officeart/2005/8/layout/vList3"/>
    <dgm:cxn modelId="{042D0071-3BDF-459B-8DC4-09E37D096E6D}" type="presParOf" srcId="{A7F29B64-080A-4D53-91DD-BF126C0DAB0B}" destId="{A1E9F619-7761-40D9-A9DA-CDCAD1055102}" srcOrd="1" destOrd="0" presId="urn:microsoft.com/office/officeart/2005/8/layout/vList3"/>
    <dgm:cxn modelId="{274B9847-1204-4634-B2F8-C6ADB5179AF9}" type="presParOf" srcId="{A7F29B64-080A-4D53-91DD-BF126C0DAB0B}" destId="{AD623CB7-F028-4337-9FD6-CD29FA541104}" srcOrd="2" destOrd="0" presId="urn:microsoft.com/office/officeart/2005/8/layout/vList3"/>
    <dgm:cxn modelId="{D53A0B60-BAF4-4962-B33A-531D3B17E0D1}" type="presParOf" srcId="{AD623CB7-F028-4337-9FD6-CD29FA541104}" destId="{232DC053-261E-4C0F-8FAC-7448956FD92E}" srcOrd="0" destOrd="0" presId="urn:microsoft.com/office/officeart/2005/8/layout/vList3"/>
    <dgm:cxn modelId="{763EDDA0-C611-4CCB-8525-CE77B8E3C82A}" type="presParOf" srcId="{AD623CB7-F028-4337-9FD6-CD29FA541104}" destId="{245A5D3D-0210-488C-967C-46B943A3E3CE}" srcOrd="1" destOrd="0" presId="urn:microsoft.com/office/officeart/2005/8/layout/vList3"/>
    <dgm:cxn modelId="{00C53111-BD40-4D4A-AB11-754B0C439423}" type="presParOf" srcId="{A7F29B64-080A-4D53-91DD-BF126C0DAB0B}" destId="{8861358F-0BFC-40C2-B168-0D967785D62C}" srcOrd="3" destOrd="0" presId="urn:microsoft.com/office/officeart/2005/8/layout/vList3"/>
    <dgm:cxn modelId="{5E2600A6-6B56-4801-8D4D-FFF8F284E19D}" type="presParOf" srcId="{A7F29B64-080A-4D53-91DD-BF126C0DAB0B}" destId="{C711A632-C593-4B4A-9CF3-81DA1BC6BE9B}" srcOrd="4" destOrd="0" presId="urn:microsoft.com/office/officeart/2005/8/layout/vList3"/>
    <dgm:cxn modelId="{81CB6C9B-D38C-4058-86AD-3C9BFCE82186}" type="presParOf" srcId="{C711A632-C593-4B4A-9CF3-81DA1BC6BE9B}" destId="{42710D7E-B1DE-415D-A5E6-9034B8A5B9C9}" srcOrd="0" destOrd="0" presId="urn:microsoft.com/office/officeart/2005/8/layout/vList3"/>
    <dgm:cxn modelId="{DF5B13DE-FEE1-45AD-9EBF-64C188465D18}" type="presParOf" srcId="{C711A632-C593-4B4A-9CF3-81DA1BC6BE9B}" destId="{CE4685B9-76D5-4028-B295-BBD75289FAFD}" srcOrd="1" destOrd="0" presId="urn:microsoft.com/office/officeart/2005/8/layout/vList3"/>
    <dgm:cxn modelId="{4C2151E0-800D-404D-AB3B-8B064AF8F7C0}" type="presParOf" srcId="{A7F29B64-080A-4D53-91DD-BF126C0DAB0B}" destId="{FD2447B4-853C-4C33-A2FE-64CC8B4A77B4}" srcOrd="5" destOrd="0" presId="urn:microsoft.com/office/officeart/2005/8/layout/vList3"/>
    <dgm:cxn modelId="{B65A4EC6-1809-47CF-9A06-95A3E27A32AA}" type="presParOf" srcId="{A7F29B64-080A-4D53-91DD-BF126C0DAB0B}" destId="{2B1B36C6-37AD-432B-A867-2935F50FB69E}" srcOrd="6" destOrd="0" presId="urn:microsoft.com/office/officeart/2005/8/layout/vList3"/>
    <dgm:cxn modelId="{1E523A61-97F0-4307-99F6-06353D3E72E2}" type="presParOf" srcId="{2B1B36C6-37AD-432B-A867-2935F50FB69E}" destId="{A474DE94-B2EC-4B9D-AF77-C3935F803C01}" srcOrd="0" destOrd="0" presId="urn:microsoft.com/office/officeart/2005/8/layout/vList3"/>
    <dgm:cxn modelId="{0A0E8D1E-F338-437F-B544-3E0CCF128F10}" type="presParOf" srcId="{2B1B36C6-37AD-432B-A867-2935F50FB69E}" destId="{F1081FE8-08E3-481B-A73F-DE0721AF988E}" srcOrd="1" destOrd="0" presId="urn:microsoft.com/office/officeart/2005/8/layout/vList3"/>
    <dgm:cxn modelId="{F9D449AC-906F-4F52-8CDB-64E60B3E9813}" type="presParOf" srcId="{A7F29B64-080A-4D53-91DD-BF126C0DAB0B}" destId="{38E3312E-BF1A-4A59-A614-C393A4978319}" srcOrd="7" destOrd="0" presId="urn:microsoft.com/office/officeart/2005/8/layout/vList3"/>
    <dgm:cxn modelId="{8C47CFE2-C573-4FDD-9BC6-4F7AAE8B192F}" type="presParOf" srcId="{A7F29B64-080A-4D53-91DD-BF126C0DAB0B}" destId="{2435EA8B-121E-4580-9EFB-4E952ED1181B}" srcOrd="8" destOrd="0" presId="urn:microsoft.com/office/officeart/2005/8/layout/vList3"/>
    <dgm:cxn modelId="{A371669A-0E69-4868-B340-4120CC16F6E7}" type="presParOf" srcId="{2435EA8B-121E-4580-9EFB-4E952ED1181B}" destId="{8F2E0FAD-2B00-4C1A-BC99-FB3F451D69A1}" srcOrd="0" destOrd="0" presId="urn:microsoft.com/office/officeart/2005/8/layout/vList3"/>
    <dgm:cxn modelId="{1366B7F3-D78A-4944-A5AD-5385432848BC}" type="presParOf" srcId="{2435EA8B-121E-4580-9EFB-4E952ED1181B}" destId="{C534CBD6-C3E6-45C0-BD96-ED129D61215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8C28C5-5A4B-4754-9C39-79605F6F861E}" type="doc">
      <dgm:prSet loTypeId="urn:microsoft.com/office/officeart/2005/8/layout/cycle5" loCatId="cycle" qsTypeId="urn:microsoft.com/office/officeart/2005/8/quickstyle/simple1" qsCatId="simple" csTypeId="urn:microsoft.com/office/officeart/2005/8/colors/accent1_4" csCatId="accent1" phldr="1"/>
      <dgm:spPr/>
      <dgm:t>
        <a:bodyPr/>
        <a:lstStyle/>
        <a:p>
          <a:endParaRPr lang="en-US"/>
        </a:p>
      </dgm:t>
    </dgm:pt>
    <dgm:pt modelId="{28FF0C48-2170-4B98-9D7A-D4B405283EDB}">
      <dgm:prSet phldrT="[Text]" custT="1"/>
      <dgm:spPr>
        <a:solidFill>
          <a:srgbClr val="0071A9"/>
        </a:solidFill>
      </dgm:spPr>
      <dgm:t>
        <a:bodyPr lIns="0" rIns="0"/>
        <a:lstStyle/>
        <a:p>
          <a:r>
            <a:rPr lang="en-US" sz="1200"/>
            <a:t>Visualization and Management of the 2D and 3D Space</a:t>
          </a:r>
        </a:p>
      </dgm:t>
    </dgm:pt>
    <dgm:pt modelId="{A7EB1875-353C-4014-B61F-CA64BF0DDC3A}" type="parTrans" cxnId="{27152514-233E-4FC5-9589-AD607E7F3A0E}">
      <dgm:prSet/>
      <dgm:spPr/>
      <dgm:t>
        <a:bodyPr/>
        <a:lstStyle/>
        <a:p>
          <a:endParaRPr lang="en-US"/>
        </a:p>
      </dgm:t>
    </dgm:pt>
    <dgm:pt modelId="{099FC883-E102-4B57-B20D-D550AF91EA8A}" type="sibTrans" cxnId="{27152514-233E-4FC5-9589-AD607E7F3A0E}">
      <dgm:prSet/>
      <dgm:spPr/>
      <dgm:t>
        <a:bodyPr/>
        <a:lstStyle/>
        <a:p>
          <a:endParaRPr lang="en-US"/>
        </a:p>
      </dgm:t>
    </dgm:pt>
    <dgm:pt modelId="{8FBF840E-1EA2-40A2-B0E8-724215942706}">
      <dgm:prSet phldrT="[Text]" custT="1"/>
      <dgm:spPr/>
      <dgm:t>
        <a:bodyPr lIns="0" rIns="0"/>
        <a:lstStyle/>
        <a:p>
          <a:r>
            <a:rPr lang="en-US" sz="1200"/>
            <a:t>Physical Asset Equipment Management</a:t>
          </a:r>
        </a:p>
      </dgm:t>
    </dgm:pt>
    <dgm:pt modelId="{82D86ADB-443E-48E5-9251-8CAC6F69C798}" type="parTrans" cxnId="{F3810178-9F4A-4944-B613-28A1EB546AF5}">
      <dgm:prSet/>
      <dgm:spPr/>
      <dgm:t>
        <a:bodyPr/>
        <a:lstStyle/>
        <a:p>
          <a:endParaRPr lang="en-US"/>
        </a:p>
      </dgm:t>
    </dgm:pt>
    <dgm:pt modelId="{6BA2F563-8F31-483E-8343-FEBF95720EB3}" type="sibTrans" cxnId="{F3810178-9F4A-4944-B613-28A1EB546AF5}">
      <dgm:prSet/>
      <dgm:spPr/>
      <dgm:t>
        <a:bodyPr/>
        <a:lstStyle/>
        <a:p>
          <a:endParaRPr lang="en-US"/>
        </a:p>
      </dgm:t>
    </dgm:pt>
    <dgm:pt modelId="{03AD2DFC-AC23-44E9-94F8-DFC2F2EA9C03}">
      <dgm:prSet phldrT="[Text]" custT="1"/>
      <dgm:spPr/>
      <dgm:t>
        <a:bodyPr lIns="0" rIns="0"/>
        <a:lstStyle/>
        <a:p>
          <a:r>
            <a:rPr lang="en-US" sz="1200"/>
            <a:t>Documentation, Structured and Unstructured</a:t>
          </a:r>
        </a:p>
      </dgm:t>
    </dgm:pt>
    <dgm:pt modelId="{8A62C398-E0A7-4C7A-BB98-FD1806CE9601}" type="parTrans" cxnId="{43A79650-E3CE-46FE-9889-F16C47D8BCC7}">
      <dgm:prSet/>
      <dgm:spPr/>
      <dgm:t>
        <a:bodyPr/>
        <a:lstStyle/>
        <a:p>
          <a:endParaRPr lang="en-US"/>
        </a:p>
      </dgm:t>
    </dgm:pt>
    <dgm:pt modelId="{D20E427C-6624-46D2-9E90-2C2360C77307}" type="sibTrans" cxnId="{43A79650-E3CE-46FE-9889-F16C47D8BCC7}">
      <dgm:prSet/>
      <dgm:spPr/>
      <dgm:t>
        <a:bodyPr/>
        <a:lstStyle/>
        <a:p>
          <a:endParaRPr lang="en-US"/>
        </a:p>
      </dgm:t>
    </dgm:pt>
    <dgm:pt modelId="{0C0F7F56-469C-4C23-A6A3-ED0929A017F1}">
      <dgm:prSet phldrT="[Text]" custT="1"/>
      <dgm:spPr>
        <a:solidFill>
          <a:srgbClr val="CD4F24"/>
        </a:solidFill>
      </dgm:spPr>
      <dgm:t>
        <a:bodyPr lIns="0" rIns="0"/>
        <a:lstStyle/>
        <a:p>
          <a:r>
            <a:rPr lang="en-US" sz="1200"/>
            <a:t>Monitor the Dynamics of Occupation (</a:t>
          </a:r>
          <a:r>
            <a:rPr lang="en-US" sz="1200" err="1"/>
            <a:t>IoA</a:t>
          </a:r>
          <a:r>
            <a:rPr lang="en-US" sz="1200"/>
            <a:t>)</a:t>
          </a:r>
        </a:p>
      </dgm:t>
    </dgm:pt>
    <dgm:pt modelId="{C65ACD5A-E9FF-4D52-95C2-8DDA4600F955}" type="parTrans" cxnId="{EC6383DE-3B71-40F7-AA4F-FA95CF78E070}">
      <dgm:prSet/>
      <dgm:spPr/>
      <dgm:t>
        <a:bodyPr/>
        <a:lstStyle/>
        <a:p>
          <a:endParaRPr lang="en-US"/>
        </a:p>
      </dgm:t>
    </dgm:pt>
    <dgm:pt modelId="{5C517BEA-7473-4060-A953-FFA1F40FBA7D}" type="sibTrans" cxnId="{EC6383DE-3B71-40F7-AA4F-FA95CF78E070}">
      <dgm:prSet/>
      <dgm:spPr/>
      <dgm:t>
        <a:bodyPr/>
        <a:lstStyle/>
        <a:p>
          <a:endParaRPr lang="en-US"/>
        </a:p>
      </dgm:t>
    </dgm:pt>
    <dgm:pt modelId="{FFA9B399-CBDA-4F2F-8998-1E40D52E240D}">
      <dgm:prSet phldrT="[Text]" custT="1"/>
      <dgm:spPr>
        <a:solidFill>
          <a:srgbClr val="D9552C"/>
        </a:solidFill>
      </dgm:spPr>
      <dgm:t>
        <a:bodyPr lIns="0" rIns="0"/>
        <a:lstStyle/>
        <a:p>
          <a:r>
            <a:rPr lang="en-US" sz="1200"/>
            <a:t>Organizational Model and Insights</a:t>
          </a:r>
        </a:p>
      </dgm:t>
    </dgm:pt>
    <dgm:pt modelId="{1D41FE91-CAF3-4EB0-94B6-241914BB55CA}" type="parTrans" cxnId="{48422FF9-1DFE-4A37-92C8-7269EFD692A0}">
      <dgm:prSet/>
      <dgm:spPr/>
      <dgm:t>
        <a:bodyPr/>
        <a:lstStyle/>
        <a:p>
          <a:endParaRPr lang="en-US"/>
        </a:p>
      </dgm:t>
    </dgm:pt>
    <dgm:pt modelId="{6246E835-3EBF-4ADB-AC16-8ACAF2B6A90C}" type="sibTrans" cxnId="{48422FF9-1DFE-4A37-92C8-7269EFD692A0}">
      <dgm:prSet/>
      <dgm:spPr/>
      <dgm:t>
        <a:bodyPr/>
        <a:lstStyle/>
        <a:p>
          <a:endParaRPr lang="en-US"/>
        </a:p>
      </dgm:t>
    </dgm:pt>
    <dgm:pt modelId="{DCB26D6C-3622-4B05-AE26-25E570BB065B}">
      <dgm:prSet phldrT="[Text]" custT="1"/>
      <dgm:spPr/>
      <dgm:t>
        <a:bodyPr lIns="0" rIns="0"/>
        <a:lstStyle/>
        <a:p>
          <a:r>
            <a:rPr lang="en-US" sz="1200"/>
            <a:t>Cost Performance</a:t>
          </a:r>
        </a:p>
      </dgm:t>
    </dgm:pt>
    <dgm:pt modelId="{643C932A-C5BF-4218-9FD7-D59148A258FA}" type="parTrans" cxnId="{97B78ACD-3FC7-4558-AD1B-6A2E49EE8E3F}">
      <dgm:prSet/>
      <dgm:spPr/>
      <dgm:t>
        <a:bodyPr/>
        <a:lstStyle/>
        <a:p>
          <a:endParaRPr lang="en-US"/>
        </a:p>
      </dgm:t>
    </dgm:pt>
    <dgm:pt modelId="{754D20BF-5BA7-414A-A83C-09E53028A4A4}" type="sibTrans" cxnId="{97B78ACD-3FC7-4558-AD1B-6A2E49EE8E3F}">
      <dgm:prSet/>
      <dgm:spPr/>
      <dgm:t>
        <a:bodyPr/>
        <a:lstStyle/>
        <a:p>
          <a:endParaRPr lang="en-US"/>
        </a:p>
      </dgm:t>
    </dgm:pt>
    <dgm:pt modelId="{5D6F4B80-4814-4563-93F5-6ABDB0B41530}">
      <dgm:prSet phldrT="[Text]" custT="1"/>
      <dgm:spPr>
        <a:solidFill>
          <a:srgbClr val="DC613F"/>
        </a:solidFill>
      </dgm:spPr>
      <dgm:t>
        <a:bodyPr lIns="0" rIns="0"/>
        <a:lstStyle/>
        <a:p>
          <a:r>
            <a:rPr lang="en-US" sz="1200"/>
            <a:t>Real Time Physical Performance and Control (IoT)</a:t>
          </a:r>
        </a:p>
      </dgm:t>
    </dgm:pt>
    <dgm:pt modelId="{AB768485-83BD-4E3C-A4C6-940B4DFF9F13}" type="parTrans" cxnId="{A31FEC18-F1FE-41E4-9BCE-20416A0FD4EF}">
      <dgm:prSet/>
      <dgm:spPr/>
      <dgm:t>
        <a:bodyPr/>
        <a:lstStyle/>
        <a:p>
          <a:endParaRPr lang="en-US"/>
        </a:p>
      </dgm:t>
    </dgm:pt>
    <dgm:pt modelId="{C3F321B9-4607-45D4-8EFC-C4531A4A1315}" type="sibTrans" cxnId="{A31FEC18-F1FE-41E4-9BCE-20416A0FD4EF}">
      <dgm:prSet/>
      <dgm:spPr/>
      <dgm:t>
        <a:bodyPr/>
        <a:lstStyle/>
        <a:p>
          <a:endParaRPr lang="en-US"/>
        </a:p>
      </dgm:t>
    </dgm:pt>
    <dgm:pt modelId="{6566157C-586F-4381-9EBD-2D47A5DFF76B}">
      <dgm:prSet phldrT="[Text]" custT="1"/>
      <dgm:spPr>
        <a:solidFill>
          <a:srgbClr val="DF6D51"/>
        </a:solidFill>
      </dgm:spPr>
      <dgm:t>
        <a:bodyPr lIns="0" rIns="0"/>
        <a:lstStyle/>
        <a:p>
          <a:r>
            <a:rPr lang="en-US" sz="1200"/>
            <a:t>Historical Performance; Prediction; Improvement</a:t>
          </a:r>
        </a:p>
      </dgm:t>
    </dgm:pt>
    <dgm:pt modelId="{EBC82349-447A-4534-9873-3AEB2C3DDBE7}" type="parTrans" cxnId="{C91AF94C-1E53-427C-B6A6-FF4ACCCED098}">
      <dgm:prSet/>
      <dgm:spPr/>
      <dgm:t>
        <a:bodyPr/>
        <a:lstStyle/>
        <a:p>
          <a:endParaRPr lang="en-US"/>
        </a:p>
      </dgm:t>
    </dgm:pt>
    <dgm:pt modelId="{411E2665-B99D-4195-889A-47F475B15ED4}" type="sibTrans" cxnId="{C91AF94C-1E53-427C-B6A6-FF4ACCCED098}">
      <dgm:prSet/>
      <dgm:spPr/>
      <dgm:t>
        <a:bodyPr/>
        <a:lstStyle/>
        <a:p>
          <a:endParaRPr lang="en-US"/>
        </a:p>
      </dgm:t>
    </dgm:pt>
    <dgm:pt modelId="{3F65A834-3AE7-4827-9C44-9D680448FAEE}" type="pres">
      <dgm:prSet presAssocID="{E98C28C5-5A4B-4754-9C39-79605F6F861E}" presName="cycle" presStyleCnt="0">
        <dgm:presLayoutVars>
          <dgm:dir/>
          <dgm:resizeHandles val="exact"/>
        </dgm:presLayoutVars>
      </dgm:prSet>
      <dgm:spPr/>
    </dgm:pt>
    <dgm:pt modelId="{1CA3C1D2-A171-4B2C-8E26-43B50D2F58FD}" type="pres">
      <dgm:prSet presAssocID="{28FF0C48-2170-4B98-9D7A-D4B405283EDB}" presName="node" presStyleLbl="node1" presStyleIdx="0" presStyleCnt="8" custScaleX="130910" custScaleY="120841" custRadScaleRad="99633" custRadScaleInc="-5173">
        <dgm:presLayoutVars>
          <dgm:bulletEnabled val="1"/>
        </dgm:presLayoutVars>
      </dgm:prSet>
      <dgm:spPr/>
    </dgm:pt>
    <dgm:pt modelId="{C638BAD3-D8C9-4E82-9542-9048A813FE1B}" type="pres">
      <dgm:prSet presAssocID="{28FF0C48-2170-4B98-9D7A-D4B405283EDB}" presName="spNode" presStyleCnt="0"/>
      <dgm:spPr/>
    </dgm:pt>
    <dgm:pt modelId="{20D52AB6-52C1-4BEA-9009-C4B893978852}" type="pres">
      <dgm:prSet presAssocID="{099FC883-E102-4B57-B20D-D550AF91EA8A}" presName="sibTrans" presStyleLbl="sibTrans1D1" presStyleIdx="0" presStyleCnt="8"/>
      <dgm:spPr/>
    </dgm:pt>
    <dgm:pt modelId="{937C3918-D18D-4A2E-A592-D87358B04308}" type="pres">
      <dgm:prSet presAssocID="{8FBF840E-1EA2-40A2-B0E8-724215942706}" presName="node" presStyleLbl="node1" presStyleIdx="1" presStyleCnt="8" custScaleX="130911" custScaleY="120841">
        <dgm:presLayoutVars>
          <dgm:bulletEnabled val="1"/>
        </dgm:presLayoutVars>
      </dgm:prSet>
      <dgm:spPr/>
    </dgm:pt>
    <dgm:pt modelId="{BFAD6308-C8C0-4B01-9EC8-1C53C1B3F1B2}" type="pres">
      <dgm:prSet presAssocID="{8FBF840E-1EA2-40A2-B0E8-724215942706}" presName="spNode" presStyleCnt="0"/>
      <dgm:spPr/>
    </dgm:pt>
    <dgm:pt modelId="{F20FE870-EFC1-4272-B326-655E36B5172A}" type="pres">
      <dgm:prSet presAssocID="{6BA2F563-8F31-483E-8343-FEBF95720EB3}" presName="sibTrans" presStyleLbl="sibTrans1D1" presStyleIdx="1" presStyleCnt="8"/>
      <dgm:spPr/>
    </dgm:pt>
    <dgm:pt modelId="{EC06829A-C922-4519-99E9-B129DE973C1F}" type="pres">
      <dgm:prSet presAssocID="{DCB26D6C-3622-4B05-AE26-25E570BB065B}" presName="node" presStyleLbl="node1" presStyleIdx="2" presStyleCnt="8" custScaleX="130911" custScaleY="120841">
        <dgm:presLayoutVars>
          <dgm:bulletEnabled val="1"/>
        </dgm:presLayoutVars>
      </dgm:prSet>
      <dgm:spPr/>
    </dgm:pt>
    <dgm:pt modelId="{61949542-94E6-4FC0-B13C-FA1730BC9EF9}" type="pres">
      <dgm:prSet presAssocID="{DCB26D6C-3622-4B05-AE26-25E570BB065B}" presName="spNode" presStyleCnt="0"/>
      <dgm:spPr/>
    </dgm:pt>
    <dgm:pt modelId="{729EAB91-D176-4493-BEB6-D470279268A1}" type="pres">
      <dgm:prSet presAssocID="{754D20BF-5BA7-414A-A83C-09E53028A4A4}" presName="sibTrans" presStyleLbl="sibTrans1D1" presStyleIdx="2" presStyleCnt="8"/>
      <dgm:spPr/>
    </dgm:pt>
    <dgm:pt modelId="{47C81979-9138-4454-87F8-A3241A8CF430}" type="pres">
      <dgm:prSet presAssocID="{03AD2DFC-AC23-44E9-94F8-DFC2F2EA9C03}" presName="node" presStyleLbl="node1" presStyleIdx="3" presStyleCnt="8" custScaleX="130911" custScaleY="120841" custRadScaleRad="101804" custRadScaleInc="-12532">
        <dgm:presLayoutVars>
          <dgm:bulletEnabled val="1"/>
        </dgm:presLayoutVars>
      </dgm:prSet>
      <dgm:spPr/>
    </dgm:pt>
    <dgm:pt modelId="{BDA8091B-E88D-4474-9593-3B09696DFA07}" type="pres">
      <dgm:prSet presAssocID="{03AD2DFC-AC23-44E9-94F8-DFC2F2EA9C03}" presName="spNode" presStyleCnt="0"/>
      <dgm:spPr/>
    </dgm:pt>
    <dgm:pt modelId="{813F528B-179A-499B-95E3-8702E30556D5}" type="pres">
      <dgm:prSet presAssocID="{D20E427C-6624-46D2-9E90-2C2360C77307}" presName="sibTrans" presStyleLbl="sibTrans1D1" presStyleIdx="3" presStyleCnt="8"/>
      <dgm:spPr/>
    </dgm:pt>
    <dgm:pt modelId="{74C91936-FB66-4A12-AC10-2DA22C56B840}" type="pres">
      <dgm:prSet presAssocID="{0C0F7F56-469C-4C23-A6A3-ED0929A017F1}" presName="node" presStyleLbl="node1" presStyleIdx="4" presStyleCnt="8" custScaleX="130911" custScaleY="120841" custRadScaleRad="97083" custRadScaleInc="8849">
        <dgm:presLayoutVars>
          <dgm:bulletEnabled val="1"/>
        </dgm:presLayoutVars>
      </dgm:prSet>
      <dgm:spPr/>
    </dgm:pt>
    <dgm:pt modelId="{996B651C-1A00-48CA-8372-25201780481C}" type="pres">
      <dgm:prSet presAssocID="{0C0F7F56-469C-4C23-A6A3-ED0929A017F1}" presName="spNode" presStyleCnt="0"/>
      <dgm:spPr/>
    </dgm:pt>
    <dgm:pt modelId="{CF646EAC-98A9-4177-BAE8-F4A78B047EE3}" type="pres">
      <dgm:prSet presAssocID="{5C517BEA-7473-4060-A953-FFA1F40FBA7D}" presName="sibTrans" presStyleLbl="sibTrans1D1" presStyleIdx="4" presStyleCnt="8"/>
      <dgm:spPr/>
    </dgm:pt>
    <dgm:pt modelId="{44622674-E64C-4B27-B533-E2C1083871C9}" type="pres">
      <dgm:prSet presAssocID="{FFA9B399-CBDA-4F2F-8998-1E40D52E240D}" presName="node" presStyleLbl="node1" presStyleIdx="5" presStyleCnt="8" custScaleX="130911" custScaleY="120841" custRadScaleRad="103275" custRadScaleInc="34158">
        <dgm:presLayoutVars>
          <dgm:bulletEnabled val="1"/>
        </dgm:presLayoutVars>
      </dgm:prSet>
      <dgm:spPr/>
    </dgm:pt>
    <dgm:pt modelId="{174BC39D-FD17-478E-B5AD-7273FAE15C07}" type="pres">
      <dgm:prSet presAssocID="{FFA9B399-CBDA-4F2F-8998-1E40D52E240D}" presName="spNode" presStyleCnt="0"/>
      <dgm:spPr/>
    </dgm:pt>
    <dgm:pt modelId="{D4D4744D-DF74-4EDB-A9CA-0A3F64C6C4F0}" type="pres">
      <dgm:prSet presAssocID="{6246E835-3EBF-4ADB-AC16-8ACAF2B6A90C}" presName="sibTrans" presStyleLbl="sibTrans1D1" presStyleIdx="5" presStyleCnt="8"/>
      <dgm:spPr/>
    </dgm:pt>
    <dgm:pt modelId="{6CF98F57-CF32-493A-A497-255AFC380DCA}" type="pres">
      <dgm:prSet presAssocID="{5D6F4B80-4814-4563-93F5-6ABDB0B41530}" presName="node" presStyleLbl="node1" presStyleIdx="6" presStyleCnt="8" custScaleX="130911" custScaleY="120841">
        <dgm:presLayoutVars>
          <dgm:bulletEnabled val="1"/>
        </dgm:presLayoutVars>
      </dgm:prSet>
      <dgm:spPr/>
    </dgm:pt>
    <dgm:pt modelId="{F59ACD77-7509-4749-A6C6-67108716B19F}" type="pres">
      <dgm:prSet presAssocID="{5D6F4B80-4814-4563-93F5-6ABDB0B41530}" presName="spNode" presStyleCnt="0"/>
      <dgm:spPr/>
    </dgm:pt>
    <dgm:pt modelId="{5040A9CF-EFFA-4C52-B63F-A7232CC71FAE}" type="pres">
      <dgm:prSet presAssocID="{C3F321B9-4607-45D4-8EFC-C4531A4A1315}" presName="sibTrans" presStyleLbl="sibTrans1D1" presStyleIdx="6" presStyleCnt="8"/>
      <dgm:spPr/>
    </dgm:pt>
    <dgm:pt modelId="{9FDC5EA3-5F7F-4864-83BA-1F2F5FF0900A}" type="pres">
      <dgm:prSet presAssocID="{6566157C-586F-4381-9EBD-2D47A5DFF76B}" presName="node" presStyleLbl="node1" presStyleIdx="7" presStyleCnt="8" custScaleX="130911" custScaleY="120841" custRadScaleRad="100039" custRadScaleInc="-5967">
        <dgm:presLayoutVars>
          <dgm:bulletEnabled val="1"/>
        </dgm:presLayoutVars>
      </dgm:prSet>
      <dgm:spPr/>
    </dgm:pt>
    <dgm:pt modelId="{FF953A3B-39ED-4722-8F80-0582CE059A38}" type="pres">
      <dgm:prSet presAssocID="{6566157C-586F-4381-9EBD-2D47A5DFF76B}" presName="spNode" presStyleCnt="0"/>
      <dgm:spPr/>
    </dgm:pt>
    <dgm:pt modelId="{D81669EF-0AC0-4E3C-8997-4851DDA621EB}" type="pres">
      <dgm:prSet presAssocID="{411E2665-B99D-4195-889A-47F475B15ED4}" presName="sibTrans" presStyleLbl="sibTrans1D1" presStyleIdx="7" presStyleCnt="8"/>
      <dgm:spPr/>
    </dgm:pt>
  </dgm:ptLst>
  <dgm:cxnLst>
    <dgm:cxn modelId="{27152514-233E-4FC5-9589-AD607E7F3A0E}" srcId="{E98C28C5-5A4B-4754-9C39-79605F6F861E}" destId="{28FF0C48-2170-4B98-9D7A-D4B405283EDB}" srcOrd="0" destOrd="0" parTransId="{A7EB1875-353C-4014-B61F-CA64BF0DDC3A}" sibTransId="{099FC883-E102-4B57-B20D-D550AF91EA8A}"/>
    <dgm:cxn modelId="{A31FEC18-F1FE-41E4-9BCE-20416A0FD4EF}" srcId="{E98C28C5-5A4B-4754-9C39-79605F6F861E}" destId="{5D6F4B80-4814-4563-93F5-6ABDB0B41530}" srcOrd="6" destOrd="0" parTransId="{AB768485-83BD-4E3C-A4C6-940B4DFF9F13}" sibTransId="{C3F321B9-4607-45D4-8EFC-C4531A4A1315}"/>
    <dgm:cxn modelId="{40D7BF1D-CD78-431E-8946-07A949188921}" type="presOf" srcId="{6246E835-3EBF-4ADB-AC16-8ACAF2B6A90C}" destId="{D4D4744D-DF74-4EDB-A9CA-0A3F64C6C4F0}" srcOrd="0" destOrd="0" presId="urn:microsoft.com/office/officeart/2005/8/layout/cycle5"/>
    <dgm:cxn modelId="{4277A02F-904D-4DDE-9134-1C839E3E065E}" type="presOf" srcId="{E98C28C5-5A4B-4754-9C39-79605F6F861E}" destId="{3F65A834-3AE7-4827-9C44-9D680448FAEE}" srcOrd="0" destOrd="0" presId="urn:microsoft.com/office/officeart/2005/8/layout/cycle5"/>
    <dgm:cxn modelId="{77094138-BD30-460B-A320-4426B9D7923A}" type="presOf" srcId="{754D20BF-5BA7-414A-A83C-09E53028A4A4}" destId="{729EAB91-D176-4493-BEB6-D470279268A1}" srcOrd="0" destOrd="0" presId="urn:microsoft.com/office/officeart/2005/8/layout/cycle5"/>
    <dgm:cxn modelId="{87FF285B-DC91-43E3-9DA9-802A82659143}" type="presOf" srcId="{5D6F4B80-4814-4563-93F5-6ABDB0B41530}" destId="{6CF98F57-CF32-493A-A497-255AFC380DCA}" srcOrd="0" destOrd="0" presId="urn:microsoft.com/office/officeart/2005/8/layout/cycle5"/>
    <dgm:cxn modelId="{88A2565E-ED84-4601-8DF0-87A2EDD75880}" type="presOf" srcId="{0C0F7F56-469C-4C23-A6A3-ED0929A017F1}" destId="{74C91936-FB66-4A12-AC10-2DA22C56B840}" srcOrd="0" destOrd="0" presId="urn:microsoft.com/office/officeart/2005/8/layout/cycle5"/>
    <dgm:cxn modelId="{7A6C1A60-BB12-40BF-A55B-89E8B5312EB0}" type="presOf" srcId="{8FBF840E-1EA2-40A2-B0E8-724215942706}" destId="{937C3918-D18D-4A2E-A592-D87358B04308}" srcOrd="0" destOrd="0" presId="urn:microsoft.com/office/officeart/2005/8/layout/cycle5"/>
    <dgm:cxn modelId="{3F06F343-2D99-481F-B007-B0DD00490362}" type="presOf" srcId="{6BA2F563-8F31-483E-8343-FEBF95720EB3}" destId="{F20FE870-EFC1-4272-B326-655E36B5172A}" srcOrd="0" destOrd="0" presId="urn:microsoft.com/office/officeart/2005/8/layout/cycle5"/>
    <dgm:cxn modelId="{C91AF94C-1E53-427C-B6A6-FF4ACCCED098}" srcId="{E98C28C5-5A4B-4754-9C39-79605F6F861E}" destId="{6566157C-586F-4381-9EBD-2D47A5DFF76B}" srcOrd="7" destOrd="0" parTransId="{EBC82349-447A-4534-9873-3AEB2C3DDBE7}" sibTransId="{411E2665-B99D-4195-889A-47F475B15ED4}"/>
    <dgm:cxn modelId="{6730756F-FB01-4308-B9A5-9236CEC455DA}" type="presOf" srcId="{411E2665-B99D-4195-889A-47F475B15ED4}" destId="{D81669EF-0AC0-4E3C-8997-4851DDA621EB}" srcOrd="0" destOrd="0" presId="urn:microsoft.com/office/officeart/2005/8/layout/cycle5"/>
    <dgm:cxn modelId="{43A79650-E3CE-46FE-9889-F16C47D8BCC7}" srcId="{E98C28C5-5A4B-4754-9C39-79605F6F861E}" destId="{03AD2DFC-AC23-44E9-94F8-DFC2F2EA9C03}" srcOrd="3" destOrd="0" parTransId="{8A62C398-E0A7-4C7A-BB98-FD1806CE9601}" sibTransId="{D20E427C-6624-46D2-9E90-2C2360C77307}"/>
    <dgm:cxn modelId="{F3810178-9F4A-4944-B613-28A1EB546AF5}" srcId="{E98C28C5-5A4B-4754-9C39-79605F6F861E}" destId="{8FBF840E-1EA2-40A2-B0E8-724215942706}" srcOrd="1" destOrd="0" parTransId="{82D86ADB-443E-48E5-9251-8CAC6F69C798}" sibTransId="{6BA2F563-8F31-483E-8343-FEBF95720EB3}"/>
    <dgm:cxn modelId="{E6F2DA86-2050-4859-96C9-FB1DF3DBE875}" type="presOf" srcId="{099FC883-E102-4B57-B20D-D550AF91EA8A}" destId="{20D52AB6-52C1-4BEA-9009-C4B893978852}" srcOrd="0" destOrd="0" presId="urn:microsoft.com/office/officeart/2005/8/layout/cycle5"/>
    <dgm:cxn modelId="{9C55D188-0357-479A-82E0-4AA573E1E9E9}" type="presOf" srcId="{28FF0C48-2170-4B98-9D7A-D4B405283EDB}" destId="{1CA3C1D2-A171-4B2C-8E26-43B50D2F58FD}" srcOrd="0" destOrd="0" presId="urn:microsoft.com/office/officeart/2005/8/layout/cycle5"/>
    <dgm:cxn modelId="{FEB7609A-FFDD-40C9-81D7-F74AFCEF8508}" type="presOf" srcId="{5C517BEA-7473-4060-A953-FFA1F40FBA7D}" destId="{CF646EAC-98A9-4177-BAE8-F4A78B047EE3}" srcOrd="0" destOrd="0" presId="urn:microsoft.com/office/officeart/2005/8/layout/cycle5"/>
    <dgm:cxn modelId="{D6F98A9E-B7CC-482F-84F9-4E19AE148B8A}" type="presOf" srcId="{03AD2DFC-AC23-44E9-94F8-DFC2F2EA9C03}" destId="{47C81979-9138-4454-87F8-A3241A8CF430}" srcOrd="0" destOrd="0" presId="urn:microsoft.com/office/officeart/2005/8/layout/cycle5"/>
    <dgm:cxn modelId="{AF9F5DAA-BC4A-4D7C-96B1-62052DB4C1DA}" type="presOf" srcId="{C3F321B9-4607-45D4-8EFC-C4531A4A1315}" destId="{5040A9CF-EFFA-4C52-B63F-A7232CC71FAE}" srcOrd="0" destOrd="0" presId="urn:microsoft.com/office/officeart/2005/8/layout/cycle5"/>
    <dgm:cxn modelId="{A20244BE-8794-4102-88CE-76F116431AAA}" type="presOf" srcId="{6566157C-586F-4381-9EBD-2D47A5DFF76B}" destId="{9FDC5EA3-5F7F-4864-83BA-1F2F5FF0900A}" srcOrd="0" destOrd="0" presId="urn:microsoft.com/office/officeart/2005/8/layout/cycle5"/>
    <dgm:cxn modelId="{97B78ACD-3FC7-4558-AD1B-6A2E49EE8E3F}" srcId="{E98C28C5-5A4B-4754-9C39-79605F6F861E}" destId="{DCB26D6C-3622-4B05-AE26-25E570BB065B}" srcOrd="2" destOrd="0" parTransId="{643C932A-C5BF-4218-9FD7-D59148A258FA}" sibTransId="{754D20BF-5BA7-414A-A83C-09E53028A4A4}"/>
    <dgm:cxn modelId="{A7B0AADB-6318-46AE-9196-538C22FDBBF6}" type="presOf" srcId="{FFA9B399-CBDA-4F2F-8998-1E40D52E240D}" destId="{44622674-E64C-4B27-B533-E2C1083871C9}" srcOrd="0" destOrd="0" presId="urn:microsoft.com/office/officeart/2005/8/layout/cycle5"/>
    <dgm:cxn modelId="{23A9E9DC-A4E3-4093-AF67-8302495F8C4B}" type="presOf" srcId="{DCB26D6C-3622-4B05-AE26-25E570BB065B}" destId="{EC06829A-C922-4519-99E9-B129DE973C1F}" srcOrd="0" destOrd="0" presId="urn:microsoft.com/office/officeart/2005/8/layout/cycle5"/>
    <dgm:cxn modelId="{EC6383DE-3B71-40F7-AA4F-FA95CF78E070}" srcId="{E98C28C5-5A4B-4754-9C39-79605F6F861E}" destId="{0C0F7F56-469C-4C23-A6A3-ED0929A017F1}" srcOrd="4" destOrd="0" parTransId="{C65ACD5A-E9FF-4D52-95C2-8DDA4600F955}" sibTransId="{5C517BEA-7473-4060-A953-FFA1F40FBA7D}"/>
    <dgm:cxn modelId="{5BEBFAE0-6C55-4A87-A8A5-C57FEDA95629}" type="presOf" srcId="{D20E427C-6624-46D2-9E90-2C2360C77307}" destId="{813F528B-179A-499B-95E3-8702E30556D5}" srcOrd="0" destOrd="0" presId="urn:microsoft.com/office/officeart/2005/8/layout/cycle5"/>
    <dgm:cxn modelId="{48422FF9-1DFE-4A37-92C8-7269EFD692A0}" srcId="{E98C28C5-5A4B-4754-9C39-79605F6F861E}" destId="{FFA9B399-CBDA-4F2F-8998-1E40D52E240D}" srcOrd="5" destOrd="0" parTransId="{1D41FE91-CAF3-4EB0-94B6-241914BB55CA}" sibTransId="{6246E835-3EBF-4ADB-AC16-8ACAF2B6A90C}"/>
    <dgm:cxn modelId="{DC70E8F2-4D13-46B2-B963-5D775FF5184A}" type="presParOf" srcId="{3F65A834-3AE7-4827-9C44-9D680448FAEE}" destId="{1CA3C1D2-A171-4B2C-8E26-43B50D2F58FD}" srcOrd="0" destOrd="0" presId="urn:microsoft.com/office/officeart/2005/8/layout/cycle5"/>
    <dgm:cxn modelId="{C6065836-6314-4A90-BC03-B39757F780EE}" type="presParOf" srcId="{3F65A834-3AE7-4827-9C44-9D680448FAEE}" destId="{C638BAD3-D8C9-4E82-9542-9048A813FE1B}" srcOrd="1" destOrd="0" presId="urn:microsoft.com/office/officeart/2005/8/layout/cycle5"/>
    <dgm:cxn modelId="{7034252E-63DB-4115-AE66-BA425D812646}" type="presParOf" srcId="{3F65A834-3AE7-4827-9C44-9D680448FAEE}" destId="{20D52AB6-52C1-4BEA-9009-C4B893978852}" srcOrd="2" destOrd="0" presId="urn:microsoft.com/office/officeart/2005/8/layout/cycle5"/>
    <dgm:cxn modelId="{D9F4CC5B-C33E-4DE7-A7CD-5BAC09ADC2DB}" type="presParOf" srcId="{3F65A834-3AE7-4827-9C44-9D680448FAEE}" destId="{937C3918-D18D-4A2E-A592-D87358B04308}" srcOrd="3" destOrd="0" presId="urn:microsoft.com/office/officeart/2005/8/layout/cycle5"/>
    <dgm:cxn modelId="{25629D07-4112-4D24-B014-8AB1B1DB362A}" type="presParOf" srcId="{3F65A834-3AE7-4827-9C44-9D680448FAEE}" destId="{BFAD6308-C8C0-4B01-9EC8-1C53C1B3F1B2}" srcOrd="4" destOrd="0" presId="urn:microsoft.com/office/officeart/2005/8/layout/cycle5"/>
    <dgm:cxn modelId="{DCC213A2-490B-4027-8067-1D4A0D2A55EB}" type="presParOf" srcId="{3F65A834-3AE7-4827-9C44-9D680448FAEE}" destId="{F20FE870-EFC1-4272-B326-655E36B5172A}" srcOrd="5" destOrd="0" presId="urn:microsoft.com/office/officeart/2005/8/layout/cycle5"/>
    <dgm:cxn modelId="{8EC23B2F-EEA7-4DD3-BBB8-A53A2A0D6E03}" type="presParOf" srcId="{3F65A834-3AE7-4827-9C44-9D680448FAEE}" destId="{EC06829A-C922-4519-99E9-B129DE973C1F}" srcOrd="6" destOrd="0" presId="urn:microsoft.com/office/officeart/2005/8/layout/cycle5"/>
    <dgm:cxn modelId="{6E6ADE23-6868-4BD5-B55A-C886F6CE0D4F}" type="presParOf" srcId="{3F65A834-3AE7-4827-9C44-9D680448FAEE}" destId="{61949542-94E6-4FC0-B13C-FA1730BC9EF9}" srcOrd="7" destOrd="0" presId="urn:microsoft.com/office/officeart/2005/8/layout/cycle5"/>
    <dgm:cxn modelId="{DFDE80DC-4A73-428E-87D2-B221E3ED415A}" type="presParOf" srcId="{3F65A834-3AE7-4827-9C44-9D680448FAEE}" destId="{729EAB91-D176-4493-BEB6-D470279268A1}" srcOrd="8" destOrd="0" presId="urn:microsoft.com/office/officeart/2005/8/layout/cycle5"/>
    <dgm:cxn modelId="{97D6ADE5-AF68-49EF-8898-99EBEF409801}" type="presParOf" srcId="{3F65A834-3AE7-4827-9C44-9D680448FAEE}" destId="{47C81979-9138-4454-87F8-A3241A8CF430}" srcOrd="9" destOrd="0" presId="urn:microsoft.com/office/officeart/2005/8/layout/cycle5"/>
    <dgm:cxn modelId="{98612FA2-6EAE-40F3-BD9A-DA9C01AD37ED}" type="presParOf" srcId="{3F65A834-3AE7-4827-9C44-9D680448FAEE}" destId="{BDA8091B-E88D-4474-9593-3B09696DFA07}" srcOrd="10" destOrd="0" presId="urn:microsoft.com/office/officeart/2005/8/layout/cycle5"/>
    <dgm:cxn modelId="{1AA2A175-5C3B-4B95-8931-D7FC696410F3}" type="presParOf" srcId="{3F65A834-3AE7-4827-9C44-9D680448FAEE}" destId="{813F528B-179A-499B-95E3-8702E30556D5}" srcOrd="11" destOrd="0" presId="urn:microsoft.com/office/officeart/2005/8/layout/cycle5"/>
    <dgm:cxn modelId="{13A23825-65D5-44BA-8D64-28C098A4914F}" type="presParOf" srcId="{3F65A834-3AE7-4827-9C44-9D680448FAEE}" destId="{74C91936-FB66-4A12-AC10-2DA22C56B840}" srcOrd="12" destOrd="0" presId="urn:microsoft.com/office/officeart/2005/8/layout/cycle5"/>
    <dgm:cxn modelId="{87110306-8A12-49EC-9BA1-72A690F58C5B}" type="presParOf" srcId="{3F65A834-3AE7-4827-9C44-9D680448FAEE}" destId="{996B651C-1A00-48CA-8372-25201780481C}" srcOrd="13" destOrd="0" presId="urn:microsoft.com/office/officeart/2005/8/layout/cycle5"/>
    <dgm:cxn modelId="{2DD8030C-3EFC-45E6-8E22-49EB25B75A83}" type="presParOf" srcId="{3F65A834-3AE7-4827-9C44-9D680448FAEE}" destId="{CF646EAC-98A9-4177-BAE8-F4A78B047EE3}" srcOrd="14" destOrd="0" presId="urn:microsoft.com/office/officeart/2005/8/layout/cycle5"/>
    <dgm:cxn modelId="{CFAED7C3-F3EA-4EBE-B4C0-CBC308621045}" type="presParOf" srcId="{3F65A834-3AE7-4827-9C44-9D680448FAEE}" destId="{44622674-E64C-4B27-B533-E2C1083871C9}" srcOrd="15" destOrd="0" presId="urn:microsoft.com/office/officeart/2005/8/layout/cycle5"/>
    <dgm:cxn modelId="{F7758573-E72B-4A4E-A5DA-2536F5EF7F26}" type="presParOf" srcId="{3F65A834-3AE7-4827-9C44-9D680448FAEE}" destId="{174BC39D-FD17-478E-B5AD-7273FAE15C07}" srcOrd="16" destOrd="0" presId="urn:microsoft.com/office/officeart/2005/8/layout/cycle5"/>
    <dgm:cxn modelId="{7B5B68C4-2429-4E2F-8DBD-9D082BE635E2}" type="presParOf" srcId="{3F65A834-3AE7-4827-9C44-9D680448FAEE}" destId="{D4D4744D-DF74-4EDB-A9CA-0A3F64C6C4F0}" srcOrd="17" destOrd="0" presId="urn:microsoft.com/office/officeart/2005/8/layout/cycle5"/>
    <dgm:cxn modelId="{BD070C29-1A51-442E-A861-7ED63155618C}" type="presParOf" srcId="{3F65A834-3AE7-4827-9C44-9D680448FAEE}" destId="{6CF98F57-CF32-493A-A497-255AFC380DCA}" srcOrd="18" destOrd="0" presId="urn:microsoft.com/office/officeart/2005/8/layout/cycle5"/>
    <dgm:cxn modelId="{6ACF156D-7499-4069-B005-B2C613562B2C}" type="presParOf" srcId="{3F65A834-3AE7-4827-9C44-9D680448FAEE}" destId="{F59ACD77-7509-4749-A6C6-67108716B19F}" srcOrd="19" destOrd="0" presId="urn:microsoft.com/office/officeart/2005/8/layout/cycle5"/>
    <dgm:cxn modelId="{664D9510-72E1-451C-B989-7ED618B18933}" type="presParOf" srcId="{3F65A834-3AE7-4827-9C44-9D680448FAEE}" destId="{5040A9CF-EFFA-4C52-B63F-A7232CC71FAE}" srcOrd="20" destOrd="0" presId="urn:microsoft.com/office/officeart/2005/8/layout/cycle5"/>
    <dgm:cxn modelId="{16677F75-3580-410A-8E4F-DA0F8AF50304}" type="presParOf" srcId="{3F65A834-3AE7-4827-9C44-9D680448FAEE}" destId="{9FDC5EA3-5F7F-4864-83BA-1F2F5FF0900A}" srcOrd="21" destOrd="0" presId="urn:microsoft.com/office/officeart/2005/8/layout/cycle5"/>
    <dgm:cxn modelId="{188190C1-1CE7-4362-B77D-126E2934E419}" type="presParOf" srcId="{3F65A834-3AE7-4827-9C44-9D680448FAEE}" destId="{FF953A3B-39ED-4722-8F80-0582CE059A38}" srcOrd="22" destOrd="0" presId="urn:microsoft.com/office/officeart/2005/8/layout/cycle5"/>
    <dgm:cxn modelId="{124F8783-B029-4707-AC30-C12F15BBA692}" type="presParOf" srcId="{3F65A834-3AE7-4827-9C44-9D680448FAEE}" destId="{D81669EF-0AC0-4E3C-8997-4851DDA621EB}" srcOrd="23"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2E3A8A-CCA9-4EE0-8657-5B7D4A69890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3E4A2E2F-C8F2-498A-9019-EEDBB1C21863}">
      <dgm:prSet phldrT="[Text]" custT="1"/>
      <dgm:spPr>
        <a:solidFill>
          <a:schemeClr val="accent1"/>
        </a:solidFill>
      </dgm:spPr>
      <dgm:t>
        <a:bodyPr/>
        <a:lstStyle/>
        <a:p>
          <a:r>
            <a:rPr lang="en-US" sz="1600" dirty="0"/>
            <a:t>Perform Discovery</a:t>
          </a:r>
        </a:p>
      </dgm:t>
    </dgm:pt>
    <dgm:pt modelId="{664CF736-B75E-478E-9DF7-02983BF82A7F}" type="parTrans" cxnId="{E2AB6792-E0E8-4075-BCFB-11AAD809D303}">
      <dgm:prSet/>
      <dgm:spPr/>
      <dgm:t>
        <a:bodyPr/>
        <a:lstStyle/>
        <a:p>
          <a:endParaRPr lang="en-US" sz="1600"/>
        </a:p>
      </dgm:t>
    </dgm:pt>
    <dgm:pt modelId="{300F46EB-FF66-4430-9D8F-E74BDD130D2A}" type="sibTrans" cxnId="{E2AB6792-E0E8-4075-BCFB-11AAD809D303}">
      <dgm:prSet custT="1"/>
      <dgm:spPr/>
      <dgm:t>
        <a:bodyPr/>
        <a:lstStyle/>
        <a:p>
          <a:endParaRPr lang="en-US" sz="1600"/>
        </a:p>
      </dgm:t>
    </dgm:pt>
    <dgm:pt modelId="{C25B12C2-BB64-4568-A4B2-6022844DB803}">
      <dgm:prSet phldrT="[Text]" custT="1"/>
      <dgm:spPr>
        <a:solidFill>
          <a:schemeClr val="accent1"/>
        </a:solidFill>
      </dgm:spPr>
      <dgm:t>
        <a:bodyPr/>
        <a:lstStyle/>
        <a:p>
          <a:r>
            <a:rPr lang="en-US" sz="1600" dirty="0"/>
            <a:t>Perform Gap Analysis</a:t>
          </a:r>
        </a:p>
      </dgm:t>
    </dgm:pt>
    <dgm:pt modelId="{6187188C-666A-4015-95CB-EF684BEDBD97}" type="parTrans" cxnId="{76047A2F-AD06-41F3-8065-1EE3A207592A}">
      <dgm:prSet/>
      <dgm:spPr/>
      <dgm:t>
        <a:bodyPr/>
        <a:lstStyle/>
        <a:p>
          <a:endParaRPr lang="en-US" sz="1600"/>
        </a:p>
      </dgm:t>
    </dgm:pt>
    <dgm:pt modelId="{F5E53A59-82BB-4402-9F50-CDA77F4CCE59}" type="sibTrans" cxnId="{76047A2F-AD06-41F3-8065-1EE3A207592A}">
      <dgm:prSet custT="1"/>
      <dgm:spPr/>
      <dgm:t>
        <a:bodyPr/>
        <a:lstStyle/>
        <a:p>
          <a:endParaRPr lang="en-US" sz="1600"/>
        </a:p>
      </dgm:t>
    </dgm:pt>
    <dgm:pt modelId="{349DADA9-4B12-4E09-8B2E-B9DBBCE9416F}">
      <dgm:prSet phldrT="[Text]" custT="1"/>
      <dgm:spPr>
        <a:solidFill>
          <a:schemeClr val="accent2"/>
        </a:solidFill>
      </dgm:spPr>
      <dgm:t>
        <a:bodyPr/>
        <a:lstStyle/>
        <a:p>
          <a:r>
            <a:rPr lang="en-US" sz="1600" dirty="0"/>
            <a:t>Implement DT System POC</a:t>
          </a:r>
        </a:p>
      </dgm:t>
    </dgm:pt>
    <dgm:pt modelId="{B8FEE8EF-BA2F-49A7-A86B-227FB9758E3C}" type="parTrans" cxnId="{6F01DA67-BF2E-4623-A56C-EA205C552593}">
      <dgm:prSet/>
      <dgm:spPr/>
      <dgm:t>
        <a:bodyPr/>
        <a:lstStyle/>
        <a:p>
          <a:endParaRPr lang="en-US" sz="1600"/>
        </a:p>
      </dgm:t>
    </dgm:pt>
    <dgm:pt modelId="{1AA23C66-3BDC-494E-9C3A-F8FEC458031F}" type="sibTrans" cxnId="{6F01DA67-BF2E-4623-A56C-EA205C552593}">
      <dgm:prSet custT="1"/>
      <dgm:spPr/>
      <dgm:t>
        <a:bodyPr/>
        <a:lstStyle/>
        <a:p>
          <a:endParaRPr lang="en-US" sz="1600"/>
        </a:p>
      </dgm:t>
    </dgm:pt>
    <dgm:pt modelId="{12EDC2EB-4895-4545-839D-FAE8D6CC587F}">
      <dgm:prSet phldrT="[Text]" custT="1"/>
      <dgm:spPr>
        <a:solidFill>
          <a:schemeClr val="accent2"/>
        </a:solidFill>
      </dgm:spPr>
      <dgm:t>
        <a:bodyPr/>
        <a:lstStyle/>
        <a:p>
          <a:r>
            <a:rPr lang="en-US" sz="1600" dirty="0"/>
            <a:t>Plan DT System POC Implementation</a:t>
          </a:r>
        </a:p>
      </dgm:t>
    </dgm:pt>
    <dgm:pt modelId="{99744DF8-E771-4024-B6C1-438894DB8BC9}" type="parTrans" cxnId="{CF1D189F-FE1F-44DF-BC22-382A53906CAC}">
      <dgm:prSet/>
      <dgm:spPr/>
      <dgm:t>
        <a:bodyPr/>
        <a:lstStyle/>
        <a:p>
          <a:endParaRPr lang="en-US" sz="1600"/>
        </a:p>
      </dgm:t>
    </dgm:pt>
    <dgm:pt modelId="{F459BD65-5EB9-477E-B94A-D2B0B8440693}" type="sibTrans" cxnId="{CF1D189F-FE1F-44DF-BC22-382A53906CAC}">
      <dgm:prSet custT="1"/>
      <dgm:spPr/>
      <dgm:t>
        <a:bodyPr/>
        <a:lstStyle/>
        <a:p>
          <a:endParaRPr lang="en-US" sz="1600"/>
        </a:p>
      </dgm:t>
    </dgm:pt>
    <dgm:pt modelId="{F86553FF-12BC-46B1-A9C4-BA1AD5114AC7}">
      <dgm:prSet phldrT="[Text]" custT="1"/>
      <dgm:spPr>
        <a:solidFill>
          <a:schemeClr val="accent2"/>
        </a:solidFill>
      </dgm:spPr>
      <dgm:t>
        <a:bodyPr/>
        <a:lstStyle/>
        <a:p>
          <a:r>
            <a:rPr lang="en-US" sz="1600" dirty="0"/>
            <a:t>Evaluate DT System POC</a:t>
          </a:r>
        </a:p>
      </dgm:t>
    </dgm:pt>
    <dgm:pt modelId="{A4A76C2E-9EB4-4595-A982-8B18B9EAA844}" type="parTrans" cxnId="{F7931D31-1611-4936-AE9F-3DB6A6F58200}">
      <dgm:prSet/>
      <dgm:spPr/>
      <dgm:t>
        <a:bodyPr/>
        <a:lstStyle/>
        <a:p>
          <a:endParaRPr lang="en-US" sz="1600"/>
        </a:p>
      </dgm:t>
    </dgm:pt>
    <dgm:pt modelId="{5798670E-6DB1-4D22-B350-31DACFBF1E88}" type="sibTrans" cxnId="{F7931D31-1611-4936-AE9F-3DB6A6F58200}">
      <dgm:prSet/>
      <dgm:spPr/>
      <dgm:t>
        <a:bodyPr/>
        <a:lstStyle/>
        <a:p>
          <a:endParaRPr lang="en-US" sz="1600"/>
        </a:p>
      </dgm:t>
    </dgm:pt>
    <dgm:pt modelId="{30EA5323-37D8-4F8E-B230-86FF108084AA}" type="pres">
      <dgm:prSet presAssocID="{7F2E3A8A-CCA9-4EE0-8657-5B7D4A69890A}" presName="outerComposite" presStyleCnt="0">
        <dgm:presLayoutVars>
          <dgm:chMax val="5"/>
          <dgm:dir/>
          <dgm:resizeHandles val="exact"/>
        </dgm:presLayoutVars>
      </dgm:prSet>
      <dgm:spPr/>
    </dgm:pt>
    <dgm:pt modelId="{0796EBF6-0C82-498E-8F7C-93F9706168A9}" type="pres">
      <dgm:prSet presAssocID="{7F2E3A8A-CCA9-4EE0-8657-5B7D4A69890A}" presName="dummyMaxCanvas" presStyleCnt="0">
        <dgm:presLayoutVars/>
      </dgm:prSet>
      <dgm:spPr/>
    </dgm:pt>
    <dgm:pt modelId="{F0C99F18-90CE-46BB-923B-0111E86DE068}" type="pres">
      <dgm:prSet presAssocID="{7F2E3A8A-CCA9-4EE0-8657-5B7D4A69890A}" presName="FiveNodes_1" presStyleLbl="node1" presStyleIdx="0" presStyleCnt="5">
        <dgm:presLayoutVars>
          <dgm:bulletEnabled val="1"/>
        </dgm:presLayoutVars>
      </dgm:prSet>
      <dgm:spPr/>
    </dgm:pt>
    <dgm:pt modelId="{819FFA94-B73F-439A-A888-19BED911187B}" type="pres">
      <dgm:prSet presAssocID="{7F2E3A8A-CCA9-4EE0-8657-5B7D4A69890A}" presName="FiveNodes_2" presStyleLbl="node1" presStyleIdx="1" presStyleCnt="5">
        <dgm:presLayoutVars>
          <dgm:bulletEnabled val="1"/>
        </dgm:presLayoutVars>
      </dgm:prSet>
      <dgm:spPr/>
    </dgm:pt>
    <dgm:pt modelId="{B7F96CF0-86F1-4EED-A772-722D11BF2E03}" type="pres">
      <dgm:prSet presAssocID="{7F2E3A8A-CCA9-4EE0-8657-5B7D4A69890A}" presName="FiveNodes_3" presStyleLbl="node1" presStyleIdx="2" presStyleCnt="5">
        <dgm:presLayoutVars>
          <dgm:bulletEnabled val="1"/>
        </dgm:presLayoutVars>
      </dgm:prSet>
      <dgm:spPr/>
    </dgm:pt>
    <dgm:pt modelId="{89857482-7A3F-4B21-945D-4D0DBFBEF380}" type="pres">
      <dgm:prSet presAssocID="{7F2E3A8A-CCA9-4EE0-8657-5B7D4A69890A}" presName="FiveNodes_4" presStyleLbl="node1" presStyleIdx="3" presStyleCnt="5">
        <dgm:presLayoutVars>
          <dgm:bulletEnabled val="1"/>
        </dgm:presLayoutVars>
      </dgm:prSet>
      <dgm:spPr/>
    </dgm:pt>
    <dgm:pt modelId="{9F006680-FCAC-4EE7-A022-F098DF8EAEC8}" type="pres">
      <dgm:prSet presAssocID="{7F2E3A8A-CCA9-4EE0-8657-5B7D4A69890A}" presName="FiveNodes_5" presStyleLbl="node1" presStyleIdx="4" presStyleCnt="5">
        <dgm:presLayoutVars>
          <dgm:bulletEnabled val="1"/>
        </dgm:presLayoutVars>
      </dgm:prSet>
      <dgm:spPr/>
    </dgm:pt>
    <dgm:pt modelId="{9F400725-6248-4C39-A823-9DAB1D72AB18}" type="pres">
      <dgm:prSet presAssocID="{7F2E3A8A-CCA9-4EE0-8657-5B7D4A69890A}" presName="FiveConn_1-2" presStyleLbl="fgAccFollowNode1" presStyleIdx="0" presStyleCnt="4">
        <dgm:presLayoutVars>
          <dgm:bulletEnabled val="1"/>
        </dgm:presLayoutVars>
      </dgm:prSet>
      <dgm:spPr/>
    </dgm:pt>
    <dgm:pt modelId="{97818650-7060-4E0C-B439-0126CC158FD8}" type="pres">
      <dgm:prSet presAssocID="{7F2E3A8A-CCA9-4EE0-8657-5B7D4A69890A}" presName="FiveConn_2-3" presStyleLbl="fgAccFollowNode1" presStyleIdx="1" presStyleCnt="4">
        <dgm:presLayoutVars>
          <dgm:bulletEnabled val="1"/>
        </dgm:presLayoutVars>
      </dgm:prSet>
      <dgm:spPr/>
    </dgm:pt>
    <dgm:pt modelId="{5ADD3B22-A248-4726-BE62-4121E810D8E6}" type="pres">
      <dgm:prSet presAssocID="{7F2E3A8A-CCA9-4EE0-8657-5B7D4A69890A}" presName="FiveConn_3-4" presStyleLbl="fgAccFollowNode1" presStyleIdx="2" presStyleCnt="4">
        <dgm:presLayoutVars>
          <dgm:bulletEnabled val="1"/>
        </dgm:presLayoutVars>
      </dgm:prSet>
      <dgm:spPr/>
    </dgm:pt>
    <dgm:pt modelId="{C31C0790-CBE6-4B72-9194-D00EC32D0C68}" type="pres">
      <dgm:prSet presAssocID="{7F2E3A8A-CCA9-4EE0-8657-5B7D4A69890A}" presName="FiveConn_4-5" presStyleLbl="fgAccFollowNode1" presStyleIdx="3" presStyleCnt="4">
        <dgm:presLayoutVars>
          <dgm:bulletEnabled val="1"/>
        </dgm:presLayoutVars>
      </dgm:prSet>
      <dgm:spPr/>
    </dgm:pt>
    <dgm:pt modelId="{90425C01-A044-4E59-9BE5-A6DBE942832C}" type="pres">
      <dgm:prSet presAssocID="{7F2E3A8A-CCA9-4EE0-8657-5B7D4A69890A}" presName="FiveNodes_1_text" presStyleLbl="node1" presStyleIdx="4" presStyleCnt="5">
        <dgm:presLayoutVars>
          <dgm:bulletEnabled val="1"/>
        </dgm:presLayoutVars>
      </dgm:prSet>
      <dgm:spPr/>
    </dgm:pt>
    <dgm:pt modelId="{4F0C18B8-C199-43CB-BAC5-3F1D426CCFC0}" type="pres">
      <dgm:prSet presAssocID="{7F2E3A8A-CCA9-4EE0-8657-5B7D4A69890A}" presName="FiveNodes_2_text" presStyleLbl="node1" presStyleIdx="4" presStyleCnt="5">
        <dgm:presLayoutVars>
          <dgm:bulletEnabled val="1"/>
        </dgm:presLayoutVars>
      </dgm:prSet>
      <dgm:spPr/>
    </dgm:pt>
    <dgm:pt modelId="{E07203FA-E8E1-4289-A10B-EDE8420D0D22}" type="pres">
      <dgm:prSet presAssocID="{7F2E3A8A-CCA9-4EE0-8657-5B7D4A69890A}" presName="FiveNodes_3_text" presStyleLbl="node1" presStyleIdx="4" presStyleCnt="5">
        <dgm:presLayoutVars>
          <dgm:bulletEnabled val="1"/>
        </dgm:presLayoutVars>
      </dgm:prSet>
      <dgm:spPr/>
    </dgm:pt>
    <dgm:pt modelId="{0B2A4405-8427-4A12-88FF-9CF98E8C380F}" type="pres">
      <dgm:prSet presAssocID="{7F2E3A8A-CCA9-4EE0-8657-5B7D4A69890A}" presName="FiveNodes_4_text" presStyleLbl="node1" presStyleIdx="4" presStyleCnt="5">
        <dgm:presLayoutVars>
          <dgm:bulletEnabled val="1"/>
        </dgm:presLayoutVars>
      </dgm:prSet>
      <dgm:spPr/>
    </dgm:pt>
    <dgm:pt modelId="{3D6DECD5-E49A-49B2-8DEA-2B3E46194D18}" type="pres">
      <dgm:prSet presAssocID="{7F2E3A8A-CCA9-4EE0-8657-5B7D4A69890A}" presName="FiveNodes_5_text" presStyleLbl="node1" presStyleIdx="4" presStyleCnt="5">
        <dgm:presLayoutVars>
          <dgm:bulletEnabled val="1"/>
        </dgm:presLayoutVars>
      </dgm:prSet>
      <dgm:spPr/>
    </dgm:pt>
  </dgm:ptLst>
  <dgm:cxnLst>
    <dgm:cxn modelId="{54CFE118-7392-422D-B0B4-85A178AB9D3B}" type="presOf" srcId="{300F46EB-FF66-4430-9D8F-E74BDD130D2A}" destId="{9F400725-6248-4C39-A823-9DAB1D72AB18}" srcOrd="0" destOrd="0" presId="urn:microsoft.com/office/officeart/2005/8/layout/vProcess5"/>
    <dgm:cxn modelId="{CF89C81C-7619-416A-B296-32D0E43E10F1}" type="presOf" srcId="{F5E53A59-82BB-4402-9F50-CDA77F4CCE59}" destId="{97818650-7060-4E0C-B439-0126CC158FD8}" srcOrd="0" destOrd="0" presId="urn:microsoft.com/office/officeart/2005/8/layout/vProcess5"/>
    <dgm:cxn modelId="{76047A2F-AD06-41F3-8065-1EE3A207592A}" srcId="{7F2E3A8A-CCA9-4EE0-8657-5B7D4A69890A}" destId="{C25B12C2-BB64-4568-A4B2-6022844DB803}" srcOrd="1" destOrd="0" parTransId="{6187188C-666A-4015-95CB-EF684BEDBD97}" sibTransId="{F5E53A59-82BB-4402-9F50-CDA77F4CCE59}"/>
    <dgm:cxn modelId="{F7931D31-1611-4936-AE9F-3DB6A6F58200}" srcId="{7F2E3A8A-CCA9-4EE0-8657-5B7D4A69890A}" destId="{F86553FF-12BC-46B1-A9C4-BA1AD5114AC7}" srcOrd="4" destOrd="0" parTransId="{A4A76C2E-9EB4-4595-A982-8B18B9EAA844}" sibTransId="{5798670E-6DB1-4D22-B350-31DACFBF1E88}"/>
    <dgm:cxn modelId="{6F01DA67-BF2E-4623-A56C-EA205C552593}" srcId="{7F2E3A8A-CCA9-4EE0-8657-5B7D4A69890A}" destId="{349DADA9-4B12-4E09-8B2E-B9DBBCE9416F}" srcOrd="3" destOrd="0" parTransId="{B8FEE8EF-BA2F-49A7-A86B-227FB9758E3C}" sibTransId="{1AA23C66-3BDC-494E-9C3A-F8FEC458031F}"/>
    <dgm:cxn modelId="{EA17716D-A0FF-4287-810F-98796C02842F}" type="presOf" srcId="{3E4A2E2F-C8F2-498A-9019-EEDBB1C21863}" destId="{F0C99F18-90CE-46BB-923B-0111E86DE068}" srcOrd="0" destOrd="0" presId="urn:microsoft.com/office/officeart/2005/8/layout/vProcess5"/>
    <dgm:cxn modelId="{7D83CA84-5BA0-45FA-80E5-658154B1BB99}" type="presOf" srcId="{12EDC2EB-4895-4545-839D-FAE8D6CC587F}" destId="{B7F96CF0-86F1-4EED-A772-722D11BF2E03}" srcOrd="0" destOrd="0" presId="urn:microsoft.com/office/officeart/2005/8/layout/vProcess5"/>
    <dgm:cxn modelId="{77276F8B-E158-4BE8-8068-E505A5EEFC45}" type="presOf" srcId="{F86553FF-12BC-46B1-A9C4-BA1AD5114AC7}" destId="{9F006680-FCAC-4EE7-A022-F098DF8EAEC8}" srcOrd="0" destOrd="0" presId="urn:microsoft.com/office/officeart/2005/8/layout/vProcess5"/>
    <dgm:cxn modelId="{E2AB6792-E0E8-4075-BCFB-11AAD809D303}" srcId="{7F2E3A8A-CCA9-4EE0-8657-5B7D4A69890A}" destId="{3E4A2E2F-C8F2-498A-9019-EEDBB1C21863}" srcOrd="0" destOrd="0" parTransId="{664CF736-B75E-478E-9DF7-02983BF82A7F}" sibTransId="{300F46EB-FF66-4430-9D8F-E74BDD130D2A}"/>
    <dgm:cxn modelId="{6E502397-3AEC-402C-ADD3-92DF35672C64}" type="presOf" srcId="{12EDC2EB-4895-4545-839D-FAE8D6CC587F}" destId="{E07203FA-E8E1-4289-A10B-EDE8420D0D22}" srcOrd="1" destOrd="0" presId="urn:microsoft.com/office/officeart/2005/8/layout/vProcess5"/>
    <dgm:cxn modelId="{CF1D189F-FE1F-44DF-BC22-382A53906CAC}" srcId="{7F2E3A8A-CCA9-4EE0-8657-5B7D4A69890A}" destId="{12EDC2EB-4895-4545-839D-FAE8D6CC587F}" srcOrd="2" destOrd="0" parTransId="{99744DF8-E771-4024-B6C1-438894DB8BC9}" sibTransId="{F459BD65-5EB9-477E-B94A-D2B0B8440693}"/>
    <dgm:cxn modelId="{C29170A1-2FF4-404F-B00D-BF59F046CFB8}" type="presOf" srcId="{F459BD65-5EB9-477E-B94A-D2B0B8440693}" destId="{5ADD3B22-A248-4726-BE62-4121E810D8E6}" srcOrd="0" destOrd="0" presId="urn:microsoft.com/office/officeart/2005/8/layout/vProcess5"/>
    <dgm:cxn modelId="{1F3D31AE-EB07-4E14-824D-4F4C29B7C8B5}" type="presOf" srcId="{C25B12C2-BB64-4568-A4B2-6022844DB803}" destId="{4F0C18B8-C199-43CB-BAC5-3F1D426CCFC0}" srcOrd="1" destOrd="0" presId="urn:microsoft.com/office/officeart/2005/8/layout/vProcess5"/>
    <dgm:cxn modelId="{F44DA2AF-31BE-444A-A351-28151BA9CBF3}" type="presOf" srcId="{3E4A2E2F-C8F2-498A-9019-EEDBB1C21863}" destId="{90425C01-A044-4E59-9BE5-A6DBE942832C}" srcOrd="1" destOrd="0" presId="urn:microsoft.com/office/officeart/2005/8/layout/vProcess5"/>
    <dgm:cxn modelId="{414865CF-4A0B-4D91-A648-DD8F30DB7833}" type="presOf" srcId="{C25B12C2-BB64-4568-A4B2-6022844DB803}" destId="{819FFA94-B73F-439A-A888-19BED911187B}" srcOrd="0" destOrd="0" presId="urn:microsoft.com/office/officeart/2005/8/layout/vProcess5"/>
    <dgm:cxn modelId="{5E1594E6-4271-47C2-BA6E-0A14AD0CEB28}" type="presOf" srcId="{1AA23C66-3BDC-494E-9C3A-F8FEC458031F}" destId="{C31C0790-CBE6-4B72-9194-D00EC32D0C68}" srcOrd="0" destOrd="0" presId="urn:microsoft.com/office/officeart/2005/8/layout/vProcess5"/>
    <dgm:cxn modelId="{D6D4C7F5-3C46-43E8-BE38-28B54FD3A74D}" type="presOf" srcId="{349DADA9-4B12-4E09-8B2E-B9DBBCE9416F}" destId="{0B2A4405-8427-4A12-88FF-9CF98E8C380F}" srcOrd="1" destOrd="0" presId="urn:microsoft.com/office/officeart/2005/8/layout/vProcess5"/>
    <dgm:cxn modelId="{755E14F9-AA80-45F6-A45F-FC949A6DE0E4}" type="presOf" srcId="{349DADA9-4B12-4E09-8B2E-B9DBBCE9416F}" destId="{89857482-7A3F-4B21-945D-4D0DBFBEF380}" srcOrd="0" destOrd="0" presId="urn:microsoft.com/office/officeart/2005/8/layout/vProcess5"/>
    <dgm:cxn modelId="{8C0EC6FC-C450-4068-9FE3-7F45F9468A12}" type="presOf" srcId="{7F2E3A8A-CCA9-4EE0-8657-5B7D4A69890A}" destId="{30EA5323-37D8-4F8E-B230-86FF108084AA}" srcOrd="0" destOrd="0" presId="urn:microsoft.com/office/officeart/2005/8/layout/vProcess5"/>
    <dgm:cxn modelId="{D93FB1FE-93A8-46B7-B642-D40AB5BB0C97}" type="presOf" srcId="{F86553FF-12BC-46B1-A9C4-BA1AD5114AC7}" destId="{3D6DECD5-E49A-49B2-8DEA-2B3E46194D18}" srcOrd="1" destOrd="0" presId="urn:microsoft.com/office/officeart/2005/8/layout/vProcess5"/>
    <dgm:cxn modelId="{60F4C5F1-E110-42A1-9182-9B4FF67E06D9}" type="presParOf" srcId="{30EA5323-37D8-4F8E-B230-86FF108084AA}" destId="{0796EBF6-0C82-498E-8F7C-93F9706168A9}" srcOrd="0" destOrd="0" presId="urn:microsoft.com/office/officeart/2005/8/layout/vProcess5"/>
    <dgm:cxn modelId="{B6295ECE-C4E2-42B8-AA4A-42A005DDED72}" type="presParOf" srcId="{30EA5323-37D8-4F8E-B230-86FF108084AA}" destId="{F0C99F18-90CE-46BB-923B-0111E86DE068}" srcOrd="1" destOrd="0" presId="urn:microsoft.com/office/officeart/2005/8/layout/vProcess5"/>
    <dgm:cxn modelId="{2DA27058-6EC6-4CC8-8307-A6DE036244B1}" type="presParOf" srcId="{30EA5323-37D8-4F8E-B230-86FF108084AA}" destId="{819FFA94-B73F-439A-A888-19BED911187B}" srcOrd="2" destOrd="0" presId="urn:microsoft.com/office/officeart/2005/8/layout/vProcess5"/>
    <dgm:cxn modelId="{CFAA005E-FBE4-4E4B-874E-E3FF08FE5E81}" type="presParOf" srcId="{30EA5323-37D8-4F8E-B230-86FF108084AA}" destId="{B7F96CF0-86F1-4EED-A772-722D11BF2E03}" srcOrd="3" destOrd="0" presId="urn:microsoft.com/office/officeart/2005/8/layout/vProcess5"/>
    <dgm:cxn modelId="{A704E361-12E4-409A-A4E6-675567B427AD}" type="presParOf" srcId="{30EA5323-37D8-4F8E-B230-86FF108084AA}" destId="{89857482-7A3F-4B21-945D-4D0DBFBEF380}" srcOrd="4" destOrd="0" presId="urn:microsoft.com/office/officeart/2005/8/layout/vProcess5"/>
    <dgm:cxn modelId="{739A038E-BE1C-4557-81F8-E87A4767A4E7}" type="presParOf" srcId="{30EA5323-37D8-4F8E-B230-86FF108084AA}" destId="{9F006680-FCAC-4EE7-A022-F098DF8EAEC8}" srcOrd="5" destOrd="0" presId="urn:microsoft.com/office/officeart/2005/8/layout/vProcess5"/>
    <dgm:cxn modelId="{D65CA1D2-F4B3-46E2-B594-FF5BD5367651}" type="presParOf" srcId="{30EA5323-37D8-4F8E-B230-86FF108084AA}" destId="{9F400725-6248-4C39-A823-9DAB1D72AB18}" srcOrd="6" destOrd="0" presId="urn:microsoft.com/office/officeart/2005/8/layout/vProcess5"/>
    <dgm:cxn modelId="{CC7FA8E0-5F74-4BA6-9023-D647ABF56709}" type="presParOf" srcId="{30EA5323-37D8-4F8E-B230-86FF108084AA}" destId="{97818650-7060-4E0C-B439-0126CC158FD8}" srcOrd="7" destOrd="0" presId="urn:microsoft.com/office/officeart/2005/8/layout/vProcess5"/>
    <dgm:cxn modelId="{7B5D9CA1-CB90-489C-9F54-07310AA205B4}" type="presParOf" srcId="{30EA5323-37D8-4F8E-B230-86FF108084AA}" destId="{5ADD3B22-A248-4726-BE62-4121E810D8E6}" srcOrd="8" destOrd="0" presId="urn:microsoft.com/office/officeart/2005/8/layout/vProcess5"/>
    <dgm:cxn modelId="{09D857F4-E061-4B34-9C0A-27C62356F5EA}" type="presParOf" srcId="{30EA5323-37D8-4F8E-B230-86FF108084AA}" destId="{C31C0790-CBE6-4B72-9194-D00EC32D0C68}" srcOrd="9" destOrd="0" presId="urn:microsoft.com/office/officeart/2005/8/layout/vProcess5"/>
    <dgm:cxn modelId="{CA4B527A-CC01-4071-A498-F00DA58A12D4}" type="presParOf" srcId="{30EA5323-37D8-4F8E-B230-86FF108084AA}" destId="{90425C01-A044-4E59-9BE5-A6DBE942832C}" srcOrd="10" destOrd="0" presId="urn:microsoft.com/office/officeart/2005/8/layout/vProcess5"/>
    <dgm:cxn modelId="{48871CAE-348A-4A32-98FE-8D914C7CA6A8}" type="presParOf" srcId="{30EA5323-37D8-4F8E-B230-86FF108084AA}" destId="{4F0C18B8-C199-43CB-BAC5-3F1D426CCFC0}" srcOrd="11" destOrd="0" presId="urn:microsoft.com/office/officeart/2005/8/layout/vProcess5"/>
    <dgm:cxn modelId="{36FDABE1-E390-4B28-8E38-F9910A3EBED9}" type="presParOf" srcId="{30EA5323-37D8-4F8E-B230-86FF108084AA}" destId="{E07203FA-E8E1-4289-A10B-EDE8420D0D22}" srcOrd="12" destOrd="0" presId="urn:microsoft.com/office/officeart/2005/8/layout/vProcess5"/>
    <dgm:cxn modelId="{E9FCB319-B731-4B6C-BF21-616D3426748D}" type="presParOf" srcId="{30EA5323-37D8-4F8E-B230-86FF108084AA}" destId="{0B2A4405-8427-4A12-88FF-9CF98E8C380F}" srcOrd="13" destOrd="0" presId="urn:microsoft.com/office/officeart/2005/8/layout/vProcess5"/>
    <dgm:cxn modelId="{E3A69828-725C-4DAF-851B-C963782D0D5D}" type="presParOf" srcId="{30EA5323-37D8-4F8E-B230-86FF108084AA}" destId="{3D6DECD5-E49A-49B2-8DEA-2B3E46194D1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35A8B0-30EF-4422-9DB9-875F12D11C20}" type="doc">
      <dgm:prSet loTypeId="urn:microsoft.com/office/officeart/2005/8/layout/bProcess4" loCatId="process" qsTypeId="urn:microsoft.com/office/officeart/2005/8/quickstyle/simple4" qsCatId="simple" csTypeId="urn:microsoft.com/office/officeart/2005/8/colors/accent3_2" csCatId="accent3" phldr="1"/>
      <dgm:spPr/>
      <dgm:t>
        <a:bodyPr/>
        <a:lstStyle/>
        <a:p>
          <a:endParaRPr lang="en-US"/>
        </a:p>
      </dgm:t>
    </dgm:pt>
    <dgm:pt modelId="{E94F1FFB-FEE7-4E75-AF56-74AA96DBF81B}">
      <dgm:prSet phldrT="[Text]"/>
      <dgm:spPr/>
      <dgm:t>
        <a:bodyPr/>
        <a:lstStyle/>
        <a:p>
          <a:r>
            <a:rPr lang="en-US" b="1" i="0"/>
            <a:t>Vision Statement – unite the Team</a:t>
          </a:r>
          <a:endParaRPr lang="en-US"/>
        </a:p>
      </dgm:t>
    </dgm:pt>
    <dgm:pt modelId="{E94E4051-1114-4E96-ACCE-F5BAF9477404}" type="parTrans" cxnId="{C68D4CE7-FA08-40EC-BEB4-93678EBCB11D}">
      <dgm:prSet/>
      <dgm:spPr/>
      <dgm:t>
        <a:bodyPr/>
        <a:lstStyle/>
        <a:p>
          <a:endParaRPr lang="en-US" sz="4000"/>
        </a:p>
      </dgm:t>
    </dgm:pt>
    <dgm:pt modelId="{0D87E3C6-FD9A-41C4-8F8E-9C9A3F589A74}" type="sibTrans" cxnId="{C68D4CE7-FA08-40EC-BEB4-93678EBCB11D}">
      <dgm:prSet/>
      <dgm:spPr/>
      <dgm:t>
        <a:bodyPr/>
        <a:lstStyle/>
        <a:p>
          <a:endParaRPr lang="en-US"/>
        </a:p>
      </dgm:t>
    </dgm:pt>
    <dgm:pt modelId="{99838D09-82A1-4295-BD0E-B73D487A4F6A}">
      <dgm:prSet phldrT="[Text]"/>
      <dgm:spPr/>
      <dgm:t>
        <a:bodyPr/>
        <a:lstStyle/>
        <a:p>
          <a:r>
            <a:rPr lang="en-US" b="1" i="0"/>
            <a:t>Owner’s Project Requirements (not all projects are equal)</a:t>
          </a:r>
          <a:endParaRPr lang="en-US"/>
        </a:p>
      </dgm:t>
    </dgm:pt>
    <dgm:pt modelId="{A45CF9ED-0A46-4F32-BCC6-546CDC49DECC}" type="parTrans" cxnId="{CF05EDB1-AEED-47C1-BFE6-F472D71B970B}">
      <dgm:prSet/>
      <dgm:spPr/>
      <dgm:t>
        <a:bodyPr/>
        <a:lstStyle/>
        <a:p>
          <a:endParaRPr lang="en-US" sz="4000"/>
        </a:p>
      </dgm:t>
    </dgm:pt>
    <dgm:pt modelId="{FDE5DDFE-7D19-496C-8B68-7FCCDE13C106}" type="sibTrans" cxnId="{CF05EDB1-AEED-47C1-BFE6-F472D71B970B}">
      <dgm:prSet/>
      <dgm:spPr/>
      <dgm:t>
        <a:bodyPr/>
        <a:lstStyle/>
        <a:p>
          <a:endParaRPr lang="en-US"/>
        </a:p>
      </dgm:t>
    </dgm:pt>
    <dgm:pt modelId="{B2970A49-8D51-42A2-8845-2B9154C3534B}">
      <dgm:prSet phldrT="[Text]"/>
      <dgm:spPr/>
      <dgm:t>
        <a:bodyPr/>
        <a:lstStyle/>
        <a:p>
          <a:r>
            <a:rPr lang="en-US" b="1" i="0"/>
            <a:t>BIM and Data Standards</a:t>
          </a:r>
          <a:endParaRPr lang="en-US"/>
        </a:p>
      </dgm:t>
    </dgm:pt>
    <dgm:pt modelId="{7E613B2F-9F5D-440D-B0CB-8B8DCCDD2B58}" type="parTrans" cxnId="{B4F4A66C-679E-409B-816E-A5BDF68CEAB9}">
      <dgm:prSet/>
      <dgm:spPr/>
      <dgm:t>
        <a:bodyPr/>
        <a:lstStyle/>
        <a:p>
          <a:endParaRPr lang="en-US" sz="4000"/>
        </a:p>
      </dgm:t>
    </dgm:pt>
    <dgm:pt modelId="{EE9538D4-79EE-4B1D-9DD8-64E49C1C83A4}" type="sibTrans" cxnId="{B4F4A66C-679E-409B-816E-A5BDF68CEAB9}">
      <dgm:prSet/>
      <dgm:spPr/>
      <dgm:t>
        <a:bodyPr/>
        <a:lstStyle/>
        <a:p>
          <a:endParaRPr lang="en-US"/>
        </a:p>
      </dgm:t>
    </dgm:pt>
    <dgm:pt modelId="{833F7221-C24A-4F1A-AC85-55E2C227B07A}">
      <dgm:prSet phldrT="[Text]"/>
      <dgm:spPr/>
      <dgm:t>
        <a:bodyPr/>
        <a:lstStyle/>
        <a:p>
          <a:r>
            <a:rPr lang="en-US" b="1" i="0"/>
            <a:t>Design and Construction contracts aligned with approach</a:t>
          </a:r>
          <a:endParaRPr lang="en-US"/>
        </a:p>
      </dgm:t>
    </dgm:pt>
    <dgm:pt modelId="{7E16B5A7-40B5-40AB-A2C6-0E72F2925B37}" type="parTrans" cxnId="{2584A9FB-ACAF-4DFD-8966-CBBFDD26550B}">
      <dgm:prSet/>
      <dgm:spPr/>
      <dgm:t>
        <a:bodyPr/>
        <a:lstStyle/>
        <a:p>
          <a:endParaRPr lang="en-US" sz="4000"/>
        </a:p>
      </dgm:t>
    </dgm:pt>
    <dgm:pt modelId="{1D470B2B-61F3-4A40-86BF-4F635A5FC4F6}" type="sibTrans" cxnId="{2584A9FB-ACAF-4DFD-8966-CBBFDD26550B}">
      <dgm:prSet/>
      <dgm:spPr/>
      <dgm:t>
        <a:bodyPr/>
        <a:lstStyle/>
        <a:p>
          <a:endParaRPr lang="en-US"/>
        </a:p>
      </dgm:t>
    </dgm:pt>
    <dgm:pt modelId="{3264CE2F-A004-4E1A-8BDC-3BB0B426CAA1}">
      <dgm:prSet phldrT="[Text]"/>
      <dgm:spPr/>
      <dgm:t>
        <a:bodyPr/>
        <a:lstStyle/>
        <a:p>
          <a:r>
            <a:rPr lang="en-US" b="1" i="0"/>
            <a:t>Common Data Environment (CDE)</a:t>
          </a:r>
          <a:endParaRPr lang="en-US"/>
        </a:p>
      </dgm:t>
    </dgm:pt>
    <dgm:pt modelId="{5BDE6E46-91E2-426D-9658-814916D30331}" type="parTrans" cxnId="{91F3B4D8-3AD0-478E-862A-985ED20F7DD8}">
      <dgm:prSet/>
      <dgm:spPr/>
      <dgm:t>
        <a:bodyPr/>
        <a:lstStyle/>
        <a:p>
          <a:endParaRPr lang="en-US" sz="4000"/>
        </a:p>
      </dgm:t>
    </dgm:pt>
    <dgm:pt modelId="{6F93BC2F-FBF8-4C0E-AC87-166EF63056D1}" type="sibTrans" cxnId="{91F3B4D8-3AD0-478E-862A-985ED20F7DD8}">
      <dgm:prSet/>
      <dgm:spPr/>
      <dgm:t>
        <a:bodyPr/>
        <a:lstStyle/>
        <a:p>
          <a:endParaRPr lang="en-US"/>
        </a:p>
      </dgm:t>
    </dgm:pt>
    <dgm:pt modelId="{C7264259-16D3-4BB4-AE81-AD56D05EC1EC}">
      <dgm:prSet phldrT="[Text]"/>
      <dgm:spPr/>
      <dgm:t>
        <a:bodyPr/>
        <a:lstStyle/>
        <a:p>
          <a:r>
            <a:rPr lang="en-US" b="1" i="0"/>
            <a:t>Steering Committee</a:t>
          </a:r>
          <a:endParaRPr lang="en-US"/>
        </a:p>
      </dgm:t>
    </dgm:pt>
    <dgm:pt modelId="{CC8BE8BC-0826-4A89-82D0-9489FD0FDCFB}" type="parTrans" cxnId="{1C47C8A6-6C5A-46CF-A107-0A4E916D4321}">
      <dgm:prSet/>
      <dgm:spPr/>
      <dgm:t>
        <a:bodyPr/>
        <a:lstStyle/>
        <a:p>
          <a:endParaRPr lang="en-US" sz="4000"/>
        </a:p>
      </dgm:t>
    </dgm:pt>
    <dgm:pt modelId="{A34E0FCF-F928-4D57-A9A1-F32C9F3C1210}" type="sibTrans" cxnId="{1C47C8A6-6C5A-46CF-A107-0A4E916D4321}">
      <dgm:prSet/>
      <dgm:spPr/>
      <dgm:t>
        <a:bodyPr/>
        <a:lstStyle/>
        <a:p>
          <a:endParaRPr lang="en-US"/>
        </a:p>
      </dgm:t>
    </dgm:pt>
    <dgm:pt modelId="{E1AF4890-73A6-4CEA-BD8E-91C317F2CAB9}">
      <dgm:prSet phldrT="[Text]"/>
      <dgm:spPr/>
      <dgm:t>
        <a:bodyPr/>
        <a:lstStyle/>
        <a:p>
          <a:r>
            <a:rPr lang="en-US" b="1" i="0"/>
            <a:t>Project Management Office (PMO)</a:t>
          </a:r>
          <a:endParaRPr lang="en-US"/>
        </a:p>
      </dgm:t>
    </dgm:pt>
    <dgm:pt modelId="{D5D11CF2-C02B-4148-A093-228A0EF8DCD3}" type="parTrans" cxnId="{3CE3E1D1-6682-4E81-998B-234272BFF65B}">
      <dgm:prSet/>
      <dgm:spPr/>
      <dgm:t>
        <a:bodyPr/>
        <a:lstStyle/>
        <a:p>
          <a:endParaRPr lang="en-US" sz="4000"/>
        </a:p>
      </dgm:t>
    </dgm:pt>
    <dgm:pt modelId="{9C4D6988-F60C-4E26-8F27-2A73CFBA101D}" type="sibTrans" cxnId="{3CE3E1D1-6682-4E81-998B-234272BFF65B}">
      <dgm:prSet/>
      <dgm:spPr/>
      <dgm:t>
        <a:bodyPr/>
        <a:lstStyle/>
        <a:p>
          <a:endParaRPr lang="en-US"/>
        </a:p>
      </dgm:t>
    </dgm:pt>
    <dgm:pt modelId="{93BE52CE-7A87-47F1-B324-3572795D4CA1}">
      <dgm:prSet phldrT="[Text]"/>
      <dgm:spPr/>
      <dgm:t>
        <a:bodyPr/>
        <a:lstStyle/>
        <a:p>
          <a:r>
            <a:rPr lang="en-US" b="1" i="0"/>
            <a:t>Internal communications program</a:t>
          </a:r>
          <a:endParaRPr lang="en-US"/>
        </a:p>
      </dgm:t>
    </dgm:pt>
    <dgm:pt modelId="{FB00D7D7-5438-4103-8D13-A686E87674E9}" type="parTrans" cxnId="{5CFD3383-FA6A-4060-9151-135D49710FFC}">
      <dgm:prSet/>
      <dgm:spPr/>
      <dgm:t>
        <a:bodyPr/>
        <a:lstStyle/>
        <a:p>
          <a:endParaRPr lang="en-US" sz="4000"/>
        </a:p>
      </dgm:t>
    </dgm:pt>
    <dgm:pt modelId="{C3F76567-F6DF-4DCB-852C-5CDCD1F133CC}" type="sibTrans" cxnId="{5CFD3383-FA6A-4060-9151-135D49710FFC}">
      <dgm:prSet/>
      <dgm:spPr/>
      <dgm:t>
        <a:bodyPr/>
        <a:lstStyle/>
        <a:p>
          <a:endParaRPr lang="en-US"/>
        </a:p>
      </dgm:t>
    </dgm:pt>
    <dgm:pt modelId="{385F40FE-33A9-431D-A419-7E6D2404DE7B}">
      <dgm:prSet phldrT="[Text]"/>
      <dgm:spPr/>
      <dgm:t>
        <a:bodyPr/>
        <a:lstStyle/>
        <a:p>
          <a:r>
            <a:rPr lang="en-US" b="1" i="0"/>
            <a:t>BIM Facilitator/BIM SME – the Virtual Project Manager</a:t>
          </a:r>
          <a:endParaRPr lang="en-US"/>
        </a:p>
      </dgm:t>
    </dgm:pt>
    <dgm:pt modelId="{D857CA97-2420-480C-AC92-E23F2B1DE917}" type="parTrans" cxnId="{6F5E784A-2007-46B0-A188-45E487801276}">
      <dgm:prSet/>
      <dgm:spPr/>
      <dgm:t>
        <a:bodyPr/>
        <a:lstStyle/>
        <a:p>
          <a:endParaRPr lang="en-US" sz="4000"/>
        </a:p>
      </dgm:t>
    </dgm:pt>
    <dgm:pt modelId="{DF0B3A7C-A671-4216-BD21-0F12BFFD25F1}" type="sibTrans" cxnId="{6F5E784A-2007-46B0-A188-45E487801276}">
      <dgm:prSet/>
      <dgm:spPr/>
      <dgm:t>
        <a:bodyPr/>
        <a:lstStyle/>
        <a:p>
          <a:endParaRPr lang="en-US"/>
        </a:p>
      </dgm:t>
    </dgm:pt>
    <dgm:pt modelId="{3F9E5DA3-8F06-42F7-849F-140CA9360D97}" type="pres">
      <dgm:prSet presAssocID="{F435A8B0-30EF-4422-9DB9-875F12D11C20}" presName="Name0" presStyleCnt="0">
        <dgm:presLayoutVars>
          <dgm:dir/>
          <dgm:resizeHandles/>
        </dgm:presLayoutVars>
      </dgm:prSet>
      <dgm:spPr/>
    </dgm:pt>
    <dgm:pt modelId="{15B41943-9D73-4AC6-9725-8FF61C7534CC}" type="pres">
      <dgm:prSet presAssocID="{E94F1FFB-FEE7-4E75-AF56-74AA96DBF81B}" presName="compNode" presStyleCnt="0"/>
      <dgm:spPr/>
    </dgm:pt>
    <dgm:pt modelId="{265E432A-4228-4A68-9BFF-08CEEBA24221}" type="pres">
      <dgm:prSet presAssocID="{E94F1FFB-FEE7-4E75-AF56-74AA96DBF81B}" presName="dummyConnPt" presStyleCnt="0"/>
      <dgm:spPr/>
    </dgm:pt>
    <dgm:pt modelId="{7F1EB607-538D-4951-B9EE-AA66EAF24003}" type="pres">
      <dgm:prSet presAssocID="{E94F1FFB-FEE7-4E75-AF56-74AA96DBF81B}" presName="node" presStyleLbl="node1" presStyleIdx="0" presStyleCnt="9">
        <dgm:presLayoutVars>
          <dgm:bulletEnabled val="1"/>
        </dgm:presLayoutVars>
      </dgm:prSet>
      <dgm:spPr/>
    </dgm:pt>
    <dgm:pt modelId="{B429B69F-0103-4C89-BD40-8E73202D974E}" type="pres">
      <dgm:prSet presAssocID="{0D87E3C6-FD9A-41C4-8F8E-9C9A3F589A74}" presName="sibTrans" presStyleLbl="bgSibTrans2D1" presStyleIdx="0" presStyleCnt="8"/>
      <dgm:spPr/>
    </dgm:pt>
    <dgm:pt modelId="{1B0F7A28-EBE1-46E5-98B3-29B1F96B9458}" type="pres">
      <dgm:prSet presAssocID="{99838D09-82A1-4295-BD0E-B73D487A4F6A}" presName="compNode" presStyleCnt="0"/>
      <dgm:spPr/>
    </dgm:pt>
    <dgm:pt modelId="{ADD2FF90-F423-4FFB-A7E7-3A3D12A16C88}" type="pres">
      <dgm:prSet presAssocID="{99838D09-82A1-4295-BD0E-B73D487A4F6A}" presName="dummyConnPt" presStyleCnt="0"/>
      <dgm:spPr/>
    </dgm:pt>
    <dgm:pt modelId="{F2B6BE56-D75C-4BED-ACA6-B1031A541A3B}" type="pres">
      <dgm:prSet presAssocID="{99838D09-82A1-4295-BD0E-B73D487A4F6A}" presName="node" presStyleLbl="node1" presStyleIdx="1" presStyleCnt="9">
        <dgm:presLayoutVars>
          <dgm:bulletEnabled val="1"/>
        </dgm:presLayoutVars>
      </dgm:prSet>
      <dgm:spPr/>
    </dgm:pt>
    <dgm:pt modelId="{C35D7838-A599-4B97-88D4-AA76A2543F98}" type="pres">
      <dgm:prSet presAssocID="{FDE5DDFE-7D19-496C-8B68-7FCCDE13C106}" presName="sibTrans" presStyleLbl="bgSibTrans2D1" presStyleIdx="1" presStyleCnt="8"/>
      <dgm:spPr/>
    </dgm:pt>
    <dgm:pt modelId="{4A35507C-C42C-46ED-A77F-ED1D80DCE62B}" type="pres">
      <dgm:prSet presAssocID="{B2970A49-8D51-42A2-8845-2B9154C3534B}" presName="compNode" presStyleCnt="0"/>
      <dgm:spPr/>
    </dgm:pt>
    <dgm:pt modelId="{EDD17B6E-0FAF-4343-8FB3-99711197A687}" type="pres">
      <dgm:prSet presAssocID="{B2970A49-8D51-42A2-8845-2B9154C3534B}" presName="dummyConnPt" presStyleCnt="0"/>
      <dgm:spPr/>
    </dgm:pt>
    <dgm:pt modelId="{3D05589E-E03B-42FE-99E8-9FA0D968934C}" type="pres">
      <dgm:prSet presAssocID="{B2970A49-8D51-42A2-8845-2B9154C3534B}" presName="node" presStyleLbl="node1" presStyleIdx="2" presStyleCnt="9">
        <dgm:presLayoutVars>
          <dgm:bulletEnabled val="1"/>
        </dgm:presLayoutVars>
      </dgm:prSet>
      <dgm:spPr/>
    </dgm:pt>
    <dgm:pt modelId="{822BEB2A-E79D-427C-9177-093CC2E200D7}" type="pres">
      <dgm:prSet presAssocID="{EE9538D4-79EE-4B1D-9DD8-64E49C1C83A4}" presName="sibTrans" presStyleLbl="bgSibTrans2D1" presStyleIdx="2" presStyleCnt="8"/>
      <dgm:spPr/>
    </dgm:pt>
    <dgm:pt modelId="{71E7D37E-7A05-4100-84D0-443FAF6E9489}" type="pres">
      <dgm:prSet presAssocID="{833F7221-C24A-4F1A-AC85-55E2C227B07A}" presName="compNode" presStyleCnt="0"/>
      <dgm:spPr/>
    </dgm:pt>
    <dgm:pt modelId="{D305ABB5-2011-494D-8965-836B90225108}" type="pres">
      <dgm:prSet presAssocID="{833F7221-C24A-4F1A-AC85-55E2C227B07A}" presName="dummyConnPt" presStyleCnt="0"/>
      <dgm:spPr/>
    </dgm:pt>
    <dgm:pt modelId="{EF5A374F-9D32-4BBC-B713-71C95E51F296}" type="pres">
      <dgm:prSet presAssocID="{833F7221-C24A-4F1A-AC85-55E2C227B07A}" presName="node" presStyleLbl="node1" presStyleIdx="3" presStyleCnt="9">
        <dgm:presLayoutVars>
          <dgm:bulletEnabled val="1"/>
        </dgm:presLayoutVars>
      </dgm:prSet>
      <dgm:spPr/>
    </dgm:pt>
    <dgm:pt modelId="{FD7A048E-D6FD-451F-BD2E-F06AFA57AF67}" type="pres">
      <dgm:prSet presAssocID="{1D470B2B-61F3-4A40-86BF-4F635A5FC4F6}" presName="sibTrans" presStyleLbl="bgSibTrans2D1" presStyleIdx="3" presStyleCnt="8"/>
      <dgm:spPr/>
    </dgm:pt>
    <dgm:pt modelId="{5B9F6CC0-F0F0-4A1C-BE9B-90C4FFE0E1AE}" type="pres">
      <dgm:prSet presAssocID="{3264CE2F-A004-4E1A-8BDC-3BB0B426CAA1}" presName="compNode" presStyleCnt="0"/>
      <dgm:spPr/>
    </dgm:pt>
    <dgm:pt modelId="{554470DA-B034-42F3-B2DC-9CB5C73F4DCB}" type="pres">
      <dgm:prSet presAssocID="{3264CE2F-A004-4E1A-8BDC-3BB0B426CAA1}" presName="dummyConnPt" presStyleCnt="0"/>
      <dgm:spPr/>
    </dgm:pt>
    <dgm:pt modelId="{4B7C9812-ED87-420C-9930-FC9A4FE9567E}" type="pres">
      <dgm:prSet presAssocID="{3264CE2F-A004-4E1A-8BDC-3BB0B426CAA1}" presName="node" presStyleLbl="node1" presStyleIdx="4" presStyleCnt="9">
        <dgm:presLayoutVars>
          <dgm:bulletEnabled val="1"/>
        </dgm:presLayoutVars>
      </dgm:prSet>
      <dgm:spPr/>
    </dgm:pt>
    <dgm:pt modelId="{7CD28DEB-A080-433A-B9D0-F1F8515961DA}" type="pres">
      <dgm:prSet presAssocID="{6F93BC2F-FBF8-4C0E-AC87-166EF63056D1}" presName="sibTrans" presStyleLbl="bgSibTrans2D1" presStyleIdx="4" presStyleCnt="8"/>
      <dgm:spPr/>
    </dgm:pt>
    <dgm:pt modelId="{18C5EC8A-1FFA-4249-AAAC-31FC7BC45675}" type="pres">
      <dgm:prSet presAssocID="{C7264259-16D3-4BB4-AE81-AD56D05EC1EC}" presName="compNode" presStyleCnt="0"/>
      <dgm:spPr/>
    </dgm:pt>
    <dgm:pt modelId="{37BAEBDE-0645-4FD8-A425-5AC4D4C528BA}" type="pres">
      <dgm:prSet presAssocID="{C7264259-16D3-4BB4-AE81-AD56D05EC1EC}" presName="dummyConnPt" presStyleCnt="0"/>
      <dgm:spPr/>
    </dgm:pt>
    <dgm:pt modelId="{19F3C721-1FC1-47F0-ACCC-87CDAA689D10}" type="pres">
      <dgm:prSet presAssocID="{C7264259-16D3-4BB4-AE81-AD56D05EC1EC}" presName="node" presStyleLbl="node1" presStyleIdx="5" presStyleCnt="9">
        <dgm:presLayoutVars>
          <dgm:bulletEnabled val="1"/>
        </dgm:presLayoutVars>
      </dgm:prSet>
      <dgm:spPr/>
    </dgm:pt>
    <dgm:pt modelId="{DA648A60-608A-4874-87A9-E0F10B43008A}" type="pres">
      <dgm:prSet presAssocID="{A34E0FCF-F928-4D57-A9A1-F32C9F3C1210}" presName="sibTrans" presStyleLbl="bgSibTrans2D1" presStyleIdx="5" presStyleCnt="8"/>
      <dgm:spPr/>
    </dgm:pt>
    <dgm:pt modelId="{2E6EB8A6-8B0B-4599-8D52-254B085CCEE6}" type="pres">
      <dgm:prSet presAssocID="{93BE52CE-7A87-47F1-B324-3572795D4CA1}" presName="compNode" presStyleCnt="0"/>
      <dgm:spPr/>
    </dgm:pt>
    <dgm:pt modelId="{4F767790-9868-4250-B157-87A09E0AFE37}" type="pres">
      <dgm:prSet presAssocID="{93BE52CE-7A87-47F1-B324-3572795D4CA1}" presName="dummyConnPt" presStyleCnt="0"/>
      <dgm:spPr/>
    </dgm:pt>
    <dgm:pt modelId="{3DBDB375-12F2-4E0D-816E-641CFAB16172}" type="pres">
      <dgm:prSet presAssocID="{93BE52CE-7A87-47F1-B324-3572795D4CA1}" presName="node" presStyleLbl="node1" presStyleIdx="6" presStyleCnt="9">
        <dgm:presLayoutVars>
          <dgm:bulletEnabled val="1"/>
        </dgm:presLayoutVars>
      </dgm:prSet>
      <dgm:spPr/>
    </dgm:pt>
    <dgm:pt modelId="{ADFDC725-D666-43A2-804C-C73431ECF614}" type="pres">
      <dgm:prSet presAssocID="{C3F76567-F6DF-4DCB-852C-5CDCD1F133CC}" presName="sibTrans" presStyleLbl="bgSibTrans2D1" presStyleIdx="6" presStyleCnt="8"/>
      <dgm:spPr/>
    </dgm:pt>
    <dgm:pt modelId="{CB642C8C-0FAA-46B5-BEE1-B4C836C95F79}" type="pres">
      <dgm:prSet presAssocID="{E1AF4890-73A6-4CEA-BD8E-91C317F2CAB9}" presName="compNode" presStyleCnt="0"/>
      <dgm:spPr/>
    </dgm:pt>
    <dgm:pt modelId="{408059CC-3AF7-4DE4-9BC9-2B9781B3DBC9}" type="pres">
      <dgm:prSet presAssocID="{E1AF4890-73A6-4CEA-BD8E-91C317F2CAB9}" presName="dummyConnPt" presStyleCnt="0"/>
      <dgm:spPr/>
    </dgm:pt>
    <dgm:pt modelId="{AE6555AA-AC7C-4D0A-A135-16FA187F7FEC}" type="pres">
      <dgm:prSet presAssocID="{E1AF4890-73A6-4CEA-BD8E-91C317F2CAB9}" presName="node" presStyleLbl="node1" presStyleIdx="7" presStyleCnt="9">
        <dgm:presLayoutVars>
          <dgm:bulletEnabled val="1"/>
        </dgm:presLayoutVars>
      </dgm:prSet>
      <dgm:spPr/>
    </dgm:pt>
    <dgm:pt modelId="{2F476270-1B94-4FD4-98E6-D6915AA835D9}" type="pres">
      <dgm:prSet presAssocID="{9C4D6988-F60C-4E26-8F27-2A73CFBA101D}" presName="sibTrans" presStyleLbl="bgSibTrans2D1" presStyleIdx="7" presStyleCnt="8"/>
      <dgm:spPr/>
    </dgm:pt>
    <dgm:pt modelId="{4AB384DD-89A2-4518-AE3D-9FC718D179AA}" type="pres">
      <dgm:prSet presAssocID="{385F40FE-33A9-431D-A419-7E6D2404DE7B}" presName="compNode" presStyleCnt="0"/>
      <dgm:spPr/>
    </dgm:pt>
    <dgm:pt modelId="{52A34546-4337-4F66-8CAF-1647E1CD6EBA}" type="pres">
      <dgm:prSet presAssocID="{385F40FE-33A9-431D-A419-7E6D2404DE7B}" presName="dummyConnPt" presStyleCnt="0"/>
      <dgm:spPr/>
    </dgm:pt>
    <dgm:pt modelId="{F17F1C61-99A0-47BE-AB13-87F9182F2AA7}" type="pres">
      <dgm:prSet presAssocID="{385F40FE-33A9-431D-A419-7E6D2404DE7B}" presName="node" presStyleLbl="node1" presStyleIdx="8" presStyleCnt="9">
        <dgm:presLayoutVars>
          <dgm:bulletEnabled val="1"/>
        </dgm:presLayoutVars>
      </dgm:prSet>
      <dgm:spPr/>
    </dgm:pt>
  </dgm:ptLst>
  <dgm:cxnLst>
    <dgm:cxn modelId="{E231C910-CD39-4D1C-8FA7-D79E7CCE9E0D}" type="presOf" srcId="{385F40FE-33A9-431D-A419-7E6D2404DE7B}" destId="{F17F1C61-99A0-47BE-AB13-87F9182F2AA7}" srcOrd="0" destOrd="0" presId="urn:microsoft.com/office/officeart/2005/8/layout/bProcess4"/>
    <dgm:cxn modelId="{201D5B14-CB76-44FA-AF60-5F877A134FAB}" type="presOf" srcId="{0D87E3C6-FD9A-41C4-8F8E-9C9A3F589A74}" destId="{B429B69F-0103-4C89-BD40-8E73202D974E}" srcOrd="0" destOrd="0" presId="urn:microsoft.com/office/officeart/2005/8/layout/bProcess4"/>
    <dgm:cxn modelId="{E8F61B26-321A-40ED-AD8D-0B57B72A4E51}" type="presOf" srcId="{93BE52CE-7A87-47F1-B324-3572795D4CA1}" destId="{3DBDB375-12F2-4E0D-816E-641CFAB16172}" srcOrd="0" destOrd="0" presId="urn:microsoft.com/office/officeart/2005/8/layout/bProcess4"/>
    <dgm:cxn modelId="{E6970E28-ACB3-4AFE-B405-8526C724E792}" type="presOf" srcId="{E1AF4890-73A6-4CEA-BD8E-91C317F2CAB9}" destId="{AE6555AA-AC7C-4D0A-A135-16FA187F7FEC}" srcOrd="0" destOrd="0" presId="urn:microsoft.com/office/officeart/2005/8/layout/bProcess4"/>
    <dgm:cxn modelId="{CA1C3E2B-EF33-498B-8BE2-E14A52733ADD}" type="presOf" srcId="{B2970A49-8D51-42A2-8845-2B9154C3534B}" destId="{3D05589E-E03B-42FE-99E8-9FA0D968934C}" srcOrd="0" destOrd="0" presId="urn:microsoft.com/office/officeart/2005/8/layout/bProcess4"/>
    <dgm:cxn modelId="{39779B31-4E4A-4DE4-B0C1-9668FBED91DE}" type="presOf" srcId="{1D470B2B-61F3-4A40-86BF-4F635A5FC4F6}" destId="{FD7A048E-D6FD-451F-BD2E-F06AFA57AF67}" srcOrd="0" destOrd="0" presId="urn:microsoft.com/office/officeart/2005/8/layout/bProcess4"/>
    <dgm:cxn modelId="{3A087741-7F78-4AF6-AFD1-7EA316EFD0DD}" type="presOf" srcId="{F435A8B0-30EF-4422-9DB9-875F12D11C20}" destId="{3F9E5DA3-8F06-42F7-849F-140CA9360D97}" srcOrd="0" destOrd="0" presId="urn:microsoft.com/office/officeart/2005/8/layout/bProcess4"/>
    <dgm:cxn modelId="{147AAF43-808D-46F7-8439-06328059D94D}" type="presOf" srcId="{C7264259-16D3-4BB4-AE81-AD56D05EC1EC}" destId="{19F3C721-1FC1-47F0-ACCC-87CDAA689D10}" srcOrd="0" destOrd="0" presId="urn:microsoft.com/office/officeart/2005/8/layout/bProcess4"/>
    <dgm:cxn modelId="{6F5E784A-2007-46B0-A188-45E487801276}" srcId="{F435A8B0-30EF-4422-9DB9-875F12D11C20}" destId="{385F40FE-33A9-431D-A419-7E6D2404DE7B}" srcOrd="8" destOrd="0" parTransId="{D857CA97-2420-480C-AC92-E23F2B1DE917}" sibTransId="{DF0B3A7C-A671-4216-BD21-0F12BFFD25F1}"/>
    <dgm:cxn modelId="{B4F4A66C-679E-409B-816E-A5BDF68CEAB9}" srcId="{F435A8B0-30EF-4422-9DB9-875F12D11C20}" destId="{B2970A49-8D51-42A2-8845-2B9154C3534B}" srcOrd="2" destOrd="0" parTransId="{7E613B2F-9F5D-440D-B0CB-8B8DCCDD2B58}" sibTransId="{EE9538D4-79EE-4B1D-9DD8-64E49C1C83A4}"/>
    <dgm:cxn modelId="{B68FA370-EF1A-417D-B2F5-E7D6BB1FF506}" type="presOf" srcId="{833F7221-C24A-4F1A-AC85-55E2C227B07A}" destId="{EF5A374F-9D32-4BBC-B713-71C95E51F296}" srcOrd="0" destOrd="0" presId="urn:microsoft.com/office/officeart/2005/8/layout/bProcess4"/>
    <dgm:cxn modelId="{F318B553-34C0-42D0-8D6F-A9551220B184}" type="presOf" srcId="{6F93BC2F-FBF8-4C0E-AC87-166EF63056D1}" destId="{7CD28DEB-A080-433A-B9D0-F1F8515961DA}" srcOrd="0" destOrd="0" presId="urn:microsoft.com/office/officeart/2005/8/layout/bProcess4"/>
    <dgm:cxn modelId="{67611B54-DB94-4E2B-9274-4EEAF0A3E3F3}" type="presOf" srcId="{99838D09-82A1-4295-BD0E-B73D487A4F6A}" destId="{F2B6BE56-D75C-4BED-ACA6-B1031A541A3B}" srcOrd="0" destOrd="0" presId="urn:microsoft.com/office/officeart/2005/8/layout/bProcess4"/>
    <dgm:cxn modelId="{5CFD3383-FA6A-4060-9151-135D49710FFC}" srcId="{F435A8B0-30EF-4422-9DB9-875F12D11C20}" destId="{93BE52CE-7A87-47F1-B324-3572795D4CA1}" srcOrd="6" destOrd="0" parTransId="{FB00D7D7-5438-4103-8D13-A686E87674E9}" sibTransId="{C3F76567-F6DF-4DCB-852C-5CDCD1F133CC}"/>
    <dgm:cxn modelId="{F16E6388-16F3-409A-9625-D4531B0417D7}" type="presOf" srcId="{3264CE2F-A004-4E1A-8BDC-3BB0B426CAA1}" destId="{4B7C9812-ED87-420C-9930-FC9A4FE9567E}" srcOrd="0" destOrd="0" presId="urn:microsoft.com/office/officeart/2005/8/layout/bProcess4"/>
    <dgm:cxn modelId="{CEAD819B-1EBC-43F8-BCCB-42FEB93E59B2}" type="presOf" srcId="{FDE5DDFE-7D19-496C-8B68-7FCCDE13C106}" destId="{C35D7838-A599-4B97-88D4-AA76A2543F98}" srcOrd="0" destOrd="0" presId="urn:microsoft.com/office/officeart/2005/8/layout/bProcess4"/>
    <dgm:cxn modelId="{1C47C8A6-6C5A-46CF-A107-0A4E916D4321}" srcId="{F435A8B0-30EF-4422-9DB9-875F12D11C20}" destId="{C7264259-16D3-4BB4-AE81-AD56D05EC1EC}" srcOrd="5" destOrd="0" parTransId="{CC8BE8BC-0826-4A89-82D0-9489FD0FDCFB}" sibTransId="{A34E0FCF-F928-4D57-A9A1-F32C9F3C1210}"/>
    <dgm:cxn modelId="{80E959AE-2E94-4D0F-984D-E3B6CBFF85A7}" type="presOf" srcId="{E94F1FFB-FEE7-4E75-AF56-74AA96DBF81B}" destId="{7F1EB607-538D-4951-B9EE-AA66EAF24003}" srcOrd="0" destOrd="0" presId="urn:microsoft.com/office/officeart/2005/8/layout/bProcess4"/>
    <dgm:cxn modelId="{CF05EDB1-AEED-47C1-BFE6-F472D71B970B}" srcId="{F435A8B0-30EF-4422-9DB9-875F12D11C20}" destId="{99838D09-82A1-4295-BD0E-B73D487A4F6A}" srcOrd="1" destOrd="0" parTransId="{A45CF9ED-0A46-4F32-BCC6-546CDC49DECC}" sibTransId="{FDE5DDFE-7D19-496C-8B68-7FCCDE13C106}"/>
    <dgm:cxn modelId="{BD2B8CC3-D4BA-4D0F-B6C4-662071D63B0F}" type="presOf" srcId="{EE9538D4-79EE-4B1D-9DD8-64E49C1C83A4}" destId="{822BEB2A-E79D-427C-9177-093CC2E200D7}" srcOrd="0" destOrd="0" presId="urn:microsoft.com/office/officeart/2005/8/layout/bProcess4"/>
    <dgm:cxn modelId="{3CE3E1D1-6682-4E81-998B-234272BFF65B}" srcId="{F435A8B0-30EF-4422-9DB9-875F12D11C20}" destId="{E1AF4890-73A6-4CEA-BD8E-91C317F2CAB9}" srcOrd="7" destOrd="0" parTransId="{D5D11CF2-C02B-4148-A093-228A0EF8DCD3}" sibTransId="{9C4D6988-F60C-4E26-8F27-2A73CFBA101D}"/>
    <dgm:cxn modelId="{91F3B4D8-3AD0-478E-862A-985ED20F7DD8}" srcId="{F435A8B0-30EF-4422-9DB9-875F12D11C20}" destId="{3264CE2F-A004-4E1A-8BDC-3BB0B426CAA1}" srcOrd="4" destOrd="0" parTransId="{5BDE6E46-91E2-426D-9658-814916D30331}" sibTransId="{6F93BC2F-FBF8-4C0E-AC87-166EF63056D1}"/>
    <dgm:cxn modelId="{E52235DA-E929-4F5D-9CCC-6092F5DF4A77}" type="presOf" srcId="{A34E0FCF-F928-4D57-A9A1-F32C9F3C1210}" destId="{DA648A60-608A-4874-87A9-E0F10B43008A}" srcOrd="0" destOrd="0" presId="urn:microsoft.com/office/officeart/2005/8/layout/bProcess4"/>
    <dgm:cxn modelId="{C68D4CE7-FA08-40EC-BEB4-93678EBCB11D}" srcId="{F435A8B0-30EF-4422-9DB9-875F12D11C20}" destId="{E94F1FFB-FEE7-4E75-AF56-74AA96DBF81B}" srcOrd="0" destOrd="0" parTransId="{E94E4051-1114-4E96-ACCE-F5BAF9477404}" sibTransId="{0D87E3C6-FD9A-41C4-8F8E-9C9A3F589A74}"/>
    <dgm:cxn modelId="{2584A9FB-ACAF-4DFD-8966-CBBFDD26550B}" srcId="{F435A8B0-30EF-4422-9DB9-875F12D11C20}" destId="{833F7221-C24A-4F1A-AC85-55E2C227B07A}" srcOrd="3" destOrd="0" parTransId="{7E16B5A7-40B5-40AB-A2C6-0E72F2925B37}" sibTransId="{1D470B2B-61F3-4A40-86BF-4F635A5FC4F6}"/>
    <dgm:cxn modelId="{1A32BDFD-8FD4-427B-AA81-243385A5E8E8}" type="presOf" srcId="{C3F76567-F6DF-4DCB-852C-5CDCD1F133CC}" destId="{ADFDC725-D666-43A2-804C-C73431ECF614}" srcOrd="0" destOrd="0" presId="urn:microsoft.com/office/officeart/2005/8/layout/bProcess4"/>
    <dgm:cxn modelId="{FC6F02FE-2329-49AD-98EE-CCC7DF9C8DA2}" type="presOf" srcId="{9C4D6988-F60C-4E26-8F27-2A73CFBA101D}" destId="{2F476270-1B94-4FD4-98E6-D6915AA835D9}" srcOrd="0" destOrd="0" presId="urn:microsoft.com/office/officeart/2005/8/layout/bProcess4"/>
    <dgm:cxn modelId="{5C5FF2AF-30D1-43FF-B42A-3DECBD69BEA0}" type="presParOf" srcId="{3F9E5DA3-8F06-42F7-849F-140CA9360D97}" destId="{15B41943-9D73-4AC6-9725-8FF61C7534CC}" srcOrd="0" destOrd="0" presId="urn:microsoft.com/office/officeart/2005/8/layout/bProcess4"/>
    <dgm:cxn modelId="{030073E3-1359-4BD4-AD8A-641EE9611466}" type="presParOf" srcId="{15B41943-9D73-4AC6-9725-8FF61C7534CC}" destId="{265E432A-4228-4A68-9BFF-08CEEBA24221}" srcOrd="0" destOrd="0" presId="urn:microsoft.com/office/officeart/2005/8/layout/bProcess4"/>
    <dgm:cxn modelId="{8C01FCA7-E851-46AC-B6FA-CFB43291C2DD}" type="presParOf" srcId="{15B41943-9D73-4AC6-9725-8FF61C7534CC}" destId="{7F1EB607-538D-4951-B9EE-AA66EAF24003}" srcOrd="1" destOrd="0" presId="urn:microsoft.com/office/officeart/2005/8/layout/bProcess4"/>
    <dgm:cxn modelId="{0E7A759E-95BE-4F5B-B1BC-01D0B00396A4}" type="presParOf" srcId="{3F9E5DA3-8F06-42F7-849F-140CA9360D97}" destId="{B429B69F-0103-4C89-BD40-8E73202D974E}" srcOrd="1" destOrd="0" presId="urn:microsoft.com/office/officeart/2005/8/layout/bProcess4"/>
    <dgm:cxn modelId="{A95F2B57-9BCC-4F5C-8326-812BE6EC72F7}" type="presParOf" srcId="{3F9E5DA3-8F06-42F7-849F-140CA9360D97}" destId="{1B0F7A28-EBE1-46E5-98B3-29B1F96B9458}" srcOrd="2" destOrd="0" presId="urn:microsoft.com/office/officeart/2005/8/layout/bProcess4"/>
    <dgm:cxn modelId="{06CAF9A9-BF1E-414C-B2D6-6F46D7999536}" type="presParOf" srcId="{1B0F7A28-EBE1-46E5-98B3-29B1F96B9458}" destId="{ADD2FF90-F423-4FFB-A7E7-3A3D12A16C88}" srcOrd="0" destOrd="0" presId="urn:microsoft.com/office/officeart/2005/8/layout/bProcess4"/>
    <dgm:cxn modelId="{F0EBEB62-52D4-45CB-81B1-743803296226}" type="presParOf" srcId="{1B0F7A28-EBE1-46E5-98B3-29B1F96B9458}" destId="{F2B6BE56-D75C-4BED-ACA6-B1031A541A3B}" srcOrd="1" destOrd="0" presId="urn:microsoft.com/office/officeart/2005/8/layout/bProcess4"/>
    <dgm:cxn modelId="{73EC9821-5868-4555-9C3B-D65C9829630C}" type="presParOf" srcId="{3F9E5DA3-8F06-42F7-849F-140CA9360D97}" destId="{C35D7838-A599-4B97-88D4-AA76A2543F98}" srcOrd="3" destOrd="0" presId="urn:microsoft.com/office/officeart/2005/8/layout/bProcess4"/>
    <dgm:cxn modelId="{8F030EF2-6E6E-42BD-B574-5637D3AEDAB4}" type="presParOf" srcId="{3F9E5DA3-8F06-42F7-849F-140CA9360D97}" destId="{4A35507C-C42C-46ED-A77F-ED1D80DCE62B}" srcOrd="4" destOrd="0" presId="urn:microsoft.com/office/officeart/2005/8/layout/bProcess4"/>
    <dgm:cxn modelId="{C5273111-B2BB-4E98-B626-DA57F00A6669}" type="presParOf" srcId="{4A35507C-C42C-46ED-A77F-ED1D80DCE62B}" destId="{EDD17B6E-0FAF-4343-8FB3-99711197A687}" srcOrd="0" destOrd="0" presId="urn:microsoft.com/office/officeart/2005/8/layout/bProcess4"/>
    <dgm:cxn modelId="{576DCDF5-E915-4829-8461-928B5E13BA56}" type="presParOf" srcId="{4A35507C-C42C-46ED-A77F-ED1D80DCE62B}" destId="{3D05589E-E03B-42FE-99E8-9FA0D968934C}" srcOrd="1" destOrd="0" presId="urn:microsoft.com/office/officeart/2005/8/layout/bProcess4"/>
    <dgm:cxn modelId="{BAEAFA11-D393-4848-BCB2-CABAFC21697A}" type="presParOf" srcId="{3F9E5DA3-8F06-42F7-849F-140CA9360D97}" destId="{822BEB2A-E79D-427C-9177-093CC2E200D7}" srcOrd="5" destOrd="0" presId="urn:microsoft.com/office/officeart/2005/8/layout/bProcess4"/>
    <dgm:cxn modelId="{FDD75FCB-2946-4CFD-A209-8D2959DDEAD5}" type="presParOf" srcId="{3F9E5DA3-8F06-42F7-849F-140CA9360D97}" destId="{71E7D37E-7A05-4100-84D0-443FAF6E9489}" srcOrd="6" destOrd="0" presId="urn:microsoft.com/office/officeart/2005/8/layout/bProcess4"/>
    <dgm:cxn modelId="{7C33006A-C529-4E96-A8D1-95427CD02A85}" type="presParOf" srcId="{71E7D37E-7A05-4100-84D0-443FAF6E9489}" destId="{D305ABB5-2011-494D-8965-836B90225108}" srcOrd="0" destOrd="0" presId="urn:microsoft.com/office/officeart/2005/8/layout/bProcess4"/>
    <dgm:cxn modelId="{E53DAEBB-3F31-499D-A8D8-E14E73AAE354}" type="presParOf" srcId="{71E7D37E-7A05-4100-84D0-443FAF6E9489}" destId="{EF5A374F-9D32-4BBC-B713-71C95E51F296}" srcOrd="1" destOrd="0" presId="urn:microsoft.com/office/officeart/2005/8/layout/bProcess4"/>
    <dgm:cxn modelId="{E41EC8DE-439E-4DF4-A4C9-D9C5BA36A31B}" type="presParOf" srcId="{3F9E5DA3-8F06-42F7-849F-140CA9360D97}" destId="{FD7A048E-D6FD-451F-BD2E-F06AFA57AF67}" srcOrd="7" destOrd="0" presId="urn:microsoft.com/office/officeart/2005/8/layout/bProcess4"/>
    <dgm:cxn modelId="{BDC7DD5C-C1E5-47A5-ADA9-51C7F7903CC6}" type="presParOf" srcId="{3F9E5DA3-8F06-42F7-849F-140CA9360D97}" destId="{5B9F6CC0-F0F0-4A1C-BE9B-90C4FFE0E1AE}" srcOrd="8" destOrd="0" presId="urn:microsoft.com/office/officeart/2005/8/layout/bProcess4"/>
    <dgm:cxn modelId="{687C9251-2C80-4F5C-90BE-5450B4068D27}" type="presParOf" srcId="{5B9F6CC0-F0F0-4A1C-BE9B-90C4FFE0E1AE}" destId="{554470DA-B034-42F3-B2DC-9CB5C73F4DCB}" srcOrd="0" destOrd="0" presId="urn:microsoft.com/office/officeart/2005/8/layout/bProcess4"/>
    <dgm:cxn modelId="{CD206C8C-11B3-475A-8816-90EF087EA794}" type="presParOf" srcId="{5B9F6CC0-F0F0-4A1C-BE9B-90C4FFE0E1AE}" destId="{4B7C9812-ED87-420C-9930-FC9A4FE9567E}" srcOrd="1" destOrd="0" presId="urn:microsoft.com/office/officeart/2005/8/layout/bProcess4"/>
    <dgm:cxn modelId="{C5DC5C92-5B70-4849-9C09-950F5BB30DED}" type="presParOf" srcId="{3F9E5DA3-8F06-42F7-849F-140CA9360D97}" destId="{7CD28DEB-A080-433A-B9D0-F1F8515961DA}" srcOrd="9" destOrd="0" presId="urn:microsoft.com/office/officeart/2005/8/layout/bProcess4"/>
    <dgm:cxn modelId="{0A37FAF2-130F-40EB-B3E6-A76673E47102}" type="presParOf" srcId="{3F9E5DA3-8F06-42F7-849F-140CA9360D97}" destId="{18C5EC8A-1FFA-4249-AAAC-31FC7BC45675}" srcOrd="10" destOrd="0" presId="urn:microsoft.com/office/officeart/2005/8/layout/bProcess4"/>
    <dgm:cxn modelId="{F729CA58-410E-4D89-B7F5-51117A4B5C46}" type="presParOf" srcId="{18C5EC8A-1FFA-4249-AAAC-31FC7BC45675}" destId="{37BAEBDE-0645-4FD8-A425-5AC4D4C528BA}" srcOrd="0" destOrd="0" presId="urn:microsoft.com/office/officeart/2005/8/layout/bProcess4"/>
    <dgm:cxn modelId="{65E6ECF9-246E-4443-86EB-9CC65570B858}" type="presParOf" srcId="{18C5EC8A-1FFA-4249-AAAC-31FC7BC45675}" destId="{19F3C721-1FC1-47F0-ACCC-87CDAA689D10}" srcOrd="1" destOrd="0" presId="urn:microsoft.com/office/officeart/2005/8/layout/bProcess4"/>
    <dgm:cxn modelId="{77C4F7F3-6C66-4C19-A16D-40E73EADB86B}" type="presParOf" srcId="{3F9E5DA3-8F06-42F7-849F-140CA9360D97}" destId="{DA648A60-608A-4874-87A9-E0F10B43008A}" srcOrd="11" destOrd="0" presId="urn:microsoft.com/office/officeart/2005/8/layout/bProcess4"/>
    <dgm:cxn modelId="{454B679F-BF0D-41D1-891E-0F740AB7C5A3}" type="presParOf" srcId="{3F9E5DA3-8F06-42F7-849F-140CA9360D97}" destId="{2E6EB8A6-8B0B-4599-8D52-254B085CCEE6}" srcOrd="12" destOrd="0" presId="urn:microsoft.com/office/officeart/2005/8/layout/bProcess4"/>
    <dgm:cxn modelId="{27D4EEAC-9AF7-4F1F-9D06-C1B5E9A64DC0}" type="presParOf" srcId="{2E6EB8A6-8B0B-4599-8D52-254B085CCEE6}" destId="{4F767790-9868-4250-B157-87A09E0AFE37}" srcOrd="0" destOrd="0" presId="urn:microsoft.com/office/officeart/2005/8/layout/bProcess4"/>
    <dgm:cxn modelId="{64600F05-83DC-4B0A-A49E-B9CAE6E25002}" type="presParOf" srcId="{2E6EB8A6-8B0B-4599-8D52-254B085CCEE6}" destId="{3DBDB375-12F2-4E0D-816E-641CFAB16172}" srcOrd="1" destOrd="0" presId="urn:microsoft.com/office/officeart/2005/8/layout/bProcess4"/>
    <dgm:cxn modelId="{B9D8F6D5-FB38-4848-B50B-49B5400FC2F7}" type="presParOf" srcId="{3F9E5DA3-8F06-42F7-849F-140CA9360D97}" destId="{ADFDC725-D666-43A2-804C-C73431ECF614}" srcOrd="13" destOrd="0" presId="urn:microsoft.com/office/officeart/2005/8/layout/bProcess4"/>
    <dgm:cxn modelId="{097762E9-4502-434A-8DED-E0BDEE101E77}" type="presParOf" srcId="{3F9E5DA3-8F06-42F7-849F-140CA9360D97}" destId="{CB642C8C-0FAA-46B5-BEE1-B4C836C95F79}" srcOrd="14" destOrd="0" presId="urn:microsoft.com/office/officeart/2005/8/layout/bProcess4"/>
    <dgm:cxn modelId="{F014E05D-DFE9-4DE1-92CC-65378151FF88}" type="presParOf" srcId="{CB642C8C-0FAA-46B5-BEE1-B4C836C95F79}" destId="{408059CC-3AF7-4DE4-9BC9-2B9781B3DBC9}" srcOrd="0" destOrd="0" presId="urn:microsoft.com/office/officeart/2005/8/layout/bProcess4"/>
    <dgm:cxn modelId="{02525E7C-3372-4A3E-84D0-0E9F63EB8D91}" type="presParOf" srcId="{CB642C8C-0FAA-46B5-BEE1-B4C836C95F79}" destId="{AE6555AA-AC7C-4D0A-A135-16FA187F7FEC}" srcOrd="1" destOrd="0" presId="urn:microsoft.com/office/officeart/2005/8/layout/bProcess4"/>
    <dgm:cxn modelId="{63860124-C63A-4439-AC0D-4CCDDFF606A7}" type="presParOf" srcId="{3F9E5DA3-8F06-42F7-849F-140CA9360D97}" destId="{2F476270-1B94-4FD4-98E6-D6915AA835D9}" srcOrd="15" destOrd="0" presId="urn:microsoft.com/office/officeart/2005/8/layout/bProcess4"/>
    <dgm:cxn modelId="{AB5DB07C-2BCB-48C5-B4C8-E1739B1DC860}" type="presParOf" srcId="{3F9E5DA3-8F06-42F7-849F-140CA9360D97}" destId="{4AB384DD-89A2-4518-AE3D-9FC718D179AA}" srcOrd="16" destOrd="0" presId="urn:microsoft.com/office/officeart/2005/8/layout/bProcess4"/>
    <dgm:cxn modelId="{332C6372-ECD6-49BC-A17A-2C5BEF1892E2}" type="presParOf" srcId="{4AB384DD-89A2-4518-AE3D-9FC718D179AA}" destId="{52A34546-4337-4F66-8CAF-1647E1CD6EBA}" srcOrd="0" destOrd="0" presId="urn:microsoft.com/office/officeart/2005/8/layout/bProcess4"/>
    <dgm:cxn modelId="{8C0E1DDA-B7F4-48B7-A84D-40461956EA01}" type="presParOf" srcId="{4AB384DD-89A2-4518-AE3D-9FC718D179AA}" destId="{F17F1C61-99A0-47BE-AB13-87F9182F2AA7}"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A92FA-2547-40BB-AF3A-D0191B7DB4CB}">
      <dsp:nvSpPr>
        <dsp:cNvPr id="0" name=""/>
        <dsp:cNvSpPr/>
      </dsp:nvSpPr>
      <dsp:spPr>
        <a:xfrm rot="10800000">
          <a:off x="1023412" y="150"/>
          <a:ext cx="9451326" cy="861406"/>
        </a:xfrm>
        <a:prstGeom prst="homePlate">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64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Understanding of what a digital twin is, common language terms, and definitions to use when talking about digital twins</a:t>
          </a:r>
        </a:p>
      </dsp:txBody>
      <dsp:txXfrm rot="10800000">
        <a:off x="1238763" y="150"/>
        <a:ext cx="9235975" cy="861406"/>
      </dsp:txXfrm>
    </dsp:sp>
    <dsp:sp modelId="{07DFF060-E8F4-45B8-9DAC-7B930A53794F}">
      <dsp:nvSpPr>
        <dsp:cNvPr id="0" name=""/>
        <dsp:cNvSpPr/>
      </dsp:nvSpPr>
      <dsp:spPr>
        <a:xfrm>
          <a:off x="857175" y="150"/>
          <a:ext cx="861406" cy="86140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5A5D3D-0210-488C-967C-46B943A3E3CE}">
      <dsp:nvSpPr>
        <dsp:cNvPr id="0" name=""/>
        <dsp:cNvSpPr/>
      </dsp:nvSpPr>
      <dsp:spPr>
        <a:xfrm rot="10800000">
          <a:off x="1023412" y="1118693"/>
          <a:ext cx="9451326" cy="861406"/>
        </a:xfrm>
        <a:prstGeom prst="homePlate">
          <a:avLst/>
        </a:prstGeom>
        <a:solidFill>
          <a:schemeClr val="accent3">
            <a:shade val="80000"/>
            <a:hueOff val="132055"/>
            <a:satOff val="-2921"/>
            <a:lumOff val="73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64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bg1"/>
              </a:solidFill>
              <a:latin typeface="Arial" pitchFamily="34" charset="0"/>
              <a:cs typeface="Arial" pitchFamily="34" charset="0"/>
            </a:rPr>
            <a:t>How to build a digital twin for monitoring DOD assets (facilities, buildings, vessels, etc.)</a:t>
          </a:r>
          <a:endParaRPr lang="en-US" sz="2000" b="0" kern="1200">
            <a:solidFill>
              <a:schemeClr val="bg1"/>
            </a:solidFill>
          </a:endParaRPr>
        </a:p>
      </dsp:txBody>
      <dsp:txXfrm rot="10800000">
        <a:off x="1238763" y="1118693"/>
        <a:ext cx="9235975" cy="861406"/>
      </dsp:txXfrm>
    </dsp:sp>
    <dsp:sp modelId="{232DC053-261E-4C0F-8FAC-7448956FD92E}">
      <dsp:nvSpPr>
        <dsp:cNvPr id="0" name=""/>
        <dsp:cNvSpPr/>
      </dsp:nvSpPr>
      <dsp:spPr>
        <a:xfrm>
          <a:off x="857175" y="1118693"/>
          <a:ext cx="861406" cy="86140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4685B9-76D5-4028-B295-BBD75289FAFD}">
      <dsp:nvSpPr>
        <dsp:cNvPr id="0" name=""/>
        <dsp:cNvSpPr/>
      </dsp:nvSpPr>
      <dsp:spPr>
        <a:xfrm rot="10800000">
          <a:off x="1023412" y="2237237"/>
          <a:ext cx="9451326" cy="861406"/>
        </a:xfrm>
        <a:prstGeom prst="homePlate">
          <a:avLst/>
        </a:prstGeom>
        <a:solidFill>
          <a:schemeClr val="accent3">
            <a:shade val="80000"/>
            <a:hueOff val="264109"/>
            <a:satOff val="-5842"/>
            <a:lumOff val="147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64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bg1"/>
              </a:solidFill>
              <a:latin typeface="Arial" pitchFamily="34" charset="0"/>
              <a:cs typeface="Arial" pitchFamily="34" charset="0"/>
            </a:rPr>
            <a:t>Learn about novel technology integrations that are making digital twins more efficient.</a:t>
          </a:r>
        </a:p>
      </dsp:txBody>
      <dsp:txXfrm rot="10800000">
        <a:off x="1238763" y="2237237"/>
        <a:ext cx="9235975" cy="861406"/>
      </dsp:txXfrm>
    </dsp:sp>
    <dsp:sp modelId="{42710D7E-B1DE-415D-A5E6-9034B8A5B9C9}">
      <dsp:nvSpPr>
        <dsp:cNvPr id="0" name=""/>
        <dsp:cNvSpPr/>
      </dsp:nvSpPr>
      <dsp:spPr>
        <a:xfrm>
          <a:off x="857175" y="2237237"/>
          <a:ext cx="861406" cy="861406"/>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081FE8-08E3-481B-A73F-DE0721AF988E}">
      <dsp:nvSpPr>
        <dsp:cNvPr id="0" name=""/>
        <dsp:cNvSpPr/>
      </dsp:nvSpPr>
      <dsp:spPr>
        <a:xfrm rot="10800000">
          <a:off x="1023412" y="3355780"/>
          <a:ext cx="9451326" cy="861406"/>
        </a:xfrm>
        <a:prstGeom prst="homePlate">
          <a:avLst/>
        </a:prstGeom>
        <a:solidFill>
          <a:schemeClr val="accent3">
            <a:shade val="80000"/>
            <a:hueOff val="396164"/>
            <a:satOff val="-8763"/>
            <a:lumOff val="220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64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bg1"/>
              </a:solidFill>
              <a:latin typeface="Arial" pitchFamily="34" charset="0"/>
              <a:cs typeface="Arial" pitchFamily="34" charset="0"/>
            </a:rPr>
            <a:t>Roles that digital twins can play in simulation and training.</a:t>
          </a:r>
        </a:p>
      </dsp:txBody>
      <dsp:txXfrm rot="10800000">
        <a:off x="1238763" y="3355780"/>
        <a:ext cx="9235975" cy="861406"/>
      </dsp:txXfrm>
    </dsp:sp>
    <dsp:sp modelId="{A474DE94-B2EC-4B9D-AF77-C3935F803C01}">
      <dsp:nvSpPr>
        <dsp:cNvPr id="0" name=""/>
        <dsp:cNvSpPr/>
      </dsp:nvSpPr>
      <dsp:spPr>
        <a:xfrm>
          <a:off x="857175" y="3355780"/>
          <a:ext cx="861406" cy="86140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34CBD6-C3E6-45C0-BD96-ED129D61215B}">
      <dsp:nvSpPr>
        <dsp:cNvPr id="0" name=""/>
        <dsp:cNvSpPr/>
      </dsp:nvSpPr>
      <dsp:spPr>
        <a:xfrm rot="10800000">
          <a:off x="1023412" y="4474323"/>
          <a:ext cx="9451326" cy="861406"/>
        </a:xfrm>
        <a:prstGeom prst="homePlate">
          <a:avLst/>
        </a:prstGeom>
        <a:solidFill>
          <a:schemeClr val="accent3">
            <a:shade val="80000"/>
            <a:hueOff val="528218"/>
            <a:satOff val="-11684"/>
            <a:lumOff val="294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64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bg1"/>
              </a:solidFill>
              <a:latin typeface="Arial" pitchFamily="34" charset="0"/>
              <a:cs typeface="Arial" pitchFamily="34" charset="0"/>
            </a:rPr>
            <a:t>Best practices for digital twins that transfer from the private sector to the DOD</a:t>
          </a:r>
        </a:p>
      </dsp:txBody>
      <dsp:txXfrm rot="10800000">
        <a:off x="1238763" y="4474323"/>
        <a:ext cx="9235975" cy="861406"/>
      </dsp:txXfrm>
    </dsp:sp>
    <dsp:sp modelId="{8F2E0FAD-2B00-4C1A-BC99-FB3F451D69A1}">
      <dsp:nvSpPr>
        <dsp:cNvPr id="0" name=""/>
        <dsp:cNvSpPr/>
      </dsp:nvSpPr>
      <dsp:spPr>
        <a:xfrm>
          <a:off x="857175" y="4474323"/>
          <a:ext cx="861406" cy="861406"/>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3C1D2-A171-4B2C-8E26-43B50D2F58FD}">
      <dsp:nvSpPr>
        <dsp:cNvPr id="0" name=""/>
        <dsp:cNvSpPr/>
      </dsp:nvSpPr>
      <dsp:spPr>
        <a:xfrm>
          <a:off x="2864206" y="-57673"/>
          <a:ext cx="1371409" cy="822852"/>
        </a:xfrm>
        <a:prstGeom prst="roundRect">
          <a:avLst/>
        </a:prstGeom>
        <a:solidFill>
          <a:srgbClr val="0071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533400">
            <a:lnSpc>
              <a:spcPct val="90000"/>
            </a:lnSpc>
            <a:spcBef>
              <a:spcPct val="0"/>
            </a:spcBef>
            <a:spcAft>
              <a:spcPct val="35000"/>
            </a:spcAft>
            <a:buNone/>
          </a:pPr>
          <a:r>
            <a:rPr lang="en-US" sz="1200" kern="1200"/>
            <a:t>Visualization and Management of the 2D and 3D Space</a:t>
          </a:r>
        </a:p>
      </dsp:txBody>
      <dsp:txXfrm>
        <a:off x="2904374" y="-17505"/>
        <a:ext cx="1291073" cy="742516"/>
      </dsp:txXfrm>
    </dsp:sp>
    <dsp:sp modelId="{20D52AB6-52C1-4BEA-9009-C4B893978852}">
      <dsp:nvSpPr>
        <dsp:cNvPr id="0" name=""/>
        <dsp:cNvSpPr/>
      </dsp:nvSpPr>
      <dsp:spPr>
        <a:xfrm>
          <a:off x="1257513" y="364166"/>
          <a:ext cx="4722044" cy="4722044"/>
        </a:xfrm>
        <a:custGeom>
          <a:avLst/>
          <a:gdLst/>
          <a:ahLst/>
          <a:cxnLst/>
          <a:rect l="0" t="0" r="0" b="0"/>
          <a:pathLst>
            <a:path>
              <a:moveTo>
                <a:pt x="3073087" y="109935"/>
              </a:moveTo>
              <a:arcTo wR="2361022" hR="2361022" stAng="17253194" swAng="433758"/>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37C3918-D18D-4A2E-A592-D87358B04308}">
      <dsp:nvSpPr>
        <dsp:cNvPr id="0" name=""/>
        <dsp:cNvSpPr/>
      </dsp:nvSpPr>
      <dsp:spPr>
        <a:xfrm>
          <a:off x="4565552" y="624973"/>
          <a:ext cx="1371419" cy="822852"/>
        </a:xfrm>
        <a:prstGeom prst="roundRect">
          <a:avLst/>
        </a:prstGeom>
        <a:solidFill>
          <a:schemeClr val="accent1">
            <a:shade val="50000"/>
            <a:hueOff val="74928"/>
            <a:satOff val="-3715"/>
            <a:lumOff val="10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533400">
            <a:lnSpc>
              <a:spcPct val="90000"/>
            </a:lnSpc>
            <a:spcBef>
              <a:spcPct val="0"/>
            </a:spcBef>
            <a:spcAft>
              <a:spcPct val="35000"/>
            </a:spcAft>
            <a:buNone/>
          </a:pPr>
          <a:r>
            <a:rPr lang="en-US" sz="1200" kern="1200"/>
            <a:t>Physical Asset Equipment Management</a:t>
          </a:r>
        </a:p>
      </dsp:txBody>
      <dsp:txXfrm>
        <a:off x="4605720" y="665141"/>
        <a:ext cx="1291083" cy="742516"/>
      </dsp:txXfrm>
    </dsp:sp>
    <dsp:sp modelId="{F20FE870-EFC1-4272-B326-655E36B5172A}">
      <dsp:nvSpPr>
        <dsp:cNvPr id="0" name=""/>
        <dsp:cNvSpPr/>
      </dsp:nvSpPr>
      <dsp:spPr>
        <a:xfrm>
          <a:off x="1220745" y="344871"/>
          <a:ext cx="4722044" cy="4722044"/>
        </a:xfrm>
        <a:custGeom>
          <a:avLst/>
          <a:gdLst/>
          <a:ahLst/>
          <a:cxnLst/>
          <a:rect l="0" t="0" r="0" b="0"/>
          <a:pathLst>
            <a:path>
              <a:moveTo>
                <a:pt x="4449667" y="1260120"/>
              </a:moveTo>
              <a:arcTo wR="2361022" hR="2361022" stAng="19932408" swAng="801167"/>
            </a:path>
          </a:pathLst>
        </a:custGeom>
        <a:noFill/>
        <a:ln w="9525" cap="flat" cmpd="sng" algn="ctr">
          <a:solidFill>
            <a:schemeClr val="accent1">
              <a:shade val="90000"/>
              <a:hueOff val="77076"/>
              <a:satOff val="-3500"/>
              <a:lumOff val="870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C06829A-C922-4519-99E9-B129DE973C1F}">
      <dsp:nvSpPr>
        <dsp:cNvPr id="0" name=""/>
        <dsp:cNvSpPr/>
      </dsp:nvSpPr>
      <dsp:spPr>
        <a:xfrm>
          <a:off x="5257079" y="2294467"/>
          <a:ext cx="1371419" cy="822852"/>
        </a:xfrm>
        <a:prstGeom prst="roundRect">
          <a:avLst/>
        </a:prstGeom>
        <a:solidFill>
          <a:schemeClr val="accent1">
            <a:shade val="50000"/>
            <a:hueOff val="149856"/>
            <a:satOff val="-7429"/>
            <a:lumOff val="218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533400">
            <a:lnSpc>
              <a:spcPct val="90000"/>
            </a:lnSpc>
            <a:spcBef>
              <a:spcPct val="0"/>
            </a:spcBef>
            <a:spcAft>
              <a:spcPct val="35000"/>
            </a:spcAft>
            <a:buNone/>
          </a:pPr>
          <a:r>
            <a:rPr lang="en-US" sz="1200" kern="1200"/>
            <a:t>Cost Performance</a:t>
          </a:r>
        </a:p>
      </dsp:txBody>
      <dsp:txXfrm>
        <a:off x="5297247" y="2334635"/>
        <a:ext cx="1291083" cy="742516"/>
      </dsp:txXfrm>
    </dsp:sp>
    <dsp:sp modelId="{729EAB91-D176-4493-BEB6-D470279268A1}">
      <dsp:nvSpPr>
        <dsp:cNvPr id="0" name=""/>
        <dsp:cNvSpPr/>
      </dsp:nvSpPr>
      <dsp:spPr>
        <a:xfrm>
          <a:off x="1202918" y="462933"/>
          <a:ext cx="4722044" cy="4722044"/>
        </a:xfrm>
        <a:custGeom>
          <a:avLst/>
          <a:gdLst/>
          <a:ahLst/>
          <a:cxnLst/>
          <a:rect l="0" t="0" r="0" b="0"/>
          <a:pathLst>
            <a:path>
              <a:moveTo>
                <a:pt x="4676159" y="2824232"/>
              </a:moveTo>
              <a:arcTo wR="2361022" hR="2361022" stAng="678857" swAng="758837"/>
            </a:path>
          </a:pathLst>
        </a:custGeom>
        <a:noFill/>
        <a:ln w="9525" cap="flat" cmpd="sng" algn="ctr">
          <a:solidFill>
            <a:schemeClr val="accent1">
              <a:shade val="90000"/>
              <a:hueOff val="154153"/>
              <a:satOff val="-7001"/>
              <a:lumOff val="1741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7C81979-9138-4454-87F8-A3241A8CF430}">
      <dsp:nvSpPr>
        <dsp:cNvPr id="0" name=""/>
        <dsp:cNvSpPr/>
      </dsp:nvSpPr>
      <dsp:spPr>
        <a:xfrm>
          <a:off x="4650507" y="3937413"/>
          <a:ext cx="1371419" cy="822852"/>
        </a:xfrm>
        <a:prstGeom prst="roundRect">
          <a:avLst/>
        </a:prstGeom>
        <a:solidFill>
          <a:schemeClr val="accent1">
            <a:shade val="50000"/>
            <a:hueOff val="224784"/>
            <a:satOff val="-11144"/>
            <a:lumOff val="32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533400">
            <a:lnSpc>
              <a:spcPct val="90000"/>
            </a:lnSpc>
            <a:spcBef>
              <a:spcPct val="0"/>
            </a:spcBef>
            <a:spcAft>
              <a:spcPct val="35000"/>
            </a:spcAft>
            <a:buNone/>
          </a:pPr>
          <a:r>
            <a:rPr lang="en-US" sz="1200" kern="1200"/>
            <a:t>Documentation, Structured and Unstructured</a:t>
          </a:r>
        </a:p>
      </dsp:txBody>
      <dsp:txXfrm>
        <a:off x="4690675" y="3977581"/>
        <a:ext cx="1291083" cy="742516"/>
      </dsp:txXfrm>
    </dsp:sp>
    <dsp:sp modelId="{813F528B-179A-499B-95E3-8702E30556D5}">
      <dsp:nvSpPr>
        <dsp:cNvPr id="0" name=""/>
        <dsp:cNvSpPr/>
      </dsp:nvSpPr>
      <dsp:spPr>
        <a:xfrm>
          <a:off x="1611008" y="199445"/>
          <a:ext cx="4722044" cy="4722044"/>
        </a:xfrm>
        <a:custGeom>
          <a:avLst/>
          <a:gdLst/>
          <a:ahLst/>
          <a:cxnLst/>
          <a:rect l="0" t="0" r="0" b="0"/>
          <a:pathLst>
            <a:path>
              <a:moveTo>
                <a:pt x="3099416" y="4603609"/>
              </a:moveTo>
              <a:arcTo wR="2361022" hR="2361022" stAng="4306521" swAng="555684"/>
            </a:path>
          </a:pathLst>
        </a:custGeom>
        <a:noFill/>
        <a:ln w="9525" cap="flat" cmpd="sng" algn="ctr">
          <a:solidFill>
            <a:schemeClr val="accent1">
              <a:shade val="90000"/>
              <a:hueOff val="231229"/>
              <a:satOff val="-10501"/>
              <a:lumOff val="26123"/>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4C91936-FB66-4A12-AC10-2DA22C56B840}">
      <dsp:nvSpPr>
        <dsp:cNvPr id="0" name=""/>
        <dsp:cNvSpPr/>
      </dsp:nvSpPr>
      <dsp:spPr>
        <a:xfrm>
          <a:off x="2842960" y="4586003"/>
          <a:ext cx="1371419" cy="822852"/>
        </a:xfrm>
        <a:prstGeom prst="roundRect">
          <a:avLst/>
        </a:prstGeom>
        <a:solidFill>
          <a:srgbClr val="CD4F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533400">
            <a:lnSpc>
              <a:spcPct val="90000"/>
            </a:lnSpc>
            <a:spcBef>
              <a:spcPct val="0"/>
            </a:spcBef>
            <a:spcAft>
              <a:spcPct val="35000"/>
            </a:spcAft>
            <a:buNone/>
          </a:pPr>
          <a:r>
            <a:rPr lang="en-US" sz="1200" kern="1200"/>
            <a:t>Monitor the Dynamics of Occupation (</a:t>
          </a:r>
          <a:r>
            <a:rPr lang="en-US" sz="1200" kern="1200" err="1"/>
            <a:t>IoA</a:t>
          </a:r>
          <a:r>
            <a:rPr lang="en-US" sz="1200" kern="1200"/>
            <a:t>)</a:t>
          </a:r>
        </a:p>
      </dsp:txBody>
      <dsp:txXfrm>
        <a:off x="2883128" y="4626171"/>
        <a:ext cx="1291083" cy="742516"/>
      </dsp:txXfrm>
    </dsp:sp>
    <dsp:sp modelId="{CF646EAC-98A9-4177-BAE8-F4A78B047EE3}">
      <dsp:nvSpPr>
        <dsp:cNvPr id="0" name=""/>
        <dsp:cNvSpPr/>
      </dsp:nvSpPr>
      <dsp:spPr>
        <a:xfrm>
          <a:off x="769715" y="171274"/>
          <a:ext cx="4722044" cy="4722044"/>
        </a:xfrm>
        <a:custGeom>
          <a:avLst/>
          <a:gdLst/>
          <a:ahLst/>
          <a:cxnLst/>
          <a:rect l="0" t="0" r="0" b="0"/>
          <a:pathLst>
            <a:path>
              <a:moveTo>
                <a:pt x="1931225" y="4682594"/>
              </a:moveTo>
              <a:arcTo wR="2361022" hR="2361022" stAng="6029311" swAng="631834"/>
            </a:path>
          </a:pathLst>
        </a:custGeom>
        <a:noFill/>
        <a:ln w="9525" cap="flat" cmpd="sng" algn="ctr">
          <a:solidFill>
            <a:schemeClr val="accent1">
              <a:shade val="90000"/>
              <a:hueOff val="308306"/>
              <a:satOff val="-14002"/>
              <a:lumOff val="3483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4622674-E64C-4B27-B533-E2C1083871C9}">
      <dsp:nvSpPr>
        <dsp:cNvPr id="0" name=""/>
        <dsp:cNvSpPr/>
      </dsp:nvSpPr>
      <dsp:spPr>
        <a:xfrm>
          <a:off x="1024797" y="3857769"/>
          <a:ext cx="1371419" cy="822852"/>
        </a:xfrm>
        <a:prstGeom prst="roundRect">
          <a:avLst/>
        </a:prstGeom>
        <a:solidFill>
          <a:srgbClr val="D955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533400">
            <a:lnSpc>
              <a:spcPct val="90000"/>
            </a:lnSpc>
            <a:spcBef>
              <a:spcPct val="0"/>
            </a:spcBef>
            <a:spcAft>
              <a:spcPct val="35000"/>
            </a:spcAft>
            <a:buNone/>
          </a:pPr>
          <a:r>
            <a:rPr lang="en-US" sz="1200" kern="1200"/>
            <a:t>Organizational Model and Insights</a:t>
          </a:r>
        </a:p>
      </dsp:txBody>
      <dsp:txXfrm>
        <a:off x="1064965" y="3897937"/>
        <a:ext cx="1291083" cy="742516"/>
      </dsp:txXfrm>
    </dsp:sp>
    <dsp:sp modelId="{D4D4744D-DF74-4EDB-A9CA-0A3F64C6C4F0}">
      <dsp:nvSpPr>
        <dsp:cNvPr id="0" name=""/>
        <dsp:cNvSpPr/>
      </dsp:nvSpPr>
      <dsp:spPr>
        <a:xfrm>
          <a:off x="1250885" y="588310"/>
          <a:ext cx="4722044" cy="4722044"/>
        </a:xfrm>
        <a:custGeom>
          <a:avLst/>
          <a:gdLst/>
          <a:ahLst/>
          <a:cxnLst/>
          <a:rect l="0" t="0" r="0" b="0"/>
          <a:pathLst>
            <a:path>
              <a:moveTo>
                <a:pt x="127767" y="3127181"/>
              </a:moveTo>
              <a:arcTo wR="2361022" hR="2361022" stAng="9663871" swAng="669707"/>
            </a:path>
          </a:pathLst>
        </a:custGeom>
        <a:noFill/>
        <a:ln w="9525" cap="flat" cmpd="sng" algn="ctr">
          <a:solidFill>
            <a:schemeClr val="accent1">
              <a:shade val="90000"/>
              <a:hueOff val="231229"/>
              <a:satOff val="-10501"/>
              <a:lumOff val="26123"/>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CF98F57-CF32-493A-A497-255AFC380DCA}">
      <dsp:nvSpPr>
        <dsp:cNvPr id="0" name=""/>
        <dsp:cNvSpPr/>
      </dsp:nvSpPr>
      <dsp:spPr>
        <a:xfrm>
          <a:off x="535035" y="2294467"/>
          <a:ext cx="1371419" cy="822852"/>
        </a:xfrm>
        <a:prstGeom prst="roundRect">
          <a:avLst/>
        </a:prstGeom>
        <a:solidFill>
          <a:srgbClr val="DC613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533400">
            <a:lnSpc>
              <a:spcPct val="90000"/>
            </a:lnSpc>
            <a:spcBef>
              <a:spcPct val="0"/>
            </a:spcBef>
            <a:spcAft>
              <a:spcPct val="35000"/>
            </a:spcAft>
            <a:buNone/>
          </a:pPr>
          <a:r>
            <a:rPr lang="en-US" sz="1200" kern="1200"/>
            <a:t>Real Time Physical Performance and Control (IoT)</a:t>
          </a:r>
        </a:p>
      </dsp:txBody>
      <dsp:txXfrm>
        <a:off x="575203" y="2334635"/>
        <a:ext cx="1291083" cy="742516"/>
      </dsp:txXfrm>
    </dsp:sp>
    <dsp:sp modelId="{5040A9CF-EFFA-4C52-B63F-A7232CC71FAE}">
      <dsp:nvSpPr>
        <dsp:cNvPr id="0" name=""/>
        <dsp:cNvSpPr/>
      </dsp:nvSpPr>
      <dsp:spPr>
        <a:xfrm>
          <a:off x="1221183" y="342388"/>
          <a:ext cx="4722044" cy="4722044"/>
        </a:xfrm>
        <a:custGeom>
          <a:avLst/>
          <a:gdLst/>
          <a:ahLst/>
          <a:cxnLst/>
          <a:rect l="0" t="0" r="0" b="0"/>
          <a:pathLst>
            <a:path>
              <a:moveTo>
                <a:pt x="72479" y="1780506"/>
              </a:moveTo>
              <a:arcTo wR="2361022" hR="2361022" stAng="11654012" swAng="774139"/>
            </a:path>
          </a:pathLst>
        </a:custGeom>
        <a:noFill/>
        <a:ln w="9525" cap="flat" cmpd="sng" algn="ctr">
          <a:solidFill>
            <a:schemeClr val="accent1">
              <a:shade val="90000"/>
              <a:hueOff val="154153"/>
              <a:satOff val="-7001"/>
              <a:lumOff val="1741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FDC5EA3-5F7F-4864-83BA-1F2F5FF0900A}">
      <dsp:nvSpPr>
        <dsp:cNvPr id="0" name=""/>
        <dsp:cNvSpPr/>
      </dsp:nvSpPr>
      <dsp:spPr>
        <a:xfrm>
          <a:off x="1200026" y="650614"/>
          <a:ext cx="1371419" cy="822852"/>
        </a:xfrm>
        <a:prstGeom prst="roundRect">
          <a:avLst/>
        </a:prstGeom>
        <a:solidFill>
          <a:srgbClr val="DF6D5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533400">
            <a:lnSpc>
              <a:spcPct val="90000"/>
            </a:lnSpc>
            <a:spcBef>
              <a:spcPct val="0"/>
            </a:spcBef>
            <a:spcAft>
              <a:spcPct val="35000"/>
            </a:spcAft>
            <a:buNone/>
          </a:pPr>
          <a:r>
            <a:rPr lang="en-US" sz="1200" kern="1200"/>
            <a:t>Historical Performance; Prediction; Improvement</a:t>
          </a:r>
        </a:p>
      </dsp:txBody>
      <dsp:txXfrm>
        <a:off x="1240194" y="690782"/>
        <a:ext cx="1291083" cy="742516"/>
      </dsp:txXfrm>
    </dsp:sp>
    <dsp:sp modelId="{D81669EF-0AC0-4E3C-8997-4851DDA621EB}">
      <dsp:nvSpPr>
        <dsp:cNvPr id="0" name=""/>
        <dsp:cNvSpPr/>
      </dsp:nvSpPr>
      <dsp:spPr>
        <a:xfrm>
          <a:off x="1179206" y="366799"/>
          <a:ext cx="4722044" cy="4722044"/>
        </a:xfrm>
        <a:custGeom>
          <a:avLst/>
          <a:gdLst/>
          <a:ahLst/>
          <a:cxnLst/>
          <a:rect l="0" t="0" r="0" b="0"/>
          <a:pathLst>
            <a:path>
              <a:moveTo>
                <a:pt x="1324612" y="239635"/>
              </a:moveTo>
              <a:arcTo wR="2361022" hR="2361022" stAng="14637722" swAng="423300"/>
            </a:path>
          </a:pathLst>
        </a:custGeom>
        <a:noFill/>
        <a:ln w="9525" cap="flat" cmpd="sng" algn="ctr">
          <a:solidFill>
            <a:schemeClr val="accent1">
              <a:shade val="90000"/>
              <a:hueOff val="77076"/>
              <a:satOff val="-3500"/>
              <a:lumOff val="8708"/>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99F18-90CE-46BB-923B-0111E86DE068}">
      <dsp:nvSpPr>
        <dsp:cNvPr id="0" name=""/>
        <dsp:cNvSpPr/>
      </dsp:nvSpPr>
      <dsp:spPr>
        <a:xfrm>
          <a:off x="0" y="0"/>
          <a:ext cx="3841126" cy="834025"/>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Perform Discovery</a:t>
          </a:r>
        </a:p>
      </dsp:txBody>
      <dsp:txXfrm>
        <a:off x="24428" y="24428"/>
        <a:ext cx="2843566" cy="785169"/>
      </dsp:txXfrm>
    </dsp:sp>
    <dsp:sp modelId="{819FFA94-B73F-439A-A888-19BED911187B}">
      <dsp:nvSpPr>
        <dsp:cNvPr id="0" name=""/>
        <dsp:cNvSpPr/>
      </dsp:nvSpPr>
      <dsp:spPr>
        <a:xfrm>
          <a:off x="286837" y="949861"/>
          <a:ext cx="3841126" cy="834025"/>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Perform Gap Analysis</a:t>
          </a:r>
        </a:p>
      </dsp:txBody>
      <dsp:txXfrm>
        <a:off x="311265" y="974289"/>
        <a:ext cx="2963316" cy="785169"/>
      </dsp:txXfrm>
    </dsp:sp>
    <dsp:sp modelId="{B7F96CF0-86F1-4EED-A772-722D11BF2E03}">
      <dsp:nvSpPr>
        <dsp:cNvPr id="0" name=""/>
        <dsp:cNvSpPr/>
      </dsp:nvSpPr>
      <dsp:spPr>
        <a:xfrm>
          <a:off x="573674" y="1899723"/>
          <a:ext cx="3841126" cy="834025"/>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Plan DT System POC Implementation</a:t>
          </a:r>
        </a:p>
      </dsp:txBody>
      <dsp:txXfrm>
        <a:off x="598102" y="1924151"/>
        <a:ext cx="2963316" cy="785169"/>
      </dsp:txXfrm>
    </dsp:sp>
    <dsp:sp modelId="{89857482-7A3F-4B21-945D-4D0DBFBEF380}">
      <dsp:nvSpPr>
        <dsp:cNvPr id="0" name=""/>
        <dsp:cNvSpPr/>
      </dsp:nvSpPr>
      <dsp:spPr>
        <a:xfrm>
          <a:off x="860512" y="2849585"/>
          <a:ext cx="3841126" cy="834025"/>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Implement DT System POC</a:t>
          </a:r>
        </a:p>
      </dsp:txBody>
      <dsp:txXfrm>
        <a:off x="884940" y="2874013"/>
        <a:ext cx="2963316" cy="785169"/>
      </dsp:txXfrm>
    </dsp:sp>
    <dsp:sp modelId="{9F006680-FCAC-4EE7-A022-F098DF8EAEC8}">
      <dsp:nvSpPr>
        <dsp:cNvPr id="0" name=""/>
        <dsp:cNvSpPr/>
      </dsp:nvSpPr>
      <dsp:spPr>
        <a:xfrm>
          <a:off x="1147349" y="3799447"/>
          <a:ext cx="3841126" cy="834025"/>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Evaluate DT System POC</a:t>
          </a:r>
        </a:p>
      </dsp:txBody>
      <dsp:txXfrm>
        <a:off x="1171777" y="3823875"/>
        <a:ext cx="2963316" cy="785169"/>
      </dsp:txXfrm>
    </dsp:sp>
    <dsp:sp modelId="{9F400725-6248-4C39-A823-9DAB1D72AB18}">
      <dsp:nvSpPr>
        <dsp:cNvPr id="0" name=""/>
        <dsp:cNvSpPr/>
      </dsp:nvSpPr>
      <dsp:spPr>
        <a:xfrm>
          <a:off x="3299010" y="609301"/>
          <a:ext cx="542116" cy="542116"/>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420986" y="609301"/>
        <a:ext cx="298164" cy="407942"/>
      </dsp:txXfrm>
    </dsp:sp>
    <dsp:sp modelId="{97818650-7060-4E0C-B439-0126CC158FD8}">
      <dsp:nvSpPr>
        <dsp:cNvPr id="0" name=""/>
        <dsp:cNvSpPr/>
      </dsp:nvSpPr>
      <dsp:spPr>
        <a:xfrm>
          <a:off x="3585847" y="1559163"/>
          <a:ext cx="542116" cy="542116"/>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07823" y="1559163"/>
        <a:ext cx="298164" cy="407942"/>
      </dsp:txXfrm>
    </dsp:sp>
    <dsp:sp modelId="{5ADD3B22-A248-4726-BE62-4121E810D8E6}">
      <dsp:nvSpPr>
        <dsp:cNvPr id="0" name=""/>
        <dsp:cNvSpPr/>
      </dsp:nvSpPr>
      <dsp:spPr>
        <a:xfrm>
          <a:off x="3872684" y="2495125"/>
          <a:ext cx="542116" cy="542116"/>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994660" y="2495125"/>
        <a:ext cx="298164" cy="407942"/>
      </dsp:txXfrm>
    </dsp:sp>
    <dsp:sp modelId="{C31C0790-CBE6-4B72-9194-D00EC32D0C68}">
      <dsp:nvSpPr>
        <dsp:cNvPr id="0" name=""/>
        <dsp:cNvSpPr/>
      </dsp:nvSpPr>
      <dsp:spPr>
        <a:xfrm>
          <a:off x="4159522" y="3454254"/>
          <a:ext cx="542116" cy="542116"/>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281498" y="3454254"/>
        <a:ext cx="298164" cy="4079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9B69F-0103-4C89-BD40-8E73202D974E}">
      <dsp:nvSpPr>
        <dsp:cNvPr id="0" name=""/>
        <dsp:cNvSpPr/>
      </dsp:nvSpPr>
      <dsp:spPr>
        <a:xfrm rot="5400000">
          <a:off x="-319654" y="1625340"/>
          <a:ext cx="1417258" cy="171250"/>
        </a:xfrm>
        <a:prstGeom prst="rect">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F1EB607-538D-4951-B9EE-AA66EAF24003}">
      <dsp:nvSpPr>
        <dsp:cNvPr id="0" name=""/>
        <dsp:cNvSpPr/>
      </dsp:nvSpPr>
      <dsp:spPr>
        <a:xfrm>
          <a:off x="3506" y="716606"/>
          <a:ext cx="1902779" cy="114166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a:t>Vision Statement – unite the Team</a:t>
          </a:r>
          <a:endParaRPr lang="en-US" sz="1500" kern="1200"/>
        </a:p>
      </dsp:txBody>
      <dsp:txXfrm>
        <a:off x="36944" y="750044"/>
        <a:ext cx="1835903" cy="1074791"/>
      </dsp:txXfrm>
    </dsp:sp>
    <dsp:sp modelId="{C35D7838-A599-4B97-88D4-AA76A2543F98}">
      <dsp:nvSpPr>
        <dsp:cNvPr id="0" name=""/>
        <dsp:cNvSpPr/>
      </dsp:nvSpPr>
      <dsp:spPr>
        <a:xfrm rot="5400000">
          <a:off x="-319654" y="3052424"/>
          <a:ext cx="1417258" cy="171250"/>
        </a:xfrm>
        <a:prstGeom prst="rect">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2B6BE56-D75C-4BED-ACA6-B1031A541A3B}">
      <dsp:nvSpPr>
        <dsp:cNvPr id="0" name=""/>
        <dsp:cNvSpPr/>
      </dsp:nvSpPr>
      <dsp:spPr>
        <a:xfrm>
          <a:off x="3506" y="2143691"/>
          <a:ext cx="1902779" cy="114166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a:t>Owner’s Project Requirements (not all projects are equal)</a:t>
          </a:r>
          <a:endParaRPr lang="en-US" sz="1500" kern="1200"/>
        </a:p>
      </dsp:txBody>
      <dsp:txXfrm>
        <a:off x="36944" y="2177129"/>
        <a:ext cx="1835903" cy="1074791"/>
      </dsp:txXfrm>
    </dsp:sp>
    <dsp:sp modelId="{822BEB2A-E79D-427C-9177-093CC2E200D7}">
      <dsp:nvSpPr>
        <dsp:cNvPr id="0" name=""/>
        <dsp:cNvSpPr/>
      </dsp:nvSpPr>
      <dsp:spPr>
        <a:xfrm>
          <a:off x="393888" y="3765966"/>
          <a:ext cx="2520870" cy="171250"/>
        </a:xfrm>
        <a:prstGeom prst="rect">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D05589E-E03B-42FE-99E8-9FA0D968934C}">
      <dsp:nvSpPr>
        <dsp:cNvPr id="0" name=""/>
        <dsp:cNvSpPr/>
      </dsp:nvSpPr>
      <dsp:spPr>
        <a:xfrm>
          <a:off x="3506" y="3570775"/>
          <a:ext cx="1902779" cy="114166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a:t>BIM and Data Standards</a:t>
          </a:r>
          <a:endParaRPr lang="en-US" sz="1500" kern="1200"/>
        </a:p>
      </dsp:txBody>
      <dsp:txXfrm>
        <a:off x="36944" y="3604213"/>
        <a:ext cx="1835903" cy="1074791"/>
      </dsp:txXfrm>
    </dsp:sp>
    <dsp:sp modelId="{FD7A048E-D6FD-451F-BD2E-F06AFA57AF67}">
      <dsp:nvSpPr>
        <dsp:cNvPr id="0" name=""/>
        <dsp:cNvSpPr/>
      </dsp:nvSpPr>
      <dsp:spPr>
        <a:xfrm rot="16200000">
          <a:off x="2211042" y="3052424"/>
          <a:ext cx="1417258" cy="171250"/>
        </a:xfrm>
        <a:prstGeom prst="rect">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F5A374F-9D32-4BBC-B713-71C95E51F296}">
      <dsp:nvSpPr>
        <dsp:cNvPr id="0" name=""/>
        <dsp:cNvSpPr/>
      </dsp:nvSpPr>
      <dsp:spPr>
        <a:xfrm>
          <a:off x="2534202" y="3570775"/>
          <a:ext cx="1902779" cy="114166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a:t>Design and Construction contracts aligned with approach</a:t>
          </a:r>
          <a:endParaRPr lang="en-US" sz="1500" kern="1200"/>
        </a:p>
      </dsp:txBody>
      <dsp:txXfrm>
        <a:off x="2567640" y="3604213"/>
        <a:ext cx="1835903" cy="1074791"/>
      </dsp:txXfrm>
    </dsp:sp>
    <dsp:sp modelId="{7CD28DEB-A080-433A-B9D0-F1F8515961DA}">
      <dsp:nvSpPr>
        <dsp:cNvPr id="0" name=""/>
        <dsp:cNvSpPr/>
      </dsp:nvSpPr>
      <dsp:spPr>
        <a:xfrm rot="16200000">
          <a:off x="2211042" y="1625340"/>
          <a:ext cx="1417258" cy="171250"/>
        </a:xfrm>
        <a:prstGeom prst="rect">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B7C9812-ED87-420C-9930-FC9A4FE9567E}">
      <dsp:nvSpPr>
        <dsp:cNvPr id="0" name=""/>
        <dsp:cNvSpPr/>
      </dsp:nvSpPr>
      <dsp:spPr>
        <a:xfrm>
          <a:off x="2534202" y="2143691"/>
          <a:ext cx="1902779" cy="114166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a:t>Common Data Environment (CDE)</a:t>
          </a:r>
          <a:endParaRPr lang="en-US" sz="1500" kern="1200"/>
        </a:p>
      </dsp:txBody>
      <dsp:txXfrm>
        <a:off x="2567640" y="2177129"/>
        <a:ext cx="1835903" cy="1074791"/>
      </dsp:txXfrm>
    </dsp:sp>
    <dsp:sp modelId="{DA648A60-608A-4874-87A9-E0F10B43008A}">
      <dsp:nvSpPr>
        <dsp:cNvPr id="0" name=""/>
        <dsp:cNvSpPr/>
      </dsp:nvSpPr>
      <dsp:spPr>
        <a:xfrm>
          <a:off x="2924584" y="911797"/>
          <a:ext cx="2520870" cy="171250"/>
        </a:xfrm>
        <a:prstGeom prst="rect">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F3C721-1FC1-47F0-ACCC-87CDAA689D10}">
      <dsp:nvSpPr>
        <dsp:cNvPr id="0" name=""/>
        <dsp:cNvSpPr/>
      </dsp:nvSpPr>
      <dsp:spPr>
        <a:xfrm>
          <a:off x="2534202" y="716606"/>
          <a:ext cx="1902779" cy="114166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a:t>Steering Committee</a:t>
          </a:r>
          <a:endParaRPr lang="en-US" sz="1500" kern="1200"/>
        </a:p>
      </dsp:txBody>
      <dsp:txXfrm>
        <a:off x="2567640" y="750044"/>
        <a:ext cx="1835903" cy="1074791"/>
      </dsp:txXfrm>
    </dsp:sp>
    <dsp:sp modelId="{ADFDC725-D666-43A2-804C-C73431ECF614}">
      <dsp:nvSpPr>
        <dsp:cNvPr id="0" name=""/>
        <dsp:cNvSpPr/>
      </dsp:nvSpPr>
      <dsp:spPr>
        <a:xfrm rot="5400000">
          <a:off x="4741738" y="1625340"/>
          <a:ext cx="1417258" cy="171250"/>
        </a:xfrm>
        <a:prstGeom prst="rect">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DBDB375-12F2-4E0D-816E-641CFAB16172}">
      <dsp:nvSpPr>
        <dsp:cNvPr id="0" name=""/>
        <dsp:cNvSpPr/>
      </dsp:nvSpPr>
      <dsp:spPr>
        <a:xfrm>
          <a:off x="5064898" y="716606"/>
          <a:ext cx="1902779" cy="114166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a:t>Internal communications program</a:t>
          </a:r>
          <a:endParaRPr lang="en-US" sz="1500" kern="1200"/>
        </a:p>
      </dsp:txBody>
      <dsp:txXfrm>
        <a:off x="5098336" y="750044"/>
        <a:ext cx="1835903" cy="1074791"/>
      </dsp:txXfrm>
    </dsp:sp>
    <dsp:sp modelId="{2F476270-1B94-4FD4-98E6-D6915AA835D9}">
      <dsp:nvSpPr>
        <dsp:cNvPr id="0" name=""/>
        <dsp:cNvSpPr/>
      </dsp:nvSpPr>
      <dsp:spPr>
        <a:xfrm rot="5400000">
          <a:off x="4741738" y="3052424"/>
          <a:ext cx="1417258" cy="171250"/>
        </a:xfrm>
        <a:prstGeom prst="rect">
          <a:avLst/>
        </a:prstGeom>
        <a:gradFill rotWithShape="0">
          <a:gsLst>
            <a:gs pos="0">
              <a:schemeClr val="accent3">
                <a:tint val="60000"/>
                <a:hueOff val="0"/>
                <a:satOff val="0"/>
                <a:lumOff val="0"/>
                <a:alphaOff val="0"/>
                <a:shade val="51000"/>
                <a:satMod val="130000"/>
              </a:schemeClr>
            </a:gs>
            <a:gs pos="80000">
              <a:schemeClr val="accent3">
                <a:tint val="60000"/>
                <a:hueOff val="0"/>
                <a:satOff val="0"/>
                <a:lumOff val="0"/>
                <a:alphaOff val="0"/>
                <a:shade val="93000"/>
                <a:satMod val="130000"/>
              </a:schemeClr>
            </a:gs>
            <a:gs pos="100000">
              <a:schemeClr val="accent3">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E6555AA-AC7C-4D0A-A135-16FA187F7FEC}">
      <dsp:nvSpPr>
        <dsp:cNvPr id="0" name=""/>
        <dsp:cNvSpPr/>
      </dsp:nvSpPr>
      <dsp:spPr>
        <a:xfrm>
          <a:off x="5064898" y="2143691"/>
          <a:ext cx="1902779" cy="114166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a:t>Project Management Office (PMO)</a:t>
          </a:r>
          <a:endParaRPr lang="en-US" sz="1500" kern="1200"/>
        </a:p>
      </dsp:txBody>
      <dsp:txXfrm>
        <a:off x="5098336" y="2177129"/>
        <a:ext cx="1835903" cy="1074791"/>
      </dsp:txXfrm>
    </dsp:sp>
    <dsp:sp modelId="{F17F1C61-99A0-47BE-AB13-87F9182F2AA7}">
      <dsp:nvSpPr>
        <dsp:cNvPr id="0" name=""/>
        <dsp:cNvSpPr/>
      </dsp:nvSpPr>
      <dsp:spPr>
        <a:xfrm>
          <a:off x="5064898" y="3570775"/>
          <a:ext cx="1902779" cy="114166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a:t>BIM Facilitator/BIM SME – the Virtual Project Manager</a:t>
          </a:r>
          <a:endParaRPr lang="en-US" sz="1500" kern="1200"/>
        </a:p>
      </dsp:txBody>
      <dsp:txXfrm>
        <a:off x="5098336" y="3604213"/>
        <a:ext cx="1835903" cy="107479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Keep</a:t>
            </a:r>
          </a:p>
          <a:p>
            <a:r>
              <a:rPr lang="en-US" sz="1600" dirty="0">
                <a:latin typeface="+mn-lt"/>
              </a:rPr>
              <a:t>It</a:t>
            </a:r>
          </a:p>
          <a:p>
            <a:r>
              <a:rPr lang="en-US" dirty="0">
                <a:latin typeface="+mn-lt"/>
              </a:rPr>
              <a:t>Simple</a:t>
            </a:r>
          </a:p>
          <a:p>
            <a:r>
              <a:rPr lang="en-US" sz="1600" dirty="0">
                <a:latin typeface="+mn-lt"/>
              </a:rPr>
              <a:t>Silly</a:t>
            </a:r>
          </a:p>
          <a:p>
            <a:endParaRPr lang="en-US" dirty="0"/>
          </a:p>
        </p:txBody>
      </p:sp>
      <p:sp>
        <p:nvSpPr>
          <p:cNvPr id="4" name="Slide Number Placeholder 3"/>
          <p:cNvSpPr>
            <a:spLocks noGrp="1"/>
          </p:cNvSpPr>
          <p:nvPr>
            <p:ph type="sldNum" sz="quarter" idx="5"/>
          </p:nvPr>
        </p:nvSpPr>
        <p:spPr/>
        <p:txBody>
          <a:bodyPr/>
          <a:lstStyle/>
          <a:p>
            <a:fld id="{9D9E22CE-BF0C-4329-BC51-070E40267457}" type="slidenum">
              <a:rPr lang="en-US" smtClean="0"/>
              <a:t>10</a:t>
            </a:fld>
            <a:endParaRPr lang="en-US"/>
          </a:p>
        </p:txBody>
      </p:sp>
    </p:spTree>
    <p:extLst>
      <p:ext uri="{BB962C8B-B14F-4D97-AF65-F5344CB8AC3E}">
        <p14:creationId xmlns:p14="http://schemas.microsoft.com/office/powerpoint/2010/main" val="1955348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25EC-637B-9B45-AD56-8C8A5C99D03F}" type="slidenum">
              <a:rPr lang="en-US" smtClean="0"/>
              <a:t>11</a:t>
            </a:fld>
            <a:endParaRPr lang="en-US"/>
          </a:p>
        </p:txBody>
      </p:sp>
    </p:spTree>
    <p:extLst>
      <p:ext uri="{BB962C8B-B14F-4D97-AF65-F5344CB8AC3E}">
        <p14:creationId xmlns:p14="http://schemas.microsoft.com/office/powerpoint/2010/main" val="993746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25EC-637B-9B45-AD56-8C8A5C99D03F}" type="slidenum">
              <a:rPr lang="en-US" smtClean="0"/>
              <a:t>12</a:t>
            </a:fld>
            <a:endParaRPr lang="en-US"/>
          </a:p>
        </p:txBody>
      </p:sp>
    </p:spTree>
    <p:extLst>
      <p:ext uri="{BB962C8B-B14F-4D97-AF65-F5344CB8AC3E}">
        <p14:creationId xmlns:p14="http://schemas.microsoft.com/office/powerpoint/2010/main" val="3075399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endParaRPr lang="en-US" dirty="0"/>
          </a:p>
        </p:txBody>
      </p:sp>
      <p:sp>
        <p:nvSpPr>
          <p:cNvPr id="4" name="Slide Number Placeholder 3"/>
          <p:cNvSpPr>
            <a:spLocks noGrp="1"/>
          </p:cNvSpPr>
          <p:nvPr>
            <p:ph type="sldNum" sz="quarter" idx="5"/>
          </p:nvPr>
        </p:nvSpPr>
        <p:spPr/>
        <p:txBody>
          <a:bodyPr/>
          <a:lstStyle/>
          <a:p>
            <a:fld id="{458C083F-06E3-4EB2-B0B3-DF6E319671CC}" type="slidenum">
              <a:rPr lang="en-US" smtClean="0"/>
              <a:t>13</a:t>
            </a:fld>
            <a:endParaRPr lang="en-US" dirty="0"/>
          </a:p>
        </p:txBody>
      </p:sp>
    </p:spTree>
    <p:extLst>
      <p:ext uri="{BB962C8B-B14F-4D97-AF65-F5344CB8AC3E}">
        <p14:creationId xmlns:p14="http://schemas.microsoft.com/office/powerpoint/2010/main" val="4012708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Twins – Why now?</a:t>
            </a:r>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3369534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9D9E22CE-BF0C-4329-BC51-070E40267457}" type="slidenum">
              <a:rPr lang="en-US" smtClean="0"/>
              <a:t>17</a:t>
            </a:fld>
            <a:endParaRPr lang="en-US"/>
          </a:p>
        </p:txBody>
      </p:sp>
    </p:spTree>
    <p:extLst>
      <p:ext uri="{BB962C8B-B14F-4D97-AF65-F5344CB8AC3E}">
        <p14:creationId xmlns:p14="http://schemas.microsoft.com/office/powerpoint/2010/main" val="312228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r>
              <a:rPr lang="en-US" b="0" i="0" dirty="0">
                <a:solidFill>
                  <a:srgbClr val="374151"/>
                </a:solidFill>
                <a:effectLst/>
                <a:latin typeface="Source Sans Pro" panose="020B0503030403020204" pitchFamily="34" charset="0"/>
              </a:rPr>
              <a:t>state of technology progression into context.</a:t>
            </a:r>
          </a:p>
          <a:p>
            <a:pPr marL="285750" lvl="0" indent="-285750">
              <a:buFont typeface="Arial,Sans-Serif"/>
              <a:buChar char="•"/>
            </a:pPr>
            <a:endParaRPr lang="en-US" dirty="0"/>
          </a:p>
        </p:txBody>
      </p:sp>
      <p:sp>
        <p:nvSpPr>
          <p:cNvPr id="4" name="Slide Number Placeholder 3"/>
          <p:cNvSpPr>
            <a:spLocks noGrp="1"/>
          </p:cNvSpPr>
          <p:nvPr>
            <p:ph type="sldNum" sz="quarter" idx="5"/>
          </p:nvPr>
        </p:nvSpPr>
        <p:spPr/>
        <p:txBody>
          <a:bodyPr/>
          <a:lstStyle/>
          <a:p>
            <a:fld id="{5A71845D-0BBA-4FDB-B5C9-5392FA405068}" type="slidenum">
              <a:rPr lang="en-US" smtClean="0"/>
              <a:t>18</a:t>
            </a:fld>
            <a:endParaRPr lang="en-US"/>
          </a:p>
        </p:txBody>
      </p:sp>
    </p:spTree>
    <p:extLst>
      <p:ext uri="{BB962C8B-B14F-4D97-AF65-F5344CB8AC3E}">
        <p14:creationId xmlns:p14="http://schemas.microsoft.com/office/powerpoint/2010/main" val="3027379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tx1">
                    <a:lumMod val="75000"/>
                    <a:lumOff val="25000"/>
                  </a:schemeClr>
                </a:solidFill>
              </a:rPr>
              <a:t>The  concept accelerating advancement and convergence</a:t>
            </a:r>
            <a:r>
              <a:rPr lang="en-US" sz="1200" i="1" dirty="0">
                <a:solidFill>
                  <a:schemeClr val="tx1">
                    <a:lumMod val="75000"/>
                    <a:lumOff val="25000"/>
                  </a:schemeClr>
                </a:solidFill>
              </a:rPr>
              <a:t> of technologies is transforming our ability to visualize, simulate, predict, and control our physical world.</a:t>
            </a:r>
            <a:endParaRPr lang="en-US" sz="1200" dirty="0">
              <a:solidFill>
                <a:schemeClr val="tx1">
                  <a:lumMod val="75000"/>
                  <a:lumOff val="25000"/>
                </a:schemeClr>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B4B54-1692-400C-A83A-54B5575950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318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This report defines smart-building initiatives as those that use data-gathering sensors and analytics to better manage facilities costs, energy consumption, infrastructure maintenance, and use of physical space. </a:t>
            </a:r>
            <a:endParaRPr lang="en-US"/>
          </a:p>
        </p:txBody>
      </p:sp>
      <p:sp>
        <p:nvSpPr>
          <p:cNvPr id="4" name="Slide Number Placeholder 3"/>
          <p:cNvSpPr>
            <a:spLocks noGrp="1"/>
          </p:cNvSpPr>
          <p:nvPr>
            <p:ph type="sldNum" sz="quarter" idx="5"/>
          </p:nvPr>
        </p:nvSpPr>
        <p:spPr/>
        <p:txBody>
          <a:bodyPr/>
          <a:lstStyle/>
          <a:p>
            <a:fld id="{AB886DB0-9DC1-4EF5-976C-EB1E15723159}" type="slidenum">
              <a:rPr lang="en-US" smtClean="0"/>
              <a:t>23</a:t>
            </a:fld>
            <a:endParaRPr lang="en-US"/>
          </a:p>
        </p:txBody>
      </p:sp>
    </p:spTree>
    <p:extLst>
      <p:ext uri="{BB962C8B-B14F-4D97-AF65-F5344CB8AC3E}">
        <p14:creationId xmlns:p14="http://schemas.microsoft.com/office/powerpoint/2010/main" val="223807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chemeClr val="accent2"/>
                </a:solidFill>
              </a:rPr>
              <a:t>Digital twins </a:t>
            </a:r>
            <a:r>
              <a:rPr lang="en-US" dirty="0"/>
              <a:t>represent a new concept for many organizations and implementation </a:t>
            </a:r>
            <a:r>
              <a:rPr lang="en-US" b="1" i="1" dirty="0">
                <a:solidFill>
                  <a:schemeClr val="accent2"/>
                </a:solidFill>
              </a:rPr>
              <a:t>requires changes </a:t>
            </a:r>
            <a:r>
              <a:rPr lang="en-US" dirty="0"/>
              <a:t>to process and the introduction of new technologies and systems.</a:t>
            </a:r>
          </a:p>
          <a:p>
            <a:r>
              <a:rPr lang="en-US" dirty="0"/>
              <a:t>Managing organizational change is a complex, continuous process that impacts many stakeholder groups - many of whom are </a:t>
            </a:r>
            <a:r>
              <a:rPr lang="en-US" b="1" i="1" dirty="0">
                <a:solidFill>
                  <a:schemeClr val="accent2"/>
                </a:solidFill>
              </a:rPr>
              <a:t>resistant to change</a:t>
            </a:r>
            <a:r>
              <a:rPr lang="en-US" dirty="0"/>
              <a:t>.</a:t>
            </a:r>
          </a:p>
          <a:p>
            <a:r>
              <a:rPr lang="en-US" dirty="0"/>
              <a:t>Focusing (initially) on solving clear, narrowly defined problems allows you to get </a:t>
            </a:r>
            <a:r>
              <a:rPr lang="en-US" b="1" i="1" dirty="0">
                <a:solidFill>
                  <a:schemeClr val="accent2"/>
                </a:solidFill>
              </a:rPr>
              <a:t>quick wins, establish creditability and cultivate internal champions</a:t>
            </a:r>
            <a:r>
              <a:rPr lang="en-US" dirty="0"/>
              <a:t>.</a:t>
            </a:r>
          </a:p>
          <a:p>
            <a:r>
              <a:rPr lang="en-US" dirty="0"/>
              <a:t>We focus on using digital twins to </a:t>
            </a:r>
            <a:r>
              <a:rPr lang="en-US" b="1" i="1" dirty="0">
                <a:solidFill>
                  <a:schemeClr val="accent2"/>
                </a:solidFill>
              </a:rPr>
              <a:t>solve problems that are currently not addressed (or are poorly addressed) </a:t>
            </a:r>
            <a:r>
              <a:rPr lang="en-US" dirty="0"/>
              <a:t>by systems you already have in place.</a:t>
            </a:r>
          </a:p>
          <a:p>
            <a:r>
              <a:rPr lang="en-US" dirty="0"/>
              <a:t>A Proof of Concept (and/or) a Pilot focused on a high leverage problem allows you </a:t>
            </a:r>
            <a:r>
              <a:rPr lang="en-US" b="1" i="1" dirty="0">
                <a:solidFill>
                  <a:schemeClr val="accent2"/>
                </a:solidFill>
              </a:rPr>
              <a:t>to more easily allocate budget, resource and procure services</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solidFill>
                  <a:schemeClr val="accent2"/>
                </a:solidFill>
              </a:rPr>
              <a:t>We provide a packaged service for a Digital Twin POC, at a fixed-fee price, time-boxed, with a focus on delivering a tangible prototype and an evaluation of the benefits - and risks - of scaling the solution across the organization.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B4B54-1692-400C-A83A-54B5575950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640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E22CE-BF0C-4329-BC51-070E40267457}" type="slidenum">
              <a:rPr lang="en-US" smtClean="0"/>
              <a:t>2</a:t>
            </a:fld>
            <a:endParaRPr lang="en-US"/>
          </a:p>
        </p:txBody>
      </p:sp>
    </p:spTree>
    <p:extLst>
      <p:ext uri="{BB962C8B-B14F-4D97-AF65-F5344CB8AC3E}">
        <p14:creationId xmlns:p14="http://schemas.microsoft.com/office/powerpoint/2010/main" val="4145135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a:t>
            </a:r>
          </a:p>
          <a:p>
            <a:endParaRPr lang="en-US" dirty="0"/>
          </a:p>
          <a:p>
            <a:r>
              <a:rPr lang="en-US" dirty="0"/>
              <a:t>It’s configurable and can accommodate change over time</a:t>
            </a:r>
          </a:p>
          <a:p>
            <a:r>
              <a:rPr lang="en-US" dirty="0"/>
              <a:t>ANIMATION!</a:t>
            </a:r>
          </a:p>
          <a:p>
            <a:endParaRPr lang="en-US" dirty="0"/>
          </a:p>
          <a:p>
            <a:r>
              <a:rPr lang="en-US" dirty="0"/>
              <a:t>It’s extensible and will allow you to integrate new technologies and systems.</a:t>
            </a:r>
          </a:p>
          <a:p>
            <a:r>
              <a:rPr lang="en-US" dirty="0"/>
              <a:t>ANIMATION!</a:t>
            </a:r>
          </a:p>
          <a:p>
            <a:endParaRPr lang="en-US" dirty="0"/>
          </a:p>
          <a:p>
            <a:r>
              <a:rPr lang="en-US" dirty="0"/>
              <a:t>It’s scalable and is something that can be expanded for the entire campus and beyond.</a:t>
            </a:r>
          </a:p>
          <a:p>
            <a:r>
              <a:rPr lang="en-US" dirty="0"/>
              <a:t>ANIMATION!</a:t>
            </a:r>
          </a:p>
          <a:p>
            <a:endParaRPr lang="en-US" dirty="0"/>
          </a:p>
          <a:p>
            <a:r>
              <a:rPr lang="en-US" dirty="0"/>
              <a:t>It’s modular and will give you much needed agility and resiliency in its implementation and management.</a:t>
            </a:r>
          </a:p>
          <a:p>
            <a:r>
              <a:rPr lang="en-US" dirty="0"/>
              <a:t>ANIMATION!</a:t>
            </a:r>
          </a:p>
          <a:p>
            <a:endParaRPr lang="en-US" dirty="0"/>
          </a:p>
          <a:p>
            <a:r>
              <a:rPr lang="en-US" dirty="0"/>
              <a:t>And it’s reliable.  This technology will continue to be supported by the vendor - you!</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B4B54-1692-400C-A83A-54B5575950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680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B4B54-1692-400C-A83A-54B5575950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97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58C083F-06E3-4EB2-B0B3-DF6E319671CC}" type="slidenum">
              <a:rPr lang="en-US" smtClean="0"/>
              <a:t>48</a:t>
            </a:fld>
            <a:endParaRPr lang="en-US"/>
          </a:p>
        </p:txBody>
      </p:sp>
    </p:spTree>
    <p:extLst>
      <p:ext uri="{BB962C8B-B14F-4D97-AF65-F5344CB8AC3E}">
        <p14:creationId xmlns:p14="http://schemas.microsoft.com/office/powerpoint/2010/main" val="812504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71845D-0BBA-4FDB-B5C9-5392FA405068}" type="slidenum">
              <a:rPr lang="en-US" smtClean="0"/>
              <a:t>49</a:t>
            </a:fld>
            <a:endParaRPr lang="en-US"/>
          </a:p>
        </p:txBody>
      </p:sp>
    </p:spTree>
    <p:extLst>
      <p:ext uri="{BB962C8B-B14F-4D97-AF65-F5344CB8AC3E}">
        <p14:creationId xmlns:p14="http://schemas.microsoft.com/office/powerpoint/2010/main" val="425789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C083F-06E3-4EB2-B0B3-DF6E319671CC}" type="slidenum">
              <a:rPr lang="en-US" smtClean="0"/>
              <a:t>50</a:t>
            </a:fld>
            <a:endParaRPr lang="en-US" dirty="0"/>
          </a:p>
        </p:txBody>
      </p:sp>
    </p:spTree>
    <p:extLst>
      <p:ext uri="{BB962C8B-B14F-4D97-AF65-F5344CB8AC3E}">
        <p14:creationId xmlns:p14="http://schemas.microsoft.com/office/powerpoint/2010/main" val="2215748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Animated version: 5 clicks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731FB-AF09-481A-A960-A48AA0BB07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278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Animated version: 5 clicks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731FB-AF09-481A-A960-A48AA0BB07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654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E22CE-BF0C-4329-BC51-070E40267457}" type="slidenum">
              <a:rPr lang="en-US" smtClean="0"/>
              <a:t>65</a:t>
            </a:fld>
            <a:endParaRPr lang="en-US"/>
          </a:p>
        </p:txBody>
      </p:sp>
    </p:spTree>
    <p:extLst>
      <p:ext uri="{BB962C8B-B14F-4D97-AF65-F5344CB8AC3E}">
        <p14:creationId xmlns:p14="http://schemas.microsoft.com/office/powerpoint/2010/main" val="3672533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E22CE-BF0C-4329-BC51-070E40267457}" type="slidenum">
              <a:rPr lang="en-US" smtClean="0"/>
              <a:t>66</a:t>
            </a:fld>
            <a:endParaRPr lang="en-US"/>
          </a:p>
        </p:txBody>
      </p:sp>
    </p:spTree>
    <p:extLst>
      <p:ext uri="{BB962C8B-B14F-4D97-AF65-F5344CB8AC3E}">
        <p14:creationId xmlns:p14="http://schemas.microsoft.com/office/powerpoint/2010/main" val="3442954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E22CE-BF0C-4329-BC51-070E40267457}" type="slidenum">
              <a:rPr lang="en-US" smtClean="0"/>
              <a:t>67</a:t>
            </a:fld>
            <a:endParaRPr lang="en-US"/>
          </a:p>
        </p:txBody>
      </p:sp>
    </p:spTree>
    <p:extLst>
      <p:ext uri="{BB962C8B-B14F-4D97-AF65-F5344CB8AC3E}">
        <p14:creationId xmlns:p14="http://schemas.microsoft.com/office/powerpoint/2010/main" val="3248668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E22CE-BF0C-4329-BC51-070E40267457}" type="slidenum">
              <a:rPr lang="en-US" smtClean="0"/>
              <a:t>3</a:t>
            </a:fld>
            <a:endParaRPr lang="en-US"/>
          </a:p>
        </p:txBody>
      </p:sp>
    </p:spTree>
    <p:extLst>
      <p:ext uri="{BB962C8B-B14F-4D97-AF65-F5344CB8AC3E}">
        <p14:creationId xmlns:p14="http://schemas.microsoft.com/office/powerpoint/2010/main" val="1942939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E22CE-BF0C-4329-BC51-070E40267457}" type="slidenum">
              <a:rPr lang="en-US" smtClean="0"/>
              <a:t>68</a:t>
            </a:fld>
            <a:endParaRPr lang="en-US"/>
          </a:p>
        </p:txBody>
      </p:sp>
    </p:spTree>
    <p:extLst>
      <p:ext uri="{BB962C8B-B14F-4D97-AF65-F5344CB8AC3E}">
        <p14:creationId xmlns:p14="http://schemas.microsoft.com/office/powerpoint/2010/main" val="1551160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E22CE-BF0C-4329-BC51-070E40267457}" type="slidenum">
              <a:rPr lang="en-US" smtClean="0"/>
              <a:t>69</a:t>
            </a:fld>
            <a:endParaRPr lang="en-US"/>
          </a:p>
        </p:txBody>
      </p:sp>
    </p:spTree>
    <p:extLst>
      <p:ext uri="{BB962C8B-B14F-4D97-AF65-F5344CB8AC3E}">
        <p14:creationId xmlns:p14="http://schemas.microsoft.com/office/powerpoint/2010/main" val="294190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Frank; Time hack 3 min</a:t>
            </a:r>
          </a:p>
          <a:p>
            <a:endParaRPr lang="en-US"/>
          </a:p>
        </p:txBody>
      </p:sp>
      <p:sp>
        <p:nvSpPr>
          <p:cNvPr id="4" name="Slide Number Placeholder 3"/>
          <p:cNvSpPr>
            <a:spLocks noGrp="1"/>
          </p:cNvSpPr>
          <p:nvPr>
            <p:ph type="sldNum" sz="quarter" idx="5"/>
          </p:nvPr>
        </p:nvSpPr>
        <p:spPr/>
        <p:txBody>
          <a:bodyPr/>
          <a:lstStyle/>
          <a:p>
            <a:fld id="{5A71845D-0BBA-4FDB-B5C9-5392FA405068}" type="slidenum">
              <a:rPr lang="en-US" smtClean="0"/>
              <a:t>73</a:t>
            </a:fld>
            <a:endParaRPr lang="en-US"/>
          </a:p>
        </p:txBody>
      </p:sp>
    </p:spTree>
    <p:extLst>
      <p:ext uri="{BB962C8B-B14F-4D97-AF65-F5344CB8AC3E}">
        <p14:creationId xmlns:p14="http://schemas.microsoft.com/office/powerpoint/2010/main" val="341932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E22CE-BF0C-4329-BC51-070E40267457}" type="slidenum">
              <a:rPr lang="en-US" smtClean="0"/>
              <a:t>4</a:t>
            </a:fld>
            <a:endParaRPr lang="en-US"/>
          </a:p>
        </p:txBody>
      </p:sp>
    </p:spTree>
    <p:extLst>
      <p:ext uri="{BB962C8B-B14F-4D97-AF65-F5344CB8AC3E}">
        <p14:creationId xmlns:p14="http://schemas.microsoft.com/office/powerpoint/2010/main" val="3506499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E22CE-BF0C-4329-BC51-070E40267457}" type="slidenum">
              <a:rPr lang="en-US" smtClean="0"/>
              <a:t>5</a:t>
            </a:fld>
            <a:endParaRPr lang="en-US"/>
          </a:p>
        </p:txBody>
      </p:sp>
    </p:spTree>
    <p:extLst>
      <p:ext uri="{BB962C8B-B14F-4D97-AF65-F5344CB8AC3E}">
        <p14:creationId xmlns:p14="http://schemas.microsoft.com/office/powerpoint/2010/main" val="1458613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E22CE-BF0C-4329-BC51-070E40267457}" type="slidenum">
              <a:rPr lang="en-US" smtClean="0"/>
              <a:t>6</a:t>
            </a:fld>
            <a:endParaRPr lang="en-US"/>
          </a:p>
        </p:txBody>
      </p:sp>
    </p:spTree>
    <p:extLst>
      <p:ext uri="{BB962C8B-B14F-4D97-AF65-F5344CB8AC3E}">
        <p14:creationId xmlns:p14="http://schemas.microsoft.com/office/powerpoint/2010/main" val="3916434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E22CE-BF0C-4329-BC51-070E40267457}" type="slidenum">
              <a:rPr lang="en-US" smtClean="0"/>
              <a:t>7</a:t>
            </a:fld>
            <a:endParaRPr lang="en-US"/>
          </a:p>
        </p:txBody>
      </p:sp>
    </p:spTree>
    <p:extLst>
      <p:ext uri="{BB962C8B-B14F-4D97-AF65-F5344CB8AC3E}">
        <p14:creationId xmlns:p14="http://schemas.microsoft.com/office/powerpoint/2010/main" val="3868980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dirty="0"/>
          </a:p>
        </p:txBody>
      </p:sp>
    </p:spTree>
    <p:extLst>
      <p:ext uri="{BB962C8B-B14F-4D97-AF65-F5344CB8AC3E}">
        <p14:creationId xmlns:p14="http://schemas.microsoft.com/office/powerpoint/2010/main" val="103739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Keep</a:t>
            </a:r>
          </a:p>
          <a:p>
            <a:r>
              <a:rPr lang="en-US" sz="1600" dirty="0">
                <a:latin typeface="+mn-lt"/>
              </a:rPr>
              <a:t>It</a:t>
            </a:r>
          </a:p>
          <a:p>
            <a:r>
              <a:rPr lang="en-US" dirty="0">
                <a:latin typeface="+mn-lt"/>
              </a:rPr>
              <a:t>Simple</a:t>
            </a:r>
          </a:p>
          <a:p>
            <a:r>
              <a:rPr lang="en-US" sz="1600" dirty="0">
                <a:latin typeface="+mn-lt"/>
              </a:rPr>
              <a:t>Silly</a:t>
            </a:r>
          </a:p>
          <a:p>
            <a:endParaRPr lang="en-US" dirty="0"/>
          </a:p>
        </p:txBody>
      </p:sp>
      <p:sp>
        <p:nvSpPr>
          <p:cNvPr id="4" name="Slide Number Placeholder 3"/>
          <p:cNvSpPr>
            <a:spLocks noGrp="1"/>
          </p:cNvSpPr>
          <p:nvPr>
            <p:ph type="sldNum" sz="quarter" idx="5"/>
          </p:nvPr>
        </p:nvSpPr>
        <p:spPr/>
        <p:txBody>
          <a:bodyPr/>
          <a:lstStyle/>
          <a:p>
            <a:fld id="{9D9E22CE-BF0C-4329-BC51-070E40267457}" type="slidenum">
              <a:rPr lang="en-US" smtClean="0"/>
              <a:t>9</a:t>
            </a:fld>
            <a:endParaRPr lang="en-US"/>
          </a:p>
        </p:txBody>
      </p:sp>
    </p:spTree>
    <p:extLst>
      <p:ext uri="{BB962C8B-B14F-4D97-AF65-F5344CB8AC3E}">
        <p14:creationId xmlns:p14="http://schemas.microsoft.com/office/powerpoint/2010/main" val="8168872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Content (1 column)">
    <p:spTree>
      <p:nvGrpSpPr>
        <p:cNvPr id="1" name=""/>
        <p:cNvGrpSpPr/>
        <p:nvPr/>
      </p:nvGrpSpPr>
      <p:grpSpPr>
        <a:xfrm>
          <a:off x="0" y="0"/>
          <a:ext cx="0" cy="0"/>
          <a:chOff x="0" y="0"/>
          <a:chExt cx="0" cy="0"/>
        </a:xfrm>
      </p:grpSpPr>
      <p:sp>
        <p:nvSpPr>
          <p:cNvPr id="4" name="Content Placeholder 2"/>
          <p:cNvSpPr>
            <a:spLocks noGrp="1"/>
          </p:cNvSpPr>
          <p:nvPr>
            <p:ph idx="1"/>
          </p:nvPr>
        </p:nvSpPr>
        <p:spPr>
          <a:xfrm>
            <a:off x="609600" y="1417653"/>
            <a:ext cx="10972859" cy="4767283"/>
          </a:xfrm>
          <a:prstGeom prst="rect">
            <a:avLst/>
          </a:prstGeom>
        </p:spPr>
        <p:txBody>
          <a:bodyPr lIns="0" tIns="0" rIns="0" bIns="0">
            <a:noAutofit/>
          </a:bodyPr>
          <a:lstStyle>
            <a:lvl1pPr marL="511455" indent="-421941">
              <a:buClr>
                <a:schemeClr val="accent4"/>
              </a:buClr>
              <a:buSzPct val="100000"/>
              <a:buFont typeface="Wingdings" charset="2"/>
              <a:buChar char="§"/>
              <a:defRPr sz="3733" b="0">
                <a:solidFill>
                  <a:schemeClr val="tx1"/>
                </a:solidFill>
                <a:latin typeface="+mn-lt"/>
              </a:defRPr>
            </a:lvl1pPr>
            <a:lvl2pPr marL="1108152" indent="-383582">
              <a:buClr>
                <a:schemeClr val="accent4"/>
              </a:buClr>
              <a:buSzPct val="100000"/>
              <a:buFont typeface="Wingdings" charset="2"/>
              <a:buChar char="§"/>
              <a:defRPr sz="3067" b="0">
                <a:solidFill>
                  <a:schemeClr val="tx1"/>
                </a:solidFill>
                <a:latin typeface="+mn-lt"/>
              </a:defRPr>
            </a:lvl2pPr>
            <a:lvl3pPr marL="1704839" indent="-345226">
              <a:buClr>
                <a:schemeClr val="accent4"/>
              </a:buClr>
              <a:buSzPct val="100000"/>
              <a:buFont typeface="Wingdings" charset="2"/>
              <a:buChar char="§"/>
              <a:defRPr sz="2667" b="0">
                <a:solidFill>
                  <a:schemeClr val="tx1"/>
                </a:solidFill>
                <a:latin typeface="+mn-lt"/>
              </a:defRPr>
            </a:lvl3pPr>
            <a:lvl4pPr marL="2386780" indent="-306871">
              <a:buClr>
                <a:schemeClr val="accent4"/>
              </a:buClr>
              <a:buSzPct val="100000"/>
              <a:buFont typeface="Wingdings" charset="2"/>
              <a:buChar char="§"/>
              <a:defRPr sz="2267" b="0">
                <a:solidFill>
                  <a:schemeClr val="tx1"/>
                </a:solidFill>
                <a:latin typeface="+mn-lt"/>
              </a:defRPr>
            </a:lvl4pPr>
            <a:lvl5pPr marL="3068713" indent="-268509">
              <a:buClr>
                <a:schemeClr val="accent4"/>
              </a:buClr>
              <a:buSzPct val="100000"/>
              <a:buFont typeface="Wingdings" charset="2"/>
              <a:buChar char="§"/>
              <a:defRPr sz="2000" b="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609601" y="274639"/>
            <a:ext cx="10972800" cy="1143000"/>
          </a:xfrm>
          <a:prstGeom prst="rect">
            <a:avLst/>
          </a:prstGeom>
        </p:spPr>
        <p:txBody>
          <a:bodyPr lIns="0" tIns="0" rIns="0" bIns="0" anchor="t" anchorCtr="0">
            <a:noAutofit/>
          </a:bodyPr>
          <a:lstStyle>
            <a:lvl1pPr algn="l">
              <a:defRPr sz="3733" baseline="0">
                <a:solidFill>
                  <a:schemeClr val="accent4"/>
                </a:solidFill>
                <a:latin typeface="+mn-lt"/>
              </a:defRPr>
            </a:lvl1pPr>
          </a:lstStyle>
          <a:p>
            <a:r>
              <a:rPr lang="en-US"/>
              <a:t>Click to edit Master title style</a:t>
            </a:r>
          </a:p>
        </p:txBody>
      </p:sp>
      <p:sp>
        <p:nvSpPr>
          <p:cNvPr id="7" name="Rectangle 6"/>
          <p:cNvSpPr/>
          <p:nvPr/>
        </p:nvSpPr>
        <p:spPr>
          <a:xfrm>
            <a:off x="0" y="6457961"/>
            <a:ext cx="12192000" cy="40005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6719" tIns="38357" rIns="76719" bIns="38357" rtlCol="0" anchor="ctr"/>
          <a:lstStyle/>
          <a:p>
            <a:pPr algn="ctr" defTabSz="760861"/>
            <a:endParaRPr lang="en-US" sz="2400">
              <a:solidFill>
                <a:srgbClr val="FFFFFF"/>
              </a:solidFill>
              <a:latin typeface="Arial"/>
            </a:endParaRPr>
          </a:p>
        </p:txBody>
      </p:sp>
    </p:spTree>
    <p:extLst>
      <p:ext uri="{BB962C8B-B14F-4D97-AF65-F5344CB8AC3E}">
        <p14:creationId xmlns:p14="http://schemas.microsoft.com/office/powerpoint/2010/main" val="2602811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accent1"/>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78334BA-3AFE-4117-B616-5516515CE395}" type="slidenum">
              <a:rPr lang="en-US" smtClean="0"/>
              <a:t>‹#›</a:t>
            </a:fld>
            <a:endParaRPr lang="en-US"/>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4193582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999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CCA8E-9C16-3347-85F2-0218F543A24D}"/>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E544426D-BD2E-4746-B18F-81579804AA8D}"/>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E2C724DD-C92E-B54F-B14E-BCD762F4AB7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13FEF6-214E-6641-91E1-AEDECC8FB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373FD-EF25-BF41-AC99-82168078F54A}"/>
              </a:ext>
            </a:extLst>
          </p:cNvPr>
          <p:cNvSpPr>
            <a:spLocks noGrp="1"/>
          </p:cNvSpPr>
          <p:nvPr>
            <p:ph type="sldNum" sz="quarter" idx="12"/>
          </p:nvPr>
        </p:nvSpPr>
        <p:spPr/>
        <p:txBody>
          <a:bodyPr/>
          <a:lstStyle/>
          <a:p>
            <a:fld id="{4E0AE188-E3D0-E942-9E53-3C4D8249D1B0}" type="slidenum">
              <a:rPr lang="en-US" smtClean="0"/>
              <a:t>‹#›</a:t>
            </a:fld>
            <a:endParaRPr lang="en-US"/>
          </a:p>
        </p:txBody>
      </p:sp>
    </p:spTree>
    <p:extLst>
      <p:ext uri="{BB962C8B-B14F-4D97-AF65-F5344CB8AC3E}">
        <p14:creationId xmlns:p14="http://schemas.microsoft.com/office/powerpoint/2010/main" val="4106566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endParaRPr lang="en-US"/>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4E0AE188-E3D0-E942-9E53-3C4D8249D1B0}" type="slidenum">
              <a:rPr lang="en-US" smtClean="0"/>
              <a:t>‹#›</a:t>
            </a:fld>
            <a:endParaRPr lang="en-US"/>
          </a:p>
        </p:txBody>
      </p:sp>
    </p:spTree>
    <p:extLst>
      <p:ext uri="{BB962C8B-B14F-4D97-AF65-F5344CB8AC3E}">
        <p14:creationId xmlns:p14="http://schemas.microsoft.com/office/powerpoint/2010/main" val="1709251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endParaRPr lang="en-US"/>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4E0AE188-E3D0-E942-9E53-3C4D8249D1B0}" type="slidenum">
              <a:rPr lang="en-US" smtClean="0"/>
              <a:t>‹#›</a:t>
            </a:fld>
            <a:endParaRPr lang="en-US"/>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671094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tandard Content">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70541ED4-E7BF-4D2D-8A86-4962A5F2BF37}"/>
              </a:ext>
            </a:extLst>
          </p:cNvPr>
          <p:cNvSpPr>
            <a:spLocks noGrp="1"/>
          </p:cNvSpPr>
          <p:nvPr>
            <p:ph type="dt" sz="half" idx="10"/>
          </p:nvPr>
        </p:nvSpPr>
        <p:spPr>
          <a:xfrm>
            <a:off x="589005" y="6492875"/>
            <a:ext cx="1345608" cy="365125"/>
          </a:xfrm>
        </p:spPr>
        <p:txBody>
          <a:bodyPr/>
          <a:lstStyle/>
          <a:p>
            <a:endParaRPr lang="en-US"/>
          </a:p>
        </p:txBody>
      </p:sp>
      <p:sp>
        <p:nvSpPr>
          <p:cNvPr id="10" name="Slide Number Placeholder 9">
            <a:extLst>
              <a:ext uri="{FF2B5EF4-FFF2-40B4-BE49-F238E27FC236}">
                <a16:creationId xmlns:a16="http://schemas.microsoft.com/office/drawing/2014/main" id="{16BCE6CF-675B-47D0-81ED-435D579171A9}"/>
              </a:ext>
            </a:extLst>
          </p:cNvPr>
          <p:cNvSpPr>
            <a:spLocks noGrp="1"/>
          </p:cNvSpPr>
          <p:nvPr>
            <p:ph type="sldNum" sz="quarter" idx="12"/>
          </p:nvPr>
        </p:nvSpPr>
        <p:spPr/>
        <p:txBody>
          <a:bodyPr/>
          <a:lstStyle/>
          <a:p>
            <a:fld id="{A95DF160-2252-4507-9087-606C83CDB7D9}" type="slidenum">
              <a:rPr lang="en-US" smtClean="0"/>
              <a:pPr/>
              <a:t>‹#›</a:t>
            </a:fld>
            <a:endParaRPr lang="en-US"/>
          </a:p>
        </p:txBody>
      </p:sp>
      <p:sp>
        <p:nvSpPr>
          <p:cNvPr id="11" name="Text Placeholder 2">
            <a:extLst>
              <a:ext uri="{FF2B5EF4-FFF2-40B4-BE49-F238E27FC236}">
                <a16:creationId xmlns:a16="http://schemas.microsoft.com/office/drawing/2014/main" id="{5D03CB37-68F4-474D-A14D-7BF6754CFFB1}"/>
              </a:ext>
            </a:extLst>
          </p:cNvPr>
          <p:cNvSpPr>
            <a:spLocks noGrp="1"/>
          </p:cNvSpPr>
          <p:nvPr>
            <p:ph idx="1"/>
          </p:nvPr>
        </p:nvSpPr>
        <p:spPr>
          <a:xfrm>
            <a:off x="589006" y="1577787"/>
            <a:ext cx="11013990" cy="47034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662ACA27-ADC8-4D6B-B92D-4C8203D8965A}"/>
              </a:ext>
            </a:extLst>
          </p:cNvPr>
          <p:cNvSpPr>
            <a:spLocks noGrp="1"/>
          </p:cNvSpPr>
          <p:nvPr>
            <p:ph type="title"/>
          </p:nvPr>
        </p:nvSpPr>
        <p:spPr>
          <a:xfrm>
            <a:off x="1352552" y="323428"/>
            <a:ext cx="10250444" cy="677002"/>
          </a:xfrm>
          <a:prstGeom prst="rect">
            <a:avLst/>
          </a:prstGeom>
        </p:spPr>
        <p:txBody>
          <a:bodyPr vert="horz" lIns="91440" tIns="45720" rIns="91440" bIns="45720" rtlCol="0" anchor="ctr">
            <a:normAutofit/>
          </a:bodyPr>
          <a:lstStyle/>
          <a:p>
            <a:endParaRPr lang="en-US"/>
          </a:p>
        </p:txBody>
      </p:sp>
      <p:sp>
        <p:nvSpPr>
          <p:cNvPr id="2" name="Footer Placeholder 1">
            <a:extLst>
              <a:ext uri="{FF2B5EF4-FFF2-40B4-BE49-F238E27FC236}">
                <a16:creationId xmlns:a16="http://schemas.microsoft.com/office/drawing/2014/main" id="{3026C50A-CA6F-E356-124C-B88A3A8AC06A}"/>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129210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15">
            <a:extLst>
              <a:ext uri="{28A0092B-C50C-407E-A947-70E740481C1C}">
                <a14:useLocalDpi xmlns:a14="http://schemas.microsoft.com/office/drawing/2010/main" val="0"/>
              </a:ext>
            </a:extLst>
          </a:blip>
          <a:srcRect t="100" b="100"/>
          <a:stretch/>
        </p:blipFill>
        <p:spPr>
          <a:xfrm>
            <a:off x="0" y="1474"/>
            <a:ext cx="1219200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 id="2147483709" r:id="rId6"/>
    <p:sldLayoutId id="2147483710" r:id="rId7"/>
    <p:sldLayoutId id="2147483711" r:id="rId8"/>
    <p:sldLayoutId id="2147483712" r:id="rId9"/>
    <p:sldLayoutId id="2147483713" r:id="rId10"/>
    <p:sldLayoutId id="2147483714" r:id="rId11"/>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www.digitaltwinconsortium.org/initiatives/the-definition-of-a-digital-twin/" TargetMode="Externa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8.svg"/></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5.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jpeg"/><Relationship Id="rId9" Type="http://schemas.openxmlformats.org/officeDocument/2006/relationships/image" Target="../media/image8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18" Type="http://schemas.openxmlformats.org/officeDocument/2006/relationships/image" Target="../media/image106.sv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png"/><Relationship Id="rId2" Type="http://schemas.openxmlformats.org/officeDocument/2006/relationships/notesSlide" Target="../notesSlides/notesSlide22.xml"/><Relationship Id="rId16" Type="http://schemas.openxmlformats.org/officeDocument/2006/relationships/image" Target="../media/image104.svg"/><Relationship Id="rId1" Type="http://schemas.openxmlformats.org/officeDocument/2006/relationships/slideLayout" Target="../slideLayouts/slideLayout8.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123.svg"/><Relationship Id="rId5" Type="http://schemas.openxmlformats.org/officeDocument/2006/relationships/image" Target="../media/image122.png"/><Relationship Id="rId10" Type="http://schemas.openxmlformats.org/officeDocument/2006/relationships/image" Target="../media/image127.svg"/><Relationship Id="rId4" Type="http://schemas.openxmlformats.org/officeDocument/2006/relationships/image" Target="../media/image121.svg"/><Relationship Id="rId9" Type="http://schemas.openxmlformats.org/officeDocument/2006/relationships/image" Target="../media/image12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23.svg"/><Relationship Id="rId5" Type="http://schemas.openxmlformats.org/officeDocument/2006/relationships/image" Target="../media/image122.png"/><Relationship Id="rId10" Type="http://schemas.openxmlformats.org/officeDocument/2006/relationships/image" Target="../media/image127.svg"/><Relationship Id="rId4" Type="http://schemas.openxmlformats.org/officeDocument/2006/relationships/image" Target="../media/image121.svg"/><Relationship Id="rId9" Type="http://schemas.openxmlformats.org/officeDocument/2006/relationships/image" Target="../media/image126.png"/></Relationships>
</file>

<file path=ppt/slides/_rels/slide6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hyperlink" Target="https://www.sfexaminer.com/archives/digital-twins-manage-the-airport-and-hospitals-are-people-next/article_830b8d84-37b7-502c-a06c-f245f93cf899.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svg"/><Relationship Id="rId7" Type="http://schemas.openxmlformats.org/officeDocument/2006/relationships/image" Target="../media/image134.svg"/><Relationship Id="rId2" Type="http://schemas.openxmlformats.org/officeDocument/2006/relationships/image" Target="../media/image129.png"/><Relationship Id="rId1" Type="http://schemas.openxmlformats.org/officeDocument/2006/relationships/slideLayout" Target="../slideLayouts/slideLayout8.xml"/><Relationship Id="rId6" Type="http://schemas.openxmlformats.org/officeDocument/2006/relationships/image" Target="../media/image133.png"/><Relationship Id="rId11" Type="http://schemas.openxmlformats.org/officeDocument/2006/relationships/image" Target="../media/image138.svg"/><Relationship Id="rId5" Type="http://schemas.openxmlformats.org/officeDocument/2006/relationships/image" Target="../media/image132.sv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svg"/></Relationships>
</file>

<file path=ppt/slides/_rels/slide64.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svg"/><Relationship Id="rId7" Type="http://schemas.openxmlformats.org/officeDocument/2006/relationships/image" Target="../media/image144.svg"/><Relationship Id="rId2" Type="http://schemas.openxmlformats.org/officeDocument/2006/relationships/image" Target="../media/image139.png"/><Relationship Id="rId1" Type="http://schemas.openxmlformats.org/officeDocument/2006/relationships/slideLayout" Target="../slideLayouts/slideLayout8.xml"/><Relationship Id="rId6" Type="http://schemas.openxmlformats.org/officeDocument/2006/relationships/image" Target="../media/image143.png"/><Relationship Id="rId11" Type="http://schemas.openxmlformats.org/officeDocument/2006/relationships/image" Target="../media/image148.svg"/><Relationship Id="rId5" Type="http://schemas.openxmlformats.org/officeDocument/2006/relationships/image" Target="../media/image142.sv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sv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6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6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6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21.png"/><Relationship Id="rId4" Type="http://schemas.openxmlformats.org/officeDocument/2006/relationships/image" Target="../media/image15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8" Type="http://schemas.openxmlformats.org/officeDocument/2006/relationships/hyperlink" Target="https://icatalog.dau.edu/onlinecatalog/CredentialConceptCard.aspx?crs_id=4" TargetMode="External"/><Relationship Id="rId13" Type="http://schemas.openxmlformats.org/officeDocument/2006/relationships/hyperlink" Target="https://engage.aiaa.org/aiaa-iod/communities/community-home?CommunityKey=a07dc652-85f5-4701-b09f-bbcdb62e533e" TargetMode="External"/><Relationship Id="rId3" Type="http://schemas.openxmlformats.org/officeDocument/2006/relationships/hyperlink" Target="https://www.de-bok.org/" TargetMode="External"/><Relationship Id="rId7" Type="http://schemas.openxmlformats.org/officeDocument/2006/relationships/hyperlink" Target="https://www.de-bok.org/glossary" TargetMode="External"/><Relationship Id="rId12" Type="http://schemas.openxmlformats.org/officeDocument/2006/relationships/hyperlink" Target="https://www.digitaltwinconsortium.org/initiatives/open-source/"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hyperlink" Target="https://ac.cto.mil/erpo/" TargetMode="External"/><Relationship Id="rId11" Type="http://schemas.openxmlformats.org/officeDocument/2006/relationships/hyperlink" Target="https://www.cimdata.com/en/" TargetMode="External"/><Relationship Id="rId5" Type="http://schemas.openxmlformats.org/officeDocument/2006/relationships/hyperlink" Target="https://ac.cto.mil/digital_engineering/" TargetMode="External"/><Relationship Id="rId10" Type="http://schemas.openxmlformats.org/officeDocument/2006/relationships/hyperlink" Target="https://www.omgwiki.org/MBSE/doku.php" TargetMode="External"/><Relationship Id="rId4" Type="http://schemas.openxmlformats.org/officeDocument/2006/relationships/hyperlink" Target="https://dafdto.com/" TargetMode="External"/><Relationship Id="rId9" Type="http://schemas.openxmlformats.org/officeDocument/2006/relationships/hyperlink" Target="https://sebokwiki.org/wiki/Digital_Engineering" TargetMode="External"/><Relationship Id="rId14" Type="http://schemas.openxmlformats.org/officeDocument/2006/relationships/hyperlink" Target="https://sercuarc.org/serc-programs-projects/eso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4000" dirty="0"/>
              <a:t>24T38 Digital Twins: KISS</a:t>
            </a:r>
          </a:p>
          <a:p>
            <a:r>
              <a:rPr lang="en-US" sz="4000" dirty="0"/>
              <a:t>Keep It Simple Silly</a:t>
            </a:r>
          </a:p>
          <a:p>
            <a:r>
              <a:rPr lang="en-US" sz="3200" dirty="0">
                <a:solidFill>
                  <a:srgbClr val="00B050"/>
                </a:solidFill>
              </a:rPr>
              <a:t>December 2-6, 2024</a:t>
            </a:r>
          </a:p>
          <a:p>
            <a:endParaRPr lang="en-US" sz="4000" dirty="0"/>
          </a:p>
          <a:p>
            <a:endParaRPr lang="en-US" sz="4000" dirty="0"/>
          </a:p>
        </p:txBody>
      </p:sp>
      <p:sp>
        <p:nvSpPr>
          <p:cNvPr id="10" name="Text Placeholder 9"/>
          <p:cNvSpPr>
            <a:spLocks noGrp="1"/>
          </p:cNvSpPr>
          <p:nvPr>
            <p:ph type="body" sz="quarter" idx="11"/>
          </p:nvPr>
        </p:nvSpPr>
        <p:spPr>
          <a:xfrm>
            <a:off x="1623862" y="4087384"/>
            <a:ext cx="8478838" cy="1934127"/>
          </a:xfrm>
        </p:spPr>
        <p:txBody>
          <a:bodyPr/>
          <a:lstStyle/>
          <a:p>
            <a:pPr eaLnBrk="1" hangingPunct="1"/>
            <a:r>
              <a:rPr lang="en-US" dirty="0">
                <a:latin typeface="Arial Narrow" pitchFamily="34" charset="0"/>
              </a:rPr>
              <a:t>Ryan Thomas</a:t>
            </a:r>
          </a:p>
          <a:p>
            <a:pPr eaLnBrk="1" hangingPunct="1"/>
            <a:r>
              <a:rPr lang="en-US" dirty="0">
                <a:latin typeface="Arial Narrow" pitchFamily="34" charset="0"/>
              </a:rPr>
              <a:t>John Niles</a:t>
            </a:r>
          </a:p>
          <a:p>
            <a:pPr eaLnBrk="1" hangingPunct="1"/>
            <a:r>
              <a:rPr lang="en-US" dirty="0">
                <a:latin typeface="Arial Narrow" pitchFamily="34" charset="0"/>
              </a:rPr>
              <a:t>Brett Moushon</a:t>
            </a:r>
          </a:p>
          <a:p>
            <a:pPr eaLnBrk="1" hangingPunct="1"/>
            <a:r>
              <a:rPr lang="en-US" dirty="0">
                <a:latin typeface="Arial Narrow" pitchFamily="34" charset="0"/>
              </a:rPr>
              <a:t>Chris Hussey</a:t>
            </a:r>
            <a:endParaRPr lang="en-US" dirty="0"/>
          </a:p>
        </p:txBody>
      </p:sp>
      <p:sp>
        <p:nvSpPr>
          <p:cNvPr id="5" name="Slide Number Placeholder 4">
            <a:extLst>
              <a:ext uri="{FF2B5EF4-FFF2-40B4-BE49-F238E27FC236}">
                <a16:creationId xmlns:a16="http://schemas.microsoft.com/office/drawing/2014/main" id="{A2D95863-CE8F-BBC2-9D53-2D80F8D84115}"/>
              </a:ext>
            </a:extLst>
          </p:cNvPr>
          <p:cNvSpPr>
            <a:spLocks noGrp="1"/>
          </p:cNvSpPr>
          <p:nvPr>
            <p:ph type="sldNum" sz="quarter" idx="12"/>
          </p:nvPr>
        </p:nvSpPr>
        <p:spPr/>
        <p:txBody>
          <a:bodyPr/>
          <a:lstStyle/>
          <a:p>
            <a:pPr>
              <a:defRPr/>
            </a:pPr>
            <a:fld id="{D68E8870-17DE-45C4-A8DD-7644B2422933}" type="slidenum">
              <a:rPr lang="en-US" smtClean="0"/>
              <a:pPr>
                <a:defRPr/>
              </a:pPr>
              <a:t>1</a:t>
            </a:fld>
            <a:endParaRPr lang="en-US" dirty="0"/>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4AF7FE0-3BC3-EE84-AE30-CD8BA0D36548}"/>
              </a:ext>
            </a:extLst>
          </p:cNvPr>
          <p:cNvSpPr>
            <a:spLocks noGrp="1"/>
          </p:cNvSpPr>
          <p:nvPr>
            <p:ph sz="quarter" idx="11"/>
          </p:nvPr>
        </p:nvSpPr>
        <p:spPr>
          <a:xfrm>
            <a:off x="4369979" y="1935624"/>
            <a:ext cx="3448050" cy="2382285"/>
          </a:xfrm>
        </p:spPr>
        <p:txBody>
          <a:bodyPr/>
          <a:lstStyle/>
          <a:p>
            <a:r>
              <a:rPr lang="en-US" dirty="0">
                <a:latin typeface="+mn-lt"/>
              </a:rPr>
              <a:t>Keep</a:t>
            </a:r>
          </a:p>
          <a:p>
            <a:r>
              <a:rPr lang="en-US" sz="2800" dirty="0">
                <a:latin typeface="+mn-lt"/>
              </a:rPr>
              <a:t>It</a:t>
            </a:r>
          </a:p>
          <a:p>
            <a:r>
              <a:rPr lang="en-US" dirty="0">
                <a:latin typeface="+mn-lt"/>
              </a:rPr>
              <a:t>Simple</a:t>
            </a:r>
          </a:p>
          <a:p>
            <a:r>
              <a:rPr lang="en-US" sz="2800" dirty="0">
                <a:latin typeface="+mn-lt"/>
              </a:rPr>
              <a:t>Silly</a:t>
            </a:r>
          </a:p>
        </p:txBody>
      </p:sp>
      <p:sp>
        <p:nvSpPr>
          <p:cNvPr id="2" name="TextBox 1">
            <a:extLst>
              <a:ext uri="{FF2B5EF4-FFF2-40B4-BE49-F238E27FC236}">
                <a16:creationId xmlns:a16="http://schemas.microsoft.com/office/drawing/2014/main" id="{5779BE34-E885-4F23-59F4-9CE5A20F8ECB}"/>
              </a:ext>
            </a:extLst>
          </p:cNvPr>
          <p:cNvSpPr txBox="1"/>
          <p:nvPr/>
        </p:nvSpPr>
        <p:spPr>
          <a:xfrm>
            <a:off x="0" y="0"/>
            <a:ext cx="12192000" cy="7934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2400" b="1">
                <a:solidFill>
                  <a:schemeClr val="bg1"/>
                </a:solidFill>
                <a:latin typeface="+mj-lt"/>
                <a:ea typeface="+mj-ea"/>
                <a:cs typeface="+mj-cs"/>
              </a:defRPr>
            </a:lvl1pPr>
            <a:lvl2pPr eaLnBrk="1" hangingPunct="1">
              <a:defRPr sz="4267" b="1">
                <a:solidFill>
                  <a:srgbClr val="F77B0B"/>
                </a:solidFill>
              </a:defRPr>
            </a:lvl2pPr>
            <a:lvl3pPr eaLnBrk="1" hangingPunct="1">
              <a:defRPr sz="4267" b="1">
                <a:solidFill>
                  <a:srgbClr val="F77B0B"/>
                </a:solidFill>
              </a:defRPr>
            </a:lvl3pPr>
            <a:lvl4pPr eaLnBrk="1" hangingPunct="1">
              <a:defRPr sz="4267" b="1">
                <a:solidFill>
                  <a:srgbClr val="F77B0B"/>
                </a:solidFill>
              </a:defRPr>
            </a:lvl4pPr>
            <a:lvl5pPr eaLnBrk="1" hangingPunct="1">
              <a:defRPr sz="4267" b="1">
                <a:solidFill>
                  <a:srgbClr val="F77B0B"/>
                </a:solidFill>
              </a:defRPr>
            </a:lvl5pPr>
            <a:lvl6pPr marL="609585" fontAlgn="base">
              <a:spcBef>
                <a:spcPct val="0"/>
              </a:spcBef>
              <a:spcAft>
                <a:spcPct val="0"/>
              </a:spcAft>
              <a:defRPr sz="4267" b="1">
                <a:solidFill>
                  <a:srgbClr val="F77B0B"/>
                </a:solidFill>
              </a:defRPr>
            </a:lvl6pPr>
            <a:lvl7pPr marL="1219170" fontAlgn="base">
              <a:spcBef>
                <a:spcPct val="0"/>
              </a:spcBef>
              <a:spcAft>
                <a:spcPct val="0"/>
              </a:spcAft>
              <a:defRPr sz="4267" b="1">
                <a:solidFill>
                  <a:srgbClr val="F77B0B"/>
                </a:solidFill>
              </a:defRPr>
            </a:lvl7pPr>
            <a:lvl8pPr marL="1828754" fontAlgn="base">
              <a:spcBef>
                <a:spcPct val="0"/>
              </a:spcBef>
              <a:spcAft>
                <a:spcPct val="0"/>
              </a:spcAft>
              <a:defRPr sz="4267" b="1">
                <a:solidFill>
                  <a:srgbClr val="F77B0B"/>
                </a:solidFill>
              </a:defRPr>
            </a:lvl8pPr>
            <a:lvl9pPr marL="2438339" fontAlgn="base">
              <a:spcBef>
                <a:spcPct val="0"/>
              </a:spcBef>
              <a:spcAft>
                <a:spcPct val="0"/>
              </a:spcAft>
              <a:defRPr sz="4267" b="1">
                <a:solidFill>
                  <a:srgbClr val="F77B0B"/>
                </a:solidFill>
              </a:defRPr>
            </a:lvl9pPr>
          </a:lstStyle>
          <a:p>
            <a:r>
              <a:rPr lang="en-US" sz="2800" dirty="0"/>
              <a:t>Definition - KISS</a:t>
            </a:r>
          </a:p>
        </p:txBody>
      </p:sp>
      <p:sp>
        <p:nvSpPr>
          <p:cNvPr id="3" name="TextBox 2">
            <a:extLst>
              <a:ext uri="{FF2B5EF4-FFF2-40B4-BE49-F238E27FC236}">
                <a16:creationId xmlns:a16="http://schemas.microsoft.com/office/drawing/2014/main" id="{368EBA0B-79EA-37B4-7109-FE2991BF2F46}"/>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RT</a:t>
            </a:r>
          </a:p>
        </p:txBody>
      </p:sp>
      <p:sp>
        <p:nvSpPr>
          <p:cNvPr id="7" name="Slide Number Placeholder 6">
            <a:extLst>
              <a:ext uri="{FF2B5EF4-FFF2-40B4-BE49-F238E27FC236}">
                <a16:creationId xmlns:a16="http://schemas.microsoft.com/office/drawing/2014/main" id="{B4AA806B-BEE2-A51A-2F3C-D1EF3F321CAE}"/>
              </a:ext>
            </a:extLst>
          </p:cNvPr>
          <p:cNvSpPr>
            <a:spLocks noGrp="1"/>
          </p:cNvSpPr>
          <p:nvPr>
            <p:ph type="sldNum" sz="quarter" idx="10"/>
          </p:nvPr>
        </p:nvSpPr>
        <p:spPr/>
        <p:txBody>
          <a:bodyPr/>
          <a:lstStyle/>
          <a:p>
            <a:pPr>
              <a:defRPr/>
            </a:pPr>
            <a:fld id="{D68E8870-17DE-45C4-A8DD-7644B2422933}" type="slidenum">
              <a:rPr lang="en-US" smtClean="0"/>
              <a:pPr>
                <a:defRPr/>
              </a:pPr>
              <a:t>10</a:t>
            </a:fld>
            <a:endParaRPr lang="en-US" dirty="0"/>
          </a:p>
        </p:txBody>
      </p:sp>
    </p:spTree>
    <p:extLst>
      <p:ext uri="{BB962C8B-B14F-4D97-AF65-F5344CB8AC3E}">
        <p14:creationId xmlns:p14="http://schemas.microsoft.com/office/powerpoint/2010/main" val="104334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8A0B-8BCB-48C8-B712-DF3FC9C798E0}"/>
              </a:ext>
            </a:extLst>
          </p:cNvPr>
          <p:cNvSpPr>
            <a:spLocks noGrp="1"/>
          </p:cNvSpPr>
          <p:nvPr>
            <p:ph type="title" idx="4294967295"/>
          </p:nvPr>
        </p:nvSpPr>
        <p:spPr>
          <a:xfrm>
            <a:off x="381000" y="160338"/>
            <a:ext cx="10972800" cy="595312"/>
          </a:xfrm>
        </p:spPr>
        <p:txBody>
          <a:bodyPr/>
          <a:lstStyle/>
          <a:p>
            <a:r>
              <a:rPr lang="en-US" dirty="0">
                <a:solidFill>
                  <a:schemeClr val="bg1"/>
                </a:solidFill>
              </a:rPr>
              <a:t>Digital Twin – Definition</a:t>
            </a:r>
          </a:p>
        </p:txBody>
      </p:sp>
      <p:sp>
        <p:nvSpPr>
          <p:cNvPr id="3" name="Content Placeholder 2">
            <a:extLst>
              <a:ext uri="{FF2B5EF4-FFF2-40B4-BE49-F238E27FC236}">
                <a16:creationId xmlns:a16="http://schemas.microsoft.com/office/drawing/2014/main" id="{F1A053C9-447D-4DDE-9CE3-DB3443C7FFBC}"/>
              </a:ext>
            </a:extLst>
          </p:cNvPr>
          <p:cNvSpPr>
            <a:spLocks noGrp="1"/>
          </p:cNvSpPr>
          <p:nvPr>
            <p:ph idx="4294967295"/>
          </p:nvPr>
        </p:nvSpPr>
        <p:spPr>
          <a:xfrm>
            <a:off x="0" y="1398588"/>
            <a:ext cx="10972800" cy="788987"/>
          </a:xfrm>
        </p:spPr>
        <p:txBody>
          <a:bodyPr/>
          <a:lstStyle/>
          <a:p>
            <a:pPr marL="0" indent="0" algn="ctr">
              <a:lnSpc>
                <a:spcPct val="105000"/>
              </a:lnSpc>
              <a:spcBef>
                <a:spcPts val="267"/>
              </a:spcBef>
              <a:buNone/>
            </a:pPr>
            <a:r>
              <a:rPr lang="en-US" sz="2400" i="1">
                <a:latin typeface="Calibri" panose="020F0502020204030204" pitchFamily="34" charset="0"/>
                <a:ea typeface="Calibri" panose="020F0502020204030204" pitchFamily="34" charset="0"/>
              </a:rPr>
              <a:t>A Digital Twin is a virtual representation of real-world entities and processes and their interactions, synchronized at a specified frequency and fidelity.</a:t>
            </a:r>
          </a:p>
        </p:txBody>
      </p:sp>
      <p:pic>
        <p:nvPicPr>
          <p:cNvPr id="5" name="Picture 4">
            <a:extLst>
              <a:ext uri="{FF2B5EF4-FFF2-40B4-BE49-F238E27FC236}">
                <a16:creationId xmlns:a16="http://schemas.microsoft.com/office/drawing/2014/main" id="{C9E02C39-BE1D-4AD4-8135-AE7AB1B8D6BA}"/>
              </a:ext>
            </a:extLst>
          </p:cNvPr>
          <p:cNvPicPr>
            <a:picLocks noChangeAspect="1"/>
          </p:cNvPicPr>
          <p:nvPr/>
        </p:nvPicPr>
        <p:blipFill>
          <a:blip r:embed="rId3"/>
          <a:stretch>
            <a:fillRect/>
          </a:stretch>
        </p:blipFill>
        <p:spPr>
          <a:xfrm>
            <a:off x="127220" y="2602064"/>
            <a:ext cx="3816427" cy="1971211"/>
          </a:xfrm>
          <a:prstGeom prst="rect">
            <a:avLst/>
          </a:prstGeom>
        </p:spPr>
      </p:pic>
      <p:pic>
        <p:nvPicPr>
          <p:cNvPr id="7" name="Picture 6">
            <a:extLst>
              <a:ext uri="{FF2B5EF4-FFF2-40B4-BE49-F238E27FC236}">
                <a16:creationId xmlns:a16="http://schemas.microsoft.com/office/drawing/2014/main" id="{57965A58-E245-4014-8752-1ADE1491E0A1}"/>
              </a:ext>
            </a:extLst>
          </p:cNvPr>
          <p:cNvPicPr>
            <a:picLocks noChangeAspect="1"/>
          </p:cNvPicPr>
          <p:nvPr/>
        </p:nvPicPr>
        <p:blipFill>
          <a:blip r:embed="rId4"/>
          <a:stretch>
            <a:fillRect/>
          </a:stretch>
        </p:blipFill>
        <p:spPr>
          <a:xfrm>
            <a:off x="4147999" y="2602062"/>
            <a:ext cx="3153939" cy="1971212"/>
          </a:xfrm>
          <a:prstGeom prst="rect">
            <a:avLst/>
          </a:prstGeom>
        </p:spPr>
      </p:pic>
      <p:pic>
        <p:nvPicPr>
          <p:cNvPr id="9" name="Picture 8">
            <a:extLst>
              <a:ext uri="{FF2B5EF4-FFF2-40B4-BE49-F238E27FC236}">
                <a16:creationId xmlns:a16="http://schemas.microsoft.com/office/drawing/2014/main" id="{37AB4DE3-AC11-400E-80DA-E8366ABA0CD3}"/>
              </a:ext>
            </a:extLst>
          </p:cNvPr>
          <p:cNvPicPr>
            <a:picLocks noChangeAspect="1"/>
          </p:cNvPicPr>
          <p:nvPr/>
        </p:nvPicPr>
        <p:blipFill rotWithShape="1">
          <a:blip r:embed="rId5"/>
          <a:srcRect t="13211" b="7191"/>
          <a:stretch/>
        </p:blipFill>
        <p:spPr>
          <a:xfrm>
            <a:off x="7708253" y="2602063"/>
            <a:ext cx="4134143" cy="1971212"/>
          </a:xfrm>
          <a:prstGeom prst="rect">
            <a:avLst/>
          </a:prstGeom>
        </p:spPr>
      </p:pic>
      <p:sp>
        <p:nvSpPr>
          <p:cNvPr id="11" name="TextBox 10">
            <a:extLst>
              <a:ext uri="{FF2B5EF4-FFF2-40B4-BE49-F238E27FC236}">
                <a16:creationId xmlns:a16="http://schemas.microsoft.com/office/drawing/2014/main" id="{471EDF16-B0BA-4A53-B050-61EF8C395C0B}"/>
              </a:ext>
            </a:extLst>
          </p:cNvPr>
          <p:cNvSpPr txBox="1"/>
          <p:nvPr/>
        </p:nvSpPr>
        <p:spPr>
          <a:xfrm>
            <a:off x="784529" y="5324604"/>
            <a:ext cx="10622943" cy="830997"/>
          </a:xfrm>
          <a:prstGeom prst="rect">
            <a:avLst/>
          </a:prstGeom>
          <a:noFill/>
        </p:spPr>
        <p:txBody>
          <a:bodyPr wrap="square">
            <a:spAutoFit/>
          </a:bodyPr>
          <a:lstStyle/>
          <a:p>
            <a:pPr algn="ctr"/>
            <a:r>
              <a:rPr lang="en-US" sz="2400" dirty="0"/>
              <a:t>Digital twins are motivated by outcomes, tailored to use cases, powered by integration, built on data, and implemented in IT/OT systems.</a:t>
            </a:r>
          </a:p>
        </p:txBody>
      </p:sp>
      <p:sp>
        <p:nvSpPr>
          <p:cNvPr id="4" name="TextBox 3">
            <a:extLst>
              <a:ext uri="{FF2B5EF4-FFF2-40B4-BE49-F238E27FC236}">
                <a16:creationId xmlns:a16="http://schemas.microsoft.com/office/drawing/2014/main" id="{C6AFF677-0094-34EF-A303-B10DBD2A80BD}"/>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10" name="Slide Number Placeholder 9">
            <a:extLst>
              <a:ext uri="{FF2B5EF4-FFF2-40B4-BE49-F238E27FC236}">
                <a16:creationId xmlns:a16="http://schemas.microsoft.com/office/drawing/2014/main" id="{3BF52242-1A23-B6FD-BF5B-B2A87E41B829}"/>
              </a:ext>
            </a:extLst>
          </p:cNvPr>
          <p:cNvSpPr>
            <a:spLocks noGrp="1"/>
          </p:cNvSpPr>
          <p:nvPr>
            <p:ph type="sldNum" sz="quarter" idx="13"/>
          </p:nvPr>
        </p:nvSpPr>
        <p:spPr/>
        <p:txBody>
          <a:bodyPr/>
          <a:lstStyle/>
          <a:p>
            <a:fld id="{4E0AE188-E3D0-E942-9E53-3C4D8249D1B0}" type="slidenum">
              <a:rPr lang="en-US" smtClean="0"/>
              <a:t>11</a:t>
            </a:fld>
            <a:endParaRPr lang="en-US"/>
          </a:p>
        </p:txBody>
      </p:sp>
    </p:spTree>
    <p:extLst>
      <p:ext uri="{BB962C8B-B14F-4D97-AF65-F5344CB8AC3E}">
        <p14:creationId xmlns:p14="http://schemas.microsoft.com/office/powerpoint/2010/main" val="2991489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8A0B-8BCB-48C8-B712-DF3FC9C798E0}"/>
              </a:ext>
            </a:extLst>
          </p:cNvPr>
          <p:cNvSpPr>
            <a:spLocks noGrp="1"/>
          </p:cNvSpPr>
          <p:nvPr>
            <p:ph type="title" idx="4294967295"/>
          </p:nvPr>
        </p:nvSpPr>
        <p:spPr>
          <a:xfrm>
            <a:off x="381000" y="160338"/>
            <a:ext cx="10972800" cy="595312"/>
          </a:xfrm>
        </p:spPr>
        <p:txBody>
          <a:bodyPr/>
          <a:lstStyle/>
          <a:p>
            <a:r>
              <a:rPr lang="en-US" dirty="0">
                <a:solidFill>
                  <a:schemeClr val="bg1"/>
                </a:solidFill>
              </a:rPr>
              <a:t>Digital Twin – Examples</a:t>
            </a:r>
          </a:p>
        </p:txBody>
      </p:sp>
      <p:sp>
        <p:nvSpPr>
          <p:cNvPr id="11" name="TextBox 10">
            <a:extLst>
              <a:ext uri="{FF2B5EF4-FFF2-40B4-BE49-F238E27FC236}">
                <a16:creationId xmlns:a16="http://schemas.microsoft.com/office/drawing/2014/main" id="{471EDF16-B0BA-4A53-B050-61EF8C395C0B}"/>
              </a:ext>
            </a:extLst>
          </p:cNvPr>
          <p:cNvSpPr txBox="1"/>
          <p:nvPr/>
        </p:nvSpPr>
        <p:spPr>
          <a:xfrm>
            <a:off x="696864" y="1070716"/>
            <a:ext cx="10622943" cy="830997"/>
          </a:xfrm>
          <a:prstGeom prst="rect">
            <a:avLst/>
          </a:prstGeom>
          <a:noFill/>
        </p:spPr>
        <p:txBody>
          <a:bodyPr wrap="square">
            <a:spAutoFit/>
          </a:bodyPr>
          <a:lstStyle/>
          <a:p>
            <a:pPr algn="ctr"/>
            <a:r>
              <a:rPr lang="en-US" sz="2400" dirty="0"/>
              <a:t>Digital twins are motivated by outcomes, tailored to use cases, powered by integration, built on data, and implemented in IT/OT systems.</a:t>
            </a:r>
          </a:p>
        </p:txBody>
      </p:sp>
      <p:sp>
        <p:nvSpPr>
          <p:cNvPr id="6" name="AutoShape 4" descr="Tesla Model 3 Gets Updated Screen Visualizations That Are Way Cool">
            <a:extLst>
              <a:ext uri="{FF2B5EF4-FFF2-40B4-BE49-F238E27FC236}">
                <a16:creationId xmlns:a16="http://schemas.microsoft.com/office/drawing/2014/main" id="{9FF079A1-E019-78D6-9721-C38BB3E3AD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tesla model 3 screen visualizations">
            <a:extLst>
              <a:ext uri="{FF2B5EF4-FFF2-40B4-BE49-F238E27FC236}">
                <a16:creationId xmlns:a16="http://schemas.microsoft.com/office/drawing/2014/main" id="{DE7CBE32-BEE6-7576-040B-8EB44EA97DA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3313"/>
          <a:stretch/>
        </p:blipFill>
        <p:spPr bwMode="auto">
          <a:xfrm>
            <a:off x="190218" y="2385227"/>
            <a:ext cx="3338293" cy="24486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39A1472-0437-7F11-AC1D-6E201C8070A8}"/>
              </a:ext>
            </a:extLst>
          </p:cNvPr>
          <p:cNvPicPr>
            <a:picLocks noChangeAspect="1"/>
          </p:cNvPicPr>
          <p:nvPr/>
        </p:nvPicPr>
        <p:blipFill>
          <a:blip r:embed="rId4"/>
          <a:stretch>
            <a:fillRect/>
          </a:stretch>
        </p:blipFill>
        <p:spPr>
          <a:xfrm>
            <a:off x="3647748" y="2385226"/>
            <a:ext cx="4423254" cy="2448628"/>
          </a:xfrm>
          <a:prstGeom prst="rect">
            <a:avLst/>
          </a:prstGeom>
        </p:spPr>
      </p:pic>
      <p:pic>
        <p:nvPicPr>
          <p:cNvPr id="13" name="Picture 12">
            <a:extLst>
              <a:ext uri="{FF2B5EF4-FFF2-40B4-BE49-F238E27FC236}">
                <a16:creationId xmlns:a16="http://schemas.microsoft.com/office/drawing/2014/main" id="{11C9EB45-1311-4C8C-8F99-9F6CFF20EFCA}"/>
              </a:ext>
            </a:extLst>
          </p:cNvPr>
          <p:cNvPicPr>
            <a:picLocks noChangeAspect="1"/>
          </p:cNvPicPr>
          <p:nvPr/>
        </p:nvPicPr>
        <p:blipFill rotWithShape="1">
          <a:blip r:embed="rId5"/>
          <a:srcRect l="4961" r="17383"/>
          <a:stretch/>
        </p:blipFill>
        <p:spPr>
          <a:xfrm>
            <a:off x="8155226" y="2385227"/>
            <a:ext cx="3898231" cy="2448627"/>
          </a:xfrm>
          <a:prstGeom prst="rect">
            <a:avLst/>
          </a:prstGeom>
        </p:spPr>
      </p:pic>
      <p:sp>
        <p:nvSpPr>
          <p:cNvPr id="3" name="TextBox 2">
            <a:extLst>
              <a:ext uri="{FF2B5EF4-FFF2-40B4-BE49-F238E27FC236}">
                <a16:creationId xmlns:a16="http://schemas.microsoft.com/office/drawing/2014/main" id="{B2154612-D1C5-54A2-FF00-E34472916470}"/>
              </a:ext>
            </a:extLst>
          </p:cNvPr>
          <p:cNvSpPr txBox="1"/>
          <p:nvPr/>
        </p:nvSpPr>
        <p:spPr>
          <a:xfrm>
            <a:off x="190218" y="4872064"/>
            <a:ext cx="3338293" cy="1569660"/>
          </a:xfrm>
          <a:prstGeom prst="rect">
            <a:avLst/>
          </a:prstGeom>
          <a:noFill/>
        </p:spPr>
        <p:txBody>
          <a:bodyPr wrap="square">
            <a:spAutoFit/>
          </a:bodyPr>
          <a:lstStyle/>
          <a:p>
            <a:pPr algn="ctr"/>
            <a:r>
              <a:rPr lang="en-US" sz="2400" dirty="0"/>
              <a:t>Mass produced</a:t>
            </a:r>
          </a:p>
          <a:p>
            <a:pPr algn="ctr"/>
            <a:r>
              <a:rPr lang="en-US" sz="2400" dirty="0"/>
              <a:t>Multi sensor</a:t>
            </a:r>
          </a:p>
          <a:p>
            <a:pPr algn="ctr"/>
            <a:r>
              <a:rPr lang="en-US" sz="2400" dirty="0"/>
              <a:t>Internet Enabled</a:t>
            </a:r>
          </a:p>
          <a:p>
            <a:pPr algn="ctr"/>
            <a:r>
              <a:rPr lang="en-US" sz="2400" dirty="0"/>
              <a:t>Leverage Same Parts</a:t>
            </a:r>
          </a:p>
        </p:txBody>
      </p:sp>
      <p:sp>
        <p:nvSpPr>
          <p:cNvPr id="5" name="TextBox 4">
            <a:extLst>
              <a:ext uri="{FF2B5EF4-FFF2-40B4-BE49-F238E27FC236}">
                <a16:creationId xmlns:a16="http://schemas.microsoft.com/office/drawing/2014/main" id="{8F245BDC-9FC4-C77C-F16B-92D05A9D2D89}"/>
              </a:ext>
            </a:extLst>
          </p:cNvPr>
          <p:cNvSpPr txBox="1"/>
          <p:nvPr/>
        </p:nvSpPr>
        <p:spPr>
          <a:xfrm>
            <a:off x="4190228" y="4918230"/>
            <a:ext cx="3338293" cy="1569660"/>
          </a:xfrm>
          <a:prstGeom prst="rect">
            <a:avLst/>
          </a:prstGeom>
          <a:noFill/>
        </p:spPr>
        <p:txBody>
          <a:bodyPr wrap="square">
            <a:spAutoFit/>
          </a:bodyPr>
          <a:lstStyle/>
          <a:p>
            <a:pPr algn="ctr"/>
            <a:r>
              <a:rPr lang="en-US" sz="2400" dirty="0"/>
              <a:t>One of One</a:t>
            </a:r>
          </a:p>
          <a:p>
            <a:pPr algn="ctr"/>
            <a:r>
              <a:rPr lang="en-US" sz="2400" dirty="0"/>
              <a:t>Highly Complex</a:t>
            </a:r>
          </a:p>
          <a:p>
            <a:pPr algn="ctr"/>
            <a:r>
              <a:rPr lang="en-US" sz="2400" dirty="0"/>
              <a:t>Complex Telemetry</a:t>
            </a:r>
          </a:p>
          <a:p>
            <a:pPr algn="ctr"/>
            <a:r>
              <a:rPr lang="en-US" sz="2400" dirty="0"/>
              <a:t>Simple to Understand</a:t>
            </a:r>
          </a:p>
        </p:txBody>
      </p:sp>
      <p:sp>
        <p:nvSpPr>
          <p:cNvPr id="7" name="TextBox 6">
            <a:extLst>
              <a:ext uri="{FF2B5EF4-FFF2-40B4-BE49-F238E27FC236}">
                <a16:creationId xmlns:a16="http://schemas.microsoft.com/office/drawing/2014/main" id="{1D4F18E2-1374-11EB-072A-4AF20C5E74BE}"/>
              </a:ext>
            </a:extLst>
          </p:cNvPr>
          <p:cNvSpPr txBox="1"/>
          <p:nvPr/>
        </p:nvSpPr>
        <p:spPr>
          <a:xfrm>
            <a:off x="8435194" y="4918230"/>
            <a:ext cx="3338293" cy="1569660"/>
          </a:xfrm>
          <a:prstGeom prst="rect">
            <a:avLst/>
          </a:prstGeom>
          <a:noFill/>
        </p:spPr>
        <p:txBody>
          <a:bodyPr wrap="square">
            <a:spAutoFit/>
          </a:bodyPr>
          <a:lstStyle/>
          <a:p>
            <a:pPr algn="ctr"/>
            <a:r>
              <a:rPr lang="en-US" sz="2400" dirty="0"/>
              <a:t>One of One</a:t>
            </a:r>
          </a:p>
          <a:p>
            <a:pPr algn="ctr"/>
            <a:r>
              <a:rPr lang="en-US" sz="2400" dirty="0"/>
              <a:t>Highly Complex</a:t>
            </a:r>
          </a:p>
          <a:p>
            <a:pPr algn="ctr"/>
            <a:r>
              <a:rPr lang="en-US" sz="2400" dirty="0"/>
              <a:t>Complex Equipment</a:t>
            </a:r>
          </a:p>
          <a:p>
            <a:pPr algn="ctr"/>
            <a:r>
              <a:rPr lang="en-US" sz="2400" dirty="0"/>
              <a:t>Simple to Understand</a:t>
            </a:r>
          </a:p>
        </p:txBody>
      </p:sp>
      <p:sp>
        <p:nvSpPr>
          <p:cNvPr id="8" name="TextBox 7">
            <a:extLst>
              <a:ext uri="{FF2B5EF4-FFF2-40B4-BE49-F238E27FC236}">
                <a16:creationId xmlns:a16="http://schemas.microsoft.com/office/drawing/2014/main" id="{B39FD878-7BD2-ACCD-3F04-3F2E030598DC}"/>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12" name="Slide Number Placeholder 11">
            <a:extLst>
              <a:ext uri="{FF2B5EF4-FFF2-40B4-BE49-F238E27FC236}">
                <a16:creationId xmlns:a16="http://schemas.microsoft.com/office/drawing/2014/main" id="{9CF7850B-E656-A938-DC04-E3CBC41659D2}"/>
              </a:ext>
            </a:extLst>
          </p:cNvPr>
          <p:cNvSpPr>
            <a:spLocks noGrp="1"/>
          </p:cNvSpPr>
          <p:nvPr>
            <p:ph type="sldNum" sz="quarter" idx="13"/>
          </p:nvPr>
        </p:nvSpPr>
        <p:spPr/>
        <p:txBody>
          <a:bodyPr/>
          <a:lstStyle/>
          <a:p>
            <a:fld id="{4E0AE188-E3D0-E942-9E53-3C4D8249D1B0}" type="slidenum">
              <a:rPr lang="en-US" smtClean="0"/>
              <a:t>12</a:t>
            </a:fld>
            <a:endParaRPr lang="en-US"/>
          </a:p>
        </p:txBody>
      </p:sp>
    </p:spTree>
    <p:extLst>
      <p:ext uri="{BB962C8B-B14F-4D97-AF65-F5344CB8AC3E}">
        <p14:creationId xmlns:p14="http://schemas.microsoft.com/office/powerpoint/2010/main" val="3792621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C34CC5-2B87-091E-553A-1BDFF39DFF4D}"/>
              </a:ext>
            </a:extLst>
          </p:cNvPr>
          <p:cNvSpPr>
            <a:spLocks noGrp="1"/>
          </p:cNvSpPr>
          <p:nvPr>
            <p:ph type="title"/>
          </p:nvPr>
        </p:nvSpPr>
        <p:spPr>
          <a:xfrm>
            <a:off x="0" y="0"/>
            <a:ext cx="12192000" cy="841248"/>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What is a Digital Twin</a:t>
            </a:r>
          </a:p>
        </p:txBody>
      </p:sp>
      <p:sp>
        <p:nvSpPr>
          <p:cNvPr id="4" name="Content Placeholder 3">
            <a:extLst>
              <a:ext uri="{FF2B5EF4-FFF2-40B4-BE49-F238E27FC236}">
                <a16:creationId xmlns:a16="http://schemas.microsoft.com/office/drawing/2014/main" id="{30547C84-F416-3B19-0357-965EA8D1F64E}"/>
              </a:ext>
            </a:extLst>
          </p:cNvPr>
          <p:cNvSpPr>
            <a:spLocks noGrp="1"/>
          </p:cNvSpPr>
          <p:nvPr>
            <p:ph idx="1"/>
          </p:nvPr>
        </p:nvSpPr>
        <p:spPr>
          <a:xfrm>
            <a:off x="593725" y="1054100"/>
            <a:ext cx="6528372" cy="4889500"/>
          </a:xfrm>
        </p:spPr>
        <p:txBody>
          <a:bodyPr>
            <a:normAutofit fontScale="92500"/>
          </a:bodyPr>
          <a:lstStyle/>
          <a:p>
            <a:pPr marL="0" indent="0">
              <a:buNone/>
            </a:pPr>
            <a:r>
              <a:rPr lang="en-US" sz="2400">
                <a:latin typeface="+mn-lt"/>
              </a:rPr>
              <a:t>A digital twin is a virtual representation of real-world entities and processes, synchronized at a specified frequency and fidelity.</a:t>
            </a:r>
          </a:p>
          <a:p>
            <a:pPr lvl="0"/>
            <a:r>
              <a:rPr lang="en-US" sz="2400">
                <a:latin typeface="+mn-lt"/>
              </a:rPr>
              <a:t>Digital twin systems transform business by accelerating holistic understanding, optimal decision-making, and effective action.</a:t>
            </a:r>
          </a:p>
          <a:p>
            <a:pPr lvl="0"/>
            <a:r>
              <a:rPr lang="en-US" sz="2400">
                <a:latin typeface="+mn-lt"/>
              </a:rPr>
              <a:t>Digital twins use real-time and historical data to represent the past and present and simulate predicted futures.</a:t>
            </a:r>
          </a:p>
          <a:p>
            <a:pPr lvl="0"/>
            <a:r>
              <a:rPr lang="en-US" sz="2400">
                <a:latin typeface="+mn-lt"/>
              </a:rPr>
              <a:t>Digital twins are motivated by outcomes, tailored to use cases, powered by integration, built on data, guided by domain knowledge, and implemented in IT/OT systems.</a:t>
            </a:r>
          </a:p>
          <a:p>
            <a:endParaRPr lang="en-US" sz="2400">
              <a:latin typeface="+mn-lt"/>
            </a:endParaRPr>
          </a:p>
          <a:p>
            <a:endParaRPr lang="en-US" sz="2400">
              <a:latin typeface="+mn-lt"/>
            </a:endParaRPr>
          </a:p>
          <a:p>
            <a:endParaRPr lang="en-US" sz="2400">
              <a:latin typeface="+mn-lt"/>
            </a:endParaRPr>
          </a:p>
        </p:txBody>
      </p:sp>
      <p:sp>
        <p:nvSpPr>
          <p:cNvPr id="5" name="TextBox 4">
            <a:extLst>
              <a:ext uri="{FF2B5EF4-FFF2-40B4-BE49-F238E27FC236}">
                <a16:creationId xmlns:a16="http://schemas.microsoft.com/office/drawing/2014/main" id="{4808DA8E-9C3B-72AF-B3D9-5BCC19E0626E}"/>
              </a:ext>
            </a:extLst>
          </p:cNvPr>
          <p:cNvSpPr txBox="1"/>
          <p:nvPr/>
        </p:nvSpPr>
        <p:spPr>
          <a:xfrm>
            <a:off x="838200" y="2031175"/>
            <a:ext cx="4700588" cy="557204"/>
          </a:xfrm>
          <a:prstGeom prst="rect">
            <a:avLst/>
          </a:prstGeom>
          <a:noFill/>
        </p:spPr>
        <p:txBody>
          <a:bodyPr wrap="square" rtlCol="0">
            <a:spAutoFit/>
          </a:bodyPr>
          <a:lstStyle/>
          <a:p>
            <a:pPr marL="342900" marR="0" lvl="0" indent="-342900" fontAlgn="base">
              <a:lnSpc>
                <a:spcPts val="1800"/>
              </a:lnSpc>
              <a:spcBef>
                <a:spcPts val="0"/>
              </a:spcBef>
              <a:spcAft>
                <a:spcPts val="0"/>
              </a:spcAft>
              <a:buSzPts val="1000"/>
              <a:buFont typeface="Symbol" panose="05050102010706020507" pitchFamily="18" charset="2"/>
              <a:buChar char=""/>
              <a:tabLst>
                <a:tab pos="457200" algn="l"/>
              </a:tabLst>
            </a:pPr>
            <a:endParaRPr lang="en-US" dirty="0">
              <a:solidFill>
                <a:srgbClr val="313B48"/>
              </a:solidFill>
              <a:latin typeface="inherit"/>
              <a:ea typeface="Calibri" panose="020F0502020204030204" pitchFamily="34" charset="0"/>
            </a:endParaRPr>
          </a:p>
          <a:p>
            <a:pPr marR="0" lvl="0" fontAlgn="base">
              <a:lnSpc>
                <a:spcPts val="1800"/>
              </a:lnSpc>
              <a:spcBef>
                <a:spcPts val="0"/>
              </a:spcBef>
              <a:spcAft>
                <a:spcPts val="0"/>
              </a:spcAft>
              <a:buSzPts val="1000"/>
              <a:tabLst>
                <a:tab pos="457200" algn="l"/>
              </a:tabLst>
            </a:pPr>
            <a:endParaRPr lang="en-US" sz="1800" dirty="0">
              <a:solidFill>
                <a:srgbClr val="313B48"/>
              </a:solidFill>
              <a:effectLst/>
              <a:latin typeface="inherit"/>
              <a:ea typeface="Calibri" panose="020F0502020204030204" pitchFamily="34" charset="0"/>
            </a:endParaRPr>
          </a:p>
        </p:txBody>
      </p:sp>
      <p:pic>
        <p:nvPicPr>
          <p:cNvPr id="7" name="Picture 6">
            <a:extLst>
              <a:ext uri="{FF2B5EF4-FFF2-40B4-BE49-F238E27FC236}">
                <a16:creationId xmlns:a16="http://schemas.microsoft.com/office/drawing/2014/main" id="{B027D681-CF36-FD06-F6C8-7515FD9EDE1E}"/>
              </a:ext>
            </a:extLst>
          </p:cNvPr>
          <p:cNvPicPr>
            <a:picLocks noChangeAspect="1"/>
          </p:cNvPicPr>
          <p:nvPr/>
        </p:nvPicPr>
        <p:blipFill>
          <a:blip r:embed="rId3"/>
          <a:stretch>
            <a:fillRect/>
          </a:stretch>
        </p:blipFill>
        <p:spPr>
          <a:xfrm>
            <a:off x="7349924" y="1065703"/>
            <a:ext cx="4423253" cy="2157609"/>
          </a:xfrm>
          <a:prstGeom prst="rect">
            <a:avLst/>
          </a:prstGeom>
        </p:spPr>
      </p:pic>
      <p:pic>
        <p:nvPicPr>
          <p:cNvPr id="8" name="Picture 7">
            <a:extLst>
              <a:ext uri="{FF2B5EF4-FFF2-40B4-BE49-F238E27FC236}">
                <a16:creationId xmlns:a16="http://schemas.microsoft.com/office/drawing/2014/main" id="{DCC50FE6-E689-A5F4-C6A0-88438D8A03CA}"/>
              </a:ext>
            </a:extLst>
          </p:cNvPr>
          <p:cNvPicPr>
            <a:picLocks noChangeAspect="1"/>
          </p:cNvPicPr>
          <p:nvPr/>
        </p:nvPicPr>
        <p:blipFill>
          <a:blip r:embed="rId4"/>
          <a:stretch>
            <a:fillRect/>
          </a:stretch>
        </p:blipFill>
        <p:spPr>
          <a:xfrm>
            <a:off x="7291107" y="3429000"/>
            <a:ext cx="4668945" cy="2452058"/>
          </a:xfrm>
          <a:prstGeom prst="rect">
            <a:avLst/>
          </a:prstGeom>
        </p:spPr>
      </p:pic>
      <p:sp>
        <p:nvSpPr>
          <p:cNvPr id="2" name="TextBox 1">
            <a:extLst>
              <a:ext uri="{FF2B5EF4-FFF2-40B4-BE49-F238E27FC236}">
                <a16:creationId xmlns:a16="http://schemas.microsoft.com/office/drawing/2014/main" id="{EBA672FE-13BE-0F8E-56DF-58796749573A}"/>
              </a:ext>
            </a:extLst>
          </p:cNvPr>
          <p:cNvSpPr txBox="1"/>
          <p:nvPr/>
        </p:nvSpPr>
        <p:spPr>
          <a:xfrm>
            <a:off x="585679" y="5891954"/>
            <a:ext cx="3802644" cy="253916"/>
          </a:xfrm>
          <a:prstGeom prst="rect">
            <a:avLst/>
          </a:prstGeom>
          <a:noFill/>
        </p:spPr>
        <p:txBody>
          <a:bodyPr wrap="none" rtlCol="0">
            <a:spAutoFit/>
          </a:bodyPr>
          <a:lstStyle/>
          <a:p>
            <a:r>
              <a:rPr lang="en-US" sz="1050">
                <a:hlinkClick r:id="rId5"/>
              </a:rPr>
              <a:t>Source: </a:t>
            </a:r>
            <a:r>
              <a:rPr lang="en-US" sz="1050" dirty="0">
                <a:hlinkClick r:id="rId5"/>
              </a:rPr>
              <a:t>Definition of a Digital Twin - Digital Twin Consortium</a:t>
            </a:r>
            <a:endParaRPr lang="en-US" sz="1050" dirty="0"/>
          </a:p>
        </p:txBody>
      </p:sp>
      <p:sp>
        <p:nvSpPr>
          <p:cNvPr id="6" name="TextBox 5">
            <a:extLst>
              <a:ext uri="{FF2B5EF4-FFF2-40B4-BE49-F238E27FC236}">
                <a16:creationId xmlns:a16="http://schemas.microsoft.com/office/drawing/2014/main" id="{03AED70B-C128-5962-7C91-81A31046A498}"/>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10" name="Slide Number Placeholder 9">
            <a:extLst>
              <a:ext uri="{FF2B5EF4-FFF2-40B4-BE49-F238E27FC236}">
                <a16:creationId xmlns:a16="http://schemas.microsoft.com/office/drawing/2014/main" id="{1E27F9B1-0BC6-DA67-9E60-E726FD484194}"/>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13</a:t>
            </a:fld>
            <a:endParaRPr lang="en-US" dirty="0">
              <a:solidFill>
                <a:srgbClr val="000000"/>
              </a:solidFill>
            </a:endParaRPr>
          </a:p>
        </p:txBody>
      </p:sp>
    </p:spTree>
    <p:extLst>
      <p:ext uri="{BB962C8B-B14F-4D97-AF65-F5344CB8AC3E}">
        <p14:creationId xmlns:p14="http://schemas.microsoft.com/office/powerpoint/2010/main" val="2028762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Definitions</a:t>
            </a:r>
          </a:p>
        </p:txBody>
      </p:sp>
      <p:sp>
        <p:nvSpPr>
          <p:cNvPr id="4" name="Content Placeholder 3"/>
          <p:cNvSpPr>
            <a:spLocks noGrp="1"/>
          </p:cNvSpPr>
          <p:nvPr>
            <p:ph sz="quarter" idx="11"/>
          </p:nvPr>
        </p:nvSpPr>
        <p:spPr>
          <a:xfrm>
            <a:off x="227465" y="950459"/>
            <a:ext cx="11250613" cy="4499843"/>
          </a:xfrm>
        </p:spPr>
        <p:txBody>
          <a:bodyPr/>
          <a:lstStyle/>
          <a:p>
            <a:pPr marL="457189" lvl="2" indent="-457189">
              <a:buSzPct val="75000"/>
              <a:buFont typeface="Wingdings" charset="2"/>
              <a:buChar char="Ø"/>
            </a:pPr>
            <a:r>
              <a:rPr lang="en-US" sz="1800" b="1" dirty="0">
                <a:solidFill>
                  <a:srgbClr val="000000"/>
                </a:solidFill>
                <a:latin typeface="Arial" pitchFamily="34" charset="0"/>
                <a:ea typeface="+mn-ea"/>
                <a:cs typeface="Arial" pitchFamily="34" charset="0"/>
              </a:rPr>
              <a:t>IoT (Internet of Things): </a:t>
            </a:r>
            <a:r>
              <a:rPr lang="en-US" sz="1600" dirty="0">
                <a:solidFill>
                  <a:srgbClr val="202124"/>
                </a:solidFill>
                <a:highlight>
                  <a:srgbClr val="FFFFFF"/>
                </a:highlight>
                <a:latin typeface="Roboto" panose="02000000000000000000" pitchFamily="2" charset="0"/>
              </a:rPr>
              <a:t>A network of devices that can communicate with each other, gather and share data, and be remotely monitored and controlled.</a:t>
            </a:r>
          </a:p>
          <a:p>
            <a:pPr marL="457189" lvl="2" indent="-457189">
              <a:buSzPct val="75000"/>
              <a:buFont typeface="Wingdings" charset="2"/>
              <a:buChar char="Ø"/>
            </a:pPr>
            <a:r>
              <a:rPr lang="en-US" sz="1800" b="1" dirty="0" err="1">
                <a:solidFill>
                  <a:srgbClr val="000000"/>
                </a:solidFill>
                <a:latin typeface="Arial" pitchFamily="34" charset="0"/>
                <a:ea typeface="+mn-ea"/>
                <a:cs typeface="Arial" pitchFamily="34" charset="0"/>
              </a:rPr>
              <a:t>IoA</a:t>
            </a:r>
            <a:r>
              <a:rPr lang="en-US" sz="1800" b="1" dirty="0">
                <a:solidFill>
                  <a:srgbClr val="000000"/>
                </a:solidFill>
                <a:latin typeface="Arial" pitchFamily="34" charset="0"/>
                <a:ea typeface="+mn-ea"/>
                <a:cs typeface="Arial" pitchFamily="34" charset="0"/>
              </a:rPr>
              <a:t> (Internet of Assets): </a:t>
            </a:r>
            <a:r>
              <a:rPr lang="en-US" sz="1600" dirty="0">
                <a:solidFill>
                  <a:srgbClr val="202124"/>
                </a:solidFill>
                <a:highlight>
                  <a:srgbClr val="FFFFFF"/>
                </a:highlight>
                <a:latin typeface="Roboto" panose="02000000000000000000" pitchFamily="2" charset="0"/>
              </a:rPr>
              <a:t>The next step in how people perceive the internet, </a:t>
            </a:r>
            <a:r>
              <a:rPr lang="en-US" sz="1600" dirty="0" err="1">
                <a:solidFill>
                  <a:srgbClr val="202124"/>
                </a:solidFill>
                <a:highlight>
                  <a:srgbClr val="FFFFFF"/>
                </a:highlight>
                <a:latin typeface="Roboto" panose="02000000000000000000" pitchFamily="2" charset="0"/>
              </a:rPr>
              <a:t>IoA</a:t>
            </a:r>
            <a:r>
              <a:rPr lang="en-US" sz="1600" dirty="0">
                <a:solidFill>
                  <a:srgbClr val="202124"/>
                </a:solidFill>
                <a:highlight>
                  <a:srgbClr val="FFFFFF"/>
                </a:highlight>
                <a:latin typeface="Roboto" panose="02000000000000000000" pitchFamily="2" charset="0"/>
              </a:rPr>
              <a:t> refers to the direct and provable ownership of internet assets</a:t>
            </a:r>
          </a:p>
          <a:p>
            <a:pPr algn="l"/>
            <a:r>
              <a:rPr lang="en-US" sz="1800" b="1" dirty="0">
                <a:solidFill>
                  <a:srgbClr val="000000"/>
                </a:solidFill>
                <a:latin typeface="Arial" pitchFamily="34" charset="0"/>
                <a:ea typeface="+mn-ea"/>
                <a:cs typeface="Arial" pitchFamily="34" charset="0"/>
              </a:rPr>
              <a:t>Visualization: </a:t>
            </a:r>
            <a:r>
              <a:rPr lang="en-US" sz="1600" dirty="0">
                <a:solidFill>
                  <a:srgbClr val="202124"/>
                </a:solidFill>
                <a:highlight>
                  <a:srgbClr val="FFFFFF"/>
                </a:highlight>
                <a:latin typeface="Roboto" panose="02000000000000000000" pitchFamily="2" charset="0"/>
                <a:ea typeface="+mn-ea"/>
                <a:cs typeface="Arial" pitchFamily="34" charset="0"/>
              </a:rPr>
              <a:t>T</a:t>
            </a:r>
            <a:r>
              <a:rPr lang="en-US" sz="1600" b="0" i="0" dirty="0">
                <a:solidFill>
                  <a:srgbClr val="202124"/>
                </a:solidFill>
                <a:effectLst/>
                <a:highlight>
                  <a:srgbClr val="FFFFFF"/>
                </a:highlight>
                <a:latin typeface="Roboto" panose="02000000000000000000" pitchFamily="2" charset="0"/>
              </a:rPr>
              <a:t>he representation of an object, situation, or set of information as a chart or other image. A video systems allow visualization of the entire building or campus“.</a:t>
            </a:r>
          </a:p>
          <a:p>
            <a:pPr marL="457189" lvl="2" indent="-457189">
              <a:buSzPct val="75000"/>
              <a:buFont typeface="Wingdings" charset="2"/>
              <a:buChar char="Ø"/>
            </a:pPr>
            <a:r>
              <a:rPr lang="en-US" sz="1800" b="1" dirty="0">
                <a:solidFill>
                  <a:srgbClr val="000000"/>
                </a:solidFill>
                <a:latin typeface="Arial" pitchFamily="34" charset="0"/>
                <a:ea typeface="+mn-ea"/>
                <a:cs typeface="Arial" pitchFamily="34" charset="0"/>
              </a:rPr>
              <a:t>Smart Data types:</a:t>
            </a:r>
            <a:r>
              <a:rPr lang="en-US" sz="1600" b="0" i="0" dirty="0">
                <a:solidFill>
                  <a:srgbClr val="4D5156"/>
                </a:solidFill>
                <a:effectLst/>
                <a:highlight>
                  <a:srgbClr val="F7F8F9"/>
                </a:highlight>
                <a:latin typeface="Google Sans"/>
              </a:rPr>
              <a:t> </a:t>
            </a:r>
            <a:r>
              <a:rPr lang="en-US" sz="1800" dirty="0">
                <a:solidFill>
                  <a:srgbClr val="000000"/>
                </a:solidFill>
                <a:latin typeface="Arial" pitchFamily="34" charset="0"/>
                <a:ea typeface="+mn-ea"/>
                <a:cs typeface="Arial" pitchFamily="34" charset="0"/>
              </a:rPr>
              <a:t>Represent a smaller data sets that provide meaningful, valuable, and actionable information.</a:t>
            </a:r>
          </a:p>
          <a:p>
            <a:pPr marL="457189" lvl="2" indent="-457189">
              <a:buSzPct val="75000"/>
              <a:buFont typeface="Wingdings" charset="2"/>
              <a:buChar char="Ø"/>
            </a:pPr>
            <a:r>
              <a:rPr lang="en-US" sz="1800" b="1" dirty="0">
                <a:solidFill>
                  <a:srgbClr val="000000"/>
                </a:solidFill>
                <a:latin typeface="Arial" pitchFamily="34" charset="0"/>
                <a:ea typeface="+mn-ea"/>
                <a:cs typeface="Arial" pitchFamily="34" charset="0"/>
              </a:rPr>
              <a:t>A/E/C/O: </a:t>
            </a:r>
            <a:r>
              <a:rPr lang="en-US" sz="1800" dirty="0">
                <a:solidFill>
                  <a:srgbClr val="000000"/>
                </a:solidFill>
                <a:latin typeface="Arial" pitchFamily="34" charset="0"/>
                <a:ea typeface="+mn-ea"/>
                <a:cs typeface="Arial" pitchFamily="34" charset="0"/>
              </a:rPr>
              <a:t>Architecture/Engineering/Contracting/Operations</a:t>
            </a:r>
          </a:p>
          <a:p>
            <a:pPr marL="457189" lvl="2" indent="-457189">
              <a:buSzPct val="75000"/>
              <a:buFont typeface="Wingdings" charset="2"/>
              <a:buChar char="Ø"/>
            </a:pPr>
            <a:r>
              <a:rPr lang="en-US" sz="1800" b="1" dirty="0">
                <a:solidFill>
                  <a:srgbClr val="000000"/>
                </a:solidFill>
                <a:latin typeface="Arial" pitchFamily="34" charset="0"/>
                <a:ea typeface="+mn-ea"/>
                <a:cs typeface="Arial" pitchFamily="34" charset="0"/>
              </a:rPr>
              <a:t>Digital Thread: </a:t>
            </a:r>
            <a:r>
              <a:rPr lang="en-US" sz="1800" dirty="0">
                <a:solidFill>
                  <a:srgbClr val="000000"/>
                </a:solidFill>
                <a:latin typeface="Arial" pitchFamily="34" charset="0"/>
                <a:ea typeface="+mn-ea"/>
                <a:cs typeface="Arial" pitchFamily="34" charset="0"/>
              </a:rPr>
              <a:t>A mechanism for correlating information across multiple dimensions of the virtual representation... relies on stable, consistent real-world identifiers to "join" across different repositories of information.”</a:t>
            </a:r>
          </a:p>
          <a:p>
            <a:pPr marL="457189" lvl="2" indent="-457189">
              <a:buSzPct val="75000"/>
              <a:buFont typeface="Wingdings" charset="2"/>
              <a:buChar char="Ø"/>
            </a:pPr>
            <a:r>
              <a:rPr lang="en-US" sz="1800" b="1" dirty="0">
                <a:solidFill>
                  <a:srgbClr val="000000"/>
                </a:solidFill>
                <a:latin typeface="Arial" pitchFamily="34" charset="0"/>
                <a:ea typeface="+mn-ea"/>
                <a:cs typeface="Arial" pitchFamily="34" charset="0"/>
              </a:rPr>
              <a:t>Digital Twin System: </a:t>
            </a:r>
            <a:r>
              <a:rPr lang="en-US" sz="1800" dirty="0">
                <a:solidFill>
                  <a:srgbClr val="000000"/>
                </a:solidFill>
                <a:latin typeface="Arial" pitchFamily="34" charset="0"/>
                <a:ea typeface="+mn-ea"/>
                <a:cs typeface="Arial" pitchFamily="34" charset="0"/>
              </a:rPr>
              <a:t>A system-of-systems that implements a digital twin.</a:t>
            </a:r>
          </a:p>
          <a:p>
            <a:pPr marL="457189" lvl="2" indent="-457189">
              <a:buSzPct val="75000"/>
              <a:buFont typeface="Wingdings" charset="2"/>
              <a:buChar char="Ø"/>
            </a:pPr>
            <a:r>
              <a:rPr lang="en-US" sz="1800" b="1" dirty="0">
                <a:solidFill>
                  <a:srgbClr val="000000"/>
                </a:solidFill>
                <a:latin typeface="Arial" pitchFamily="34" charset="0"/>
                <a:ea typeface="+mn-ea"/>
                <a:cs typeface="Arial" pitchFamily="34" charset="0"/>
              </a:rPr>
              <a:t>Reality Capture:</a:t>
            </a:r>
            <a:r>
              <a:rPr lang="en-US" sz="1800" dirty="0">
                <a:solidFill>
                  <a:srgbClr val="000000"/>
                </a:solidFill>
                <a:latin typeface="Arial" pitchFamily="34" charset="0"/>
                <a:ea typeface="+mn-ea"/>
                <a:cs typeface="Arial" pitchFamily="34" charset="0"/>
              </a:rPr>
              <a:t> Reality Capture is process from creating 3D models out of unordered photographs or laser scans without seams. </a:t>
            </a:r>
          </a:p>
          <a:p>
            <a:pPr marL="457189" lvl="2" indent="-457189">
              <a:buSzPct val="75000"/>
              <a:buFont typeface="Wingdings" charset="2"/>
              <a:buChar char="Ø"/>
            </a:pPr>
            <a:r>
              <a:rPr lang="en-US" sz="1800" b="1" dirty="0">
                <a:solidFill>
                  <a:srgbClr val="000000"/>
                </a:solidFill>
                <a:latin typeface="Arial" pitchFamily="34" charset="0"/>
                <a:ea typeface="+mn-ea"/>
                <a:cs typeface="Arial" pitchFamily="34" charset="0"/>
              </a:rPr>
              <a:t>Digital Building Lifecycle: </a:t>
            </a:r>
            <a:r>
              <a:rPr lang="en-US" sz="1800" dirty="0">
                <a:solidFill>
                  <a:srgbClr val="000000"/>
                </a:solidFill>
                <a:latin typeface="Arial" pitchFamily="34" charset="0"/>
                <a:ea typeface="+mn-ea"/>
                <a:cs typeface="Arial" pitchFamily="34" charset="0"/>
              </a:rPr>
              <a:t>A process in which digital data is passed from one design to construction to operations and design in the future.</a:t>
            </a:r>
          </a:p>
        </p:txBody>
      </p:sp>
      <p:sp>
        <p:nvSpPr>
          <p:cNvPr id="3" name="TextBox 2">
            <a:extLst>
              <a:ext uri="{FF2B5EF4-FFF2-40B4-BE49-F238E27FC236}">
                <a16:creationId xmlns:a16="http://schemas.microsoft.com/office/drawing/2014/main" id="{02C3DBE9-C2D0-C999-C6D4-CD5919D6FF88}"/>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6" name="Slide Number Placeholder 5">
            <a:extLst>
              <a:ext uri="{FF2B5EF4-FFF2-40B4-BE49-F238E27FC236}">
                <a16:creationId xmlns:a16="http://schemas.microsoft.com/office/drawing/2014/main" id="{28A39CDF-770B-D19C-950B-252F90686716}"/>
              </a:ext>
            </a:extLst>
          </p:cNvPr>
          <p:cNvSpPr>
            <a:spLocks noGrp="1"/>
          </p:cNvSpPr>
          <p:nvPr>
            <p:ph type="sldNum" sz="quarter" idx="10"/>
          </p:nvPr>
        </p:nvSpPr>
        <p:spPr/>
        <p:txBody>
          <a:bodyPr/>
          <a:lstStyle/>
          <a:p>
            <a:pPr>
              <a:defRPr/>
            </a:pPr>
            <a:fld id="{D68E8870-17DE-45C4-A8DD-7644B2422933}" type="slidenum">
              <a:rPr lang="en-US" smtClean="0"/>
              <a:pPr>
                <a:defRPr/>
              </a:pPr>
              <a:t>14</a:t>
            </a:fld>
            <a:endParaRPr lang="en-US" dirty="0"/>
          </a:p>
        </p:txBody>
      </p:sp>
    </p:spTree>
    <p:extLst>
      <p:ext uri="{BB962C8B-B14F-4D97-AF65-F5344CB8AC3E}">
        <p14:creationId xmlns:p14="http://schemas.microsoft.com/office/powerpoint/2010/main" val="3682232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bstract art of pastel-colored 3D bubbles">
            <a:extLst>
              <a:ext uri="{FF2B5EF4-FFF2-40B4-BE49-F238E27FC236}">
                <a16:creationId xmlns:a16="http://schemas.microsoft.com/office/drawing/2014/main" id="{5FA7D47D-D494-4754-A3DE-05A475237D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215" r="64" b="4079"/>
          <a:stretch/>
        </p:blipFill>
        <p:spPr>
          <a:xfrm>
            <a:off x="1192623" y="1773297"/>
            <a:ext cx="4826033" cy="3993997"/>
          </a:xfrm>
          <a:prstGeom prst="rect">
            <a:avLst/>
          </a:prstGeom>
          <a:ln w="38100">
            <a:solidFill>
              <a:schemeClr val="accent1"/>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FB95BB1-890C-461B-BABF-91ADCE214D2D}"/>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Notable Tech Enablers and Related Concepts</a:t>
            </a:r>
          </a:p>
        </p:txBody>
      </p:sp>
      <p:pic>
        <p:nvPicPr>
          <p:cNvPr id="20" name="Picture 19" descr="DNA molecules background">
            <a:extLst>
              <a:ext uri="{FF2B5EF4-FFF2-40B4-BE49-F238E27FC236}">
                <a16:creationId xmlns:a16="http://schemas.microsoft.com/office/drawing/2014/main" id="{BB519194-7F4B-477E-8319-F7ED48A275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1" t="-237" b="-1"/>
          <a:stretch/>
        </p:blipFill>
        <p:spPr>
          <a:xfrm rot="5400000">
            <a:off x="6722704" y="1305534"/>
            <a:ext cx="3968327" cy="4866344"/>
          </a:xfrm>
          <a:prstGeom prst="rect">
            <a:avLst/>
          </a:prstGeom>
          <a:ln w="38100">
            <a:solidFill>
              <a:schemeClr val="accent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9F360115-B954-4F67-9308-02B573DE82EE}"/>
              </a:ext>
            </a:extLst>
          </p:cNvPr>
          <p:cNvSpPr txBox="1"/>
          <p:nvPr/>
        </p:nvSpPr>
        <p:spPr>
          <a:xfrm>
            <a:off x="5031906" y="2050076"/>
            <a:ext cx="8335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13238">
                    <a:lumMod val="50000"/>
                  </a:srgbClr>
                </a:solidFill>
                <a:effectLst/>
                <a:uLnTx/>
                <a:uFillTx/>
                <a:latin typeface="Arial" panose="020B0604020202020204"/>
                <a:ea typeface="+mn-ea"/>
                <a:cs typeface="+mn-cs"/>
              </a:rPr>
              <a:t>IoT</a:t>
            </a:r>
          </a:p>
        </p:txBody>
      </p:sp>
      <p:sp>
        <p:nvSpPr>
          <p:cNvPr id="11" name="TextBox 10">
            <a:extLst>
              <a:ext uri="{FF2B5EF4-FFF2-40B4-BE49-F238E27FC236}">
                <a16:creationId xmlns:a16="http://schemas.microsoft.com/office/drawing/2014/main" id="{7F1534B7-50AE-4CC8-9B13-7CD6AAAC5DC4}"/>
              </a:ext>
            </a:extLst>
          </p:cNvPr>
          <p:cNvSpPr txBox="1"/>
          <p:nvPr/>
        </p:nvSpPr>
        <p:spPr>
          <a:xfrm>
            <a:off x="1524773" y="1894403"/>
            <a:ext cx="11383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13238">
                    <a:lumMod val="50000"/>
                  </a:srgbClr>
                </a:solidFill>
                <a:effectLst/>
                <a:uLnTx/>
                <a:uFillTx/>
                <a:latin typeface="Arial" panose="020B0604020202020204"/>
                <a:ea typeface="+mn-ea"/>
                <a:cs typeface="+mn-cs"/>
              </a:rPr>
              <a:t>Reality Capture</a:t>
            </a:r>
          </a:p>
        </p:txBody>
      </p:sp>
      <p:sp>
        <p:nvSpPr>
          <p:cNvPr id="12" name="TextBox 11">
            <a:extLst>
              <a:ext uri="{FF2B5EF4-FFF2-40B4-BE49-F238E27FC236}">
                <a16:creationId xmlns:a16="http://schemas.microsoft.com/office/drawing/2014/main" id="{A7D0D13C-CB3B-433C-987B-99061E3A7B63}"/>
              </a:ext>
            </a:extLst>
          </p:cNvPr>
          <p:cNvSpPr txBox="1"/>
          <p:nvPr/>
        </p:nvSpPr>
        <p:spPr>
          <a:xfrm>
            <a:off x="1201311" y="4074160"/>
            <a:ext cx="17852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13238">
                    <a:lumMod val="50000"/>
                  </a:srgbClr>
                </a:solidFill>
                <a:effectLst/>
                <a:uLnTx/>
                <a:uFillTx/>
                <a:latin typeface="Arial" panose="020B0604020202020204"/>
                <a:ea typeface="+mn-ea"/>
                <a:cs typeface="+mn-cs"/>
              </a:rPr>
              <a:t>Cloud/ Edge Computing</a:t>
            </a:r>
          </a:p>
        </p:txBody>
      </p:sp>
      <p:sp>
        <p:nvSpPr>
          <p:cNvPr id="13" name="TextBox 12">
            <a:extLst>
              <a:ext uri="{FF2B5EF4-FFF2-40B4-BE49-F238E27FC236}">
                <a16:creationId xmlns:a16="http://schemas.microsoft.com/office/drawing/2014/main" id="{5A22AF6F-2A93-49A7-956F-5431C7F4E4CC}"/>
              </a:ext>
            </a:extLst>
          </p:cNvPr>
          <p:cNvSpPr txBox="1"/>
          <p:nvPr/>
        </p:nvSpPr>
        <p:spPr>
          <a:xfrm>
            <a:off x="1666681" y="5209910"/>
            <a:ext cx="27315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13238">
                    <a:lumMod val="50000"/>
                  </a:srgbClr>
                </a:solidFill>
                <a:effectLst/>
                <a:uLnTx/>
                <a:uFillTx/>
                <a:latin typeface="Arial" panose="020B0604020202020204"/>
                <a:ea typeface="+mn-ea"/>
                <a:cs typeface="+mn-cs"/>
              </a:rPr>
              <a:t>Mixed Reality (AR/VR)</a:t>
            </a:r>
          </a:p>
        </p:txBody>
      </p:sp>
      <p:sp>
        <p:nvSpPr>
          <p:cNvPr id="15" name="TextBox 14">
            <a:extLst>
              <a:ext uri="{FF2B5EF4-FFF2-40B4-BE49-F238E27FC236}">
                <a16:creationId xmlns:a16="http://schemas.microsoft.com/office/drawing/2014/main" id="{7618BE5C-D1E8-44CB-998E-66116C235680}"/>
              </a:ext>
            </a:extLst>
          </p:cNvPr>
          <p:cNvSpPr txBox="1"/>
          <p:nvPr/>
        </p:nvSpPr>
        <p:spPr>
          <a:xfrm>
            <a:off x="4734884" y="2779107"/>
            <a:ext cx="9019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13238">
                    <a:lumMod val="50000"/>
                  </a:srgbClr>
                </a:solidFill>
                <a:effectLst/>
                <a:uLnTx/>
                <a:uFillTx/>
                <a:latin typeface="Arial" panose="020B0604020202020204"/>
                <a:ea typeface="+mn-ea"/>
                <a:cs typeface="+mn-cs"/>
              </a:rPr>
              <a:t>UAS/ Robotics </a:t>
            </a:r>
          </a:p>
        </p:txBody>
      </p:sp>
      <p:sp>
        <p:nvSpPr>
          <p:cNvPr id="17" name="TextBox 16">
            <a:extLst>
              <a:ext uri="{FF2B5EF4-FFF2-40B4-BE49-F238E27FC236}">
                <a16:creationId xmlns:a16="http://schemas.microsoft.com/office/drawing/2014/main" id="{3B0CC0BC-D128-4AE7-B665-52E8B469C271}"/>
              </a:ext>
            </a:extLst>
          </p:cNvPr>
          <p:cNvSpPr txBox="1"/>
          <p:nvPr/>
        </p:nvSpPr>
        <p:spPr>
          <a:xfrm>
            <a:off x="4935951" y="3416293"/>
            <a:ext cx="10294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13238">
                    <a:lumMod val="50000"/>
                  </a:srgbClr>
                </a:solidFill>
                <a:effectLst/>
                <a:uLnTx/>
                <a:uFillTx/>
                <a:latin typeface="Arial" panose="020B0604020202020204"/>
                <a:ea typeface="+mn-ea"/>
                <a:cs typeface="+mn-cs"/>
              </a:rPr>
              <a:t>AI/ML</a:t>
            </a:r>
          </a:p>
        </p:txBody>
      </p:sp>
      <p:sp>
        <p:nvSpPr>
          <p:cNvPr id="18" name="TextBox 17">
            <a:extLst>
              <a:ext uri="{FF2B5EF4-FFF2-40B4-BE49-F238E27FC236}">
                <a16:creationId xmlns:a16="http://schemas.microsoft.com/office/drawing/2014/main" id="{690157F3-1B15-4125-8A84-08F3D89D13A8}"/>
              </a:ext>
            </a:extLst>
          </p:cNvPr>
          <p:cNvSpPr txBox="1"/>
          <p:nvPr/>
        </p:nvSpPr>
        <p:spPr>
          <a:xfrm>
            <a:off x="5258467" y="5079474"/>
            <a:ext cx="5928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13238">
                    <a:lumMod val="50000"/>
                  </a:srgbClr>
                </a:solidFill>
                <a:effectLst/>
                <a:uLnTx/>
                <a:uFillTx/>
                <a:latin typeface="Arial" panose="020B0604020202020204"/>
                <a:ea typeface="+mn-ea"/>
                <a:cs typeface="+mn-cs"/>
              </a:rPr>
              <a:t>BI</a:t>
            </a:r>
          </a:p>
        </p:txBody>
      </p:sp>
      <p:sp>
        <p:nvSpPr>
          <p:cNvPr id="19" name="TextBox 18">
            <a:extLst>
              <a:ext uri="{FF2B5EF4-FFF2-40B4-BE49-F238E27FC236}">
                <a16:creationId xmlns:a16="http://schemas.microsoft.com/office/drawing/2014/main" id="{C78E3D83-68CC-4AD1-ABAE-60EEDECFA9C3}"/>
              </a:ext>
            </a:extLst>
          </p:cNvPr>
          <p:cNvSpPr txBox="1"/>
          <p:nvPr/>
        </p:nvSpPr>
        <p:spPr>
          <a:xfrm>
            <a:off x="4516176" y="4104939"/>
            <a:ext cx="16514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13238">
                    <a:lumMod val="50000"/>
                  </a:srgbClr>
                </a:solidFill>
                <a:effectLst/>
                <a:uLnTx/>
                <a:uFillTx/>
                <a:latin typeface="Arial" panose="020B0604020202020204"/>
                <a:ea typeface="+mn-ea"/>
                <a:cs typeface="+mn-cs"/>
              </a:rPr>
              <a:t>Data Management</a:t>
            </a:r>
          </a:p>
        </p:txBody>
      </p:sp>
      <p:sp>
        <p:nvSpPr>
          <p:cNvPr id="21" name="TextBox 20">
            <a:extLst>
              <a:ext uri="{FF2B5EF4-FFF2-40B4-BE49-F238E27FC236}">
                <a16:creationId xmlns:a16="http://schemas.microsoft.com/office/drawing/2014/main" id="{61938DA1-6D34-4B3A-BD7C-7A3BF9EFA441}"/>
              </a:ext>
            </a:extLst>
          </p:cNvPr>
          <p:cNvSpPr txBox="1"/>
          <p:nvPr/>
        </p:nvSpPr>
        <p:spPr>
          <a:xfrm>
            <a:off x="1282886" y="2853943"/>
            <a:ext cx="11383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13238">
                    <a:lumMod val="50000"/>
                  </a:srgbClr>
                </a:solidFill>
                <a:effectLst/>
                <a:uLnTx/>
                <a:uFillTx/>
                <a:latin typeface="Arial" panose="020B0604020202020204"/>
                <a:ea typeface="+mn-ea"/>
                <a:cs typeface="+mn-cs"/>
              </a:rPr>
              <a:t>Computer Vision</a:t>
            </a:r>
          </a:p>
        </p:txBody>
      </p:sp>
      <p:sp>
        <p:nvSpPr>
          <p:cNvPr id="24" name="TextBox 23">
            <a:extLst>
              <a:ext uri="{FF2B5EF4-FFF2-40B4-BE49-F238E27FC236}">
                <a16:creationId xmlns:a16="http://schemas.microsoft.com/office/drawing/2014/main" id="{96CA88B8-DB10-4BCE-BCA6-5AE859BF42AA}"/>
              </a:ext>
            </a:extLst>
          </p:cNvPr>
          <p:cNvSpPr txBox="1"/>
          <p:nvPr/>
        </p:nvSpPr>
        <p:spPr>
          <a:xfrm>
            <a:off x="1900389" y="4702075"/>
            <a:ext cx="170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13238">
                    <a:lumMod val="50000"/>
                  </a:srgbClr>
                </a:solidFill>
                <a:effectLst/>
                <a:uLnTx/>
                <a:uFillTx/>
                <a:latin typeface="Arial" panose="020B0604020202020204"/>
                <a:ea typeface="+mn-ea"/>
                <a:cs typeface="+mn-cs"/>
              </a:rPr>
              <a:t>Simulation</a:t>
            </a:r>
          </a:p>
        </p:txBody>
      </p:sp>
      <p:sp>
        <p:nvSpPr>
          <p:cNvPr id="25" name="TextBox 24">
            <a:extLst>
              <a:ext uri="{FF2B5EF4-FFF2-40B4-BE49-F238E27FC236}">
                <a16:creationId xmlns:a16="http://schemas.microsoft.com/office/drawing/2014/main" id="{312D48C1-31C5-4CBB-8ADA-5B054BBF838D}"/>
              </a:ext>
            </a:extLst>
          </p:cNvPr>
          <p:cNvSpPr txBox="1"/>
          <p:nvPr/>
        </p:nvSpPr>
        <p:spPr>
          <a:xfrm>
            <a:off x="4284379" y="4652455"/>
            <a:ext cx="149505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13238">
                    <a:lumMod val="50000"/>
                  </a:srgbClr>
                </a:solidFill>
                <a:effectLst/>
                <a:uLnTx/>
                <a:uFillTx/>
                <a:latin typeface="Arial" panose="020B0604020202020204"/>
                <a:ea typeface="+mn-ea"/>
                <a:cs typeface="+mn-cs"/>
              </a:rPr>
              <a:t>Geospatial</a:t>
            </a:r>
          </a:p>
        </p:txBody>
      </p:sp>
      <p:sp>
        <p:nvSpPr>
          <p:cNvPr id="26" name="TextBox 25">
            <a:extLst>
              <a:ext uri="{FF2B5EF4-FFF2-40B4-BE49-F238E27FC236}">
                <a16:creationId xmlns:a16="http://schemas.microsoft.com/office/drawing/2014/main" id="{BD887697-94D4-4A2B-9D2E-92775592FCE2}"/>
              </a:ext>
            </a:extLst>
          </p:cNvPr>
          <p:cNvSpPr txBox="1"/>
          <p:nvPr/>
        </p:nvSpPr>
        <p:spPr>
          <a:xfrm>
            <a:off x="4089602" y="5163740"/>
            <a:ext cx="120046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13238">
                    <a:lumMod val="50000"/>
                  </a:srgbClr>
                </a:solidFill>
                <a:effectLst/>
                <a:uLnTx/>
                <a:uFillTx/>
                <a:latin typeface="Arial" panose="020B0604020202020204"/>
                <a:ea typeface="+mn-ea"/>
                <a:cs typeface="+mn-cs"/>
              </a:rPr>
              <a:t>BIM/CAD</a:t>
            </a:r>
          </a:p>
        </p:txBody>
      </p:sp>
      <p:sp>
        <p:nvSpPr>
          <p:cNvPr id="27" name="TextBox 26">
            <a:extLst>
              <a:ext uri="{FF2B5EF4-FFF2-40B4-BE49-F238E27FC236}">
                <a16:creationId xmlns:a16="http://schemas.microsoft.com/office/drawing/2014/main" id="{BDABA265-AD2F-4FFD-A0C5-17B690E03FFF}"/>
              </a:ext>
            </a:extLst>
          </p:cNvPr>
          <p:cNvSpPr txBox="1"/>
          <p:nvPr/>
        </p:nvSpPr>
        <p:spPr>
          <a:xfrm>
            <a:off x="3456139" y="1956617"/>
            <a:ext cx="175800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13238">
                    <a:lumMod val="50000"/>
                  </a:srgbClr>
                </a:solidFill>
                <a:effectLst/>
                <a:uLnTx/>
                <a:uFillTx/>
                <a:latin typeface="Arial" panose="020B0604020202020204"/>
                <a:ea typeface="+mn-ea"/>
                <a:cs typeface="+mn-cs"/>
              </a:rPr>
              <a:t>Game Engines</a:t>
            </a:r>
          </a:p>
        </p:txBody>
      </p:sp>
      <p:sp>
        <p:nvSpPr>
          <p:cNvPr id="28" name="TextBox 27">
            <a:extLst>
              <a:ext uri="{FF2B5EF4-FFF2-40B4-BE49-F238E27FC236}">
                <a16:creationId xmlns:a16="http://schemas.microsoft.com/office/drawing/2014/main" id="{043A943F-F637-4EBF-BFBD-7A11459E6CEB}"/>
              </a:ext>
            </a:extLst>
          </p:cNvPr>
          <p:cNvSpPr txBox="1"/>
          <p:nvPr/>
        </p:nvSpPr>
        <p:spPr>
          <a:xfrm>
            <a:off x="6340171" y="3094305"/>
            <a:ext cx="3264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B49"/>
                </a:solidFill>
                <a:effectLst/>
                <a:uLnTx/>
                <a:uFillTx/>
                <a:latin typeface="Arial" panose="020B0604020202020204"/>
                <a:ea typeface="+mn-ea"/>
                <a:cs typeface="+mn-cs"/>
              </a:rPr>
              <a:t>Smart City/Community</a:t>
            </a:r>
          </a:p>
        </p:txBody>
      </p:sp>
      <p:sp>
        <p:nvSpPr>
          <p:cNvPr id="29" name="TextBox 28">
            <a:extLst>
              <a:ext uri="{FF2B5EF4-FFF2-40B4-BE49-F238E27FC236}">
                <a16:creationId xmlns:a16="http://schemas.microsoft.com/office/drawing/2014/main" id="{9EF7281B-AEAC-47FD-B32A-62FF5FCD176A}"/>
              </a:ext>
            </a:extLst>
          </p:cNvPr>
          <p:cNvSpPr txBox="1"/>
          <p:nvPr/>
        </p:nvSpPr>
        <p:spPr>
          <a:xfrm>
            <a:off x="6102947" y="1964704"/>
            <a:ext cx="25551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B49"/>
                </a:solidFill>
                <a:effectLst/>
                <a:uLnTx/>
                <a:uFillTx/>
                <a:latin typeface="Arial" panose="020B0604020202020204"/>
                <a:ea typeface="+mn-ea"/>
                <a:cs typeface="+mn-cs"/>
              </a:rPr>
              <a:t>Metaverse</a:t>
            </a:r>
          </a:p>
        </p:txBody>
      </p:sp>
      <p:sp>
        <p:nvSpPr>
          <p:cNvPr id="30" name="TextBox 29">
            <a:extLst>
              <a:ext uri="{FF2B5EF4-FFF2-40B4-BE49-F238E27FC236}">
                <a16:creationId xmlns:a16="http://schemas.microsoft.com/office/drawing/2014/main" id="{17593A1A-477B-4399-AE99-12AF65883C8A}"/>
              </a:ext>
            </a:extLst>
          </p:cNvPr>
          <p:cNvSpPr txBox="1"/>
          <p:nvPr/>
        </p:nvSpPr>
        <p:spPr>
          <a:xfrm>
            <a:off x="7099381" y="2819926"/>
            <a:ext cx="44326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B49"/>
                </a:solidFill>
                <a:effectLst/>
                <a:uLnTx/>
                <a:uFillTx/>
                <a:latin typeface="Arial" panose="020B0604020202020204"/>
                <a:ea typeface="+mn-ea"/>
                <a:cs typeface="+mn-cs"/>
              </a:rPr>
              <a:t>Smart Building/Infrastructure</a:t>
            </a:r>
          </a:p>
        </p:txBody>
      </p:sp>
      <p:sp>
        <p:nvSpPr>
          <p:cNvPr id="31" name="TextBox 30">
            <a:extLst>
              <a:ext uri="{FF2B5EF4-FFF2-40B4-BE49-F238E27FC236}">
                <a16:creationId xmlns:a16="http://schemas.microsoft.com/office/drawing/2014/main" id="{CB038E3B-FE92-4C77-913F-10426C2C2713}"/>
              </a:ext>
            </a:extLst>
          </p:cNvPr>
          <p:cNvSpPr txBox="1"/>
          <p:nvPr/>
        </p:nvSpPr>
        <p:spPr>
          <a:xfrm>
            <a:off x="8102036" y="1803445"/>
            <a:ext cx="34971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B49"/>
                </a:solidFill>
                <a:effectLst/>
                <a:uLnTx/>
                <a:uFillTx/>
                <a:latin typeface="Arial" panose="020B0604020202020204"/>
                <a:ea typeface="+mn-ea"/>
                <a:cs typeface="+mn-cs"/>
              </a:rPr>
              <a:t>Industry 4.0</a:t>
            </a:r>
          </a:p>
        </p:txBody>
      </p:sp>
      <p:sp>
        <p:nvSpPr>
          <p:cNvPr id="32" name="TextBox 31">
            <a:extLst>
              <a:ext uri="{FF2B5EF4-FFF2-40B4-BE49-F238E27FC236}">
                <a16:creationId xmlns:a16="http://schemas.microsoft.com/office/drawing/2014/main" id="{31B00828-86A2-4EEC-8BFB-AFAB182DC54B}"/>
              </a:ext>
            </a:extLst>
          </p:cNvPr>
          <p:cNvSpPr txBox="1"/>
          <p:nvPr/>
        </p:nvSpPr>
        <p:spPr>
          <a:xfrm>
            <a:off x="7428489" y="3436907"/>
            <a:ext cx="35600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B49"/>
                </a:solidFill>
                <a:effectLst/>
                <a:uLnTx/>
                <a:uFillTx/>
                <a:latin typeface="Arial" panose="020B0604020202020204"/>
                <a:ea typeface="+mn-ea"/>
                <a:cs typeface="+mn-cs"/>
              </a:rPr>
              <a:t>Industrialized Construction</a:t>
            </a:r>
          </a:p>
        </p:txBody>
      </p:sp>
      <p:sp>
        <p:nvSpPr>
          <p:cNvPr id="33" name="TextBox 32">
            <a:extLst>
              <a:ext uri="{FF2B5EF4-FFF2-40B4-BE49-F238E27FC236}">
                <a16:creationId xmlns:a16="http://schemas.microsoft.com/office/drawing/2014/main" id="{EA6A583C-3276-4E30-8C98-247786928883}"/>
              </a:ext>
            </a:extLst>
          </p:cNvPr>
          <p:cNvSpPr txBox="1"/>
          <p:nvPr/>
        </p:nvSpPr>
        <p:spPr>
          <a:xfrm>
            <a:off x="8289526" y="2311686"/>
            <a:ext cx="14120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B49"/>
                </a:solidFill>
                <a:effectLst/>
                <a:uLnTx/>
                <a:uFillTx/>
                <a:latin typeface="Arial" panose="020B0604020202020204"/>
                <a:ea typeface="+mn-ea"/>
                <a:cs typeface="+mn-cs"/>
              </a:rPr>
              <a:t>PLM</a:t>
            </a:r>
          </a:p>
        </p:txBody>
      </p:sp>
      <p:sp>
        <p:nvSpPr>
          <p:cNvPr id="34" name="TextBox 33">
            <a:extLst>
              <a:ext uri="{FF2B5EF4-FFF2-40B4-BE49-F238E27FC236}">
                <a16:creationId xmlns:a16="http://schemas.microsoft.com/office/drawing/2014/main" id="{44F37CE3-547B-4192-A4AA-38D0B3D1775D}"/>
              </a:ext>
            </a:extLst>
          </p:cNvPr>
          <p:cNvSpPr txBox="1"/>
          <p:nvPr/>
        </p:nvSpPr>
        <p:spPr>
          <a:xfrm>
            <a:off x="9292068" y="3714156"/>
            <a:ext cx="20854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B49"/>
                </a:solidFill>
                <a:effectLst/>
                <a:uLnTx/>
                <a:uFillTx/>
                <a:latin typeface="Arial" panose="020B0604020202020204"/>
                <a:ea typeface="+mn-ea"/>
                <a:cs typeface="+mn-cs"/>
              </a:rPr>
              <a:t>DfMA</a:t>
            </a:r>
          </a:p>
        </p:txBody>
      </p:sp>
      <p:sp>
        <p:nvSpPr>
          <p:cNvPr id="3" name="TextBox 2">
            <a:extLst>
              <a:ext uri="{FF2B5EF4-FFF2-40B4-BE49-F238E27FC236}">
                <a16:creationId xmlns:a16="http://schemas.microsoft.com/office/drawing/2014/main" id="{D0EC5D8E-264E-9D99-6909-410C15A280A1}"/>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RT</a:t>
            </a:r>
          </a:p>
        </p:txBody>
      </p:sp>
      <p:sp>
        <p:nvSpPr>
          <p:cNvPr id="7" name="Slide Number Placeholder 6">
            <a:extLst>
              <a:ext uri="{FF2B5EF4-FFF2-40B4-BE49-F238E27FC236}">
                <a16:creationId xmlns:a16="http://schemas.microsoft.com/office/drawing/2014/main" id="{02985D3D-18AF-8E4B-90E7-C81376980957}"/>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15</a:t>
            </a:fld>
            <a:endParaRPr lang="en-US" dirty="0">
              <a:solidFill>
                <a:srgbClr val="000000"/>
              </a:solidFill>
            </a:endParaRPr>
          </a:p>
        </p:txBody>
      </p:sp>
    </p:spTree>
    <p:extLst>
      <p:ext uri="{BB962C8B-B14F-4D97-AF65-F5344CB8AC3E}">
        <p14:creationId xmlns:p14="http://schemas.microsoft.com/office/powerpoint/2010/main" val="361807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A0EE5E-7F1A-E3BA-AE45-0579D939FAE5}"/>
              </a:ext>
            </a:extLst>
          </p:cNvPr>
          <p:cNvSpPr>
            <a:spLocks noGrp="1"/>
          </p:cNvSpPr>
          <p:nvPr>
            <p:ph type="title"/>
          </p:nvPr>
        </p:nvSpPr>
        <p:spPr>
          <a:xfrm>
            <a:off x="533400" y="0"/>
            <a:ext cx="10515600" cy="639574"/>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What is a Digital Twin and Why is it Beneficial</a:t>
            </a:r>
          </a:p>
        </p:txBody>
      </p:sp>
      <p:pic>
        <p:nvPicPr>
          <p:cNvPr id="5" name="ADT_Pressure_2-16">
            <a:hlinkClick r:id="" action="ppaction://media"/>
            <a:extLst>
              <a:ext uri="{FF2B5EF4-FFF2-40B4-BE49-F238E27FC236}">
                <a16:creationId xmlns:a16="http://schemas.microsoft.com/office/drawing/2014/main" id="{13AE9EF7-B2BF-F28F-00BA-70A6C5A60D28}"/>
              </a:ext>
            </a:extLst>
          </p:cNvPr>
          <p:cNvPicPr>
            <a:picLocks noChangeAspect="1"/>
          </p:cNvPicPr>
          <p:nvPr>
            <a:videoFile r:link="rId1"/>
            <p:extLst>
              <p:ext uri="{DAA4B4D4-6D71-4841-9C94-3DE7FCFB9230}">
                <p14:media xmlns:p14="http://schemas.microsoft.com/office/powerpoint/2010/main" r:embed="rId2">
                  <p14:trim st="10366"/>
                </p14:media>
              </p:ext>
            </p:extLst>
          </p:nvPr>
        </p:nvPicPr>
        <p:blipFill>
          <a:blip r:embed="rId4"/>
          <a:stretch>
            <a:fillRect/>
          </a:stretch>
        </p:blipFill>
        <p:spPr>
          <a:xfrm>
            <a:off x="1388366" y="1045151"/>
            <a:ext cx="9097819" cy="5117523"/>
          </a:xfrm>
          <a:prstGeom prst="rect">
            <a:avLst/>
          </a:prstGeom>
        </p:spPr>
      </p:pic>
      <p:sp>
        <p:nvSpPr>
          <p:cNvPr id="2" name="TextBox 1">
            <a:extLst>
              <a:ext uri="{FF2B5EF4-FFF2-40B4-BE49-F238E27FC236}">
                <a16:creationId xmlns:a16="http://schemas.microsoft.com/office/drawing/2014/main" id="{D23D4CC1-2CCC-4D0D-032B-7231CCC07D45}"/>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RT</a:t>
            </a:r>
          </a:p>
        </p:txBody>
      </p:sp>
      <p:sp>
        <p:nvSpPr>
          <p:cNvPr id="6" name="Slide Number Placeholder 5">
            <a:extLst>
              <a:ext uri="{FF2B5EF4-FFF2-40B4-BE49-F238E27FC236}">
                <a16:creationId xmlns:a16="http://schemas.microsoft.com/office/drawing/2014/main" id="{C0CA3CB7-767C-A3FA-46BD-4E2E7489F720}"/>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16</a:t>
            </a:fld>
            <a:endParaRPr lang="en-US" dirty="0">
              <a:solidFill>
                <a:srgbClr val="000000"/>
              </a:solidFill>
            </a:endParaRPr>
          </a:p>
        </p:txBody>
      </p:sp>
      <p:sp>
        <p:nvSpPr>
          <p:cNvPr id="4" name="Rectangle 3">
            <a:extLst>
              <a:ext uri="{FF2B5EF4-FFF2-40B4-BE49-F238E27FC236}">
                <a16:creationId xmlns:a16="http://schemas.microsoft.com/office/drawing/2014/main" id="{1341F784-600C-9C00-270B-3125408FA0DA}"/>
              </a:ext>
            </a:extLst>
          </p:cNvPr>
          <p:cNvSpPr/>
          <p:nvPr/>
        </p:nvSpPr>
        <p:spPr bwMode="auto">
          <a:xfrm>
            <a:off x="1415567" y="5772151"/>
            <a:ext cx="896815" cy="373674"/>
          </a:xfrm>
          <a:prstGeom prst="rect">
            <a:avLst/>
          </a:prstGeom>
          <a:solidFill>
            <a:srgbClr val="7E7E7E"/>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298196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99FE0B-831A-79E6-5027-1661145620AA}"/>
              </a:ext>
            </a:extLst>
          </p:cNvPr>
          <p:cNvSpPr txBox="1"/>
          <p:nvPr/>
        </p:nvSpPr>
        <p:spPr>
          <a:xfrm>
            <a:off x="192845" y="934151"/>
            <a:ext cx="11809831" cy="954107"/>
          </a:xfrm>
          <a:prstGeom prst="rect">
            <a:avLst/>
          </a:prstGeom>
          <a:noFill/>
        </p:spPr>
        <p:txBody>
          <a:bodyPr wrap="square">
            <a:spAutoFit/>
          </a:bodyPr>
          <a:lstStyle/>
          <a:p>
            <a:r>
              <a:rPr lang="en-US" sz="2800" dirty="0">
                <a:latin typeface="+mn-lt"/>
              </a:rPr>
              <a:t>Owners must manage and easily access drawings, blueprints, permits, and more...  </a:t>
            </a:r>
          </a:p>
        </p:txBody>
      </p:sp>
      <p:graphicFrame>
        <p:nvGraphicFramePr>
          <p:cNvPr id="20" name="Chart 19">
            <a:extLst>
              <a:ext uri="{FF2B5EF4-FFF2-40B4-BE49-F238E27FC236}">
                <a16:creationId xmlns:a16="http://schemas.microsoft.com/office/drawing/2014/main" id="{941BDE9D-F0EF-D983-6C85-B0395B5B3AAC}"/>
              </a:ext>
            </a:extLst>
          </p:cNvPr>
          <p:cNvGraphicFramePr/>
          <p:nvPr>
            <p:extLst>
              <p:ext uri="{D42A27DB-BD31-4B8C-83A1-F6EECF244321}">
                <p14:modId xmlns:p14="http://schemas.microsoft.com/office/powerpoint/2010/main" val="1134044367"/>
              </p:ext>
            </p:extLst>
          </p:nvPr>
        </p:nvGraphicFramePr>
        <p:xfrm>
          <a:off x="2153653" y="1988476"/>
          <a:ext cx="7025511" cy="3565210"/>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CEED4B1A-DD3C-88C2-2071-06BD22343A3D}"/>
              </a:ext>
            </a:extLst>
          </p:cNvPr>
          <p:cNvSpPr txBox="1"/>
          <p:nvPr/>
        </p:nvSpPr>
        <p:spPr>
          <a:xfrm>
            <a:off x="2985785" y="5197798"/>
            <a:ext cx="6193380" cy="338554"/>
          </a:xfrm>
          <a:prstGeom prst="rect">
            <a:avLst/>
          </a:prstGeom>
          <a:noFill/>
        </p:spPr>
        <p:txBody>
          <a:bodyPr wrap="square">
            <a:spAutoFit/>
          </a:bodyPr>
          <a:lstStyle>
            <a:defPPr>
              <a:defRPr lang="en-US"/>
            </a:defPPr>
            <a:lvl1pPr algn="ctr">
              <a:defRPr sz="1000" b="1" i="0">
                <a:solidFill>
                  <a:srgbClr val="000000"/>
                </a:solidFill>
                <a:effectLst/>
              </a:defRPr>
            </a:lvl1pPr>
          </a:lstStyle>
          <a:p>
            <a:r>
              <a:rPr lang="en-US" sz="1600" dirty="0"/>
              <a:t>624 Hours per year unsuccessfully searching for data  </a:t>
            </a:r>
          </a:p>
        </p:txBody>
      </p:sp>
      <p:sp>
        <p:nvSpPr>
          <p:cNvPr id="23" name="TextBox 22">
            <a:extLst>
              <a:ext uri="{FF2B5EF4-FFF2-40B4-BE49-F238E27FC236}">
                <a16:creationId xmlns:a16="http://schemas.microsoft.com/office/drawing/2014/main" id="{FA3E7C98-525F-AA28-6C3A-36461D8F9F94}"/>
              </a:ext>
            </a:extLst>
          </p:cNvPr>
          <p:cNvSpPr txBox="1"/>
          <p:nvPr/>
        </p:nvSpPr>
        <p:spPr>
          <a:xfrm>
            <a:off x="3411410" y="5553686"/>
            <a:ext cx="5186567" cy="338554"/>
          </a:xfrm>
          <a:prstGeom prst="rect">
            <a:avLst/>
          </a:prstGeom>
          <a:noFill/>
        </p:spPr>
        <p:txBody>
          <a:bodyPr wrap="square">
            <a:spAutoFit/>
          </a:bodyPr>
          <a:lstStyle>
            <a:defPPr>
              <a:defRPr lang="en-US"/>
            </a:defPPr>
            <a:lvl1pPr algn="ctr">
              <a:defRPr sz="1000" b="1" i="0">
                <a:solidFill>
                  <a:srgbClr val="000000"/>
                </a:solidFill>
                <a:effectLst/>
              </a:defRPr>
            </a:lvl1pPr>
          </a:lstStyle>
          <a:p>
            <a:r>
              <a:rPr lang="en-US" sz="1600" dirty="0"/>
              <a:t>416 Hours per year spent recreating data </a:t>
            </a:r>
          </a:p>
        </p:txBody>
      </p:sp>
      <p:sp>
        <p:nvSpPr>
          <p:cNvPr id="2" name="Title 1">
            <a:extLst>
              <a:ext uri="{FF2B5EF4-FFF2-40B4-BE49-F238E27FC236}">
                <a16:creationId xmlns:a16="http://schemas.microsoft.com/office/drawing/2014/main" id="{973612A7-DFF5-7BB4-E8B2-1C1A4D858C79}"/>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Why Digital Twins</a:t>
            </a:r>
          </a:p>
        </p:txBody>
      </p:sp>
      <p:sp>
        <p:nvSpPr>
          <p:cNvPr id="3" name="Oval 2">
            <a:extLst>
              <a:ext uri="{FF2B5EF4-FFF2-40B4-BE49-F238E27FC236}">
                <a16:creationId xmlns:a16="http://schemas.microsoft.com/office/drawing/2014/main" id="{76012B4B-C7C9-C52B-A908-7CE63E1847B4}"/>
              </a:ext>
            </a:extLst>
          </p:cNvPr>
          <p:cNvSpPr/>
          <p:nvPr/>
        </p:nvSpPr>
        <p:spPr bwMode="auto">
          <a:xfrm>
            <a:off x="18288" y="6623395"/>
            <a:ext cx="207173" cy="207173"/>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TextBox 3">
            <a:extLst>
              <a:ext uri="{FF2B5EF4-FFF2-40B4-BE49-F238E27FC236}">
                <a16:creationId xmlns:a16="http://schemas.microsoft.com/office/drawing/2014/main" id="{B28FC733-881A-9A9D-CF5C-D31100447967}"/>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RT</a:t>
            </a:r>
          </a:p>
        </p:txBody>
      </p:sp>
      <p:sp>
        <p:nvSpPr>
          <p:cNvPr id="6" name="Slide Number Placeholder 5">
            <a:extLst>
              <a:ext uri="{FF2B5EF4-FFF2-40B4-BE49-F238E27FC236}">
                <a16:creationId xmlns:a16="http://schemas.microsoft.com/office/drawing/2014/main" id="{E456E17B-890E-5668-7C0F-D35D55FD3A68}"/>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17</a:t>
            </a:fld>
            <a:endParaRPr lang="en-US" dirty="0">
              <a:solidFill>
                <a:srgbClr val="000000"/>
              </a:solidFill>
            </a:endParaRPr>
          </a:p>
        </p:txBody>
      </p:sp>
    </p:spTree>
    <p:extLst>
      <p:ext uri="{BB962C8B-B14F-4D97-AF65-F5344CB8AC3E}">
        <p14:creationId xmlns:p14="http://schemas.microsoft.com/office/powerpoint/2010/main" val="755453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DD542-674F-27B6-2A30-2B1960AE68F4}"/>
              </a:ext>
            </a:extLst>
          </p:cNvPr>
          <p:cNvSpPr>
            <a:spLocks noGrp="1"/>
          </p:cNvSpPr>
          <p:nvPr>
            <p:ph type="title"/>
          </p:nvPr>
        </p:nvSpPr>
        <p:spPr>
          <a:xfrm>
            <a:off x="602027" y="0"/>
            <a:ext cx="9160514" cy="841248"/>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Industrial Revolution to Digital Revolution</a:t>
            </a:r>
          </a:p>
        </p:txBody>
      </p:sp>
      <p:sp>
        <p:nvSpPr>
          <p:cNvPr id="3" name="Rectangle 2">
            <a:extLst>
              <a:ext uri="{FF2B5EF4-FFF2-40B4-BE49-F238E27FC236}">
                <a16:creationId xmlns:a16="http://schemas.microsoft.com/office/drawing/2014/main" id="{C5E6EA10-570A-5E78-F2AB-7976D248497B}"/>
              </a:ext>
            </a:extLst>
          </p:cNvPr>
          <p:cNvSpPr/>
          <p:nvPr/>
        </p:nvSpPr>
        <p:spPr>
          <a:xfrm>
            <a:off x="6235700" y="5005381"/>
            <a:ext cx="609600" cy="160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395C9A9-FA63-C14E-4A4F-1C7730F5638B}"/>
              </a:ext>
            </a:extLst>
          </p:cNvPr>
          <p:cNvSpPr txBox="1"/>
          <p:nvPr/>
        </p:nvSpPr>
        <p:spPr>
          <a:xfrm>
            <a:off x="1918259" y="3893697"/>
            <a:ext cx="639919" cy="307777"/>
          </a:xfrm>
          <a:prstGeom prst="rect">
            <a:avLst/>
          </a:prstGeom>
          <a:noFill/>
        </p:spPr>
        <p:txBody>
          <a:bodyPr wrap="none" rtlCol="0">
            <a:spAutoFit/>
          </a:bodyPr>
          <a:lstStyle/>
          <a:p>
            <a:r>
              <a:rPr lang="en-US" sz="1400" b="1" dirty="0">
                <a:solidFill>
                  <a:schemeClr val="tx1">
                    <a:lumMod val="65000"/>
                    <a:lumOff val="35000"/>
                  </a:schemeClr>
                </a:solidFill>
              </a:rPr>
              <a:t>1800</a:t>
            </a:r>
          </a:p>
        </p:txBody>
      </p:sp>
      <p:sp>
        <p:nvSpPr>
          <p:cNvPr id="12" name="TextBox 11">
            <a:extLst>
              <a:ext uri="{FF2B5EF4-FFF2-40B4-BE49-F238E27FC236}">
                <a16:creationId xmlns:a16="http://schemas.microsoft.com/office/drawing/2014/main" id="{E82A2535-8742-FD50-BCA2-02BDC4B9E5FE}"/>
              </a:ext>
            </a:extLst>
          </p:cNvPr>
          <p:cNvSpPr txBox="1"/>
          <p:nvPr/>
        </p:nvSpPr>
        <p:spPr>
          <a:xfrm>
            <a:off x="7055283" y="6000456"/>
            <a:ext cx="435491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solidFill>
              </a:rPr>
              <a:t>Source: </a:t>
            </a:r>
            <a:r>
              <a:rPr lang="en-US" sz="800" dirty="0"/>
              <a:t>I/ITSEC 2023: </a:t>
            </a:r>
            <a:r>
              <a:rPr lang="en-US" sz="800" dirty="0">
                <a:solidFill>
                  <a:schemeClr val="tx1"/>
                </a:solidFill>
              </a:rPr>
              <a:t>Digital Engineering Tutorial Basic Principles</a:t>
            </a:r>
          </a:p>
        </p:txBody>
      </p:sp>
      <p:sp>
        <p:nvSpPr>
          <p:cNvPr id="7" name="TextBox 6">
            <a:extLst>
              <a:ext uri="{FF2B5EF4-FFF2-40B4-BE49-F238E27FC236}">
                <a16:creationId xmlns:a16="http://schemas.microsoft.com/office/drawing/2014/main" id="{0C47912B-4819-A7CF-4DAB-F408930D5964}"/>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RT</a:t>
            </a:r>
          </a:p>
        </p:txBody>
      </p:sp>
      <p:sp>
        <p:nvSpPr>
          <p:cNvPr id="15" name="Arrow: Right 14">
            <a:extLst>
              <a:ext uri="{FF2B5EF4-FFF2-40B4-BE49-F238E27FC236}">
                <a16:creationId xmlns:a16="http://schemas.microsoft.com/office/drawing/2014/main" id="{0E960050-7898-AC39-0B35-C0A233F8D811}"/>
              </a:ext>
            </a:extLst>
          </p:cNvPr>
          <p:cNvSpPr/>
          <p:nvPr/>
        </p:nvSpPr>
        <p:spPr>
          <a:xfrm>
            <a:off x="175846" y="3303762"/>
            <a:ext cx="11871533" cy="841248"/>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8DFD425C-A026-F051-CDAD-0A99D5CE81EA}"/>
              </a:ext>
            </a:extLst>
          </p:cNvPr>
          <p:cNvSpPr/>
          <p:nvPr/>
        </p:nvSpPr>
        <p:spPr>
          <a:xfrm>
            <a:off x="417406" y="2626104"/>
            <a:ext cx="1863594" cy="1145185"/>
          </a:xfrm>
          <a:custGeom>
            <a:avLst/>
            <a:gdLst>
              <a:gd name="connsiteX0" fmla="*/ 0 w 2157940"/>
              <a:gd name="connsiteY0" fmla="*/ 220444 h 1322638"/>
              <a:gd name="connsiteX1" fmla="*/ 220444 w 2157940"/>
              <a:gd name="connsiteY1" fmla="*/ 0 h 1322638"/>
              <a:gd name="connsiteX2" fmla="*/ 1937496 w 2157940"/>
              <a:gd name="connsiteY2" fmla="*/ 0 h 1322638"/>
              <a:gd name="connsiteX3" fmla="*/ 2157940 w 2157940"/>
              <a:gd name="connsiteY3" fmla="*/ 220444 h 1322638"/>
              <a:gd name="connsiteX4" fmla="*/ 2157940 w 2157940"/>
              <a:gd name="connsiteY4" fmla="*/ 1102194 h 1322638"/>
              <a:gd name="connsiteX5" fmla="*/ 1937496 w 2157940"/>
              <a:gd name="connsiteY5" fmla="*/ 1322638 h 1322638"/>
              <a:gd name="connsiteX6" fmla="*/ 220444 w 2157940"/>
              <a:gd name="connsiteY6" fmla="*/ 1322638 h 1322638"/>
              <a:gd name="connsiteX7" fmla="*/ 0 w 2157940"/>
              <a:gd name="connsiteY7" fmla="*/ 1102194 h 1322638"/>
              <a:gd name="connsiteX8" fmla="*/ 0 w 2157940"/>
              <a:gd name="connsiteY8" fmla="*/ 220444 h 13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940" h="1322638">
                <a:moveTo>
                  <a:pt x="0" y="220444"/>
                </a:moveTo>
                <a:cubicBezTo>
                  <a:pt x="0" y="98696"/>
                  <a:pt x="98696" y="0"/>
                  <a:pt x="220444" y="0"/>
                </a:cubicBezTo>
                <a:lnTo>
                  <a:pt x="1937496" y="0"/>
                </a:lnTo>
                <a:cubicBezTo>
                  <a:pt x="2059244" y="0"/>
                  <a:pt x="2157940" y="98696"/>
                  <a:pt x="2157940" y="220444"/>
                </a:cubicBezTo>
                <a:lnTo>
                  <a:pt x="2157940" y="1102194"/>
                </a:lnTo>
                <a:cubicBezTo>
                  <a:pt x="2157940" y="1223942"/>
                  <a:pt x="2059244" y="1322638"/>
                  <a:pt x="1937496" y="1322638"/>
                </a:cubicBezTo>
                <a:lnTo>
                  <a:pt x="220444" y="1322638"/>
                </a:lnTo>
                <a:cubicBezTo>
                  <a:pt x="98696" y="1322638"/>
                  <a:pt x="0" y="1223942"/>
                  <a:pt x="0" y="1102194"/>
                </a:cubicBezTo>
                <a:lnTo>
                  <a:pt x="0" y="22044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336" tIns="129336" rIns="129336" bIns="129336" numCol="1" spcCol="1270" anchor="ctr" anchorCtr="0">
            <a:noAutofit/>
          </a:bodyPr>
          <a:lstStyle/>
          <a:p>
            <a:pPr marL="0" lvl="0" indent="0" algn="ctr" defTabSz="755650">
              <a:lnSpc>
                <a:spcPct val="90000"/>
              </a:lnSpc>
              <a:spcBef>
                <a:spcPct val="0"/>
              </a:spcBef>
              <a:spcAft>
                <a:spcPct val="35000"/>
              </a:spcAft>
              <a:buNone/>
            </a:pPr>
            <a:r>
              <a:rPr lang="en-US" sz="1700" kern="1200" dirty="0"/>
              <a:t>1</a:t>
            </a:r>
            <a:r>
              <a:rPr lang="en-US" sz="1700" kern="1200" baseline="30000" dirty="0"/>
              <a:t>st</a:t>
            </a:r>
            <a:r>
              <a:rPr lang="en-US" sz="1700" kern="1200" dirty="0"/>
              <a:t> Industrial Revolution</a:t>
            </a:r>
          </a:p>
          <a:p>
            <a:pPr marL="0" lvl="0" indent="0" algn="ctr" defTabSz="755650">
              <a:lnSpc>
                <a:spcPct val="90000"/>
              </a:lnSpc>
              <a:spcBef>
                <a:spcPct val="0"/>
              </a:spcBef>
              <a:spcAft>
                <a:spcPct val="35000"/>
              </a:spcAft>
              <a:buNone/>
            </a:pPr>
            <a:r>
              <a:rPr lang="en-US" sz="1700" kern="1200" dirty="0"/>
              <a:t>MECHANICAL</a:t>
            </a:r>
          </a:p>
        </p:txBody>
      </p:sp>
      <p:sp>
        <p:nvSpPr>
          <p:cNvPr id="17" name="Freeform: Shape 16">
            <a:extLst>
              <a:ext uri="{FF2B5EF4-FFF2-40B4-BE49-F238E27FC236}">
                <a16:creationId xmlns:a16="http://schemas.microsoft.com/office/drawing/2014/main" id="{03F2821A-49DF-4B22-06E7-BFE15CAE562D}"/>
              </a:ext>
            </a:extLst>
          </p:cNvPr>
          <p:cNvSpPr/>
          <p:nvPr/>
        </p:nvSpPr>
        <p:spPr>
          <a:xfrm>
            <a:off x="2706131" y="2626104"/>
            <a:ext cx="1863594" cy="1145185"/>
          </a:xfrm>
          <a:custGeom>
            <a:avLst/>
            <a:gdLst>
              <a:gd name="connsiteX0" fmla="*/ 0 w 2157940"/>
              <a:gd name="connsiteY0" fmla="*/ 220444 h 1322638"/>
              <a:gd name="connsiteX1" fmla="*/ 220444 w 2157940"/>
              <a:gd name="connsiteY1" fmla="*/ 0 h 1322638"/>
              <a:gd name="connsiteX2" fmla="*/ 1937496 w 2157940"/>
              <a:gd name="connsiteY2" fmla="*/ 0 h 1322638"/>
              <a:gd name="connsiteX3" fmla="*/ 2157940 w 2157940"/>
              <a:gd name="connsiteY3" fmla="*/ 220444 h 1322638"/>
              <a:gd name="connsiteX4" fmla="*/ 2157940 w 2157940"/>
              <a:gd name="connsiteY4" fmla="*/ 1102194 h 1322638"/>
              <a:gd name="connsiteX5" fmla="*/ 1937496 w 2157940"/>
              <a:gd name="connsiteY5" fmla="*/ 1322638 h 1322638"/>
              <a:gd name="connsiteX6" fmla="*/ 220444 w 2157940"/>
              <a:gd name="connsiteY6" fmla="*/ 1322638 h 1322638"/>
              <a:gd name="connsiteX7" fmla="*/ 0 w 2157940"/>
              <a:gd name="connsiteY7" fmla="*/ 1102194 h 1322638"/>
              <a:gd name="connsiteX8" fmla="*/ 0 w 2157940"/>
              <a:gd name="connsiteY8" fmla="*/ 220444 h 13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940" h="1322638">
                <a:moveTo>
                  <a:pt x="0" y="220444"/>
                </a:moveTo>
                <a:cubicBezTo>
                  <a:pt x="0" y="98696"/>
                  <a:pt x="98696" y="0"/>
                  <a:pt x="220444" y="0"/>
                </a:cubicBezTo>
                <a:lnTo>
                  <a:pt x="1937496" y="0"/>
                </a:lnTo>
                <a:cubicBezTo>
                  <a:pt x="2059244" y="0"/>
                  <a:pt x="2157940" y="98696"/>
                  <a:pt x="2157940" y="220444"/>
                </a:cubicBezTo>
                <a:lnTo>
                  <a:pt x="2157940" y="1102194"/>
                </a:lnTo>
                <a:cubicBezTo>
                  <a:pt x="2157940" y="1223942"/>
                  <a:pt x="2059244" y="1322638"/>
                  <a:pt x="1937496" y="1322638"/>
                </a:cubicBezTo>
                <a:lnTo>
                  <a:pt x="220444" y="1322638"/>
                </a:lnTo>
                <a:cubicBezTo>
                  <a:pt x="98696" y="1322638"/>
                  <a:pt x="0" y="1223942"/>
                  <a:pt x="0" y="1102194"/>
                </a:cubicBezTo>
                <a:lnTo>
                  <a:pt x="0" y="22044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336" tIns="129336" rIns="129336" bIns="129336" numCol="1" spcCol="1270" anchor="ctr" anchorCtr="0">
            <a:noAutofit/>
          </a:bodyPr>
          <a:lstStyle/>
          <a:p>
            <a:pPr marL="0" lvl="0" indent="0" algn="ctr" defTabSz="755650">
              <a:lnSpc>
                <a:spcPct val="90000"/>
              </a:lnSpc>
              <a:spcBef>
                <a:spcPct val="0"/>
              </a:spcBef>
              <a:spcAft>
                <a:spcPct val="35000"/>
              </a:spcAft>
              <a:buNone/>
            </a:pPr>
            <a:r>
              <a:rPr lang="en-US" sz="1700" kern="1200" dirty="0"/>
              <a:t>2</a:t>
            </a:r>
            <a:r>
              <a:rPr lang="en-US" sz="1700" kern="1200" baseline="30000" dirty="0"/>
              <a:t>nd</a:t>
            </a:r>
            <a:r>
              <a:rPr lang="en-US" sz="1700" kern="1200" dirty="0"/>
              <a:t> Industrial Revolution</a:t>
            </a:r>
          </a:p>
          <a:p>
            <a:pPr marL="0" lvl="0" indent="0" algn="ctr" defTabSz="755650">
              <a:lnSpc>
                <a:spcPct val="90000"/>
              </a:lnSpc>
              <a:spcBef>
                <a:spcPct val="0"/>
              </a:spcBef>
              <a:spcAft>
                <a:spcPct val="35000"/>
              </a:spcAft>
              <a:buNone/>
            </a:pPr>
            <a:r>
              <a:rPr lang="en-US" sz="1700" kern="1200" dirty="0"/>
              <a:t>ELECTRICAL</a:t>
            </a:r>
          </a:p>
        </p:txBody>
      </p:sp>
      <p:sp>
        <p:nvSpPr>
          <p:cNvPr id="18" name="Freeform: Shape 17">
            <a:extLst>
              <a:ext uri="{FF2B5EF4-FFF2-40B4-BE49-F238E27FC236}">
                <a16:creationId xmlns:a16="http://schemas.microsoft.com/office/drawing/2014/main" id="{E62E2818-42DC-5EA3-7BCD-EA34CE1D52EE}"/>
              </a:ext>
            </a:extLst>
          </p:cNvPr>
          <p:cNvSpPr/>
          <p:nvPr/>
        </p:nvSpPr>
        <p:spPr>
          <a:xfrm>
            <a:off x="4994855" y="2626104"/>
            <a:ext cx="1863594" cy="1145185"/>
          </a:xfrm>
          <a:custGeom>
            <a:avLst/>
            <a:gdLst>
              <a:gd name="connsiteX0" fmla="*/ 0 w 2157940"/>
              <a:gd name="connsiteY0" fmla="*/ 220444 h 1322638"/>
              <a:gd name="connsiteX1" fmla="*/ 220444 w 2157940"/>
              <a:gd name="connsiteY1" fmla="*/ 0 h 1322638"/>
              <a:gd name="connsiteX2" fmla="*/ 1937496 w 2157940"/>
              <a:gd name="connsiteY2" fmla="*/ 0 h 1322638"/>
              <a:gd name="connsiteX3" fmla="*/ 2157940 w 2157940"/>
              <a:gd name="connsiteY3" fmla="*/ 220444 h 1322638"/>
              <a:gd name="connsiteX4" fmla="*/ 2157940 w 2157940"/>
              <a:gd name="connsiteY4" fmla="*/ 1102194 h 1322638"/>
              <a:gd name="connsiteX5" fmla="*/ 1937496 w 2157940"/>
              <a:gd name="connsiteY5" fmla="*/ 1322638 h 1322638"/>
              <a:gd name="connsiteX6" fmla="*/ 220444 w 2157940"/>
              <a:gd name="connsiteY6" fmla="*/ 1322638 h 1322638"/>
              <a:gd name="connsiteX7" fmla="*/ 0 w 2157940"/>
              <a:gd name="connsiteY7" fmla="*/ 1102194 h 1322638"/>
              <a:gd name="connsiteX8" fmla="*/ 0 w 2157940"/>
              <a:gd name="connsiteY8" fmla="*/ 220444 h 13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940" h="1322638">
                <a:moveTo>
                  <a:pt x="0" y="220444"/>
                </a:moveTo>
                <a:cubicBezTo>
                  <a:pt x="0" y="98696"/>
                  <a:pt x="98696" y="0"/>
                  <a:pt x="220444" y="0"/>
                </a:cubicBezTo>
                <a:lnTo>
                  <a:pt x="1937496" y="0"/>
                </a:lnTo>
                <a:cubicBezTo>
                  <a:pt x="2059244" y="0"/>
                  <a:pt x="2157940" y="98696"/>
                  <a:pt x="2157940" y="220444"/>
                </a:cubicBezTo>
                <a:lnTo>
                  <a:pt x="2157940" y="1102194"/>
                </a:lnTo>
                <a:cubicBezTo>
                  <a:pt x="2157940" y="1223942"/>
                  <a:pt x="2059244" y="1322638"/>
                  <a:pt x="1937496" y="1322638"/>
                </a:cubicBezTo>
                <a:lnTo>
                  <a:pt x="220444" y="1322638"/>
                </a:lnTo>
                <a:cubicBezTo>
                  <a:pt x="98696" y="1322638"/>
                  <a:pt x="0" y="1223942"/>
                  <a:pt x="0" y="1102194"/>
                </a:cubicBezTo>
                <a:lnTo>
                  <a:pt x="0" y="22044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336" tIns="129336" rIns="129336" bIns="129336" numCol="1" spcCol="1270" anchor="ctr" anchorCtr="0">
            <a:noAutofit/>
          </a:bodyPr>
          <a:lstStyle/>
          <a:p>
            <a:pPr marL="0" lvl="0" indent="0" algn="ctr" defTabSz="755650">
              <a:lnSpc>
                <a:spcPct val="90000"/>
              </a:lnSpc>
              <a:spcBef>
                <a:spcPct val="0"/>
              </a:spcBef>
              <a:spcAft>
                <a:spcPct val="35000"/>
              </a:spcAft>
              <a:buNone/>
            </a:pPr>
            <a:r>
              <a:rPr lang="en-US" sz="1700" kern="1200" dirty="0"/>
              <a:t>3</a:t>
            </a:r>
            <a:r>
              <a:rPr lang="en-US" sz="1700" kern="1200" baseline="30000" dirty="0"/>
              <a:t>rd</a:t>
            </a:r>
            <a:r>
              <a:rPr lang="en-US" sz="1700" kern="1200" dirty="0"/>
              <a:t> Industrial Revolution</a:t>
            </a:r>
          </a:p>
          <a:p>
            <a:pPr marL="0" lvl="0" indent="0" algn="ctr" defTabSz="755650">
              <a:lnSpc>
                <a:spcPct val="90000"/>
              </a:lnSpc>
              <a:spcBef>
                <a:spcPct val="0"/>
              </a:spcBef>
              <a:spcAft>
                <a:spcPct val="35000"/>
              </a:spcAft>
              <a:buNone/>
            </a:pPr>
            <a:r>
              <a:rPr lang="en-US" sz="1700" kern="1200" dirty="0"/>
              <a:t>INFORMATION TECHNOLOGY</a:t>
            </a:r>
          </a:p>
        </p:txBody>
      </p:sp>
      <p:sp>
        <p:nvSpPr>
          <p:cNvPr id="19" name="Freeform: Shape 18">
            <a:extLst>
              <a:ext uri="{FF2B5EF4-FFF2-40B4-BE49-F238E27FC236}">
                <a16:creationId xmlns:a16="http://schemas.microsoft.com/office/drawing/2014/main" id="{E7500E21-ED2C-7647-F729-8B639FDDCFD3}"/>
              </a:ext>
            </a:extLst>
          </p:cNvPr>
          <p:cNvSpPr/>
          <p:nvPr/>
        </p:nvSpPr>
        <p:spPr>
          <a:xfrm>
            <a:off x="7283579" y="2626104"/>
            <a:ext cx="1863594" cy="1145185"/>
          </a:xfrm>
          <a:custGeom>
            <a:avLst/>
            <a:gdLst>
              <a:gd name="connsiteX0" fmla="*/ 0 w 2157940"/>
              <a:gd name="connsiteY0" fmla="*/ 220444 h 1322638"/>
              <a:gd name="connsiteX1" fmla="*/ 220444 w 2157940"/>
              <a:gd name="connsiteY1" fmla="*/ 0 h 1322638"/>
              <a:gd name="connsiteX2" fmla="*/ 1937496 w 2157940"/>
              <a:gd name="connsiteY2" fmla="*/ 0 h 1322638"/>
              <a:gd name="connsiteX3" fmla="*/ 2157940 w 2157940"/>
              <a:gd name="connsiteY3" fmla="*/ 220444 h 1322638"/>
              <a:gd name="connsiteX4" fmla="*/ 2157940 w 2157940"/>
              <a:gd name="connsiteY4" fmla="*/ 1102194 h 1322638"/>
              <a:gd name="connsiteX5" fmla="*/ 1937496 w 2157940"/>
              <a:gd name="connsiteY5" fmla="*/ 1322638 h 1322638"/>
              <a:gd name="connsiteX6" fmla="*/ 220444 w 2157940"/>
              <a:gd name="connsiteY6" fmla="*/ 1322638 h 1322638"/>
              <a:gd name="connsiteX7" fmla="*/ 0 w 2157940"/>
              <a:gd name="connsiteY7" fmla="*/ 1102194 h 1322638"/>
              <a:gd name="connsiteX8" fmla="*/ 0 w 2157940"/>
              <a:gd name="connsiteY8" fmla="*/ 220444 h 13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940" h="1322638">
                <a:moveTo>
                  <a:pt x="0" y="220444"/>
                </a:moveTo>
                <a:cubicBezTo>
                  <a:pt x="0" y="98696"/>
                  <a:pt x="98696" y="0"/>
                  <a:pt x="220444" y="0"/>
                </a:cubicBezTo>
                <a:lnTo>
                  <a:pt x="1937496" y="0"/>
                </a:lnTo>
                <a:cubicBezTo>
                  <a:pt x="2059244" y="0"/>
                  <a:pt x="2157940" y="98696"/>
                  <a:pt x="2157940" y="220444"/>
                </a:cubicBezTo>
                <a:lnTo>
                  <a:pt x="2157940" y="1102194"/>
                </a:lnTo>
                <a:cubicBezTo>
                  <a:pt x="2157940" y="1223942"/>
                  <a:pt x="2059244" y="1322638"/>
                  <a:pt x="1937496" y="1322638"/>
                </a:cubicBezTo>
                <a:lnTo>
                  <a:pt x="220444" y="1322638"/>
                </a:lnTo>
                <a:cubicBezTo>
                  <a:pt x="98696" y="1322638"/>
                  <a:pt x="0" y="1223942"/>
                  <a:pt x="0" y="1102194"/>
                </a:cubicBezTo>
                <a:lnTo>
                  <a:pt x="0" y="22044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336" tIns="129336" rIns="129336" bIns="129336" numCol="1" spcCol="1270" anchor="ctr" anchorCtr="0">
            <a:noAutofit/>
          </a:bodyPr>
          <a:lstStyle/>
          <a:p>
            <a:pPr marL="0" lvl="0" indent="0" algn="ctr" defTabSz="755650">
              <a:lnSpc>
                <a:spcPct val="90000"/>
              </a:lnSpc>
              <a:spcBef>
                <a:spcPct val="0"/>
              </a:spcBef>
              <a:spcAft>
                <a:spcPct val="35000"/>
              </a:spcAft>
              <a:buNone/>
            </a:pPr>
            <a:r>
              <a:rPr lang="en-US" sz="1700" kern="1200" dirty="0"/>
              <a:t>4</a:t>
            </a:r>
            <a:r>
              <a:rPr lang="en-US" sz="1700" kern="1200" baseline="30000" dirty="0"/>
              <a:t>th</a:t>
            </a:r>
            <a:r>
              <a:rPr lang="en-US" sz="1700" kern="1200" dirty="0"/>
              <a:t> Industrial Revolution DIGITAL</a:t>
            </a:r>
          </a:p>
        </p:txBody>
      </p:sp>
      <p:sp>
        <p:nvSpPr>
          <p:cNvPr id="20" name="Freeform: Shape 19">
            <a:extLst>
              <a:ext uri="{FF2B5EF4-FFF2-40B4-BE49-F238E27FC236}">
                <a16:creationId xmlns:a16="http://schemas.microsoft.com/office/drawing/2014/main" id="{36990890-CB29-94EC-0C42-7B0FBFE137A7}"/>
              </a:ext>
            </a:extLst>
          </p:cNvPr>
          <p:cNvSpPr/>
          <p:nvPr/>
        </p:nvSpPr>
        <p:spPr>
          <a:xfrm>
            <a:off x="9572304" y="2626104"/>
            <a:ext cx="1863594" cy="1145185"/>
          </a:xfrm>
          <a:custGeom>
            <a:avLst/>
            <a:gdLst>
              <a:gd name="connsiteX0" fmla="*/ 0 w 2157940"/>
              <a:gd name="connsiteY0" fmla="*/ 220444 h 1322638"/>
              <a:gd name="connsiteX1" fmla="*/ 220444 w 2157940"/>
              <a:gd name="connsiteY1" fmla="*/ 0 h 1322638"/>
              <a:gd name="connsiteX2" fmla="*/ 1937496 w 2157940"/>
              <a:gd name="connsiteY2" fmla="*/ 0 h 1322638"/>
              <a:gd name="connsiteX3" fmla="*/ 2157940 w 2157940"/>
              <a:gd name="connsiteY3" fmla="*/ 220444 h 1322638"/>
              <a:gd name="connsiteX4" fmla="*/ 2157940 w 2157940"/>
              <a:gd name="connsiteY4" fmla="*/ 1102194 h 1322638"/>
              <a:gd name="connsiteX5" fmla="*/ 1937496 w 2157940"/>
              <a:gd name="connsiteY5" fmla="*/ 1322638 h 1322638"/>
              <a:gd name="connsiteX6" fmla="*/ 220444 w 2157940"/>
              <a:gd name="connsiteY6" fmla="*/ 1322638 h 1322638"/>
              <a:gd name="connsiteX7" fmla="*/ 0 w 2157940"/>
              <a:gd name="connsiteY7" fmla="*/ 1102194 h 1322638"/>
              <a:gd name="connsiteX8" fmla="*/ 0 w 2157940"/>
              <a:gd name="connsiteY8" fmla="*/ 220444 h 13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940" h="1322638">
                <a:moveTo>
                  <a:pt x="0" y="220444"/>
                </a:moveTo>
                <a:cubicBezTo>
                  <a:pt x="0" y="98696"/>
                  <a:pt x="98696" y="0"/>
                  <a:pt x="220444" y="0"/>
                </a:cubicBezTo>
                <a:lnTo>
                  <a:pt x="1937496" y="0"/>
                </a:lnTo>
                <a:cubicBezTo>
                  <a:pt x="2059244" y="0"/>
                  <a:pt x="2157940" y="98696"/>
                  <a:pt x="2157940" y="220444"/>
                </a:cubicBezTo>
                <a:lnTo>
                  <a:pt x="2157940" y="1102194"/>
                </a:lnTo>
                <a:cubicBezTo>
                  <a:pt x="2157940" y="1223942"/>
                  <a:pt x="2059244" y="1322638"/>
                  <a:pt x="1937496" y="1322638"/>
                </a:cubicBezTo>
                <a:lnTo>
                  <a:pt x="220444" y="1322638"/>
                </a:lnTo>
                <a:cubicBezTo>
                  <a:pt x="98696" y="1322638"/>
                  <a:pt x="0" y="1223942"/>
                  <a:pt x="0" y="1102194"/>
                </a:cubicBezTo>
                <a:lnTo>
                  <a:pt x="0" y="22044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336" tIns="129336" rIns="129336" bIns="129336" numCol="1" spcCol="1270" anchor="ctr" anchorCtr="0">
            <a:noAutofit/>
          </a:bodyPr>
          <a:lstStyle/>
          <a:p>
            <a:pPr marL="0" lvl="0" indent="0" algn="ctr" defTabSz="755650">
              <a:lnSpc>
                <a:spcPct val="90000"/>
              </a:lnSpc>
              <a:spcBef>
                <a:spcPct val="0"/>
              </a:spcBef>
              <a:spcAft>
                <a:spcPct val="35000"/>
              </a:spcAft>
              <a:buNone/>
            </a:pPr>
            <a:r>
              <a:rPr lang="en-US" sz="1700" kern="1200" dirty="0"/>
              <a:t>5</a:t>
            </a:r>
            <a:r>
              <a:rPr lang="en-US" sz="1700" kern="1200" baseline="30000" dirty="0"/>
              <a:t>th</a:t>
            </a:r>
            <a:r>
              <a:rPr lang="en-US" sz="1700" kern="1200" dirty="0"/>
              <a:t> Industrial Revolution ARTIFICIAL INTELLIGENCE</a:t>
            </a:r>
          </a:p>
        </p:txBody>
      </p:sp>
      <p:sp>
        <p:nvSpPr>
          <p:cNvPr id="21" name="TextBox 20">
            <a:extLst>
              <a:ext uri="{FF2B5EF4-FFF2-40B4-BE49-F238E27FC236}">
                <a16:creationId xmlns:a16="http://schemas.microsoft.com/office/drawing/2014/main" id="{08C289AB-1FDF-0B6E-5F03-E526EE44CE9C}"/>
              </a:ext>
            </a:extLst>
          </p:cNvPr>
          <p:cNvSpPr txBox="1"/>
          <p:nvPr/>
        </p:nvSpPr>
        <p:spPr>
          <a:xfrm>
            <a:off x="4237438" y="3893697"/>
            <a:ext cx="639919" cy="307777"/>
          </a:xfrm>
          <a:prstGeom prst="rect">
            <a:avLst/>
          </a:prstGeom>
          <a:noFill/>
        </p:spPr>
        <p:txBody>
          <a:bodyPr wrap="none" rtlCol="0">
            <a:spAutoFit/>
          </a:bodyPr>
          <a:lstStyle/>
          <a:p>
            <a:r>
              <a:rPr lang="en-US" sz="1400" b="1" dirty="0">
                <a:solidFill>
                  <a:schemeClr val="tx1">
                    <a:lumMod val="65000"/>
                    <a:lumOff val="35000"/>
                  </a:schemeClr>
                </a:solidFill>
              </a:rPr>
              <a:t>1900</a:t>
            </a:r>
          </a:p>
        </p:txBody>
      </p:sp>
      <p:sp>
        <p:nvSpPr>
          <p:cNvPr id="22" name="TextBox 21">
            <a:extLst>
              <a:ext uri="{FF2B5EF4-FFF2-40B4-BE49-F238E27FC236}">
                <a16:creationId xmlns:a16="http://schemas.microsoft.com/office/drawing/2014/main" id="{63747DFA-4829-4BD9-D416-D0D40BA29D7B}"/>
              </a:ext>
            </a:extLst>
          </p:cNvPr>
          <p:cNvSpPr txBox="1"/>
          <p:nvPr/>
        </p:nvSpPr>
        <p:spPr>
          <a:xfrm>
            <a:off x="6096000" y="3865465"/>
            <a:ext cx="639919" cy="307777"/>
          </a:xfrm>
          <a:prstGeom prst="rect">
            <a:avLst/>
          </a:prstGeom>
          <a:noFill/>
        </p:spPr>
        <p:txBody>
          <a:bodyPr wrap="none" rtlCol="0">
            <a:spAutoFit/>
          </a:bodyPr>
          <a:lstStyle/>
          <a:p>
            <a:r>
              <a:rPr lang="en-US" sz="1400" b="1" dirty="0">
                <a:solidFill>
                  <a:schemeClr val="tx1">
                    <a:lumMod val="65000"/>
                    <a:lumOff val="35000"/>
                  </a:schemeClr>
                </a:solidFill>
              </a:rPr>
              <a:t>2000</a:t>
            </a:r>
          </a:p>
        </p:txBody>
      </p:sp>
      <p:sp>
        <p:nvSpPr>
          <p:cNvPr id="23" name="TextBox 22">
            <a:extLst>
              <a:ext uri="{FF2B5EF4-FFF2-40B4-BE49-F238E27FC236}">
                <a16:creationId xmlns:a16="http://schemas.microsoft.com/office/drawing/2014/main" id="{74231A2D-0680-6495-6704-DDD53E03D44F}"/>
              </a:ext>
            </a:extLst>
          </p:cNvPr>
          <p:cNvSpPr txBox="1"/>
          <p:nvPr/>
        </p:nvSpPr>
        <p:spPr>
          <a:xfrm>
            <a:off x="7213127" y="3865465"/>
            <a:ext cx="639919" cy="307777"/>
          </a:xfrm>
          <a:prstGeom prst="rect">
            <a:avLst/>
          </a:prstGeom>
          <a:noFill/>
        </p:spPr>
        <p:txBody>
          <a:bodyPr wrap="none" rtlCol="0">
            <a:spAutoFit/>
          </a:bodyPr>
          <a:lstStyle/>
          <a:p>
            <a:r>
              <a:rPr lang="en-US" sz="1400" b="1" dirty="0">
                <a:solidFill>
                  <a:schemeClr val="tx1">
                    <a:lumMod val="65000"/>
                    <a:lumOff val="35000"/>
                  </a:schemeClr>
                </a:solidFill>
              </a:rPr>
              <a:t>2010</a:t>
            </a:r>
          </a:p>
        </p:txBody>
      </p:sp>
      <p:sp>
        <p:nvSpPr>
          <p:cNvPr id="24" name="TextBox 23">
            <a:extLst>
              <a:ext uri="{FF2B5EF4-FFF2-40B4-BE49-F238E27FC236}">
                <a16:creationId xmlns:a16="http://schemas.microsoft.com/office/drawing/2014/main" id="{46B7050C-3311-D19A-CDBA-E436554ECA6D}"/>
              </a:ext>
            </a:extLst>
          </p:cNvPr>
          <p:cNvSpPr txBox="1"/>
          <p:nvPr/>
        </p:nvSpPr>
        <p:spPr>
          <a:xfrm>
            <a:off x="9442581" y="3893697"/>
            <a:ext cx="639919" cy="307777"/>
          </a:xfrm>
          <a:prstGeom prst="rect">
            <a:avLst/>
          </a:prstGeom>
          <a:noFill/>
        </p:spPr>
        <p:txBody>
          <a:bodyPr wrap="none" rtlCol="0">
            <a:spAutoFit/>
          </a:bodyPr>
          <a:lstStyle/>
          <a:p>
            <a:r>
              <a:rPr lang="en-US" sz="1400" b="1" dirty="0">
                <a:solidFill>
                  <a:schemeClr val="tx1">
                    <a:lumMod val="65000"/>
                    <a:lumOff val="35000"/>
                  </a:schemeClr>
                </a:solidFill>
              </a:rPr>
              <a:t>2024</a:t>
            </a:r>
          </a:p>
        </p:txBody>
      </p:sp>
      <p:grpSp>
        <p:nvGrpSpPr>
          <p:cNvPr id="30" name="Group 29">
            <a:extLst>
              <a:ext uri="{FF2B5EF4-FFF2-40B4-BE49-F238E27FC236}">
                <a16:creationId xmlns:a16="http://schemas.microsoft.com/office/drawing/2014/main" id="{C7EF57FF-1FE3-165B-EFB9-BD3B62238429}"/>
              </a:ext>
            </a:extLst>
          </p:cNvPr>
          <p:cNvGrpSpPr/>
          <p:nvPr/>
        </p:nvGrpSpPr>
        <p:grpSpPr>
          <a:xfrm>
            <a:off x="3689457" y="3832493"/>
            <a:ext cx="2167548" cy="777522"/>
            <a:chOff x="3689457" y="3832493"/>
            <a:chExt cx="2167548" cy="777522"/>
          </a:xfrm>
        </p:grpSpPr>
        <p:sp>
          <p:nvSpPr>
            <p:cNvPr id="25" name="TextBox 24">
              <a:extLst>
                <a:ext uri="{FF2B5EF4-FFF2-40B4-BE49-F238E27FC236}">
                  <a16:creationId xmlns:a16="http://schemas.microsoft.com/office/drawing/2014/main" id="{36F1F82F-8D67-2727-D9E4-2D3821A2042F}"/>
                </a:ext>
              </a:extLst>
            </p:cNvPr>
            <p:cNvSpPr txBox="1"/>
            <p:nvPr/>
          </p:nvSpPr>
          <p:spPr>
            <a:xfrm>
              <a:off x="3689457" y="4348405"/>
              <a:ext cx="2105063" cy="261610"/>
            </a:xfrm>
            <a:prstGeom prst="rect">
              <a:avLst/>
            </a:prstGeom>
            <a:noFill/>
          </p:spPr>
          <p:txBody>
            <a:bodyPr wrap="none" rtlCol="0">
              <a:spAutoFit/>
            </a:bodyPr>
            <a:lstStyle/>
            <a:p>
              <a:r>
                <a:rPr lang="en-US" sz="1100" b="1" dirty="0">
                  <a:solidFill>
                    <a:schemeClr val="tx1">
                      <a:lumMod val="65000"/>
                      <a:lumOff val="35000"/>
                    </a:schemeClr>
                  </a:solidFill>
                </a:rPr>
                <a:t>COMPUTER AIDED DESIGN</a:t>
              </a:r>
            </a:p>
          </p:txBody>
        </p:sp>
        <p:cxnSp>
          <p:nvCxnSpPr>
            <p:cNvPr id="27" name="Straight Connector 26">
              <a:extLst>
                <a:ext uri="{FF2B5EF4-FFF2-40B4-BE49-F238E27FC236}">
                  <a16:creationId xmlns:a16="http://schemas.microsoft.com/office/drawing/2014/main" id="{2F821ADE-E8D5-2A00-54DD-6185B255F78D}"/>
                </a:ext>
              </a:extLst>
            </p:cNvPr>
            <p:cNvCxnSpPr/>
            <p:nvPr/>
          </p:nvCxnSpPr>
          <p:spPr bwMode="auto">
            <a:xfrm>
              <a:off x="5794131" y="3893697"/>
              <a:ext cx="0" cy="55525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28" name="Oval 27">
              <a:extLst>
                <a:ext uri="{FF2B5EF4-FFF2-40B4-BE49-F238E27FC236}">
                  <a16:creationId xmlns:a16="http://schemas.microsoft.com/office/drawing/2014/main" id="{05B84B67-7FD1-CD8E-B1CB-B25FCFBBD166}"/>
                </a:ext>
              </a:extLst>
            </p:cNvPr>
            <p:cNvSpPr/>
            <p:nvPr/>
          </p:nvSpPr>
          <p:spPr bwMode="auto">
            <a:xfrm>
              <a:off x="5734598" y="4417992"/>
              <a:ext cx="122407" cy="122407"/>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9" name="Oval 28">
              <a:extLst>
                <a:ext uri="{FF2B5EF4-FFF2-40B4-BE49-F238E27FC236}">
                  <a16:creationId xmlns:a16="http://schemas.microsoft.com/office/drawing/2014/main" id="{ACB5E6E2-9DFE-CAFD-CFC1-CEF5F300576C}"/>
                </a:ext>
              </a:extLst>
            </p:cNvPr>
            <p:cNvSpPr/>
            <p:nvPr/>
          </p:nvSpPr>
          <p:spPr bwMode="auto">
            <a:xfrm>
              <a:off x="5734598" y="3832493"/>
              <a:ext cx="122407" cy="122407"/>
            </a:xfrm>
            <a:prstGeom prst="ellipse">
              <a:avLst/>
            </a:prstGeom>
            <a:solidFill>
              <a:srgbClr val="6175A6"/>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31" name="Group 30">
            <a:extLst>
              <a:ext uri="{FF2B5EF4-FFF2-40B4-BE49-F238E27FC236}">
                <a16:creationId xmlns:a16="http://schemas.microsoft.com/office/drawing/2014/main" id="{8EA5BD2C-EE77-D09B-1B75-9A1B1E33C9E8}"/>
              </a:ext>
            </a:extLst>
          </p:cNvPr>
          <p:cNvGrpSpPr/>
          <p:nvPr/>
        </p:nvGrpSpPr>
        <p:grpSpPr>
          <a:xfrm>
            <a:off x="3863477" y="3832493"/>
            <a:ext cx="2906688" cy="998502"/>
            <a:chOff x="2950317" y="3611513"/>
            <a:chExt cx="2906688" cy="998502"/>
          </a:xfrm>
        </p:grpSpPr>
        <p:sp>
          <p:nvSpPr>
            <p:cNvPr id="32" name="TextBox 31">
              <a:extLst>
                <a:ext uri="{FF2B5EF4-FFF2-40B4-BE49-F238E27FC236}">
                  <a16:creationId xmlns:a16="http://schemas.microsoft.com/office/drawing/2014/main" id="{AFEE57E6-D2D9-9C72-F4D5-7F004D97C2A8}"/>
                </a:ext>
              </a:extLst>
            </p:cNvPr>
            <p:cNvSpPr txBox="1"/>
            <p:nvPr/>
          </p:nvSpPr>
          <p:spPr>
            <a:xfrm>
              <a:off x="2950317" y="4348405"/>
              <a:ext cx="2869696" cy="261610"/>
            </a:xfrm>
            <a:prstGeom prst="rect">
              <a:avLst/>
            </a:prstGeom>
            <a:noFill/>
          </p:spPr>
          <p:txBody>
            <a:bodyPr wrap="none" rtlCol="0">
              <a:spAutoFit/>
            </a:bodyPr>
            <a:lstStyle/>
            <a:p>
              <a:r>
                <a:rPr lang="en-US" sz="1100" b="1" dirty="0">
                  <a:solidFill>
                    <a:schemeClr val="tx1">
                      <a:lumMod val="65000"/>
                      <a:lumOff val="35000"/>
                    </a:schemeClr>
                  </a:solidFill>
                </a:rPr>
                <a:t>BUILDING INFORMATION MODELING</a:t>
              </a:r>
            </a:p>
          </p:txBody>
        </p:sp>
        <p:cxnSp>
          <p:nvCxnSpPr>
            <p:cNvPr id="33" name="Straight Connector 32">
              <a:extLst>
                <a:ext uri="{FF2B5EF4-FFF2-40B4-BE49-F238E27FC236}">
                  <a16:creationId xmlns:a16="http://schemas.microsoft.com/office/drawing/2014/main" id="{B8EEC5FF-1DE9-19B7-2BA1-B92A255B9174}"/>
                </a:ext>
              </a:extLst>
            </p:cNvPr>
            <p:cNvCxnSpPr>
              <a:cxnSpLocks/>
              <a:endCxn id="34" idx="4"/>
            </p:cNvCxnSpPr>
            <p:nvPr/>
          </p:nvCxnSpPr>
          <p:spPr bwMode="auto">
            <a:xfrm>
              <a:off x="5794131" y="3672717"/>
              <a:ext cx="1671" cy="867682"/>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34" name="Oval 33">
              <a:extLst>
                <a:ext uri="{FF2B5EF4-FFF2-40B4-BE49-F238E27FC236}">
                  <a16:creationId xmlns:a16="http://schemas.microsoft.com/office/drawing/2014/main" id="{B8D87378-ADE4-AAD7-90C3-8989CF30335D}"/>
                </a:ext>
              </a:extLst>
            </p:cNvPr>
            <p:cNvSpPr/>
            <p:nvPr/>
          </p:nvSpPr>
          <p:spPr bwMode="auto">
            <a:xfrm>
              <a:off x="5734598" y="4417992"/>
              <a:ext cx="122407" cy="122407"/>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5" name="Oval 34">
              <a:extLst>
                <a:ext uri="{FF2B5EF4-FFF2-40B4-BE49-F238E27FC236}">
                  <a16:creationId xmlns:a16="http://schemas.microsoft.com/office/drawing/2014/main" id="{BEF9B56A-BC8F-2277-BAC4-E59E2C38139D}"/>
                </a:ext>
              </a:extLst>
            </p:cNvPr>
            <p:cNvSpPr/>
            <p:nvPr/>
          </p:nvSpPr>
          <p:spPr bwMode="auto">
            <a:xfrm>
              <a:off x="5734598" y="3611513"/>
              <a:ext cx="122407" cy="122407"/>
            </a:xfrm>
            <a:prstGeom prst="ellipse">
              <a:avLst/>
            </a:prstGeom>
            <a:solidFill>
              <a:srgbClr val="6175A6"/>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38" name="Group 37">
            <a:extLst>
              <a:ext uri="{FF2B5EF4-FFF2-40B4-BE49-F238E27FC236}">
                <a16:creationId xmlns:a16="http://schemas.microsoft.com/office/drawing/2014/main" id="{C378BE1C-1024-95C2-7976-4B9D408DC3BC}"/>
              </a:ext>
            </a:extLst>
          </p:cNvPr>
          <p:cNvGrpSpPr/>
          <p:nvPr/>
        </p:nvGrpSpPr>
        <p:grpSpPr>
          <a:xfrm>
            <a:off x="7129316" y="3832493"/>
            <a:ext cx="864528" cy="808002"/>
            <a:chOff x="4992477" y="3390533"/>
            <a:chExt cx="864528" cy="808002"/>
          </a:xfrm>
        </p:grpSpPr>
        <p:sp>
          <p:nvSpPr>
            <p:cNvPr id="39" name="TextBox 38">
              <a:extLst>
                <a:ext uri="{FF2B5EF4-FFF2-40B4-BE49-F238E27FC236}">
                  <a16:creationId xmlns:a16="http://schemas.microsoft.com/office/drawing/2014/main" id="{D0586671-CF7C-8996-A62E-433990317850}"/>
                </a:ext>
              </a:extLst>
            </p:cNvPr>
            <p:cNvSpPr txBox="1"/>
            <p:nvPr/>
          </p:nvSpPr>
          <p:spPr>
            <a:xfrm>
              <a:off x="4992477" y="3936925"/>
              <a:ext cx="760144" cy="261610"/>
            </a:xfrm>
            <a:prstGeom prst="rect">
              <a:avLst/>
            </a:prstGeom>
            <a:noFill/>
          </p:spPr>
          <p:txBody>
            <a:bodyPr wrap="none" rtlCol="0">
              <a:spAutoFit/>
            </a:bodyPr>
            <a:lstStyle/>
            <a:p>
              <a:r>
                <a:rPr lang="en-US" sz="1100" b="1" dirty="0">
                  <a:solidFill>
                    <a:schemeClr val="tx1">
                      <a:lumMod val="65000"/>
                      <a:lumOff val="35000"/>
                    </a:schemeClr>
                  </a:solidFill>
                </a:rPr>
                <a:t>IoT/</a:t>
              </a:r>
              <a:r>
                <a:rPr lang="en-US" sz="1100" b="1" dirty="0" err="1">
                  <a:solidFill>
                    <a:schemeClr val="tx1">
                      <a:lumMod val="65000"/>
                      <a:lumOff val="35000"/>
                    </a:schemeClr>
                  </a:solidFill>
                </a:rPr>
                <a:t>IoA</a:t>
              </a:r>
              <a:endParaRPr lang="en-US" sz="1100" b="1" dirty="0">
                <a:solidFill>
                  <a:schemeClr val="tx1">
                    <a:lumMod val="65000"/>
                    <a:lumOff val="35000"/>
                  </a:schemeClr>
                </a:solidFill>
              </a:endParaRPr>
            </a:p>
          </p:txBody>
        </p:sp>
        <p:cxnSp>
          <p:nvCxnSpPr>
            <p:cNvPr id="40" name="Straight Connector 39">
              <a:extLst>
                <a:ext uri="{FF2B5EF4-FFF2-40B4-BE49-F238E27FC236}">
                  <a16:creationId xmlns:a16="http://schemas.microsoft.com/office/drawing/2014/main" id="{E17EDF6D-DCEA-486D-CE7D-3E391CF013E7}"/>
                </a:ext>
              </a:extLst>
            </p:cNvPr>
            <p:cNvCxnSpPr>
              <a:cxnSpLocks/>
              <a:stCxn id="42" idx="0"/>
              <a:endCxn id="41" idx="4"/>
            </p:cNvCxnSpPr>
            <p:nvPr/>
          </p:nvCxnSpPr>
          <p:spPr bwMode="auto">
            <a:xfrm>
              <a:off x="5795802" y="3390533"/>
              <a:ext cx="0" cy="738386"/>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41" name="Oval 40">
              <a:extLst>
                <a:ext uri="{FF2B5EF4-FFF2-40B4-BE49-F238E27FC236}">
                  <a16:creationId xmlns:a16="http://schemas.microsoft.com/office/drawing/2014/main" id="{449B4382-6449-BAED-B20F-8C3A4FE776A3}"/>
                </a:ext>
              </a:extLst>
            </p:cNvPr>
            <p:cNvSpPr/>
            <p:nvPr/>
          </p:nvSpPr>
          <p:spPr bwMode="auto">
            <a:xfrm>
              <a:off x="5734598" y="4006512"/>
              <a:ext cx="122407" cy="122407"/>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2" name="Oval 41">
              <a:extLst>
                <a:ext uri="{FF2B5EF4-FFF2-40B4-BE49-F238E27FC236}">
                  <a16:creationId xmlns:a16="http://schemas.microsoft.com/office/drawing/2014/main" id="{EDD9CF2C-ED1C-9D96-98F8-FDDD40AF07BF}"/>
                </a:ext>
              </a:extLst>
            </p:cNvPr>
            <p:cNvSpPr/>
            <p:nvPr/>
          </p:nvSpPr>
          <p:spPr bwMode="auto">
            <a:xfrm>
              <a:off x="5734598" y="3390533"/>
              <a:ext cx="122407" cy="122407"/>
            </a:xfrm>
            <a:prstGeom prst="ellipse">
              <a:avLst/>
            </a:prstGeom>
            <a:solidFill>
              <a:srgbClr val="6175A6"/>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44" name="Group 43">
            <a:extLst>
              <a:ext uri="{FF2B5EF4-FFF2-40B4-BE49-F238E27FC236}">
                <a16:creationId xmlns:a16="http://schemas.microsoft.com/office/drawing/2014/main" id="{319FEE1E-6FA0-E64B-5869-DF99393273E6}"/>
              </a:ext>
            </a:extLst>
          </p:cNvPr>
          <p:cNvGrpSpPr/>
          <p:nvPr/>
        </p:nvGrpSpPr>
        <p:grpSpPr>
          <a:xfrm>
            <a:off x="9314294" y="3832493"/>
            <a:ext cx="1728234" cy="1211862"/>
            <a:chOff x="5734598" y="3390533"/>
            <a:chExt cx="1728234" cy="1211862"/>
          </a:xfrm>
        </p:grpSpPr>
        <p:sp>
          <p:nvSpPr>
            <p:cNvPr id="45" name="TextBox 44">
              <a:extLst>
                <a:ext uri="{FF2B5EF4-FFF2-40B4-BE49-F238E27FC236}">
                  <a16:creationId xmlns:a16="http://schemas.microsoft.com/office/drawing/2014/main" id="{425A6B5B-4359-CB3D-7C1A-8C72492790EF}"/>
                </a:ext>
              </a:extLst>
            </p:cNvPr>
            <p:cNvSpPr txBox="1"/>
            <p:nvPr/>
          </p:nvSpPr>
          <p:spPr>
            <a:xfrm>
              <a:off x="5800197" y="4340785"/>
              <a:ext cx="1662635" cy="261610"/>
            </a:xfrm>
            <a:prstGeom prst="rect">
              <a:avLst/>
            </a:prstGeom>
            <a:noFill/>
          </p:spPr>
          <p:txBody>
            <a:bodyPr wrap="none" rtlCol="0">
              <a:spAutoFit/>
            </a:bodyPr>
            <a:lstStyle/>
            <a:p>
              <a:r>
                <a:rPr lang="en-US" sz="1100" b="1" dirty="0">
                  <a:solidFill>
                    <a:schemeClr val="tx1">
                      <a:lumMod val="65000"/>
                      <a:lumOff val="35000"/>
                    </a:schemeClr>
                  </a:solidFill>
                </a:rPr>
                <a:t>AI ENABLED DESIGN</a:t>
              </a:r>
            </a:p>
          </p:txBody>
        </p:sp>
        <p:cxnSp>
          <p:nvCxnSpPr>
            <p:cNvPr id="46" name="Straight Connector 45">
              <a:extLst>
                <a:ext uri="{FF2B5EF4-FFF2-40B4-BE49-F238E27FC236}">
                  <a16:creationId xmlns:a16="http://schemas.microsoft.com/office/drawing/2014/main" id="{23B36DF7-F94C-3AC2-6014-3AEF7E94AB48}"/>
                </a:ext>
              </a:extLst>
            </p:cNvPr>
            <p:cNvCxnSpPr>
              <a:cxnSpLocks/>
              <a:endCxn id="47" idx="4"/>
            </p:cNvCxnSpPr>
            <p:nvPr/>
          </p:nvCxnSpPr>
          <p:spPr bwMode="auto">
            <a:xfrm>
              <a:off x="5795801" y="3451893"/>
              <a:ext cx="1" cy="1088506"/>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47" name="Oval 46">
              <a:extLst>
                <a:ext uri="{FF2B5EF4-FFF2-40B4-BE49-F238E27FC236}">
                  <a16:creationId xmlns:a16="http://schemas.microsoft.com/office/drawing/2014/main" id="{80972243-7298-550F-8312-5B1152188EEA}"/>
                </a:ext>
              </a:extLst>
            </p:cNvPr>
            <p:cNvSpPr/>
            <p:nvPr/>
          </p:nvSpPr>
          <p:spPr bwMode="auto">
            <a:xfrm>
              <a:off x="5734598" y="4417992"/>
              <a:ext cx="122407" cy="122407"/>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8" name="Oval 47">
              <a:extLst>
                <a:ext uri="{FF2B5EF4-FFF2-40B4-BE49-F238E27FC236}">
                  <a16:creationId xmlns:a16="http://schemas.microsoft.com/office/drawing/2014/main" id="{B9122978-0326-84FC-0A27-336AF6C85608}"/>
                </a:ext>
              </a:extLst>
            </p:cNvPr>
            <p:cNvSpPr/>
            <p:nvPr/>
          </p:nvSpPr>
          <p:spPr bwMode="auto">
            <a:xfrm>
              <a:off x="5734598" y="3390533"/>
              <a:ext cx="122407" cy="122407"/>
            </a:xfrm>
            <a:prstGeom prst="ellipse">
              <a:avLst/>
            </a:prstGeom>
            <a:solidFill>
              <a:srgbClr val="6175A6"/>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49" name="Group 48">
            <a:extLst>
              <a:ext uri="{FF2B5EF4-FFF2-40B4-BE49-F238E27FC236}">
                <a16:creationId xmlns:a16="http://schemas.microsoft.com/office/drawing/2014/main" id="{B87F4566-3B70-8090-DF1F-BE0E229FB861}"/>
              </a:ext>
            </a:extLst>
          </p:cNvPr>
          <p:cNvGrpSpPr/>
          <p:nvPr/>
        </p:nvGrpSpPr>
        <p:grpSpPr>
          <a:xfrm>
            <a:off x="6994281" y="3845654"/>
            <a:ext cx="1390308" cy="1326162"/>
            <a:chOff x="4466697" y="3283853"/>
            <a:chExt cx="1390308" cy="1326162"/>
          </a:xfrm>
        </p:grpSpPr>
        <p:sp>
          <p:nvSpPr>
            <p:cNvPr id="50" name="TextBox 49">
              <a:extLst>
                <a:ext uri="{FF2B5EF4-FFF2-40B4-BE49-F238E27FC236}">
                  <a16:creationId xmlns:a16="http://schemas.microsoft.com/office/drawing/2014/main" id="{26824752-DD16-2551-66D7-936887367BDA}"/>
                </a:ext>
              </a:extLst>
            </p:cNvPr>
            <p:cNvSpPr txBox="1"/>
            <p:nvPr/>
          </p:nvSpPr>
          <p:spPr>
            <a:xfrm>
              <a:off x="4466697" y="4348405"/>
              <a:ext cx="1338828" cy="261610"/>
            </a:xfrm>
            <a:prstGeom prst="rect">
              <a:avLst/>
            </a:prstGeom>
            <a:noFill/>
          </p:spPr>
          <p:txBody>
            <a:bodyPr wrap="none" rtlCol="0">
              <a:spAutoFit/>
            </a:bodyPr>
            <a:lstStyle/>
            <a:p>
              <a:r>
                <a:rPr lang="en-US" sz="1100" b="1" dirty="0">
                  <a:solidFill>
                    <a:schemeClr val="tx1">
                      <a:lumMod val="65000"/>
                      <a:lumOff val="35000"/>
                    </a:schemeClr>
                  </a:solidFill>
                </a:rPr>
                <a:t>DIGITAL TWINS</a:t>
              </a:r>
            </a:p>
          </p:txBody>
        </p:sp>
        <p:cxnSp>
          <p:nvCxnSpPr>
            <p:cNvPr id="51" name="Straight Connector 50">
              <a:extLst>
                <a:ext uri="{FF2B5EF4-FFF2-40B4-BE49-F238E27FC236}">
                  <a16:creationId xmlns:a16="http://schemas.microsoft.com/office/drawing/2014/main" id="{DCD5250E-EDD9-5ABA-51A4-93500C1D74DD}"/>
                </a:ext>
              </a:extLst>
            </p:cNvPr>
            <p:cNvCxnSpPr>
              <a:cxnSpLocks/>
              <a:stCxn id="53" idx="4"/>
              <a:endCxn id="52" idx="4"/>
            </p:cNvCxnSpPr>
            <p:nvPr/>
          </p:nvCxnSpPr>
          <p:spPr bwMode="auto">
            <a:xfrm>
              <a:off x="5795802" y="3406260"/>
              <a:ext cx="0" cy="1134139"/>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52" name="Oval 51">
              <a:extLst>
                <a:ext uri="{FF2B5EF4-FFF2-40B4-BE49-F238E27FC236}">
                  <a16:creationId xmlns:a16="http://schemas.microsoft.com/office/drawing/2014/main" id="{03CE7C57-4C9B-E42A-55C7-70D706C9A23A}"/>
                </a:ext>
              </a:extLst>
            </p:cNvPr>
            <p:cNvSpPr/>
            <p:nvPr/>
          </p:nvSpPr>
          <p:spPr bwMode="auto">
            <a:xfrm>
              <a:off x="5734598" y="4417992"/>
              <a:ext cx="122407" cy="122407"/>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3" name="Oval 52">
              <a:extLst>
                <a:ext uri="{FF2B5EF4-FFF2-40B4-BE49-F238E27FC236}">
                  <a16:creationId xmlns:a16="http://schemas.microsoft.com/office/drawing/2014/main" id="{9E5100BA-0DB9-836A-17F4-313DAC9F9B8A}"/>
                </a:ext>
              </a:extLst>
            </p:cNvPr>
            <p:cNvSpPr/>
            <p:nvPr/>
          </p:nvSpPr>
          <p:spPr bwMode="auto">
            <a:xfrm>
              <a:off x="5734598" y="3283853"/>
              <a:ext cx="122407" cy="122407"/>
            </a:xfrm>
            <a:prstGeom prst="ellipse">
              <a:avLst/>
            </a:prstGeom>
            <a:solidFill>
              <a:srgbClr val="6175A6"/>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5" name="Slide Number Placeholder 4">
            <a:extLst>
              <a:ext uri="{FF2B5EF4-FFF2-40B4-BE49-F238E27FC236}">
                <a16:creationId xmlns:a16="http://schemas.microsoft.com/office/drawing/2014/main" id="{C1BA2909-B981-6F21-FC6A-F0F14E8C2E2D}"/>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18</a:t>
            </a:fld>
            <a:endParaRPr lang="en-US" dirty="0">
              <a:solidFill>
                <a:srgbClr val="000000"/>
              </a:solidFill>
            </a:endParaRPr>
          </a:p>
        </p:txBody>
      </p:sp>
    </p:spTree>
    <p:extLst>
      <p:ext uri="{BB962C8B-B14F-4D97-AF65-F5344CB8AC3E}">
        <p14:creationId xmlns:p14="http://schemas.microsoft.com/office/powerpoint/2010/main" val="3347231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36C58-A77A-457B-B65D-92F42FCED22F}"/>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Relevance</a:t>
            </a:r>
          </a:p>
        </p:txBody>
      </p:sp>
      <p:grpSp>
        <p:nvGrpSpPr>
          <p:cNvPr id="39" name="Group 38">
            <a:extLst>
              <a:ext uri="{FF2B5EF4-FFF2-40B4-BE49-F238E27FC236}">
                <a16:creationId xmlns:a16="http://schemas.microsoft.com/office/drawing/2014/main" id="{C1208F0D-4A7B-4716-860D-815197F6D50F}"/>
              </a:ext>
            </a:extLst>
          </p:cNvPr>
          <p:cNvGrpSpPr/>
          <p:nvPr/>
        </p:nvGrpSpPr>
        <p:grpSpPr>
          <a:xfrm>
            <a:off x="1218395" y="1087912"/>
            <a:ext cx="2745683" cy="1863525"/>
            <a:chOff x="1828730" y="1727888"/>
            <a:chExt cx="2745683" cy="1863525"/>
          </a:xfrm>
        </p:grpSpPr>
        <p:pic>
          <p:nvPicPr>
            <p:cNvPr id="19" name="Picture 18" descr="Blurred financial stock market data and graph">
              <a:extLst>
                <a:ext uri="{FF2B5EF4-FFF2-40B4-BE49-F238E27FC236}">
                  <a16:creationId xmlns:a16="http://schemas.microsoft.com/office/drawing/2014/main" id="{6412CC29-C31D-40A0-94CD-37FF483C9C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730" y="1727888"/>
              <a:ext cx="2745683" cy="1863525"/>
            </a:xfrm>
            <a:prstGeom prst="rect">
              <a:avLst/>
            </a:prstGeom>
          </p:spPr>
        </p:pic>
        <p:sp>
          <p:nvSpPr>
            <p:cNvPr id="38" name="Rectangle 37">
              <a:extLst>
                <a:ext uri="{FF2B5EF4-FFF2-40B4-BE49-F238E27FC236}">
                  <a16:creationId xmlns:a16="http://schemas.microsoft.com/office/drawing/2014/main" id="{D9144CA8-31AB-44F9-9FFB-7E8563CC4338}"/>
                </a:ext>
              </a:extLst>
            </p:cNvPr>
            <p:cNvSpPr/>
            <p:nvPr/>
          </p:nvSpPr>
          <p:spPr>
            <a:xfrm>
              <a:off x="1828730" y="1727888"/>
              <a:ext cx="2745683" cy="186143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More data…</a:t>
              </a:r>
            </a:p>
          </p:txBody>
        </p:sp>
      </p:grpSp>
      <p:grpSp>
        <p:nvGrpSpPr>
          <p:cNvPr id="41" name="Group 40">
            <a:extLst>
              <a:ext uri="{FF2B5EF4-FFF2-40B4-BE49-F238E27FC236}">
                <a16:creationId xmlns:a16="http://schemas.microsoft.com/office/drawing/2014/main" id="{ED031332-10A4-4331-8813-B3C6606D118E}"/>
              </a:ext>
            </a:extLst>
          </p:cNvPr>
          <p:cNvGrpSpPr/>
          <p:nvPr/>
        </p:nvGrpSpPr>
        <p:grpSpPr>
          <a:xfrm>
            <a:off x="1763005" y="4080355"/>
            <a:ext cx="2809742" cy="1865613"/>
            <a:chOff x="1769444" y="4196262"/>
            <a:chExt cx="2809742" cy="1865613"/>
          </a:xfrm>
        </p:grpSpPr>
        <p:pic>
          <p:nvPicPr>
            <p:cNvPr id="25" name="Picture 24" descr="Person holding a credit card and cell phone">
              <a:extLst>
                <a:ext uri="{FF2B5EF4-FFF2-40B4-BE49-F238E27FC236}">
                  <a16:creationId xmlns:a16="http://schemas.microsoft.com/office/drawing/2014/main" id="{67FFABF5-6D43-4DE6-8B0C-45E77C0BAB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1904" y="4198350"/>
              <a:ext cx="2792509" cy="1863525"/>
            </a:xfrm>
            <a:prstGeom prst="rect">
              <a:avLst/>
            </a:prstGeom>
          </p:spPr>
        </p:pic>
        <p:sp>
          <p:nvSpPr>
            <p:cNvPr id="40" name="Rectangle 39">
              <a:extLst>
                <a:ext uri="{FF2B5EF4-FFF2-40B4-BE49-F238E27FC236}">
                  <a16:creationId xmlns:a16="http://schemas.microsoft.com/office/drawing/2014/main" id="{E3DCA67F-9176-454E-9FFA-2523FB7E6CAF}"/>
                </a:ext>
              </a:extLst>
            </p:cNvPr>
            <p:cNvSpPr/>
            <p:nvPr/>
          </p:nvSpPr>
          <p:spPr>
            <a:xfrm>
              <a:off x="1769444" y="4196262"/>
              <a:ext cx="2809742" cy="186143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More computers…</a:t>
              </a:r>
            </a:p>
          </p:txBody>
        </p:sp>
      </p:grpSp>
      <p:grpSp>
        <p:nvGrpSpPr>
          <p:cNvPr id="47" name="Group 46">
            <a:extLst>
              <a:ext uri="{FF2B5EF4-FFF2-40B4-BE49-F238E27FC236}">
                <a16:creationId xmlns:a16="http://schemas.microsoft.com/office/drawing/2014/main" id="{0B33B310-485C-4988-9968-0998E475B7F1}"/>
              </a:ext>
            </a:extLst>
          </p:cNvPr>
          <p:cNvGrpSpPr/>
          <p:nvPr/>
        </p:nvGrpSpPr>
        <p:grpSpPr>
          <a:xfrm>
            <a:off x="4883491" y="2808394"/>
            <a:ext cx="2809742" cy="1861437"/>
            <a:chOff x="4825932" y="2808394"/>
            <a:chExt cx="2809742" cy="1861437"/>
          </a:xfrm>
        </p:grpSpPr>
        <p:pic>
          <p:nvPicPr>
            <p:cNvPr id="29" name="Picture 28" descr="A line of binary code">
              <a:extLst>
                <a:ext uri="{FF2B5EF4-FFF2-40B4-BE49-F238E27FC236}">
                  <a16:creationId xmlns:a16="http://schemas.microsoft.com/office/drawing/2014/main" id="{B01FFEF9-AC2F-4E1E-A7A0-6FCEB57CA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843"/>
            <a:stretch/>
          </p:blipFill>
          <p:spPr>
            <a:xfrm>
              <a:off x="4837899" y="2808394"/>
              <a:ext cx="2797775" cy="1861437"/>
            </a:xfrm>
            <a:prstGeom prst="rect">
              <a:avLst/>
            </a:prstGeom>
          </p:spPr>
        </p:pic>
        <p:sp>
          <p:nvSpPr>
            <p:cNvPr id="42" name="Rectangle 41">
              <a:extLst>
                <a:ext uri="{FF2B5EF4-FFF2-40B4-BE49-F238E27FC236}">
                  <a16:creationId xmlns:a16="http://schemas.microsoft.com/office/drawing/2014/main" id="{027254D0-17DE-45C1-B793-1ED468DBB0D4}"/>
                </a:ext>
              </a:extLst>
            </p:cNvPr>
            <p:cNvSpPr/>
            <p:nvPr/>
          </p:nvSpPr>
          <p:spPr>
            <a:xfrm>
              <a:off x="4825932" y="2808394"/>
              <a:ext cx="2809742" cy="186143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Better Algorithms…</a:t>
              </a:r>
            </a:p>
          </p:txBody>
        </p:sp>
      </p:grpSp>
      <p:grpSp>
        <p:nvGrpSpPr>
          <p:cNvPr id="44" name="Group 43">
            <a:extLst>
              <a:ext uri="{FF2B5EF4-FFF2-40B4-BE49-F238E27FC236}">
                <a16:creationId xmlns:a16="http://schemas.microsoft.com/office/drawing/2014/main" id="{ADCB86D5-D4D2-4491-8B6B-22EE0CE522FF}"/>
              </a:ext>
            </a:extLst>
          </p:cNvPr>
          <p:cNvGrpSpPr/>
          <p:nvPr/>
        </p:nvGrpSpPr>
        <p:grpSpPr>
          <a:xfrm>
            <a:off x="8527077" y="4447669"/>
            <a:ext cx="2872654" cy="1862424"/>
            <a:chOff x="7961677" y="4198350"/>
            <a:chExt cx="2872654" cy="1862424"/>
          </a:xfrm>
        </p:grpSpPr>
        <p:pic>
          <p:nvPicPr>
            <p:cNvPr id="37" name="Picture 36" descr="Sphere of mesh and nodes">
              <a:extLst>
                <a:ext uri="{FF2B5EF4-FFF2-40B4-BE49-F238E27FC236}">
                  <a16:creationId xmlns:a16="http://schemas.microsoft.com/office/drawing/2014/main" id="{6698CCDF-5E8C-4CF6-93B6-83F8DA9EDD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3" r="54" b="12635"/>
            <a:stretch/>
          </p:blipFill>
          <p:spPr>
            <a:xfrm>
              <a:off x="7961677" y="4198350"/>
              <a:ext cx="2860687" cy="1861437"/>
            </a:xfrm>
            <a:prstGeom prst="rect">
              <a:avLst/>
            </a:prstGeom>
          </p:spPr>
        </p:pic>
        <p:sp>
          <p:nvSpPr>
            <p:cNvPr id="43" name="Rectangle 42">
              <a:extLst>
                <a:ext uri="{FF2B5EF4-FFF2-40B4-BE49-F238E27FC236}">
                  <a16:creationId xmlns:a16="http://schemas.microsoft.com/office/drawing/2014/main" id="{5489371D-82BC-4936-A3BB-24897FCBB700}"/>
                </a:ext>
              </a:extLst>
            </p:cNvPr>
            <p:cNvSpPr/>
            <p:nvPr/>
          </p:nvSpPr>
          <p:spPr>
            <a:xfrm>
              <a:off x="7989985" y="4199337"/>
              <a:ext cx="2844346" cy="186143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More connected…</a:t>
              </a:r>
            </a:p>
          </p:txBody>
        </p:sp>
      </p:grpSp>
      <p:grpSp>
        <p:nvGrpSpPr>
          <p:cNvPr id="46" name="Group 45">
            <a:extLst>
              <a:ext uri="{FF2B5EF4-FFF2-40B4-BE49-F238E27FC236}">
                <a16:creationId xmlns:a16="http://schemas.microsoft.com/office/drawing/2014/main" id="{44C4DF96-A48B-4912-BB75-39DB007D3F85}"/>
              </a:ext>
            </a:extLst>
          </p:cNvPr>
          <p:cNvGrpSpPr/>
          <p:nvPr/>
        </p:nvGrpSpPr>
        <p:grpSpPr>
          <a:xfrm>
            <a:off x="7906546" y="1154072"/>
            <a:ext cx="2797775" cy="1870883"/>
            <a:chOff x="7955398" y="1720530"/>
            <a:chExt cx="2797775" cy="1870883"/>
          </a:xfrm>
        </p:grpSpPr>
        <p:pic>
          <p:nvPicPr>
            <p:cNvPr id="23" name="Picture 22" descr="Circuit board">
              <a:extLst>
                <a:ext uri="{FF2B5EF4-FFF2-40B4-BE49-F238E27FC236}">
                  <a16:creationId xmlns:a16="http://schemas.microsoft.com/office/drawing/2014/main" id="{33DC6F42-D3D5-4194-9548-C02E1C83DD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55398" y="1729976"/>
              <a:ext cx="2788751" cy="1861437"/>
            </a:xfrm>
            <a:prstGeom prst="rect">
              <a:avLst/>
            </a:prstGeom>
          </p:spPr>
        </p:pic>
        <p:sp>
          <p:nvSpPr>
            <p:cNvPr id="45" name="Rectangle 44">
              <a:extLst>
                <a:ext uri="{FF2B5EF4-FFF2-40B4-BE49-F238E27FC236}">
                  <a16:creationId xmlns:a16="http://schemas.microsoft.com/office/drawing/2014/main" id="{0421E705-8BAB-4E80-8F6A-7371770BDB9A}"/>
                </a:ext>
              </a:extLst>
            </p:cNvPr>
            <p:cNvSpPr/>
            <p:nvPr/>
          </p:nvSpPr>
          <p:spPr>
            <a:xfrm>
              <a:off x="7955398" y="1720530"/>
              <a:ext cx="2797775" cy="186143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More capacity…</a:t>
              </a:r>
            </a:p>
          </p:txBody>
        </p:sp>
      </p:grpSp>
      <p:sp>
        <p:nvSpPr>
          <p:cNvPr id="48" name="TextBox 47">
            <a:extLst>
              <a:ext uri="{FF2B5EF4-FFF2-40B4-BE49-F238E27FC236}">
                <a16:creationId xmlns:a16="http://schemas.microsoft.com/office/drawing/2014/main" id="{E4CF541F-C6FE-437A-BE12-D8C2D67E3DE4}"/>
              </a:ext>
            </a:extLst>
          </p:cNvPr>
          <p:cNvSpPr txBox="1"/>
          <p:nvPr/>
        </p:nvSpPr>
        <p:spPr>
          <a:xfrm>
            <a:off x="5244962" y="2432634"/>
            <a:ext cx="6515038" cy="707886"/>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The opportunity to transform how we understand, predict, and manage change in our built world…</a:t>
            </a:r>
          </a:p>
        </p:txBody>
      </p:sp>
      <p:pic>
        <p:nvPicPr>
          <p:cNvPr id="6" name="Picture 5">
            <a:extLst>
              <a:ext uri="{FF2B5EF4-FFF2-40B4-BE49-F238E27FC236}">
                <a16:creationId xmlns:a16="http://schemas.microsoft.com/office/drawing/2014/main" id="{2861A5D8-D76E-4AE6-B200-2BE8DC35CFF6}"/>
              </a:ext>
            </a:extLst>
          </p:cNvPr>
          <p:cNvPicPr>
            <a:picLocks noChangeAspect="1"/>
          </p:cNvPicPr>
          <p:nvPr/>
        </p:nvPicPr>
        <p:blipFill>
          <a:blip r:embed="rId8">
            <a:alphaModFix amt="35000"/>
          </a:blip>
          <a:stretch>
            <a:fillRect/>
          </a:stretch>
        </p:blipFill>
        <p:spPr>
          <a:xfrm>
            <a:off x="1584045" y="1419141"/>
            <a:ext cx="9011031" cy="4639944"/>
          </a:xfrm>
          <a:prstGeom prst="rect">
            <a:avLst/>
          </a:prstGeom>
        </p:spPr>
      </p:pic>
      <p:sp>
        <p:nvSpPr>
          <p:cNvPr id="3" name="TextBox 2">
            <a:extLst>
              <a:ext uri="{FF2B5EF4-FFF2-40B4-BE49-F238E27FC236}">
                <a16:creationId xmlns:a16="http://schemas.microsoft.com/office/drawing/2014/main" id="{2D2190F8-B646-AC01-0689-240DEA8DE7D6}"/>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5" name="Slide Number Placeholder 4">
            <a:extLst>
              <a:ext uri="{FF2B5EF4-FFF2-40B4-BE49-F238E27FC236}">
                <a16:creationId xmlns:a16="http://schemas.microsoft.com/office/drawing/2014/main" id="{9B6C29D8-4C58-E8D1-3DED-C6FB46E4C9E7}"/>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19</a:t>
            </a:fld>
            <a:endParaRPr lang="en-US" dirty="0">
              <a:solidFill>
                <a:srgbClr val="000000"/>
              </a:solidFill>
            </a:endParaRPr>
          </a:p>
        </p:txBody>
      </p:sp>
    </p:spTree>
    <p:extLst>
      <p:ext uri="{BB962C8B-B14F-4D97-AF65-F5344CB8AC3E}">
        <p14:creationId xmlns:p14="http://schemas.microsoft.com/office/powerpoint/2010/main" val="280899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ity lights at night&#10;&#10;Description automatically generated">
            <a:extLst>
              <a:ext uri="{FF2B5EF4-FFF2-40B4-BE49-F238E27FC236}">
                <a16:creationId xmlns:a16="http://schemas.microsoft.com/office/drawing/2014/main" id="{6302DFE1-CBF4-B05D-6A26-66B7B444793A}"/>
              </a:ext>
            </a:extLst>
          </p:cNvPr>
          <p:cNvPicPr>
            <a:picLocks noChangeAspect="1"/>
          </p:cNvPicPr>
          <p:nvPr/>
        </p:nvPicPr>
        <p:blipFill rotWithShape="1">
          <a:blip r:embed="rId3" cstate="print">
            <a:alphaModFix/>
            <a:duotone>
              <a:prstClr val="black"/>
              <a:schemeClr val="accent1">
                <a:tint val="45000"/>
                <a:satMod val="400000"/>
              </a:scheme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11786"/>
          <a:stretch/>
        </p:blipFill>
        <p:spPr>
          <a:xfrm>
            <a:off x="0" y="817880"/>
            <a:ext cx="12192000" cy="6027559"/>
          </a:xfrm>
          <a:prstGeom prst="rect">
            <a:avLst/>
          </a:prstGeom>
        </p:spPr>
      </p:pic>
      <p:sp>
        <p:nvSpPr>
          <p:cNvPr id="17" name="TextBox 16">
            <a:extLst>
              <a:ext uri="{FF2B5EF4-FFF2-40B4-BE49-F238E27FC236}">
                <a16:creationId xmlns:a16="http://schemas.microsoft.com/office/drawing/2014/main" id="{EE0A7136-5E77-4B17-91D0-84B28BE8B3F7}"/>
              </a:ext>
            </a:extLst>
          </p:cNvPr>
          <p:cNvSpPr txBox="1"/>
          <p:nvPr/>
        </p:nvSpPr>
        <p:spPr>
          <a:xfrm>
            <a:off x="4917024" y="179412"/>
            <a:ext cx="2431523"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2400" b="1">
                <a:solidFill>
                  <a:schemeClr val="bg1"/>
                </a:solidFill>
                <a:latin typeface="+mj-lt"/>
                <a:ea typeface="+mj-ea"/>
                <a:cs typeface="+mj-cs"/>
              </a:defRPr>
            </a:lvl1pPr>
            <a:lvl2pPr eaLnBrk="1" hangingPunct="1">
              <a:defRPr sz="4267" b="1">
                <a:solidFill>
                  <a:srgbClr val="F77B0B"/>
                </a:solidFill>
              </a:defRPr>
            </a:lvl2pPr>
            <a:lvl3pPr eaLnBrk="1" hangingPunct="1">
              <a:defRPr sz="4267" b="1">
                <a:solidFill>
                  <a:srgbClr val="F77B0B"/>
                </a:solidFill>
              </a:defRPr>
            </a:lvl3pPr>
            <a:lvl4pPr eaLnBrk="1" hangingPunct="1">
              <a:defRPr sz="4267" b="1">
                <a:solidFill>
                  <a:srgbClr val="F77B0B"/>
                </a:solidFill>
              </a:defRPr>
            </a:lvl4pPr>
            <a:lvl5pPr eaLnBrk="1" hangingPunct="1">
              <a:defRPr sz="4267" b="1">
                <a:solidFill>
                  <a:srgbClr val="F77B0B"/>
                </a:solidFill>
              </a:defRPr>
            </a:lvl5pPr>
            <a:lvl6pPr marL="609585" fontAlgn="base">
              <a:spcBef>
                <a:spcPct val="0"/>
              </a:spcBef>
              <a:spcAft>
                <a:spcPct val="0"/>
              </a:spcAft>
              <a:defRPr sz="4267" b="1">
                <a:solidFill>
                  <a:srgbClr val="F77B0B"/>
                </a:solidFill>
              </a:defRPr>
            </a:lvl6pPr>
            <a:lvl7pPr marL="1219170" fontAlgn="base">
              <a:spcBef>
                <a:spcPct val="0"/>
              </a:spcBef>
              <a:spcAft>
                <a:spcPct val="0"/>
              </a:spcAft>
              <a:defRPr sz="4267" b="1">
                <a:solidFill>
                  <a:srgbClr val="F77B0B"/>
                </a:solidFill>
              </a:defRPr>
            </a:lvl7pPr>
            <a:lvl8pPr marL="1828754" fontAlgn="base">
              <a:spcBef>
                <a:spcPct val="0"/>
              </a:spcBef>
              <a:spcAft>
                <a:spcPct val="0"/>
              </a:spcAft>
              <a:defRPr sz="4267" b="1">
                <a:solidFill>
                  <a:srgbClr val="F77B0B"/>
                </a:solidFill>
              </a:defRPr>
            </a:lvl8pPr>
            <a:lvl9pPr marL="2438339" fontAlgn="base">
              <a:spcBef>
                <a:spcPct val="0"/>
              </a:spcBef>
              <a:spcAft>
                <a:spcPct val="0"/>
              </a:spcAft>
              <a:defRPr sz="4267" b="1">
                <a:solidFill>
                  <a:srgbClr val="F77B0B"/>
                </a:solidFill>
              </a:defRPr>
            </a:lvl9pPr>
          </a:lstStyle>
          <a:p>
            <a:r>
              <a:rPr lang="en-US" sz="2800"/>
              <a:t>Agenda</a:t>
            </a:r>
          </a:p>
        </p:txBody>
      </p:sp>
      <p:sp>
        <p:nvSpPr>
          <p:cNvPr id="5" name="Content Placeholder 2">
            <a:extLst>
              <a:ext uri="{FF2B5EF4-FFF2-40B4-BE49-F238E27FC236}">
                <a16:creationId xmlns:a16="http://schemas.microsoft.com/office/drawing/2014/main" id="{9614BEF2-E66A-9FEA-F784-059F92BAE170}"/>
              </a:ext>
            </a:extLst>
          </p:cNvPr>
          <p:cNvSpPr txBox="1">
            <a:spLocks/>
          </p:cNvSpPr>
          <p:nvPr/>
        </p:nvSpPr>
        <p:spPr>
          <a:xfrm>
            <a:off x="3081170" y="1471808"/>
            <a:ext cx="9110830" cy="4942985"/>
          </a:xfrm>
          <a:prstGeom prst="rect">
            <a:avLst/>
          </a:prstGeom>
        </p:spPr>
        <p:txBody>
          <a:bodyPr>
            <a:noAutofit/>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nSpc>
                <a:spcPct val="150000"/>
              </a:lnSpc>
              <a:spcBef>
                <a:spcPts val="1000"/>
              </a:spcBef>
              <a:buNone/>
            </a:pPr>
            <a:r>
              <a:rPr lang="en-US" b="1">
                <a:solidFill>
                  <a:schemeClr val="bg1"/>
                </a:solidFill>
                <a:latin typeface="+mj-lt"/>
                <a:ea typeface="+mn-ea"/>
                <a:cs typeface="+mn-cs"/>
              </a:rPr>
              <a:t>Introductions</a:t>
            </a:r>
          </a:p>
          <a:p>
            <a:pPr marL="0" indent="0">
              <a:lnSpc>
                <a:spcPct val="150000"/>
              </a:lnSpc>
              <a:spcBef>
                <a:spcPts val="1000"/>
              </a:spcBef>
              <a:buNone/>
            </a:pPr>
            <a:r>
              <a:rPr lang="en-US" b="1">
                <a:solidFill>
                  <a:schemeClr val="bg1"/>
                </a:solidFill>
                <a:latin typeface="+mj-lt"/>
                <a:ea typeface="+mn-ea"/>
                <a:cs typeface="+mn-cs"/>
              </a:rPr>
              <a:t>Defining a digital twin</a:t>
            </a:r>
          </a:p>
          <a:p>
            <a:pPr marL="0" indent="0">
              <a:lnSpc>
                <a:spcPct val="150000"/>
              </a:lnSpc>
              <a:spcBef>
                <a:spcPts val="1000"/>
              </a:spcBef>
              <a:buNone/>
            </a:pPr>
            <a:r>
              <a:rPr lang="en-US" b="1">
                <a:solidFill>
                  <a:schemeClr val="bg1"/>
                </a:solidFill>
                <a:latin typeface="+mj-lt"/>
                <a:ea typeface="+mn-ea"/>
                <a:cs typeface="+mn-cs"/>
              </a:rPr>
              <a:t>Building a digital twin</a:t>
            </a:r>
          </a:p>
          <a:p>
            <a:pPr marL="0" indent="0">
              <a:lnSpc>
                <a:spcPct val="150000"/>
              </a:lnSpc>
              <a:spcBef>
                <a:spcPts val="1000"/>
              </a:spcBef>
              <a:buNone/>
            </a:pPr>
            <a:r>
              <a:rPr lang="en-US" b="1">
                <a:solidFill>
                  <a:schemeClr val="bg1"/>
                </a:solidFill>
                <a:latin typeface="+mj-lt"/>
                <a:ea typeface="+mn-ea"/>
                <a:cs typeface="+mn-cs"/>
              </a:rPr>
              <a:t>Making digital twins more efficient</a:t>
            </a:r>
          </a:p>
          <a:p>
            <a:pPr marL="0" indent="0">
              <a:lnSpc>
                <a:spcPct val="150000"/>
              </a:lnSpc>
              <a:spcBef>
                <a:spcPts val="1000"/>
              </a:spcBef>
              <a:buNone/>
            </a:pPr>
            <a:r>
              <a:rPr lang="en-US" b="1">
                <a:solidFill>
                  <a:schemeClr val="bg1"/>
                </a:solidFill>
                <a:latin typeface="+mj-lt"/>
                <a:ea typeface="+mn-ea"/>
                <a:cs typeface="+mn-cs"/>
              </a:rPr>
              <a:t>Digital twins in simulation and training</a:t>
            </a:r>
          </a:p>
          <a:p>
            <a:pPr marL="0" indent="0">
              <a:lnSpc>
                <a:spcPct val="150000"/>
              </a:lnSpc>
              <a:spcBef>
                <a:spcPts val="1000"/>
              </a:spcBef>
              <a:buNone/>
            </a:pPr>
            <a:r>
              <a:rPr lang="en-US" b="1">
                <a:solidFill>
                  <a:schemeClr val="bg1"/>
                </a:solidFill>
                <a:latin typeface="+mj-lt"/>
                <a:ea typeface="+mn-ea"/>
                <a:cs typeface="+mn-cs"/>
              </a:rPr>
              <a:t>Digital twin best practices</a:t>
            </a:r>
          </a:p>
        </p:txBody>
      </p:sp>
      <p:sp>
        <p:nvSpPr>
          <p:cNvPr id="6" name="Content Placeholder 2">
            <a:extLst>
              <a:ext uri="{FF2B5EF4-FFF2-40B4-BE49-F238E27FC236}">
                <a16:creationId xmlns:a16="http://schemas.microsoft.com/office/drawing/2014/main" id="{928B6F90-C782-2E40-0F64-E47DD0C9981E}"/>
              </a:ext>
            </a:extLst>
          </p:cNvPr>
          <p:cNvSpPr txBox="1">
            <a:spLocks/>
          </p:cNvSpPr>
          <p:nvPr/>
        </p:nvSpPr>
        <p:spPr>
          <a:xfrm>
            <a:off x="1635622" y="1471808"/>
            <a:ext cx="815482" cy="4942985"/>
          </a:xfrm>
          <a:prstGeom prst="rect">
            <a:avLst/>
          </a:prstGeom>
        </p:spPr>
        <p:txBody>
          <a:bodyPr vert="horz" lIns="0" tIns="0" rIns="0" bIns="0" rtlCol="0">
            <a:normAutofit/>
          </a:bodyPr>
          <a:lstStyle>
            <a:lvl1pPr marL="266700" indent="-266700" algn="l" defTabSz="914400" rtl="0" eaLnBrk="1" latinLnBrk="0" hangingPunct="1">
              <a:lnSpc>
                <a:spcPct val="10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542925" indent="-276225" algn="l" defTabSz="914400" rtl="0" eaLnBrk="1" latinLnBrk="0" hangingPunct="1">
              <a:lnSpc>
                <a:spcPct val="10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809625" indent="-266700" algn="l" defTabSz="914400" rtl="0" eaLnBrk="1" latinLnBrk="0" hangingPunct="1">
              <a:lnSpc>
                <a:spcPct val="100000"/>
              </a:lnSpc>
              <a:spcBef>
                <a:spcPts val="500"/>
              </a:spcBef>
              <a:buFont typeface="Courier New" panose="02070309020205020404" pitchFamily="49" charset="0"/>
              <a:buChar char="o"/>
              <a:defRPr sz="1400" kern="1200">
                <a:solidFill>
                  <a:schemeClr val="accent1"/>
                </a:solidFill>
                <a:latin typeface="+mn-lt"/>
                <a:ea typeface="+mn-ea"/>
                <a:cs typeface="+mn-cs"/>
              </a:defRPr>
            </a:lvl3pPr>
            <a:lvl4pPr marL="1076325" indent="-266700" algn="l" defTabSz="914400" rtl="0" eaLnBrk="1" latinLnBrk="0" hangingPunct="1">
              <a:lnSpc>
                <a:spcPct val="100000"/>
              </a:lnSpc>
              <a:spcBef>
                <a:spcPts val="500"/>
              </a:spcBef>
              <a:buSzPct val="100000"/>
              <a:buFont typeface="Cambria Math" panose="02040503050406030204" pitchFamily="18" charset="0"/>
              <a:buChar char="⌖"/>
              <a:defRPr sz="1200" kern="1200">
                <a:solidFill>
                  <a:schemeClr val="accent1"/>
                </a:solidFill>
                <a:latin typeface="+mn-lt"/>
                <a:ea typeface="+mn-ea"/>
                <a:cs typeface="+mn-cs"/>
              </a:defRPr>
            </a:lvl4pPr>
            <a:lvl5pPr marL="1343025" indent="-266700" algn="l" defTabSz="914400" rtl="0" eaLnBrk="1" latinLnBrk="0" hangingPunct="1">
              <a:lnSpc>
                <a:spcPct val="100000"/>
              </a:lnSpc>
              <a:spcBef>
                <a:spcPts val="500"/>
              </a:spcBef>
              <a:buFont typeface="Arial" panose="020B0604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en-US" sz="2800" b="1">
                <a:solidFill>
                  <a:schemeClr val="bg1"/>
                </a:solidFill>
                <a:latin typeface="+mj-lt"/>
              </a:rPr>
              <a:t>01</a:t>
            </a:r>
          </a:p>
          <a:p>
            <a:pPr marL="0" indent="0" algn="r">
              <a:lnSpc>
                <a:spcPct val="150000"/>
              </a:lnSpc>
              <a:buFont typeface="Arial" panose="020B0604020202020204" pitchFamily="34" charset="0"/>
              <a:buNone/>
            </a:pPr>
            <a:r>
              <a:rPr lang="en-US" sz="2800" b="1">
                <a:solidFill>
                  <a:schemeClr val="bg1"/>
                </a:solidFill>
                <a:latin typeface="+mj-lt"/>
              </a:rPr>
              <a:t>02</a:t>
            </a:r>
          </a:p>
          <a:p>
            <a:pPr marL="0" indent="0" algn="r">
              <a:lnSpc>
                <a:spcPct val="150000"/>
              </a:lnSpc>
              <a:buFont typeface="Arial" panose="020B0604020202020204" pitchFamily="34" charset="0"/>
              <a:buNone/>
            </a:pPr>
            <a:r>
              <a:rPr lang="en-US" sz="2800" b="1">
                <a:solidFill>
                  <a:schemeClr val="bg1"/>
                </a:solidFill>
                <a:latin typeface="+mj-lt"/>
              </a:rPr>
              <a:t>03</a:t>
            </a:r>
          </a:p>
          <a:p>
            <a:pPr marL="0" indent="0" algn="r">
              <a:lnSpc>
                <a:spcPct val="150000"/>
              </a:lnSpc>
              <a:buFont typeface="Arial" panose="020B0604020202020204" pitchFamily="34" charset="0"/>
              <a:buNone/>
            </a:pPr>
            <a:r>
              <a:rPr lang="en-US" sz="2800" b="1">
                <a:solidFill>
                  <a:schemeClr val="bg1"/>
                </a:solidFill>
                <a:latin typeface="+mj-lt"/>
              </a:rPr>
              <a:t>04</a:t>
            </a:r>
          </a:p>
          <a:p>
            <a:pPr marL="0" indent="0" algn="r">
              <a:lnSpc>
                <a:spcPct val="150000"/>
              </a:lnSpc>
              <a:buFont typeface="Arial" panose="020B0604020202020204" pitchFamily="34" charset="0"/>
              <a:buNone/>
            </a:pPr>
            <a:r>
              <a:rPr lang="en-US" sz="2800" b="1">
                <a:solidFill>
                  <a:schemeClr val="bg1"/>
                </a:solidFill>
                <a:latin typeface="+mj-lt"/>
              </a:rPr>
              <a:t>05</a:t>
            </a:r>
          </a:p>
          <a:p>
            <a:pPr marL="0" indent="0" algn="r">
              <a:lnSpc>
                <a:spcPct val="150000"/>
              </a:lnSpc>
              <a:buFont typeface="Arial" panose="020B0604020202020204" pitchFamily="34" charset="0"/>
              <a:buNone/>
            </a:pPr>
            <a:r>
              <a:rPr lang="en-US" sz="2800" b="1">
                <a:solidFill>
                  <a:schemeClr val="bg1"/>
                </a:solidFill>
                <a:latin typeface="+mj-lt"/>
              </a:rPr>
              <a:t>06</a:t>
            </a:r>
          </a:p>
        </p:txBody>
      </p:sp>
      <p:cxnSp>
        <p:nvCxnSpPr>
          <p:cNvPr id="7" name="Straight Connector 6">
            <a:extLst>
              <a:ext uri="{FF2B5EF4-FFF2-40B4-BE49-F238E27FC236}">
                <a16:creationId xmlns:a16="http://schemas.microsoft.com/office/drawing/2014/main" id="{AFCFC1B0-545E-A372-751F-C059E102AC78}"/>
              </a:ext>
            </a:extLst>
          </p:cNvPr>
          <p:cNvCxnSpPr>
            <a:cxnSpLocks/>
          </p:cNvCxnSpPr>
          <p:nvPr/>
        </p:nvCxnSpPr>
        <p:spPr>
          <a:xfrm>
            <a:off x="1916503" y="2165846"/>
            <a:ext cx="850392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C1FF73F-79C0-8722-8A8C-DEE97889080D}"/>
              </a:ext>
            </a:extLst>
          </p:cNvPr>
          <p:cNvCxnSpPr>
            <a:cxnSpLocks/>
          </p:cNvCxnSpPr>
          <p:nvPr/>
        </p:nvCxnSpPr>
        <p:spPr>
          <a:xfrm>
            <a:off x="1916503" y="5263151"/>
            <a:ext cx="850392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6AE53D-A407-B88D-265A-99A44B8E0F13}"/>
              </a:ext>
            </a:extLst>
          </p:cNvPr>
          <p:cNvCxnSpPr>
            <a:cxnSpLocks/>
          </p:cNvCxnSpPr>
          <p:nvPr/>
        </p:nvCxnSpPr>
        <p:spPr>
          <a:xfrm>
            <a:off x="1916503" y="2940172"/>
            <a:ext cx="850392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0D52E7C-9128-15BE-096A-103233053949}"/>
              </a:ext>
            </a:extLst>
          </p:cNvPr>
          <p:cNvCxnSpPr>
            <a:cxnSpLocks/>
          </p:cNvCxnSpPr>
          <p:nvPr/>
        </p:nvCxnSpPr>
        <p:spPr>
          <a:xfrm>
            <a:off x="1916503" y="3714498"/>
            <a:ext cx="850392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648D9DB-C81F-8478-D2EB-68A9E8A39E36}"/>
              </a:ext>
            </a:extLst>
          </p:cNvPr>
          <p:cNvCxnSpPr>
            <a:cxnSpLocks/>
          </p:cNvCxnSpPr>
          <p:nvPr/>
        </p:nvCxnSpPr>
        <p:spPr>
          <a:xfrm>
            <a:off x="1916503" y="4488824"/>
            <a:ext cx="850392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EEC5A599-D635-F40F-053A-B9DD139D84FA}"/>
              </a:ext>
            </a:extLst>
          </p:cNvPr>
          <p:cNvSpPr>
            <a:spLocks noGrp="1"/>
          </p:cNvSpPr>
          <p:nvPr>
            <p:ph type="sldNum" sz="quarter" idx="13"/>
          </p:nvPr>
        </p:nvSpPr>
        <p:spPr/>
        <p:txBody>
          <a:bodyPr/>
          <a:lstStyle/>
          <a:p>
            <a:fld id="{4E0AE188-E3D0-E942-9E53-3C4D8249D1B0}" type="slidenum">
              <a:rPr lang="en-US" smtClean="0">
                <a:solidFill>
                  <a:schemeClr val="bg1"/>
                </a:solidFill>
              </a:rPr>
              <a:t>2</a:t>
            </a:fld>
            <a:endParaRPr lang="en-US">
              <a:solidFill>
                <a:schemeClr val="bg1"/>
              </a:solidFill>
            </a:endParaRPr>
          </a:p>
        </p:txBody>
      </p:sp>
    </p:spTree>
    <p:extLst>
      <p:ext uri="{BB962C8B-B14F-4D97-AF65-F5344CB8AC3E}">
        <p14:creationId xmlns:p14="http://schemas.microsoft.com/office/powerpoint/2010/main" val="1938995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C95D52-2793-658E-9875-25A82B24C216}"/>
              </a:ext>
            </a:extLst>
          </p:cNvPr>
          <p:cNvSpPr>
            <a:spLocks noGrp="1"/>
          </p:cNvSpPr>
          <p:nvPr>
            <p:ph type="sldNum" sz="quarter" idx="13"/>
          </p:nvPr>
        </p:nvSpPr>
        <p:spPr/>
        <p:txBody>
          <a:bodyPr/>
          <a:lstStyle/>
          <a:p>
            <a:fld id="{EB845320-5007-4676-B0B9-D643FE25CD5F}" type="slidenum">
              <a:rPr lang="en-US" smtClean="0"/>
              <a:t>20</a:t>
            </a:fld>
            <a:endParaRPr lang="en-US"/>
          </a:p>
        </p:txBody>
      </p:sp>
      <p:sp>
        <p:nvSpPr>
          <p:cNvPr id="4" name="Title 3">
            <a:extLst>
              <a:ext uri="{FF2B5EF4-FFF2-40B4-BE49-F238E27FC236}">
                <a16:creationId xmlns:a16="http://schemas.microsoft.com/office/drawing/2014/main" id="{3EB46A62-EF5C-B243-12D1-CFF069A59182}"/>
              </a:ext>
            </a:extLst>
          </p:cNvPr>
          <p:cNvSpPr>
            <a:spLocks noGrp="1"/>
          </p:cNvSpPr>
          <p:nvPr>
            <p:ph type="title"/>
          </p:nvPr>
        </p:nvSpPr>
        <p:spPr/>
        <p:txBody>
          <a:bodyPr>
            <a:normAutofit/>
          </a:bodyPr>
          <a:lstStyle/>
          <a:p>
            <a:r>
              <a:rPr lang="en-US" dirty="0"/>
              <a:t>Maturity Assessment </a:t>
            </a:r>
          </a:p>
        </p:txBody>
      </p:sp>
      <p:pic>
        <p:nvPicPr>
          <p:cNvPr id="5" name="Graphic 1">
            <a:extLst>
              <a:ext uri="{FF2B5EF4-FFF2-40B4-BE49-F238E27FC236}">
                <a16:creationId xmlns:a16="http://schemas.microsoft.com/office/drawing/2014/main" id="{89C0AF23-FBC3-8027-B614-8017C3D8449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612" b="7337"/>
          <a:stretch/>
        </p:blipFill>
        <p:spPr>
          <a:xfrm>
            <a:off x="243386" y="1538400"/>
            <a:ext cx="8013513" cy="3923903"/>
          </a:xfrm>
          <a:prstGeom prst="rect">
            <a:avLst/>
          </a:prstGeom>
        </p:spPr>
      </p:pic>
      <p:sp>
        <p:nvSpPr>
          <p:cNvPr id="7" name="TextBox 6">
            <a:extLst>
              <a:ext uri="{FF2B5EF4-FFF2-40B4-BE49-F238E27FC236}">
                <a16:creationId xmlns:a16="http://schemas.microsoft.com/office/drawing/2014/main" id="{93207C6B-161C-AEC0-BFFD-415C8642E9BC}"/>
              </a:ext>
            </a:extLst>
          </p:cNvPr>
          <p:cNvSpPr txBox="1"/>
          <p:nvPr/>
        </p:nvSpPr>
        <p:spPr>
          <a:xfrm>
            <a:off x="8481962" y="2032603"/>
            <a:ext cx="3629355" cy="2556405"/>
          </a:xfrm>
          <a:prstGeom prst="rect">
            <a:avLst/>
          </a:prstGeom>
          <a:noFill/>
        </p:spPr>
        <p:txBody>
          <a:bodyPr wrap="square">
            <a:spAutoFit/>
          </a:bodyPr>
          <a:lstStyle/>
          <a:p>
            <a:pPr marL="0" marR="0">
              <a:lnSpc>
                <a:spcPct val="107000"/>
              </a:lnSpc>
              <a:spcBef>
                <a:spcPts val="0"/>
              </a:spcBef>
              <a:spcAft>
                <a:spcPts val="800"/>
              </a:spcAft>
            </a:pPr>
            <a:r>
              <a:rPr lang="en-US" sz="1200" kern="1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The second model was an organization maturity model. That model, if you read the paper behind it, has five areas of decomposition that we believe are required to realize value from a digital twin and which are:</a:t>
            </a:r>
          </a:p>
          <a:p>
            <a:pPr marL="0" marR="0">
              <a:lnSpc>
                <a:spcPct val="107000"/>
              </a:lnSpc>
              <a:spcBef>
                <a:spcPts val="0"/>
              </a:spcBef>
              <a:spcAft>
                <a:spcPts val="800"/>
              </a:spcAft>
            </a:pPr>
            <a:br>
              <a:rPr lang="en-US" sz="1200" kern="100" dirty="0">
                <a:effectLst/>
                <a:latin typeface="Segoe UI" panose="020B0502040204020203" pitchFamily="34" charset="0"/>
                <a:ea typeface="Calibri" panose="020F0502020204030204" pitchFamily="34" charset="0"/>
                <a:cs typeface="Times New Roman" panose="02020603050405020304" pitchFamily="18" charset="0"/>
              </a:rPr>
            </a:br>
            <a:r>
              <a:rPr lang="en-US" sz="1200" kern="1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1. Organizational Structure</a:t>
            </a:r>
            <a:br>
              <a:rPr lang="en-US" sz="1200" kern="100" dirty="0">
                <a:effectLst/>
                <a:latin typeface="Segoe UI" panose="020B0502040204020203" pitchFamily="34" charset="0"/>
                <a:ea typeface="Calibri" panose="020F0502020204030204" pitchFamily="34" charset="0"/>
                <a:cs typeface="Times New Roman" panose="02020603050405020304" pitchFamily="18" charset="0"/>
              </a:rPr>
            </a:br>
            <a:r>
              <a:rPr lang="en-US" sz="1200" kern="1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2. Organizational Performance</a:t>
            </a:r>
            <a:br>
              <a:rPr lang="en-US" sz="1200" kern="100" dirty="0">
                <a:effectLst/>
                <a:latin typeface="Segoe UI" panose="020B0502040204020203" pitchFamily="34" charset="0"/>
                <a:ea typeface="Calibri" panose="020F0502020204030204" pitchFamily="34" charset="0"/>
                <a:cs typeface="Times New Roman" panose="02020603050405020304" pitchFamily="18" charset="0"/>
              </a:rPr>
            </a:br>
            <a:r>
              <a:rPr lang="en-US" sz="1200" kern="1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3. The Evolution of the Digital Thread</a:t>
            </a:r>
            <a:br>
              <a:rPr lang="en-US" sz="1200" kern="100" dirty="0">
                <a:effectLst/>
                <a:latin typeface="Segoe UI" panose="020B0502040204020203" pitchFamily="34" charset="0"/>
                <a:ea typeface="Calibri" panose="020F0502020204030204" pitchFamily="34" charset="0"/>
                <a:cs typeface="Times New Roman" panose="02020603050405020304" pitchFamily="18" charset="0"/>
              </a:rPr>
            </a:br>
            <a:r>
              <a:rPr lang="en-US" sz="1200" kern="1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4. The Integration of Business Functions</a:t>
            </a:r>
            <a:br>
              <a:rPr lang="en-US" sz="1200" kern="100" dirty="0">
                <a:effectLst/>
                <a:latin typeface="Segoe UI" panose="020B0502040204020203" pitchFamily="34" charset="0"/>
                <a:ea typeface="Calibri" panose="020F0502020204030204" pitchFamily="34" charset="0"/>
                <a:cs typeface="Times New Roman" panose="02020603050405020304" pitchFamily="18" charset="0"/>
              </a:rPr>
            </a:br>
            <a:r>
              <a:rPr lang="en-US" sz="1200" kern="1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5. The use of Catalog and Repeatable Design and Construction Elements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5997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513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Building a digital twin for monitoring assets</a:t>
            </a:r>
          </a:p>
        </p:txBody>
      </p:sp>
      <p:sp>
        <p:nvSpPr>
          <p:cNvPr id="4" name="Content Placeholder 3"/>
          <p:cNvSpPr>
            <a:spLocks noGrp="1"/>
          </p:cNvSpPr>
          <p:nvPr>
            <p:ph sz="quarter" idx="11"/>
          </p:nvPr>
        </p:nvSpPr>
        <p:spPr/>
        <p:txBody>
          <a:bodyPr/>
          <a:lstStyle/>
          <a:p>
            <a:r>
              <a:rPr lang="en-US" dirty="0">
                <a:latin typeface="+mn-lt"/>
              </a:rPr>
              <a:t>How do you build a digital twin for monitoring DOD assets (facilities, buildings, vessels, etc.)?</a:t>
            </a:r>
          </a:p>
          <a:p>
            <a:r>
              <a:rPr lang="en-US" dirty="0">
                <a:latin typeface="+mn-lt"/>
              </a:rPr>
              <a:t>Workflow, high level overview</a:t>
            </a:r>
          </a:p>
          <a:p>
            <a:r>
              <a:rPr lang="en-US" dirty="0">
                <a:latin typeface="+mn-lt"/>
              </a:rPr>
              <a:t>Levels of details</a:t>
            </a:r>
          </a:p>
          <a:p>
            <a:r>
              <a:rPr lang="en-US" dirty="0">
                <a:latin typeface="+mn-lt"/>
              </a:rPr>
              <a:t>Use case for assets</a:t>
            </a:r>
          </a:p>
          <a:p>
            <a:r>
              <a:rPr lang="en-US" dirty="0">
                <a:latin typeface="+mn-lt"/>
              </a:rPr>
              <a:t>Use case for facilities</a:t>
            </a:r>
          </a:p>
        </p:txBody>
      </p:sp>
      <p:sp>
        <p:nvSpPr>
          <p:cNvPr id="3" name="TextBox 2">
            <a:extLst>
              <a:ext uri="{FF2B5EF4-FFF2-40B4-BE49-F238E27FC236}">
                <a16:creationId xmlns:a16="http://schemas.microsoft.com/office/drawing/2014/main" id="{24DAC50F-4094-908B-16A0-C027C368A506}"/>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RT</a:t>
            </a:r>
          </a:p>
        </p:txBody>
      </p:sp>
      <p:sp>
        <p:nvSpPr>
          <p:cNvPr id="6" name="Slide Number Placeholder 5">
            <a:extLst>
              <a:ext uri="{FF2B5EF4-FFF2-40B4-BE49-F238E27FC236}">
                <a16:creationId xmlns:a16="http://schemas.microsoft.com/office/drawing/2014/main" id="{3A219711-DEC6-E968-A4AA-E4CAA49DD2CD}"/>
              </a:ext>
            </a:extLst>
          </p:cNvPr>
          <p:cNvSpPr>
            <a:spLocks noGrp="1"/>
          </p:cNvSpPr>
          <p:nvPr>
            <p:ph type="sldNum" sz="quarter" idx="10"/>
          </p:nvPr>
        </p:nvSpPr>
        <p:spPr/>
        <p:txBody>
          <a:bodyPr/>
          <a:lstStyle/>
          <a:p>
            <a:pPr>
              <a:defRPr/>
            </a:pPr>
            <a:fld id="{D68E8870-17DE-45C4-A8DD-7644B2422933}" type="slidenum">
              <a:rPr lang="en-US" smtClean="0"/>
              <a:pPr>
                <a:defRPr/>
              </a:pPr>
              <a:t>21</a:t>
            </a:fld>
            <a:endParaRPr lang="en-US" dirty="0"/>
          </a:p>
        </p:txBody>
      </p:sp>
    </p:spTree>
    <p:extLst>
      <p:ext uri="{BB962C8B-B14F-4D97-AF65-F5344CB8AC3E}">
        <p14:creationId xmlns:p14="http://schemas.microsoft.com/office/powerpoint/2010/main" val="1423159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C77224FB-1E78-4638-A085-B29097F60BD0}"/>
              </a:ext>
            </a:extLst>
          </p:cNvPr>
          <p:cNvSpPr/>
          <p:nvPr/>
        </p:nvSpPr>
        <p:spPr>
          <a:xfrm>
            <a:off x="3546585" y="1430063"/>
            <a:ext cx="4572000" cy="4572000"/>
          </a:xfrm>
          <a:prstGeom prst="ellipse">
            <a:avLst/>
          </a:prstGeom>
          <a:noFill/>
          <a:ln>
            <a:solidFill>
              <a:schemeClr val="bg1">
                <a:lumMod val="6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BC96A0-DB5C-4F0A-B6E6-288375E61F0E}"/>
              </a:ext>
            </a:extLst>
          </p:cNvPr>
          <p:cNvSpPr>
            <a:spLocks noGrp="1"/>
          </p:cNvSpPr>
          <p:nvPr>
            <p:ph type="title"/>
          </p:nvPr>
        </p:nvSpPr>
        <p:spPr>
          <a:xfrm>
            <a:off x="0" y="0"/>
            <a:ext cx="12192000" cy="79513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Digital Building Lifecycle</a:t>
            </a:r>
          </a:p>
        </p:txBody>
      </p:sp>
      <p:sp>
        <p:nvSpPr>
          <p:cNvPr id="7" name="Oval 6">
            <a:extLst>
              <a:ext uri="{FF2B5EF4-FFF2-40B4-BE49-F238E27FC236}">
                <a16:creationId xmlns:a16="http://schemas.microsoft.com/office/drawing/2014/main" id="{337C83E1-3C86-40A7-8824-68AA71CB8E96}"/>
              </a:ext>
            </a:extLst>
          </p:cNvPr>
          <p:cNvSpPr/>
          <p:nvPr/>
        </p:nvSpPr>
        <p:spPr>
          <a:xfrm>
            <a:off x="4077355" y="1261898"/>
            <a:ext cx="1234440" cy="12344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3D4DE98-335B-4A13-BB90-4E40B9C72E02}"/>
              </a:ext>
            </a:extLst>
          </p:cNvPr>
          <p:cNvSpPr/>
          <p:nvPr/>
        </p:nvSpPr>
        <p:spPr>
          <a:xfrm>
            <a:off x="6347592" y="1261898"/>
            <a:ext cx="1234440" cy="123444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A7C456-972C-4B9B-A20B-857EE161A6AB}"/>
              </a:ext>
            </a:extLst>
          </p:cNvPr>
          <p:cNvSpPr/>
          <p:nvPr/>
        </p:nvSpPr>
        <p:spPr>
          <a:xfrm>
            <a:off x="3972252" y="5032748"/>
            <a:ext cx="1234440" cy="123444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33DA17-FC17-4544-8AA6-CB107BA458C9}"/>
              </a:ext>
            </a:extLst>
          </p:cNvPr>
          <p:cNvSpPr/>
          <p:nvPr/>
        </p:nvSpPr>
        <p:spPr>
          <a:xfrm>
            <a:off x="6242489" y="5032748"/>
            <a:ext cx="1234440" cy="1234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A720BBE-AE97-4862-ABDE-22193AEB70FA}"/>
              </a:ext>
            </a:extLst>
          </p:cNvPr>
          <p:cNvSpPr/>
          <p:nvPr/>
        </p:nvSpPr>
        <p:spPr>
          <a:xfrm>
            <a:off x="7435414" y="3147323"/>
            <a:ext cx="1234440" cy="1234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1EEFC8-F6C3-4D53-A778-28E60F7A3F49}"/>
              </a:ext>
            </a:extLst>
          </p:cNvPr>
          <p:cNvSpPr/>
          <p:nvPr/>
        </p:nvSpPr>
        <p:spPr>
          <a:xfrm>
            <a:off x="2995316" y="3147323"/>
            <a:ext cx="1234440" cy="1234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58A6D36-3199-49B7-BEAE-26E3A6DC7B3A}"/>
              </a:ext>
            </a:extLst>
          </p:cNvPr>
          <p:cNvSpPr txBox="1"/>
          <p:nvPr/>
        </p:nvSpPr>
        <p:spPr>
          <a:xfrm>
            <a:off x="2558490" y="1643899"/>
            <a:ext cx="1526380" cy="400110"/>
          </a:xfrm>
          <a:prstGeom prst="rect">
            <a:avLst/>
          </a:prstGeom>
          <a:noFill/>
        </p:spPr>
        <p:txBody>
          <a:bodyPr wrap="none" rtlCol="0">
            <a:spAutoFit/>
          </a:bodyPr>
          <a:lstStyle/>
          <a:p>
            <a:pPr algn="l"/>
            <a:r>
              <a:rPr lang="en-US" sz="2000" dirty="0">
                <a:solidFill>
                  <a:schemeClr val="accent1"/>
                </a:solidFill>
              </a:rPr>
              <a:t>Plan/Design</a:t>
            </a:r>
          </a:p>
        </p:txBody>
      </p:sp>
      <p:sp>
        <p:nvSpPr>
          <p:cNvPr id="34" name="TextBox 33">
            <a:extLst>
              <a:ext uri="{FF2B5EF4-FFF2-40B4-BE49-F238E27FC236}">
                <a16:creationId xmlns:a16="http://schemas.microsoft.com/office/drawing/2014/main" id="{186468BA-E824-47DC-BA80-7EB299A115D9}"/>
              </a:ext>
            </a:extLst>
          </p:cNvPr>
          <p:cNvSpPr txBox="1"/>
          <p:nvPr/>
        </p:nvSpPr>
        <p:spPr>
          <a:xfrm>
            <a:off x="7751790" y="1573105"/>
            <a:ext cx="2710807" cy="400110"/>
          </a:xfrm>
          <a:prstGeom prst="rect">
            <a:avLst/>
          </a:prstGeom>
          <a:noFill/>
        </p:spPr>
        <p:txBody>
          <a:bodyPr wrap="none" rtlCol="0">
            <a:spAutoFit/>
          </a:bodyPr>
          <a:lstStyle/>
          <a:p>
            <a:pPr algn="l"/>
            <a:r>
              <a:rPr lang="en-US" sz="2000">
                <a:solidFill>
                  <a:schemeClr val="accent3"/>
                </a:solidFill>
              </a:rPr>
              <a:t>Manufacture/Fabricate</a:t>
            </a:r>
          </a:p>
        </p:txBody>
      </p:sp>
      <p:sp>
        <p:nvSpPr>
          <p:cNvPr id="35" name="TextBox 34">
            <a:extLst>
              <a:ext uri="{FF2B5EF4-FFF2-40B4-BE49-F238E27FC236}">
                <a16:creationId xmlns:a16="http://schemas.microsoft.com/office/drawing/2014/main" id="{81FDC765-4C95-4DDE-B9A3-41F9E6F99F8B}"/>
              </a:ext>
            </a:extLst>
          </p:cNvPr>
          <p:cNvSpPr txBox="1"/>
          <p:nvPr/>
        </p:nvSpPr>
        <p:spPr>
          <a:xfrm>
            <a:off x="8899635" y="3707368"/>
            <a:ext cx="2130583" cy="400110"/>
          </a:xfrm>
          <a:prstGeom prst="rect">
            <a:avLst/>
          </a:prstGeom>
          <a:noFill/>
        </p:spPr>
        <p:txBody>
          <a:bodyPr wrap="none" rtlCol="0">
            <a:spAutoFit/>
          </a:bodyPr>
          <a:lstStyle/>
          <a:p>
            <a:pPr algn="l"/>
            <a:r>
              <a:rPr lang="en-US" sz="2000">
                <a:solidFill>
                  <a:schemeClr val="accent2"/>
                </a:solidFill>
              </a:rPr>
              <a:t>Deliver/Assemble</a:t>
            </a:r>
          </a:p>
        </p:txBody>
      </p:sp>
      <p:sp>
        <p:nvSpPr>
          <p:cNvPr id="36" name="TextBox 35">
            <a:extLst>
              <a:ext uri="{FF2B5EF4-FFF2-40B4-BE49-F238E27FC236}">
                <a16:creationId xmlns:a16="http://schemas.microsoft.com/office/drawing/2014/main" id="{DB317241-3BF7-4DDE-BBB6-C4C287067149}"/>
              </a:ext>
            </a:extLst>
          </p:cNvPr>
          <p:cNvSpPr txBox="1"/>
          <p:nvPr/>
        </p:nvSpPr>
        <p:spPr>
          <a:xfrm>
            <a:off x="7751790" y="5713687"/>
            <a:ext cx="2091726" cy="400110"/>
          </a:xfrm>
          <a:prstGeom prst="rect">
            <a:avLst/>
          </a:prstGeom>
          <a:noFill/>
        </p:spPr>
        <p:txBody>
          <a:bodyPr wrap="none" rtlCol="0">
            <a:spAutoFit/>
          </a:bodyPr>
          <a:lstStyle/>
          <a:p>
            <a:pPr algn="l"/>
            <a:r>
              <a:rPr lang="en-US" sz="2000">
                <a:solidFill>
                  <a:schemeClr val="accent4"/>
                </a:solidFill>
              </a:rPr>
              <a:t>Test/Commission</a:t>
            </a:r>
          </a:p>
        </p:txBody>
      </p:sp>
      <p:sp>
        <p:nvSpPr>
          <p:cNvPr id="37" name="TextBox 36">
            <a:extLst>
              <a:ext uri="{FF2B5EF4-FFF2-40B4-BE49-F238E27FC236}">
                <a16:creationId xmlns:a16="http://schemas.microsoft.com/office/drawing/2014/main" id="{55143A90-B835-4D5F-B852-A86F0DB99855}"/>
              </a:ext>
            </a:extLst>
          </p:cNvPr>
          <p:cNvSpPr txBox="1"/>
          <p:nvPr/>
        </p:nvSpPr>
        <p:spPr>
          <a:xfrm>
            <a:off x="1755234" y="5135190"/>
            <a:ext cx="2140779" cy="400110"/>
          </a:xfrm>
          <a:prstGeom prst="rect">
            <a:avLst/>
          </a:prstGeom>
          <a:noFill/>
        </p:spPr>
        <p:txBody>
          <a:bodyPr wrap="none" rtlCol="0">
            <a:spAutoFit/>
          </a:bodyPr>
          <a:lstStyle/>
          <a:p>
            <a:pPr algn="l"/>
            <a:r>
              <a:rPr lang="en-US" sz="2000" dirty="0">
                <a:solidFill>
                  <a:schemeClr val="accent5"/>
                </a:solidFill>
              </a:rPr>
              <a:t>Operate/Maintain</a:t>
            </a:r>
          </a:p>
        </p:txBody>
      </p:sp>
      <p:sp>
        <p:nvSpPr>
          <p:cNvPr id="38" name="TextBox 37">
            <a:extLst>
              <a:ext uri="{FF2B5EF4-FFF2-40B4-BE49-F238E27FC236}">
                <a16:creationId xmlns:a16="http://schemas.microsoft.com/office/drawing/2014/main" id="{B93BB720-0AC9-492F-B795-FEA82EEEB526}"/>
              </a:ext>
            </a:extLst>
          </p:cNvPr>
          <p:cNvSpPr txBox="1"/>
          <p:nvPr/>
        </p:nvSpPr>
        <p:spPr>
          <a:xfrm>
            <a:off x="1224569" y="2884815"/>
            <a:ext cx="2058384" cy="400110"/>
          </a:xfrm>
          <a:prstGeom prst="rect">
            <a:avLst/>
          </a:prstGeom>
          <a:noFill/>
        </p:spPr>
        <p:txBody>
          <a:bodyPr wrap="none" rtlCol="0">
            <a:spAutoFit/>
          </a:bodyPr>
          <a:lstStyle/>
          <a:p>
            <a:pPr algn="l"/>
            <a:r>
              <a:rPr lang="en-US" sz="2000" dirty="0">
                <a:solidFill>
                  <a:schemeClr val="accent6"/>
                </a:solidFill>
              </a:rPr>
              <a:t>Improve/Retrofit</a:t>
            </a:r>
          </a:p>
        </p:txBody>
      </p:sp>
      <p:pic>
        <p:nvPicPr>
          <p:cNvPr id="39" name="Graphic 38" descr="Production outline">
            <a:extLst>
              <a:ext uri="{FF2B5EF4-FFF2-40B4-BE49-F238E27FC236}">
                <a16:creationId xmlns:a16="http://schemas.microsoft.com/office/drawing/2014/main" id="{208FF390-BCD8-4EC4-B8EB-6F7E30F93A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2529" y="1371466"/>
            <a:ext cx="914400" cy="914400"/>
          </a:xfrm>
          <a:prstGeom prst="rect">
            <a:avLst/>
          </a:prstGeom>
        </p:spPr>
      </p:pic>
      <p:pic>
        <p:nvPicPr>
          <p:cNvPr id="43" name="Graphic 42" descr="Illustrator outline">
            <a:extLst>
              <a:ext uri="{FF2B5EF4-FFF2-40B4-BE49-F238E27FC236}">
                <a16:creationId xmlns:a16="http://schemas.microsoft.com/office/drawing/2014/main" id="{B90C0A0D-A01E-4541-8189-70B05A3FE9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15830" y="1419285"/>
            <a:ext cx="914400" cy="914400"/>
          </a:xfrm>
          <a:prstGeom prst="rect">
            <a:avLst/>
          </a:prstGeom>
        </p:spPr>
      </p:pic>
      <p:pic>
        <p:nvPicPr>
          <p:cNvPr id="45" name="Graphic 44" descr="Arrow circle outline">
            <a:extLst>
              <a:ext uri="{FF2B5EF4-FFF2-40B4-BE49-F238E27FC236}">
                <a16:creationId xmlns:a16="http://schemas.microsoft.com/office/drawing/2014/main" id="{A5F73BB4-0BB6-4DAE-81B7-D020EA903F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33881" y="3280703"/>
            <a:ext cx="914400" cy="914400"/>
          </a:xfrm>
          <a:prstGeom prst="rect">
            <a:avLst/>
          </a:prstGeom>
        </p:spPr>
      </p:pic>
      <p:pic>
        <p:nvPicPr>
          <p:cNvPr id="47" name="Graphic 46" descr="Crane outline">
            <a:extLst>
              <a:ext uri="{FF2B5EF4-FFF2-40B4-BE49-F238E27FC236}">
                <a16:creationId xmlns:a16="http://schemas.microsoft.com/office/drawing/2014/main" id="{4766FA8E-6899-4572-BF2A-1D509B21F1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61385" y="3307343"/>
            <a:ext cx="914400" cy="914400"/>
          </a:xfrm>
          <a:prstGeom prst="rect">
            <a:avLst/>
          </a:prstGeom>
        </p:spPr>
      </p:pic>
      <p:pic>
        <p:nvPicPr>
          <p:cNvPr id="49" name="Graphic 48" descr="Tools outline">
            <a:extLst>
              <a:ext uri="{FF2B5EF4-FFF2-40B4-BE49-F238E27FC236}">
                <a16:creationId xmlns:a16="http://schemas.microsoft.com/office/drawing/2014/main" id="{9D57D15B-BA78-402F-BA10-15F8CD839CF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55920" y="5220226"/>
            <a:ext cx="914400" cy="914400"/>
          </a:xfrm>
          <a:prstGeom prst="rect">
            <a:avLst/>
          </a:prstGeom>
        </p:spPr>
      </p:pic>
      <p:pic>
        <p:nvPicPr>
          <p:cNvPr id="51" name="Graphic 50" descr="Clipboard Mixed outline">
            <a:extLst>
              <a:ext uri="{FF2B5EF4-FFF2-40B4-BE49-F238E27FC236}">
                <a16:creationId xmlns:a16="http://schemas.microsoft.com/office/drawing/2014/main" id="{D838AB54-4E72-480B-9BEF-12AE31F9638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26157" y="5161237"/>
            <a:ext cx="914400" cy="914400"/>
          </a:xfrm>
          <a:prstGeom prst="rect">
            <a:avLst/>
          </a:prstGeom>
        </p:spPr>
      </p:pic>
      <p:sp>
        <p:nvSpPr>
          <p:cNvPr id="52" name="Oval 51">
            <a:extLst>
              <a:ext uri="{FF2B5EF4-FFF2-40B4-BE49-F238E27FC236}">
                <a16:creationId xmlns:a16="http://schemas.microsoft.com/office/drawing/2014/main" id="{9D88A96D-EF87-475B-9B4A-640FD4B7E998}"/>
              </a:ext>
            </a:extLst>
          </p:cNvPr>
          <p:cNvSpPr/>
          <p:nvPr/>
        </p:nvSpPr>
        <p:spPr>
          <a:xfrm>
            <a:off x="4694575" y="2555197"/>
            <a:ext cx="2286000" cy="228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a:t>Lifecycle</a:t>
            </a:r>
            <a:endParaRPr lang="en-US" dirty="0"/>
          </a:p>
        </p:txBody>
      </p:sp>
      <p:pic>
        <p:nvPicPr>
          <p:cNvPr id="54" name="Graphic 53" descr="City with solid fill">
            <a:extLst>
              <a:ext uri="{FF2B5EF4-FFF2-40B4-BE49-F238E27FC236}">
                <a16:creationId xmlns:a16="http://schemas.microsoft.com/office/drawing/2014/main" id="{1C4FF530-C5B3-4F8E-B228-CEEC0581E44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50595" y="3157342"/>
            <a:ext cx="1371600" cy="1371600"/>
          </a:xfrm>
          <a:prstGeom prst="rect">
            <a:avLst/>
          </a:prstGeom>
        </p:spPr>
      </p:pic>
      <p:sp>
        <p:nvSpPr>
          <p:cNvPr id="4" name="TextBox 3">
            <a:extLst>
              <a:ext uri="{FF2B5EF4-FFF2-40B4-BE49-F238E27FC236}">
                <a16:creationId xmlns:a16="http://schemas.microsoft.com/office/drawing/2014/main" id="{86B87CFC-15AF-6E0A-2237-768B77F14799}"/>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RT</a:t>
            </a:r>
          </a:p>
        </p:txBody>
      </p:sp>
      <p:sp>
        <p:nvSpPr>
          <p:cNvPr id="6" name="Slide Number Placeholder 5">
            <a:extLst>
              <a:ext uri="{FF2B5EF4-FFF2-40B4-BE49-F238E27FC236}">
                <a16:creationId xmlns:a16="http://schemas.microsoft.com/office/drawing/2014/main" id="{8BCA8A6F-B0AE-8442-3289-308402601474}"/>
              </a:ext>
            </a:extLst>
          </p:cNvPr>
          <p:cNvSpPr>
            <a:spLocks noGrp="1"/>
          </p:cNvSpPr>
          <p:nvPr>
            <p:ph type="sldNum" sz="quarter" idx="13"/>
          </p:nvPr>
        </p:nvSpPr>
        <p:spPr/>
        <p:txBody>
          <a:bodyPr/>
          <a:lstStyle/>
          <a:p>
            <a:fld id="{4E0AE188-E3D0-E942-9E53-3C4D8249D1B0}" type="slidenum">
              <a:rPr lang="en-US" smtClean="0"/>
              <a:t>22</a:t>
            </a:fld>
            <a:endParaRPr lang="en-US"/>
          </a:p>
        </p:txBody>
      </p:sp>
    </p:spTree>
    <p:extLst>
      <p:ext uri="{BB962C8B-B14F-4D97-AF65-F5344CB8AC3E}">
        <p14:creationId xmlns:p14="http://schemas.microsoft.com/office/powerpoint/2010/main" val="755539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1C60E-2EC5-4A3E-91D8-622590068606}"/>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BIM to Twin</a:t>
            </a:r>
          </a:p>
        </p:txBody>
      </p:sp>
      <p:sp>
        <p:nvSpPr>
          <p:cNvPr id="20" name="Text Placeholder 1">
            <a:extLst>
              <a:ext uri="{FF2B5EF4-FFF2-40B4-BE49-F238E27FC236}">
                <a16:creationId xmlns:a16="http://schemas.microsoft.com/office/drawing/2014/main" id="{D692DD8C-6874-484A-AF9F-C54E0DB72A01}"/>
              </a:ext>
            </a:extLst>
          </p:cNvPr>
          <p:cNvSpPr>
            <a:spLocks noGrp="1"/>
          </p:cNvSpPr>
          <p:nvPr>
            <p:ph idx="1"/>
          </p:nvPr>
        </p:nvSpPr>
        <p:spPr>
          <a:xfrm>
            <a:off x="336751" y="1609453"/>
            <a:ext cx="5419038" cy="4942985"/>
          </a:xfrm>
        </p:spPr>
        <p:txBody>
          <a:bodyPr/>
          <a:lstStyle/>
          <a:p>
            <a:pPr>
              <a:buFont typeface="+mj-lt"/>
              <a:buAutoNum type="arabicPeriod"/>
            </a:pPr>
            <a:r>
              <a:rPr lang="en-US" sz="2000" dirty="0">
                <a:latin typeface="+mn-lt"/>
              </a:rPr>
              <a:t>Actively Manage the Space</a:t>
            </a:r>
          </a:p>
          <a:p>
            <a:pPr>
              <a:buFont typeface="+mj-lt"/>
              <a:buAutoNum type="arabicPeriod"/>
            </a:pPr>
            <a:r>
              <a:rPr lang="en-US" sz="2000" dirty="0">
                <a:latin typeface="+mn-lt"/>
              </a:rPr>
              <a:t>Optimize Physical Equipment Performance</a:t>
            </a:r>
          </a:p>
          <a:p>
            <a:pPr>
              <a:buFont typeface="+mj-lt"/>
              <a:buAutoNum type="arabicPeriod"/>
            </a:pPr>
            <a:r>
              <a:rPr lang="en-US" sz="2000" dirty="0">
                <a:latin typeface="+mn-lt"/>
              </a:rPr>
              <a:t>Compile Total Cost of Ownership</a:t>
            </a:r>
          </a:p>
          <a:p>
            <a:pPr>
              <a:buFont typeface="+mj-lt"/>
              <a:buAutoNum type="arabicPeriod"/>
            </a:pPr>
            <a:r>
              <a:rPr lang="en-US" sz="2000" dirty="0">
                <a:latin typeface="+mn-lt"/>
              </a:rPr>
              <a:t>Use and Update Documentation</a:t>
            </a:r>
          </a:p>
          <a:p>
            <a:pPr>
              <a:buFont typeface="+mj-lt"/>
              <a:buAutoNum type="arabicPeriod"/>
            </a:pPr>
            <a:r>
              <a:rPr lang="en-US" sz="2000" dirty="0">
                <a:latin typeface="+mn-lt"/>
              </a:rPr>
              <a:t>Automate and Control the Asset Environments</a:t>
            </a:r>
          </a:p>
          <a:p>
            <a:pPr>
              <a:buFont typeface="+mj-lt"/>
              <a:buAutoNum type="arabicPeriod"/>
            </a:pPr>
            <a:r>
              <a:rPr lang="en-US" sz="2000" dirty="0">
                <a:latin typeface="+mn-lt"/>
              </a:rPr>
              <a:t>Simulate and Predict</a:t>
            </a:r>
          </a:p>
          <a:p>
            <a:pPr>
              <a:buFont typeface="+mj-lt"/>
              <a:buAutoNum type="arabicPeriod"/>
            </a:pPr>
            <a:r>
              <a:rPr lang="en-US" sz="2000" dirty="0">
                <a:latin typeface="+mn-lt"/>
              </a:rPr>
              <a:t>Quick Decision-Making Response from Visualization</a:t>
            </a:r>
          </a:p>
        </p:txBody>
      </p:sp>
      <p:sp>
        <p:nvSpPr>
          <p:cNvPr id="7" name="Title 1">
            <a:extLst>
              <a:ext uri="{FF2B5EF4-FFF2-40B4-BE49-F238E27FC236}">
                <a16:creationId xmlns:a16="http://schemas.microsoft.com/office/drawing/2014/main" id="{63C390E0-26AC-4BB4-9257-84C4C25C090A}"/>
              </a:ext>
            </a:extLst>
          </p:cNvPr>
          <p:cNvSpPr txBox="1">
            <a:spLocks/>
          </p:cNvSpPr>
          <p:nvPr/>
        </p:nvSpPr>
        <p:spPr>
          <a:xfrm>
            <a:off x="465513" y="27596"/>
            <a:ext cx="10972800" cy="59470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a:p>
        </p:txBody>
      </p:sp>
      <p:graphicFrame>
        <p:nvGraphicFramePr>
          <p:cNvPr id="9" name="Diagram 8">
            <a:extLst>
              <a:ext uri="{FF2B5EF4-FFF2-40B4-BE49-F238E27FC236}">
                <a16:creationId xmlns:a16="http://schemas.microsoft.com/office/drawing/2014/main" id="{96B11332-D37E-4F90-BE9D-DB7BE74E99DC}"/>
              </a:ext>
            </a:extLst>
          </p:cNvPr>
          <p:cNvGraphicFramePr/>
          <p:nvPr>
            <p:extLst>
              <p:ext uri="{D42A27DB-BD31-4B8C-83A1-F6EECF244321}">
                <p14:modId xmlns:p14="http://schemas.microsoft.com/office/powerpoint/2010/main" val="1909361793"/>
              </p:ext>
            </p:extLst>
          </p:nvPr>
        </p:nvGraphicFramePr>
        <p:xfrm>
          <a:off x="4998678" y="978725"/>
          <a:ext cx="7163535" cy="5411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3766463B-6CD6-47A0-C84E-C0159C4C4F26}"/>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6" name="Slide Number Placeholder 5">
            <a:extLst>
              <a:ext uri="{FF2B5EF4-FFF2-40B4-BE49-F238E27FC236}">
                <a16:creationId xmlns:a16="http://schemas.microsoft.com/office/drawing/2014/main" id="{225465A6-BA03-643A-CCA5-0A9885950563}"/>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23</a:t>
            </a:fld>
            <a:endParaRPr lang="en-US" dirty="0">
              <a:solidFill>
                <a:srgbClr val="000000"/>
              </a:solidFill>
            </a:endParaRPr>
          </a:p>
        </p:txBody>
      </p:sp>
    </p:spTree>
    <p:extLst>
      <p:ext uri="{BB962C8B-B14F-4D97-AF65-F5344CB8AC3E}">
        <p14:creationId xmlns:p14="http://schemas.microsoft.com/office/powerpoint/2010/main" val="2211781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431E-75AA-403B-8BE6-BDB3122F0AF0}"/>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Where Should an Owner Start?</a:t>
            </a:r>
          </a:p>
        </p:txBody>
      </p:sp>
      <p:sp>
        <p:nvSpPr>
          <p:cNvPr id="5" name="Rectangle 4">
            <a:extLst>
              <a:ext uri="{FF2B5EF4-FFF2-40B4-BE49-F238E27FC236}">
                <a16:creationId xmlns:a16="http://schemas.microsoft.com/office/drawing/2014/main" id="{3DD560A3-3FBF-4BE7-B184-27985EE36E04}"/>
              </a:ext>
            </a:extLst>
          </p:cNvPr>
          <p:cNvSpPr/>
          <p:nvPr/>
        </p:nvSpPr>
        <p:spPr>
          <a:xfrm>
            <a:off x="5110187" y="3363523"/>
            <a:ext cx="1488771" cy="9741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Use Cases</a:t>
            </a:r>
          </a:p>
        </p:txBody>
      </p:sp>
      <p:sp>
        <p:nvSpPr>
          <p:cNvPr id="9" name="Rectangle 8">
            <a:extLst>
              <a:ext uri="{FF2B5EF4-FFF2-40B4-BE49-F238E27FC236}">
                <a16:creationId xmlns:a16="http://schemas.microsoft.com/office/drawing/2014/main" id="{985776D9-B31E-4D3C-9ADD-CD5B4A57B0B3}"/>
              </a:ext>
            </a:extLst>
          </p:cNvPr>
          <p:cNvSpPr/>
          <p:nvPr/>
        </p:nvSpPr>
        <p:spPr>
          <a:xfrm>
            <a:off x="918422" y="3363522"/>
            <a:ext cx="1488771" cy="9741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Business Outcomes</a:t>
            </a:r>
          </a:p>
        </p:txBody>
      </p:sp>
      <p:sp>
        <p:nvSpPr>
          <p:cNvPr id="19" name="TextBox 18">
            <a:extLst>
              <a:ext uri="{FF2B5EF4-FFF2-40B4-BE49-F238E27FC236}">
                <a16:creationId xmlns:a16="http://schemas.microsoft.com/office/drawing/2014/main" id="{A1B4C69E-D3E4-472B-9D25-5D9B482ED97B}"/>
              </a:ext>
            </a:extLst>
          </p:cNvPr>
          <p:cNvSpPr txBox="1"/>
          <p:nvPr/>
        </p:nvSpPr>
        <p:spPr>
          <a:xfrm>
            <a:off x="4502735" y="5085961"/>
            <a:ext cx="725726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D13238"/>
                </a:solidFill>
                <a:effectLst/>
                <a:uLnTx/>
                <a:uFillTx/>
                <a:latin typeface="Arial" panose="020B0604020202020204"/>
                <a:ea typeface="+mn-ea"/>
                <a:cs typeface="+mn-cs"/>
              </a:rPr>
              <a:t>When would a digital twin of a built asset (or a related process) improve your ability to understand, predict, manage its performance in the real world?</a:t>
            </a:r>
          </a:p>
        </p:txBody>
      </p:sp>
      <p:sp>
        <p:nvSpPr>
          <p:cNvPr id="21" name="TextBox 20">
            <a:extLst>
              <a:ext uri="{FF2B5EF4-FFF2-40B4-BE49-F238E27FC236}">
                <a16:creationId xmlns:a16="http://schemas.microsoft.com/office/drawing/2014/main" id="{83DEB663-AF5F-4F64-A3E0-0EA2308C31F8}"/>
              </a:ext>
            </a:extLst>
          </p:cNvPr>
          <p:cNvSpPr txBox="1"/>
          <p:nvPr/>
        </p:nvSpPr>
        <p:spPr>
          <a:xfrm>
            <a:off x="283883" y="1706459"/>
            <a:ext cx="80772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B49"/>
                </a:solidFill>
                <a:effectLst/>
                <a:uLnTx/>
                <a:uFillTx/>
                <a:latin typeface="Arial" panose="020B0604020202020204"/>
                <a:ea typeface="+mn-ea"/>
                <a:cs typeface="+mn-cs"/>
              </a:rPr>
              <a:t>How do you wish you could improve your ability to understand, predict, manage its performance of your built assets?</a:t>
            </a:r>
          </a:p>
        </p:txBody>
      </p:sp>
      <p:cxnSp>
        <p:nvCxnSpPr>
          <p:cNvPr id="23" name="Straight Arrow Connector 22">
            <a:extLst>
              <a:ext uri="{FF2B5EF4-FFF2-40B4-BE49-F238E27FC236}">
                <a16:creationId xmlns:a16="http://schemas.microsoft.com/office/drawing/2014/main" id="{A1BD7DFF-B6D9-417F-9D6D-592A570F6322}"/>
              </a:ext>
            </a:extLst>
          </p:cNvPr>
          <p:cNvCxnSpPr>
            <a:cxnSpLocks/>
            <a:endCxn id="9" idx="0"/>
          </p:cNvCxnSpPr>
          <p:nvPr/>
        </p:nvCxnSpPr>
        <p:spPr>
          <a:xfrm>
            <a:off x="1662808" y="2426372"/>
            <a:ext cx="0" cy="9371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7ADA22F-E306-467F-B476-DAF7A7A23EC7}"/>
              </a:ext>
            </a:extLst>
          </p:cNvPr>
          <p:cNvCxnSpPr>
            <a:cxnSpLocks/>
          </p:cNvCxnSpPr>
          <p:nvPr/>
        </p:nvCxnSpPr>
        <p:spPr>
          <a:xfrm flipH="1" flipV="1">
            <a:off x="6598958" y="4337656"/>
            <a:ext cx="746124" cy="74830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8D2C960-4145-29E3-C6F1-5D6242CAE2A9}"/>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6" name="Slide Number Placeholder 5">
            <a:extLst>
              <a:ext uri="{FF2B5EF4-FFF2-40B4-BE49-F238E27FC236}">
                <a16:creationId xmlns:a16="http://schemas.microsoft.com/office/drawing/2014/main" id="{FDAF67AA-56A3-E0D7-836B-AEEC4F81B488}"/>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24</a:t>
            </a:fld>
            <a:endParaRPr lang="en-US" dirty="0">
              <a:solidFill>
                <a:srgbClr val="000000"/>
              </a:solidFill>
            </a:endParaRPr>
          </a:p>
        </p:txBody>
      </p:sp>
    </p:spTree>
    <p:extLst>
      <p:ext uri="{BB962C8B-B14F-4D97-AF65-F5344CB8AC3E}">
        <p14:creationId xmlns:p14="http://schemas.microsoft.com/office/powerpoint/2010/main" val="131027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431E-75AA-403B-8BE6-BDB3122F0AF0}"/>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Where Should an Owner Start?</a:t>
            </a:r>
          </a:p>
        </p:txBody>
      </p:sp>
      <p:sp>
        <p:nvSpPr>
          <p:cNvPr id="4" name="Rectangle 3">
            <a:extLst>
              <a:ext uri="{FF2B5EF4-FFF2-40B4-BE49-F238E27FC236}">
                <a16:creationId xmlns:a16="http://schemas.microsoft.com/office/drawing/2014/main" id="{C37F2065-BD98-4490-BC33-13071AD48DCB}"/>
              </a:ext>
            </a:extLst>
          </p:cNvPr>
          <p:cNvSpPr/>
          <p:nvPr/>
        </p:nvSpPr>
        <p:spPr>
          <a:xfrm>
            <a:off x="3014304" y="3363521"/>
            <a:ext cx="1488771" cy="9741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Requirements - Business</a:t>
            </a:r>
          </a:p>
        </p:txBody>
      </p:sp>
      <p:sp>
        <p:nvSpPr>
          <p:cNvPr id="5" name="Rectangle 4">
            <a:extLst>
              <a:ext uri="{FF2B5EF4-FFF2-40B4-BE49-F238E27FC236}">
                <a16:creationId xmlns:a16="http://schemas.microsoft.com/office/drawing/2014/main" id="{3DD560A3-3FBF-4BE7-B184-27985EE36E04}"/>
              </a:ext>
            </a:extLst>
          </p:cNvPr>
          <p:cNvSpPr/>
          <p:nvPr/>
        </p:nvSpPr>
        <p:spPr>
          <a:xfrm>
            <a:off x="5110187" y="3363523"/>
            <a:ext cx="1488771" cy="9741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Use Cases</a:t>
            </a:r>
          </a:p>
        </p:txBody>
      </p:sp>
      <p:sp>
        <p:nvSpPr>
          <p:cNvPr id="6" name="Rectangle 5">
            <a:extLst>
              <a:ext uri="{FF2B5EF4-FFF2-40B4-BE49-F238E27FC236}">
                <a16:creationId xmlns:a16="http://schemas.microsoft.com/office/drawing/2014/main" id="{F0E63E4D-F3B9-4941-8F3B-113C2FEABE01}"/>
              </a:ext>
            </a:extLst>
          </p:cNvPr>
          <p:cNvSpPr/>
          <p:nvPr/>
        </p:nvSpPr>
        <p:spPr>
          <a:xfrm>
            <a:off x="5110187" y="4852338"/>
            <a:ext cx="1488771" cy="9741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Requirements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Technical/ Functional</a:t>
            </a:r>
          </a:p>
        </p:txBody>
      </p:sp>
      <p:sp>
        <p:nvSpPr>
          <p:cNvPr id="7" name="Rectangle 6">
            <a:extLst>
              <a:ext uri="{FF2B5EF4-FFF2-40B4-BE49-F238E27FC236}">
                <a16:creationId xmlns:a16="http://schemas.microsoft.com/office/drawing/2014/main" id="{8FB73C8E-2536-4D6D-B5D7-36E93FB91911}"/>
              </a:ext>
            </a:extLst>
          </p:cNvPr>
          <p:cNvSpPr/>
          <p:nvPr/>
        </p:nvSpPr>
        <p:spPr>
          <a:xfrm>
            <a:off x="7197179" y="4852337"/>
            <a:ext cx="1488771" cy="9741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DT System Deployment</a:t>
            </a:r>
          </a:p>
        </p:txBody>
      </p:sp>
      <p:sp>
        <p:nvSpPr>
          <p:cNvPr id="9" name="Rectangle 8">
            <a:extLst>
              <a:ext uri="{FF2B5EF4-FFF2-40B4-BE49-F238E27FC236}">
                <a16:creationId xmlns:a16="http://schemas.microsoft.com/office/drawing/2014/main" id="{985776D9-B31E-4D3C-9ADD-CD5B4A57B0B3}"/>
              </a:ext>
            </a:extLst>
          </p:cNvPr>
          <p:cNvSpPr/>
          <p:nvPr/>
        </p:nvSpPr>
        <p:spPr>
          <a:xfrm>
            <a:off x="918422" y="3363522"/>
            <a:ext cx="1488771" cy="9741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Business Outcomes</a:t>
            </a:r>
          </a:p>
        </p:txBody>
      </p:sp>
      <p:cxnSp>
        <p:nvCxnSpPr>
          <p:cNvPr id="10" name="Straight Arrow Connector 9">
            <a:extLst>
              <a:ext uri="{FF2B5EF4-FFF2-40B4-BE49-F238E27FC236}">
                <a16:creationId xmlns:a16="http://schemas.microsoft.com/office/drawing/2014/main" id="{A55866C6-7585-483F-9D99-5F9AB64FDF35}"/>
              </a:ext>
            </a:extLst>
          </p:cNvPr>
          <p:cNvCxnSpPr>
            <a:stCxn id="9" idx="3"/>
            <a:endCxn id="4" idx="1"/>
          </p:cNvCxnSpPr>
          <p:nvPr/>
        </p:nvCxnSpPr>
        <p:spPr>
          <a:xfrm>
            <a:off x="2407193" y="3850589"/>
            <a:ext cx="607111" cy="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556E3E7-7BDB-4A89-99BD-E19F403143A9}"/>
              </a:ext>
            </a:extLst>
          </p:cNvPr>
          <p:cNvCxnSpPr/>
          <p:nvPr/>
        </p:nvCxnSpPr>
        <p:spPr>
          <a:xfrm>
            <a:off x="4503076" y="3850589"/>
            <a:ext cx="607111" cy="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7E622D2-C13A-45FD-8168-D02F3844208D}"/>
              </a:ext>
            </a:extLst>
          </p:cNvPr>
          <p:cNvCxnSpPr>
            <a:cxnSpLocks/>
            <a:stCxn id="5" idx="2"/>
            <a:endCxn id="6" idx="0"/>
          </p:cNvCxnSpPr>
          <p:nvPr/>
        </p:nvCxnSpPr>
        <p:spPr>
          <a:xfrm>
            <a:off x="5854573" y="4337658"/>
            <a:ext cx="0" cy="51468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2F6D794-092C-42B2-817B-00BC3EEEAF36}"/>
              </a:ext>
            </a:extLst>
          </p:cNvPr>
          <p:cNvSpPr/>
          <p:nvPr/>
        </p:nvSpPr>
        <p:spPr>
          <a:xfrm>
            <a:off x="432000" y="1757081"/>
            <a:ext cx="6253760" cy="270463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Gap Analysis &amp; Roadmap</a:t>
            </a:r>
          </a:p>
        </p:txBody>
      </p:sp>
      <p:sp>
        <p:nvSpPr>
          <p:cNvPr id="16" name="Rectangle 15">
            <a:extLst>
              <a:ext uri="{FF2B5EF4-FFF2-40B4-BE49-F238E27FC236}">
                <a16:creationId xmlns:a16="http://schemas.microsoft.com/office/drawing/2014/main" id="{8B37C3C9-E89F-44C8-A080-4D8823FD579B}"/>
              </a:ext>
            </a:extLst>
          </p:cNvPr>
          <p:cNvSpPr/>
          <p:nvPr/>
        </p:nvSpPr>
        <p:spPr>
          <a:xfrm>
            <a:off x="4857463" y="3149600"/>
            <a:ext cx="6253760" cy="288066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13238"/>
                </a:solidFill>
                <a:effectLst/>
                <a:uLnTx/>
                <a:uFillTx/>
                <a:latin typeface="Arial" panose="020B0604020202020204"/>
                <a:ea typeface="+mn-ea"/>
                <a:cs typeface="+mn-cs"/>
              </a:rPr>
              <a:t>Proof of Concept/Pilot </a:t>
            </a:r>
          </a:p>
        </p:txBody>
      </p:sp>
      <p:sp>
        <p:nvSpPr>
          <p:cNvPr id="25" name="Rectangle 24">
            <a:extLst>
              <a:ext uri="{FF2B5EF4-FFF2-40B4-BE49-F238E27FC236}">
                <a16:creationId xmlns:a16="http://schemas.microsoft.com/office/drawing/2014/main" id="{43F62815-1CD6-4913-A81F-EBF6131DF2B0}"/>
              </a:ext>
            </a:extLst>
          </p:cNvPr>
          <p:cNvSpPr/>
          <p:nvPr/>
        </p:nvSpPr>
        <p:spPr>
          <a:xfrm>
            <a:off x="5110187" y="1950546"/>
            <a:ext cx="1488771" cy="9741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Roadmap</a:t>
            </a:r>
          </a:p>
        </p:txBody>
      </p:sp>
      <p:cxnSp>
        <p:nvCxnSpPr>
          <p:cNvPr id="26" name="Straight Arrow Connector 25">
            <a:extLst>
              <a:ext uri="{FF2B5EF4-FFF2-40B4-BE49-F238E27FC236}">
                <a16:creationId xmlns:a16="http://schemas.microsoft.com/office/drawing/2014/main" id="{C7C11455-337A-43AC-8B6E-5B0A2123F442}"/>
              </a:ext>
            </a:extLst>
          </p:cNvPr>
          <p:cNvCxnSpPr>
            <a:cxnSpLocks/>
            <a:stCxn id="5" idx="0"/>
            <a:endCxn id="25" idx="2"/>
          </p:cNvCxnSpPr>
          <p:nvPr/>
        </p:nvCxnSpPr>
        <p:spPr>
          <a:xfrm flipV="1">
            <a:off x="5854573" y="2924681"/>
            <a:ext cx="0" cy="43884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76239E6-83E9-460F-9E43-C285EC3D1083}"/>
              </a:ext>
            </a:extLst>
          </p:cNvPr>
          <p:cNvSpPr/>
          <p:nvPr/>
        </p:nvSpPr>
        <p:spPr>
          <a:xfrm>
            <a:off x="9293660" y="4852336"/>
            <a:ext cx="1488771" cy="9741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Evaluation and Recommendations</a:t>
            </a:r>
          </a:p>
        </p:txBody>
      </p:sp>
      <p:cxnSp>
        <p:nvCxnSpPr>
          <p:cNvPr id="30" name="Straight Arrow Connector 29">
            <a:extLst>
              <a:ext uri="{FF2B5EF4-FFF2-40B4-BE49-F238E27FC236}">
                <a16:creationId xmlns:a16="http://schemas.microsoft.com/office/drawing/2014/main" id="{648EC9DA-67D7-4176-8D8F-3CF77E0110B2}"/>
              </a:ext>
            </a:extLst>
          </p:cNvPr>
          <p:cNvCxnSpPr>
            <a:cxnSpLocks/>
            <a:stCxn id="6" idx="3"/>
            <a:endCxn id="7" idx="1"/>
          </p:cNvCxnSpPr>
          <p:nvPr/>
        </p:nvCxnSpPr>
        <p:spPr>
          <a:xfrm flipV="1">
            <a:off x="6598958" y="5339405"/>
            <a:ext cx="598221" cy="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A8B94AD-8653-41FC-9568-2915049A47DD}"/>
              </a:ext>
            </a:extLst>
          </p:cNvPr>
          <p:cNvCxnSpPr>
            <a:cxnSpLocks/>
          </p:cNvCxnSpPr>
          <p:nvPr/>
        </p:nvCxnSpPr>
        <p:spPr>
          <a:xfrm flipV="1">
            <a:off x="8695439" y="5339403"/>
            <a:ext cx="598221" cy="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22AB91B-A817-73F2-586C-8A028B112DD9}"/>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13" name="Slide Number Placeholder 12">
            <a:extLst>
              <a:ext uri="{FF2B5EF4-FFF2-40B4-BE49-F238E27FC236}">
                <a16:creationId xmlns:a16="http://schemas.microsoft.com/office/drawing/2014/main" id="{2518B3B4-583F-42C1-8904-47083F389F11}"/>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25</a:t>
            </a:fld>
            <a:endParaRPr lang="en-US" dirty="0">
              <a:solidFill>
                <a:srgbClr val="000000"/>
              </a:solidFill>
            </a:endParaRPr>
          </a:p>
        </p:txBody>
      </p:sp>
    </p:spTree>
    <p:extLst>
      <p:ext uri="{BB962C8B-B14F-4D97-AF65-F5344CB8AC3E}">
        <p14:creationId xmlns:p14="http://schemas.microsoft.com/office/powerpoint/2010/main" val="370729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5" grpId="0" animBg="1"/>
      <p:bldP spid="16" grpId="0" animBg="1"/>
      <p:bldP spid="25"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Maze outline">
            <a:extLst>
              <a:ext uri="{FF2B5EF4-FFF2-40B4-BE49-F238E27FC236}">
                <a16:creationId xmlns:a16="http://schemas.microsoft.com/office/drawing/2014/main" id="{EB7D36FE-9534-2F4F-7D08-613DD940EE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9138" y="1243363"/>
            <a:ext cx="5828416" cy="5828416"/>
          </a:xfrm>
          <a:prstGeom prst="rect">
            <a:avLst/>
          </a:prstGeom>
        </p:spPr>
      </p:pic>
      <p:cxnSp>
        <p:nvCxnSpPr>
          <p:cNvPr id="18" name="Connector: Elbow 17">
            <a:extLst>
              <a:ext uri="{FF2B5EF4-FFF2-40B4-BE49-F238E27FC236}">
                <a16:creationId xmlns:a16="http://schemas.microsoft.com/office/drawing/2014/main" id="{6129A081-8DE1-BC91-A2C6-57B13F94715B}"/>
              </a:ext>
            </a:extLst>
          </p:cNvPr>
          <p:cNvCxnSpPr>
            <a:stCxn id="11" idx="6"/>
            <a:endCxn id="12" idx="6"/>
          </p:cNvCxnSpPr>
          <p:nvPr/>
        </p:nvCxnSpPr>
        <p:spPr>
          <a:xfrm>
            <a:off x="3886200" y="4199963"/>
            <a:ext cx="1382232" cy="693493"/>
          </a:xfrm>
          <a:prstGeom prst="bentConnector3">
            <a:avLst>
              <a:gd name="adj1" fmla="val 126153"/>
            </a:avLst>
          </a:prstGeom>
          <a:ln w="3810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C1C12C0F-6DF5-8D92-8733-D3F964263136}"/>
              </a:ext>
            </a:extLst>
          </p:cNvPr>
          <p:cNvCxnSpPr>
            <a:cxnSpLocks/>
            <a:stCxn id="12" idx="2"/>
            <a:endCxn id="13" idx="2"/>
          </p:cNvCxnSpPr>
          <p:nvPr/>
        </p:nvCxnSpPr>
        <p:spPr>
          <a:xfrm rot="10800000" flipH="1" flipV="1">
            <a:off x="4899834" y="4893455"/>
            <a:ext cx="1214075" cy="744277"/>
          </a:xfrm>
          <a:prstGeom prst="bentConnector3">
            <a:avLst>
              <a:gd name="adj1" fmla="val -40723"/>
            </a:avLst>
          </a:prstGeom>
          <a:ln w="3810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D63DE78D-4B92-20A0-A9DD-38F160B4BB28}"/>
              </a:ext>
            </a:extLst>
          </p:cNvPr>
          <p:cNvCxnSpPr>
            <a:cxnSpLocks/>
            <a:stCxn id="13" idx="0"/>
            <a:endCxn id="14" idx="4"/>
          </p:cNvCxnSpPr>
          <p:nvPr/>
        </p:nvCxnSpPr>
        <p:spPr>
          <a:xfrm rot="5400000" flipH="1" flipV="1">
            <a:off x="5618323" y="4756406"/>
            <a:ext cx="1376915" cy="17142"/>
          </a:xfrm>
          <a:prstGeom prst="bentConnector3">
            <a:avLst>
              <a:gd name="adj1" fmla="val 50000"/>
            </a:avLst>
          </a:prstGeom>
          <a:ln w="3810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42541230-9D52-CBE2-C583-D2179B02E1FF}"/>
              </a:ext>
            </a:extLst>
          </p:cNvPr>
          <p:cNvCxnSpPr>
            <a:cxnSpLocks/>
            <a:stCxn id="14" idx="0"/>
            <a:endCxn id="15" idx="4"/>
          </p:cNvCxnSpPr>
          <p:nvPr/>
        </p:nvCxnSpPr>
        <p:spPr>
          <a:xfrm rot="5400000" flipH="1" flipV="1">
            <a:off x="5970351" y="2599154"/>
            <a:ext cx="1453768" cy="763769"/>
          </a:xfrm>
          <a:prstGeom prst="bentConnector3">
            <a:avLst>
              <a:gd name="adj1" fmla="val 78191"/>
            </a:avLst>
          </a:prstGeom>
          <a:ln w="3810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05ED882-8E67-46AB-8EF2-8C2382C0D10E}"/>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Proving the Concept</a:t>
            </a:r>
          </a:p>
        </p:txBody>
      </p:sp>
      <p:sp>
        <p:nvSpPr>
          <p:cNvPr id="11" name="Oval 10">
            <a:extLst>
              <a:ext uri="{FF2B5EF4-FFF2-40B4-BE49-F238E27FC236}">
                <a16:creationId xmlns:a16="http://schemas.microsoft.com/office/drawing/2014/main" id="{3428D613-9A00-3E53-BCAC-729AB9141BF8}"/>
              </a:ext>
            </a:extLst>
          </p:cNvPr>
          <p:cNvSpPr/>
          <p:nvPr/>
        </p:nvSpPr>
        <p:spPr>
          <a:xfrm>
            <a:off x="3517603" y="4015664"/>
            <a:ext cx="368597" cy="3685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2105708C-B5A3-1319-10DC-C1759209C86A}"/>
              </a:ext>
            </a:extLst>
          </p:cNvPr>
          <p:cNvSpPr/>
          <p:nvPr/>
        </p:nvSpPr>
        <p:spPr>
          <a:xfrm>
            <a:off x="4899835" y="4709157"/>
            <a:ext cx="368597" cy="3685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89FE632E-304C-4362-8532-442AC47FED3D}"/>
              </a:ext>
            </a:extLst>
          </p:cNvPr>
          <p:cNvSpPr/>
          <p:nvPr/>
        </p:nvSpPr>
        <p:spPr>
          <a:xfrm>
            <a:off x="6113910" y="5453434"/>
            <a:ext cx="368597" cy="3685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9439F0F3-3065-645F-789A-B54C3EDB80C4}"/>
              </a:ext>
            </a:extLst>
          </p:cNvPr>
          <p:cNvSpPr/>
          <p:nvPr/>
        </p:nvSpPr>
        <p:spPr>
          <a:xfrm>
            <a:off x="6131052" y="3707922"/>
            <a:ext cx="368597" cy="3685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73061919-90F6-B0A4-7BDD-F175204C1654}"/>
              </a:ext>
            </a:extLst>
          </p:cNvPr>
          <p:cNvSpPr/>
          <p:nvPr/>
        </p:nvSpPr>
        <p:spPr>
          <a:xfrm>
            <a:off x="6894821" y="1885557"/>
            <a:ext cx="368597" cy="3685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193ABE06-9962-0C28-CE63-11FACD3F93F2}"/>
              </a:ext>
            </a:extLst>
          </p:cNvPr>
          <p:cNvSpPr/>
          <p:nvPr/>
        </p:nvSpPr>
        <p:spPr>
          <a:xfrm>
            <a:off x="241606" y="2482025"/>
            <a:ext cx="3426153" cy="1650628"/>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D13238"/>
                </a:solidFill>
                <a:effectLst/>
                <a:uLnTx/>
                <a:uFillTx/>
                <a:latin typeface="Arial" panose="020B0604020202020204"/>
                <a:ea typeface="+mn-ea"/>
                <a:cs typeface="+mn-cs"/>
              </a:rPr>
              <a:t>Digital twins </a:t>
            </a: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represent a new concept and implementation </a:t>
            </a:r>
            <a:r>
              <a:rPr kumimoji="0" lang="en-US" sz="1800" b="1" i="1" u="none" strike="noStrike" kern="1200" cap="none" spc="0" normalizeH="0" baseline="0" noProof="0" dirty="0">
                <a:ln>
                  <a:noFill/>
                </a:ln>
                <a:solidFill>
                  <a:srgbClr val="D13238"/>
                </a:solidFill>
                <a:effectLst/>
                <a:uLnTx/>
                <a:uFillTx/>
                <a:latin typeface="Arial" panose="020B0604020202020204"/>
                <a:ea typeface="+mn-ea"/>
                <a:cs typeface="+mn-cs"/>
              </a:rPr>
              <a:t>requires change </a:t>
            </a: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to processes and the introduction of new tech and systems.</a:t>
            </a:r>
          </a:p>
        </p:txBody>
      </p:sp>
      <p:sp>
        <p:nvSpPr>
          <p:cNvPr id="6" name="Rectangle 5">
            <a:extLst>
              <a:ext uri="{FF2B5EF4-FFF2-40B4-BE49-F238E27FC236}">
                <a16:creationId xmlns:a16="http://schemas.microsoft.com/office/drawing/2014/main" id="{12A843D8-2E01-7BA1-E35D-126B672FEF39}"/>
              </a:ext>
            </a:extLst>
          </p:cNvPr>
          <p:cNvSpPr/>
          <p:nvPr/>
        </p:nvSpPr>
        <p:spPr>
          <a:xfrm>
            <a:off x="486222" y="4969630"/>
            <a:ext cx="4551538" cy="1265172"/>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Managing organizational change is a complex, continuous process that impacts many stakeholder groups - many of whom are </a:t>
            </a:r>
            <a:r>
              <a:rPr kumimoji="0" lang="en-US" sz="1800" b="1" i="1" u="none" strike="noStrike" kern="1200" cap="none" spc="0" normalizeH="0" baseline="0" noProof="0" dirty="0">
                <a:ln>
                  <a:noFill/>
                </a:ln>
                <a:solidFill>
                  <a:srgbClr val="D13238"/>
                </a:solidFill>
                <a:effectLst/>
                <a:uLnTx/>
                <a:uFillTx/>
                <a:latin typeface="Arial" panose="020B0604020202020204"/>
                <a:ea typeface="+mn-ea"/>
                <a:cs typeface="+mn-cs"/>
              </a:rPr>
              <a:t>resistant to change</a:t>
            </a: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a:t>
            </a:r>
          </a:p>
        </p:txBody>
      </p:sp>
      <p:sp>
        <p:nvSpPr>
          <p:cNvPr id="7" name="Rectangle 6">
            <a:extLst>
              <a:ext uri="{FF2B5EF4-FFF2-40B4-BE49-F238E27FC236}">
                <a16:creationId xmlns:a16="http://schemas.microsoft.com/office/drawing/2014/main" id="{85D61BE2-B326-CDD7-C6EC-AD89D7275289}"/>
              </a:ext>
            </a:extLst>
          </p:cNvPr>
          <p:cNvSpPr/>
          <p:nvPr/>
        </p:nvSpPr>
        <p:spPr>
          <a:xfrm>
            <a:off x="6371653" y="4320979"/>
            <a:ext cx="4907909" cy="1229266"/>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Focusing (initially) on solving clear, narrowly defined problems allows you to get </a:t>
            </a:r>
            <a:r>
              <a:rPr kumimoji="0" lang="en-US" sz="1800" b="1" i="1" u="none" strike="noStrike" kern="1200" cap="none" spc="0" normalizeH="0" baseline="0" noProof="0" dirty="0">
                <a:ln>
                  <a:noFill/>
                </a:ln>
                <a:solidFill>
                  <a:srgbClr val="D13238"/>
                </a:solidFill>
                <a:effectLst/>
                <a:uLnTx/>
                <a:uFillTx/>
                <a:latin typeface="Arial" panose="020B0604020202020204"/>
                <a:ea typeface="+mn-ea"/>
                <a:cs typeface="+mn-cs"/>
              </a:rPr>
              <a:t>quick wins, establish creditability </a:t>
            </a: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and</a:t>
            </a:r>
            <a:r>
              <a:rPr kumimoji="0" lang="en-US" sz="1600" b="1" i="1" u="none" strike="noStrike" kern="1200" cap="none" spc="0" normalizeH="0" baseline="0" noProof="0" dirty="0">
                <a:ln>
                  <a:noFill/>
                </a:ln>
                <a:solidFill>
                  <a:srgbClr val="D13238"/>
                </a:solidFill>
                <a:effectLst/>
                <a:uLnTx/>
                <a:uFillTx/>
                <a:latin typeface="Arial" panose="020B0604020202020204"/>
                <a:ea typeface="+mn-ea"/>
                <a:cs typeface="+mn-cs"/>
              </a:rPr>
              <a:t> </a:t>
            </a:r>
            <a:r>
              <a:rPr kumimoji="0" lang="en-US" sz="1800" b="1" i="1" u="none" strike="noStrike" kern="1200" cap="none" spc="0" normalizeH="0" baseline="0" noProof="0" dirty="0">
                <a:ln>
                  <a:noFill/>
                </a:ln>
                <a:solidFill>
                  <a:srgbClr val="D13238"/>
                </a:solidFill>
                <a:effectLst/>
                <a:uLnTx/>
                <a:uFillTx/>
                <a:latin typeface="Arial" panose="020B0604020202020204"/>
                <a:ea typeface="+mn-ea"/>
                <a:cs typeface="+mn-cs"/>
              </a:rPr>
              <a:t>cultivate internal champions</a:t>
            </a: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a:t>
            </a:r>
          </a:p>
        </p:txBody>
      </p:sp>
      <p:sp>
        <p:nvSpPr>
          <p:cNvPr id="8" name="Rectangle 7">
            <a:extLst>
              <a:ext uri="{FF2B5EF4-FFF2-40B4-BE49-F238E27FC236}">
                <a16:creationId xmlns:a16="http://schemas.microsoft.com/office/drawing/2014/main" id="{1CAB29A9-46B8-907D-C7DE-1DE32B1B8D5D}"/>
              </a:ext>
            </a:extLst>
          </p:cNvPr>
          <p:cNvSpPr/>
          <p:nvPr/>
        </p:nvSpPr>
        <p:spPr>
          <a:xfrm>
            <a:off x="6386182" y="2726161"/>
            <a:ext cx="5602617" cy="10745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We focus on using digital twins to </a:t>
            </a:r>
            <a:r>
              <a:rPr kumimoji="0" lang="en-US" sz="1800" b="1" i="1" u="none" strike="noStrike" kern="1200" cap="none" spc="0" normalizeH="0" baseline="0" noProof="0" dirty="0">
                <a:ln>
                  <a:noFill/>
                </a:ln>
                <a:solidFill>
                  <a:srgbClr val="D13238"/>
                </a:solidFill>
                <a:effectLst/>
                <a:uLnTx/>
                <a:uFillTx/>
                <a:latin typeface="Arial" panose="020B0604020202020204"/>
                <a:ea typeface="+mn-ea"/>
                <a:cs typeface="+mn-cs"/>
              </a:rPr>
              <a:t>solve problems that are currently not addressed</a:t>
            </a:r>
            <a:r>
              <a:rPr kumimoji="0" lang="en-US" sz="1600" b="1" i="1" u="none" strike="noStrike" kern="1200" cap="none" spc="0" normalizeH="0" baseline="0" noProof="0" dirty="0">
                <a:ln>
                  <a:noFill/>
                </a:ln>
                <a:solidFill>
                  <a:srgbClr val="D13238"/>
                </a:solidFill>
                <a:effectLst/>
                <a:uLnTx/>
                <a:uFillTx/>
                <a:latin typeface="Arial" panose="020B0604020202020204"/>
                <a:ea typeface="+mn-ea"/>
                <a:cs typeface="+mn-cs"/>
              </a:rPr>
              <a:t> </a:t>
            </a: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(or are poorly addressed) by systems you already have in place.</a:t>
            </a:r>
          </a:p>
        </p:txBody>
      </p:sp>
      <p:sp>
        <p:nvSpPr>
          <p:cNvPr id="16" name="Rectangle 15">
            <a:extLst>
              <a:ext uri="{FF2B5EF4-FFF2-40B4-BE49-F238E27FC236}">
                <a16:creationId xmlns:a16="http://schemas.microsoft.com/office/drawing/2014/main" id="{5378C943-F68B-9BDB-DB52-5A3D85FBC18A}"/>
              </a:ext>
            </a:extLst>
          </p:cNvPr>
          <p:cNvSpPr/>
          <p:nvPr/>
        </p:nvSpPr>
        <p:spPr>
          <a:xfrm>
            <a:off x="7100012" y="914400"/>
            <a:ext cx="4956860" cy="1173472"/>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A </a:t>
            </a:r>
            <a:r>
              <a:rPr lang="en-US" sz="1600" dirty="0">
                <a:solidFill>
                  <a:srgbClr val="002B49"/>
                </a:solidFill>
                <a:latin typeface="Arial" panose="020B0604020202020204"/>
              </a:rPr>
              <a:t>D</a:t>
            </a:r>
            <a:r>
              <a:rPr kumimoji="0" lang="en-US" sz="1600" b="0" i="0" u="none" strike="noStrike" kern="1200" cap="none" spc="0" normalizeH="0" baseline="0" noProof="0" dirty="0" err="1">
                <a:ln>
                  <a:noFill/>
                </a:ln>
                <a:solidFill>
                  <a:srgbClr val="002B49"/>
                </a:solidFill>
                <a:effectLst/>
                <a:uLnTx/>
                <a:uFillTx/>
                <a:latin typeface="Arial" panose="020B0604020202020204"/>
                <a:ea typeface="+mn-ea"/>
                <a:cs typeface="+mn-cs"/>
              </a:rPr>
              <a:t>igital</a:t>
            </a: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 </a:t>
            </a:r>
            <a:r>
              <a:rPr lang="en-US" sz="1600" dirty="0">
                <a:solidFill>
                  <a:srgbClr val="002B49"/>
                </a:solidFill>
                <a:latin typeface="Arial" panose="020B0604020202020204"/>
              </a:rPr>
              <a:t>T</a:t>
            </a: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win Proof of Concept focused on a high leverage problem allows you to</a:t>
            </a:r>
            <a:r>
              <a:rPr kumimoji="0" lang="en-US" sz="1600" b="1" i="1" u="none" strike="noStrike" kern="1200" cap="none" spc="0" normalizeH="0" baseline="0" noProof="0" dirty="0">
                <a:ln>
                  <a:noFill/>
                </a:ln>
                <a:solidFill>
                  <a:srgbClr val="D13238"/>
                </a:solidFill>
                <a:effectLst/>
                <a:uLnTx/>
                <a:uFillTx/>
                <a:latin typeface="Arial" panose="020B0604020202020204"/>
                <a:ea typeface="+mn-ea"/>
                <a:cs typeface="+mn-cs"/>
              </a:rPr>
              <a:t> </a:t>
            </a:r>
            <a:r>
              <a:rPr kumimoji="0" lang="en-US" sz="1800" b="1" i="1" u="none" strike="noStrike" kern="1200" cap="none" spc="0" normalizeH="0" baseline="0" noProof="0" dirty="0">
                <a:ln>
                  <a:noFill/>
                </a:ln>
                <a:solidFill>
                  <a:srgbClr val="D13238"/>
                </a:solidFill>
                <a:effectLst/>
                <a:uLnTx/>
                <a:uFillTx/>
                <a:latin typeface="Arial" panose="020B0604020202020204"/>
                <a:ea typeface="+mn-ea"/>
                <a:cs typeface="+mn-cs"/>
              </a:rPr>
              <a:t>evaluate  approach, create advocacy, </a:t>
            </a: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and</a:t>
            </a:r>
            <a:r>
              <a:rPr kumimoji="0" lang="en-US" sz="1600" b="1" i="1" u="none" strike="noStrike" kern="1200" cap="none" spc="0" normalizeH="0" baseline="0" noProof="0" dirty="0">
                <a:ln>
                  <a:noFill/>
                </a:ln>
                <a:solidFill>
                  <a:srgbClr val="D13238"/>
                </a:solidFill>
                <a:effectLst/>
                <a:uLnTx/>
                <a:uFillTx/>
                <a:latin typeface="Arial" panose="020B0604020202020204"/>
                <a:ea typeface="+mn-ea"/>
                <a:cs typeface="+mn-cs"/>
              </a:rPr>
              <a:t> </a:t>
            </a:r>
            <a:r>
              <a:rPr kumimoji="0" lang="en-US" sz="1800" b="1" i="1" u="none" strike="noStrike" kern="1200" cap="none" spc="0" normalizeH="0" baseline="0" noProof="0" dirty="0">
                <a:ln>
                  <a:noFill/>
                </a:ln>
                <a:solidFill>
                  <a:srgbClr val="D13238"/>
                </a:solidFill>
                <a:effectLst/>
                <a:uLnTx/>
                <a:uFillTx/>
                <a:latin typeface="Arial" panose="020B0604020202020204"/>
                <a:ea typeface="+mn-ea"/>
                <a:cs typeface="+mn-cs"/>
              </a:rPr>
              <a:t>build momentum </a:t>
            </a: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within your organization</a:t>
            </a:r>
            <a:r>
              <a:rPr kumimoji="0" lang="en-US" sz="1600" b="1" i="1" u="none" strike="noStrike" kern="1200" cap="none" spc="0" normalizeH="0" baseline="0" noProof="0" dirty="0">
                <a:ln>
                  <a:noFill/>
                </a:ln>
                <a:solidFill>
                  <a:srgbClr val="D13238"/>
                </a:solidFill>
                <a:effectLst/>
                <a:uLnTx/>
                <a:uFillTx/>
                <a:latin typeface="Arial" panose="020B0604020202020204"/>
                <a:ea typeface="+mn-ea"/>
                <a:cs typeface="+mn-cs"/>
              </a:rPr>
              <a:t>. </a:t>
            </a:r>
            <a:endPar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F9C760A1-F313-2CB7-7CB4-251867793305}"/>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9" name="Slide Number Placeholder 8">
            <a:extLst>
              <a:ext uri="{FF2B5EF4-FFF2-40B4-BE49-F238E27FC236}">
                <a16:creationId xmlns:a16="http://schemas.microsoft.com/office/drawing/2014/main" id="{D8B42DDF-7EBA-30C1-C491-B83E39FAEDCD}"/>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26</a:t>
            </a:fld>
            <a:endParaRPr lang="en-US" dirty="0">
              <a:solidFill>
                <a:srgbClr val="000000"/>
              </a:solidFill>
            </a:endParaRPr>
          </a:p>
        </p:txBody>
      </p:sp>
    </p:spTree>
    <p:extLst>
      <p:ext uri="{BB962C8B-B14F-4D97-AF65-F5344CB8AC3E}">
        <p14:creationId xmlns:p14="http://schemas.microsoft.com/office/powerpoint/2010/main" val="275194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6" grpId="0" animBg="1"/>
      <p:bldP spid="7" grpId="0" animBg="1"/>
      <p:bldP spid="8"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68BAB-0422-57D3-A5AE-4B111945AA96}"/>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Implementing a Digital Building Lifecycle </a:t>
            </a:r>
          </a:p>
        </p:txBody>
      </p:sp>
      <p:pic>
        <p:nvPicPr>
          <p:cNvPr id="8" name="Content Placeholder 7">
            <a:extLst>
              <a:ext uri="{FF2B5EF4-FFF2-40B4-BE49-F238E27FC236}">
                <a16:creationId xmlns:a16="http://schemas.microsoft.com/office/drawing/2014/main" id="{E76FFE0B-B20A-B6B0-608C-310F8C6EB4E8}"/>
              </a:ext>
            </a:extLst>
          </p:cNvPr>
          <p:cNvPicPr>
            <a:picLocks noGrp="1" noChangeAspect="1"/>
          </p:cNvPicPr>
          <p:nvPr>
            <p:ph idx="1"/>
          </p:nvPr>
        </p:nvPicPr>
        <p:blipFill>
          <a:blip r:embed="rId2"/>
          <a:stretch>
            <a:fillRect/>
          </a:stretch>
        </p:blipFill>
        <p:spPr>
          <a:xfrm>
            <a:off x="82615" y="1127149"/>
            <a:ext cx="7881809" cy="5035907"/>
          </a:xfrm>
        </p:spPr>
      </p:pic>
      <p:sp>
        <p:nvSpPr>
          <p:cNvPr id="5" name="Content Placeholder 2">
            <a:extLst>
              <a:ext uri="{FF2B5EF4-FFF2-40B4-BE49-F238E27FC236}">
                <a16:creationId xmlns:a16="http://schemas.microsoft.com/office/drawing/2014/main" id="{8ECCD2AF-208E-8336-F845-D40E49E175B8}"/>
              </a:ext>
            </a:extLst>
          </p:cNvPr>
          <p:cNvSpPr txBox="1">
            <a:spLocks/>
          </p:cNvSpPr>
          <p:nvPr/>
        </p:nvSpPr>
        <p:spPr>
          <a:xfrm>
            <a:off x="6312000" y="1247502"/>
            <a:ext cx="5664000" cy="4942985"/>
          </a:xfrm>
          <a:prstGeom prst="rect">
            <a:avLst/>
          </a:prstGeom>
        </p:spPr>
        <p:txBody>
          <a:bodyPr vert="horz" lIns="0" tIns="0" rIns="0" bIns="0" rtlCol="0">
            <a:normAutofit/>
          </a:bodyPr>
          <a:lstStyle>
            <a:lvl1pPr marL="266700" indent="-266700" algn="l" defTabSz="914400" rtl="0" eaLnBrk="1" latinLnBrk="0" hangingPunct="1">
              <a:lnSpc>
                <a:spcPct val="10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542925" indent="-276225" algn="l" defTabSz="914400" rtl="0" eaLnBrk="1" latinLnBrk="0" hangingPunct="1">
              <a:lnSpc>
                <a:spcPct val="10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809625" indent="-266700" algn="l" defTabSz="914400" rtl="0" eaLnBrk="1" latinLnBrk="0" hangingPunct="1">
              <a:lnSpc>
                <a:spcPct val="100000"/>
              </a:lnSpc>
              <a:spcBef>
                <a:spcPts val="500"/>
              </a:spcBef>
              <a:buFont typeface="Courier New" panose="02070309020205020404" pitchFamily="49" charset="0"/>
              <a:buChar char="o"/>
              <a:defRPr sz="1400" kern="1200">
                <a:solidFill>
                  <a:schemeClr val="accent1"/>
                </a:solidFill>
                <a:latin typeface="+mn-lt"/>
                <a:ea typeface="+mn-ea"/>
                <a:cs typeface="+mn-cs"/>
              </a:defRPr>
            </a:lvl3pPr>
            <a:lvl4pPr marL="1076325" indent="-266700" algn="l" defTabSz="914400" rtl="0" eaLnBrk="1" latinLnBrk="0" hangingPunct="1">
              <a:lnSpc>
                <a:spcPct val="100000"/>
              </a:lnSpc>
              <a:spcBef>
                <a:spcPts val="500"/>
              </a:spcBef>
              <a:buSzPct val="100000"/>
              <a:buFont typeface="Cambria Math" panose="02040503050406030204" pitchFamily="18" charset="0"/>
              <a:buChar char="⌖"/>
              <a:defRPr sz="1200" kern="1200">
                <a:solidFill>
                  <a:schemeClr val="accent1"/>
                </a:solidFill>
                <a:latin typeface="+mn-lt"/>
                <a:ea typeface="+mn-ea"/>
                <a:cs typeface="+mn-cs"/>
              </a:defRPr>
            </a:lvl4pPr>
            <a:lvl5pPr marL="1343025" indent="-266700" algn="l" defTabSz="914400" rtl="0" eaLnBrk="1" latinLnBrk="0" hangingPunct="1">
              <a:lnSpc>
                <a:spcPct val="100000"/>
              </a:lnSpc>
              <a:spcBef>
                <a:spcPts val="500"/>
              </a:spcBef>
              <a:buFont typeface="Arial" panose="020B0604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Content Placeholder 2">
            <a:extLst>
              <a:ext uri="{FF2B5EF4-FFF2-40B4-BE49-F238E27FC236}">
                <a16:creationId xmlns:a16="http://schemas.microsoft.com/office/drawing/2014/main" id="{58CE085B-3557-9ACD-D234-F1808F8C7201}"/>
              </a:ext>
            </a:extLst>
          </p:cNvPr>
          <p:cNvSpPr txBox="1">
            <a:spLocks/>
          </p:cNvSpPr>
          <p:nvPr/>
        </p:nvSpPr>
        <p:spPr>
          <a:xfrm>
            <a:off x="7816976" y="1220070"/>
            <a:ext cx="4232175" cy="4942985"/>
          </a:xfrm>
          <a:prstGeom prst="rect">
            <a:avLst/>
          </a:prstGeom>
        </p:spPr>
        <p:txBody>
          <a:bodyPr vert="horz" lIns="0" tIns="0" rIns="0" bIns="0" rtlCol="0">
            <a:normAutofit/>
          </a:bodyPr>
          <a:lstStyle>
            <a:lvl1pPr marL="266700" indent="-266700" algn="l" defTabSz="914400" rtl="0" eaLnBrk="1" latinLnBrk="0" hangingPunct="1">
              <a:lnSpc>
                <a:spcPct val="10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542925" indent="-276225" algn="l" defTabSz="914400" rtl="0" eaLnBrk="1" latinLnBrk="0" hangingPunct="1">
              <a:lnSpc>
                <a:spcPct val="10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809625" indent="-266700" algn="l" defTabSz="914400" rtl="0" eaLnBrk="1" latinLnBrk="0" hangingPunct="1">
              <a:lnSpc>
                <a:spcPct val="100000"/>
              </a:lnSpc>
              <a:spcBef>
                <a:spcPts val="500"/>
              </a:spcBef>
              <a:buFont typeface="Courier New" panose="02070309020205020404" pitchFamily="49" charset="0"/>
              <a:buChar char="o"/>
              <a:defRPr sz="1400" kern="1200">
                <a:solidFill>
                  <a:schemeClr val="accent1"/>
                </a:solidFill>
                <a:latin typeface="+mn-lt"/>
                <a:ea typeface="+mn-ea"/>
                <a:cs typeface="+mn-cs"/>
              </a:defRPr>
            </a:lvl3pPr>
            <a:lvl4pPr marL="1076325" indent="-266700" algn="l" defTabSz="914400" rtl="0" eaLnBrk="1" latinLnBrk="0" hangingPunct="1">
              <a:lnSpc>
                <a:spcPct val="100000"/>
              </a:lnSpc>
              <a:spcBef>
                <a:spcPts val="500"/>
              </a:spcBef>
              <a:buSzPct val="100000"/>
              <a:buFont typeface="Cambria Math" panose="02040503050406030204" pitchFamily="18" charset="0"/>
              <a:buChar char="⌖"/>
              <a:defRPr sz="1200" kern="1200">
                <a:solidFill>
                  <a:schemeClr val="accent1"/>
                </a:solidFill>
                <a:latin typeface="+mn-lt"/>
                <a:ea typeface="+mn-ea"/>
                <a:cs typeface="+mn-cs"/>
              </a:defRPr>
            </a:lvl4pPr>
            <a:lvl5pPr marL="1343025" indent="-266700" algn="l" defTabSz="914400" rtl="0" eaLnBrk="1" latinLnBrk="0" hangingPunct="1">
              <a:lnSpc>
                <a:spcPct val="100000"/>
              </a:lnSpc>
              <a:spcBef>
                <a:spcPts val="500"/>
              </a:spcBef>
              <a:buFont typeface="Arial" panose="020B0604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BIM based but not just BIM</a:t>
            </a:r>
          </a:p>
          <a:p>
            <a:pPr lvl="1"/>
            <a:r>
              <a:rPr lang="en-US" dirty="0"/>
              <a:t>Building Information Model</a:t>
            </a:r>
          </a:p>
          <a:p>
            <a:pPr lvl="1"/>
            <a:r>
              <a:rPr lang="en-US" dirty="0"/>
              <a:t>Building Information Modeling</a:t>
            </a:r>
          </a:p>
          <a:p>
            <a:pPr lvl="1"/>
            <a:r>
              <a:rPr lang="en-US" dirty="0"/>
              <a:t>Building Information Management</a:t>
            </a:r>
          </a:p>
          <a:p>
            <a:r>
              <a:rPr lang="en-US" dirty="0"/>
              <a:t>Establishes the Digital Thread</a:t>
            </a:r>
          </a:p>
          <a:p>
            <a:r>
              <a:rPr lang="en-US" dirty="0"/>
              <a:t>Asset based workflow</a:t>
            </a:r>
          </a:p>
          <a:p>
            <a:pPr lvl="1"/>
            <a:r>
              <a:rPr lang="en-US" dirty="0"/>
              <a:t>Asset defined as a thing, system or a space</a:t>
            </a:r>
          </a:p>
          <a:p>
            <a:pPr lvl="1"/>
            <a:r>
              <a:rPr lang="en-US" dirty="0"/>
              <a:t>Virtual asset converted to physical asset</a:t>
            </a:r>
          </a:p>
          <a:p>
            <a:r>
              <a:rPr lang="en-US" dirty="0"/>
              <a:t>Asset Tag (Data key) links:</a:t>
            </a:r>
          </a:p>
          <a:p>
            <a:pPr lvl="1"/>
            <a:r>
              <a:rPr lang="en-US" dirty="0"/>
              <a:t>2D to 3D</a:t>
            </a:r>
          </a:p>
          <a:p>
            <a:pPr lvl="1"/>
            <a:r>
              <a:rPr lang="en-US" dirty="0"/>
              <a:t>Schedule</a:t>
            </a:r>
          </a:p>
          <a:p>
            <a:pPr lvl="1"/>
            <a:r>
              <a:rPr lang="en-US" dirty="0"/>
              <a:t>Cost</a:t>
            </a:r>
          </a:p>
          <a:p>
            <a:pPr lvl="1"/>
            <a:r>
              <a:rPr lang="en-US" dirty="0"/>
              <a:t>Embodied Carbon</a:t>
            </a:r>
          </a:p>
          <a:p>
            <a:pPr lvl="1"/>
            <a:r>
              <a:rPr lang="en-US" dirty="0"/>
              <a:t>Properties and Documents</a:t>
            </a:r>
          </a:p>
        </p:txBody>
      </p:sp>
      <p:sp>
        <p:nvSpPr>
          <p:cNvPr id="9" name="TextBox 8">
            <a:extLst>
              <a:ext uri="{FF2B5EF4-FFF2-40B4-BE49-F238E27FC236}">
                <a16:creationId xmlns:a16="http://schemas.microsoft.com/office/drawing/2014/main" id="{D9FDDA86-604B-F8BA-E833-E4971181E6A0}"/>
              </a:ext>
            </a:extLst>
          </p:cNvPr>
          <p:cNvSpPr txBox="1"/>
          <p:nvPr/>
        </p:nvSpPr>
        <p:spPr>
          <a:xfrm>
            <a:off x="431799" y="6194720"/>
            <a:ext cx="5283201" cy="230832"/>
          </a:xfrm>
          <a:prstGeom prst="rect">
            <a:avLst/>
          </a:prstGeom>
          <a:noFill/>
        </p:spPr>
        <p:txBody>
          <a:bodyPr wrap="square" rtlCol="0">
            <a:spAutoFit/>
          </a:bodyPr>
          <a:lstStyle/>
          <a:p>
            <a:pPr algn="l"/>
            <a:r>
              <a:rPr lang="en-US" sz="900" dirty="0"/>
              <a:t>Infrastructure Lifecycle: A Case for Change A Digital Twin Consortium Technical Brief 2022-01-04</a:t>
            </a:r>
            <a:endParaRPr lang="en-US" sz="900" dirty="0">
              <a:solidFill>
                <a:schemeClr val="accent1"/>
              </a:solidFill>
            </a:endParaRPr>
          </a:p>
        </p:txBody>
      </p:sp>
      <p:sp>
        <p:nvSpPr>
          <p:cNvPr id="3" name="TextBox 2">
            <a:extLst>
              <a:ext uri="{FF2B5EF4-FFF2-40B4-BE49-F238E27FC236}">
                <a16:creationId xmlns:a16="http://schemas.microsoft.com/office/drawing/2014/main" id="{4E44EE0B-647C-0A6B-C7A9-7C550240978C}"/>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7" name="Slide Number Placeholder 6">
            <a:extLst>
              <a:ext uri="{FF2B5EF4-FFF2-40B4-BE49-F238E27FC236}">
                <a16:creationId xmlns:a16="http://schemas.microsoft.com/office/drawing/2014/main" id="{7AFB4840-A2BC-35C3-636D-01133A251C1D}"/>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27</a:t>
            </a:fld>
            <a:endParaRPr lang="en-US" dirty="0">
              <a:solidFill>
                <a:srgbClr val="000000"/>
              </a:solidFill>
            </a:endParaRPr>
          </a:p>
        </p:txBody>
      </p:sp>
    </p:spTree>
    <p:extLst>
      <p:ext uri="{BB962C8B-B14F-4D97-AF65-F5344CB8AC3E}">
        <p14:creationId xmlns:p14="http://schemas.microsoft.com/office/powerpoint/2010/main" val="840782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94F40-46A2-43BA-981B-4F47EDE7E5F2}"/>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Guiding Principles</a:t>
            </a:r>
          </a:p>
        </p:txBody>
      </p:sp>
      <p:sp>
        <p:nvSpPr>
          <p:cNvPr id="3" name="Content Placeholder 2">
            <a:extLst>
              <a:ext uri="{FF2B5EF4-FFF2-40B4-BE49-F238E27FC236}">
                <a16:creationId xmlns:a16="http://schemas.microsoft.com/office/drawing/2014/main" id="{13D41EFE-B2DF-4F79-B43C-7D0FE0D27508}"/>
              </a:ext>
            </a:extLst>
          </p:cNvPr>
          <p:cNvSpPr>
            <a:spLocks noGrp="1"/>
          </p:cNvSpPr>
          <p:nvPr>
            <p:ph sz="half" idx="1"/>
          </p:nvPr>
        </p:nvSpPr>
        <p:spPr>
          <a:ln>
            <a:noFill/>
          </a:ln>
        </p:spPr>
        <p:txBody>
          <a:bodyPr>
            <a:noAutofit/>
          </a:bodyPr>
          <a:lstStyle/>
          <a:p>
            <a:pPr>
              <a:lnSpc>
                <a:spcPct val="150000"/>
              </a:lnSpc>
              <a:buFont typeface="Wingdings" panose="05000000000000000000" pitchFamily="2" charset="2"/>
              <a:buChar char="ü"/>
            </a:pPr>
            <a:r>
              <a:rPr lang="en-US" sz="3600" b="1" dirty="0"/>
              <a:t> Configurable</a:t>
            </a:r>
            <a:endParaRPr lang="en-US" sz="3600" dirty="0"/>
          </a:p>
          <a:p>
            <a:pPr>
              <a:lnSpc>
                <a:spcPct val="150000"/>
              </a:lnSpc>
              <a:buFont typeface="Wingdings" panose="05000000000000000000" pitchFamily="2" charset="2"/>
              <a:buChar char="ü"/>
            </a:pPr>
            <a:r>
              <a:rPr lang="en-US" sz="3600" b="1" dirty="0"/>
              <a:t> Extensible</a:t>
            </a:r>
            <a:r>
              <a:rPr lang="en-US" sz="3600" dirty="0"/>
              <a:t> </a:t>
            </a:r>
          </a:p>
          <a:p>
            <a:pPr>
              <a:lnSpc>
                <a:spcPct val="150000"/>
              </a:lnSpc>
              <a:buFont typeface="Wingdings" panose="05000000000000000000" pitchFamily="2" charset="2"/>
              <a:buChar char="ü"/>
            </a:pPr>
            <a:r>
              <a:rPr lang="en-US" sz="3600" b="1" dirty="0"/>
              <a:t> Scalable</a:t>
            </a:r>
            <a:endParaRPr lang="en-US" sz="3600" dirty="0"/>
          </a:p>
          <a:p>
            <a:pPr>
              <a:lnSpc>
                <a:spcPct val="150000"/>
              </a:lnSpc>
              <a:buFont typeface="Wingdings" panose="05000000000000000000" pitchFamily="2" charset="2"/>
              <a:buChar char="ü"/>
            </a:pPr>
            <a:r>
              <a:rPr lang="en-US" sz="3600" b="1" dirty="0"/>
              <a:t> Modular</a:t>
            </a:r>
            <a:r>
              <a:rPr lang="en-US" sz="3600" dirty="0"/>
              <a:t> </a:t>
            </a:r>
          </a:p>
          <a:p>
            <a:pPr>
              <a:lnSpc>
                <a:spcPct val="150000"/>
              </a:lnSpc>
              <a:buFont typeface="Wingdings" panose="05000000000000000000" pitchFamily="2" charset="2"/>
              <a:buChar char="ü"/>
            </a:pPr>
            <a:r>
              <a:rPr lang="en-US" sz="3600" b="1" dirty="0"/>
              <a:t> Reliable</a:t>
            </a:r>
            <a:endParaRPr lang="en-US" sz="3600" dirty="0"/>
          </a:p>
        </p:txBody>
      </p:sp>
      <p:sp>
        <p:nvSpPr>
          <p:cNvPr id="5" name="TextBox 4">
            <a:extLst>
              <a:ext uri="{FF2B5EF4-FFF2-40B4-BE49-F238E27FC236}">
                <a16:creationId xmlns:a16="http://schemas.microsoft.com/office/drawing/2014/main" id="{90BC7AE1-78D3-4691-83C9-1B833D4FE32B}"/>
              </a:ext>
            </a:extLst>
          </p:cNvPr>
          <p:cNvSpPr txBox="1"/>
          <p:nvPr/>
        </p:nvSpPr>
        <p:spPr>
          <a:xfrm>
            <a:off x="4482067" y="1228527"/>
            <a:ext cx="66661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B49"/>
                </a:solidFill>
                <a:effectLst/>
                <a:uLnTx/>
                <a:uFillTx/>
                <a:latin typeface="Arial" panose="020B0604020202020204"/>
                <a:ea typeface="+mn-ea"/>
                <a:cs typeface="+mn-cs"/>
              </a:rPr>
              <a:t>Client can modify the solution to </a:t>
            </a:r>
            <a:r>
              <a:rPr kumimoji="0" lang="en-US" sz="1800" b="1" i="1" u="none" strike="noStrike" kern="1200" cap="none" spc="0" normalizeH="0" baseline="0" noProof="0" dirty="0">
                <a:ln>
                  <a:noFill/>
                </a:ln>
                <a:solidFill>
                  <a:srgbClr val="C00000"/>
                </a:solidFill>
                <a:effectLst/>
                <a:uLnTx/>
                <a:uFillTx/>
                <a:latin typeface="Arial" panose="020B0604020202020204"/>
                <a:ea typeface="+mn-ea"/>
                <a:cs typeface="+mn-cs"/>
              </a:rPr>
              <a:t>accommodate change </a:t>
            </a:r>
            <a:r>
              <a:rPr kumimoji="0" lang="en-US" sz="1800" b="0" i="0" u="none" strike="noStrike" kern="1200" cap="none" spc="0" normalizeH="0" baseline="0" noProof="0" dirty="0">
                <a:ln>
                  <a:noFill/>
                </a:ln>
                <a:solidFill>
                  <a:srgbClr val="002B49"/>
                </a:solidFill>
                <a:effectLst/>
                <a:uLnTx/>
                <a:uFillTx/>
                <a:latin typeface="Arial" panose="020B0604020202020204"/>
                <a:ea typeface="+mn-ea"/>
                <a:cs typeface="+mn-cs"/>
              </a:rPr>
              <a:t>to future organizational requirements.</a:t>
            </a:r>
          </a:p>
        </p:txBody>
      </p:sp>
      <p:sp>
        <p:nvSpPr>
          <p:cNvPr id="7" name="TextBox 6">
            <a:extLst>
              <a:ext uri="{FF2B5EF4-FFF2-40B4-BE49-F238E27FC236}">
                <a16:creationId xmlns:a16="http://schemas.microsoft.com/office/drawing/2014/main" id="{6AB9C42A-CA04-4A1C-8D8B-DBABC6B2D16D}"/>
              </a:ext>
            </a:extLst>
          </p:cNvPr>
          <p:cNvSpPr txBox="1"/>
          <p:nvPr/>
        </p:nvSpPr>
        <p:spPr>
          <a:xfrm>
            <a:off x="5110273" y="2161072"/>
            <a:ext cx="642073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B49"/>
                </a:solidFill>
                <a:effectLst/>
                <a:uLnTx/>
                <a:uFillTx/>
                <a:latin typeface="Arial" panose="020B0604020202020204"/>
                <a:ea typeface="+mn-ea"/>
                <a:cs typeface="+mn-cs"/>
              </a:rPr>
              <a:t>Client can </a:t>
            </a:r>
            <a:r>
              <a:rPr kumimoji="0" lang="en-US" sz="1800" b="1" i="1" u="none" strike="noStrike" kern="1200" cap="none" spc="0" normalizeH="0" baseline="0" noProof="0" dirty="0">
                <a:ln>
                  <a:noFill/>
                </a:ln>
                <a:solidFill>
                  <a:srgbClr val="C00000"/>
                </a:solidFill>
                <a:effectLst/>
                <a:uLnTx/>
                <a:uFillTx/>
                <a:latin typeface="Arial" panose="020B0604020202020204"/>
                <a:ea typeface="+mn-ea"/>
                <a:cs typeface="+mn-cs"/>
              </a:rPr>
              <a:t>integrate new technologies and systems </a:t>
            </a:r>
            <a:r>
              <a:rPr kumimoji="0" lang="en-US" sz="1800" b="0" i="0" u="none" strike="noStrike" kern="1200" cap="none" spc="0" normalizeH="0" baseline="0" noProof="0" dirty="0">
                <a:ln>
                  <a:noFill/>
                </a:ln>
                <a:solidFill>
                  <a:srgbClr val="2F2F2F"/>
                </a:solidFill>
                <a:effectLst/>
                <a:uLnTx/>
                <a:uFillTx/>
                <a:latin typeface="Arial" panose="020B0604020202020204"/>
                <a:ea typeface="+mn-ea"/>
                <a:cs typeface="+mn-cs"/>
              </a:rPr>
              <a:t>as their organization and the industry evolve.</a:t>
            </a:r>
          </a:p>
        </p:txBody>
      </p:sp>
      <p:sp>
        <p:nvSpPr>
          <p:cNvPr id="9" name="TextBox 8">
            <a:extLst>
              <a:ext uri="{FF2B5EF4-FFF2-40B4-BE49-F238E27FC236}">
                <a16:creationId xmlns:a16="http://schemas.microsoft.com/office/drawing/2014/main" id="{165A704A-A907-406A-B4DD-279F04C95F32}"/>
              </a:ext>
            </a:extLst>
          </p:cNvPr>
          <p:cNvSpPr txBox="1"/>
          <p:nvPr/>
        </p:nvSpPr>
        <p:spPr>
          <a:xfrm>
            <a:off x="4253467" y="3259175"/>
            <a:ext cx="682034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B49"/>
                </a:solidFill>
                <a:effectLst/>
                <a:uLnTx/>
                <a:uFillTx/>
                <a:latin typeface="Arial" panose="020B0604020202020204"/>
                <a:ea typeface="+mn-ea"/>
                <a:cs typeface="+mn-cs"/>
              </a:rPr>
              <a:t>Client can use the solution to provide a </a:t>
            </a:r>
            <a:r>
              <a:rPr kumimoji="0" lang="en-US" sz="1800" b="1" i="1" u="none" strike="noStrike" kern="1200" cap="none" spc="0" normalizeH="0" baseline="0" noProof="0" dirty="0">
                <a:ln>
                  <a:noFill/>
                </a:ln>
                <a:solidFill>
                  <a:srgbClr val="C00000"/>
                </a:solidFill>
                <a:effectLst/>
                <a:uLnTx/>
                <a:uFillTx/>
                <a:latin typeface="Arial" panose="020B0604020202020204"/>
                <a:ea typeface="+mn-ea"/>
                <a:cs typeface="+mn-cs"/>
              </a:rPr>
              <a:t>reliable foundation for expansion</a:t>
            </a:r>
            <a:r>
              <a:rPr kumimoji="0" lang="en-US" sz="1800" b="0" i="0" u="none" strike="noStrike" kern="1200" cap="none" spc="0" normalizeH="0" baseline="0" noProof="0" dirty="0">
                <a:ln>
                  <a:noFill/>
                </a:ln>
                <a:solidFill>
                  <a:srgbClr val="002B49"/>
                </a:solidFill>
                <a:effectLst/>
                <a:uLnTx/>
                <a:uFillTx/>
                <a:latin typeface="Arial" panose="020B0604020202020204"/>
                <a:ea typeface="+mn-ea"/>
                <a:cs typeface="+mn-cs"/>
              </a:rPr>
              <a:t> across the enterprise.</a:t>
            </a:r>
            <a:endParaRPr kumimoji="0" lang="en-US" sz="1800" b="0" i="0" u="none" strike="noStrike" kern="1200" cap="none" spc="0" normalizeH="0" baseline="0" noProof="0" dirty="0">
              <a:ln>
                <a:noFill/>
              </a:ln>
              <a:solidFill>
                <a:srgbClr val="2F2F2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2952576E-EACF-4F40-9F45-5E30429567FA}"/>
              </a:ext>
            </a:extLst>
          </p:cNvPr>
          <p:cNvSpPr txBox="1"/>
          <p:nvPr/>
        </p:nvSpPr>
        <p:spPr>
          <a:xfrm>
            <a:off x="5396467" y="4282741"/>
            <a:ext cx="619346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002B49"/>
                </a:solidFill>
                <a:effectLst/>
                <a:uLnTx/>
                <a:uFillTx/>
                <a:latin typeface="Arial" panose="020B0604020202020204"/>
                <a:ea typeface="+mn-ea"/>
                <a:cs typeface="+mn-cs"/>
              </a:rPr>
              <a:t>Client can have a Digital Twin solution that </a:t>
            </a:r>
            <a:r>
              <a:rPr kumimoji="0" lang="en-US" sz="1800" b="1" i="1" u="none" strike="noStrike" kern="1200" cap="none" spc="0" normalizeH="0" baseline="0" noProof="0" dirty="0">
                <a:ln>
                  <a:noFill/>
                </a:ln>
                <a:solidFill>
                  <a:srgbClr val="C00000"/>
                </a:solidFill>
                <a:effectLst/>
                <a:uLnTx/>
                <a:uFillTx/>
                <a:latin typeface="Arial" panose="020B0604020202020204"/>
                <a:ea typeface="+mn-ea"/>
                <a:cs typeface="+mn-cs"/>
              </a:rPr>
              <a:t>provides agility and resiliency</a:t>
            </a:r>
            <a:r>
              <a:rPr kumimoji="0" lang="en-US" sz="1800" b="0" i="0" u="none" strike="noStrike" kern="1200" cap="none" spc="0" normalizeH="0" baseline="0" noProof="0" dirty="0">
                <a:ln>
                  <a:noFill/>
                </a:ln>
                <a:solidFill>
                  <a:srgbClr val="002B49"/>
                </a:solidFill>
                <a:effectLst/>
                <a:uLnTx/>
                <a:uFillTx/>
                <a:latin typeface="Arial" panose="020B0604020202020204"/>
                <a:ea typeface="+mn-ea"/>
                <a:cs typeface="+mn-cs"/>
              </a:rPr>
              <a:t> for the enterprise.</a:t>
            </a:r>
          </a:p>
        </p:txBody>
      </p:sp>
      <p:sp>
        <p:nvSpPr>
          <p:cNvPr id="13" name="TextBox 12">
            <a:extLst>
              <a:ext uri="{FF2B5EF4-FFF2-40B4-BE49-F238E27FC236}">
                <a16:creationId xmlns:a16="http://schemas.microsoft.com/office/drawing/2014/main" id="{CF7AA0B5-DB45-4AA8-8344-172797F381D6}"/>
              </a:ext>
            </a:extLst>
          </p:cNvPr>
          <p:cNvSpPr txBox="1"/>
          <p:nvPr/>
        </p:nvSpPr>
        <p:spPr>
          <a:xfrm>
            <a:off x="4526921" y="5306307"/>
            <a:ext cx="657645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B49"/>
                </a:solidFill>
                <a:effectLst/>
                <a:uLnTx/>
                <a:uFillTx/>
                <a:latin typeface="Arial" panose="020B0604020202020204"/>
                <a:ea typeface="+mn-ea"/>
                <a:cs typeface="+mn-cs"/>
              </a:rPr>
              <a:t>Client can have </a:t>
            </a:r>
            <a:r>
              <a:rPr kumimoji="0" lang="en-US" sz="1800" b="1" i="1" u="none" strike="noStrike" kern="1200" cap="none" spc="0" normalizeH="0" baseline="0" noProof="0" dirty="0">
                <a:ln>
                  <a:noFill/>
                </a:ln>
                <a:solidFill>
                  <a:srgbClr val="C00000"/>
                </a:solidFill>
                <a:effectLst/>
                <a:uLnTx/>
                <a:uFillTx/>
                <a:latin typeface="Arial" panose="020B0604020202020204"/>
                <a:ea typeface="+mn-ea"/>
                <a:cs typeface="+mn-cs"/>
              </a:rPr>
              <a:t>peace of mind </a:t>
            </a:r>
            <a:r>
              <a:rPr kumimoji="0" lang="en-US" sz="1800" b="0" i="0" u="none" strike="noStrike" kern="1200" cap="none" spc="0" normalizeH="0" baseline="0" noProof="0" dirty="0">
                <a:ln>
                  <a:noFill/>
                </a:ln>
                <a:solidFill>
                  <a:srgbClr val="002B49"/>
                </a:solidFill>
                <a:effectLst/>
                <a:uLnTx/>
                <a:uFillTx/>
                <a:latin typeface="Arial" panose="020B0604020202020204"/>
                <a:ea typeface="+mn-ea"/>
                <a:cs typeface="+mn-cs"/>
              </a:rPr>
              <a:t>that the technology will continue to be supported by the vendor.</a:t>
            </a:r>
            <a:endParaRPr kumimoji="0" lang="en-US" sz="1800" b="0" i="0" u="none" strike="noStrike" kern="1200" cap="none" spc="0" normalizeH="0" baseline="0" noProof="0" dirty="0">
              <a:ln>
                <a:noFill/>
              </a:ln>
              <a:solidFill>
                <a:srgbClr val="2F2F2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1B728662-2BC5-F5F8-3725-37DF1E364F68}"/>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8" name="Slide Number Placeholder 7">
            <a:extLst>
              <a:ext uri="{FF2B5EF4-FFF2-40B4-BE49-F238E27FC236}">
                <a16:creationId xmlns:a16="http://schemas.microsoft.com/office/drawing/2014/main" id="{2C4B7282-B520-94C7-D49C-365CC8EAF3F3}"/>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28</a:t>
            </a:fld>
            <a:endParaRPr lang="en-US" dirty="0">
              <a:solidFill>
                <a:srgbClr val="000000"/>
              </a:solidFill>
            </a:endParaRPr>
          </a:p>
        </p:txBody>
      </p:sp>
    </p:spTree>
    <p:extLst>
      <p:ext uri="{BB962C8B-B14F-4D97-AF65-F5344CB8AC3E}">
        <p14:creationId xmlns:p14="http://schemas.microsoft.com/office/powerpoint/2010/main" val="278183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826A-1B12-4355-867C-B5F37D6492F8}"/>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Digital Twin System Proof of Concept (POC) SOW</a:t>
            </a:r>
          </a:p>
        </p:txBody>
      </p:sp>
      <p:graphicFrame>
        <p:nvGraphicFramePr>
          <p:cNvPr id="8" name="Diagram 7">
            <a:extLst>
              <a:ext uri="{FF2B5EF4-FFF2-40B4-BE49-F238E27FC236}">
                <a16:creationId xmlns:a16="http://schemas.microsoft.com/office/drawing/2014/main" id="{2678DF95-E907-4365-A6CF-80BEF10789D9}"/>
              </a:ext>
            </a:extLst>
          </p:cNvPr>
          <p:cNvGraphicFramePr/>
          <p:nvPr/>
        </p:nvGraphicFramePr>
        <p:xfrm>
          <a:off x="386283" y="1493178"/>
          <a:ext cx="4988476" cy="46334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DCAD9295-C40E-4B65-A7A0-5CD05B00CE70}"/>
              </a:ext>
            </a:extLst>
          </p:cNvPr>
          <p:cNvSpPr txBox="1"/>
          <p:nvPr/>
        </p:nvSpPr>
        <p:spPr>
          <a:xfrm>
            <a:off x="4784652" y="1450473"/>
            <a:ext cx="5492427" cy="83099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2B49"/>
                </a:solidFill>
                <a:effectLst/>
                <a:uLnTx/>
                <a:uFillTx/>
                <a:latin typeface="Arial" panose="020B0604020202020204"/>
                <a:ea typeface="+mn-ea"/>
                <a:cs typeface="+mn-cs"/>
              </a:rPr>
              <a:t>Fact-finding exercise to understand our client’s organization; and the drivers, pain points, and desired outcomes for key stakeholders.</a:t>
            </a:r>
          </a:p>
        </p:txBody>
      </p:sp>
      <p:sp>
        <p:nvSpPr>
          <p:cNvPr id="11" name="TextBox 10">
            <a:extLst>
              <a:ext uri="{FF2B5EF4-FFF2-40B4-BE49-F238E27FC236}">
                <a16:creationId xmlns:a16="http://schemas.microsoft.com/office/drawing/2014/main" id="{0BD47BCF-3F8B-4863-87D9-540D71576974}"/>
              </a:ext>
            </a:extLst>
          </p:cNvPr>
          <p:cNvSpPr txBox="1"/>
          <p:nvPr/>
        </p:nvSpPr>
        <p:spPr>
          <a:xfrm>
            <a:off x="5185024" y="2452444"/>
            <a:ext cx="5492427" cy="83099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2B49"/>
                </a:solidFill>
                <a:effectLst/>
                <a:uLnTx/>
                <a:uFillTx/>
                <a:latin typeface="Arial" panose="020B0604020202020204"/>
                <a:ea typeface="+mn-ea"/>
                <a:cs typeface="+mn-cs"/>
              </a:rPr>
              <a:t>Analysis of the gap (including the reasons for and implications of the gap) between their current state and desired end state.</a:t>
            </a:r>
          </a:p>
        </p:txBody>
      </p:sp>
      <p:sp>
        <p:nvSpPr>
          <p:cNvPr id="12" name="TextBox 11">
            <a:extLst>
              <a:ext uri="{FF2B5EF4-FFF2-40B4-BE49-F238E27FC236}">
                <a16:creationId xmlns:a16="http://schemas.microsoft.com/office/drawing/2014/main" id="{C6F898A5-CB03-4616-8220-4C55E42E2D94}"/>
              </a:ext>
            </a:extLst>
          </p:cNvPr>
          <p:cNvSpPr txBox="1"/>
          <p:nvPr/>
        </p:nvSpPr>
        <p:spPr>
          <a:xfrm>
            <a:off x="5637854" y="3359741"/>
            <a:ext cx="5492426" cy="83099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D13238"/>
                </a:solidFill>
                <a:effectLst/>
                <a:uLnTx/>
                <a:uFillTx/>
                <a:latin typeface="Arial" panose="020B0604020202020204"/>
                <a:ea typeface="+mn-ea"/>
                <a:cs typeface="+mn-cs"/>
              </a:rPr>
              <a:t>Definition of POC system requirements based on priorities identified in gap analysis and the documentation of implementation approach.</a:t>
            </a:r>
          </a:p>
        </p:txBody>
      </p:sp>
      <p:sp>
        <p:nvSpPr>
          <p:cNvPr id="13" name="TextBox 12">
            <a:extLst>
              <a:ext uri="{FF2B5EF4-FFF2-40B4-BE49-F238E27FC236}">
                <a16:creationId xmlns:a16="http://schemas.microsoft.com/office/drawing/2014/main" id="{0A23AA78-4312-45BE-AAED-67381DCCC2F7}"/>
              </a:ext>
            </a:extLst>
          </p:cNvPr>
          <p:cNvSpPr txBox="1"/>
          <p:nvPr/>
        </p:nvSpPr>
        <p:spPr>
          <a:xfrm>
            <a:off x="6054416" y="4361712"/>
            <a:ext cx="5492424" cy="58477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D13238"/>
                </a:solidFill>
                <a:effectLst/>
                <a:uLnTx/>
                <a:uFillTx/>
                <a:latin typeface="Arial" panose="020B0604020202020204"/>
                <a:ea typeface="+mn-ea"/>
                <a:cs typeface="+mn-cs"/>
              </a:rPr>
              <a:t>The specification, build, and deployment of the digital twin system required to address client’s desired use cases.</a:t>
            </a:r>
          </a:p>
        </p:txBody>
      </p:sp>
      <p:sp>
        <p:nvSpPr>
          <p:cNvPr id="14" name="TextBox 13">
            <a:extLst>
              <a:ext uri="{FF2B5EF4-FFF2-40B4-BE49-F238E27FC236}">
                <a16:creationId xmlns:a16="http://schemas.microsoft.com/office/drawing/2014/main" id="{9E611D84-73B2-466B-8A5D-6F0F94127F05}"/>
              </a:ext>
            </a:extLst>
          </p:cNvPr>
          <p:cNvSpPr txBox="1"/>
          <p:nvPr/>
        </p:nvSpPr>
        <p:spPr>
          <a:xfrm>
            <a:off x="6546466" y="5295654"/>
            <a:ext cx="5492426" cy="83099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D13238"/>
                </a:solidFill>
                <a:effectLst/>
                <a:uLnTx/>
                <a:uFillTx/>
                <a:latin typeface="Arial" panose="020B0604020202020204"/>
                <a:ea typeface="+mn-ea"/>
                <a:cs typeface="+mn-cs"/>
              </a:rPr>
              <a:t>The presentation of the DT System POC to the client to jointly assess the viability of concept and to recommend next steps</a:t>
            </a:r>
          </a:p>
        </p:txBody>
      </p:sp>
      <p:sp>
        <p:nvSpPr>
          <p:cNvPr id="3" name="TextBox 2">
            <a:extLst>
              <a:ext uri="{FF2B5EF4-FFF2-40B4-BE49-F238E27FC236}">
                <a16:creationId xmlns:a16="http://schemas.microsoft.com/office/drawing/2014/main" id="{35279C04-49A2-A451-8C70-FBB8B0D9161D}"/>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5" name="Slide Number Placeholder 4">
            <a:extLst>
              <a:ext uri="{FF2B5EF4-FFF2-40B4-BE49-F238E27FC236}">
                <a16:creationId xmlns:a16="http://schemas.microsoft.com/office/drawing/2014/main" id="{88C1E4C2-2478-BAD2-2363-3919097D32EF}"/>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29</a:t>
            </a:fld>
            <a:endParaRPr lang="en-US" dirty="0">
              <a:solidFill>
                <a:srgbClr val="000000"/>
              </a:solidFill>
            </a:endParaRPr>
          </a:p>
        </p:txBody>
      </p:sp>
    </p:spTree>
    <p:extLst>
      <p:ext uri="{BB962C8B-B14F-4D97-AF65-F5344CB8AC3E}">
        <p14:creationId xmlns:p14="http://schemas.microsoft.com/office/powerpoint/2010/main" val="1116154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E0A7136-5E77-4B17-91D0-84B28BE8B3F7}"/>
              </a:ext>
            </a:extLst>
          </p:cNvPr>
          <p:cNvSpPr txBox="1"/>
          <p:nvPr/>
        </p:nvSpPr>
        <p:spPr>
          <a:xfrm>
            <a:off x="3593804" y="179412"/>
            <a:ext cx="4224225"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2400" b="1">
                <a:solidFill>
                  <a:schemeClr val="bg1"/>
                </a:solidFill>
                <a:latin typeface="+mj-lt"/>
                <a:ea typeface="+mj-ea"/>
                <a:cs typeface="+mj-cs"/>
              </a:defRPr>
            </a:lvl1pPr>
            <a:lvl2pPr eaLnBrk="1" hangingPunct="1">
              <a:defRPr sz="4267" b="1">
                <a:solidFill>
                  <a:srgbClr val="F77B0B"/>
                </a:solidFill>
              </a:defRPr>
            </a:lvl2pPr>
            <a:lvl3pPr eaLnBrk="1" hangingPunct="1">
              <a:defRPr sz="4267" b="1">
                <a:solidFill>
                  <a:srgbClr val="F77B0B"/>
                </a:solidFill>
              </a:defRPr>
            </a:lvl3pPr>
            <a:lvl4pPr eaLnBrk="1" hangingPunct="1">
              <a:defRPr sz="4267" b="1">
                <a:solidFill>
                  <a:srgbClr val="F77B0B"/>
                </a:solidFill>
              </a:defRPr>
            </a:lvl4pPr>
            <a:lvl5pPr eaLnBrk="1" hangingPunct="1">
              <a:defRPr sz="4267" b="1">
                <a:solidFill>
                  <a:srgbClr val="F77B0B"/>
                </a:solidFill>
              </a:defRPr>
            </a:lvl5pPr>
            <a:lvl6pPr marL="609585" fontAlgn="base">
              <a:spcBef>
                <a:spcPct val="0"/>
              </a:spcBef>
              <a:spcAft>
                <a:spcPct val="0"/>
              </a:spcAft>
              <a:defRPr sz="4267" b="1">
                <a:solidFill>
                  <a:srgbClr val="F77B0B"/>
                </a:solidFill>
              </a:defRPr>
            </a:lvl6pPr>
            <a:lvl7pPr marL="1219170" fontAlgn="base">
              <a:spcBef>
                <a:spcPct val="0"/>
              </a:spcBef>
              <a:spcAft>
                <a:spcPct val="0"/>
              </a:spcAft>
              <a:defRPr sz="4267" b="1">
                <a:solidFill>
                  <a:srgbClr val="F77B0B"/>
                </a:solidFill>
              </a:defRPr>
            </a:lvl7pPr>
            <a:lvl8pPr marL="1828754" fontAlgn="base">
              <a:spcBef>
                <a:spcPct val="0"/>
              </a:spcBef>
              <a:spcAft>
                <a:spcPct val="0"/>
              </a:spcAft>
              <a:defRPr sz="4267" b="1">
                <a:solidFill>
                  <a:srgbClr val="F77B0B"/>
                </a:solidFill>
              </a:defRPr>
            </a:lvl8pPr>
            <a:lvl9pPr marL="2438339" fontAlgn="base">
              <a:spcBef>
                <a:spcPct val="0"/>
              </a:spcBef>
              <a:spcAft>
                <a:spcPct val="0"/>
              </a:spcAft>
              <a:defRPr sz="4267" b="1">
                <a:solidFill>
                  <a:srgbClr val="F77B0B"/>
                </a:solidFill>
              </a:defRPr>
            </a:lvl9pPr>
          </a:lstStyle>
          <a:p>
            <a:r>
              <a:rPr lang="en-US" sz="2800"/>
              <a:t>Learning Objectives</a:t>
            </a:r>
          </a:p>
        </p:txBody>
      </p:sp>
      <p:graphicFrame>
        <p:nvGraphicFramePr>
          <p:cNvPr id="5" name="Content Placeholder 4">
            <a:extLst>
              <a:ext uri="{FF2B5EF4-FFF2-40B4-BE49-F238E27FC236}">
                <a16:creationId xmlns:a16="http://schemas.microsoft.com/office/drawing/2014/main" id="{DDA29196-C4FA-F880-AD69-A239B2DF244C}"/>
              </a:ext>
            </a:extLst>
          </p:cNvPr>
          <p:cNvGraphicFramePr>
            <a:graphicFrameLocks noGrp="1"/>
          </p:cNvGraphicFramePr>
          <p:nvPr>
            <p:ph sz="quarter" idx="11"/>
            <p:extLst>
              <p:ext uri="{D42A27DB-BD31-4B8C-83A1-F6EECF244321}">
                <p14:modId xmlns:p14="http://schemas.microsoft.com/office/powerpoint/2010/main" val="102186789"/>
              </p:ext>
            </p:extLst>
          </p:nvPr>
        </p:nvGraphicFramePr>
        <p:xfrm>
          <a:off x="564485" y="974542"/>
          <a:ext cx="11498152" cy="53358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59ABC74-E2DB-3810-D18B-E305696275F5}"/>
              </a:ext>
            </a:extLst>
          </p:cNvPr>
          <p:cNvSpPr>
            <a:spLocks noGrp="1"/>
          </p:cNvSpPr>
          <p:nvPr>
            <p:ph type="sldNum" sz="quarter" idx="10"/>
          </p:nvPr>
        </p:nvSpPr>
        <p:spPr/>
        <p:txBody>
          <a:bodyPr/>
          <a:lstStyle/>
          <a:p>
            <a:pPr>
              <a:defRPr/>
            </a:pPr>
            <a:fld id="{D68E8870-17DE-45C4-A8DD-7644B2422933}" type="slidenum">
              <a:rPr lang="en-US" smtClean="0"/>
              <a:pPr>
                <a:defRPr/>
              </a:pPr>
              <a:t>3</a:t>
            </a:fld>
            <a:endParaRPr lang="en-US" dirty="0"/>
          </a:p>
        </p:txBody>
      </p:sp>
    </p:spTree>
    <p:extLst>
      <p:ext uri="{BB962C8B-B14F-4D97-AF65-F5344CB8AC3E}">
        <p14:creationId xmlns:p14="http://schemas.microsoft.com/office/powerpoint/2010/main" val="1257067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70168-5C16-45FF-A4EF-78D7C8CD7C13}"/>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Digital Twin System Capabilities</a:t>
            </a:r>
          </a:p>
        </p:txBody>
      </p:sp>
      <p:pic>
        <p:nvPicPr>
          <p:cNvPr id="34" name="Picture 33">
            <a:extLst>
              <a:ext uri="{FF2B5EF4-FFF2-40B4-BE49-F238E27FC236}">
                <a16:creationId xmlns:a16="http://schemas.microsoft.com/office/drawing/2014/main" id="{E7ECC02F-813B-443F-BAB8-9875FBC322CA}"/>
              </a:ext>
            </a:extLst>
          </p:cNvPr>
          <p:cNvPicPr>
            <a:picLocks noChangeAspect="1"/>
          </p:cNvPicPr>
          <p:nvPr/>
        </p:nvPicPr>
        <p:blipFill>
          <a:blip r:embed="rId2"/>
          <a:stretch>
            <a:fillRect/>
          </a:stretch>
        </p:blipFill>
        <p:spPr>
          <a:xfrm>
            <a:off x="5899334" y="1796002"/>
            <a:ext cx="5953368" cy="3955035"/>
          </a:xfrm>
          <a:prstGeom prst="rect">
            <a:avLst/>
          </a:prstGeom>
        </p:spPr>
      </p:pic>
      <p:graphicFrame>
        <p:nvGraphicFramePr>
          <p:cNvPr id="35" name="Table 34">
            <a:extLst>
              <a:ext uri="{FF2B5EF4-FFF2-40B4-BE49-F238E27FC236}">
                <a16:creationId xmlns:a16="http://schemas.microsoft.com/office/drawing/2014/main" id="{61399ADC-9989-4BB6-8620-6C3E7ECCF04B}"/>
              </a:ext>
            </a:extLst>
          </p:cNvPr>
          <p:cNvGraphicFramePr>
            <a:graphicFrameLocks noGrp="1"/>
          </p:cNvGraphicFramePr>
          <p:nvPr/>
        </p:nvGraphicFramePr>
        <p:xfrm>
          <a:off x="432000" y="1796003"/>
          <a:ext cx="4558901" cy="3959901"/>
        </p:xfrm>
        <a:graphic>
          <a:graphicData uri="http://schemas.openxmlformats.org/drawingml/2006/table">
            <a:tbl>
              <a:tblPr firstRow="1" firstCol="1" bandRow="1"/>
              <a:tblGrid>
                <a:gridCol w="353259">
                  <a:extLst>
                    <a:ext uri="{9D8B030D-6E8A-4147-A177-3AD203B41FA5}">
                      <a16:colId xmlns:a16="http://schemas.microsoft.com/office/drawing/2014/main" val="3814485441"/>
                    </a:ext>
                  </a:extLst>
                </a:gridCol>
                <a:gridCol w="1294394">
                  <a:extLst>
                    <a:ext uri="{9D8B030D-6E8A-4147-A177-3AD203B41FA5}">
                      <a16:colId xmlns:a16="http://schemas.microsoft.com/office/drawing/2014/main" val="1938867218"/>
                    </a:ext>
                  </a:extLst>
                </a:gridCol>
                <a:gridCol w="2911248">
                  <a:extLst>
                    <a:ext uri="{9D8B030D-6E8A-4147-A177-3AD203B41FA5}">
                      <a16:colId xmlns:a16="http://schemas.microsoft.com/office/drawing/2014/main" val="255312430"/>
                    </a:ext>
                  </a:extLst>
                </a:gridCol>
              </a:tblGrid>
              <a:tr h="329455">
                <a:tc>
                  <a:txBody>
                    <a:bodyPr/>
                    <a:lstStyle/>
                    <a:p>
                      <a:pPr marL="0" marR="0" algn="ctr">
                        <a:lnSpc>
                          <a:spcPts val="1000"/>
                        </a:lnSpc>
                        <a:spcBef>
                          <a:spcPts val="0"/>
                        </a:spcBef>
                        <a:spcAft>
                          <a:spcPts val="0"/>
                        </a:spcAft>
                      </a:pPr>
                      <a:r>
                        <a:rPr lang="en-US" sz="1050" b="1">
                          <a:solidFill>
                            <a:srgbClr val="FFFFFF"/>
                          </a:solidFill>
                          <a:effectLst/>
                          <a:latin typeface="+mn-lt"/>
                          <a:ea typeface="Calibri" panose="020F0502020204030204" pitchFamily="34" charset="0"/>
                          <a:cs typeface="Times New Roman" panose="02020603050405020304" pitchFamily="18" charset="0"/>
                        </a:rPr>
                        <a:t>No</a:t>
                      </a:r>
                    </a:p>
                  </a:txBody>
                  <a:tcPr marL="36830" marR="36830" marT="18415" marB="18415" anchor="ctr">
                    <a:lnL w="28575" cap="flat" cmpd="sng" algn="ctr">
                      <a:solidFill>
                        <a:srgbClr val="0070C0"/>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0070C0"/>
                      </a:solidFill>
                      <a:prstDash val="solid"/>
                      <a:round/>
                      <a:headEnd type="none" w="med" len="med"/>
                      <a:tailEnd type="none" w="med" len="med"/>
                    </a:lnT>
                    <a:lnB>
                      <a:noFill/>
                    </a:lnB>
                    <a:solidFill>
                      <a:srgbClr val="0070C0"/>
                    </a:solidFill>
                  </a:tcPr>
                </a:tc>
                <a:tc>
                  <a:txBody>
                    <a:bodyPr/>
                    <a:lstStyle/>
                    <a:p>
                      <a:pPr marL="0" marR="0" algn="ctr">
                        <a:lnSpc>
                          <a:spcPts val="1000"/>
                        </a:lnSpc>
                        <a:spcBef>
                          <a:spcPts val="0"/>
                        </a:spcBef>
                        <a:spcAft>
                          <a:spcPts val="0"/>
                        </a:spcAft>
                      </a:pPr>
                      <a:r>
                        <a:rPr lang="en-US" sz="1050" b="1">
                          <a:solidFill>
                            <a:srgbClr val="FFFFFF"/>
                          </a:solidFill>
                          <a:effectLst/>
                          <a:latin typeface="+mn-lt"/>
                          <a:ea typeface="Calibri" panose="020F0502020204030204" pitchFamily="34" charset="0"/>
                          <a:cs typeface="Times New Roman" panose="02020603050405020304" pitchFamily="18" charset="0"/>
                        </a:rPr>
                        <a:t>Category Name</a:t>
                      </a:r>
                    </a:p>
                  </a:txBody>
                  <a:tcPr marL="36830" marR="36830" marT="18415" marB="1841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0070C0"/>
                      </a:solidFill>
                      <a:prstDash val="solid"/>
                      <a:round/>
                      <a:headEnd type="none" w="med" len="med"/>
                      <a:tailEnd type="none" w="med" len="med"/>
                    </a:lnT>
                    <a:lnB>
                      <a:noFill/>
                    </a:lnB>
                    <a:solidFill>
                      <a:srgbClr val="0070C0"/>
                    </a:solidFill>
                  </a:tcPr>
                </a:tc>
                <a:tc>
                  <a:txBody>
                    <a:bodyPr/>
                    <a:lstStyle/>
                    <a:p>
                      <a:pPr marL="0" marR="0" algn="ctr">
                        <a:lnSpc>
                          <a:spcPts val="1000"/>
                        </a:lnSpc>
                        <a:spcBef>
                          <a:spcPts val="0"/>
                        </a:spcBef>
                        <a:spcAft>
                          <a:spcPts val="0"/>
                        </a:spcAft>
                      </a:pPr>
                      <a:r>
                        <a:rPr lang="en-US" sz="1050" b="1">
                          <a:solidFill>
                            <a:srgbClr val="FFFFFF"/>
                          </a:solidFill>
                          <a:effectLst/>
                          <a:latin typeface="+mn-lt"/>
                          <a:ea typeface="Calibri" panose="020F0502020204030204" pitchFamily="34" charset="0"/>
                          <a:cs typeface="Times New Roman" panose="02020603050405020304" pitchFamily="18" charset="0"/>
                        </a:rPr>
                        <a:t>Category Description</a:t>
                      </a:r>
                    </a:p>
                  </a:txBody>
                  <a:tcPr marL="36830" marR="36830" marT="18415" marB="18415" anchor="ctr">
                    <a:lnL w="12700" cap="flat" cmpd="sng" algn="ctr">
                      <a:solidFill>
                        <a:srgbClr val="FFFFFF"/>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a:noFill/>
                    </a:lnB>
                    <a:solidFill>
                      <a:srgbClr val="0070C0"/>
                    </a:solidFill>
                  </a:tcPr>
                </a:tc>
                <a:extLst>
                  <a:ext uri="{0D108BD9-81ED-4DB2-BD59-A6C34878D82A}">
                    <a16:rowId xmlns:a16="http://schemas.microsoft.com/office/drawing/2014/main" val="550365666"/>
                  </a:ext>
                </a:extLst>
              </a:tr>
              <a:tr h="943856">
                <a:tc>
                  <a:txBody>
                    <a:bodyPr/>
                    <a:lstStyle/>
                    <a:p>
                      <a:pPr marL="0" marR="0" algn="ctr">
                        <a:lnSpc>
                          <a:spcPts val="1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1</a:t>
                      </a:r>
                      <a:endParaRPr lang="en-US" sz="1050" b="1" dirty="0">
                        <a:effectLst/>
                        <a:latin typeface="+mn-lt"/>
                        <a:ea typeface="Calibri" panose="020F0502020204030204" pitchFamily="34" charset="0"/>
                        <a:cs typeface="Times New Roman" panose="02020603050405020304" pitchFamily="18" charset="0"/>
                      </a:endParaRPr>
                    </a:p>
                  </a:txBody>
                  <a:tcPr marL="36830" marR="36830" marT="18415" marB="18415" anchor="ctr">
                    <a:lnL w="28575"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solidFill>
                      <a:srgbClr val="FFFFFF"/>
                    </a:solidFill>
                  </a:tcPr>
                </a:tc>
                <a:tc>
                  <a:txBody>
                    <a:bodyPr/>
                    <a:lstStyle/>
                    <a:p>
                      <a:pPr marL="0" marR="0" algn="l">
                        <a:lnSpc>
                          <a:spcPts val="1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Data Services</a:t>
                      </a:r>
                      <a:endParaRPr lang="en-US" sz="1050" b="1" dirty="0">
                        <a:effectLst/>
                        <a:latin typeface="+mn-lt"/>
                        <a:ea typeface="Calibri" panose="020F0502020204030204" pitchFamily="34" charset="0"/>
                        <a:cs typeface="Times New Roman" panose="02020603050405020304" pitchFamily="18" charset="0"/>
                      </a:endParaRPr>
                    </a:p>
                  </a:txBody>
                  <a:tcPr marL="36830" marR="36830" marT="18415" marB="18415"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solidFill>
                      <a:srgbClr val="FFFFFF"/>
                    </a:solidFill>
                  </a:tcPr>
                </a:tc>
                <a:tc>
                  <a:txBody>
                    <a:bodyPr/>
                    <a:lstStyle/>
                    <a:p>
                      <a:pPr marL="0" marR="0" algn="l">
                        <a:lnSpc>
                          <a:spcPts val="1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Enables data access, ingestion and data management across the platform from the edge to the cloud. It establishes the physical to virtual connection and receives data directly from equipment sensors or control systems, performs localized processing, and distributes to other tiers</a:t>
                      </a:r>
                      <a:endParaRPr lang="en-US" sz="1050" dirty="0">
                        <a:effectLst/>
                        <a:latin typeface="+mn-lt"/>
                        <a:ea typeface="Calibri" panose="020F0502020204030204" pitchFamily="34" charset="0"/>
                        <a:cs typeface="Times New Roman" panose="02020603050405020304" pitchFamily="18" charset="0"/>
                      </a:endParaRPr>
                    </a:p>
                  </a:txBody>
                  <a:tcPr marL="36830" marR="36830" marT="18415" marB="18415" anchor="ctr">
                    <a:lnL w="12700"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850985913"/>
                  </a:ext>
                </a:extLst>
              </a:tr>
              <a:tr h="617188">
                <a:tc>
                  <a:txBody>
                    <a:bodyPr/>
                    <a:lstStyle/>
                    <a:p>
                      <a:pPr marL="0" marR="0" algn="ctr">
                        <a:lnSpc>
                          <a:spcPts val="1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2</a:t>
                      </a:r>
                      <a:endParaRPr lang="en-US" sz="1050" b="1">
                        <a:effectLst/>
                        <a:latin typeface="+mn-lt"/>
                        <a:ea typeface="Calibri" panose="020F0502020204030204" pitchFamily="34" charset="0"/>
                        <a:cs typeface="Times New Roman" panose="02020603050405020304" pitchFamily="18" charset="0"/>
                      </a:endParaRPr>
                    </a:p>
                  </a:txBody>
                  <a:tcPr marL="36830" marR="36830" marT="18415" marB="18415" anchor="ctr">
                    <a:lnL w="28575"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solidFill>
                      <a:srgbClr val="D9D9D9"/>
                    </a:solidFill>
                  </a:tcPr>
                </a:tc>
                <a:tc>
                  <a:txBody>
                    <a:bodyPr/>
                    <a:lstStyle/>
                    <a:p>
                      <a:pPr marL="0" marR="0" algn="l">
                        <a:lnSpc>
                          <a:spcPts val="1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Integration</a:t>
                      </a:r>
                      <a:endParaRPr lang="en-US" sz="1050" b="1" dirty="0">
                        <a:effectLst/>
                        <a:latin typeface="+mn-lt"/>
                        <a:ea typeface="Calibri" panose="020F0502020204030204" pitchFamily="34" charset="0"/>
                        <a:cs typeface="Times New Roman" panose="02020603050405020304" pitchFamily="18" charset="0"/>
                      </a:endParaRPr>
                    </a:p>
                  </a:txBody>
                  <a:tcPr marL="36830" marR="36830" marT="18415" marB="18415"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solidFill>
                      <a:srgbClr val="D9D9D9"/>
                    </a:solidFill>
                  </a:tcPr>
                </a:tc>
                <a:tc>
                  <a:txBody>
                    <a:bodyPr/>
                    <a:lstStyle/>
                    <a:p>
                      <a:pPr marL="0" marR="0" algn="l">
                        <a:lnSpc>
                          <a:spcPts val="1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Enables data access to existing internal and external enterprise systems and applications. Enables communication across different digital twins.</a:t>
                      </a:r>
                      <a:endParaRPr lang="en-US" sz="1050" dirty="0">
                        <a:effectLst/>
                        <a:latin typeface="+mn-lt"/>
                        <a:ea typeface="Calibri" panose="020F0502020204030204" pitchFamily="34" charset="0"/>
                        <a:cs typeface="Times New Roman" panose="02020603050405020304" pitchFamily="18" charset="0"/>
                      </a:endParaRPr>
                    </a:p>
                  </a:txBody>
                  <a:tcPr marL="36830" marR="36830" marT="18415" marB="18415" anchor="ctr">
                    <a:lnL w="12700"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724255851"/>
                  </a:ext>
                </a:extLst>
              </a:tr>
              <a:tr h="943856">
                <a:tc>
                  <a:txBody>
                    <a:bodyPr/>
                    <a:lstStyle/>
                    <a:p>
                      <a:pPr marL="0" marR="0" algn="ctr">
                        <a:lnSpc>
                          <a:spcPts val="1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3</a:t>
                      </a:r>
                      <a:endParaRPr lang="en-US" sz="1050" b="1">
                        <a:effectLst/>
                        <a:latin typeface="+mn-lt"/>
                        <a:ea typeface="Calibri" panose="020F0502020204030204" pitchFamily="34" charset="0"/>
                        <a:cs typeface="Times New Roman" panose="02020603050405020304" pitchFamily="18" charset="0"/>
                      </a:endParaRPr>
                    </a:p>
                  </a:txBody>
                  <a:tcPr marL="36830" marR="36830" marT="18415" marB="18415" anchor="ctr">
                    <a:lnL w="28575"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solidFill>
                      <a:srgbClr val="FFFFFF"/>
                    </a:solidFill>
                  </a:tcPr>
                </a:tc>
                <a:tc>
                  <a:txBody>
                    <a:bodyPr/>
                    <a:lstStyle/>
                    <a:p>
                      <a:pPr marL="0" marR="0" algn="l">
                        <a:lnSpc>
                          <a:spcPts val="1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Intelligence</a:t>
                      </a:r>
                      <a:endParaRPr lang="en-US" sz="1050" b="1" dirty="0">
                        <a:effectLst/>
                        <a:latin typeface="+mn-lt"/>
                        <a:ea typeface="Calibri" panose="020F0502020204030204" pitchFamily="34" charset="0"/>
                        <a:cs typeface="Times New Roman" panose="02020603050405020304" pitchFamily="18" charset="0"/>
                      </a:endParaRPr>
                    </a:p>
                  </a:txBody>
                  <a:tcPr marL="36830" marR="36830" marT="18415" marB="18415"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solidFill>
                      <a:srgbClr val="FFFFFF"/>
                    </a:solidFill>
                  </a:tcPr>
                </a:tc>
                <a:tc>
                  <a:txBody>
                    <a:bodyPr/>
                    <a:lstStyle/>
                    <a:p>
                      <a:pPr marL="0" marR="0" algn="l">
                        <a:lnSpc>
                          <a:spcPts val="1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Provides an environment for the development and deployment of industrial Digital Twin solution. It provides the services for data integration, basic and advanced analytics, AI, orchestration, and other Digital Twin process capabilities. </a:t>
                      </a:r>
                      <a:endParaRPr lang="en-US" sz="1050" dirty="0">
                        <a:effectLst/>
                        <a:latin typeface="+mn-lt"/>
                        <a:ea typeface="Calibri" panose="020F0502020204030204" pitchFamily="34" charset="0"/>
                        <a:cs typeface="Times New Roman" panose="02020603050405020304" pitchFamily="18" charset="0"/>
                      </a:endParaRPr>
                    </a:p>
                  </a:txBody>
                  <a:tcPr marL="36830" marR="36830" marT="18415" marB="18415" anchor="ctr">
                    <a:lnL w="12700"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562655529"/>
                  </a:ext>
                </a:extLst>
              </a:tr>
              <a:tr h="505261">
                <a:tc>
                  <a:txBody>
                    <a:bodyPr/>
                    <a:lstStyle/>
                    <a:p>
                      <a:pPr marL="0" marR="0" algn="ctr">
                        <a:lnSpc>
                          <a:spcPts val="1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4</a:t>
                      </a:r>
                      <a:endParaRPr lang="en-US" sz="1050" b="1">
                        <a:effectLst/>
                        <a:latin typeface="+mn-lt"/>
                        <a:ea typeface="Calibri" panose="020F0502020204030204" pitchFamily="34" charset="0"/>
                        <a:cs typeface="Times New Roman" panose="02020603050405020304" pitchFamily="18" charset="0"/>
                      </a:endParaRPr>
                    </a:p>
                  </a:txBody>
                  <a:tcPr marL="36830" marR="36830" marT="18415" marB="18415" anchor="ctr">
                    <a:lnL w="28575"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solidFill>
                      <a:srgbClr val="D9D9D9"/>
                    </a:solidFill>
                  </a:tcPr>
                </a:tc>
                <a:tc>
                  <a:txBody>
                    <a:bodyPr/>
                    <a:lstStyle/>
                    <a:p>
                      <a:pPr marL="0" marR="0" algn="l">
                        <a:lnSpc>
                          <a:spcPts val="1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UX</a:t>
                      </a:r>
                      <a:endParaRPr lang="en-US" sz="1050" b="1" dirty="0">
                        <a:effectLst/>
                        <a:latin typeface="+mn-lt"/>
                        <a:ea typeface="Calibri" panose="020F0502020204030204" pitchFamily="34" charset="0"/>
                        <a:cs typeface="Times New Roman" panose="02020603050405020304" pitchFamily="18" charset="0"/>
                      </a:endParaRPr>
                    </a:p>
                  </a:txBody>
                  <a:tcPr marL="36830" marR="36830" marT="18415" marB="18415"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solidFill>
                      <a:srgbClr val="D9D9D9"/>
                    </a:solidFill>
                  </a:tcPr>
                </a:tc>
                <a:tc>
                  <a:txBody>
                    <a:bodyPr/>
                    <a:lstStyle/>
                    <a:p>
                      <a:pPr marL="0" marR="0" algn="l">
                        <a:lnSpc>
                          <a:spcPts val="1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Provides the user with the ability to interact with Digital Twins and visualize its data.</a:t>
                      </a:r>
                      <a:endParaRPr lang="en-US" sz="1050">
                        <a:effectLst/>
                        <a:latin typeface="+mn-lt"/>
                        <a:ea typeface="Calibri" panose="020F0502020204030204" pitchFamily="34" charset="0"/>
                        <a:cs typeface="Times New Roman" panose="02020603050405020304" pitchFamily="18" charset="0"/>
                      </a:endParaRPr>
                    </a:p>
                  </a:txBody>
                  <a:tcPr marL="36830" marR="36830" marT="18415" marB="18415" anchor="ctr">
                    <a:lnL w="12700"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3974601745"/>
                  </a:ext>
                </a:extLst>
              </a:tr>
              <a:tr h="285964">
                <a:tc>
                  <a:txBody>
                    <a:bodyPr/>
                    <a:lstStyle/>
                    <a:p>
                      <a:pPr marL="0" marR="0" algn="ctr">
                        <a:lnSpc>
                          <a:spcPts val="1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5</a:t>
                      </a:r>
                      <a:endParaRPr lang="en-US" sz="1050" b="1">
                        <a:effectLst/>
                        <a:latin typeface="+mn-lt"/>
                        <a:ea typeface="Calibri" panose="020F0502020204030204" pitchFamily="34" charset="0"/>
                        <a:cs typeface="Times New Roman" panose="02020603050405020304" pitchFamily="18" charset="0"/>
                      </a:endParaRPr>
                    </a:p>
                  </a:txBody>
                  <a:tcPr marL="36830" marR="36830" marT="18415" marB="18415" anchor="ctr">
                    <a:lnL w="28575"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solidFill>
                      <a:srgbClr val="FFFFFF"/>
                    </a:solidFill>
                  </a:tcPr>
                </a:tc>
                <a:tc>
                  <a:txBody>
                    <a:bodyPr/>
                    <a:lstStyle/>
                    <a:p>
                      <a:pPr marL="0" marR="0" algn="l">
                        <a:lnSpc>
                          <a:spcPts val="1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Management</a:t>
                      </a:r>
                      <a:endParaRPr lang="en-US" sz="1050" b="1" dirty="0">
                        <a:effectLst/>
                        <a:latin typeface="+mn-lt"/>
                        <a:ea typeface="Calibri" panose="020F0502020204030204" pitchFamily="34" charset="0"/>
                        <a:cs typeface="Times New Roman" panose="02020603050405020304" pitchFamily="18" charset="0"/>
                      </a:endParaRPr>
                    </a:p>
                  </a:txBody>
                  <a:tcPr marL="36830" marR="36830" marT="18415" marB="18415"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a:noFill/>
                    </a:lnB>
                    <a:solidFill>
                      <a:srgbClr val="FFFFFF"/>
                    </a:solidFill>
                  </a:tcPr>
                </a:tc>
                <a:tc>
                  <a:txBody>
                    <a:bodyPr/>
                    <a:lstStyle/>
                    <a:p>
                      <a:pPr marL="0" marR="0" algn="l">
                        <a:lnSpc>
                          <a:spcPts val="1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System and ecosystem management capabilities</a:t>
                      </a:r>
                      <a:endParaRPr lang="en-US" sz="1050">
                        <a:effectLst/>
                        <a:latin typeface="+mn-lt"/>
                        <a:ea typeface="Calibri" panose="020F0502020204030204" pitchFamily="34" charset="0"/>
                        <a:cs typeface="Times New Roman" panose="02020603050405020304" pitchFamily="18" charset="0"/>
                      </a:endParaRPr>
                    </a:p>
                  </a:txBody>
                  <a:tcPr marL="36830" marR="36830" marT="18415" marB="18415" anchor="ctr">
                    <a:lnL w="12700"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592117900"/>
                  </a:ext>
                </a:extLst>
              </a:tr>
              <a:tr h="329455">
                <a:tc>
                  <a:txBody>
                    <a:bodyPr/>
                    <a:lstStyle/>
                    <a:p>
                      <a:pPr marL="0" marR="0" algn="ctr">
                        <a:lnSpc>
                          <a:spcPts val="1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6</a:t>
                      </a:r>
                      <a:endParaRPr lang="en-US" sz="1050" b="1">
                        <a:effectLst/>
                        <a:latin typeface="+mn-lt"/>
                        <a:ea typeface="Calibri" panose="020F0502020204030204" pitchFamily="34" charset="0"/>
                        <a:cs typeface="Times New Roman" panose="02020603050405020304" pitchFamily="18" charset="0"/>
                      </a:endParaRPr>
                    </a:p>
                  </a:txBody>
                  <a:tcPr marL="36830" marR="36830" marT="18415" marB="18415" anchor="ctr">
                    <a:lnL w="28575"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w="28575" cap="flat" cmpd="sng" algn="ctr">
                      <a:solidFill>
                        <a:srgbClr val="0070C0"/>
                      </a:solidFill>
                      <a:prstDash val="solid"/>
                      <a:round/>
                      <a:headEnd type="none" w="med" len="med"/>
                      <a:tailEnd type="none" w="med" len="med"/>
                    </a:lnB>
                    <a:solidFill>
                      <a:srgbClr val="D9D9D9"/>
                    </a:solidFill>
                  </a:tcPr>
                </a:tc>
                <a:tc>
                  <a:txBody>
                    <a:bodyPr/>
                    <a:lstStyle/>
                    <a:p>
                      <a:pPr marL="0" marR="0" algn="l">
                        <a:lnSpc>
                          <a:spcPts val="1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Trustworthiness</a:t>
                      </a:r>
                      <a:endParaRPr lang="en-US" sz="1050" b="1" dirty="0">
                        <a:effectLst/>
                        <a:latin typeface="+mn-lt"/>
                        <a:ea typeface="Calibri" panose="020F0502020204030204" pitchFamily="34" charset="0"/>
                        <a:cs typeface="Times New Roman" panose="02020603050405020304" pitchFamily="18" charset="0"/>
                      </a:endParaRPr>
                    </a:p>
                  </a:txBody>
                  <a:tcPr marL="36830" marR="36830" marT="18415" marB="18415"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a:noFill/>
                    </a:lnT>
                    <a:lnB w="28575" cap="flat" cmpd="sng" algn="ctr">
                      <a:solidFill>
                        <a:srgbClr val="0070C0"/>
                      </a:solidFill>
                      <a:prstDash val="solid"/>
                      <a:round/>
                      <a:headEnd type="none" w="med" len="med"/>
                      <a:tailEnd type="none" w="med" len="med"/>
                    </a:lnB>
                    <a:solidFill>
                      <a:srgbClr val="D9D9D9"/>
                    </a:solidFill>
                  </a:tcPr>
                </a:tc>
                <a:tc>
                  <a:txBody>
                    <a:bodyPr/>
                    <a:lstStyle/>
                    <a:p>
                      <a:pPr marL="0" marR="0" algn="l">
                        <a:lnSpc>
                          <a:spcPts val="1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Security, privacy, safety, reliability, and resilience capabilities </a:t>
                      </a:r>
                      <a:endParaRPr lang="en-US" sz="1050" dirty="0">
                        <a:effectLst/>
                        <a:latin typeface="+mn-lt"/>
                        <a:ea typeface="Calibri" panose="020F0502020204030204" pitchFamily="34" charset="0"/>
                        <a:cs typeface="Times New Roman" panose="02020603050405020304" pitchFamily="18" charset="0"/>
                      </a:endParaRPr>
                    </a:p>
                  </a:txBody>
                  <a:tcPr marL="36830" marR="36830" marT="18415" marB="18415" anchor="ctr">
                    <a:lnL w="12700"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a:noFill/>
                    </a:lnT>
                    <a:lnB w="28575" cap="flat" cmpd="sng" algn="ctr">
                      <a:solidFill>
                        <a:srgbClr val="0070C0"/>
                      </a:solidFill>
                      <a:prstDash val="solid"/>
                      <a:round/>
                      <a:headEnd type="none" w="med" len="med"/>
                      <a:tailEnd type="none" w="med" len="med"/>
                    </a:lnB>
                    <a:solidFill>
                      <a:srgbClr val="D9D9D9"/>
                    </a:solidFill>
                  </a:tcPr>
                </a:tc>
                <a:extLst>
                  <a:ext uri="{0D108BD9-81ED-4DB2-BD59-A6C34878D82A}">
                    <a16:rowId xmlns:a16="http://schemas.microsoft.com/office/drawing/2014/main" val="732136191"/>
                  </a:ext>
                </a:extLst>
              </a:tr>
            </a:tbl>
          </a:graphicData>
        </a:graphic>
      </p:graphicFrame>
      <p:sp>
        <p:nvSpPr>
          <p:cNvPr id="3" name="TextBox 2">
            <a:extLst>
              <a:ext uri="{FF2B5EF4-FFF2-40B4-BE49-F238E27FC236}">
                <a16:creationId xmlns:a16="http://schemas.microsoft.com/office/drawing/2014/main" id="{2476FCA4-F95C-2037-1709-0D152A14BCC1}"/>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5" name="Slide Number Placeholder 4">
            <a:extLst>
              <a:ext uri="{FF2B5EF4-FFF2-40B4-BE49-F238E27FC236}">
                <a16:creationId xmlns:a16="http://schemas.microsoft.com/office/drawing/2014/main" id="{89460A9F-14B9-8568-0DD2-A2698602D075}"/>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30</a:t>
            </a:fld>
            <a:endParaRPr lang="en-US" dirty="0">
              <a:solidFill>
                <a:srgbClr val="000000"/>
              </a:solidFill>
            </a:endParaRPr>
          </a:p>
        </p:txBody>
      </p:sp>
    </p:spTree>
    <p:extLst>
      <p:ext uri="{BB962C8B-B14F-4D97-AF65-F5344CB8AC3E}">
        <p14:creationId xmlns:p14="http://schemas.microsoft.com/office/powerpoint/2010/main" val="2064230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D3D993-18A1-9BE1-7EC3-8168D88733CF}"/>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Embrace a Software-agnostic Approach</a:t>
            </a:r>
          </a:p>
        </p:txBody>
      </p:sp>
      <p:sp>
        <p:nvSpPr>
          <p:cNvPr id="11" name="Title 7">
            <a:extLst>
              <a:ext uri="{FF2B5EF4-FFF2-40B4-BE49-F238E27FC236}">
                <a16:creationId xmlns:a16="http://schemas.microsoft.com/office/drawing/2014/main" id="{09593BE8-6C4C-DD8D-1252-483F70A0E3EB}"/>
              </a:ext>
            </a:extLst>
          </p:cNvPr>
          <p:cNvSpPr txBox="1">
            <a:spLocks/>
          </p:cNvSpPr>
          <p:nvPr/>
        </p:nvSpPr>
        <p:spPr bwMode="auto">
          <a:xfrm>
            <a:off x="432200" y="1319818"/>
            <a:ext cx="4235493" cy="1411276"/>
          </a:xfrm>
          <a:prstGeom prst="rect">
            <a:avLst/>
          </a:prstGeom>
          <a:solidFill>
            <a:schemeClr val="accent2">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solidFill>
                  <a:schemeClr val="tx2"/>
                </a:solidFill>
              </a:rPr>
              <a:t>Data is the cornerstone</a:t>
            </a:r>
          </a:p>
        </p:txBody>
      </p:sp>
      <p:pic>
        <p:nvPicPr>
          <p:cNvPr id="12" name="Content Placeholder 10" descr="A person sitting at a desk with multiple computer screens&#10;&#10;Description automatically generated with low confidence">
            <a:extLst>
              <a:ext uri="{FF2B5EF4-FFF2-40B4-BE49-F238E27FC236}">
                <a16:creationId xmlns:a16="http://schemas.microsoft.com/office/drawing/2014/main" id="{D90D5A00-C272-18BA-DF90-C1C6481D51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7692" y="1319818"/>
            <a:ext cx="7252343" cy="4834895"/>
          </a:xfrm>
          <a:prstGeom prst="rect">
            <a:avLst/>
          </a:prstGeom>
        </p:spPr>
      </p:pic>
      <p:sp>
        <p:nvSpPr>
          <p:cNvPr id="13" name="Text Placeholder 14">
            <a:extLst>
              <a:ext uri="{FF2B5EF4-FFF2-40B4-BE49-F238E27FC236}">
                <a16:creationId xmlns:a16="http://schemas.microsoft.com/office/drawing/2014/main" id="{CB1FD5CD-CF31-17B4-BE19-B75597D9D35A}"/>
              </a:ext>
            </a:extLst>
          </p:cNvPr>
          <p:cNvSpPr txBox="1">
            <a:spLocks/>
          </p:cNvSpPr>
          <p:nvPr/>
        </p:nvSpPr>
        <p:spPr>
          <a:xfrm>
            <a:off x="432000" y="2450804"/>
            <a:ext cx="3932237" cy="3811588"/>
          </a:xfrm>
          <a:prstGeom prst="rect">
            <a:avLst/>
          </a:prstGeom>
        </p:spPr>
        <p:txBody>
          <a:bodyPr>
            <a:normAutofit/>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endParaRPr lang="en-US" sz="1600" i="1" kern="0">
              <a:solidFill>
                <a:schemeClr val="accent1"/>
              </a:solidFill>
            </a:endParaRPr>
          </a:p>
          <a:p>
            <a:pPr marL="0" indent="0" algn="just">
              <a:lnSpc>
                <a:spcPct val="130000"/>
              </a:lnSpc>
              <a:buNone/>
            </a:pPr>
            <a:r>
              <a:rPr lang="en-US" sz="1600" kern="0">
                <a:solidFill>
                  <a:srgbClr val="00426A"/>
                </a:solidFill>
                <a:latin typeface="+mn-lt"/>
              </a:rPr>
              <a:t>Using the same data sources, you can analyze and visualize information in multiple ways. </a:t>
            </a:r>
          </a:p>
          <a:p>
            <a:pPr marL="285750" indent="-285750" algn="just">
              <a:lnSpc>
                <a:spcPct val="130000"/>
              </a:lnSpc>
              <a:buFont typeface="Arial" panose="020B0604020202020204" pitchFamily="34" charset="0"/>
              <a:buChar char="•"/>
            </a:pPr>
            <a:r>
              <a:rPr lang="en-US" sz="1600" kern="0">
                <a:solidFill>
                  <a:srgbClr val="00426A"/>
                </a:solidFill>
                <a:latin typeface="+mn-lt"/>
              </a:rPr>
              <a:t>Real-time 3D Visualization</a:t>
            </a:r>
          </a:p>
          <a:p>
            <a:pPr marL="285750" indent="-285750" algn="just">
              <a:lnSpc>
                <a:spcPct val="130000"/>
              </a:lnSpc>
              <a:buFont typeface="Arial" panose="020B0604020202020204" pitchFamily="34" charset="0"/>
              <a:buChar char="•"/>
            </a:pPr>
            <a:r>
              <a:rPr lang="en-US" sz="1600" kern="0">
                <a:solidFill>
                  <a:srgbClr val="00426A"/>
                </a:solidFill>
                <a:latin typeface="+mn-lt"/>
              </a:rPr>
              <a:t>Performance Analytics Dashboard</a:t>
            </a:r>
          </a:p>
          <a:p>
            <a:pPr marL="285750" indent="-285750" algn="just">
              <a:lnSpc>
                <a:spcPct val="130000"/>
              </a:lnSpc>
              <a:buFont typeface="Arial" panose="020B0604020202020204" pitchFamily="34" charset="0"/>
              <a:buChar char="•"/>
            </a:pPr>
            <a:r>
              <a:rPr lang="en-US" sz="1600" kern="0">
                <a:solidFill>
                  <a:srgbClr val="00426A"/>
                </a:solidFill>
                <a:latin typeface="+mn-lt"/>
              </a:rPr>
              <a:t>GIS / Point-cloud</a:t>
            </a:r>
          </a:p>
          <a:p>
            <a:pPr marL="285750" indent="-285750" algn="just">
              <a:lnSpc>
                <a:spcPct val="130000"/>
              </a:lnSpc>
              <a:buFont typeface="Arial" panose="020B0604020202020204" pitchFamily="34" charset="0"/>
              <a:buChar char="•"/>
            </a:pPr>
            <a:r>
              <a:rPr lang="en-US" sz="1600" kern="0">
                <a:solidFill>
                  <a:srgbClr val="00426A"/>
                </a:solidFill>
                <a:latin typeface="+mn-lt"/>
              </a:rPr>
              <a:t>IoT-based Telemetry</a:t>
            </a:r>
          </a:p>
          <a:p>
            <a:pPr marL="285750" indent="-285750" algn="just">
              <a:lnSpc>
                <a:spcPct val="130000"/>
              </a:lnSpc>
              <a:buFont typeface="Arial" panose="020B0604020202020204" pitchFamily="34" charset="0"/>
              <a:buChar char="•"/>
            </a:pPr>
            <a:r>
              <a:rPr lang="en-US" sz="1600" kern="0">
                <a:solidFill>
                  <a:srgbClr val="00426A"/>
                </a:solidFill>
                <a:latin typeface="+mn-lt"/>
              </a:rPr>
              <a:t>Asset Performance Analytics</a:t>
            </a:r>
          </a:p>
          <a:p>
            <a:pPr marL="285750" indent="-285750" algn="just">
              <a:lnSpc>
                <a:spcPct val="130000"/>
              </a:lnSpc>
              <a:buFont typeface="Arial" panose="020B0604020202020204" pitchFamily="34" charset="0"/>
              <a:buChar char="•"/>
            </a:pPr>
            <a:r>
              <a:rPr lang="en-US" sz="1600" kern="0">
                <a:solidFill>
                  <a:srgbClr val="00426A"/>
                </a:solidFill>
                <a:latin typeface="+mn-lt"/>
              </a:rPr>
              <a:t>Space Utilization</a:t>
            </a:r>
          </a:p>
        </p:txBody>
      </p:sp>
      <p:sp>
        <p:nvSpPr>
          <p:cNvPr id="3" name="TextBox 2">
            <a:extLst>
              <a:ext uri="{FF2B5EF4-FFF2-40B4-BE49-F238E27FC236}">
                <a16:creationId xmlns:a16="http://schemas.microsoft.com/office/drawing/2014/main" id="{57A7AFBF-C054-3C56-0CC5-8F727CD40799}"/>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6" name="Slide Number Placeholder 5">
            <a:extLst>
              <a:ext uri="{FF2B5EF4-FFF2-40B4-BE49-F238E27FC236}">
                <a16:creationId xmlns:a16="http://schemas.microsoft.com/office/drawing/2014/main" id="{CCC6783D-7C4A-747B-1E0A-0D27FCC556B5}"/>
              </a:ext>
            </a:extLst>
          </p:cNvPr>
          <p:cNvSpPr>
            <a:spLocks noGrp="1"/>
          </p:cNvSpPr>
          <p:nvPr>
            <p:ph type="sldNum" sz="quarter" idx="13"/>
          </p:nvPr>
        </p:nvSpPr>
        <p:spPr/>
        <p:txBody>
          <a:bodyPr/>
          <a:lstStyle/>
          <a:p>
            <a:fld id="{4E0AE188-E3D0-E942-9E53-3C4D8249D1B0}" type="slidenum">
              <a:rPr lang="en-US" smtClean="0"/>
              <a:t>31</a:t>
            </a:fld>
            <a:endParaRPr lang="en-US"/>
          </a:p>
        </p:txBody>
      </p:sp>
    </p:spTree>
    <p:extLst>
      <p:ext uri="{BB962C8B-B14F-4D97-AF65-F5344CB8AC3E}">
        <p14:creationId xmlns:p14="http://schemas.microsoft.com/office/powerpoint/2010/main" val="2631089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39AFB6-786B-47E8-B988-BE921BA6AAAA}"/>
              </a:ext>
            </a:extLst>
          </p:cNvPr>
          <p:cNvPicPr>
            <a:picLocks noChangeAspect="1"/>
          </p:cNvPicPr>
          <p:nvPr/>
        </p:nvPicPr>
        <p:blipFill>
          <a:blip r:embed="rId2"/>
          <a:stretch>
            <a:fillRect/>
          </a:stretch>
        </p:blipFill>
        <p:spPr>
          <a:xfrm>
            <a:off x="864434" y="3027839"/>
            <a:ext cx="4119887" cy="3274132"/>
          </a:xfrm>
          <a:prstGeom prst="rect">
            <a:avLst/>
          </a:prstGeom>
        </p:spPr>
      </p:pic>
      <p:pic>
        <p:nvPicPr>
          <p:cNvPr id="5" name="Picture 4">
            <a:extLst>
              <a:ext uri="{FF2B5EF4-FFF2-40B4-BE49-F238E27FC236}">
                <a16:creationId xmlns:a16="http://schemas.microsoft.com/office/drawing/2014/main" id="{493632C8-7983-4C19-A42C-8C8F1E6F3C69}"/>
              </a:ext>
            </a:extLst>
          </p:cNvPr>
          <p:cNvPicPr>
            <a:picLocks noChangeAspect="1"/>
          </p:cNvPicPr>
          <p:nvPr/>
        </p:nvPicPr>
        <p:blipFill>
          <a:blip r:embed="rId3"/>
          <a:stretch>
            <a:fillRect/>
          </a:stretch>
        </p:blipFill>
        <p:spPr>
          <a:xfrm>
            <a:off x="6435972" y="863600"/>
            <a:ext cx="4706520" cy="2353260"/>
          </a:xfrm>
          <a:prstGeom prst="rect">
            <a:avLst/>
          </a:prstGeom>
        </p:spPr>
      </p:pic>
      <p:pic>
        <p:nvPicPr>
          <p:cNvPr id="6" name="Picture 5">
            <a:extLst>
              <a:ext uri="{FF2B5EF4-FFF2-40B4-BE49-F238E27FC236}">
                <a16:creationId xmlns:a16="http://schemas.microsoft.com/office/drawing/2014/main" id="{055E2748-A631-4696-88C6-44DD0457A775}"/>
              </a:ext>
            </a:extLst>
          </p:cNvPr>
          <p:cNvPicPr>
            <a:picLocks noChangeAspect="1"/>
          </p:cNvPicPr>
          <p:nvPr/>
        </p:nvPicPr>
        <p:blipFill>
          <a:blip r:embed="rId4"/>
          <a:stretch>
            <a:fillRect/>
          </a:stretch>
        </p:blipFill>
        <p:spPr>
          <a:xfrm>
            <a:off x="630001" y="937846"/>
            <a:ext cx="5029636" cy="2060627"/>
          </a:xfrm>
          <a:prstGeom prst="rect">
            <a:avLst/>
          </a:prstGeom>
        </p:spPr>
      </p:pic>
      <p:pic>
        <p:nvPicPr>
          <p:cNvPr id="7" name="Picture 6">
            <a:extLst>
              <a:ext uri="{FF2B5EF4-FFF2-40B4-BE49-F238E27FC236}">
                <a16:creationId xmlns:a16="http://schemas.microsoft.com/office/drawing/2014/main" id="{13EA0E99-701A-4AFF-AA66-0E2586FF8C8C}"/>
              </a:ext>
            </a:extLst>
          </p:cNvPr>
          <p:cNvPicPr>
            <a:picLocks noChangeAspect="1"/>
          </p:cNvPicPr>
          <p:nvPr/>
        </p:nvPicPr>
        <p:blipFill>
          <a:blip r:embed="rId5"/>
          <a:stretch>
            <a:fillRect/>
          </a:stretch>
        </p:blipFill>
        <p:spPr>
          <a:xfrm>
            <a:off x="6380889" y="3233690"/>
            <a:ext cx="4761603" cy="3113879"/>
          </a:xfrm>
          <a:prstGeom prst="rect">
            <a:avLst/>
          </a:prstGeom>
        </p:spPr>
      </p:pic>
      <p:sp>
        <p:nvSpPr>
          <p:cNvPr id="8" name="TextBox 7">
            <a:extLst>
              <a:ext uri="{FF2B5EF4-FFF2-40B4-BE49-F238E27FC236}">
                <a16:creationId xmlns:a16="http://schemas.microsoft.com/office/drawing/2014/main" id="{2E01F326-22F3-CE6F-D91C-8EE6D5E4712C}"/>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2" name="Title 1">
            <a:extLst>
              <a:ext uri="{FF2B5EF4-FFF2-40B4-BE49-F238E27FC236}">
                <a16:creationId xmlns:a16="http://schemas.microsoft.com/office/drawing/2014/main" id="{713A3422-3299-4FFB-B365-989A61ED1A80}"/>
              </a:ext>
            </a:extLst>
          </p:cNvPr>
          <p:cNvSpPr>
            <a:spLocks noGrp="1"/>
          </p:cNvSpPr>
          <p:nvPr>
            <p:ph type="title"/>
          </p:nvPr>
        </p:nvSpPr>
        <p:spPr>
          <a:xfrm>
            <a:off x="0" y="0"/>
            <a:ext cx="12192000" cy="818142"/>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Digital Twin for Real-Time Analytics and Decision Making</a:t>
            </a:r>
          </a:p>
        </p:txBody>
      </p:sp>
      <p:sp>
        <p:nvSpPr>
          <p:cNvPr id="10" name="Slide Number Placeholder 9">
            <a:extLst>
              <a:ext uri="{FF2B5EF4-FFF2-40B4-BE49-F238E27FC236}">
                <a16:creationId xmlns:a16="http://schemas.microsoft.com/office/drawing/2014/main" id="{227953E2-9CD1-9FD1-6727-5E8A7FC2B4B3}"/>
              </a:ext>
            </a:extLst>
          </p:cNvPr>
          <p:cNvSpPr>
            <a:spLocks noGrp="1"/>
          </p:cNvSpPr>
          <p:nvPr>
            <p:ph type="sldNum" sz="quarter" idx="13"/>
          </p:nvPr>
        </p:nvSpPr>
        <p:spPr/>
        <p:txBody>
          <a:bodyPr/>
          <a:lstStyle/>
          <a:p>
            <a:fld id="{4E0AE188-E3D0-E942-9E53-3C4D8249D1B0}" type="slidenum">
              <a:rPr lang="en-US" smtClean="0"/>
              <a:t>32</a:t>
            </a:fld>
            <a:endParaRPr lang="en-US"/>
          </a:p>
        </p:txBody>
      </p:sp>
    </p:spTree>
    <p:extLst>
      <p:ext uri="{BB962C8B-B14F-4D97-AF65-F5344CB8AC3E}">
        <p14:creationId xmlns:p14="http://schemas.microsoft.com/office/powerpoint/2010/main" val="3494078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B2B9CC-FA69-4F2D-B960-6EB4924F340F}"/>
              </a:ext>
            </a:extLst>
          </p:cNvPr>
          <p:cNvSpPr>
            <a:spLocks noGrp="1"/>
          </p:cNvSpPr>
          <p:nvPr>
            <p:ph type="title"/>
          </p:nvPr>
        </p:nvSpPr>
        <p:spPr>
          <a:xfrm>
            <a:off x="0" y="0"/>
            <a:ext cx="12192000" cy="818142"/>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Digital Twin Lifecycle</a:t>
            </a:r>
          </a:p>
        </p:txBody>
      </p:sp>
      <p:pic>
        <p:nvPicPr>
          <p:cNvPr id="8" name="Picture 7">
            <a:extLst>
              <a:ext uri="{FF2B5EF4-FFF2-40B4-BE49-F238E27FC236}">
                <a16:creationId xmlns:a16="http://schemas.microsoft.com/office/drawing/2014/main" id="{3EC31E65-5807-43A8-9623-6F3F3E086F80}"/>
              </a:ext>
            </a:extLst>
          </p:cNvPr>
          <p:cNvPicPr>
            <a:picLocks noChangeAspect="1"/>
          </p:cNvPicPr>
          <p:nvPr/>
        </p:nvPicPr>
        <p:blipFill>
          <a:blip r:embed="rId2"/>
          <a:stretch>
            <a:fillRect/>
          </a:stretch>
        </p:blipFill>
        <p:spPr>
          <a:xfrm>
            <a:off x="816121" y="945921"/>
            <a:ext cx="10667361" cy="5498560"/>
          </a:xfrm>
          <a:prstGeom prst="rect">
            <a:avLst/>
          </a:prstGeom>
        </p:spPr>
      </p:pic>
      <p:sp>
        <p:nvSpPr>
          <p:cNvPr id="12" name="Rectangle 11">
            <a:extLst>
              <a:ext uri="{FF2B5EF4-FFF2-40B4-BE49-F238E27FC236}">
                <a16:creationId xmlns:a16="http://schemas.microsoft.com/office/drawing/2014/main" id="{B1D26FAF-F02C-4D50-AEA2-DA53D56948F3}"/>
              </a:ext>
            </a:extLst>
          </p:cNvPr>
          <p:cNvSpPr/>
          <p:nvPr/>
        </p:nvSpPr>
        <p:spPr bwMode="auto">
          <a:xfrm>
            <a:off x="3313267" y="6145358"/>
            <a:ext cx="5673067" cy="56128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b="1">
                <a:gradFill>
                  <a:gsLst>
                    <a:gs pos="0">
                      <a:srgbClr val="FFFFFF"/>
                    </a:gs>
                    <a:gs pos="100000">
                      <a:srgbClr val="FFFFFF"/>
                    </a:gs>
                  </a:gsLst>
                  <a:lin ang="5400000" scaled="0"/>
                </a:gradFill>
                <a:ea typeface="Segoe UI" pitchFamily="34" charset="0"/>
                <a:cs typeface="Segoe UI" pitchFamily="34" charset="0"/>
              </a:rPr>
              <a:t>Model Work Package Integration</a:t>
            </a:r>
          </a:p>
        </p:txBody>
      </p:sp>
      <p:sp>
        <p:nvSpPr>
          <p:cNvPr id="2" name="TextBox 1">
            <a:extLst>
              <a:ext uri="{FF2B5EF4-FFF2-40B4-BE49-F238E27FC236}">
                <a16:creationId xmlns:a16="http://schemas.microsoft.com/office/drawing/2014/main" id="{A829477F-D7E5-C69A-A4A1-AA190AA4500B}"/>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6" name="Slide Number Placeholder 5">
            <a:extLst>
              <a:ext uri="{FF2B5EF4-FFF2-40B4-BE49-F238E27FC236}">
                <a16:creationId xmlns:a16="http://schemas.microsoft.com/office/drawing/2014/main" id="{0373E8A5-EFA5-8089-5C7C-374B4EA30377}"/>
              </a:ext>
            </a:extLst>
          </p:cNvPr>
          <p:cNvSpPr>
            <a:spLocks noGrp="1"/>
          </p:cNvSpPr>
          <p:nvPr>
            <p:ph type="sldNum" sz="quarter" idx="13"/>
          </p:nvPr>
        </p:nvSpPr>
        <p:spPr/>
        <p:txBody>
          <a:bodyPr/>
          <a:lstStyle/>
          <a:p>
            <a:fld id="{4E0AE188-E3D0-E942-9E53-3C4D8249D1B0}" type="slidenum">
              <a:rPr lang="en-US" smtClean="0"/>
              <a:t>33</a:t>
            </a:fld>
            <a:endParaRPr lang="en-US"/>
          </a:p>
        </p:txBody>
      </p:sp>
    </p:spTree>
    <p:extLst>
      <p:ext uri="{BB962C8B-B14F-4D97-AF65-F5344CB8AC3E}">
        <p14:creationId xmlns:p14="http://schemas.microsoft.com/office/powerpoint/2010/main" val="3464368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6655EF-F8B9-4A6D-B4CE-E270C910EED5}"/>
              </a:ext>
            </a:extLst>
          </p:cNvPr>
          <p:cNvPicPr>
            <a:picLocks noChangeAspect="1"/>
          </p:cNvPicPr>
          <p:nvPr/>
        </p:nvPicPr>
        <p:blipFill rotWithShape="1">
          <a:blip r:embed="rId2"/>
          <a:srcRect l="553" t="858" b="4246"/>
          <a:stretch/>
        </p:blipFill>
        <p:spPr>
          <a:xfrm>
            <a:off x="432000" y="864000"/>
            <a:ext cx="10417127" cy="5472344"/>
          </a:xfrm>
          <a:prstGeom prst="rect">
            <a:avLst/>
          </a:prstGeom>
          <a:noFill/>
        </p:spPr>
      </p:pic>
      <p:sp>
        <p:nvSpPr>
          <p:cNvPr id="2" name="Slide Number Placeholder 1">
            <a:extLst>
              <a:ext uri="{FF2B5EF4-FFF2-40B4-BE49-F238E27FC236}">
                <a16:creationId xmlns:a16="http://schemas.microsoft.com/office/drawing/2014/main" id="{59A698FC-DF60-40ED-92D0-0729565FB867}"/>
              </a:ext>
            </a:extLst>
          </p:cNvPr>
          <p:cNvSpPr>
            <a:spLocks noGrp="1"/>
          </p:cNvSpPr>
          <p:nvPr>
            <p:ph type="sldNum" sz="quarter" idx="13"/>
          </p:nvPr>
        </p:nvSpPr>
        <p:spPr/>
        <p:txBody>
          <a:bodyPr vert="horz" lIns="0" tIns="0" rIns="0" bIns="0" rtlCol="0" anchor="ctr">
            <a:normAutofit/>
          </a:bodyPr>
          <a:lstStyle>
            <a:defPPr>
              <a:defRPr lang="en-US"/>
            </a:defPPr>
            <a:lvl1pPr marL="0" algn="ctr" defTabSz="896386" rtl="0" eaLnBrk="1" latinLnBrk="0" hangingPunct="1">
              <a:defRPr sz="1029" kern="1200">
                <a:solidFill>
                  <a:schemeClr val="bg1"/>
                </a:solidFill>
                <a:latin typeface="+mj-lt"/>
                <a:ea typeface="+mn-ea"/>
                <a:cs typeface="+mn-cs"/>
              </a:defRPr>
            </a:lvl1pPr>
            <a:lvl2pPr marL="448193" algn="l" defTabSz="896386" rtl="0" eaLnBrk="1" latinLnBrk="0" hangingPunct="1">
              <a:defRPr sz="1765" kern="1200">
                <a:solidFill>
                  <a:schemeClr val="tx1"/>
                </a:solidFill>
                <a:latin typeface="+mn-lt"/>
                <a:ea typeface="+mn-ea"/>
                <a:cs typeface="+mn-cs"/>
              </a:defRPr>
            </a:lvl2pPr>
            <a:lvl3pPr marL="896386" algn="l" defTabSz="896386" rtl="0" eaLnBrk="1" latinLnBrk="0" hangingPunct="1">
              <a:defRPr sz="1765" kern="1200">
                <a:solidFill>
                  <a:schemeClr val="tx1"/>
                </a:solidFill>
                <a:latin typeface="+mn-lt"/>
                <a:ea typeface="+mn-ea"/>
                <a:cs typeface="+mn-cs"/>
              </a:defRPr>
            </a:lvl3pPr>
            <a:lvl4pPr marL="1344579" algn="l" defTabSz="896386" rtl="0" eaLnBrk="1" latinLnBrk="0" hangingPunct="1">
              <a:defRPr sz="1765" kern="1200">
                <a:solidFill>
                  <a:schemeClr val="tx1"/>
                </a:solidFill>
                <a:latin typeface="+mn-lt"/>
                <a:ea typeface="+mn-ea"/>
                <a:cs typeface="+mn-cs"/>
              </a:defRPr>
            </a:lvl4pPr>
            <a:lvl5pPr marL="1792773" algn="l" defTabSz="896386" rtl="0" eaLnBrk="1" latinLnBrk="0" hangingPunct="1">
              <a:defRPr sz="1765" kern="1200">
                <a:solidFill>
                  <a:schemeClr val="tx1"/>
                </a:solidFill>
                <a:latin typeface="+mn-lt"/>
                <a:ea typeface="+mn-ea"/>
                <a:cs typeface="+mn-cs"/>
              </a:defRPr>
            </a:lvl5pPr>
            <a:lvl6pPr marL="2240966" algn="l" defTabSz="896386" rtl="0" eaLnBrk="1" latinLnBrk="0" hangingPunct="1">
              <a:defRPr sz="1765" kern="1200">
                <a:solidFill>
                  <a:schemeClr val="tx1"/>
                </a:solidFill>
                <a:latin typeface="+mn-lt"/>
                <a:ea typeface="+mn-ea"/>
                <a:cs typeface="+mn-cs"/>
              </a:defRPr>
            </a:lvl6pPr>
            <a:lvl7pPr marL="2689159" algn="l" defTabSz="896386" rtl="0" eaLnBrk="1" latinLnBrk="0" hangingPunct="1">
              <a:defRPr sz="1765" kern="1200">
                <a:solidFill>
                  <a:schemeClr val="tx1"/>
                </a:solidFill>
                <a:latin typeface="+mn-lt"/>
                <a:ea typeface="+mn-ea"/>
                <a:cs typeface="+mn-cs"/>
              </a:defRPr>
            </a:lvl7pPr>
            <a:lvl8pPr marL="3137352" algn="l" defTabSz="896386" rtl="0" eaLnBrk="1" latinLnBrk="0" hangingPunct="1">
              <a:defRPr sz="1765" kern="1200">
                <a:solidFill>
                  <a:schemeClr val="tx1"/>
                </a:solidFill>
                <a:latin typeface="+mn-lt"/>
                <a:ea typeface="+mn-ea"/>
                <a:cs typeface="+mn-cs"/>
              </a:defRPr>
            </a:lvl8pPr>
            <a:lvl9pPr marL="3585545" algn="l" defTabSz="896386" rtl="0" eaLnBrk="1" latinLnBrk="0" hangingPunct="1">
              <a:defRPr sz="1765" kern="1200">
                <a:solidFill>
                  <a:schemeClr val="tx1"/>
                </a:solidFill>
                <a:latin typeface="+mn-lt"/>
                <a:ea typeface="+mn-ea"/>
                <a:cs typeface="+mn-cs"/>
              </a:defRPr>
            </a:lvl9pPr>
          </a:lstStyle>
          <a:p>
            <a:pPr>
              <a:spcAft>
                <a:spcPts val="600"/>
              </a:spcAft>
            </a:pPr>
            <a:fld id="{EB845320-5007-4676-B0B9-D643FE25CD5F}" type="slidenum">
              <a:rPr lang="en-US" sz="1050" smtClean="0"/>
              <a:pPr>
                <a:spcAft>
                  <a:spcPts val="600"/>
                </a:spcAft>
              </a:pPr>
              <a:t>34</a:t>
            </a:fld>
            <a:endParaRPr lang="en-US" sz="1050"/>
          </a:p>
        </p:txBody>
      </p:sp>
      <p:sp>
        <p:nvSpPr>
          <p:cNvPr id="6" name="Title 5">
            <a:extLst>
              <a:ext uri="{FF2B5EF4-FFF2-40B4-BE49-F238E27FC236}">
                <a16:creationId xmlns:a16="http://schemas.microsoft.com/office/drawing/2014/main" id="{A4F1EA5E-F31F-451E-BB05-A6413BA8FB21}"/>
              </a:ext>
            </a:extLst>
          </p:cNvPr>
          <p:cNvSpPr>
            <a:spLocks noGrp="1"/>
          </p:cNvSpPr>
          <p:nvPr>
            <p:ph type="title"/>
          </p:nvPr>
        </p:nvSpPr>
        <p:spPr>
          <a:xfrm>
            <a:off x="0" y="0"/>
            <a:ext cx="12192000" cy="79513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Digital Twin Lifecycle</a:t>
            </a:r>
          </a:p>
        </p:txBody>
      </p:sp>
      <p:sp>
        <p:nvSpPr>
          <p:cNvPr id="8" name="Rectangle 7">
            <a:extLst>
              <a:ext uri="{FF2B5EF4-FFF2-40B4-BE49-F238E27FC236}">
                <a16:creationId xmlns:a16="http://schemas.microsoft.com/office/drawing/2014/main" id="{5E3047D3-19C6-4D4F-9A74-A31840F307F8}"/>
              </a:ext>
            </a:extLst>
          </p:cNvPr>
          <p:cNvSpPr/>
          <p:nvPr/>
        </p:nvSpPr>
        <p:spPr bwMode="auto">
          <a:xfrm>
            <a:off x="7884942" y="5057195"/>
            <a:ext cx="4307058" cy="121699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800" b="1" dirty="0">
                <a:gradFill>
                  <a:gsLst>
                    <a:gs pos="0">
                      <a:srgbClr val="FFFFFF"/>
                    </a:gs>
                    <a:gs pos="100000">
                      <a:srgbClr val="FFFFFF"/>
                    </a:gs>
                  </a:gsLst>
                  <a:lin ang="5400000" scaled="0"/>
                </a:gradFill>
                <a:ea typeface="Segoe UI" pitchFamily="34" charset="0"/>
                <a:cs typeface="Segoe UI" pitchFamily="34" charset="0"/>
              </a:rPr>
              <a:t>Project Controls Integration</a:t>
            </a:r>
          </a:p>
        </p:txBody>
      </p:sp>
      <p:sp>
        <p:nvSpPr>
          <p:cNvPr id="4" name="TextBox 3">
            <a:extLst>
              <a:ext uri="{FF2B5EF4-FFF2-40B4-BE49-F238E27FC236}">
                <a16:creationId xmlns:a16="http://schemas.microsoft.com/office/drawing/2014/main" id="{1054148C-9BC5-A90B-D54B-8B0455E97028}"/>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Tree>
    <p:extLst>
      <p:ext uri="{BB962C8B-B14F-4D97-AF65-F5344CB8AC3E}">
        <p14:creationId xmlns:p14="http://schemas.microsoft.com/office/powerpoint/2010/main" val="1141656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79F612-C7C3-4732-094A-674EECF5EE7C}"/>
              </a:ext>
            </a:extLst>
          </p:cNvPr>
          <p:cNvSpPr>
            <a:spLocks noGrp="1"/>
          </p:cNvSpPr>
          <p:nvPr>
            <p:ph type="title"/>
          </p:nvPr>
        </p:nvSpPr>
        <p:spPr>
          <a:xfrm>
            <a:off x="0" y="0"/>
            <a:ext cx="12192000" cy="841248"/>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The Digital Thread / System of Systems - Benefits</a:t>
            </a:r>
          </a:p>
        </p:txBody>
      </p:sp>
      <p:pic>
        <p:nvPicPr>
          <p:cNvPr id="5" name="Picture 4">
            <a:extLst>
              <a:ext uri="{FF2B5EF4-FFF2-40B4-BE49-F238E27FC236}">
                <a16:creationId xmlns:a16="http://schemas.microsoft.com/office/drawing/2014/main" id="{F3D56B68-B7E0-8510-8428-CB64CC88A9DE}"/>
              </a:ext>
            </a:extLst>
          </p:cNvPr>
          <p:cNvPicPr>
            <a:picLocks noChangeAspect="1"/>
          </p:cNvPicPr>
          <p:nvPr/>
        </p:nvPicPr>
        <p:blipFill>
          <a:blip r:embed="rId2"/>
          <a:stretch>
            <a:fillRect/>
          </a:stretch>
        </p:blipFill>
        <p:spPr>
          <a:xfrm>
            <a:off x="9190182" y="4321464"/>
            <a:ext cx="2573337" cy="1965564"/>
          </a:xfrm>
          <a:prstGeom prst="rect">
            <a:avLst/>
          </a:prstGeom>
        </p:spPr>
      </p:pic>
      <p:sp>
        <p:nvSpPr>
          <p:cNvPr id="2" name="TextBox 1">
            <a:extLst>
              <a:ext uri="{FF2B5EF4-FFF2-40B4-BE49-F238E27FC236}">
                <a16:creationId xmlns:a16="http://schemas.microsoft.com/office/drawing/2014/main" id="{012B5F7C-B9F1-F43C-0374-BC16191B7BFF}"/>
              </a:ext>
            </a:extLst>
          </p:cNvPr>
          <p:cNvSpPr txBox="1"/>
          <p:nvPr/>
        </p:nvSpPr>
        <p:spPr>
          <a:xfrm>
            <a:off x="2109044" y="5465786"/>
            <a:ext cx="6656265" cy="1077218"/>
          </a:xfrm>
          <a:prstGeom prst="rect">
            <a:avLst/>
          </a:prstGeom>
          <a:noFill/>
        </p:spPr>
        <p:txBody>
          <a:bodyPr wrap="square" rtlCol="0">
            <a:spAutoFit/>
          </a:bodyPr>
          <a:lstStyle/>
          <a:p>
            <a:pPr algn="ctr"/>
            <a:r>
              <a:rPr lang="en-US" sz="1600" dirty="0">
                <a:solidFill>
                  <a:srgbClr val="009DCA"/>
                </a:solidFill>
              </a:rPr>
              <a:t>Up to 60% of data can be lost in design and construction.</a:t>
            </a:r>
          </a:p>
          <a:p>
            <a:pPr algn="ctr"/>
            <a:r>
              <a:rPr lang="en-US" sz="1600" dirty="0">
                <a:solidFill>
                  <a:srgbClr val="009DCA"/>
                </a:solidFill>
              </a:rPr>
              <a:t>Multiple siloed applications are expensive to create and maintain.</a:t>
            </a:r>
          </a:p>
          <a:p>
            <a:pPr algn="ctr"/>
            <a:r>
              <a:rPr lang="en-US" sz="1600" dirty="0">
                <a:solidFill>
                  <a:srgbClr val="009DCA"/>
                </a:solidFill>
              </a:rPr>
              <a:t>Manual data transformation is expensive and error prone</a:t>
            </a:r>
            <a:r>
              <a:rPr lang="en-US" sz="1600" dirty="0"/>
              <a:t>.</a:t>
            </a:r>
          </a:p>
        </p:txBody>
      </p:sp>
      <p:pic>
        <p:nvPicPr>
          <p:cNvPr id="6" name="Picture 5">
            <a:extLst>
              <a:ext uri="{FF2B5EF4-FFF2-40B4-BE49-F238E27FC236}">
                <a16:creationId xmlns:a16="http://schemas.microsoft.com/office/drawing/2014/main" id="{5F2CF4CA-6F8A-AFBD-1ECC-DC6FB33D5B3C}"/>
              </a:ext>
            </a:extLst>
          </p:cNvPr>
          <p:cNvPicPr>
            <a:picLocks noChangeAspect="1"/>
          </p:cNvPicPr>
          <p:nvPr/>
        </p:nvPicPr>
        <p:blipFill>
          <a:blip r:embed="rId3"/>
          <a:stretch>
            <a:fillRect/>
          </a:stretch>
        </p:blipFill>
        <p:spPr>
          <a:xfrm>
            <a:off x="428481" y="1139948"/>
            <a:ext cx="8416085" cy="3932791"/>
          </a:xfrm>
          <a:prstGeom prst="rect">
            <a:avLst/>
          </a:prstGeom>
        </p:spPr>
      </p:pic>
      <p:sp>
        <p:nvSpPr>
          <p:cNvPr id="7" name="TextBox 6">
            <a:extLst>
              <a:ext uri="{FF2B5EF4-FFF2-40B4-BE49-F238E27FC236}">
                <a16:creationId xmlns:a16="http://schemas.microsoft.com/office/drawing/2014/main" id="{185B0C88-2CC9-FE4C-B7EA-FD8B5F792088}"/>
              </a:ext>
            </a:extLst>
          </p:cNvPr>
          <p:cNvSpPr txBox="1"/>
          <p:nvPr/>
        </p:nvSpPr>
        <p:spPr>
          <a:xfrm>
            <a:off x="170384" y="4532191"/>
            <a:ext cx="7309521" cy="553998"/>
          </a:xfrm>
          <a:prstGeom prst="rect">
            <a:avLst/>
          </a:prstGeom>
          <a:noFill/>
        </p:spPr>
        <p:txBody>
          <a:bodyPr wrap="square" rtlCol="0">
            <a:spAutoFit/>
          </a:bodyPr>
          <a:lstStyle/>
          <a:p>
            <a:pPr algn="ctr"/>
            <a:r>
              <a:rPr lang="en-US" sz="1500" dirty="0">
                <a:latin typeface="Arial Narrow" panose="020B0606020202030204" pitchFamily="34" charset="0"/>
              </a:rPr>
              <a:t>Providing owners with full digital-twin value requires end-to-end integration, with established design and engineering guidelines, a common data platform and language, and relentless oversight.</a:t>
            </a:r>
          </a:p>
        </p:txBody>
      </p:sp>
      <p:sp>
        <p:nvSpPr>
          <p:cNvPr id="4" name="TextBox 3">
            <a:extLst>
              <a:ext uri="{FF2B5EF4-FFF2-40B4-BE49-F238E27FC236}">
                <a16:creationId xmlns:a16="http://schemas.microsoft.com/office/drawing/2014/main" id="{0CCB3681-35BB-1644-5C48-2CE1221073B3}"/>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9" name="Slide Number Placeholder 8">
            <a:extLst>
              <a:ext uri="{FF2B5EF4-FFF2-40B4-BE49-F238E27FC236}">
                <a16:creationId xmlns:a16="http://schemas.microsoft.com/office/drawing/2014/main" id="{FDF8994F-F87F-5A9E-3B58-BD56B6F1087E}"/>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35</a:t>
            </a:fld>
            <a:endParaRPr lang="en-US" dirty="0">
              <a:solidFill>
                <a:srgbClr val="000000"/>
              </a:solidFill>
            </a:endParaRPr>
          </a:p>
        </p:txBody>
      </p:sp>
    </p:spTree>
    <p:extLst>
      <p:ext uri="{BB962C8B-B14F-4D97-AF65-F5344CB8AC3E}">
        <p14:creationId xmlns:p14="http://schemas.microsoft.com/office/powerpoint/2010/main" val="3546334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182F9C-2EFE-42A7-B7C4-2D4F0FDB3D42}"/>
              </a:ext>
            </a:extLst>
          </p:cNvPr>
          <p:cNvSpPr>
            <a:spLocks noGrp="1"/>
          </p:cNvSpPr>
          <p:nvPr>
            <p:ph type="sldNum" sz="quarter" idx="13"/>
          </p:nvPr>
        </p:nvSpPr>
        <p:spPr/>
        <p:txBody>
          <a:bodyPr/>
          <a:lstStyle/>
          <a:p>
            <a:fld id="{178334BA-3AFE-4117-B616-5516515CE395}" type="slidenum">
              <a:rPr lang="en-US" smtClean="0"/>
              <a:t>36</a:t>
            </a:fld>
            <a:endParaRPr lang="en-US"/>
          </a:p>
        </p:txBody>
      </p:sp>
      <p:sp>
        <p:nvSpPr>
          <p:cNvPr id="8" name="Title 7">
            <a:extLst>
              <a:ext uri="{FF2B5EF4-FFF2-40B4-BE49-F238E27FC236}">
                <a16:creationId xmlns:a16="http://schemas.microsoft.com/office/drawing/2014/main" id="{9C2B096E-71A7-4A48-AF43-6F6F3727C97E}"/>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The Smart Phone Analogy – Operations and Maintenance</a:t>
            </a:r>
          </a:p>
        </p:txBody>
      </p:sp>
      <p:pic>
        <p:nvPicPr>
          <p:cNvPr id="3" name="Picture 2">
            <a:extLst>
              <a:ext uri="{FF2B5EF4-FFF2-40B4-BE49-F238E27FC236}">
                <a16:creationId xmlns:a16="http://schemas.microsoft.com/office/drawing/2014/main" id="{412651BD-EC0E-9E95-DC4B-9F58BD469C3D}"/>
              </a:ext>
            </a:extLst>
          </p:cNvPr>
          <p:cNvPicPr>
            <a:picLocks noChangeAspect="1"/>
          </p:cNvPicPr>
          <p:nvPr/>
        </p:nvPicPr>
        <p:blipFill>
          <a:blip r:embed="rId2"/>
          <a:stretch>
            <a:fillRect/>
          </a:stretch>
        </p:blipFill>
        <p:spPr>
          <a:xfrm>
            <a:off x="731519" y="1197785"/>
            <a:ext cx="9524474" cy="5042172"/>
          </a:xfrm>
          <a:prstGeom prst="rect">
            <a:avLst/>
          </a:prstGeom>
        </p:spPr>
      </p:pic>
      <p:sp>
        <p:nvSpPr>
          <p:cNvPr id="7" name="Rectangle 6">
            <a:extLst>
              <a:ext uri="{FF2B5EF4-FFF2-40B4-BE49-F238E27FC236}">
                <a16:creationId xmlns:a16="http://schemas.microsoft.com/office/drawing/2014/main" id="{47C04228-D425-3A15-0E9A-959595B978D1}"/>
              </a:ext>
            </a:extLst>
          </p:cNvPr>
          <p:cNvSpPr/>
          <p:nvPr/>
        </p:nvSpPr>
        <p:spPr bwMode="auto">
          <a:xfrm>
            <a:off x="9123680" y="1688444"/>
            <a:ext cx="2636320" cy="1276185"/>
          </a:xfrm>
          <a:prstGeom prst="rect">
            <a:avLst/>
          </a:prstGeom>
          <a:solidFill>
            <a:srgbClr val="7F7F7F">
              <a:alpha val="49804"/>
            </a:srgbClr>
          </a:solidFill>
          <a:ln w="571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dirty="0">
                <a:solidFill>
                  <a:schemeClr val="bg1"/>
                </a:solidFill>
              </a:rPr>
              <a:t>Monitor and control air flow to improve building health.</a:t>
            </a:r>
          </a:p>
        </p:txBody>
      </p:sp>
      <p:sp>
        <p:nvSpPr>
          <p:cNvPr id="11" name="Plus Sign 10">
            <a:extLst>
              <a:ext uri="{FF2B5EF4-FFF2-40B4-BE49-F238E27FC236}">
                <a16:creationId xmlns:a16="http://schemas.microsoft.com/office/drawing/2014/main" id="{43C0168D-7C12-779A-5399-9E4494CE290D}"/>
              </a:ext>
            </a:extLst>
          </p:cNvPr>
          <p:cNvSpPr/>
          <p:nvPr/>
        </p:nvSpPr>
        <p:spPr bwMode="auto">
          <a:xfrm>
            <a:off x="11302800" y="1225384"/>
            <a:ext cx="914400" cy="914400"/>
          </a:xfrm>
          <a:prstGeom prst="mathPlus">
            <a:avLst>
              <a:gd name="adj1" fmla="val 10477"/>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extBox 1">
            <a:extLst>
              <a:ext uri="{FF2B5EF4-FFF2-40B4-BE49-F238E27FC236}">
                <a16:creationId xmlns:a16="http://schemas.microsoft.com/office/drawing/2014/main" id="{52571EE1-4F40-9E94-C314-677FD8C20CCF}"/>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Tree>
    <p:extLst>
      <p:ext uri="{BB962C8B-B14F-4D97-AF65-F5344CB8AC3E}">
        <p14:creationId xmlns:p14="http://schemas.microsoft.com/office/powerpoint/2010/main" val="3255187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0DF46-4B74-4C20-BF0F-9AE4838D0267}"/>
              </a:ext>
            </a:extLst>
          </p:cNvPr>
          <p:cNvSpPr>
            <a:spLocks noGrp="1"/>
          </p:cNvSpPr>
          <p:nvPr>
            <p:ph type="title" idx="4294967295"/>
          </p:nvPr>
        </p:nvSpPr>
        <p:spPr>
          <a:xfrm>
            <a:off x="292754" y="169555"/>
            <a:ext cx="10489546" cy="5715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Sensors in Real-Time: Digital Twin Monitoring &amp; Analysis</a:t>
            </a:r>
          </a:p>
        </p:txBody>
      </p:sp>
      <p:pic>
        <p:nvPicPr>
          <p:cNvPr id="7" name="Picture 6">
            <a:extLst>
              <a:ext uri="{FF2B5EF4-FFF2-40B4-BE49-F238E27FC236}">
                <a16:creationId xmlns:a16="http://schemas.microsoft.com/office/drawing/2014/main" id="{B726210F-EED5-49C0-BA3C-DC58BB3A9490}"/>
              </a:ext>
            </a:extLst>
          </p:cNvPr>
          <p:cNvPicPr>
            <a:picLocks noChangeAspect="1"/>
          </p:cNvPicPr>
          <p:nvPr/>
        </p:nvPicPr>
        <p:blipFill rotWithShape="1">
          <a:blip r:embed="rId2"/>
          <a:srcRect t="11278"/>
          <a:stretch/>
        </p:blipFill>
        <p:spPr>
          <a:xfrm>
            <a:off x="5583796" y="1045855"/>
            <a:ext cx="6136979" cy="3062713"/>
          </a:xfrm>
          <a:prstGeom prst="rect">
            <a:avLst/>
          </a:prstGeom>
        </p:spPr>
      </p:pic>
      <p:pic>
        <p:nvPicPr>
          <p:cNvPr id="12" name="Picture 11">
            <a:extLst>
              <a:ext uri="{FF2B5EF4-FFF2-40B4-BE49-F238E27FC236}">
                <a16:creationId xmlns:a16="http://schemas.microsoft.com/office/drawing/2014/main" id="{118D8E76-7DFB-4417-A227-A2F1E1C3DF0A}"/>
              </a:ext>
            </a:extLst>
          </p:cNvPr>
          <p:cNvPicPr>
            <a:picLocks noChangeAspect="1"/>
          </p:cNvPicPr>
          <p:nvPr/>
        </p:nvPicPr>
        <p:blipFill>
          <a:blip r:embed="rId3"/>
          <a:stretch>
            <a:fillRect/>
          </a:stretch>
        </p:blipFill>
        <p:spPr>
          <a:xfrm>
            <a:off x="292754" y="3423128"/>
            <a:ext cx="5803246" cy="2919209"/>
          </a:xfrm>
          <a:prstGeom prst="rect">
            <a:avLst/>
          </a:prstGeom>
        </p:spPr>
      </p:pic>
      <p:pic>
        <p:nvPicPr>
          <p:cNvPr id="4" name="Picture 3">
            <a:extLst>
              <a:ext uri="{FF2B5EF4-FFF2-40B4-BE49-F238E27FC236}">
                <a16:creationId xmlns:a16="http://schemas.microsoft.com/office/drawing/2014/main" id="{06EBB8E8-3E18-457A-97FB-CAE4FD2437DB}"/>
              </a:ext>
            </a:extLst>
          </p:cNvPr>
          <p:cNvPicPr>
            <a:picLocks noChangeAspect="1"/>
          </p:cNvPicPr>
          <p:nvPr/>
        </p:nvPicPr>
        <p:blipFill>
          <a:blip r:embed="rId4"/>
          <a:stretch>
            <a:fillRect/>
          </a:stretch>
        </p:blipFill>
        <p:spPr>
          <a:xfrm>
            <a:off x="7767676" y="4416907"/>
            <a:ext cx="3542651" cy="1832960"/>
          </a:xfrm>
          <a:prstGeom prst="rect">
            <a:avLst/>
          </a:prstGeom>
        </p:spPr>
      </p:pic>
      <p:sp>
        <p:nvSpPr>
          <p:cNvPr id="5" name="TextBox 4">
            <a:extLst>
              <a:ext uri="{FF2B5EF4-FFF2-40B4-BE49-F238E27FC236}">
                <a16:creationId xmlns:a16="http://schemas.microsoft.com/office/drawing/2014/main" id="{4F58DE92-5576-9F87-BA82-73F1E9C6F579}"/>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8" name="Slide Number Placeholder 7">
            <a:extLst>
              <a:ext uri="{FF2B5EF4-FFF2-40B4-BE49-F238E27FC236}">
                <a16:creationId xmlns:a16="http://schemas.microsoft.com/office/drawing/2014/main" id="{7D1006B4-7EEC-F249-0D12-7E3C60A9A99A}"/>
              </a:ext>
            </a:extLst>
          </p:cNvPr>
          <p:cNvSpPr>
            <a:spLocks noGrp="1"/>
          </p:cNvSpPr>
          <p:nvPr>
            <p:ph type="sldNum" sz="quarter" idx="13"/>
          </p:nvPr>
        </p:nvSpPr>
        <p:spPr/>
        <p:txBody>
          <a:bodyPr/>
          <a:lstStyle/>
          <a:p>
            <a:fld id="{4E0AE188-E3D0-E942-9E53-3C4D8249D1B0}" type="slidenum">
              <a:rPr lang="en-US" smtClean="0"/>
              <a:t>37</a:t>
            </a:fld>
            <a:endParaRPr lang="en-US"/>
          </a:p>
        </p:txBody>
      </p:sp>
    </p:spTree>
    <p:extLst>
      <p:ext uri="{BB962C8B-B14F-4D97-AF65-F5344CB8AC3E}">
        <p14:creationId xmlns:p14="http://schemas.microsoft.com/office/powerpoint/2010/main" val="690503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8063D263-146A-43E9-9928-4E9C8C596D5B}"/>
              </a:ext>
            </a:extLst>
          </p:cNvPr>
          <p:cNvSpPr txBox="1">
            <a:spLocks/>
          </p:cNvSpPr>
          <p:nvPr/>
        </p:nvSpPr>
        <p:spPr>
          <a:xfrm>
            <a:off x="0" y="-1"/>
            <a:ext cx="12058650" cy="7810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2800" b="1">
                <a:solidFill>
                  <a:schemeClr val="bg1"/>
                </a:solidFill>
                <a:latin typeface="+mj-lt"/>
                <a:ea typeface="+mj-ea"/>
                <a:cs typeface="+mj-cs"/>
              </a:defRPr>
            </a:lvl1pPr>
            <a:lvl2pPr eaLnBrk="1" hangingPunct="1">
              <a:defRPr sz="4267" b="1">
                <a:solidFill>
                  <a:srgbClr val="F77B0B"/>
                </a:solidFill>
              </a:defRPr>
            </a:lvl2pPr>
            <a:lvl3pPr eaLnBrk="1" hangingPunct="1">
              <a:defRPr sz="4267" b="1">
                <a:solidFill>
                  <a:srgbClr val="F77B0B"/>
                </a:solidFill>
              </a:defRPr>
            </a:lvl3pPr>
            <a:lvl4pPr eaLnBrk="1" hangingPunct="1">
              <a:defRPr sz="4267" b="1">
                <a:solidFill>
                  <a:srgbClr val="F77B0B"/>
                </a:solidFill>
              </a:defRPr>
            </a:lvl4pPr>
            <a:lvl5pPr eaLnBrk="1" hangingPunct="1">
              <a:defRPr sz="4267" b="1">
                <a:solidFill>
                  <a:srgbClr val="F77B0B"/>
                </a:solidFill>
              </a:defRPr>
            </a:lvl5pPr>
            <a:lvl6pPr marL="609585" fontAlgn="base">
              <a:spcBef>
                <a:spcPct val="0"/>
              </a:spcBef>
              <a:spcAft>
                <a:spcPct val="0"/>
              </a:spcAft>
              <a:defRPr sz="4267" b="1">
                <a:solidFill>
                  <a:srgbClr val="F77B0B"/>
                </a:solidFill>
              </a:defRPr>
            </a:lvl6pPr>
            <a:lvl7pPr marL="1219170" fontAlgn="base">
              <a:spcBef>
                <a:spcPct val="0"/>
              </a:spcBef>
              <a:spcAft>
                <a:spcPct val="0"/>
              </a:spcAft>
              <a:defRPr sz="4267" b="1">
                <a:solidFill>
                  <a:srgbClr val="F77B0B"/>
                </a:solidFill>
              </a:defRPr>
            </a:lvl7pPr>
            <a:lvl8pPr marL="1828754" fontAlgn="base">
              <a:spcBef>
                <a:spcPct val="0"/>
              </a:spcBef>
              <a:spcAft>
                <a:spcPct val="0"/>
              </a:spcAft>
              <a:defRPr sz="4267" b="1">
                <a:solidFill>
                  <a:srgbClr val="F77B0B"/>
                </a:solidFill>
              </a:defRPr>
            </a:lvl8pPr>
            <a:lvl9pPr marL="2438339" fontAlgn="base">
              <a:spcBef>
                <a:spcPct val="0"/>
              </a:spcBef>
              <a:spcAft>
                <a:spcPct val="0"/>
              </a:spcAft>
              <a:defRPr sz="4267" b="1">
                <a:solidFill>
                  <a:srgbClr val="F77B0B"/>
                </a:solidFill>
              </a:defRPr>
            </a:lvl9pPr>
          </a:lstStyle>
          <a:p>
            <a:r>
              <a:rPr lang="en-US"/>
              <a:t>How to get started</a:t>
            </a:r>
          </a:p>
        </p:txBody>
      </p:sp>
      <p:sp>
        <p:nvSpPr>
          <p:cNvPr id="4" name="TextBox 3">
            <a:extLst>
              <a:ext uri="{FF2B5EF4-FFF2-40B4-BE49-F238E27FC236}">
                <a16:creationId xmlns:a16="http://schemas.microsoft.com/office/drawing/2014/main" id="{E0A3C98E-6EBD-4620-87A9-D819E92B6CE3}"/>
              </a:ext>
            </a:extLst>
          </p:cNvPr>
          <p:cNvSpPr txBox="1"/>
          <p:nvPr/>
        </p:nvSpPr>
        <p:spPr>
          <a:xfrm>
            <a:off x="432000" y="2057400"/>
            <a:ext cx="3932237" cy="3811588"/>
          </a:xfrm>
          <a:prstGeom prst="rect">
            <a:avLst/>
          </a:prstGeom>
        </p:spPr>
        <p:txBody>
          <a:bodyPr vert="horz" lIns="0" tIns="0" rIns="0" bIns="0" rtlCol="0">
            <a:normAutofit/>
          </a:bodyPr>
          <a:lstStyle/>
          <a:p>
            <a:pPr marL="0" marR="0" lvl="0" indent="0" algn="l" defTabSz="914400" rtl="0" eaLnBrk="1" fontAlgn="auto" latinLnBrk="0" hangingPunct="1">
              <a:lnSpc>
                <a:spcPct val="100000"/>
              </a:lnSpc>
              <a:spcBef>
                <a:spcPts val="1000"/>
              </a:spcBef>
              <a:spcAft>
                <a:spcPts val="600"/>
              </a:spcAft>
              <a:buClrTx/>
              <a:buSzTx/>
              <a:buFontTx/>
              <a:buNone/>
              <a:tabLst/>
              <a:defRPr/>
            </a:pPr>
            <a:r>
              <a:rPr kumimoji="0" lang="en-US" sz="2000" b="0" i="0" u="none" strike="noStrike" kern="1200" cap="none" spc="0" normalizeH="0" baseline="0" noProof="0" dirty="0">
                <a:ln>
                  <a:noFill/>
                </a:ln>
                <a:solidFill>
                  <a:srgbClr val="002B49"/>
                </a:solidFill>
                <a:effectLst/>
                <a:uLnTx/>
                <a:uFillTx/>
                <a:latin typeface="Arial" panose="020B0604020202020204"/>
                <a:ea typeface="+mn-ea"/>
                <a:cs typeface="+mn-cs"/>
              </a:rPr>
              <a:t>Nine essential components of an owner-centric approach to a comprehensive, holistic Digital Building Lifecycle Program</a:t>
            </a:r>
          </a:p>
          <a:p>
            <a:pPr marL="0" marR="0" lvl="0" indent="0" algn="l" defTabSz="914400" rtl="0" eaLnBrk="1" fontAlgn="auto" latinLnBrk="0" hangingPunct="1">
              <a:lnSpc>
                <a:spcPct val="100000"/>
              </a:lnSpc>
              <a:spcBef>
                <a:spcPts val="1000"/>
              </a:spcBef>
              <a:spcAft>
                <a:spcPts val="600"/>
              </a:spcAft>
              <a:buClrTx/>
              <a:buSzTx/>
              <a:buFontTx/>
              <a:buNone/>
              <a:tabLst/>
              <a:defRPr/>
            </a:pPr>
            <a:endParaRPr kumimoji="0" lang="en-US" sz="2000" b="0" i="0" u="none" strike="noStrike" kern="1200" cap="none" spc="0" normalizeH="0" baseline="0" noProof="0" dirty="0">
              <a:ln>
                <a:noFill/>
              </a:ln>
              <a:solidFill>
                <a:srgbClr val="002B49"/>
              </a:solidFill>
              <a:effectLst/>
              <a:uLnTx/>
              <a:uFillTx/>
              <a:latin typeface="Arial" panose="020B0604020202020204"/>
              <a:ea typeface="+mn-ea"/>
              <a:cs typeface="+mn-cs"/>
            </a:endParaRPr>
          </a:p>
        </p:txBody>
      </p:sp>
      <p:graphicFrame>
        <p:nvGraphicFramePr>
          <p:cNvPr id="23" name="Diagram 22">
            <a:extLst>
              <a:ext uri="{FF2B5EF4-FFF2-40B4-BE49-F238E27FC236}">
                <a16:creationId xmlns:a16="http://schemas.microsoft.com/office/drawing/2014/main" id="{4E7D6925-CDC6-463F-8389-DDE137266B7C}"/>
              </a:ext>
            </a:extLst>
          </p:cNvPr>
          <p:cNvGraphicFramePr/>
          <p:nvPr/>
        </p:nvGraphicFramePr>
        <p:xfrm>
          <a:off x="4788816" y="432001"/>
          <a:ext cx="6971184" cy="5429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FE23647B-EF14-411B-90B5-3F4C2605EFC4}"/>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78334BA-3AFE-4117-B616-5516515CE395}" type="slidenum">
              <a:rPr kumimoji="0" lang="en-US"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7406CE09-72D0-68DC-4B8F-CD033D1BF532}"/>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Tree>
    <p:extLst>
      <p:ext uri="{BB962C8B-B14F-4D97-AF65-F5344CB8AC3E}">
        <p14:creationId xmlns:p14="http://schemas.microsoft.com/office/powerpoint/2010/main" val="3530513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68BAB-0422-57D3-A5AE-4B111945AA96}"/>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Standards and Accountability are Critical to Implementation</a:t>
            </a:r>
          </a:p>
        </p:txBody>
      </p:sp>
      <p:sp>
        <p:nvSpPr>
          <p:cNvPr id="5" name="Content Placeholder 2">
            <a:extLst>
              <a:ext uri="{FF2B5EF4-FFF2-40B4-BE49-F238E27FC236}">
                <a16:creationId xmlns:a16="http://schemas.microsoft.com/office/drawing/2014/main" id="{8ECCD2AF-208E-8336-F845-D40E49E175B8}"/>
              </a:ext>
            </a:extLst>
          </p:cNvPr>
          <p:cNvSpPr txBox="1">
            <a:spLocks/>
          </p:cNvSpPr>
          <p:nvPr/>
        </p:nvSpPr>
        <p:spPr>
          <a:xfrm>
            <a:off x="6312000" y="1247502"/>
            <a:ext cx="5664000" cy="4942985"/>
          </a:xfrm>
          <a:prstGeom prst="rect">
            <a:avLst/>
          </a:prstGeom>
        </p:spPr>
        <p:txBody>
          <a:bodyPr vert="horz" lIns="0" tIns="0" rIns="0" bIns="0" rtlCol="0">
            <a:normAutofit/>
          </a:bodyPr>
          <a:lstStyle>
            <a:lvl1pPr marL="266700" indent="-266700" algn="l" defTabSz="914400" rtl="0" eaLnBrk="1" latinLnBrk="0" hangingPunct="1">
              <a:lnSpc>
                <a:spcPct val="10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542925" indent="-276225" algn="l" defTabSz="914400" rtl="0" eaLnBrk="1" latinLnBrk="0" hangingPunct="1">
              <a:lnSpc>
                <a:spcPct val="10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809625" indent="-266700" algn="l" defTabSz="914400" rtl="0" eaLnBrk="1" latinLnBrk="0" hangingPunct="1">
              <a:lnSpc>
                <a:spcPct val="100000"/>
              </a:lnSpc>
              <a:spcBef>
                <a:spcPts val="500"/>
              </a:spcBef>
              <a:buFont typeface="Courier New" panose="02070309020205020404" pitchFamily="49" charset="0"/>
              <a:buChar char="o"/>
              <a:defRPr sz="1400" kern="1200">
                <a:solidFill>
                  <a:schemeClr val="accent1"/>
                </a:solidFill>
                <a:latin typeface="+mn-lt"/>
                <a:ea typeface="+mn-ea"/>
                <a:cs typeface="+mn-cs"/>
              </a:defRPr>
            </a:lvl3pPr>
            <a:lvl4pPr marL="1076325" indent="-266700" algn="l" defTabSz="914400" rtl="0" eaLnBrk="1" latinLnBrk="0" hangingPunct="1">
              <a:lnSpc>
                <a:spcPct val="100000"/>
              </a:lnSpc>
              <a:spcBef>
                <a:spcPts val="500"/>
              </a:spcBef>
              <a:buSzPct val="100000"/>
              <a:buFont typeface="Cambria Math" panose="02040503050406030204" pitchFamily="18" charset="0"/>
              <a:buChar char="⌖"/>
              <a:defRPr sz="1200" kern="1200">
                <a:solidFill>
                  <a:schemeClr val="accent1"/>
                </a:solidFill>
                <a:latin typeface="+mn-lt"/>
                <a:ea typeface="+mn-ea"/>
                <a:cs typeface="+mn-cs"/>
              </a:defRPr>
            </a:lvl4pPr>
            <a:lvl5pPr marL="1343025" indent="-266700" algn="l" defTabSz="914400" rtl="0" eaLnBrk="1" latinLnBrk="0" hangingPunct="1">
              <a:lnSpc>
                <a:spcPct val="100000"/>
              </a:lnSpc>
              <a:spcBef>
                <a:spcPts val="500"/>
              </a:spcBef>
              <a:buFont typeface="Arial" panose="020B0604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Content Placeholder 2">
            <a:extLst>
              <a:ext uri="{FF2B5EF4-FFF2-40B4-BE49-F238E27FC236}">
                <a16:creationId xmlns:a16="http://schemas.microsoft.com/office/drawing/2014/main" id="{58CE085B-3557-9ACD-D234-F1808F8C7201}"/>
              </a:ext>
            </a:extLst>
          </p:cNvPr>
          <p:cNvSpPr txBox="1">
            <a:spLocks/>
          </p:cNvSpPr>
          <p:nvPr/>
        </p:nvSpPr>
        <p:spPr>
          <a:xfrm>
            <a:off x="9762541" y="1796498"/>
            <a:ext cx="2429459" cy="4060319"/>
          </a:xfrm>
          <a:prstGeom prst="rect">
            <a:avLst/>
          </a:prstGeom>
        </p:spPr>
        <p:txBody>
          <a:bodyPr vert="horz" lIns="0" tIns="0" rIns="0" bIns="0" rtlCol="0">
            <a:normAutofit/>
          </a:bodyPr>
          <a:lstStyle>
            <a:lvl1pPr marL="266700" indent="-266700" algn="l" defTabSz="914400" rtl="0" eaLnBrk="1" latinLnBrk="0" hangingPunct="1">
              <a:lnSpc>
                <a:spcPct val="10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542925" indent="-276225" algn="l" defTabSz="914400" rtl="0" eaLnBrk="1" latinLnBrk="0" hangingPunct="1">
              <a:lnSpc>
                <a:spcPct val="10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809625" indent="-266700" algn="l" defTabSz="914400" rtl="0" eaLnBrk="1" latinLnBrk="0" hangingPunct="1">
              <a:lnSpc>
                <a:spcPct val="100000"/>
              </a:lnSpc>
              <a:spcBef>
                <a:spcPts val="500"/>
              </a:spcBef>
              <a:buFont typeface="Courier New" panose="02070309020205020404" pitchFamily="49" charset="0"/>
              <a:buChar char="o"/>
              <a:defRPr sz="1400" kern="1200">
                <a:solidFill>
                  <a:schemeClr val="accent1"/>
                </a:solidFill>
                <a:latin typeface="+mn-lt"/>
                <a:ea typeface="+mn-ea"/>
                <a:cs typeface="+mn-cs"/>
              </a:defRPr>
            </a:lvl3pPr>
            <a:lvl4pPr marL="1076325" indent="-266700" algn="l" defTabSz="914400" rtl="0" eaLnBrk="1" latinLnBrk="0" hangingPunct="1">
              <a:lnSpc>
                <a:spcPct val="100000"/>
              </a:lnSpc>
              <a:spcBef>
                <a:spcPts val="500"/>
              </a:spcBef>
              <a:buSzPct val="100000"/>
              <a:buFont typeface="Cambria Math" panose="02040503050406030204" pitchFamily="18" charset="0"/>
              <a:buChar char="⌖"/>
              <a:defRPr sz="1200" kern="1200">
                <a:solidFill>
                  <a:schemeClr val="accent1"/>
                </a:solidFill>
                <a:latin typeface="+mn-lt"/>
                <a:ea typeface="+mn-ea"/>
                <a:cs typeface="+mn-cs"/>
              </a:defRPr>
            </a:lvl4pPr>
            <a:lvl5pPr marL="1343025" indent="-266700" algn="l" defTabSz="914400" rtl="0" eaLnBrk="1" latinLnBrk="0" hangingPunct="1">
              <a:lnSpc>
                <a:spcPct val="100000"/>
              </a:lnSpc>
              <a:spcBef>
                <a:spcPts val="500"/>
              </a:spcBef>
              <a:buFont typeface="Arial" panose="020B0604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lumMod val="50000"/>
                  </a:schemeClr>
                </a:solidFill>
              </a:rPr>
              <a:t>Foundation for the integration of operations with the built environment. </a:t>
            </a:r>
          </a:p>
          <a:p>
            <a:pPr marL="0" indent="0">
              <a:buNone/>
            </a:pPr>
            <a:r>
              <a:rPr lang="en-US" dirty="0">
                <a:solidFill>
                  <a:schemeClr val="accent1">
                    <a:lumMod val="50000"/>
                  </a:schemeClr>
                </a:solidFill>
              </a:rPr>
              <a:t>Obstacles</a:t>
            </a:r>
          </a:p>
          <a:p>
            <a:pPr lvl="1"/>
            <a:r>
              <a:rPr lang="en-US" dirty="0">
                <a:solidFill>
                  <a:schemeClr val="accent1">
                    <a:lumMod val="50000"/>
                  </a:schemeClr>
                </a:solidFill>
              </a:rPr>
              <a:t>Data Standards</a:t>
            </a:r>
          </a:p>
          <a:p>
            <a:pPr lvl="1"/>
            <a:r>
              <a:rPr lang="en-US" dirty="0">
                <a:solidFill>
                  <a:schemeClr val="accent1">
                    <a:lumMod val="50000"/>
                  </a:schemeClr>
                </a:solidFill>
              </a:rPr>
              <a:t>Siloed Processes</a:t>
            </a:r>
          </a:p>
          <a:p>
            <a:pPr lvl="1"/>
            <a:r>
              <a:rPr lang="en-US" dirty="0">
                <a:solidFill>
                  <a:schemeClr val="accent1">
                    <a:lumMod val="50000"/>
                  </a:schemeClr>
                </a:solidFill>
              </a:rPr>
              <a:t>Inter-department Cooperation</a:t>
            </a:r>
          </a:p>
        </p:txBody>
      </p:sp>
      <p:sp>
        <p:nvSpPr>
          <p:cNvPr id="11" name="Text Placeholder 3">
            <a:extLst>
              <a:ext uri="{FF2B5EF4-FFF2-40B4-BE49-F238E27FC236}">
                <a16:creationId xmlns:a16="http://schemas.microsoft.com/office/drawing/2014/main" id="{7760C8A9-08D8-B6AF-2CDC-504621FB1FCA}"/>
              </a:ext>
            </a:extLst>
          </p:cNvPr>
          <p:cNvSpPr txBox="1">
            <a:spLocks/>
          </p:cNvSpPr>
          <p:nvPr/>
        </p:nvSpPr>
        <p:spPr>
          <a:xfrm>
            <a:off x="589724" y="2279677"/>
            <a:ext cx="2743200" cy="3699482"/>
          </a:xfrm>
          <a:prstGeom prst="rect">
            <a:avLst/>
          </a:prstGeom>
        </p:spPr>
        <p:txBody>
          <a:bodyPr lIns="0" tIns="0" rIns="0" bIns="0" anchor="t"/>
          <a:lstStyle>
            <a:lvl1pPr marL="0" marR="0" indent="0" algn="l" defTabSz="932742" rtl="0" eaLnBrk="1" fontAlgn="auto" latinLnBrk="0" hangingPunct="1">
              <a:lnSpc>
                <a:spcPct val="110000"/>
              </a:lnSpc>
              <a:spcBef>
                <a:spcPct val="20000"/>
              </a:spcBef>
              <a:spcAft>
                <a:spcPts val="0"/>
              </a:spcAft>
              <a:buClrTx/>
              <a:buSzPct val="90000"/>
              <a:buFontTx/>
              <a:buNone/>
              <a:tabLst/>
              <a:defRPr sz="16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10000"/>
              </a:lnSpc>
              <a:spcBef>
                <a:spcPct val="20000"/>
              </a:spcBef>
              <a:spcAft>
                <a:spcPts val="0"/>
              </a:spcAft>
              <a:buClrTx/>
              <a:buSzPct val="90000"/>
              <a:buFontTx/>
              <a:buNone/>
              <a:tabLst/>
              <a:defRPr/>
            </a:pPr>
            <a:r>
              <a:rPr kumimoji="0" lang="en-US" sz="1600" b="0" i="0" u="none" strike="noStrike" kern="1200" cap="none" spc="0" normalizeH="0" baseline="0" noProof="0">
                <a:ln>
                  <a:noFill/>
                </a:ln>
                <a:solidFill>
                  <a:schemeClr val="accent1"/>
                </a:solidFill>
                <a:effectLst/>
                <a:uLnTx/>
                <a:uFillTx/>
                <a:ea typeface="+mn-lt"/>
                <a:cs typeface="Segoe UI"/>
              </a:rPr>
              <a:t>The elimination of paper and paper- based systems through digitization allows our communication to be more effective and delivered via users' system of choice.  </a:t>
            </a:r>
          </a:p>
          <a:p>
            <a:pPr marL="0" marR="0" lvl="0" indent="0" algn="l" defTabSz="932742" rtl="0" eaLnBrk="1" fontAlgn="auto" latinLnBrk="0" hangingPunct="1">
              <a:lnSpc>
                <a:spcPct val="110000"/>
              </a:lnSpc>
              <a:spcBef>
                <a:spcPct val="20000"/>
              </a:spcBef>
              <a:spcAft>
                <a:spcPts val="0"/>
              </a:spcAft>
              <a:buClrTx/>
              <a:buSzPct val="90000"/>
              <a:buFontTx/>
              <a:buNone/>
              <a:tabLst/>
              <a:defRPr/>
            </a:pPr>
            <a:endParaRPr kumimoji="0" lang="en-US" sz="1600" b="0" i="0" u="none" strike="noStrike" kern="1200" cap="none" spc="0" normalizeH="0" baseline="0" noProof="0">
              <a:ln>
                <a:noFill/>
              </a:ln>
              <a:solidFill>
                <a:schemeClr val="accent1"/>
              </a:solidFill>
              <a:effectLst/>
              <a:uLnTx/>
              <a:uFillTx/>
              <a:ea typeface="+mn-lt"/>
              <a:cs typeface="Segoe UI"/>
            </a:endParaRPr>
          </a:p>
          <a:p>
            <a:pPr marL="0" marR="0" lvl="0" indent="0" algn="l" defTabSz="932742" rtl="0" eaLnBrk="1" fontAlgn="auto" latinLnBrk="0" hangingPunct="1">
              <a:lnSpc>
                <a:spcPct val="110000"/>
              </a:lnSpc>
              <a:spcBef>
                <a:spcPct val="20000"/>
              </a:spcBef>
              <a:spcAft>
                <a:spcPts val="0"/>
              </a:spcAft>
              <a:buClrTx/>
              <a:buSzPct val="90000"/>
              <a:buFontTx/>
              <a:buNone/>
              <a:tabLst/>
              <a:defRPr/>
            </a:pPr>
            <a:r>
              <a:rPr kumimoji="0" lang="en-US" sz="1600" b="0" i="0" u="none" strike="noStrike" kern="1200" cap="none" spc="0" normalizeH="0" baseline="0" noProof="0">
                <a:ln>
                  <a:noFill/>
                </a:ln>
                <a:solidFill>
                  <a:schemeClr val="accent1"/>
                </a:solidFill>
                <a:effectLst/>
                <a:uLnTx/>
                <a:uFillTx/>
                <a:ea typeface="+mn-lt"/>
                <a:cs typeface="Segoe UI"/>
              </a:rPr>
              <a:t>Addressing this legacy issue is referred to as the elimination of yesterday’s problems.</a:t>
            </a:r>
            <a:endParaRPr kumimoji="0" lang="en-US" sz="1600" b="0" i="0" u="none" strike="noStrike" kern="1200" cap="none" spc="0" normalizeH="0" baseline="0" noProof="0">
              <a:ln>
                <a:noFill/>
              </a:ln>
              <a:solidFill>
                <a:schemeClr val="accent1"/>
              </a:solidFill>
              <a:effectLst/>
              <a:uLnTx/>
              <a:uFillTx/>
            </a:endParaRPr>
          </a:p>
        </p:txBody>
      </p:sp>
      <p:sp>
        <p:nvSpPr>
          <p:cNvPr id="12" name="Text Placeholder 5">
            <a:extLst>
              <a:ext uri="{FF2B5EF4-FFF2-40B4-BE49-F238E27FC236}">
                <a16:creationId xmlns:a16="http://schemas.microsoft.com/office/drawing/2014/main" id="{82FECD7B-E16F-D1CD-8CFC-8F2251761F95}"/>
              </a:ext>
            </a:extLst>
          </p:cNvPr>
          <p:cNvSpPr txBox="1">
            <a:spLocks/>
          </p:cNvSpPr>
          <p:nvPr/>
        </p:nvSpPr>
        <p:spPr>
          <a:xfrm>
            <a:off x="3611060" y="2279676"/>
            <a:ext cx="2743200" cy="3699483"/>
          </a:xfrm>
          <a:prstGeom prst="rect">
            <a:avLst/>
          </a:prstGeom>
        </p:spPr>
        <p:txBody>
          <a:bodyPr lIns="0" tIns="0" rIns="0" bIns="0" anchor="t"/>
          <a:lstStyle>
            <a:lvl1pPr marL="0" marR="0" indent="0" algn="l" defTabSz="932742" rtl="0" eaLnBrk="1" fontAlgn="auto" latinLnBrk="0" hangingPunct="1">
              <a:lnSpc>
                <a:spcPct val="110000"/>
              </a:lnSpc>
              <a:spcBef>
                <a:spcPct val="20000"/>
              </a:spcBef>
              <a:spcAft>
                <a:spcPts val="0"/>
              </a:spcAft>
              <a:buClrTx/>
              <a:buSzPct val="90000"/>
              <a:buFontTx/>
              <a:buNone/>
              <a:tabLst/>
              <a:defRPr sz="16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10000"/>
              </a:lnSpc>
              <a:spcBef>
                <a:spcPct val="20000"/>
              </a:spcBef>
              <a:spcAft>
                <a:spcPts val="0"/>
              </a:spcAft>
              <a:buClrTx/>
              <a:buSzPct val="90000"/>
              <a:buFontTx/>
              <a:buNone/>
              <a:tabLst/>
              <a:defRPr/>
            </a:pPr>
            <a:r>
              <a:rPr kumimoji="0" lang="en-US" sz="1600" b="0" i="0" u="none" strike="noStrike" kern="1200" cap="none" spc="0" normalizeH="0" baseline="0" noProof="0">
                <a:ln>
                  <a:noFill/>
                </a:ln>
                <a:solidFill>
                  <a:schemeClr val="accent1"/>
                </a:solidFill>
                <a:effectLst/>
                <a:uLnTx/>
                <a:uFillTx/>
                <a:ea typeface="+mn-lt"/>
                <a:cs typeface="Segoe UI"/>
              </a:rPr>
              <a:t>Communication both enables and drives collaboration. Implementing a digital building lifecycle consolidates that collaboration and drives the need to rethink project delivery frameworks.</a:t>
            </a:r>
          </a:p>
          <a:p>
            <a:pPr marL="0" marR="0" lvl="0" indent="0" algn="l" defTabSz="932742" rtl="0" eaLnBrk="1" fontAlgn="auto" latinLnBrk="0" hangingPunct="1">
              <a:lnSpc>
                <a:spcPct val="110000"/>
              </a:lnSpc>
              <a:spcBef>
                <a:spcPct val="20000"/>
              </a:spcBef>
              <a:spcAft>
                <a:spcPts val="0"/>
              </a:spcAft>
              <a:buClrTx/>
              <a:buSzPct val="90000"/>
              <a:buFontTx/>
              <a:buNone/>
              <a:tabLst/>
              <a:defRPr/>
            </a:pPr>
            <a:endParaRPr kumimoji="0" lang="en-US" sz="1600" b="0" i="0" u="none" strike="noStrike" kern="1200" cap="none" spc="0" normalizeH="0" baseline="0" noProof="0">
              <a:ln>
                <a:noFill/>
              </a:ln>
              <a:solidFill>
                <a:schemeClr val="accent1"/>
              </a:solidFill>
              <a:effectLst/>
              <a:uLnTx/>
              <a:uFillTx/>
              <a:ea typeface="+mn-lt"/>
              <a:cs typeface="Segoe UI"/>
            </a:endParaRPr>
          </a:p>
          <a:p>
            <a:pPr marL="0" marR="0" lvl="0" indent="0" algn="l" defTabSz="932742" rtl="0" eaLnBrk="1" fontAlgn="auto" latinLnBrk="0" hangingPunct="1">
              <a:lnSpc>
                <a:spcPct val="110000"/>
              </a:lnSpc>
              <a:spcBef>
                <a:spcPct val="20000"/>
              </a:spcBef>
              <a:spcAft>
                <a:spcPts val="0"/>
              </a:spcAft>
              <a:buClrTx/>
              <a:buSzPct val="90000"/>
              <a:buFontTx/>
              <a:buNone/>
              <a:tabLst/>
              <a:defRPr/>
            </a:pPr>
            <a:r>
              <a:rPr kumimoji="0" lang="en-US" sz="1600" b="0" i="0" u="none" strike="noStrike" kern="1200" cap="none" spc="0" normalizeH="0" baseline="0" noProof="0">
                <a:ln>
                  <a:noFill/>
                </a:ln>
                <a:solidFill>
                  <a:schemeClr val="accent1"/>
                </a:solidFill>
                <a:effectLst/>
                <a:uLnTx/>
                <a:uFillTx/>
                <a:ea typeface="+mn-lt"/>
                <a:cs typeface="Segoe UI"/>
              </a:rPr>
              <a:t>The process to enable a digital thread to support the digital building lifecycle is referred to as today's problem.</a:t>
            </a:r>
          </a:p>
        </p:txBody>
      </p:sp>
      <p:sp>
        <p:nvSpPr>
          <p:cNvPr id="14" name="Text Placeholder 7">
            <a:extLst>
              <a:ext uri="{FF2B5EF4-FFF2-40B4-BE49-F238E27FC236}">
                <a16:creationId xmlns:a16="http://schemas.microsoft.com/office/drawing/2014/main" id="{407F14A5-668A-9226-4F21-E81CC5ECB86E}"/>
              </a:ext>
            </a:extLst>
          </p:cNvPr>
          <p:cNvSpPr txBox="1">
            <a:spLocks/>
          </p:cNvSpPr>
          <p:nvPr/>
        </p:nvSpPr>
        <p:spPr>
          <a:xfrm>
            <a:off x="6733995" y="2279677"/>
            <a:ext cx="2834640" cy="3699482"/>
          </a:xfrm>
          <a:prstGeom prst="rect">
            <a:avLst/>
          </a:prstGeom>
        </p:spPr>
        <p:txBody>
          <a:bodyPr lIns="0" tIns="0" rIns="0" bIns="0" anchor="t"/>
          <a:lstStyle>
            <a:lvl1pPr marL="0" marR="0" indent="0" algn="l" defTabSz="932742" rtl="0" eaLnBrk="1" fontAlgn="auto" latinLnBrk="0" hangingPunct="1">
              <a:lnSpc>
                <a:spcPct val="110000"/>
              </a:lnSpc>
              <a:spcBef>
                <a:spcPct val="20000"/>
              </a:spcBef>
              <a:spcAft>
                <a:spcPts val="0"/>
              </a:spcAft>
              <a:buClrTx/>
              <a:buSzPct val="90000"/>
              <a:buFontTx/>
              <a:buNone/>
              <a:tabLst/>
              <a:defRPr sz="16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10000"/>
              </a:lnSpc>
              <a:spcBef>
                <a:spcPct val="20000"/>
              </a:spcBef>
              <a:spcAft>
                <a:spcPts val="0"/>
              </a:spcAft>
              <a:buClrTx/>
              <a:buSzPct val="90000"/>
              <a:buFontTx/>
              <a:buNone/>
              <a:tabLst/>
              <a:defRPr/>
            </a:pPr>
            <a:r>
              <a:rPr kumimoji="0" lang="en-US" sz="1600" b="0" i="0" u="none" strike="noStrike" kern="1200" cap="none" spc="0" normalizeH="0" baseline="0" noProof="0">
                <a:ln>
                  <a:noFill/>
                </a:ln>
                <a:solidFill>
                  <a:schemeClr val="accent1"/>
                </a:solidFill>
                <a:effectLst/>
                <a:uLnTx/>
                <a:uFillTx/>
                <a:ea typeface="+mn-lt"/>
                <a:cs typeface="Segoe UI"/>
              </a:rPr>
              <a:t>When all parts are coordinated, process standardization produces clean data that, with context, provides information; and with learning can be transformed into knowledge; and applied as competitive advantage.  </a:t>
            </a:r>
            <a:endParaRPr kumimoji="0" lang="en-US" sz="1600" b="0" i="0" u="none" strike="noStrike" kern="1200" cap="none" spc="0" normalizeH="0" baseline="0" noProof="0">
              <a:ln>
                <a:noFill/>
              </a:ln>
              <a:solidFill>
                <a:schemeClr val="accent1"/>
              </a:solidFill>
              <a:effectLst/>
              <a:uLnTx/>
              <a:uFillTx/>
            </a:endParaRPr>
          </a:p>
          <a:p>
            <a:pPr marL="0" marR="0" lvl="0" indent="0" algn="l" defTabSz="932742" rtl="0" eaLnBrk="1" fontAlgn="auto" latinLnBrk="0" hangingPunct="1">
              <a:lnSpc>
                <a:spcPct val="110000"/>
              </a:lnSpc>
              <a:spcBef>
                <a:spcPct val="20000"/>
              </a:spcBef>
              <a:spcAft>
                <a:spcPts val="0"/>
              </a:spcAft>
              <a:buClrTx/>
              <a:buSzPct val="90000"/>
              <a:buFontTx/>
              <a:buNone/>
              <a:tabLst/>
              <a:defRPr/>
            </a:pPr>
            <a:r>
              <a:rPr kumimoji="0" lang="en-US" sz="1600" b="1" i="0" u="none" strike="noStrike" kern="1200" cap="none" spc="0" normalizeH="0" baseline="0" noProof="0">
                <a:ln>
                  <a:noFill/>
                </a:ln>
                <a:solidFill>
                  <a:schemeClr val="accent1"/>
                </a:solidFill>
                <a:effectLst/>
                <a:uLnTx/>
                <a:uFillTx/>
                <a:ea typeface="+mn-lt"/>
                <a:cs typeface="Segoe UI"/>
              </a:rPr>
              <a:t>Tomorrow’s problems will be solved through prediction and closed loop analysis. </a:t>
            </a:r>
            <a:endParaRPr kumimoji="0" lang="en-US" sz="1600" b="0" i="0" u="none" strike="noStrike" kern="1200" cap="none" spc="0" normalizeH="0" baseline="0" noProof="0">
              <a:ln>
                <a:noFill/>
              </a:ln>
              <a:solidFill>
                <a:schemeClr val="accent1"/>
              </a:solidFill>
              <a:effectLst/>
              <a:uLnTx/>
              <a:uFillTx/>
            </a:endParaRPr>
          </a:p>
        </p:txBody>
      </p:sp>
      <p:pic>
        <p:nvPicPr>
          <p:cNvPr id="16" name="Graphic 15" descr="Meeting with solid fill">
            <a:extLst>
              <a:ext uri="{FF2B5EF4-FFF2-40B4-BE49-F238E27FC236}">
                <a16:creationId xmlns:a16="http://schemas.microsoft.com/office/drawing/2014/main" id="{C2F606D9-235F-C37E-8985-C01D523654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0818" y="1231014"/>
            <a:ext cx="914400" cy="914400"/>
          </a:xfrm>
          <a:prstGeom prst="rect">
            <a:avLst/>
          </a:prstGeom>
        </p:spPr>
      </p:pic>
      <p:pic>
        <p:nvPicPr>
          <p:cNvPr id="17" name="Graphic 16" descr="Marketing with solid fill">
            <a:extLst>
              <a:ext uri="{FF2B5EF4-FFF2-40B4-BE49-F238E27FC236}">
                <a16:creationId xmlns:a16="http://schemas.microsoft.com/office/drawing/2014/main" id="{A50B3DF9-D873-2A0D-35F7-58289337F2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04124" y="1231014"/>
            <a:ext cx="914400" cy="914400"/>
          </a:xfrm>
          <a:prstGeom prst="rect">
            <a:avLst/>
          </a:prstGeom>
        </p:spPr>
      </p:pic>
      <p:pic>
        <p:nvPicPr>
          <p:cNvPr id="18" name="Graphic 17" descr="Connected with solid fill">
            <a:extLst>
              <a:ext uri="{FF2B5EF4-FFF2-40B4-BE49-F238E27FC236}">
                <a16:creationId xmlns:a16="http://schemas.microsoft.com/office/drawing/2014/main" id="{47D0F76E-8AE8-C737-C4E0-F9B13BCE51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48395" y="1231014"/>
            <a:ext cx="914400" cy="914400"/>
          </a:xfrm>
          <a:prstGeom prst="rect">
            <a:avLst/>
          </a:prstGeom>
        </p:spPr>
      </p:pic>
      <p:sp>
        <p:nvSpPr>
          <p:cNvPr id="10" name="Text Placeholder 4">
            <a:extLst>
              <a:ext uri="{FF2B5EF4-FFF2-40B4-BE49-F238E27FC236}">
                <a16:creationId xmlns:a16="http://schemas.microsoft.com/office/drawing/2014/main" id="{F1A19039-1C54-312E-ACD1-972ABE6F7852}"/>
              </a:ext>
            </a:extLst>
          </p:cNvPr>
          <p:cNvSpPr txBox="1">
            <a:spLocks/>
          </p:cNvSpPr>
          <p:nvPr/>
        </p:nvSpPr>
        <p:spPr>
          <a:xfrm>
            <a:off x="589724" y="1490385"/>
            <a:ext cx="2743200" cy="411480"/>
          </a:xfrm>
          <a:prstGeom prst="rect">
            <a:avLst/>
          </a:prstGeom>
        </p:spPr>
        <p:txBody>
          <a:bodyPr lIns="0" tIns="0" rIns="0" bIns="0"/>
          <a:lstStyle>
            <a:lvl1pPr marL="0" marR="0" indent="0" algn="l" defTabSz="932742" rtl="0" eaLnBrk="1" fontAlgn="auto" latinLnBrk="0" hangingPunct="1">
              <a:lnSpc>
                <a:spcPct val="100000"/>
              </a:lnSpc>
              <a:spcBef>
                <a:spcPct val="20000"/>
              </a:spcBef>
              <a:spcAft>
                <a:spcPts val="0"/>
              </a:spcAft>
              <a:buClrTx/>
              <a:buSzPct val="90000"/>
              <a:buFontTx/>
              <a:buNone/>
              <a:tabLst/>
              <a:defRPr sz="1600" kern="1200" spc="0" baseline="0">
                <a:solidFill>
                  <a:schemeClr val="bg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kumimoji="0" lang="en-US" sz="2800" b="1" i="0" u="none" strike="noStrike" kern="1200" cap="none" spc="0" normalizeH="0" baseline="0" noProof="0">
                <a:ln>
                  <a:noFill/>
                </a:ln>
                <a:solidFill>
                  <a:schemeClr val="accent1"/>
                </a:solidFill>
                <a:effectLst/>
                <a:uLnTx/>
                <a:uFillTx/>
                <a:latin typeface="+mn-lt"/>
              </a:rPr>
              <a:t>Communicate</a:t>
            </a:r>
          </a:p>
        </p:txBody>
      </p:sp>
      <p:sp>
        <p:nvSpPr>
          <p:cNvPr id="13" name="Text Placeholder 6">
            <a:extLst>
              <a:ext uri="{FF2B5EF4-FFF2-40B4-BE49-F238E27FC236}">
                <a16:creationId xmlns:a16="http://schemas.microsoft.com/office/drawing/2014/main" id="{2995088A-2B23-9A67-625C-78522005CA59}"/>
              </a:ext>
            </a:extLst>
          </p:cNvPr>
          <p:cNvSpPr txBox="1">
            <a:spLocks/>
          </p:cNvSpPr>
          <p:nvPr/>
        </p:nvSpPr>
        <p:spPr>
          <a:xfrm>
            <a:off x="3611059" y="1490385"/>
            <a:ext cx="2743200" cy="411480"/>
          </a:xfrm>
          <a:prstGeom prst="rect">
            <a:avLst/>
          </a:prstGeom>
        </p:spPr>
        <p:txBody>
          <a:bodyPr lIns="0" tIns="0" rIns="0" bIns="0"/>
          <a:lstStyle>
            <a:lvl1pPr marL="0" marR="0" indent="0" algn="l" defTabSz="932742" rtl="0" eaLnBrk="1" fontAlgn="auto" latinLnBrk="0" hangingPunct="1">
              <a:lnSpc>
                <a:spcPct val="100000"/>
              </a:lnSpc>
              <a:spcBef>
                <a:spcPct val="20000"/>
              </a:spcBef>
              <a:spcAft>
                <a:spcPts val="0"/>
              </a:spcAft>
              <a:buClrTx/>
              <a:buSzPct val="90000"/>
              <a:buFontTx/>
              <a:buNone/>
              <a:tabLst/>
              <a:defRPr sz="1600" kern="1200" spc="0" baseline="0">
                <a:solidFill>
                  <a:schemeClr val="bg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kumimoji="0" lang="en-US" sz="2800" b="1" i="0" u="none" strike="noStrike" kern="1200" cap="none" spc="0" normalizeH="0" baseline="0" noProof="0">
                <a:ln>
                  <a:noFill/>
                </a:ln>
                <a:solidFill>
                  <a:schemeClr val="accent1"/>
                </a:solidFill>
                <a:effectLst/>
                <a:uLnTx/>
                <a:uFillTx/>
                <a:latin typeface="+mn-lt"/>
              </a:rPr>
              <a:t>Collaborate</a:t>
            </a:r>
          </a:p>
        </p:txBody>
      </p:sp>
      <p:sp>
        <p:nvSpPr>
          <p:cNvPr id="15" name="Text Placeholder 8">
            <a:extLst>
              <a:ext uri="{FF2B5EF4-FFF2-40B4-BE49-F238E27FC236}">
                <a16:creationId xmlns:a16="http://schemas.microsoft.com/office/drawing/2014/main" id="{3D76E1E9-D076-9AC7-7A97-41E3929D31AD}"/>
              </a:ext>
            </a:extLst>
          </p:cNvPr>
          <p:cNvSpPr txBox="1">
            <a:spLocks/>
          </p:cNvSpPr>
          <p:nvPr/>
        </p:nvSpPr>
        <p:spPr>
          <a:xfrm>
            <a:off x="6733995" y="1490385"/>
            <a:ext cx="2743200" cy="411480"/>
          </a:xfrm>
          <a:prstGeom prst="rect">
            <a:avLst/>
          </a:prstGeom>
        </p:spPr>
        <p:txBody>
          <a:bodyPr lIns="0" tIns="0" rIns="0" bIns="0"/>
          <a:lstStyle>
            <a:lvl1pPr marL="0" marR="0" indent="0" algn="l" defTabSz="932742" rtl="0" eaLnBrk="1" fontAlgn="auto" latinLnBrk="0" hangingPunct="1">
              <a:lnSpc>
                <a:spcPct val="100000"/>
              </a:lnSpc>
              <a:spcBef>
                <a:spcPct val="20000"/>
              </a:spcBef>
              <a:spcAft>
                <a:spcPts val="0"/>
              </a:spcAft>
              <a:buClrTx/>
              <a:buSzPct val="90000"/>
              <a:buFontTx/>
              <a:buNone/>
              <a:tabLst/>
              <a:defRPr sz="1600" kern="1200" spc="0" baseline="0">
                <a:solidFill>
                  <a:schemeClr val="bg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Tx/>
              <a:buNone/>
              <a:tabLst/>
              <a:defRPr/>
            </a:pPr>
            <a:r>
              <a:rPr kumimoji="0" lang="en-US" sz="2800" b="1" i="0" u="none" strike="noStrike" kern="1200" cap="none" spc="0" normalizeH="0" baseline="0" noProof="0">
                <a:ln>
                  <a:noFill/>
                </a:ln>
                <a:solidFill>
                  <a:schemeClr val="accent1"/>
                </a:solidFill>
                <a:effectLst/>
                <a:uLnTx/>
                <a:uFillTx/>
                <a:latin typeface="+mn-lt"/>
              </a:rPr>
              <a:t>Correlate</a:t>
            </a:r>
          </a:p>
        </p:txBody>
      </p:sp>
      <p:sp>
        <p:nvSpPr>
          <p:cNvPr id="3" name="TextBox 2">
            <a:extLst>
              <a:ext uri="{FF2B5EF4-FFF2-40B4-BE49-F238E27FC236}">
                <a16:creationId xmlns:a16="http://schemas.microsoft.com/office/drawing/2014/main" id="{BA82BC0D-9595-259A-0659-001F32DD9CBC}"/>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7" name="Slide Number Placeholder 6">
            <a:extLst>
              <a:ext uri="{FF2B5EF4-FFF2-40B4-BE49-F238E27FC236}">
                <a16:creationId xmlns:a16="http://schemas.microsoft.com/office/drawing/2014/main" id="{38F38095-C120-AC6C-2FC9-178FA3EB6CCF}"/>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39</a:t>
            </a:fld>
            <a:endParaRPr lang="en-US" dirty="0">
              <a:solidFill>
                <a:srgbClr val="000000"/>
              </a:solidFill>
            </a:endParaRPr>
          </a:p>
        </p:txBody>
      </p:sp>
    </p:spTree>
    <p:extLst>
      <p:ext uri="{BB962C8B-B14F-4D97-AF65-F5344CB8AC3E}">
        <p14:creationId xmlns:p14="http://schemas.microsoft.com/office/powerpoint/2010/main" val="2309529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0CCB354-85F3-9368-E207-594E09D4303C}"/>
              </a:ext>
            </a:extLst>
          </p:cNvPr>
          <p:cNvSpPr>
            <a:spLocks noChangeAspect="1"/>
          </p:cNvSpPr>
          <p:nvPr/>
        </p:nvSpPr>
        <p:spPr bwMode="auto">
          <a:xfrm>
            <a:off x="445393" y="1217260"/>
            <a:ext cx="4096512" cy="4572000"/>
          </a:xfrm>
          <a:prstGeom prst="ellipse">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Oval 13">
            <a:extLst>
              <a:ext uri="{FF2B5EF4-FFF2-40B4-BE49-F238E27FC236}">
                <a16:creationId xmlns:a16="http://schemas.microsoft.com/office/drawing/2014/main" id="{63330436-9133-2463-5E2E-4F5DAE70233C}"/>
              </a:ext>
            </a:extLst>
          </p:cNvPr>
          <p:cNvSpPr>
            <a:spLocks noChangeAspect="1"/>
          </p:cNvSpPr>
          <p:nvPr/>
        </p:nvSpPr>
        <p:spPr bwMode="auto">
          <a:xfrm>
            <a:off x="158637" y="897220"/>
            <a:ext cx="4670024" cy="5212080"/>
          </a:xfrm>
          <a:prstGeom prst="ellipse">
            <a:avLst/>
          </a:prstGeom>
          <a:noFill/>
          <a:ln w="9525" cap="flat" cmpd="sng" algn="ctr">
            <a:solidFill>
              <a:srgbClr val="18235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2" name="Picture 11">
            <a:extLst>
              <a:ext uri="{FF2B5EF4-FFF2-40B4-BE49-F238E27FC236}">
                <a16:creationId xmlns:a16="http://schemas.microsoft.com/office/drawing/2014/main" id="{E62DF236-F0F7-370C-3970-460B1E1F118F}"/>
              </a:ext>
            </a:extLst>
          </p:cNvPr>
          <p:cNvPicPr>
            <a:picLocks noChangeAspect="1"/>
          </p:cNvPicPr>
          <p:nvPr/>
        </p:nvPicPr>
        <p:blipFill>
          <a:blip r:embed="rId3" cstate="print">
            <a:extLst>
              <a:ext uri="{28A0092B-C50C-407E-A947-70E740481C1C}">
                <a14:useLocalDpi xmlns:a14="http://schemas.microsoft.com/office/drawing/2010/main" val="0"/>
              </a:ext>
            </a:extLst>
          </a:blip>
          <a:srcRect l="7317" r="7317"/>
          <a:stretch/>
        </p:blipFill>
        <p:spPr>
          <a:xfrm>
            <a:off x="469383" y="738718"/>
            <a:ext cx="4096512" cy="5120640"/>
          </a:xfrm>
          <a:prstGeom prst="ellipse">
            <a:avLst/>
          </a:prstGeom>
        </p:spPr>
      </p:pic>
      <p:sp>
        <p:nvSpPr>
          <p:cNvPr id="15" name="Oval 14">
            <a:extLst>
              <a:ext uri="{FF2B5EF4-FFF2-40B4-BE49-F238E27FC236}">
                <a16:creationId xmlns:a16="http://schemas.microsoft.com/office/drawing/2014/main" id="{4ECC8BF8-49B3-95E2-B8D5-CEECB1F4BD18}"/>
              </a:ext>
            </a:extLst>
          </p:cNvPr>
          <p:cNvSpPr/>
          <p:nvPr/>
        </p:nvSpPr>
        <p:spPr bwMode="auto">
          <a:xfrm>
            <a:off x="711692" y="1591461"/>
            <a:ext cx="228600" cy="228600"/>
          </a:xfrm>
          <a:prstGeom prst="ellipse">
            <a:avLst/>
          </a:prstGeom>
          <a:solidFill>
            <a:srgbClr val="0F9DE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Oval 15">
            <a:extLst>
              <a:ext uri="{FF2B5EF4-FFF2-40B4-BE49-F238E27FC236}">
                <a16:creationId xmlns:a16="http://schemas.microsoft.com/office/drawing/2014/main" id="{F575ABB3-DD75-0606-AB05-2087E2559C10}"/>
              </a:ext>
            </a:extLst>
          </p:cNvPr>
          <p:cNvSpPr>
            <a:spLocks noChangeAspect="1"/>
          </p:cNvSpPr>
          <p:nvPr/>
        </p:nvSpPr>
        <p:spPr bwMode="auto">
          <a:xfrm>
            <a:off x="606171" y="1772814"/>
            <a:ext cx="164592" cy="164592"/>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Oval 23">
            <a:extLst>
              <a:ext uri="{FF2B5EF4-FFF2-40B4-BE49-F238E27FC236}">
                <a16:creationId xmlns:a16="http://schemas.microsoft.com/office/drawing/2014/main" id="{9836F388-1065-3ADD-0FB3-484C365699BC}"/>
              </a:ext>
            </a:extLst>
          </p:cNvPr>
          <p:cNvSpPr>
            <a:spLocks noChangeAspect="1"/>
          </p:cNvSpPr>
          <p:nvPr/>
        </p:nvSpPr>
        <p:spPr bwMode="auto">
          <a:xfrm>
            <a:off x="3157234" y="5902033"/>
            <a:ext cx="164592" cy="164592"/>
          </a:xfrm>
          <a:prstGeom prst="ellipse">
            <a:avLst/>
          </a:prstGeom>
          <a:solidFill>
            <a:srgbClr val="0F9DE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Oval 24">
            <a:extLst>
              <a:ext uri="{FF2B5EF4-FFF2-40B4-BE49-F238E27FC236}">
                <a16:creationId xmlns:a16="http://schemas.microsoft.com/office/drawing/2014/main" id="{B7E67F28-43ED-4BCA-4ED9-BE04ADE7C96B}"/>
              </a:ext>
            </a:extLst>
          </p:cNvPr>
          <p:cNvSpPr>
            <a:spLocks noChangeAspect="1"/>
          </p:cNvSpPr>
          <p:nvPr/>
        </p:nvSpPr>
        <p:spPr bwMode="auto">
          <a:xfrm>
            <a:off x="2941424" y="5962992"/>
            <a:ext cx="164592" cy="164592"/>
          </a:xfrm>
          <a:prstGeom prst="ellipse">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6" name="Oval 25">
            <a:extLst>
              <a:ext uri="{FF2B5EF4-FFF2-40B4-BE49-F238E27FC236}">
                <a16:creationId xmlns:a16="http://schemas.microsoft.com/office/drawing/2014/main" id="{B04D3472-575B-AA61-372E-450497165ACD}"/>
              </a:ext>
            </a:extLst>
          </p:cNvPr>
          <p:cNvSpPr>
            <a:spLocks noChangeAspect="1"/>
          </p:cNvSpPr>
          <p:nvPr/>
        </p:nvSpPr>
        <p:spPr bwMode="auto">
          <a:xfrm>
            <a:off x="3345816" y="5798400"/>
            <a:ext cx="164592" cy="164592"/>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 name="TextBox 2">
            <a:extLst>
              <a:ext uri="{FF2B5EF4-FFF2-40B4-BE49-F238E27FC236}">
                <a16:creationId xmlns:a16="http://schemas.microsoft.com/office/drawing/2014/main" id="{95802B4A-4434-81C9-7B22-FFE00511E2E4}"/>
              </a:ext>
            </a:extLst>
          </p:cNvPr>
          <p:cNvSpPr txBox="1"/>
          <p:nvPr/>
        </p:nvSpPr>
        <p:spPr>
          <a:xfrm>
            <a:off x="0" y="167703"/>
            <a:ext cx="12192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2400" b="1">
                <a:solidFill>
                  <a:schemeClr val="bg1"/>
                </a:solidFill>
                <a:latin typeface="+mj-lt"/>
                <a:ea typeface="+mj-ea"/>
                <a:cs typeface="+mj-cs"/>
              </a:defRPr>
            </a:lvl1pPr>
            <a:lvl2pPr eaLnBrk="1" hangingPunct="1">
              <a:defRPr sz="4267" b="1">
                <a:solidFill>
                  <a:srgbClr val="F77B0B"/>
                </a:solidFill>
              </a:defRPr>
            </a:lvl2pPr>
            <a:lvl3pPr eaLnBrk="1" hangingPunct="1">
              <a:defRPr sz="4267" b="1">
                <a:solidFill>
                  <a:srgbClr val="F77B0B"/>
                </a:solidFill>
              </a:defRPr>
            </a:lvl3pPr>
            <a:lvl4pPr eaLnBrk="1" hangingPunct="1">
              <a:defRPr sz="4267" b="1">
                <a:solidFill>
                  <a:srgbClr val="F77B0B"/>
                </a:solidFill>
              </a:defRPr>
            </a:lvl4pPr>
            <a:lvl5pPr eaLnBrk="1" hangingPunct="1">
              <a:defRPr sz="4267" b="1">
                <a:solidFill>
                  <a:srgbClr val="F77B0B"/>
                </a:solidFill>
              </a:defRPr>
            </a:lvl5pPr>
            <a:lvl6pPr marL="609585" fontAlgn="base">
              <a:spcBef>
                <a:spcPct val="0"/>
              </a:spcBef>
              <a:spcAft>
                <a:spcPct val="0"/>
              </a:spcAft>
              <a:defRPr sz="4267" b="1">
                <a:solidFill>
                  <a:srgbClr val="F77B0B"/>
                </a:solidFill>
              </a:defRPr>
            </a:lvl6pPr>
            <a:lvl7pPr marL="1219170" fontAlgn="base">
              <a:spcBef>
                <a:spcPct val="0"/>
              </a:spcBef>
              <a:spcAft>
                <a:spcPct val="0"/>
              </a:spcAft>
              <a:defRPr sz="4267" b="1">
                <a:solidFill>
                  <a:srgbClr val="F77B0B"/>
                </a:solidFill>
              </a:defRPr>
            </a:lvl7pPr>
            <a:lvl8pPr marL="1828754" fontAlgn="base">
              <a:spcBef>
                <a:spcPct val="0"/>
              </a:spcBef>
              <a:spcAft>
                <a:spcPct val="0"/>
              </a:spcAft>
              <a:defRPr sz="4267" b="1">
                <a:solidFill>
                  <a:srgbClr val="F77B0B"/>
                </a:solidFill>
              </a:defRPr>
            </a:lvl8pPr>
            <a:lvl9pPr marL="2438339" fontAlgn="base">
              <a:spcBef>
                <a:spcPct val="0"/>
              </a:spcBef>
              <a:spcAft>
                <a:spcPct val="0"/>
              </a:spcAft>
              <a:defRPr sz="4267" b="1">
                <a:solidFill>
                  <a:srgbClr val="F77B0B"/>
                </a:solidFill>
              </a:defRPr>
            </a:lvl9pPr>
          </a:lstStyle>
          <a:p>
            <a:r>
              <a:rPr lang="en-US" sz="2800" dirty="0"/>
              <a:t>John Niles – Anser Advisory</a:t>
            </a:r>
          </a:p>
        </p:txBody>
      </p:sp>
      <p:grpSp>
        <p:nvGrpSpPr>
          <p:cNvPr id="29" name="Group 28">
            <a:extLst>
              <a:ext uri="{FF2B5EF4-FFF2-40B4-BE49-F238E27FC236}">
                <a16:creationId xmlns:a16="http://schemas.microsoft.com/office/drawing/2014/main" id="{C1646854-EAF6-62E4-C391-6A58A45C9FE6}"/>
              </a:ext>
            </a:extLst>
          </p:cNvPr>
          <p:cNvGrpSpPr/>
          <p:nvPr/>
        </p:nvGrpSpPr>
        <p:grpSpPr>
          <a:xfrm>
            <a:off x="5079003" y="1237131"/>
            <a:ext cx="914400" cy="914400"/>
            <a:chOff x="5080495" y="1237131"/>
            <a:chExt cx="1049628" cy="1051560"/>
          </a:xfrm>
        </p:grpSpPr>
        <p:sp>
          <p:nvSpPr>
            <p:cNvPr id="19" name="Oval 18">
              <a:extLst>
                <a:ext uri="{FF2B5EF4-FFF2-40B4-BE49-F238E27FC236}">
                  <a16:creationId xmlns:a16="http://schemas.microsoft.com/office/drawing/2014/main" id="{E6E138F8-FD7F-4FBE-1BEA-C48A2B8767DF}"/>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0" name="Graphic 9" descr="Circle with left arrow outline">
              <a:extLst>
                <a:ext uri="{FF2B5EF4-FFF2-40B4-BE49-F238E27FC236}">
                  <a16:creationId xmlns:a16="http://schemas.microsoft.com/office/drawing/2014/main" id="{85104B04-F68C-824D-1620-C46C6CAF12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8932" y="1305711"/>
              <a:ext cx="914400" cy="914400"/>
            </a:xfrm>
            <a:prstGeom prst="rect">
              <a:avLst/>
            </a:prstGeom>
          </p:spPr>
        </p:pic>
      </p:grpSp>
      <p:sp>
        <p:nvSpPr>
          <p:cNvPr id="39" name="Rectangle 38">
            <a:extLst>
              <a:ext uri="{FF2B5EF4-FFF2-40B4-BE49-F238E27FC236}">
                <a16:creationId xmlns:a16="http://schemas.microsoft.com/office/drawing/2014/main" id="{B0A0DDD2-7333-DA32-012D-9037B38C423A}"/>
              </a:ext>
            </a:extLst>
          </p:cNvPr>
          <p:cNvSpPr/>
          <p:nvPr/>
        </p:nvSpPr>
        <p:spPr bwMode="auto">
          <a:xfrm>
            <a:off x="6234220" y="1237131"/>
            <a:ext cx="5668144" cy="91440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Technology consultant helping owners develop strategies for and execute digital transformation initiatives.</a:t>
            </a:r>
          </a:p>
        </p:txBody>
      </p:sp>
      <p:sp>
        <p:nvSpPr>
          <p:cNvPr id="40" name="Rectangle 39">
            <a:extLst>
              <a:ext uri="{FF2B5EF4-FFF2-40B4-BE49-F238E27FC236}">
                <a16:creationId xmlns:a16="http://schemas.microsoft.com/office/drawing/2014/main" id="{CDAB1FCC-7D92-98ED-BE4D-BE4E426BB2DA}"/>
              </a:ext>
            </a:extLst>
          </p:cNvPr>
          <p:cNvSpPr/>
          <p:nvPr/>
        </p:nvSpPr>
        <p:spPr bwMode="auto">
          <a:xfrm>
            <a:off x="6234220" y="2260881"/>
            <a:ext cx="5668144" cy="91440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ahoma" charset="0"/>
              </a:rPr>
              <a:t>Well versed in construction technologies such as, virtual design and construction (VDC), building information modeling (BIM), augmented, virtual, and mixed reality (AR/VR/MR), robotics, and reality capture (laser scanning, aerial photography, 360-degree cameras).</a:t>
            </a:r>
          </a:p>
        </p:txBody>
      </p:sp>
      <p:sp>
        <p:nvSpPr>
          <p:cNvPr id="41" name="Rectangle 40">
            <a:extLst>
              <a:ext uri="{FF2B5EF4-FFF2-40B4-BE49-F238E27FC236}">
                <a16:creationId xmlns:a16="http://schemas.microsoft.com/office/drawing/2014/main" id="{AEE7FEAC-9675-C844-A09E-8F81C9281D0F}"/>
              </a:ext>
            </a:extLst>
          </p:cNvPr>
          <p:cNvSpPr/>
          <p:nvPr/>
        </p:nvSpPr>
        <p:spPr bwMode="auto">
          <a:xfrm>
            <a:off x="6234220" y="3284631"/>
            <a:ext cx="5668144" cy="91440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Industry experience in mission-critical facilities, aerospace, datacenters, and commercial real estate.</a:t>
            </a:r>
          </a:p>
        </p:txBody>
      </p:sp>
      <p:sp>
        <p:nvSpPr>
          <p:cNvPr id="42" name="Rectangle 41">
            <a:extLst>
              <a:ext uri="{FF2B5EF4-FFF2-40B4-BE49-F238E27FC236}">
                <a16:creationId xmlns:a16="http://schemas.microsoft.com/office/drawing/2014/main" id="{3C11D0B4-3613-93EC-4A43-E5F330BEF1DC}"/>
              </a:ext>
            </a:extLst>
          </p:cNvPr>
          <p:cNvSpPr/>
          <p:nvPr/>
        </p:nvSpPr>
        <p:spPr bwMode="auto">
          <a:xfrm>
            <a:off x="6234220" y="5332130"/>
            <a:ext cx="5668144" cy="91440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a:t>Lead a</a:t>
            </a:r>
            <a:r>
              <a:rPr kumimoji="0" lang="en-US" sz="1600" b="0" i="0" u="none" strike="noStrike" cap="none" normalizeH="0" baseline="0">
                <a:ln>
                  <a:noFill/>
                </a:ln>
                <a:solidFill>
                  <a:schemeClr val="tx1"/>
                </a:solidFill>
                <a:effectLst/>
                <a:latin typeface="Tahoma" charset="0"/>
              </a:rPr>
              <a:t>uthor on </a:t>
            </a:r>
            <a:r>
              <a:rPr lang="en-US" sz="1600"/>
              <a:t>peer-reviewed publications published by Digital Twin Consortium: “Reality Capture User Guide,” and “Reality Capture, A Digital Twin Foundation.”</a:t>
            </a:r>
          </a:p>
        </p:txBody>
      </p:sp>
      <p:grpSp>
        <p:nvGrpSpPr>
          <p:cNvPr id="43" name="Group 42">
            <a:extLst>
              <a:ext uri="{FF2B5EF4-FFF2-40B4-BE49-F238E27FC236}">
                <a16:creationId xmlns:a16="http://schemas.microsoft.com/office/drawing/2014/main" id="{0DCF749A-A11D-2225-97D8-0486E94227AA}"/>
              </a:ext>
            </a:extLst>
          </p:cNvPr>
          <p:cNvGrpSpPr/>
          <p:nvPr/>
        </p:nvGrpSpPr>
        <p:grpSpPr>
          <a:xfrm>
            <a:off x="5079003" y="2260881"/>
            <a:ext cx="914400" cy="914400"/>
            <a:chOff x="5080495" y="1237131"/>
            <a:chExt cx="1049628" cy="1051560"/>
          </a:xfrm>
        </p:grpSpPr>
        <p:sp>
          <p:nvSpPr>
            <p:cNvPr id="44" name="Oval 43">
              <a:extLst>
                <a:ext uri="{FF2B5EF4-FFF2-40B4-BE49-F238E27FC236}">
                  <a16:creationId xmlns:a16="http://schemas.microsoft.com/office/drawing/2014/main" id="{55A450F2-59EA-8F1E-2CDE-5BF213B12588}"/>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45" name="Graphic 44" descr="Circle with left arrow outline">
              <a:extLst>
                <a:ext uri="{FF2B5EF4-FFF2-40B4-BE49-F238E27FC236}">
                  <a16:creationId xmlns:a16="http://schemas.microsoft.com/office/drawing/2014/main" id="{3D72730A-68BA-AFB1-078A-FE78BB5B49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8932" y="1305711"/>
              <a:ext cx="914400" cy="914400"/>
            </a:xfrm>
            <a:prstGeom prst="rect">
              <a:avLst/>
            </a:prstGeom>
          </p:spPr>
        </p:pic>
      </p:grpSp>
      <p:grpSp>
        <p:nvGrpSpPr>
          <p:cNvPr id="46" name="Group 45">
            <a:extLst>
              <a:ext uri="{FF2B5EF4-FFF2-40B4-BE49-F238E27FC236}">
                <a16:creationId xmlns:a16="http://schemas.microsoft.com/office/drawing/2014/main" id="{D23243AF-5BB5-3237-8307-03696CC00D52}"/>
              </a:ext>
            </a:extLst>
          </p:cNvPr>
          <p:cNvGrpSpPr/>
          <p:nvPr/>
        </p:nvGrpSpPr>
        <p:grpSpPr>
          <a:xfrm>
            <a:off x="5079003" y="3284631"/>
            <a:ext cx="914400" cy="914400"/>
            <a:chOff x="5080495" y="1237131"/>
            <a:chExt cx="1049628" cy="1051560"/>
          </a:xfrm>
        </p:grpSpPr>
        <p:sp>
          <p:nvSpPr>
            <p:cNvPr id="47" name="Oval 46">
              <a:extLst>
                <a:ext uri="{FF2B5EF4-FFF2-40B4-BE49-F238E27FC236}">
                  <a16:creationId xmlns:a16="http://schemas.microsoft.com/office/drawing/2014/main" id="{50482B05-7F2A-32A5-9CF3-6DD0104C802E}"/>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48" name="Graphic 47" descr="Circle with left arrow outline">
              <a:extLst>
                <a:ext uri="{FF2B5EF4-FFF2-40B4-BE49-F238E27FC236}">
                  <a16:creationId xmlns:a16="http://schemas.microsoft.com/office/drawing/2014/main" id="{754832E1-51F7-9BDD-7FF3-26E84F3092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8932" y="1305711"/>
              <a:ext cx="914400" cy="914400"/>
            </a:xfrm>
            <a:prstGeom prst="rect">
              <a:avLst/>
            </a:prstGeom>
          </p:spPr>
        </p:pic>
      </p:grpSp>
      <p:grpSp>
        <p:nvGrpSpPr>
          <p:cNvPr id="49" name="Group 48">
            <a:extLst>
              <a:ext uri="{FF2B5EF4-FFF2-40B4-BE49-F238E27FC236}">
                <a16:creationId xmlns:a16="http://schemas.microsoft.com/office/drawing/2014/main" id="{43FA469E-7E87-7FBF-C6A9-0A545896655A}"/>
              </a:ext>
            </a:extLst>
          </p:cNvPr>
          <p:cNvGrpSpPr/>
          <p:nvPr/>
        </p:nvGrpSpPr>
        <p:grpSpPr>
          <a:xfrm>
            <a:off x="5079003" y="4308381"/>
            <a:ext cx="914400" cy="914400"/>
            <a:chOff x="5080495" y="1237131"/>
            <a:chExt cx="1049628" cy="1051560"/>
          </a:xfrm>
        </p:grpSpPr>
        <p:sp>
          <p:nvSpPr>
            <p:cNvPr id="50" name="Oval 49">
              <a:extLst>
                <a:ext uri="{FF2B5EF4-FFF2-40B4-BE49-F238E27FC236}">
                  <a16:creationId xmlns:a16="http://schemas.microsoft.com/office/drawing/2014/main" id="{4ADA69F6-78AA-BD13-CAC8-1446EBAA392F}"/>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51" name="Graphic 50" descr="Circle with left arrow outline">
              <a:extLst>
                <a:ext uri="{FF2B5EF4-FFF2-40B4-BE49-F238E27FC236}">
                  <a16:creationId xmlns:a16="http://schemas.microsoft.com/office/drawing/2014/main" id="{8644593B-E4C5-AA7C-BB5A-B383FB68C8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8932" y="1305711"/>
              <a:ext cx="914400" cy="914400"/>
            </a:xfrm>
            <a:prstGeom prst="rect">
              <a:avLst/>
            </a:prstGeom>
          </p:spPr>
        </p:pic>
      </p:grpSp>
      <p:grpSp>
        <p:nvGrpSpPr>
          <p:cNvPr id="52" name="Group 51">
            <a:extLst>
              <a:ext uri="{FF2B5EF4-FFF2-40B4-BE49-F238E27FC236}">
                <a16:creationId xmlns:a16="http://schemas.microsoft.com/office/drawing/2014/main" id="{E1BAEC7A-8E5B-3183-802C-8147C5C1B8EE}"/>
              </a:ext>
            </a:extLst>
          </p:cNvPr>
          <p:cNvGrpSpPr/>
          <p:nvPr/>
        </p:nvGrpSpPr>
        <p:grpSpPr>
          <a:xfrm>
            <a:off x="5079003" y="5332130"/>
            <a:ext cx="914400" cy="914400"/>
            <a:chOff x="5080495" y="1237131"/>
            <a:chExt cx="1049628" cy="1051560"/>
          </a:xfrm>
        </p:grpSpPr>
        <p:sp>
          <p:nvSpPr>
            <p:cNvPr id="53" name="Oval 52">
              <a:extLst>
                <a:ext uri="{FF2B5EF4-FFF2-40B4-BE49-F238E27FC236}">
                  <a16:creationId xmlns:a16="http://schemas.microsoft.com/office/drawing/2014/main" id="{9801EEBC-CD9C-E7DC-C5E4-5283EA608C9B}"/>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54" name="Graphic 53" descr="Circle with left arrow outline">
              <a:extLst>
                <a:ext uri="{FF2B5EF4-FFF2-40B4-BE49-F238E27FC236}">
                  <a16:creationId xmlns:a16="http://schemas.microsoft.com/office/drawing/2014/main" id="{BB46C254-E05A-6AD2-830E-91C730AD3E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8932" y="1305711"/>
              <a:ext cx="914400" cy="914400"/>
            </a:xfrm>
            <a:prstGeom prst="rect">
              <a:avLst/>
            </a:prstGeom>
          </p:spPr>
        </p:pic>
      </p:grpSp>
      <p:sp>
        <p:nvSpPr>
          <p:cNvPr id="55" name="Rectangle 54">
            <a:extLst>
              <a:ext uri="{FF2B5EF4-FFF2-40B4-BE49-F238E27FC236}">
                <a16:creationId xmlns:a16="http://schemas.microsoft.com/office/drawing/2014/main" id="{F63F96F7-8AC1-BB46-DEE0-F195F0F518A2}"/>
              </a:ext>
            </a:extLst>
          </p:cNvPr>
          <p:cNvSpPr/>
          <p:nvPr/>
        </p:nvSpPr>
        <p:spPr bwMode="auto">
          <a:xfrm>
            <a:off x="6234220" y="4308381"/>
            <a:ext cx="5668144" cy="91440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Frequent speaker on reality capture for owners at industry events and Advisory </a:t>
            </a:r>
            <a:r>
              <a:rPr lang="en-US" sz="1600"/>
              <a:t>Group </a:t>
            </a:r>
            <a:r>
              <a:rPr kumimoji="0" lang="en-US" sz="1600" b="0" i="0" u="none" strike="noStrike" cap="none" normalizeH="0" baseline="0">
                <a:ln>
                  <a:noFill/>
                </a:ln>
                <a:solidFill>
                  <a:schemeClr val="tx1"/>
                </a:solidFill>
                <a:effectLst/>
                <a:latin typeface="Tahoma" charset="0"/>
              </a:rPr>
              <a:t>member of Reality Capture </a:t>
            </a:r>
            <a:r>
              <a:rPr lang="en-US" sz="1600"/>
              <a:t>Network.</a:t>
            </a:r>
            <a:endParaRPr kumimoji="0" lang="en-US" sz="1600" b="0" i="0" u="none" strike="noStrike" cap="none" normalizeH="0" baseline="0">
              <a:ln>
                <a:noFill/>
              </a:ln>
              <a:solidFill>
                <a:schemeClr val="tx1"/>
              </a:solidFill>
              <a:effectLst/>
              <a:latin typeface="Tahoma" charset="0"/>
            </a:endParaRPr>
          </a:p>
        </p:txBody>
      </p:sp>
      <p:sp>
        <p:nvSpPr>
          <p:cNvPr id="5" name="Slide Number Placeholder 4">
            <a:extLst>
              <a:ext uri="{FF2B5EF4-FFF2-40B4-BE49-F238E27FC236}">
                <a16:creationId xmlns:a16="http://schemas.microsoft.com/office/drawing/2014/main" id="{A8FA8BAA-2219-F825-24AB-236471010A5F}"/>
              </a:ext>
            </a:extLst>
          </p:cNvPr>
          <p:cNvSpPr>
            <a:spLocks noGrp="1"/>
          </p:cNvSpPr>
          <p:nvPr>
            <p:ph type="sldNum" sz="quarter" idx="13"/>
          </p:nvPr>
        </p:nvSpPr>
        <p:spPr/>
        <p:txBody>
          <a:bodyPr/>
          <a:lstStyle/>
          <a:p>
            <a:fld id="{4E0AE188-E3D0-E942-9E53-3C4D8249D1B0}" type="slidenum">
              <a:rPr lang="en-US" smtClean="0"/>
              <a:t>4</a:t>
            </a:fld>
            <a:endParaRPr lang="en-US"/>
          </a:p>
        </p:txBody>
      </p:sp>
    </p:spTree>
    <p:extLst>
      <p:ext uri="{BB962C8B-B14F-4D97-AF65-F5344CB8AC3E}">
        <p14:creationId xmlns:p14="http://schemas.microsoft.com/office/powerpoint/2010/main" val="531385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C347-079D-490A-86DD-697EF2A12A70}"/>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Composition of a Digital Twin</a:t>
            </a:r>
          </a:p>
        </p:txBody>
      </p:sp>
      <p:sp>
        <p:nvSpPr>
          <p:cNvPr id="13" name="TextBox 12">
            <a:extLst>
              <a:ext uri="{FF2B5EF4-FFF2-40B4-BE49-F238E27FC236}">
                <a16:creationId xmlns:a16="http://schemas.microsoft.com/office/drawing/2014/main" id="{B3DABB19-76EC-4C97-8ED0-E5DE03EE0962}"/>
              </a:ext>
            </a:extLst>
          </p:cNvPr>
          <p:cNvSpPr txBox="1"/>
          <p:nvPr/>
        </p:nvSpPr>
        <p:spPr>
          <a:xfrm>
            <a:off x="7589910" y="4430745"/>
            <a:ext cx="434956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C8C40">
                    <a:lumMod val="75000"/>
                  </a:srgbClr>
                </a:solidFill>
                <a:effectLst/>
                <a:uLnTx/>
                <a:uFillTx/>
                <a:latin typeface="Arial" panose="020B0604020202020204"/>
                <a:ea typeface="+mn-ea"/>
                <a:cs typeface="+mn-cs"/>
              </a:rPr>
              <a:t>Implement data management infrastructure for a </a:t>
            </a:r>
            <a:r>
              <a:rPr kumimoji="0" lang="en-US" sz="2000" b="1" i="0" u="none" strike="noStrike" kern="1200" cap="none" spc="0" normalizeH="0" baseline="0" noProof="0" dirty="0">
                <a:ln>
                  <a:noFill/>
                </a:ln>
                <a:solidFill>
                  <a:srgbClr val="D13238"/>
                </a:solidFill>
                <a:effectLst/>
                <a:uLnTx/>
                <a:uFillTx/>
                <a:latin typeface="Arial" panose="020B0604020202020204"/>
                <a:ea typeface="+mn-ea"/>
                <a:cs typeface="+mn-cs"/>
              </a:rPr>
              <a:t>digital thread</a:t>
            </a:r>
            <a:r>
              <a:rPr kumimoji="0" lang="en-US" sz="2000" b="1" i="0" u="none" strike="noStrike" kern="1200" cap="none" spc="0" normalizeH="0" baseline="0" noProof="0" dirty="0">
                <a:ln>
                  <a:noFill/>
                </a:ln>
                <a:solidFill>
                  <a:srgbClr val="4C8C40">
                    <a:lumMod val="75000"/>
                  </a:srgbClr>
                </a:solidFill>
                <a:effectLst/>
                <a:uLnTx/>
                <a:uFillTx/>
                <a:latin typeface="Arial" panose="020B0604020202020204"/>
                <a:ea typeface="+mn-ea"/>
                <a:cs typeface="+mn-cs"/>
              </a:rPr>
              <a:t>.</a:t>
            </a:r>
          </a:p>
        </p:txBody>
      </p:sp>
      <p:sp>
        <p:nvSpPr>
          <p:cNvPr id="15" name="TextBox 14">
            <a:extLst>
              <a:ext uri="{FF2B5EF4-FFF2-40B4-BE49-F238E27FC236}">
                <a16:creationId xmlns:a16="http://schemas.microsoft.com/office/drawing/2014/main" id="{3A31A74D-329B-D128-C812-FD26A4DDD6C1}"/>
              </a:ext>
            </a:extLst>
          </p:cNvPr>
          <p:cNvSpPr txBox="1"/>
          <p:nvPr/>
        </p:nvSpPr>
        <p:spPr>
          <a:xfrm>
            <a:off x="7819967" y="1903640"/>
            <a:ext cx="407434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CAA20"/>
                </a:solidFill>
                <a:effectLst/>
                <a:uLnTx/>
                <a:uFillTx/>
                <a:latin typeface="Arial" panose="020B0604020202020204"/>
                <a:ea typeface="+mn-ea"/>
                <a:cs typeface="+mn-cs"/>
              </a:rPr>
              <a:t>Configure/develop UX platforms and interfaces that enable digital twin </a:t>
            </a:r>
            <a:r>
              <a:rPr kumimoji="0" lang="en-US" sz="2000" b="1" i="0" u="none" strike="noStrike" kern="1200" cap="none" spc="0" normalizeH="0" baseline="0" noProof="0" dirty="0">
                <a:ln>
                  <a:noFill/>
                </a:ln>
                <a:solidFill>
                  <a:srgbClr val="D13238"/>
                </a:solidFill>
                <a:effectLst/>
                <a:uLnTx/>
                <a:uFillTx/>
                <a:latin typeface="Arial" panose="020B0604020202020204"/>
                <a:ea typeface="+mn-ea"/>
                <a:cs typeface="+mn-cs"/>
              </a:rPr>
              <a:t>use cases.</a:t>
            </a:r>
          </a:p>
        </p:txBody>
      </p:sp>
      <p:sp>
        <p:nvSpPr>
          <p:cNvPr id="20" name="TextBox 19">
            <a:extLst>
              <a:ext uri="{FF2B5EF4-FFF2-40B4-BE49-F238E27FC236}">
                <a16:creationId xmlns:a16="http://schemas.microsoft.com/office/drawing/2014/main" id="{96689020-E6E8-A9B2-E24F-FECD6931840E}"/>
              </a:ext>
            </a:extLst>
          </p:cNvPr>
          <p:cNvSpPr txBox="1"/>
          <p:nvPr/>
        </p:nvSpPr>
        <p:spPr>
          <a:xfrm>
            <a:off x="164988" y="3686686"/>
            <a:ext cx="387510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Integrate applications and data sources to create a </a:t>
            </a:r>
            <a:r>
              <a:rPr kumimoji="0" lang="en-US" sz="2000" b="1" i="0" u="none" strike="noStrike" kern="1200" cap="none" spc="0" normalizeH="0" baseline="0" noProof="0" dirty="0">
                <a:ln>
                  <a:noFill/>
                </a:ln>
                <a:solidFill>
                  <a:srgbClr val="C00000"/>
                </a:solidFill>
                <a:effectLst/>
                <a:uLnTx/>
                <a:uFillTx/>
                <a:latin typeface="Arial" panose="020B0604020202020204"/>
                <a:ea typeface="+mn-ea"/>
                <a:cs typeface="+mn-cs"/>
              </a:rPr>
              <a:t>digital twin system.</a:t>
            </a:r>
          </a:p>
        </p:txBody>
      </p:sp>
      <p:pic>
        <p:nvPicPr>
          <p:cNvPr id="3" name="Picture 2">
            <a:extLst>
              <a:ext uri="{FF2B5EF4-FFF2-40B4-BE49-F238E27FC236}">
                <a16:creationId xmlns:a16="http://schemas.microsoft.com/office/drawing/2014/main" id="{138BD405-1BFA-5D93-599B-DB3677B7EF1F}"/>
              </a:ext>
            </a:extLst>
          </p:cNvPr>
          <p:cNvPicPr>
            <a:picLocks noChangeAspect="1"/>
          </p:cNvPicPr>
          <p:nvPr/>
        </p:nvPicPr>
        <p:blipFill>
          <a:blip r:embed="rId3"/>
          <a:stretch>
            <a:fillRect/>
          </a:stretch>
        </p:blipFill>
        <p:spPr>
          <a:xfrm>
            <a:off x="3592426" y="2300146"/>
            <a:ext cx="3997484" cy="2488181"/>
          </a:xfrm>
          <a:prstGeom prst="rect">
            <a:avLst/>
          </a:prstGeom>
        </p:spPr>
      </p:pic>
      <p:sp>
        <p:nvSpPr>
          <p:cNvPr id="14" name="TextBox 13">
            <a:extLst>
              <a:ext uri="{FF2B5EF4-FFF2-40B4-BE49-F238E27FC236}">
                <a16:creationId xmlns:a16="http://schemas.microsoft.com/office/drawing/2014/main" id="{297E7B48-BF9B-11CF-45DF-2BED3C871869}"/>
              </a:ext>
            </a:extLst>
          </p:cNvPr>
          <p:cNvSpPr txBox="1"/>
          <p:nvPr/>
        </p:nvSpPr>
        <p:spPr>
          <a:xfrm>
            <a:off x="1327395" y="1766312"/>
            <a:ext cx="315201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DBB"/>
                </a:solidFill>
                <a:effectLst/>
                <a:uLnTx/>
                <a:uFillTx/>
                <a:latin typeface="Arial" panose="020B0604020202020204"/>
                <a:ea typeface="+mn-ea"/>
                <a:cs typeface="+mn-cs"/>
              </a:rPr>
              <a:t>Spec and build models for the </a:t>
            </a:r>
            <a:r>
              <a:rPr kumimoji="0" lang="en-US" sz="2000" b="1" i="0" u="none" strike="noStrike" kern="1200" cap="none" spc="0" normalizeH="0" baseline="0" noProof="0" dirty="0">
                <a:ln>
                  <a:noFill/>
                </a:ln>
                <a:solidFill>
                  <a:srgbClr val="D13238"/>
                </a:solidFill>
                <a:effectLst/>
                <a:uLnTx/>
                <a:uFillTx/>
                <a:latin typeface="Arial" panose="020B0604020202020204"/>
                <a:ea typeface="+mn-ea"/>
                <a:cs typeface="+mn-cs"/>
              </a:rPr>
              <a:t>digital twin.</a:t>
            </a:r>
          </a:p>
        </p:txBody>
      </p:sp>
      <p:sp>
        <p:nvSpPr>
          <p:cNvPr id="9" name="TextBox 8">
            <a:extLst>
              <a:ext uri="{FF2B5EF4-FFF2-40B4-BE49-F238E27FC236}">
                <a16:creationId xmlns:a16="http://schemas.microsoft.com/office/drawing/2014/main" id="{38F1F7AA-8280-4DF2-AD11-CA4A450FD3DC}"/>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12" name="Slide Number Placeholder 11">
            <a:extLst>
              <a:ext uri="{FF2B5EF4-FFF2-40B4-BE49-F238E27FC236}">
                <a16:creationId xmlns:a16="http://schemas.microsoft.com/office/drawing/2014/main" id="{0A6845F2-973F-9E5E-FD3B-529CC015EFD7}"/>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40</a:t>
            </a:fld>
            <a:endParaRPr lang="en-US" dirty="0">
              <a:solidFill>
                <a:srgbClr val="000000"/>
              </a:solidFill>
            </a:endParaRPr>
          </a:p>
        </p:txBody>
      </p:sp>
    </p:spTree>
    <p:extLst>
      <p:ext uri="{BB962C8B-B14F-4D97-AF65-F5344CB8AC3E}">
        <p14:creationId xmlns:p14="http://schemas.microsoft.com/office/powerpoint/2010/main" val="99683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Rounded Corners 68">
            <a:extLst>
              <a:ext uri="{FF2B5EF4-FFF2-40B4-BE49-F238E27FC236}">
                <a16:creationId xmlns:a16="http://schemas.microsoft.com/office/drawing/2014/main" id="{A05B9F24-DB65-4F63-B750-CC67B1A91578}"/>
              </a:ext>
            </a:extLst>
          </p:cNvPr>
          <p:cNvSpPr/>
          <p:nvPr/>
        </p:nvSpPr>
        <p:spPr>
          <a:xfrm>
            <a:off x="5873266" y="1803633"/>
            <a:ext cx="2762478" cy="3157865"/>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 name="Rectangle 97">
            <a:extLst>
              <a:ext uri="{FF2B5EF4-FFF2-40B4-BE49-F238E27FC236}">
                <a16:creationId xmlns:a16="http://schemas.microsoft.com/office/drawing/2014/main" id="{B579ECB3-99B3-4955-9F14-E5A6C3D85823}"/>
              </a:ext>
            </a:extLst>
          </p:cNvPr>
          <p:cNvSpPr/>
          <p:nvPr/>
        </p:nvSpPr>
        <p:spPr>
          <a:xfrm>
            <a:off x="8950309" y="1044198"/>
            <a:ext cx="2893056" cy="1080194"/>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13238"/>
                </a:solidFill>
                <a:effectLst/>
                <a:uLnTx/>
                <a:uFillTx/>
                <a:latin typeface="Arial" panose="020B0604020202020204"/>
                <a:ea typeface="+mn-ea"/>
                <a:cs typeface="+mn-cs"/>
              </a:rPr>
              <a:t>Digital Twin System</a:t>
            </a:r>
          </a:p>
        </p:txBody>
      </p:sp>
      <p:sp>
        <p:nvSpPr>
          <p:cNvPr id="92" name="Rectangle 91">
            <a:extLst>
              <a:ext uri="{FF2B5EF4-FFF2-40B4-BE49-F238E27FC236}">
                <a16:creationId xmlns:a16="http://schemas.microsoft.com/office/drawing/2014/main" id="{0DEAADA0-42B2-4FE4-A50D-99FD2D9DD1F5}"/>
              </a:ext>
            </a:extLst>
          </p:cNvPr>
          <p:cNvSpPr/>
          <p:nvPr/>
        </p:nvSpPr>
        <p:spPr>
          <a:xfrm>
            <a:off x="2193599" y="1524971"/>
            <a:ext cx="3374379" cy="4662125"/>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58F8DC8-33E3-432F-B8D4-055F6CA59251}"/>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Example Digital Twin System</a:t>
            </a:r>
          </a:p>
        </p:txBody>
      </p:sp>
      <p:grpSp>
        <p:nvGrpSpPr>
          <p:cNvPr id="4125" name="Group 4124">
            <a:extLst>
              <a:ext uri="{FF2B5EF4-FFF2-40B4-BE49-F238E27FC236}">
                <a16:creationId xmlns:a16="http://schemas.microsoft.com/office/drawing/2014/main" id="{ABB19D30-4346-454D-96A8-36114D8585EC}"/>
              </a:ext>
            </a:extLst>
          </p:cNvPr>
          <p:cNvGrpSpPr/>
          <p:nvPr/>
        </p:nvGrpSpPr>
        <p:grpSpPr>
          <a:xfrm>
            <a:off x="2486658" y="2763938"/>
            <a:ext cx="2737466" cy="3230550"/>
            <a:chOff x="6529354" y="2565694"/>
            <a:chExt cx="2737466" cy="3230550"/>
          </a:xfrm>
        </p:grpSpPr>
        <p:sp>
          <p:nvSpPr>
            <p:cNvPr id="79" name="Rectangle: Rounded Corners 78">
              <a:extLst>
                <a:ext uri="{FF2B5EF4-FFF2-40B4-BE49-F238E27FC236}">
                  <a16:creationId xmlns:a16="http://schemas.microsoft.com/office/drawing/2014/main" id="{00BBDF8B-D58D-4913-AB47-FC5A6978BBC1}"/>
                </a:ext>
              </a:extLst>
            </p:cNvPr>
            <p:cNvSpPr/>
            <p:nvPr/>
          </p:nvSpPr>
          <p:spPr>
            <a:xfrm>
              <a:off x="6529354" y="2565694"/>
              <a:ext cx="2737466" cy="2368755"/>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1" name="Rectangle 80">
              <a:extLst>
                <a:ext uri="{FF2B5EF4-FFF2-40B4-BE49-F238E27FC236}">
                  <a16:creationId xmlns:a16="http://schemas.microsoft.com/office/drawing/2014/main" id="{B75C13D1-4196-4B6A-A238-F3424BC40E78}"/>
                </a:ext>
              </a:extLst>
            </p:cNvPr>
            <p:cNvSpPr/>
            <p:nvPr/>
          </p:nvSpPr>
          <p:spPr>
            <a:xfrm>
              <a:off x="7635281" y="4435245"/>
              <a:ext cx="892759" cy="387950"/>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Rectangle 58">
              <a:extLst>
                <a:ext uri="{FF2B5EF4-FFF2-40B4-BE49-F238E27FC236}">
                  <a16:creationId xmlns:a16="http://schemas.microsoft.com/office/drawing/2014/main" id="{77461968-4D1C-40BA-BACB-96E9E072EF4B}"/>
                </a:ext>
              </a:extLst>
            </p:cNvPr>
            <p:cNvSpPr/>
            <p:nvPr/>
          </p:nvSpPr>
          <p:spPr>
            <a:xfrm>
              <a:off x="6774061" y="2710342"/>
              <a:ext cx="750989" cy="1592475"/>
            </a:xfrm>
            <a:prstGeom prst="rect">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0" name="Rectangle 59">
              <a:extLst>
                <a:ext uri="{FF2B5EF4-FFF2-40B4-BE49-F238E27FC236}">
                  <a16:creationId xmlns:a16="http://schemas.microsoft.com/office/drawing/2014/main" id="{B3C60DBC-93B4-49FD-B523-6A046221BB1F}"/>
                </a:ext>
              </a:extLst>
            </p:cNvPr>
            <p:cNvSpPr/>
            <p:nvPr/>
          </p:nvSpPr>
          <p:spPr>
            <a:xfrm>
              <a:off x="7635281" y="5055338"/>
              <a:ext cx="1350682" cy="740906"/>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2F2F"/>
                </a:solidFill>
                <a:effectLst/>
                <a:uLnTx/>
                <a:uFillTx/>
                <a:latin typeface="Arial" panose="020B0604020202020204"/>
                <a:ea typeface="+mn-ea"/>
                <a:cs typeface="+mn-cs"/>
              </a:endParaRPr>
            </a:p>
          </p:txBody>
        </p:sp>
        <p:sp>
          <p:nvSpPr>
            <p:cNvPr id="61" name="Rectangle 60">
              <a:extLst>
                <a:ext uri="{FF2B5EF4-FFF2-40B4-BE49-F238E27FC236}">
                  <a16:creationId xmlns:a16="http://schemas.microsoft.com/office/drawing/2014/main" id="{1E9A5961-6D68-4B8F-AACA-98400E951152}"/>
                </a:ext>
              </a:extLst>
            </p:cNvPr>
            <p:cNvSpPr/>
            <p:nvPr/>
          </p:nvSpPr>
          <p:spPr>
            <a:xfrm>
              <a:off x="7648037" y="3561912"/>
              <a:ext cx="1350682" cy="740906"/>
            </a:xfrm>
            <a:prstGeom prst="rect">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2" name="Rectangle 61">
              <a:extLst>
                <a:ext uri="{FF2B5EF4-FFF2-40B4-BE49-F238E27FC236}">
                  <a16:creationId xmlns:a16="http://schemas.microsoft.com/office/drawing/2014/main" id="{ABC454A4-B2EE-4BE1-A403-4218914A0D21}"/>
                </a:ext>
              </a:extLst>
            </p:cNvPr>
            <p:cNvSpPr/>
            <p:nvPr/>
          </p:nvSpPr>
          <p:spPr>
            <a:xfrm>
              <a:off x="7636799" y="2710342"/>
              <a:ext cx="1350682" cy="740906"/>
            </a:xfrm>
            <a:prstGeom prst="rect">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3" name="Picture 2" descr="See the source image">
              <a:extLst>
                <a:ext uri="{FF2B5EF4-FFF2-40B4-BE49-F238E27FC236}">
                  <a16:creationId xmlns:a16="http://schemas.microsoft.com/office/drawing/2014/main" id="{F144724C-7D21-4AAE-AE99-48A5614B08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6881" y="2833193"/>
              <a:ext cx="473726" cy="47372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See the source image">
              <a:extLst>
                <a:ext uri="{FF2B5EF4-FFF2-40B4-BE49-F238E27FC236}">
                  <a16:creationId xmlns:a16="http://schemas.microsoft.com/office/drawing/2014/main" id="{CBDF9FBB-1C6C-466A-B247-AB52240E13D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509" r="18193" b="16739"/>
            <a:stretch/>
          </p:blipFill>
          <p:spPr bwMode="auto">
            <a:xfrm>
              <a:off x="8054314" y="3669091"/>
              <a:ext cx="473726" cy="521908"/>
            </a:xfrm>
            <a:prstGeom prst="rect">
              <a:avLst/>
            </a:prstGeom>
            <a:noFill/>
          </p:spPr>
        </p:pic>
        <p:pic>
          <p:nvPicPr>
            <p:cNvPr id="67" name="Picture 8" descr="See the source image">
              <a:extLst>
                <a:ext uri="{FF2B5EF4-FFF2-40B4-BE49-F238E27FC236}">
                  <a16:creationId xmlns:a16="http://schemas.microsoft.com/office/drawing/2014/main" id="{2C9A4D58-20C3-46F9-B7EE-5248EF5EF5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3932" y="3274305"/>
              <a:ext cx="353658" cy="432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EE0CA196-39A8-4DC3-BA1B-A1A76D569E7B}"/>
                </a:ext>
              </a:extLst>
            </p:cNvPr>
            <p:cNvPicPr>
              <a:picLocks noChangeAspect="1"/>
            </p:cNvPicPr>
            <p:nvPr/>
          </p:nvPicPr>
          <p:blipFill>
            <a:blip r:embed="rId5"/>
            <a:stretch>
              <a:fillRect/>
            </a:stretch>
          </p:blipFill>
          <p:spPr>
            <a:xfrm>
              <a:off x="7710376" y="4507050"/>
              <a:ext cx="735090" cy="256204"/>
            </a:xfrm>
            <a:prstGeom prst="rect">
              <a:avLst/>
            </a:prstGeom>
          </p:spPr>
        </p:pic>
        <p:cxnSp>
          <p:nvCxnSpPr>
            <p:cNvPr id="82" name="Straight Arrow Connector 81">
              <a:extLst>
                <a:ext uri="{FF2B5EF4-FFF2-40B4-BE49-F238E27FC236}">
                  <a16:creationId xmlns:a16="http://schemas.microsoft.com/office/drawing/2014/main" id="{F8176E0C-AF4A-42E2-B9C7-D18F381CA85B}"/>
                </a:ext>
              </a:extLst>
            </p:cNvPr>
            <p:cNvCxnSpPr>
              <a:cxnSpLocks/>
            </p:cNvCxnSpPr>
            <p:nvPr/>
          </p:nvCxnSpPr>
          <p:spPr>
            <a:xfrm flipV="1">
              <a:off x="8704864" y="4334923"/>
              <a:ext cx="0" cy="72041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89" name="Rectangle: Rounded Corners 88">
            <a:extLst>
              <a:ext uri="{FF2B5EF4-FFF2-40B4-BE49-F238E27FC236}">
                <a16:creationId xmlns:a16="http://schemas.microsoft.com/office/drawing/2014/main" id="{9C232F46-D3EA-44B3-A19E-B63E5B492310}"/>
              </a:ext>
            </a:extLst>
          </p:cNvPr>
          <p:cNvSpPr/>
          <p:nvPr/>
        </p:nvSpPr>
        <p:spPr>
          <a:xfrm>
            <a:off x="9168991" y="1524971"/>
            <a:ext cx="2455693" cy="426088"/>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B49"/>
                </a:solidFill>
                <a:effectLst/>
                <a:uLnTx/>
                <a:uFillTx/>
                <a:latin typeface="Arial" panose="020B0604020202020204"/>
                <a:ea typeface="+mn-ea"/>
                <a:cs typeface="+mn-cs"/>
              </a:rPr>
              <a:t>Our DT Solution</a:t>
            </a:r>
          </a:p>
        </p:txBody>
      </p:sp>
      <p:pic>
        <p:nvPicPr>
          <p:cNvPr id="47" name="Picture 10">
            <a:extLst>
              <a:ext uri="{FF2B5EF4-FFF2-40B4-BE49-F238E27FC236}">
                <a16:creationId xmlns:a16="http://schemas.microsoft.com/office/drawing/2014/main" id="{109CBCB1-0CD3-4E3A-8143-AC043F7776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7680" y="5452233"/>
            <a:ext cx="274073" cy="3247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686D95D5-DC26-4E3F-934F-3153C681647A}"/>
              </a:ext>
            </a:extLst>
          </p:cNvPr>
          <p:cNvSpPr txBox="1"/>
          <p:nvPr/>
        </p:nvSpPr>
        <p:spPr>
          <a:xfrm>
            <a:off x="3914239" y="5493230"/>
            <a:ext cx="11422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2B49"/>
                </a:solidFill>
                <a:effectLst/>
                <a:uLnTx/>
                <a:uFillTx/>
                <a:latin typeface="Arial" panose="020B0604020202020204"/>
                <a:ea typeface="+mn-ea"/>
                <a:cs typeface="+mn-cs"/>
              </a:rPr>
              <a:t>and/or</a:t>
            </a:r>
            <a:r>
              <a:rPr kumimoji="0" lang="en-US" sz="1100" b="0" i="0" u="none" strike="noStrike" kern="1200" cap="none" spc="0" normalizeH="0" baseline="0" noProof="0" dirty="0">
                <a:ln>
                  <a:noFill/>
                </a:ln>
                <a:solidFill>
                  <a:srgbClr val="002B49"/>
                </a:solidFill>
                <a:effectLst/>
                <a:uLnTx/>
                <a:uFillTx/>
                <a:latin typeface="Arial" panose="020B0604020202020204"/>
                <a:ea typeface="+mn-ea"/>
                <a:cs typeface="+mn-cs"/>
              </a:rPr>
              <a:t> </a:t>
            </a:r>
            <a:r>
              <a:rPr kumimoji="0" lang="en-US" sz="1100" b="1" i="0" u="none" strike="noStrike" kern="1200" cap="none" spc="0" normalizeH="0" baseline="0" noProof="0" dirty="0">
                <a:ln>
                  <a:noFill/>
                </a:ln>
                <a:solidFill>
                  <a:srgbClr val="002B49"/>
                </a:solidFill>
                <a:effectLst/>
                <a:uLnTx/>
                <a:uFillTx/>
                <a:latin typeface="Arial" panose="020B0604020202020204"/>
                <a:ea typeface="+mn-ea"/>
                <a:cs typeface="+mn-cs"/>
              </a:rPr>
              <a:t>IWMS</a:t>
            </a:r>
          </a:p>
        </p:txBody>
      </p:sp>
      <p:sp>
        <p:nvSpPr>
          <p:cNvPr id="42" name="Rectangle 41">
            <a:extLst>
              <a:ext uri="{FF2B5EF4-FFF2-40B4-BE49-F238E27FC236}">
                <a16:creationId xmlns:a16="http://schemas.microsoft.com/office/drawing/2014/main" id="{14A4C4E6-876E-4FCC-A3ED-D0BA1829EE9B}"/>
              </a:ext>
            </a:extLst>
          </p:cNvPr>
          <p:cNvSpPr/>
          <p:nvPr/>
        </p:nvSpPr>
        <p:spPr>
          <a:xfrm>
            <a:off x="3605341" y="1716089"/>
            <a:ext cx="1350682" cy="740906"/>
          </a:xfrm>
          <a:prstGeom prst="rect">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4" name="Picture 10">
            <a:extLst>
              <a:ext uri="{FF2B5EF4-FFF2-40B4-BE49-F238E27FC236}">
                <a16:creationId xmlns:a16="http://schemas.microsoft.com/office/drawing/2014/main" id="{AD1199B5-0EDC-4A51-AFF3-42B39EF5A6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5217" y="1947831"/>
            <a:ext cx="274073" cy="32473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3355381E-E45B-442E-848F-232861D9B858}"/>
              </a:ext>
            </a:extLst>
          </p:cNvPr>
          <p:cNvSpPr txBox="1"/>
          <p:nvPr/>
        </p:nvSpPr>
        <p:spPr>
          <a:xfrm>
            <a:off x="3927504" y="1974281"/>
            <a:ext cx="11422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2B49"/>
                </a:solidFill>
                <a:effectLst/>
                <a:uLnTx/>
                <a:uFillTx/>
                <a:latin typeface="Arial" panose="020B0604020202020204"/>
                <a:ea typeface="+mn-ea"/>
                <a:cs typeface="+mn-cs"/>
              </a:rPr>
              <a:t>and/or</a:t>
            </a:r>
            <a:r>
              <a:rPr kumimoji="0" lang="en-US" sz="1100" b="0" i="0" u="none" strike="noStrike" kern="1200" cap="none" spc="0" normalizeH="0" baseline="0" noProof="0" dirty="0">
                <a:ln>
                  <a:noFill/>
                </a:ln>
                <a:solidFill>
                  <a:srgbClr val="002B49"/>
                </a:solidFill>
                <a:effectLst/>
                <a:uLnTx/>
                <a:uFillTx/>
                <a:latin typeface="Arial" panose="020B0604020202020204"/>
                <a:ea typeface="+mn-ea"/>
                <a:cs typeface="+mn-cs"/>
              </a:rPr>
              <a:t> </a:t>
            </a:r>
            <a:r>
              <a:rPr kumimoji="0" lang="en-US" sz="1100" b="1" i="0" u="none" strike="noStrike" kern="1200" cap="none" spc="0" normalizeH="0" baseline="0" noProof="0" dirty="0">
                <a:ln>
                  <a:noFill/>
                </a:ln>
                <a:solidFill>
                  <a:srgbClr val="002B49"/>
                </a:solidFill>
                <a:effectLst/>
                <a:uLnTx/>
                <a:uFillTx/>
                <a:latin typeface="Arial" panose="020B0604020202020204"/>
                <a:ea typeface="+mn-ea"/>
                <a:cs typeface="+mn-cs"/>
              </a:rPr>
              <a:t>IWMS</a:t>
            </a:r>
          </a:p>
        </p:txBody>
      </p:sp>
      <p:cxnSp>
        <p:nvCxnSpPr>
          <p:cNvPr id="50" name="Straight Arrow Connector 49">
            <a:extLst>
              <a:ext uri="{FF2B5EF4-FFF2-40B4-BE49-F238E27FC236}">
                <a16:creationId xmlns:a16="http://schemas.microsoft.com/office/drawing/2014/main" id="{7EF2AC00-666A-4E32-949A-6556962AF05B}"/>
              </a:ext>
            </a:extLst>
          </p:cNvPr>
          <p:cNvCxnSpPr>
            <a:cxnSpLocks/>
          </p:cNvCxnSpPr>
          <p:nvPr/>
        </p:nvCxnSpPr>
        <p:spPr>
          <a:xfrm flipV="1">
            <a:off x="4280682" y="2439238"/>
            <a:ext cx="0" cy="437243"/>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3" name="Picture 14" descr="See the source image">
            <a:extLst>
              <a:ext uri="{FF2B5EF4-FFF2-40B4-BE49-F238E27FC236}">
                <a16:creationId xmlns:a16="http://schemas.microsoft.com/office/drawing/2014/main" id="{3567E5B2-1ACC-4549-A94E-3FBA015A60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3355" y="3042176"/>
            <a:ext cx="473726" cy="47372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Icon&#10;&#10;Description automatically generated">
            <a:extLst>
              <a:ext uri="{FF2B5EF4-FFF2-40B4-BE49-F238E27FC236}">
                <a16:creationId xmlns:a16="http://schemas.microsoft.com/office/drawing/2014/main" id="{C46E4F35-10EB-45A6-9B14-F6EB27AF3A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0738" y="3760156"/>
            <a:ext cx="910663" cy="967895"/>
          </a:xfrm>
          <a:prstGeom prst="rect">
            <a:avLst/>
          </a:prstGeom>
        </p:spPr>
      </p:pic>
      <p:pic>
        <p:nvPicPr>
          <p:cNvPr id="64" name="Picture 63" descr="Icon&#10;&#10;Description automatically generated">
            <a:extLst>
              <a:ext uri="{FF2B5EF4-FFF2-40B4-BE49-F238E27FC236}">
                <a16:creationId xmlns:a16="http://schemas.microsoft.com/office/drawing/2014/main" id="{D6BCF4CE-B316-4FB3-9A69-4CA781AD14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0504" y="1989776"/>
            <a:ext cx="910663" cy="967895"/>
          </a:xfrm>
          <a:prstGeom prst="rect">
            <a:avLst/>
          </a:prstGeom>
        </p:spPr>
      </p:pic>
      <p:pic>
        <p:nvPicPr>
          <p:cNvPr id="66" name="Picture 65">
            <a:extLst>
              <a:ext uri="{FF2B5EF4-FFF2-40B4-BE49-F238E27FC236}">
                <a16:creationId xmlns:a16="http://schemas.microsoft.com/office/drawing/2014/main" id="{C4169DF7-BB82-4709-93ED-99831D6468AD}"/>
              </a:ext>
            </a:extLst>
          </p:cNvPr>
          <p:cNvPicPr>
            <a:picLocks noChangeAspect="1"/>
          </p:cNvPicPr>
          <p:nvPr/>
        </p:nvPicPr>
        <p:blipFill>
          <a:blip r:embed="rId10"/>
          <a:stretch>
            <a:fillRect/>
          </a:stretch>
        </p:blipFill>
        <p:spPr>
          <a:xfrm>
            <a:off x="6253224" y="2794668"/>
            <a:ext cx="907366" cy="966623"/>
          </a:xfrm>
          <a:prstGeom prst="rect">
            <a:avLst/>
          </a:prstGeom>
        </p:spPr>
      </p:pic>
      <p:pic>
        <p:nvPicPr>
          <p:cNvPr id="68" name="Picture 67" descr="Icon&#10;&#10;Description automatically generated">
            <a:extLst>
              <a:ext uri="{FF2B5EF4-FFF2-40B4-BE49-F238E27FC236}">
                <a16:creationId xmlns:a16="http://schemas.microsoft.com/office/drawing/2014/main" id="{F674B377-6F94-48F2-933E-8300C805557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01167" y="4555356"/>
            <a:ext cx="649142" cy="676035"/>
          </a:xfrm>
          <a:prstGeom prst="rect">
            <a:avLst/>
          </a:prstGeom>
        </p:spPr>
      </p:pic>
      <p:cxnSp>
        <p:nvCxnSpPr>
          <p:cNvPr id="6" name="Straight Arrow Connector 5">
            <a:extLst>
              <a:ext uri="{FF2B5EF4-FFF2-40B4-BE49-F238E27FC236}">
                <a16:creationId xmlns:a16="http://schemas.microsoft.com/office/drawing/2014/main" id="{FF0A911B-21E1-403B-B6CF-748BC425B0F7}"/>
              </a:ext>
            </a:extLst>
          </p:cNvPr>
          <p:cNvCxnSpPr>
            <a:cxnSpLocks/>
            <a:stCxn id="62" idx="3"/>
            <a:endCxn id="66" idx="1"/>
          </p:cNvCxnSpPr>
          <p:nvPr/>
        </p:nvCxnSpPr>
        <p:spPr>
          <a:xfrm flipV="1">
            <a:off x="4944785" y="3277980"/>
            <a:ext cx="1308439" cy="1059"/>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5B2EDA01-8A84-49B7-834A-CEA5BB6C068F}"/>
              </a:ext>
            </a:extLst>
          </p:cNvPr>
          <p:cNvCxnSpPr>
            <a:cxnSpLocks/>
            <a:stCxn id="62" idx="3"/>
          </p:cNvCxnSpPr>
          <p:nvPr/>
        </p:nvCxnSpPr>
        <p:spPr>
          <a:xfrm>
            <a:off x="4944785" y="3279039"/>
            <a:ext cx="2185953" cy="942048"/>
          </a:xfrm>
          <a:prstGeom prst="bentConnector3">
            <a:avLst>
              <a:gd name="adj1" fmla="val 32972"/>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7CAB157C-BAE2-4787-A656-ADF89BB794AC}"/>
              </a:ext>
            </a:extLst>
          </p:cNvPr>
          <p:cNvCxnSpPr>
            <a:cxnSpLocks/>
            <a:stCxn id="62" idx="3"/>
            <a:endCxn id="64" idx="1"/>
          </p:cNvCxnSpPr>
          <p:nvPr/>
        </p:nvCxnSpPr>
        <p:spPr>
          <a:xfrm flipV="1">
            <a:off x="4944785" y="2473724"/>
            <a:ext cx="2445719" cy="805315"/>
          </a:xfrm>
          <a:prstGeom prst="bentConnector3">
            <a:avLst>
              <a:gd name="adj1" fmla="val 2942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Rounded Corners 72">
            <a:extLst>
              <a:ext uri="{FF2B5EF4-FFF2-40B4-BE49-F238E27FC236}">
                <a16:creationId xmlns:a16="http://schemas.microsoft.com/office/drawing/2014/main" id="{AEA1250D-F67E-4A36-A5E4-7F9678295848}"/>
              </a:ext>
            </a:extLst>
          </p:cNvPr>
          <p:cNvSpPr/>
          <p:nvPr/>
        </p:nvSpPr>
        <p:spPr>
          <a:xfrm>
            <a:off x="9168991" y="2235891"/>
            <a:ext cx="2579975" cy="490078"/>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B49"/>
                </a:solidFill>
                <a:effectLst/>
                <a:uLnTx/>
                <a:uFillTx/>
                <a:latin typeface="Arial" panose="020B0604020202020204"/>
                <a:ea typeface="+mn-ea"/>
                <a:cs typeface="+mn-cs"/>
              </a:rPr>
              <a:t>Applications</a:t>
            </a:r>
          </a:p>
        </p:txBody>
      </p:sp>
      <p:sp>
        <p:nvSpPr>
          <p:cNvPr id="3" name="TextBox 2">
            <a:extLst>
              <a:ext uri="{FF2B5EF4-FFF2-40B4-BE49-F238E27FC236}">
                <a16:creationId xmlns:a16="http://schemas.microsoft.com/office/drawing/2014/main" id="{01C1A76F-357E-7CF9-9B17-D728877207AE}"/>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5" name="Slide Number Placeholder 4">
            <a:extLst>
              <a:ext uri="{FF2B5EF4-FFF2-40B4-BE49-F238E27FC236}">
                <a16:creationId xmlns:a16="http://schemas.microsoft.com/office/drawing/2014/main" id="{5C6B2ABF-530D-1CA2-4D51-6666A4AFDB5A}"/>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41</a:t>
            </a:fld>
            <a:endParaRPr lang="en-US" dirty="0">
              <a:solidFill>
                <a:srgbClr val="000000"/>
              </a:solidFill>
            </a:endParaRPr>
          </a:p>
        </p:txBody>
      </p:sp>
    </p:spTree>
    <p:extLst>
      <p:ext uri="{BB962C8B-B14F-4D97-AF65-F5344CB8AC3E}">
        <p14:creationId xmlns:p14="http://schemas.microsoft.com/office/powerpoint/2010/main" val="2968004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889191-C1A7-4C18-8400-9AFAA2C9E38D}"/>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B845320-5007-4676-B0B9-D643FE25CD5F}" type="slidenum">
              <a:rPr kumimoji="0" lang="en-US"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D13D58E5-0805-4FF1-AC23-718FD9586702}"/>
              </a:ext>
            </a:extLst>
          </p:cNvPr>
          <p:cNvSpPr>
            <a:spLocks noGrp="1"/>
          </p:cNvSpPr>
          <p:nvPr>
            <p:ph type="title"/>
          </p:nvPr>
        </p:nvSpPr>
        <p:spPr>
          <a:xfrm>
            <a:off x="608085" y="0"/>
            <a:ext cx="9205754" cy="79513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Reference Summary, Questions and Discussion</a:t>
            </a:r>
          </a:p>
        </p:txBody>
      </p:sp>
      <p:sp>
        <p:nvSpPr>
          <p:cNvPr id="4" name="Rectangle: Rounded Corners 3">
            <a:extLst>
              <a:ext uri="{FF2B5EF4-FFF2-40B4-BE49-F238E27FC236}">
                <a16:creationId xmlns:a16="http://schemas.microsoft.com/office/drawing/2014/main" id="{BA4B23AF-1D4C-4079-B5F7-5EE447527602}"/>
              </a:ext>
            </a:extLst>
          </p:cNvPr>
          <p:cNvSpPr/>
          <p:nvPr/>
        </p:nvSpPr>
        <p:spPr>
          <a:xfrm>
            <a:off x="608085" y="5182631"/>
            <a:ext cx="9900691" cy="1005840"/>
          </a:xfrm>
          <a:prstGeom prst="roundRect">
            <a:avLst/>
          </a:prstGeom>
          <a:solidFill>
            <a:schemeClr val="accent1">
              <a:lumMod val="90000"/>
              <a:lumOff val="1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B49">
                    <a:lumMod val="90000"/>
                    <a:lumOff val="10000"/>
                  </a:srgbClr>
                </a:solidFill>
                <a:effectLst/>
                <a:uLnTx/>
                <a:uFillTx/>
                <a:latin typeface="Arial" panose="020B0604020202020204"/>
                <a:ea typeface="+mn-ea"/>
                <a:cs typeface="+mn-cs"/>
              </a:rPr>
              <a:t>Assessment</a:t>
            </a:r>
          </a:p>
        </p:txBody>
      </p:sp>
      <p:sp>
        <p:nvSpPr>
          <p:cNvPr id="5" name="Rectangle: Rounded Corners 4">
            <a:extLst>
              <a:ext uri="{FF2B5EF4-FFF2-40B4-BE49-F238E27FC236}">
                <a16:creationId xmlns:a16="http://schemas.microsoft.com/office/drawing/2014/main" id="{2B11751F-73E1-4300-81D2-875EB61B06CA}"/>
              </a:ext>
            </a:extLst>
          </p:cNvPr>
          <p:cNvSpPr/>
          <p:nvPr/>
        </p:nvSpPr>
        <p:spPr>
          <a:xfrm>
            <a:off x="2244653" y="4176791"/>
            <a:ext cx="8264123" cy="1005840"/>
          </a:xfrm>
          <a:prstGeom prst="roundRect">
            <a:avLst/>
          </a:prstGeom>
          <a:solidFill>
            <a:schemeClr val="accent1">
              <a:lumMod val="75000"/>
              <a:lumOff val="2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C8C40">
                  <a:lumMod val="75000"/>
                </a:srgbClr>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B27CD2F3-9F39-4477-8A8E-37981A0A5D84}"/>
              </a:ext>
            </a:extLst>
          </p:cNvPr>
          <p:cNvSpPr/>
          <p:nvPr/>
        </p:nvSpPr>
        <p:spPr>
          <a:xfrm>
            <a:off x="3751531" y="3170951"/>
            <a:ext cx="6757245" cy="1005840"/>
          </a:xfrm>
          <a:prstGeom prst="roundRect">
            <a:avLst/>
          </a:prstGeom>
          <a:solidFill>
            <a:schemeClr val="accent1">
              <a:lumMod val="50000"/>
              <a:lumOff val="5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CAA20">
                  <a:lumMod val="75000"/>
                </a:srgbClr>
              </a:solidFill>
              <a:effectLst/>
              <a:uLnTx/>
              <a:uFillTx/>
              <a:latin typeface="Arial" panose="020B0604020202020204"/>
              <a:ea typeface="+mn-ea"/>
              <a:cs typeface="+mn-cs"/>
            </a:endParaRPr>
          </a:p>
        </p:txBody>
      </p:sp>
      <p:sp>
        <p:nvSpPr>
          <p:cNvPr id="7" name="Rectangle: Rounded Corners 6">
            <a:extLst>
              <a:ext uri="{FF2B5EF4-FFF2-40B4-BE49-F238E27FC236}">
                <a16:creationId xmlns:a16="http://schemas.microsoft.com/office/drawing/2014/main" id="{9F784EF4-10FC-4020-A00E-D072A8DB1336}"/>
              </a:ext>
            </a:extLst>
          </p:cNvPr>
          <p:cNvSpPr/>
          <p:nvPr/>
        </p:nvSpPr>
        <p:spPr>
          <a:xfrm>
            <a:off x="5031691" y="2166777"/>
            <a:ext cx="5477085" cy="1005840"/>
          </a:xfrm>
          <a:prstGeom prst="roundRect">
            <a:avLst/>
          </a:prstGeom>
          <a:solidFill>
            <a:schemeClr val="accent1">
              <a:lumMod val="25000"/>
              <a:lumOff val="7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15CC7906-F722-4465-A09D-7392D2D09189}"/>
              </a:ext>
            </a:extLst>
          </p:cNvPr>
          <p:cNvSpPr txBox="1"/>
          <p:nvPr/>
        </p:nvSpPr>
        <p:spPr>
          <a:xfrm>
            <a:off x="789926" y="5055516"/>
            <a:ext cx="914400" cy="118872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2B49">
                    <a:lumMod val="10000"/>
                    <a:lumOff val="90000"/>
                  </a:srgbClr>
                </a:solidFill>
                <a:effectLst/>
                <a:uLnTx/>
                <a:uFillTx/>
                <a:latin typeface="Georgia" panose="02040502050405020303" pitchFamily="18" charset="0"/>
                <a:ea typeface="+mn-ea"/>
                <a:cs typeface="+mn-cs"/>
              </a:rPr>
              <a:t>1</a:t>
            </a:r>
          </a:p>
        </p:txBody>
      </p:sp>
      <p:sp>
        <p:nvSpPr>
          <p:cNvPr id="9" name="TextBox 8">
            <a:extLst>
              <a:ext uri="{FF2B5EF4-FFF2-40B4-BE49-F238E27FC236}">
                <a16:creationId xmlns:a16="http://schemas.microsoft.com/office/drawing/2014/main" id="{85142CE1-F7C7-4C8B-A383-111422F4C692}"/>
              </a:ext>
            </a:extLst>
          </p:cNvPr>
          <p:cNvSpPr txBox="1"/>
          <p:nvPr/>
        </p:nvSpPr>
        <p:spPr>
          <a:xfrm>
            <a:off x="2472584" y="4054364"/>
            <a:ext cx="914400" cy="118872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2B49">
                    <a:lumMod val="90000"/>
                    <a:lumOff val="10000"/>
                  </a:srgbClr>
                </a:solidFill>
                <a:effectLst/>
                <a:uLnTx/>
                <a:uFillTx/>
                <a:latin typeface="Georgia" panose="02040502050405020303" pitchFamily="18" charset="0"/>
                <a:ea typeface="+mn-ea"/>
                <a:cs typeface="+mn-cs"/>
              </a:rPr>
              <a:t>2</a:t>
            </a:r>
          </a:p>
        </p:txBody>
      </p:sp>
      <p:sp>
        <p:nvSpPr>
          <p:cNvPr id="10" name="TextBox 9">
            <a:extLst>
              <a:ext uri="{FF2B5EF4-FFF2-40B4-BE49-F238E27FC236}">
                <a16:creationId xmlns:a16="http://schemas.microsoft.com/office/drawing/2014/main" id="{284620B7-9632-400C-8911-D5852F026786}"/>
              </a:ext>
            </a:extLst>
          </p:cNvPr>
          <p:cNvSpPr txBox="1"/>
          <p:nvPr/>
        </p:nvSpPr>
        <p:spPr>
          <a:xfrm>
            <a:off x="3294135" y="2657636"/>
            <a:ext cx="1833995" cy="172431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2B49">
                    <a:lumMod val="75000"/>
                    <a:lumOff val="25000"/>
                  </a:srgbClr>
                </a:solidFill>
                <a:effectLst/>
                <a:uLnTx/>
                <a:uFillTx/>
                <a:latin typeface="Georgia" panose="02040502050405020303" pitchFamily="18" charset="0"/>
                <a:ea typeface="+mn-ea"/>
                <a:cs typeface="+mn-cs"/>
              </a:rPr>
              <a:t>3</a:t>
            </a:r>
          </a:p>
        </p:txBody>
      </p:sp>
      <p:sp>
        <p:nvSpPr>
          <p:cNvPr id="11" name="TextBox 10">
            <a:extLst>
              <a:ext uri="{FF2B5EF4-FFF2-40B4-BE49-F238E27FC236}">
                <a16:creationId xmlns:a16="http://schemas.microsoft.com/office/drawing/2014/main" id="{33B36371-7702-4B3D-BAAF-D3009DE43462}"/>
              </a:ext>
            </a:extLst>
          </p:cNvPr>
          <p:cNvSpPr txBox="1"/>
          <p:nvPr/>
        </p:nvSpPr>
        <p:spPr>
          <a:xfrm>
            <a:off x="5128130" y="1914147"/>
            <a:ext cx="914400" cy="118872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2B49">
                    <a:lumMod val="50000"/>
                    <a:lumOff val="50000"/>
                  </a:srgbClr>
                </a:solidFill>
                <a:effectLst/>
                <a:uLnTx/>
                <a:uFillTx/>
                <a:latin typeface="Georgia" panose="02040502050405020303" pitchFamily="18" charset="0"/>
                <a:ea typeface="+mn-ea"/>
                <a:cs typeface="+mn-cs"/>
              </a:rPr>
              <a:t>4</a:t>
            </a:r>
          </a:p>
        </p:txBody>
      </p:sp>
      <p:sp>
        <p:nvSpPr>
          <p:cNvPr id="16" name="TextBox 15">
            <a:extLst>
              <a:ext uri="{FF2B5EF4-FFF2-40B4-BE49-F238E27FC236}">
                <a16:creationId xmlns:a16="http://schemas.microsoft.com/office/drawing/2014/main" id="{33A9C738-68BC-441C-B1BB-235B8979175A}"/>
              </a:ext>
            </a:extLst>
          </p:cNvPr>
          <p:cNvSpPr txBox="1"/>
          <p:nvPr/>
        </p:nvSpPr>
        <p:spPr>
          <a:xfrm>
            <a:off x="942498" y="4650611"/>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27C"/>
                </a:solidFill>
                <a:effectLst/>
                <a:uLnTx/>
                <a:uFillTx/>
                <a:latin typeface="Segoe UI Black" panose="020B0A02040204020203" pitchFamily="34" charset="0"/>
                <a:ea typeface="Segoe UI Black" panose="020B0A02040204020203" pitchFamily="34" charset="0"/>
                <a:cs typeface="+mn-cs"/>
              </a:rPr>
              <a:t>FOUNDATIONAL</a:t>
            </a:r>
          </a:p>
        </p:txBody>
      </p:sp>
      <p:sp>
        <p:nvSpPr>
          <p:cNvPr id="17" name="TextBox 16">
            <a:extLst>
              <a:ext uri="{FF2B5EF4-FFF2-40B4-BE49-F238E27FC236}">
                <a16:creationId xmlns:a16="http://schemas.microsoft.com/office/drawing/2014/main" id="{F4839E99-123C-43D8-9706-99F975B5905B}"/>
              </a:ext>
            </a:extLst>
          </p:cNvPr>
          <p:cNvSpPr txBox="1"/>
          <p:nvPr/>
        </p:nvSpPr>
        <p:spPr>
          <a:xfrm>
            <a:off x="2489561" y="3640731"/>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B49">
                    <a:lumMod val="75000"/>
                    <a:lumOff val="25000"/>
                  </a:srgbClr>
                </a:solidFill>
                <a:effectLst/>
                <a:uLnTx/>
                <a:uFillTx/>
                <a:latin typeface="Segoe UI Black" panose="020B0A02040204020203" pitchFamily="34" charset="0"/>
                <a:ea typeface="Segoe UI Black" panose="020B0A02040204020203" pitchFamily="34" charset="0"/>
                <a:cs typeface="+mn-cs"/>
              </a:rPr>
              <a:t>STRUCTURED</a:t>
            </a:r>
          </a:p>
        </p:txBody>
      </p:sp>
      <p:sp>
        <p:nvSpPr>
          <p:cNvPr id="18" name="TextBox 17">
            <a:extLst>
              <a:ext uri="{FF2B5EF4-FFF2-40B4-BE49-F238E27FC236}">
                <a16:creationId xmlns:a16="http://schemas.microsoft.com/office/drawing/2014/main" id="{57712909-8548-449E-990D-392E16DEFAD6}"/>
              </a:ext>
            </a:extLst>
          </p:cNvPr>
          <p:cNvSpPr txBox="1"/>
          <p:nvPr/>
        </p:nvSpPr>
        <p:spPr>
          <a:xfrm>
            <a:off x="2482138" y="2928841"/>
            <a:ext cx="2587702" cy="34197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B49">
                    <a:lumMod val="50000"/>
                    <a:lumOff val="50000"/>
                  </a:srgbClr>
                </a:solidFill>
                <a:effectLst/>
                <a:uLnTx/>
                <a:uFillTx/>
                <a:latin typeface="Segoe UI Black" panose="020B0A02040204020203" pitchFamily="34" charset="0"/>
                <a:ea typeface="Segoe UI Black" panose="020B0A02040204020203" pitchFamily="34" charset="0"/>
                <a:cs typeface="+mn-cs"/>
              </a:rPr>
              <a:t>REACTIVE</a:t>
            </a:r>
          </a:p>
        </p:txBody>
      </p:sp>
      <p:sp>
        <p:nvSpPr>
          <p:cNvPr id="19" name="TextBox 18">
            <a:extLst>
              <a:ext uri="{FF2B5EF4-FFF2-40B4-BE49-F238E27FC236}">
                <a16:creationId xmlns:a16="http://schemas.microsoft.com/office/drawing/2014/main" id="{46C0F791-3124-4193-B238-49F8E064FC8D}"/>
              </a:ext>
            </a:extLst>
          </p:cNvPr>
          <p:cNvSpPr txBox="1"/>
          <p:nvPr/>
        </p:nvSpPr>
        <p:spPr>
          <a:xfrm>
            <a:off x="4803700" y="1922592"/>
            <a:ext cx="1550544" cy="34292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B49">
                    <a:lumMod val="25000"/>
                    <a:lumOff val="75000"/>
                  </a:srgbClr>
                </a:solidFill>
                <a:effectLst/>
                <a:uLnTx/>
                <a:uFillTx/>
                <a:latin typeface="Segoe UI Black" panose="020B0A02040204020203" pitchFamily="34" charset="0"/>
                <a:ea typeface="Segoe UI Black" panose="020B0A02040204020203" pitchFamily="34" charset="0"/>
                <a:cs typeface="+mn-cs"/>
              </a:rPr>
              <a:t>PROACTIVE</a:t>
            </a:r>
          </a:p>
        </p:txBody>
      </p:sp>
      <p:sp>
        <p:nvSpPr>
          <p:cNvPr id="21" name="Rectangle: Rounded Corners 20">
            <a:extLst>
              <a:ext uri="{FF2B5EF4-FFF2-40B4-BE49-F238E27FC236}">
                <a16:creationId xmlns:a16="http://schemas.microsoft.com/office/drawing/2014/main" id="{E4B68616-7F78-2251-EEFB-8EBFBFF8388B}"/>
              </a:ext>
            </a:extLst>
          </p:cNvPr>
          <p:cNvSpPr/>
          <p:nvPr/>
        </p:nvSpPr>
        <p:spPr>
          <a:xfrm>
            <a:off x="6294119" y="1159381"/>
            <a:ext cx="4214657" cy="1005840"/>
          </a:xfrm>
          <a:prstGeom prst="roundRect">
            <a:avLst/>
          </a:prstGeom>
          <a:solidFill>
            <a:schemeClr val="accent1">
              <a:lumMod val="10000"/>
              <a:lumOff val="9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92C4F219-AA15-FFAB-3E5C-62B56CD41FC8}"/>
              </a:ext>
            </a:extLst>
          </p:cNvPr>
          <p:cNvSpPr txBox="1"/>
          <p:nvPr/>
        </p:nvSpPr>
        <p:spPr>
          <a:xfrm>
            <a:off x="6294118" y="910988"/>
            <a:ext cx="914400" cy="118872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2B49">
                    <a:lumMod val="25000"/>
                    <a:lumOff val="75000"/>
                  </a:srgbClr>
                </a:solidFill>
                <a:effectLst/>
                <a:uLnTx/>
                <a:uFillTx/>
                <a:latin typeface="Georgia" panose="02040502050405020303" pitchFamily="18" charset="0"/>
                <a:ea typeface="+mn-ea"/>
                <a:cs typeface="+mn-cs"/>
              </a:rPr>
              <a:t>5</a:t>
            </a:r>
          </a:p>
        </p:txBody>
      </p:sp>
      <p:sp>
        <p:nvSpPr>
          <p:cNvPr id="24" name="TextBox 23">
            <a:extLst>
              <a:ext uri="{FF2B5EF4-FFF2-40B4-BE49-F238E27FC236}">
                <a16:creationId xmlns:a16="http://schemas.microsoft.com/office/drawing/2014/main" id="{15D013BD-D8F2-0AE7-AF7A-65615022B83E}"/>
              </a:ext>
            </a:extLst>
          </p:cNvPr>
          <p:cNvSpPr txBox="1"/>
          <p:nvPr/>
        </p:nvSpPr>
        <p:spPr>
          <a:xfrm>
            <a:off x="6058460" y="916752"/>
            <a:ext cx="1550544" cy="34292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B49">
                    <a:lumMod val="25000"/>
                    <a:lumOff val="75000"/>
                  </a:srgbClr>
                </a:solidFill>
                <a:effectLst/>
                <a:uLnTx/>
                <a:uFillTx/>
                <a:latin typeface="Segoe UI Black" panose="020B0A02040204020203" pitchFamily="34" charset="0"/>
                <a:ea typeface="Segoe UI Black" panose="020B0A02040204020203" pitchFamily="34" charset="0"/>
                <a:cs typeface="+mn-cs"/>
              </a:rPr>
              <a:t>ENTERPRISE</a:t>
            </a:r>
          </a:p>
        </p:txBody>
      </p:sp>
      <p:sp>
        <p:nvSpPr>
          <p:cNvPr id="12" name="Rectangle: Rounded Corners 11">
            <a:extLst>
              <a:ext uri="{FF2B5EF4-FFF2-40B4-BE49-F238E27FC236}">
                <a16:creationId xmlns:a16="http://schemas.microsoft.com/office/drawing/2014/main" id="{12ADADBB-9A24-7E98-F0BF-23F6AF87E529}"/>
              </a:ext>
            </a:extLst>
          </p:cNvPr>
          <p:cNvSpPr/>
          <p:nvPr/>
        </p:nvSpPr>
        <p:spPr>
          <a:xfrm>
            <a:off x="10604310" y="1159381"/>
            <a:ext cx="1519192" cy="49896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C000"/>
                </a:solidFill>
                <a:effectLst/>
                <a:uLnTx/>
                <a:uFillTx/>
                <a:latin typeface="Arial" panose="020B0604020202020204"/>
                <a:ea typeface="+mn-ea"/>
                <a:cs typeface="+mn-cs"/>
              </a:rPr>
              <a:t>Building Information Management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a:ea typeface="+mn-ea"/>
                <a:cs typeface="+mn-cs"/>
              </a:rPr>
              <a:t>Owner Driven PMO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Leadership and Strategy;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Business Benefits;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Governance; Communications and Outreach;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Program Road Map;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95000"/>
                  </a:srgbClr>
                </a:solidFill>
                <a:effectLst/>
                <a:uLnTx/>
                <a:uFillTx/>
                <a:latin typeface="Arial" panose="020B0604020202020204"/>
                <a:ea typeface="+mn-ea"/>
                <a:cs typeface="+mn-cs"/>
              </a:rPr>
              <a:t>Resourcing.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5DA91467-6D61-7973-EB4A-4479CD59F46B}"/>
              </a:ext>
            </a:extLst>
          </p:cNvPr>
          <p:cNvSpPr txBox="1"/>
          <p:nvPr/>
        </p:nvSpPr>
        <p:spPr>
          <a:xfrm>
            <a:off x="2113092" y="5254664"/>
            <a:ext cx="7438255" cy="861774"/>
          </a:xfrm>
          <a:prstGeom prst="rect">
            <a:avLst/>
          </a:prstGeom>
          <a:noFill/>
        </p:spPr>
        <p:txBody>
          <a:bodyPr wrap="none" rtlCol="0">
            <a:spAutoFit/>
          </a:bodyPr>
          <a:lstStyle/>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Organizational Goals (Business Case), Assessment, Mobilization, and Development and Communication of Initial Use Cases</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Assessment and Improvement of BIM and Data Standards including audits and enforcement</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Process Integration to produce clean data and eliminate data silos</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Steering Committee, Governance and Change Management, including baseline performance to support business case</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Training, adoption and celebration of initial successes</a:t>
            </a:r>
          </a:p>
        </p:txBody>
      </p:sp>
      <p:sp>
        <p:nvSpPr>
          <p:cNvPr id="30" name="TextBox 29">
            <a:extLst>
              <a:ext uri="{FF2B5EF4-FFF2-40B4-BE49-F238E27FC236}">
                <a16:creationId xmlns:a16="http://schemas.microsoft.com/office/drawing/2014/main" id="{70D93F32-64E2-3F82-5451-8A4358144003}"/>
              </a:ext>
            </a:extLst>
          </p:cNvPr>
          <p:cNvSpPr txBox="1"/>
          <p:nvPr/>
        </p:nvSpPr>
        <p:spPr>
          <a:xfrm>
            <a:off x="3403961" y="4315067"/>
            <a:ext cx="6272871" cy="1015663"/>
          </a:xfrm>
          <a:prstGeom prst="rect">
            <a:avLst/>
          </a:prstGeom>
          <a:noFill/>
        </p:spPr>
        <p:txBody>
          <a:bodyPr wrap="none" rtlCol="0">
            <a:spAutoFit/>
          </a:bodyPr>
          <a:lstStyle/>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Technical Architecture with emphasis on integration with existing systems</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Data Architecture (alignment) and Digitization of Existing Process with emphasis on clean data acquisition</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Graphic Representation to support Context of Data Display</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Alignment with reality capture for existing buildings</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IT / OT governance and interface</a:t>
            </a:r>
          </a:p>
          <a:p>
            <a:pPr marL="117475" marR="0" lvl="0" indent="-117475" algn="l" defTabSz="914400" rtl="0" eaLnBrk="0" fontAlgn="auto" latinLnBrk="0" hangingPunct="0">
              <a:lnSpc>
                <a:spcPct val="100000"/>
              </a:lnSpc>
              <a:spcBef>
                <a:spcPts val="0"/>
              </a:spcBef>
              <a:spcAft>
                <a:spcPts val="0"/>
              </a:spcAft>
              <a:buClrTx/>
              <a:buSzTx/>
              <a:buFontTx/>
              <a:buChar char="•"/>
              <a:tabLst/>
              <a:defRPr/>
            </a:pPr>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F878D902-CE48-77E5-9DB0-183AC6AB53F5}"/>
              </a:ext>
            </a:extLst>
          </p:cNvPr>
          <p:cNvSpPr txBox="1"/>
          <p:nvPr/>
        </p:nvSpPr>
        <p:spPr>
          <a:xfrm>
            <a:off x="4775133" y="3269687"/>
            <a:ext cx="5009705" cy="1015663"/>
          </a:xfrm>
          <a:prstGeom prst="rect">
            <a:avLst/>
          </a:prstGeom>
          <a:noFill/>
        </p:spPr>
        <p:txBody>
          <a:bodyPr wrap="none" rtlCol="0">
            <a:spAutoFit/>
          </a:bodyPr>
          <a:lstStyle/>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IoT and </a:t>
            </a:r>
            <a:r>
              <a:rPr kumimoji="0" lang="en-US" sz="1000" b="0" i="0" u="none" strike="noStrike" kern="1200" cap="none" spc="0" normalizeH="0" baseline="0" noProof="0" dirty="0" err="1">
                <a:ln>
                  <a:noFill/>
                </a:ln>
                <a:solidFill>
                  <a:srgbClr val="FFFFFF"/>
                </a:solidFill>
                <a:effectLst/>
                <a:uLnTx/>
                <a:uFillTx/>
                <a:latin typeface="Arial" panose="020B0604020202020204"/>
                <a:ea typeface="+mn-ea"/>
                <a:cs typeface="+mn-cs"/>
              </a:rPr>
              <a:t>IoA</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 Data Integration (e.g. sensors, weather, spaces and people integration)</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Asset Data Integration</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Alerts and Triggers</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Human and Health Related</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Visualization and analysis of real time and historical data</a:t>
            </a:r>
          </a:p>
          <a:p>
            <a:pPr marL="117475" marR="0" lvl="0" indent="-117475" algn="l" defTabSz="914400" rtl="0" eaLnBrk="0" fontAlgn="auto" latinLnBrk="0" hangingPunct="0">
              <a:lnSpc>
                <a:spcPct val="100000"/>
              </a:lnSpc>
              <a:spcBef>
                <a:spcPts val="0"/>
              </a:spcBef>
              <a:spcAft>
                <a:spcPts val="0"/>
              </a:spcAft>
              <a:buClrTx/>
              <a:buSzTx/>
              <a:buFontTx/>
              <a:buChar char="•"/>
              <a:tabLst/>
              <a:defRPr/>
            </a:pPr>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68D46A43-441A-B3C0-EDFB-E354EEFA9945}"/>
              </a:ext>
            </a:extLst>
          </p:cNvPr>
          <p:cNvSpPr txBox="1"/>
          <p:nvPr/>
        </p:nvSpPr>
        <p:spPr>
          <a:xfrm>
            <a:off x="5957076" y="2261493"/>
            <a:ext cx="4463081" cy="1015663"/>
          </a:xfrm>
          <a:prstGeom prst="rect">
            <a:avLst/>
          </a:prstGeom>
          <a:noFill/>
        </p:spPr>
        <p:txBody>
          <a:bodyPr wrap="none" rtlCol="0">
            <a:spAutoFit/>
          </a:bodyPr>
          <a:lstStyle/>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002B49">
                    <a:lumMod val="90000"/>
                    <a:lumOff val="10000"/>
                  </a:srgbClr>
                </a:solidFill>
                <a:effectLst/>
                <a:uLnTx/>
                <a:uFillTx/>
                <a:latin typeface="Arial" panose="020B0604020202020204"/>
                <a:ea typeface="+mn-ea"/>
                <a:cs typeface="+mn-cs"/>
              </a:rPr>
              <a:t>Predictive Modeling (e.g. Weather and influence on building performance)</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002B49">
                    <a:lumMod val="90000"/>
                    <a:lumOff val="10000"/>
                  </a:srgbClr>
                </a:solidFill>
                <a:effectLst/>
                <a:uLnTx/>
                <a:uFillTx/>
                <a:latin typeface="Arial" panose="020B0604020202020204"/>
                <a:ea typeface="+mn-ea"/>
                <a:cs typeface="+mn-cs"/>
              </a:rPr>
              <a:t>Simulation (Physics based, human behavior, traffic patterns)</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002B49">
                    <a:lumMod val="90000"/>
                    <a:lumOff val="10000"/>
                  </a:srgbClr>
                </a:solidFill>
                <a:effectLst/>
                <a:uLnTx/>
                <a:uFillTx/>
                <a:latin typeface="Arial" panose="020B0604020202020204"/>
                <a:ea typeface="+mn-ea"/>
                <a:cs typeface="+mn-cs"/>
              </a:rPr>
              <a:t>Closed Loop Analysis to improve overall performance</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002B49">
                    <a:lumMod val="90000"/>
                    <a:lumOff val="10000"/>
                  </a:srgbClr>
                </a:solidFill>
                <a:effectLst/>
                <a:uLnTx/>
                <a:uFillTx/>
                <a:latin typeface="Arial" panose="020B0604020202020204"/>
                <a:ea typeface="+mn-ea"/>
                <a:cs typeface="+mn-cs"/>
              </a:rPr>
              <a:t>Organizational Risk Management and Mitigation</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002B49">
                    <a:lumMod val="90000"/>
                    <a:lumOff val="10000"/>
                  </a:srgbClr>
                </a:solidFill>
                <a:effectLst/>
                <a:uLnTx/>
                <a:uFillTx/>
                <a:latin typeface="Arial" panose="020B0604020202020204"/>
                <a:ea typeface="+mn-ea"/>
                <a:cs typeface="+mn-cs"/>
              </a:rPr>
              <a:t>Energy Conservation Measures</a:t>
            </a:r>
          </a:p>
          <a:p>
            <a:pPr marL="117475" marR="0" lvl="0" indent="-117475" algn="l" defTabSz="914400" rtl="0" eaLnBrk="0" fontAlgn="auto" latinLnBrk="0" hangingPunct="0">
              <a:lnSpc>
                <a:spcPct val="100000"/>
              </a:lnSpc>
              <a:spcBef>
                <a:spcPts val="0"/>
              </a:spcBef>
              <a:spcAft>
                <a:spcPts val="0"/>
              </a:spcAft>
              <a:buClrTx/>
              <a:buSzTx/>
              <a:buFontTx/>
              <a:buChar char="•"/>
              <a:tabLst/>
              <a:defRPr/>
            </a:pPr>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68F0432F-1D3A-5F1C-FACF-54239A283A58}"/>
              </a:ext>
            </a:extLst>
          </p:cNvPr>
          <p:cNvSpPr txBox="1"/>
          <p:nvPr/>
        </p:nvSpPr>
        <p:spPr>
          <a:xfrm>
            <a:off x="7030275" y="1259673"/>
            <a:ext cx="3289491" cy="861774"/>
          </a:xfrm>
          <a:prstGeom prst="rect">
            <a:avLst/>
          </a:prstGeom>
          <a:noFill/>
        </p:spPr>
        <p:txBody>
          <a:bodyPr wrap="square" rtlCol="0">
            <a:spAutoFit/>
          </a:bodyPr>
          <a:lstStyle/>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002B49">
                    <a:lumMod val="90000"/>
                    <a:lumOff val="10000"/>
                  </a:srgbClr>
                </a:solidFill>
                <a:effectLst/>
                <a:uLnTx/>
                <a:uFillTx/>
                <a:latin typeface="Arial" panose="020B0604020202020204"/>
                <a:ea typeface="+mn-ea"/>
                <a:cs typeface="+mn-cs"/>
              </a:rPr>
              <a:t>Predictive and analytics capability (what-ifs)</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002B49">
                    <a:lumMod val="90000"/>
                    <a:lumOff val="10000"/>
                  </a:srgbClr>
                </a:solidFill>
                <a:effectLst/>
                <a:uLnTx/>
                <a:uFillTx/>
                <a:latin typeface="Arial" panose="020B0604020202020204"/>
                <a:ea typeface="+mn-ea"/>
                <a:cs typeface="+mn-cs"/>
              </a:rPr>
              <a:t>Integration with AI and machine learning</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002B49">
                    <a:lumMod val="90000"/>
                    <a:lumOff val="10000"/>
                  </a:srgbClr>
                </a:solidFill>
                <a:effectLst/>
                <a:uLnTx/>
                <a:uFillTx/>
                <a:latin typeface="Arial" panose="020B0604020202020204"/>
                <a:ea typeface="+mn-ea"/>
                <a:cs typeface="+mn-cs"/>
              </a:rPr>
              <a:t>Organizational democratization of data</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002B49">
                    <a:lumMod val="90000"/>
                    <a:lumOff val="10000"/>
                  </a:srgbClr>
                </a:solidFill>
                <a:effectLst/>
                <a:uLnTx/>
                <a:uFillTx/>
                <a:latin typeface="Arial" panose="020B0604020202020204"/>
                <a:ea typeface="+mn-ea"/>
                <a:cs typeface="+mn-cs"/>
              </a:rPr>
              <a:t>Integrated, evolutionary and managed improvement</a:t>
            </a:r>
          </a:p>
          <a:p>
            <a:pPr marL="117475" marR="0" lvl="0" indent="-117475" algn="l" defTabSz="914400" rtl="0" eaLnBrk="0" fontAlgn="auto" latinLnBrk="0" hangingPunct="0">
              <a:lnSpc>
                <a:spcPct val="100000"/>
              </a:lnSpc>
              <a:spcBef>
                <a:spcPts val="0"/>
              </a:spcBef>
              <a:spcAft>
                <a:spcPts val="0"/>
              </a:spcAft>
              <a:buClrTx/>
              <a:buSzTx/>
              <a:buFontTx/>
              <a:buChar char="•"/>
              <a:tabLst/>
              <a:defRPr/>
            </a:pPr>
            <a:r>
              <a:rPr kumimoji="0" lang="en-US" sz="1000" b="0" i="0" u="none" strike="noStrike" kern="1200" cap="none" spc="0" normalizeH="0" baseline="0" noProof="0" dirty="0">
                <a:ln>
                  <a:noFill/>
                </a:ln>
                <a:solidFill>
                  <a:srgbClr val="002B49">
                    <a:lumMod val="90000"/>
                    <a:lumOff val="10000"/>
                  </a:srgbClr>
                </a:solidFill>
                <a:effectLst/>
                <a:uLnTx/>
                <a:uFillTx/>
                <a:latin typeface="Arial" panose="020B0604020202020204"/>
                <a:ea typeface="+mn-ea"/>
                <a:cs typeface="+mn-cs"/>
              </a:rPr>
              <a:t>Extensible from buildings to campus and cities</a:t>
            </a:r>
          </a:p>
        </p:txBody>
      </p:sp>
      <p:sp>
        <p:nvSpPr>
          <p:cNvPr id="13" name="TextBox 12">
            <a:extLst>
              <a:ext uri="{FF2B5EF4-FFF2-40B4-BE49-F238E27FC236}">
                <a16:creationId xmlns:a16="http://schemas.microsoft.com/office/drawing/2014/main" id="{219C844E-D2EA-CDD2-2EFF-79EF5B2E8A4A}"/>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CH</a:t>
            </a:r>
          </a:p>
        </p:txBody>
      </p:sp>
    </p:spTree>
    <p:extLst>
      <p:ext uri="{BB962C8B-B14F-4D97-AF65-F5344CB8AC3E}">
        <p14:creationId xmlns:p14="http://schemas.microsoft.com/office/powerpoint/2010/main" val="2850077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61DE-4DCF-4210-B2BB-9D1DFDF7B2DC}"/>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a:t>Digital Twin System Capabilities</a:t>
            </a:r>
          </a:p>
        </p:txBody>
      </p:sp>
      <p:sp>
        <p:nvSpPr>
          <p:cNvPr id="3" name="Rounded Rectangle 94">
            <a:extLst>
              <a:ext uri="{FF2B5EF4-FFF2-40B4-BE49-F238E27FC236}">
                <a16:creationId xmlns:a16="http://schemas.microsoft.com/office/drawing/2014/main" id="{F13F64D5-FCF0-0888-EB10-92DEE0D5C9ED}"/>
              </a:ext>
            </a:extLst>
          </p:cNvPr>
          <p:cNvSpPr/>
          <p:nvPr/>
        </p:nvSpPr>
        <p:spPr>
          <a:xfrm>
            <a:off x="649474" y="1001886"/>
            <a:ext cx="2750358" cy="5023367"/>
          </a:xfrm>
          <a:prstGeom prst="roundRect">
            <a:avLst>
              <a:gd name="adj" fmla="val 5991"/>
            </a:avLst>
          </a:prstGeom>
          <a:solidFill>
            <a:srgbClr val="034EA2">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 name="Freeform 116">
            <a:extLst>
              <a:ext uri="{FF2B5EF4-FFF2-40B4-BE49-F238E27FC236}">
                <a16:creationId xmlns:a16="http://schemas.microsoft.com/office/drawing/2014/main" id="{64EB7986-D3F5-56EC-905B-C2E10A0C8FCD}"/>
              </a:ext>
            </a:extLst>
          </p:cNvPr>
          <p:cNvSpPr/>
          <p:nvPr/>
        </p:nvSpPr>
        <p:spPr>
          <a:xfrm>
            <a:off x="6124144" y="4722908"/>
            <a:ext cx="5417940" cy="1302345"/>
          </a:xfrm>
          <a:custGeom>
            <a:avLst/>
            <a:gdLst>
              <a:gd name="connsiteX0" fmla="*/ 138491 w 5417940"/>
              <a:gd name="connsiteY0" fmla="*/ 0 h 1302345"/>
              <a:gd name="connsiteX1" fmla="*/ 3944199 w 5417940"/>
              <a:gd name="connsiteY1" fmla="*/ 0 h 1302345"/>
              <a:gd name="connsiteX2" fmla="*/ 4082690 w 5417940"/>
              <a:gd name="connsiteY2" fmla="*/ 138491 h 1302345"/>
              <a:gd name="connsiteX3" fmla="*/ 4082690 w 5417940"/>
              <a:gd name="connsiteY3" fmla="*/ 630155 h 1302345"/>
              <a:gd name="connsiteX4" fmla="*/ 5335314 w 5417940"/>
              <a:gd name="connsiteY4" fmla="*/ 630155 h 1302345"/>
              <a:gd name="connsiteX5" fmla="*/ 5417940 w 5417940"/>
              <a:gd name="connsiteY5" fmla="*/ 712781 h 1302345"/>
              <a:gd name="connsiteX6" fmla="*/ 5417940 w 5417940"/>
              <a:gd name="connsiteY6" fmla="*/ 1219719 h 1302345"/>
              <a:gd name="connsiteX7" fmla="*/ 5335314 w 5417940"/>
              <a:gd name="connsiteY7" fmla="*/ 1302345 h 1302345"/>
              <a:gd name="connsiteX8" fmla="*/ 4008750 w 5417940"/>
              <a:gd name="connsiteY8" fmla="*/ 1302345 h 1302345"/>
              <a:gd name="connsiteX9" fmla="*/ 3976588 w 5417940"/>
              <a:gd name="connsiteY9" fmla="*/ 1295852 h 1302345"/>
              <a:gd name="connsiteX10" fmla="*/ 3976536 w 5417940"/>
              <a:gd name="connsiteY10" fmla="*/ 1295817 h 1302345"/>
              <a:gd name="connsiteX11" fmla="*/ 3944199 w 5417940"/>
              <a:gd name="connsiteY11" fmla="*/ 1302345 h 1302345"/>
              <a:gd name="connsiteX12" fmla="*/ 138491 w 5417940"/>
              <a:gd name="connsiteY12" fmla="*/ 1302345 h 1302345"/>
              <a:gd name="connsiteX13" fmla="*/ 0 w 5417940"/>
              <a:gd name="connsiteY13" fmla="*/ 1163854 h 1302345"/>
              <a:gd name="connsiteX14" fmla="*/ 0 w 5417940"/>
              <a:gd name="connsiteY14" fmla="*/ 138491 h 1302345"/>
              <a:gd name="connsiteX15" fmla="*/ 138491 w 5417940"/>
              <a:gd name="connsiteY15" fmla="*/ 0 h 130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17940" h="1302345">
                <a:moveTo>
                  <a:pt x="138491" y="0"/>
                </a:moveTo>
                <a:lnTo>
                  <a:pt x="3944199" y="0"/>
                </a:lnTo>
                <a:cubicBezTo>
                  <a:pt x="4020685" y="0"/>
                  <a:pt x="4082690" y="62005"/>
                  <a:pt x="4082690" y="138491"/>
                </a:cubicBezTo>
                <a:lnTo>
                  <a:pt x="4082690" y="630155"/>
                </a:lnTo>
                <a:lnTo>
                  <a:pt x="5335314" y="630155"/>
                </a:lnTo>
                <a:cubicBezTo>
                  <a:pt x="5380947" y="630155"/>
                  <a:pt x="5417940" y="667148"/>
                  <a:pt x="5417940" y="712781"/>
                </a:cubicBezTo>
                <a:lnTo>
                  <a:pt x="5417940" y="1219719"/>
                </a:lnTo>
                <a:cubicBezTo>
                  <a:pt x="5417940" y="1265352"/>
                  <a:pt x="5380947" y="1302345"/>
                  <a:pt x="5335314" y="1302345"/>
                </a:cubicBezTo>
                <a:lnTo>
                  <a:pt x="4008750" y="1302345"/>
                </a:lnTo>
                <a:cubicBezTo>
                  <a:pt x="3997342" y="1302345"/>
                  <a:pt x="3986474" y="1300033"/>
                  <a:pt x="3976588" y="1295852"/>
                </a:cubicBezTo>
                <a:lnTo>
                  <a:pt x="3976536" y="1295817"/>
                </a:lnTo>
                <a:lnTo>
                  <a:pt x="3944199" y="1302345"/>
                </a:lnTo>
                <a:lnTo>
                  <a:pt x="138491" y="1302345"/>
                </a:lnTo>
                <a:cubicBezTo>
                  <a:pt x="62005" y="1302345"/>
                  <a:pt x="0" y="1240340"/>
                  <a:pt x="0" y="1163854"/>
                </a:cubicBezTo>
                <a:lnTo>
                  <a:pt x="0" y="138491"/>
                </a:lnTo>
                <a:cubicBezTo>
                  <a:pt x="0" y="62005"/>
                  <a:pt x="62005" y="0"/>
                  <a:pt x="138491" y="0"/>
                </a:cubicBezTo>
                <a:close/>
              </a:path>
            </a:pathLst>
          </a:custGeom>
          <a:solidFill>
            <a:srgbClr val="BB3627">
              <a:alpha val="50196"/>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08">
            <a:extLst>
              <a:ext uri="{FF2B5EF4-FFF2-40B4-BE49-F238E27FC236}">
                <a16:creationId xmlns:a16="http://schemas.microsoft.com/office/drawing/2014/main" id="{E30AA996-D909-8647-3C72-7379B7704821}"/>
              </a:ext>
            </a:extLst>
          </p:cNvPr>
          <p:cNvSpPr/>
          <p:nvPr/>
        </p:nvSpPr>
        <p:spPr>
          <a:xfrm>
            <a:off x="3392735" y="4727348"/>
            <a:ext cx="2731408" cy="1302345"/>
          </a:xfrm>
          <a:prstGeom prst="roundRect">
            <a:avLst>
              <a:gd name="adj" fmla="val 10634"/>
            </a:avLst>
          </a:prstGeom>
          <a:solidFill>
            <a:sysClr val="windowText" lastClr="000000">
              <a:lumMod val="50000"/>
              <a:lumOff val="50000"/>
              <a:alpha val="50196"/>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Freeform 115">
            <a:extLst>
              <a:ext uri="{FF2B5EF4-FFF2-40B4-BE49-F238E27FC236}">
                <a16:creationId xmlns:a16="http://schemas.microsoft.com/office/drawing/2014/main" id="{826359A6-21FF-7BB4-0A33-E72982BD7727}"/>
              </a:ext>
            </a:extLst>
          </p:cNvPr>
          <p:cNvSpPr/>
          <p:nvPr/>
        </p:nvSpPr>
        <p:spPr>
          <a:xfrm>
            <a:off x="8844186" y="1001886"/>
            <a:ext cx="2707796" cy="4349851"/>
          </a:xfrm>
          <a:custGeom>
            <a:avLst/>
            <a:gdLst>
              <a:gd name="connsiteX0" fmla="*/ 153559 w 2707796"/>
              <a:gd name="connsiteY0" fmla="*/ 0 h 4349851"/>
              <a:gd name="connsiteX1" fmla="*/ 2554237 w 2707796"/>
              <a:gd name="connsiteY1" fmla="*/ 0 h 4349851"/>
              <a:gd name="connsiteX2" fmla="*/ 2707796 w 2707796"/>
              <a:gd name="connsiteY2" fmla="*/ 153559 h 4349851"/>
              <a:gd name="connsiteX3" fmla="*/ 2707796 w 2707796"/>
              <a:gd name="connsiteY3" fmla="*/ 3563990 h 4349851"/>
              <a:gd name="connsiteX4" fmla="*/ 2704832 w 2707796"/>
              <a:gd name="connsiteY4" fmla="*/ 3578673 h 4349851"/>
              <a:gd name="connsiteX5" fmla="*/ 2705690 w 2707796"/>
              <a:gd name="connsiteY5" fmla="*/ 3582925 h 4349851"/>
              <a:gd name="connsiteX6" fmla="*/ 2705690 w 2707796"/>
              <a:gd name="connsiteY6" fmla="*/ 4242369 h 4349851"/>
              <a:gd name="connsiteX7" fmla="*/ 2598208 w 2707796"/>
              <a:gd name="connsiteY7" fmla="*/ 4349851 h 4349851"/>
              <a:gd name="connsiteX8" fmla="*/ 1469172 w 2707796"/>
              <a:gd name="connsiteY8" fmla="*/ 4349851 h 4349851"/>
              <a:gd name="connsiteX9" fmla="*/ 1361690 w 2707796"/>
              <a:gd name="connsiteY9" fmla="*/ 4242369 h 4349851"/>
              <a:gd name="connsiteX10" fmla="*/ 1361690 w 2707796"/>
              <a:gd name="connsiteY10" fmla="*/ 3717549 h 4349851"/>
              <a:gd name="connsiteX11" fmla="*/ 153559 w 2707796"/>
              <a:gd name="connsiteY11" fmla="*/ 3717549 h 4349851"/>
              <a:gd name="connsiteX12" fmla="*/ 0 w 2707796"/>
              <a:gd name="connsiteY12" fmla="*/ 3563990 h 4349851"/>
              <a:gd name="connsiteX13" fmla="*/ 0 w 2707796"/>
              <a:gd name="connsiteY13" fmla="*/ 153559 h 4349851"/>
              <a:gd name="connsiteX14" fmla="*/ 153559 w 2707796"/>
              <a:gd name="connsiteY14" fmla="*/ 0 h 434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7796" h="4349851">
                <a:moveTo>
                  <a:pt x="153559" y="0"/>
                </a:moveTo>
                <a:lnTo>
                  <a:pt x="2554237" y="0"/>
                </a:lnTo>
                <a:cubicBezTo>
                  <a:pt x="2639045" y="0"/>
                  <a:pt x="2707796" y="68751"/>
                  <a:pt x="2707796" y="153559"/>
                </a:cubicBezTo>
                <a:lnTo>
                  <a:pt x="2707796" y="3563990"/>
                </a:lnTo>
                <a:lnTo>
                  <a:pt x="2704832" y="3578673"/>
                </a:lnTo>
                <a:lnTo>
                  <a:pt x="2705690" y="3582925"/>
                </a:lnTo>
                <a:lnTo>
                  <a:pt x="2705690" y="4242369"/>
                </a:lnTo>
                <a:cubicBezTo>
                  <a:pt x="2705690" y="4301730"/>
                  <a:pt x="2657569" y="4349851"/>
                  <a:pt x="2598208" y="4349851"/>
                </a:cubicBezTo>
                <a:lnTo>
                  <a:pt x="1469172" y="4349851"/>
                </a:lnTo>
                <a:cubicBezTo>
                  <a:pt x="1409811" y="4349851"/>
                  <a:pt x="1361690" y="4301730"/>
                  <a:pt x="1361690" y="4242369"/>
                </a:cubicBezTo>
                <a:lnTo>
                  <a:pt x="1361690" y="3717549"/>
                </a:lnTo>
                <a:lnTo>
                  <a:pt x="153559" y="3717549"/>
                </a:lnTo>
                <a:cubicBezTo>
                  <a:pt x="68751" y="3717549"/>
                  <a:pt x="0" y="3648798"/>
                  <a:pt x="0" y="3563990"/>
                </a:cubicBezTo>
                <a:lnTo>
                  <a:pt x="0" y="153559"/>
                </a:lnTo>
                <a:cubicBezTo>
                  <a:pt x="0" y="68751"/>
                  <a:pt x="68751" y="0"/>
                  <a:pt x="153559" y="0"/>
                </a:cubicBezTo>
                <a:close/>
              </a:path>
            </a:pathLst>
          </a:custGeom>
          <a:solidFill>
            <a:srgbClr val="1D7B65">
              <a:alpha val="50196"/>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Freeform 114">
            <a:extLst>
              <a:ext uri="{FF2B5EF4-FFF2-40B4-BE49-F238E27FC236}">
                <a16:creationId xmlns:a16="http://schemas.microsoft.com/office/drawing/2014/main" id="{363B1717-5F05-8C42-9A41-895D2E83498B}"/>
              </a:ext>
            </a:extLst>
          </p:cNvPr>
          <p:cNvSpPr/>
          <p:nvPr/>
        </p:nvSpPr>
        <p:spPr>
          <a:xfrm>
            <a:off x="4763706" y="1001886"/>
            <a:ext cx="4079705" cy="3724480"/>
          </a:xfrm>
          <a:custGeom>
            <a:avLst/>
            <a:gdLst>
              <a:gd name="connsiteX0" fmla="*/ 155240 w 4079705"/>
              <a:gd name="connsiteY0" fmla="*/ 0 h 3724480"/>
              <a:gd name="connsiteX1" fmla="*/ 2582198 w 4079705"/>
              <a:gd name="connsiteY1" fmla="*/ 0 h 3724480"/>
              <a:gd name="connsiteX2" fmla="*/ 2737438 w 4079705"/>
              <a:gd name="connsiteY2" fmla="*/ 155240 h 3724480"/>
              <a:gd name="connsiteX3" fmla="*/ 2737438 w 4079705"/>
              <a:gd name="connsiteY3" fmla="*/ 1216407 h 3724480"/>
              <a:gd name="connsiteX4" fmla="*/ 3876488 w 4079705"/>
              <a:gd name="connsiteY4" fmla="*/ 1216407 h 3724480"/>
              <a:gd name="connsiteX5" fmla="*/ 4079705 w 4079705"/>
              <a:gd name="connsiteY5" fmla="*/ 1419624 h 3724480"/>
              <a:gd name="connsiteX6" fmla="*/ 4079705 w 4079705"/>
              <a:gd name="connsiteY6" fmla="*/ 3513308 h 3724480"/>
              <a:gd name="connsiteX7" fmla="*/ 3876488 w 4079705"/>
              <a:gd name="connsiteY7" fmla="*/ 3716525 h 3724480"/>
              <a:gd name="connsiteX8" fmla="*/ 2629674 w 4079705"/>
              <a:gd name="connsiteY8" fmla="*/ 3716525 h 3724480"/>
              <a:gd name="connsiteX9" fmla="*/ 2624290 w 4079705"/>
              <a:gd name="connsiteY9" fmla="*/ 3715982 h 3724480"/>
              <a:gd name="connsiteX10" fmla="*/ 2582198 w 4079705"/>
              <a:gd name="connsiteY10" fmla="*/ 3724480 h 3724480"/>
              <a:gd name="connsiteX11" fmla="*/ 155240 w 4079705"/>
              <a:gd name="connsiteY11" fmla="*/ 3724480 h 3724480"/>
              <a:gd name="connsiteX12" fmla="*/ 0 w 4079705"/>
              <a:gd name="connsiteY12" fmla="*/ 3569240 h 3724480"/>
              <a:gd name="connsiteX13" fmla="*/ 0 w 4079705"/>
              <a:gd name="connsiteY13" fmla="*/ 155240 h 3724480"/>
              <a:gd name="connsiteX14" fmla="*/ 155240 w 4079705"/>
              <a:gd name="connsiteY14" fmla="*/ 0 h 372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79705" h="3724480">
                <a:moveTo>
                  <a:pt x="155240" y="0"/>
                </a:moveTo>
                <a:lnTo>
                  <a:pt x="2582198" y="0"/>
                </a:lnTo>
                <a:cubicBezTo>
                  <a:pt x="2667935" y="0"/>
                  <a:pt x="2737438" y="69503"/>
                  <a:pt x="2737438" y="155240"/>
                </a:cubicBezTo>
                <a:lnTo>
                  <a:pt x="2737438" y="1216407"/>
                </a:lnTo>
                <a:lnTo>
                  <a:pt x="3876488" y="1216407"/>
                </a:lnTo>
                <a:cubicBezTo>
                  <a:pt x="3988722" y="1216407"/>
                  <a:pt x="4079705" y="1307390"/>
                  <a:pt x="4079705" y="1419624"/>
                </a:cubicBezTo>
                <a:lnTo>
                  <a:pt x="4079705" y="3513308"/>
                </a:lnTo>
                <a:cubicBezTo>
                  <a:pt x="4079705" y="3625542"/>
                  <a:pt x="3988722" y="3716525"/>
                  <a:pt x="3876488" y="3716525"/>
                </a:cubicBezTo>
                <a:lnTo>
                  <a:pt x="2629674" y="3716525"/>
                </a:lnTo>
                <a:lnTo>
                  <a:pt x="2624290" y="3715982"/>
                </a:lnTo>
                <a:lnTo>
                  <a:pt x="2582198" y="3724480"/>
                </a:lnTo>
                <a:lnTo>
                  <a:pt x="155240" y="3724480"/>
                </a:lnTo>
                <a:cubicBezTo>
                  <a:pt x="69503" y="3724480"/>
                  <a:pt x="0" y="3654977"/>
                  <a:pt x="0" y="3569240"/>
                </a:cubicBezTo>
                <a:lnTo>
                  <a:pt x="0" y="155240"/>
                </a:lnTo>
                <a:cubicBezTo>
                  <a:pt x="0" y="69503"/>
                  <a:pt x="69503" y="0"/>
                  <a:pt x="155240" y="0"/>
                </a:cubicBezTo>
                <a:close/>
              </a:path>
            </a:pathLst>
          </a:custGeom>
          <a:solidFill>
            <a:srgbClr val="7554A3">
              <a:alpha val="50196"/>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105">
            <a:extLst>
              <a:ext uri="{FF2B5EF4-FFF2-40B4-BE49-F238E27FC236}">
                <a16:creationId xmlns:a16="http://schemas.microsoft.com/office/drawing/2014/main" id="{2D0340FD-DEF6-B481-231B-BCB513F70C43}"/>
              </a:ext>
            </a:extLst>
          </p:cNvPr>
          <p:cNvSpPr/>
          <p:nvPr/>
        </p:nvSpPr>
        <p:spPr>
          <a:xfrm>
            <a:off x="3392735" y="1001886"/>
            <a:ext cx="1373096" cy="3724480"/>
          </a:xfrm>
          <a:prstGeom prst="roundRect">
            <a:avLst>
              <a:gd name="adj" fmla="val 12292"/>
            </a:avLst>
          </a:prstGeom>
          <a:solidFill>
            <a:srgbClr val="F7941D">
              <a:alpha val="5019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4">
            <a:extLst>
              <a:ext uri="{FF2B5EF4-FFF2-40B4-BE49-F238E27FC236}">
                <a16:creationId xmlns:a16="http://schemas.microsoft.com/office/drawing/2014/main" id="{A37AE0A9-B90E-E617-E40F-D849F20C6008}"/>
              </a:ext>
            </a:extLst>
          </p:cNvPr>
          <p:cNvSpPr/>
          <p:nvPr/>
        </p:nvSpPr>
        <p:spPr>
          <a:xfrm>
            <a:off x="729495" y="1682642"/>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Data Streaming</a:t>
            </a:r>
          </a:p>
        </p:txBody>
      </p:sp>
      <p:sp>
        <p:nvSpPr>
          <p:cNvPr id="10" name="Rounded Rectangle 5">
            <a:extLst>
              <a:ext uri="{FF2B5EF4-FFF2-40B4-BE49-F238E27FC236}">
                <a16:creationId xmlns:a16="http://schemas.microsoft.com/office/drawing/2014/main" id="{8E98F4BD-F96C-277E-C5BF-CA575469A5E7}"/>
              </a:ext>
            </a:extLst>
          </p:cNvPr>
          <p:cNvSpPr/>
          <p:nvPr/>
        </p:nvSpPr>
        <p:spPr>
          <a:xfrm>
            <a:off x="729495" y="2294465"/>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Data Transformation</a:t>
            </a:r>
          </a:p>
        </p:txBody>
      </p:sp>
      <p:sp>
        <p:nvSpPr>
          <p:cNvPr id="11" name="Rounded Rectangle 6">
            <a:extLst>
              <a:ext uri="{FF2B5EF4-FFF2-40B4-BE49-F238E27FC236}">
                <a16:creationId xmlns:a16="http://schemas.microsoft.com/office/drawing/2014/main" id="{22C7A034-A934-68C8-8E9E-BBD2D932F1A9}"/>
              </a:ext>
            </a:extLst>
          </p:cNvPr>
          <p:cNvSpPr/>
          <p:nvPr/>
        </p:nvSpPr>
        <p:spPr>
          <a:xfrm>
            <a:off x="729495" y="2906288"/>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Data Contextualization</a:t>
            </a:r>
          </a:p>
        </p:txBody>
      </p:sp>
      <p:sp>
        <p:nvSpPr>
          <p:cNvPr id="12" name="Rounded Rectangle 7">
            <a:extLst>
              <a:ext uri="{FF2B5EF4-FFF2-40B4-BE49-F238E27FC236}">
                <a16:creationId xmlns:a16="http://schemas.microsoft.com/office/drawing/2014/main" id="{EE6D52F6-3887-D95F-7443-EAE2B80597CB}"/>
              </a:ext>
            </a:extLst>
          </p:cNvPr>
          <p:cNvSpPr/>
          <p:nvPr/>
        </p:nvSpPr>
        <p:spPr>
          <a:xfrm>
            <a:off x="729495" y="3518111"/>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Batch Processing</a:t>
            </a:r>
          </a:p>
        </p:txBody>
      </p:sp>
      <p:sp>
        <p:nvSpPr>
          <p:cNvPr id="13" name="Rounded Rectangle 8">
            <a:extLst>
              <a:ext uri="{FF2B5EF4-FFF2-40B4-BE49-F238E27FC236}">
                <a16:creationId xmlns:a16="http://schemas.microsoft.com/office/drawing/2014/main" id="{05E8C011-C44F-99DE-084E-C90CEADA5358}"/>
              </a:ext>
            </a:extLst>
          </p:cNvPr>
          <p:cNvSpPr/>
          <p:nvPr/>
        </p:nvSpPr>
        <p:spPr>
          <a:xfrm>
            <a:off x="729495" y="4129934"/>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6</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Real-time Processing</a:t>
            </a:r>
          </a:p>
        </p:txBody>
      </p:sp>
      <p:sp>
        <p:nvSpPr>
          <p:cNvPr id="14" name="Rounded Rectangle 9">
            <a:extLst>
              <a:ext uri="{FF2B5EF4-FFF2-40B4-BE49-F238E27FC236}">
                <a16:creationId xmlns:a16="http://schemas.microsoft.com/office/drawing/2014/main" id="{8F662375-1A4F-E7FF-11E6-70CB42D53239}"/>
              </a:ext>
            </a:extLst>
          </p:cNvPr>
          <p:cNvSpPr/>
          <p:nvPr/>
        </p:nvSpPr>
        <p:spPr>
          <a:xfrm>
            <a:off x="729495" y="4753789"/>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Data PubSub Push</a:t>
            </a:r>
          </a:p>
        </p:txBody>
      </p:sp>
      <p:sp>
        <p:nvSpPr>
          <p:cNvPr id="15" name="Rounded Rectangle 10">
            <a:extLst>
              <a:ext uri="{FF2B5EF4-FFF2-40B4-BE49-F238E27FC236}">
                <a16:creationId xmlns:a16="http://schemas.microsoft.com/office/drawing/2014/main" id="{5B71CF7B-8D01-01CB-E4B1-DA96503FF064}"/>
              </a:ext>
            </a:extLst>
          </p:cNvPr>
          <p:cNvSpPr/>
          <p:nvPr/>
        </p:nvSpPr>
        <p:spPr>
          <a:xfrm>
            <a:off x="729495" y="5365612"/>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Data Aggregation</a:t>
            </a:r>
          </a:p>
        </p:txBody>
      </p:sp>
      <p:sp>
        <p:nvSpPr>
          <p:cNvPr id="16" name="Rounded Rectangle 13">
            <a:extLst>
              <a:ext uri="{FF2B5EF4-FFF2-40B4-BE49-F238E27FC236}">
                <a16:creationId xmlns:a16="http://schemas.microsoft.com/office/drawing/2014/main" id="{378EBEC1-CA0F-75AF-0A8F-5B3F2DC67963}"/>
              </a:ext>
            </a:extLst>
          </p:cNvPr>
          <p:cNvSpPr/>
          <p:nvPr/>
        </p:nvSpPr>
        <p:spPr>
          <a:xfrm>
            <a:off x="729495" y="1070819"/>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Data Acquisition &amp; Ingestion </a:t>
            </a:r>
          </a:p>
        </p:txBody>
      </p:sp>
      <p:sp>
        <p:nvSpPr>
          <p:cNvPr id="17" name="Rounded Rectangle 31">
            <a:extLst>
              <a:ext uri="{FF2B5EF4-FFF2-40B4-BE49-F238E27FC236}">
                <a16:creationId xmlns:a16="http://schemas.microsoft.com/office/drawing/2014/main" id="{B018D956-EA22-E638-8D89-250349CAE424}"/>
              </a:ext>
            </a:extLst>
          </p:cNvPr>
          <p:cNvSpPr/>
          <p:nvPr/>
        </p:nvSpPr>
        <p:spPr>
          <a:xfrm>
            <a:off x="2089655" y="2294465"/>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Digital Twin (DT) Model Repository</a:t>
            </a:r>
          </a:p>
        </p:txBody>
      </p:sp>
      <p:sp>
        <p:nvSpPr>
          <p:cNvPr id="18" name="Rounded Rectangle 32">
            <a:extLst>
              <a:ext uri="{FF2B5EF4-FFF2-40B4-BE49-F238E27FC236}">
                <a16:creationId xmlns:a16="http://schemas.microsoft.com/office/drawing/2014/main" id="{E40CBC34-258D-6CDB-83CE-FE8B75A49D0D}"/>
              </a:ext>
            </a:extLst>
          </p:cNvPr>
          <p:cNvSpPr/>
          <p:nvPr/>
        </p:nvSpPr>
        <p:spPr>
          <a:xfrm>
            <a:off x="2089655" y="2906288"/>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DT Instance Repository</a:t>
            </a:r>
          </a:p>
        </p:txBody>
      </p:sp>
      <p:sp>
        <p:nvSpPr>
          <p:cNvPr id="19" name="Rounded Rectangle 33">
            <a:extLst>
              <a:ext uri="{FF2B5EF4-FFF2-40B4-BE49-F238E27FC236}">
                <a16:creationId xmlns:a16="http://schemas.microsoft.com/office/drawing/2014/main" id="{1B422B6A-E705-5A6F-AFC5-D3D7E0F973AF}"/>
              </a:ext>
            </a:extLst>
          </p:cNvPr>
          <p:cNvSpPr/>
          <p:nvPr/>
        </p:nvSpPr>
        <p:spPr>
          <a:xfrm>
            <a:off x="2089655" y="3518111"/>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Temporal Data Store </a:t>
            </a:r>
          </a:p>
        </p:txBody>
      </p:sp>
      <p:sp>
        <p:nvSpPr>
          <p:cNvPr id="20" name="Rounded Rectangle 34">
            <a:extLst>
              <a:ext uri="{FF2B5EF4-FFF2-40B4-BE49-F238E27FC236}">
                <a16:creationId xmlns:a16="http://schemas.microsoft.com/office/drawing/2014/main" id="{9810654D-FFC3-A170-0065-20DAE2214D69}"/>
              </a:ext>
            </a:extLst>
          </p:cNvPr>
          <p:cNvSpPr/>
          <p:nvPr/>
        </p:nvSpPr>
        <p:spPr>
          <a:xfrm>
            <a:off x="2089655" y="4129934"/>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Data Storage &amp; Archive Services</a:t>
            </a:r>
          </a:p>
        </p:txBody>
      </p:sp>
      <p:sp>
        <p:nvSpPr>
          <p:cNvPr id="21" name="Rounded Rectangle 35">
            <a:extLst>
              <a:ext uri="{FF2B5EF4-FFF2-40B4-BE49-F238E27FC236}">
                <a16:creationId xmlns:a16="http://schemas.microsoft.com/office/drawing/2014/main" id="{81FFE253-9CB6-9E08-C2F9-8B96A910F096}"/>
              </a:ext>
            </a:extLst>
          </p:cNvPr>
          <p:cNvSpPr/>
          <p:nvPr/>
        </p:nvSpPr>
        <p:spPr>
          <a:xfrm>
            <a:off x="2089655" y="4753789"/>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Simulation Model Repository</a:t>
            </a:r>
          </a:p>
        </p:txBody>
      </p:sp>
      <p:sp>
        <p:nvSpPr>
          <p:cNvPr id="22" name="Rounded Rectangle 36">
            <a:extLst>
              <a:ext uri="{FF2B5EF4-FFF2-40B4-BE49-F238E27FC236}">
                <a16:creationId xmlns:a16="http://schemas.microsoft.com/office/drawing/2014/main" id="{F2B6806A-2F21-7850-1D93-51C333EEA6A9}"/>
              </a:ext>
            </a:extLst>
          </p:cNvPr>
          <p:cNvSpPr/>
          <p:nvPr/>
        </p:nvSpPr>
        <p:spPr>
          <a:xfrm>
            <a:off x="2089655" y="5365612"/>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16</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AI Model Repository</a:t>
            </a:r>
          </a:p>
        </p:txBody>
      </p:sp>
      <p:sp>
        <p:nvSpPr>
          <p:cNvPr id="23" name="Rounded Rectangle 38">
            <a:extLst>
              <a:ext uri="{FF2B5EF4-FFF2-40B4-BE49-F238E27FC236}">
                <a16:creationId xmlns:a16="http://schemas.microsoft.com/office/drawing/2014/main" id="{484D41A4-2B51-DC7A-0200-505743590AF3}"/>
              </a:ext>
            </a:extLst>
          </p:cNvPr>
          <p:cNvSpPr/>
          <p:nvPr/>
        </p:nvSpPr>
        <p:spPr>
          <a:xfrm>
            <a:off x="3449815" y="1682642"/>
            <a:ext cx="1267200" cy="568800"/>
          </a:xfrm>
          <a:prstGeom prst="roundRect">
            <a:avLst>
              <a:gd name="adj" fmla="val 33383"/>
            </a:avLst>
          </a:prstGeom>
          <a:solidFill>
            <a:srgbClr val="F794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Eng. System Integration</a:t>
            </a:r>
          </a:p>
        </p:txBody>
      </p:sp>
      <p:sp>
        <p:nvSpPr>
          <p:cNvPr id="24" name="Rounded Rectangle 39">
            <a:extLst>
              <a:ext uri="{FF2B5EF4-FFF2-40B4-BE49-F238E27FC236}">
                <a16:creationId xmlns:a16="http://schemas.microsoft.com/office/drawing/2014/main" id="{67268E37-292F-6E26-A5E3-318683C2B0CD}"/>
              </a:ext>
            </a:extLst>
          </p:cNvPr>
          <p:cNvSpPr/>
          <p:nvPr/>
        </p:nvSpPr>
        <p:spPr>
          <a:xfrm>
            <a:off x="3449815" y="2294465"/>
            <a:ext cx="1267200" cy="568800"/>
          </a:xfrm>
          <a:prstGeom prst="roundRect">
            <a:avLst>
              <a:gd name="adj" fmla="val 33383"/>
            </a:avLst>
          </a:prstGeom>
          <a:solidFill>
            <a:srgbClr val="F794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OT/IoT System Integration</a:t>
            </a:r>
          </a:p>
        </p:txBody>
      </p:sp>
      <p:sp>
        <p:nvSpPr>
          <p:cNvPr id="25" name="Rounded Rectangle 40">
            <a:extLst>
              <a:ext uri="{FF2B5EF4-FFF2-40B4-BE49-F238E27FC236}">
                <a16:creationId xmlns:a16="http://schemas.microsoft.com/office/drawing/2014/main" id="{6914B0A2-6803-3341-573B-6A4B2713F495}"/>
              </a:ext>
            </a:extLst>
          </p:cNvPr>
          <p:cNvSpPr/>
          <p:nvPr/>
        </p:nvSpPr>
        <p:spPr>
          <a:xfrm>
            <a:off x="3449815" y="2906288"/>
            <a:ext cx="1267200" cy="568800"/>
          </a:xfrm>
          <a:prstGeom prst="roundRect">
            <a:avLst>
              <a:gd name="adj" fmla="val 33383"/>
            </a:avLst>
          </a:prstGeom>
          <a:solidFill>
            <a:srgbClr val="F794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20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Digital Twin Integration</a:t>
            </a:r>
          </a:p>
        </p:txBody>
      </p:sp>
      <p:sp>
        <p:nvSpPr>
          <p:cNvPr id="26" name="Rounded Rectangle 41">
            <a:extLst>
              <a:ext uri="{FF2B5EF4-FFF2-40B4-BE49-F238E27FC236}">
                <a16:creationId xmlns:a16="http://schemas.microsoft.com/office/drawing/2014/main" id="{DB36AD55-BE23-4272-3242-12955F267E84}"/>
              </a:ext>
            </a:extLst>
          </p:cNvPr>
          <p:cNvSpPr/>
          <p:nvPr/>
        </p:nvSpPr>
        <p:spPr>
          <a:xfrm>
            <a:off x="3449815" y="3518111"/>
            <a:ext cx="1267200" cy="568800"/>
          </a:xfrm>
          <a:prstGeom prst="roundRect">
            <a:avLst>
              <a:gd name="adj" fmla="val 33383"/>
            </a:avLst>
          </a:prstGeom>
          <a:solidFill>
            <a:srgbClr val="F794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21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Collab platform integration</a:t>
            </a:r>
          </a:p>
        </p:txBody>
      </p:sp>
      <p:sp>
        <p:nvSpPr>
          <p:cNvPr id="27" name="Rounded Rectangle 42">
            <a:extLst>
              <a:ext uri="{FF2B5EF4-FFF2-40B4-BE49-F238E27FC236}">
                <a16:creationId xmlns:a16="http://schemas.microsoft.com/office/drawing/2014/main" id="{7D437336-E4A3-C077-673F-EF493C7385B0}"/>
              </a:ext>
            </a:extLst>
          </p:cNvPr>
          <p:cNvSpPr/>
          <p:nvPr/>
        </p:nvSpPr>
        <p:spPr>
          <a:xfrm>
            <a:off x="3449815" y="4129934"/>
            <a:ext cx="1267200" cy="568800"/>
          </a:xfrm>
          <a:prstGeom prst="roundRect">
            <a:avLst>
              <a:gd name="adj" fmla="val 33383"/>
            </a:avLst>
          </a:prstGeom>
          <a:solidFill>
            <a:srgbClr val="F794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22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API Services</a:t>
            </a:r>
          </a:p>
        </p:txBody>
      </p:sp>
      <p:sp>
        <p:nvSpPr>
          <p:cNvPr id="28" name="Rounded Rectangle 43">
            <a:extLst>
              <a:ext uri="{FF2B5EF4-FFF2-40B4-BE49-F238E27FC236}">
                <a16:creationId xmlns:a16="http://schemas.microsoft.com/office/drawing/2014/main" id="{22B55145-A48C-7ED0-D10F-374BEB959908}"/>
              </a:ext>
            </a:extLst>
          </p:cNvPr>
          <p:cNvSpPr/>
          <p:nvPr/>
        </p:nvSpPr>
        <p:spPr>
          <a:xfrm>
            <a:off x="3449815" y="4753789"/>
            <a:ext cx="1267200" cy="568800"/>
          </a:xfrm>
          <a:prstGeom prst="roundRect">
            <a:avLst>
              <a:gd name="adj" fmla="val 33383"/>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52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Device Management</a:t>
            </a:r>
          </a:p>
        </p:txBody>
      </p:sp>
      <p:sp>
        <p:nvSpPr>
          <p:cNvPr id="29" name="Rounded Rectangle 44">
            <a:extLst>
              <a:ext uri="{FF2B5EF4-FFF2-40B4-BE49-F238E27FC236}">
                <a16:creationId xmlns:a16="http://schemas.microsoft.com/office/drawing/2014/main" id="{DAF1EE39-487F-AB8F-0582-9354CC338C8F}"/>
              </a:ext>
            </a:extLst>
          </p:cNvPr>
          <p:cNvSpPr/>
          <p:nvPr/>
        </p:nvSpPr>
        <p:spPr>
          <a:xfrm>
            <a:off x="3449815" y="5365612"/>
            <a:ext cx="1267200" cy="568800"/>
          </a:xfrm>
          <a:prstGeom prst="roundRect">
            <a:avLst>
              <a:gd name="adj" fmla="val 33383"/>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53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System Monitoring</a:t>
            </a:r>
          </a:p>
        </p:txBody>
      </p:sp>
      <p:sp>
        <p:nvSpPr>
          <p:cNvPr id="30" name="Rounded Rectangle 45">
            <a:extLst>
              <a:ext uri="{FF2B5EF4-FFF2-40B4-BE49-F238E27FC236}">
                <a16:creationId xmlns:a16="http://schemas.microsoft.com/office/drawing/2014/main" id="{76713B12-0EA2-E5E0-A3F9-7072A78BBB92}"/>
              </a:ext>
            </a:extLst>
          </p:cNvPr>
          <p:cNvSpPr/>
          <p:nvPr/>
        </p:nvSpPr>
        <p:spPr>
          <a:xfrm>
            <a:off x="3449815" y="1070819"/>
            <a:ext cx="1267200" cy="568800"/>
          </a:xfrm>
          <a:prstGeom prst="roundRect">
            <a:avLst>
              <a:gd name="adj" fmla="val 33383"/>
            </a:avLst>
          </a:prstGeom>
          <a:solidFill>
            <a:srgbClr val="F794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Enterprise System Integration</a:t>
            </a:r>
          </a:p>
        </p:txBody>
      </p:sp>
      <p:sp>
        <p:nvSpPr>
          <p:cNvPr id="31" name="Rounded Rectangle 46">
            <a:extLst>
              <a:ext uri="{FF2B5EF4-FFF2-40B4-BE49-F238E27FC236}">
                <a16:creationId xmlns:a16="http://schemas.microsoft.com/office/drawing/2014/main" id="{4D475A1B-A985-38BB-5E04-BA73EF873499}"/>
              </a:ext>
            </a:extLst>
          </p:cNvPr>
          <p:cNvSpPr/>
          <p:nvPr/>
        </p:nvSpPr>
        <p:spPr>
          <a:xfrm>
            <a:off x="4809975" y="1682642"/>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24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Command and Control</a:t>
            </a:r>
          </a:p>
        </p:txBody>
      </p:sp>
      <p:sp>
        <p:nvSpPr>
          <p:cNvPr id="32" name="Rounded Rectangle 47">
            <a:extLst>
              <a:ext uri="{FF2B5EF4-FFF2-40B4-BE49-F238E27FC236}">
                <a16:creationId xmlns:a16="http://schemas.microsoft.com/office/drawing/2014/main" id="{548BE894-4850-BEC3-7718-3B0F57614634}"/>
              </a:ext>
            </a:extLst>
          </p:cNvPr>
          <p:cNvSpPr/>
          <p:nvPr/>
        </p:nvSpPr>
        <p:spPr>
          <a:xfrm>
            <a:off x="4809975" y="2902675"/>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26</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Alerts and Notifications</a:t>
            </a:r>
          </a:p>
        </p:txBody>
      </p:sp>
      <p:sp>
        <p:nvSpPr>
          <p:cNvPr id="33" name="Rounded Rectangle 48">
            <a:extLst>
              <a:ext uri="{FF2B5EF4-FFF2-40B4-BE49-F238E27FC236}">
                <a16:creationId xmlns:a16="http://schemas.microsoft.com/office/drawing/2014/main" id="{0E201472-8A8D-2DF2-056A-3A6DA32E3F32}"/>
              </a:ext>
            </a:extLst>
          </p:cNvPr>
          <p:cNvSpPr/>
          <p:nvPr/>
        </p:nvSpPr>
        <p:spPr>
          <a:xfrm>
            <a:off x="4809975" y="3514498"/>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27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Reporting</a:t>
            </a:r>
          </a:p>
        </p:txBody>
      </p:sp>
      <p:sp>
        <p:nvSpPr>
          <p:cNvPr id="34" name="Rounded Rectangle 49">
            <a:extLst>
              <a:ext uri="{FF2B5EF4-FFF2-40B4-BE49-F238E27FC236}">
                <a16:creationId xmlns:a16="http://schemas.microsoft.com/office/drawing/2014/main" id="{2ABC17A6-BC72-E110-902A-11FA853BC5FE}"/>
              </a:ext>
            </a:extLst>
          </p:cNvPr>
          <p:cNvSpPr/>
          <p:nvPr/>
        </p:nvSpPr>
        <p:spPr>
          <a:xfrm>
            <a:off x="4809975" y="4126321"/>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28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Data Analysis and Analytics</a:t>
            </a:r>
          </a:p>
        </p:txBody>
      </p:sp>
      <p:sp>
        <p:nvSpPr>
          <p:cNvPr id="35" name="Rounded Rectangle 50">
            <a:extLst>
              <a:ext uri="{FF2B5EF4-FFF2-40B4-BE49-F238E27FC236}">
                <a16:creationId xmlns:a16="http://schemas.microsoft.com/office/drawing/2014/main" id="{8CE2903F-8036-777D-9A72-7A65E3BB234A}"/>
              </a:ext>
            </a:extLst>
          </p:cNvPr>
          <p:cNvSpPr/>
          <p:nvPr/>
        </p:nvSpPr>
        <p:spPr>
          <a:xfrm>
            <a:off x="4801711" y="2298078"/>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25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Orchestration</a:t>
            </a:r>
          </a:p>
        </p:txBody>
      </p:sp>
      <p:sp>
        <p:nvSpPr>
          <p:cNvPr id="36" name="Rounded Rectangle 51">
            <a:extLst>
              <a:ext uri="{FF2B5EF4-FFF2-40B4-BE49-F238E27FC236}">
                <a16:creationId xmlns:a16="http://schemas.microsoft.com/office/drawing/2014/main" id="{0304B82B-C53A-7AFF-DC52-EE0D1755766E}"/>
              </a:ext>
            </a:extLst>
          </p:cNvPr>
          <p:cNvSpPr/>
          <p:nvPr/>
        </p:nvSpPr>
        <p:spPr>
          <a:xfrm>
            <a:off x="4809975" y="4753789"/>
            <a:ext cx="1267200" cy="568800"/>
          </a:xfrm>
          <a:prstGeom prst="roundRect">
            <a:avLst>
              <a:gd name="adj" fmla="val 33383"/>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54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Event Logging</a:t>
            </a:r>
          </a:p>
        </p:txBody>
      </p:sp>
      <p:sp>
        <p:nvSpPr>
          <p:cNvPr id="37" name="Rounded Rectangle 52">
            <a:extLst>
              <a:ext uri="{FF2B5EF4-FFF2-40B4-BE49-F238E27FC236}">
                <a16:creationId xmlns:a16="http://schemas.microsoft.com/office/drawing/2014/main" id="{FB2C2267-E53A-53B4-66F8-2C31526FF5B9}"/>
              </a:ext>
            </a:extLst>
          </p:cNvPr>
          <p:cNvSpPr/>
          <p:nvPr/>
        </p:nvSpPr>
        <p:spPr>
          <a:xfrm>
            <a:off x="4809975" y="5365612"/>
            <a:ext cx="1267200" cy="568800"/>
          </a:xfrm>
          <a:prstGeom prst="roundRect">
            <a:avLst>
              <a:gd name="adj" fmla="val 33383"/>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55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Data Governance</a:t>
            </a:r>
          </a:p>
        </p:txBody>
      </p:sp>
      <p:sp>
        <p:nvSpPr>
          <p:cNvPr id="38" name="Rounded Rectangle 53">
            <a:extLst>
              <a:ext uri="{FF2B5EF4-FFF2-40B4-BE49-F238E27FC236}">
                <a16:creationId xmlns:a16="http://schemas.microsoft.com/office/drawing/2014/main" id="{78B8C1B1-759D-2DB2-55AD-C96B7084301E}"/>
              </a:ext>
            </a:extLst>
          </p:cNvPr>
          <p:cNvSpPr/>
          <p:nvPr/>
        </p:nvSpPr>
        <p:spPr>
          <a:xfrm>
            <a:off x="4809975" y="1070819"/>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23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Edge AI and Intelligence</a:t>
            </a:r>
          </a:p>
        </p:txBody>
      </p:sp>
      <p:sp>
        <p:nvSpPr>
          <p:cNvPr id="39" name="Rounded Rectangle 54">
            <a:extLst>
              <a:ext uri="{FF2B5EF4-FFF2-40B4-BE49-F238E27FC236}">
                <a16:creationId xmlns:a16="http://schemas.microsoft.com/office/drawing/2014/main" id="{092A64B7-945B-788F-0E38-55A2F7BD3E18}"/>
              </a:ext>
            </a:extLst>
          </p:cNvPr>
          <p:cNvSpPr/>
          <p:nvPr/>
        </p:nvSpPr>
        <p:spPr>
          <a:xfrm>
            <a:off x="6164951" y="1682642"/>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30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Machine Learning ML</a:t>
            </a:r>
          </a:p>
        </p:txBody>
      </p:sp>
      <p:sp>
        <p:nvSpPr>
          <p:cNvPr id="40" name="Rounded Rectangle 55">
            <a:extLst>
              <a:ext uri="{FF2B5EF4-FFF2-40B4-BE49-F238E27FC236}">
                <a16:creationId xmlns:a16="http://schemas.microsoft.com/office/drawing/2014/main" id="{76F6F345-70BC-8A5C-2039-BF073ECE44AA}"/>
              </a:ext>
            </a:extLst>
          </p:cNvPr>
          <p:cNvSpPr/>
          <p:nvPr/>
        </p:nvSpPr>
        <p:spPr>
          <a:xfrm>
            <a:off x="6164951" y="2294465"/>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31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Artificial Intelligence AI</a:t>
            </a:r>
          </a:p>
        </p:txBody>
      </p:sp>
      <p:sp>
        <p:nvSpPr>
          <p:cNvPr id="41" name="Rounded Rectangle 56">
            <a:extLst>
              <a:ext uri="{FF2B5EF4-FFF2-40B4-BE49-F238E27FC236}">
                <a16:creationId xmlns:a16="http://schemas.microsoft.com/office/drawing/2014/main" id="{F3C2A3A7-9F9E-2C5D-0A54-C54B8D9F9A56}"/>
              </a:ext>
            </a:extLst>
          </p:cNvPr>
          <p:cNvSpPr/>
          <p:nvPr/>
        </p:nvSpPr>
        <p:spPr>
          <a:xfrm>
            <a:off x="6164951" y="2906288"/>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32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Federated  Learning</a:t>
            </a:r>
          </a:p>
        </p:txBody>
      </p:sp>
      <p:sp>
        <p:nvSpPr>
          <p:cNvPr id="42" name="Rounded Rectangle 57">
            <a:extLst>
              <a:ext uri="{FF2B5EF4-FFF2-40B4-BE49-F238E27FC236}">
                <a16:creationId xmlns:a16="http://schemas.microsoft.com/office/drawing/2014/main" id="{DAFA39F5-B83D-E41A-1445-A121D8B00F05}"/>
              </a:ext>
            </a:extLst>
          </p:cNvPr>
          <p:cNvSpPr/>
          <p:nvPr/>
        </p:nvSpPr>
        <p:spPr>
          <a:xfrm>
            <a:off x="6164951" y="3518111"/>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33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Simulation</a:t>
            </a:r>
          </a:p>
        </p:txBody>
      </p:sp>
      <p:sp>
        <p:nvSpPr>
          <p:cNvPr id="43" name="Rounded Rectangle 58">
            <a:extLst>
              <a:ext uri="{FF2B5EF4-FFF2-40B4-BE49-F238E27FC236}">
                <a16:creationId xmlns:a16="http://schemas.microsoft.com/office/drawing/2014/main" id="{2E26EE10-C506-EB2A-BEF0-BC0D484FC755}"/>
              </a:ext>
            </a:extLst>
          </p:cNvPr>
          <p:cNvSpPr/>
          <p:nvPr/>
        </p:nvSpPr>
        <p:spPr>
          <a:xfrm>
            <a:off x="6164951" y="4129934"/>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34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Mathematical Analytics</a:t>
            </a:r>
          </a:p>
        </p:txBody>
      </p:sp>
      <p:sp>
        <p:nvSpPr>
          <p:cNvPr id="44" name="Rounded Rectangle 60">
            <a:extLst>
              <a:ext uri="{FF2B5EF4-FFF2-40B4-BE49-F238E27FC236}">
                <a16:creationId xmlns:a16="http://schemas.microsoft.com/office/drawing/2014/main" id="{308EA739-FBA1-8988-BF87-2ED7A75E7004}"/>
              </a:ext>
            </a:extLst>
          </p:cNvPr>
          <p:cNvSpPr/>
          <p:nvPr/>
        </p:nvSpPr>
        <p:spPr>
          <a:xfrm>
            <a:off x="6164951" y="5365612"/>
            <a:ext cx="1267200" cy="568800"/>
          </a:xfrm>
          <a:prstGeom prst="roundRect">
            <a:avLst>
              <a:gd name="adj" fmla="val 33383"/>
            </a:avLst>
          </a:prstGeom>
          <a:solidFill>
            <a:srgbClr val="BB36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57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Device Security</a:t>
            </a:r>
          </a:p>
        </p:txBody>
      </p:sp>
      <p:sp>
        <p:nvSpPr>
          <p:cNvPr id="45" name="Rounded Rectangle 61">
            <a:extLst>
              <a:ext uri="{FF2B5EF4-FFF2-40B4-BE49-F238E27FC236}">
                <a16:creationId xmlns:a16="http://schemas.microsoft.com/office/drawing/2014/main" id="{10A343AA-380B-7734-6267-13EEBA2FD3DA}"/>
              </a:ext>
            </a:extLst>
          </p:cNvPr>
          <p:cNvSpPr/>
          <p:nvPr/>
        </p:nvSpPr>
        <p:spPr>
          <a:xfrm>
            <a:off x="6164951" y="1070819"/>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29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Prediction</a:t>
            </a:r>
          </a:p>
        </p:txBody>
      </p:sp>
      <p:sp>
        <p:nvSpPr>
          <p:cNvPr id="46" name="Rounded Rectangle 62">
            <a:extLst>
              <a:ext uri="{FF2B5EF4-FFF2-40B4-BE49-F238E27FC236}">
                <a16:creationId xmlns:a16="http://schemas.microsoft.com/office/drawing/2014/main" id="{413D7480-9C70-46C9-DFBC-C248BFE74245}"/>
              </a:ext>
            </a:extLst>
          </p:cNvPr>
          <p:cNvSpPr/>
          <p:nvPr/>
        </p:nvSpPr>
        <p:spPr>
          <a:xfrm>
            <a:off x="7528191" y="2906288"/>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36</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Business Rules</a:t>
            </a:r>
          </a:p>
        </p:txBody>
      </p:sp>
      <p:sp>
        <p:nvSpPr>
          <p:cNvPr id="47" name="Rounded Rectangle 63">
            <a:extLst>
              <a:ext uri="{FF2B5EF4-FFF2-40B4-BE49-F238E27FC236}">
                <a16:creationId xmlns:a16="http://schemas.microsoft.com/office/drawing/2014/main" id="{196184AE-8B27-C1CE-0BE6-501BA7B72784}"/>
              </a:ext>
            </a:extLst>
          </p:cNvPr>
          <p:cNvSpPr/>
          <p:nvPr/>
        </p:nvSpPr>
        <p:spPr>
          <a:xfrm>
            <a:off x="7528191" y="3518111"/>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37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Distributed Ledger &amp; Smart Contracts</a:t>
            </a:r>
          </a:p>
        </p:txBody>
      </p:sp>
      <p:sp>
        <p:nvSpPr>
          <p:cNvPr id="48" name="Rounded Rectangle 64">
            <a:extLst>
              <a:ext uri="{FF2B5EF4-FFF2-40B4-BE49-F238E27FC236}">
                <a16:creationId xmlns:a16="http://schemas.microsoft.com/office/drawing/2014/main" id="{9F44CA69-B18D-A597-366E-61BB567D07A8}"/>
              </a:ext>
            </a:extLst>
          </p:cNvPr>
          <p:cNvSpPr/>
          <p:nvPr/>
        </p:nvSpPr>
        <p:spPr>
          <a:xfrm>
            <a:off x="7528191" y="4129934"/>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38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Composition</a:t>
            </a:r>
          </a:p>
        </p:txBody>
      </p:sp>
      <p:sp>
        <p:nvSpPr>
          <p:cNvPr id="49" name="Rounded Rectangle 67">
            <a:extLst>
              <a:ext uri="{FF2B5EF4-FFF2-40B4-BE49-F238E27FC236}">
                <a16:creationId xmlns:a16="http://schemas.microsoft.com/office/drawing/2014/main" id="{0F66BAB1-7D5C-AD90-2558-5152940F9E21}"/>
              </a:ext>
            </a:extLst>
          </p:cNvPr>
          <p:cNvSpPr/>
          <p:nvPr/>
        </p:nvSpPr>
        <p:spPr>
          <a:xfrm>
            <a:off x="7528191" y="4753789"/>
            <a:ext cx="1267200" cy="568800"/>
          </a:xfrm>
          <a:prstGeom prst="roundRect">
            <a:avLst>
              <a:gd name="adj" fmla="val 33383"/>
            </a:avLst>
          </a:prstGeom>
          <a:solidFill>
            <a:srgbClr val="BB36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58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Security</a:t>
            </a:r>
          </a:p>
        </p:txBody>
      </p:sp>
      <p:sp>
        <p:nvSpPr>
          <p:cNvPr id="50" name="Rounded Rectangle 68">
            <a:extLst>
              <a:ext uri="{FF2B5EF4-FFF2-40B4-BE49-F238E27FC236}">
                <a16:creationId xmlns:a16="http://schemas.microsoft.com/office/drawing/2014/main" id="{A2BDD6F0-A69D-442D-CF45-7CB04D4C25FA}"/>
              </a:ext>
            </a:extLst>
          </p:cNvPr>
          <p:cNvSpPr/>
          <p:nvPr/>
        </p:nvSpPr>
        <p:spPr>
          <a:xfrm>
            <a:off x="7528191" y="5365612"/>
            <a:ext cx="1267200" cy="568800"/>
          </a:xfrm>
          <a:prstGeom prst="roundRect">
            <a:avLst>
              <a:gd name="adj" fmla="val 33383"/>
            </a:avLst>
          </a:prstGeom>
          <a:solidFill>
            <a:srgbClr val="BB36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59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Privacy</a:t>
            </a:r>
          </a:p>
        </p:txBody>
      </p:sp>
      <p:sp>
        <p:nvSpPr>
          <p:cNvPr id="51" name="Rounded Rectangle 69">
            <a:extLst>
              <a:ext uri="{FF2B5EF4-FFF2-40B4-BE49-F238E27FC236}">
                <a16:creationId xmlns:a16="http://schemas.microsoft.com/office/drawing/2014/main" id="{7B84E304-C473-D270-160B-BDCE0FC54A07}"/>
              </a:ext>
            </a:extLst>
          </p:cNvPr>
          <p:cNvSpPr/>
          <p:nvPr/>
        </p:nvSpPr>
        <p:spPr>
          <a:xfrm>
            <a:off x="7528191" y="2294465"/>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35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Prescriptive Recommendations</a:t>
            </a:r>
          </a:p>
        </p:txBody>
      </p:sp>
      <p:sp>
        <p:nvSpPr>
          <p:cNvPr id="52" name="Rounded Rectangle 70">
            <a:extLst>
              <a:ext uri="{FF2B5EF4-FFF2-40B4-BE49-F238E27FC236}">
                <a16:creationId xmlns:a16="http://schemas.microsoft.com/office/drawing/2014/main" id="{6E85E0FB-1D27-10C1-F3DC-0BE56BB74E24}"/>
              </a:ext>
            </a:extLst>
          </p:cNvPr>
          <p:cNvSpPr/>
          <p:nvPr/>
        </p:nvSpPr>
        <p:spPr>
          <a:xfrm>
            <a:off x="8891431" y="1070819"/>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39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Basic Visualization</a:t>
            </a:r>
          </a:p>
        </p:txBody>
      </p:sp>
      <p:sp>
        <p:nvSpPr>
          <p:cNvPr id="53" name="Rounded Rectangle 71">
            <a:extLst>
              <a:ext uri="{FF2B5EF4-FFF2-40B4-BE49-F238E27FC236}">
                <a16:creationId xmlns:a16="http://schemas.microsoft.com/office/drawing/2014/main" id="{82B8AFD6-27C8-1556-DDFC-812FF83ECD3C}"/>
              </a:ext>
            </a:extLst>
          </p:cNvPr>
          <p:cNvSpPr/>
          <p:nvPr/>
        </p:nvSpPr>
        <p:spPr>
          <a:xfrm>
            <a:off x="8891431" y="1682642"/>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Advanced Visualization</a:t>
            </a:r>
          </a:p>
        </p:txBody>
      </p:sp>
      <p:sp>
        <p:nvSpPr>
          <p:cNvPr id="54" name="Rounded Rectangle 72">
            <a:extLst>
              <a:ext uri="{FF2B5EF4-FFF2-40B4-BE49-F238E27FC236}">
                <a16:creationId xmlns:a16="http://schemas.microsoft.com/office/drawing/2014/main" id="{2A10339A-688B-5053-BF4A-633AB4F4D7D2}"/>
              </a:ext>
            </a:extLst>
          </p:cNvPr>
          <p:cNvSpPr/>
          <p:nvPr/>
        </p:nvSpPr>
        <p:spPr>
          <a:xfrm>
            <a:off x="8891431" y="2294465"/>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Real-time Monitoring</a:t>
            </a:r>
          </a:p>
        </p:txBody>
      </p:sp>
      <p:sp>
        <p:nvSpPr>
          <p:cNvPr id="55" name="Rounded Rectangle 73">
            <a:extLst>
              <a:ext uri="{FF2B5EF4-FFF2-40B4-BE49-F238E27FC236}">
                <a16:creationId xmlns:a16="http://schemas.microsoft.com/office/drawing/2014/main" id="{0698D597-6F38-9BB3-1567-BCBD2BD38666}"/>
              </a:ext>
            </a:extLst>
          </p:cNvPr>
          <p:cNvSpPr/>
          <p:nvPr/>
        </p:nvSpPr>
        <p:spPr>
          <a:xfrm>
            <a:off x="8891431" y="2906288"/>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Entity Relationship Visualization</a:t>
            </a:r>
          </a:p>
        </p:txBody>
      </p:sp>
      <p:sp>
        <p:nvSpPr>
          <p:cNvPr id="56" name="Rounded Rectangle 74">
            <a:extLst>
              <a:ext uri="{FF2B5EF4-FFF2-40B4-BE49-F238E27FC236}">
                <a16:creationId xmlns:a16="http://schemas.microsoft.com/office/drawing/2014/main" id="{256E1BCC-E138-F67F-87D0-A82C01AFC3A0}"/>
              </a:ext>
            </a:extLst>
          </p:cNvPr>
          <p:cNvSpPr/>
          <p:nvPr/>
        </p:nvSpPr>
        <p:spPr>
          <a:xfrm>
            <a:off x="8891431" y="3518111"/>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Augmented Reality AR</a:t>
            </a:r>
          </a:p>
        </p:txBody>
      </p:sp>
      <p:sp>
        <p:nvSpPr>
          <p:cNvPr id="57" name="Rounded Rectangle 75">
            <a:extLst>
              <a:ext uri="{FF2B5EF4-FFF2-40B4-BE49-F238E27FC236}">
                <a16:creationId xmlns:a16="http://schemas.microsoft.com/office/drawing/2014/main" id="{A1389199-BF4C-81CF-13D5-CE5292FB694F}"/>
              </a:ext>
            </a:extLst>
          </p:cNvPr>
          <p:cNvSpPr/>
          <p:nvPr/>
        </p:nvSpPr>
        <p:spPr>
          <a:xfrm>
            <a:off x="8891431" y="4753789"/>
            <a:ext cx="1267200" cy="568800"/>
          </a:xfrm>
          <a:prstGeom prst="roundRect">
            <a:avLst>
              <a:gd name="adj" fmla="val 33383"/>
            </a:avLst>
          </a:prstGeom>
          <a:solidFill>
            <a:srgbClr val="BB36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60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Safety</a:t>
            </a:r>
          </a:p>
        </p:txBody>
      </p:sp>
      <p:sp>
        <p:nvSpPr>
          <p:cNvPr id="58" name="Rounded Rectangle 76">
            <a:extLst>
              <a:ext uri="{FF2B5EF4-FFF2-40B4-BE49-F238E27FC236}">
                <a16:creationId xmlns:a16="http://schemas.microsoft.com/office/drawing/2014/main" id="{48163841-E6BB-2FE2-28E4-B0E2C3970F92}"/>
              </a:ext>
            </a:extLst>
          </p:cNvPr>
          <p:cNvSpPr/>
          <p:nvPr/>
        </p:nvSpPr>
        <p:spPr>
          <a:xfrm>
            <a:off x="8891431" y="5365612"/>
            <a:ext cx="1267200" cy="568800"/>
          </a:xfrm>
          <a:prstGeom prst="roundRect">
            <a:avLst>
              <a:gd name="adj" fmla="val 33383"/>
            </a:avLst>
          </a:prstGeom>
          <a:solidFill>
            <a:srgbClr val="BB36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61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Reliability</a:t>
            </a:r>
          </a:p>
        </p:txBody>
      </p:sp>
      <p:sp>
        <p:nvSpPr>
          <p:cNvPr id="59" name="Rounded Rectangle 77">
            <a:extLst>
              <a:ext uri="{FF2B5EF4-FFF2-40B4-BE49-F238E27FC236}">
                <a16:creationId xmlns:a16="http://schemas.microsoft.com/office/drawing/2014/main" id="{AF1A62F6-B51C-8B75-88EC-278A8AD934A5}"/>
              </a:ext>
            </a:extLst>
          </p:cNvPr>
          <p:cNvSpPr/>
          <p:nvPr/>
        </p:nvSpPr>
        <p:spPr>
          <a:xfrm>
            <a:off x="8891431" y="4129934"/>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Virtual Reality VR</a:t>
            </a:r>
          </a:p>
        </p:txBody>
      </p:sp>
      <p:sp>
        <p:nvSpPr>
          <p:cNvPr id="60" name="Rounded Rectangle 78">
            <a:extLst>
              <a:ext uri="{FF2B5EF4-FFF2-40B4-BE49-F238E27FC236}">
                <a16:creationId xmlns:a16="http://schemas.microsoft.com/office/drawing/2014/main" id="{BCA2E936-2D57-7E5F-288A-99AC46BABFBB}"/>
              </a:ext>
            </a:extLst>
          </p:cNvPr>
          <p:cNvSpPr/>
          <p:nvPr/>
        </p:nvSpPr>
        <p:spPr>
          <a:xfrm>
            <a:off x="10254671" y="1682642"/>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46</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Continuous Intelligence</a:t>
            </a:r>
          </a:p>
        </p:txBody>
      </p:sp>
      <p:sp>
        <p:nvSpPr>
          <p:cNvPr id="61" name="Rounded Rectangle 79">
            <a:extLst>
              <a:ext uri="{FF2B5EF4-FFF2-40B4-BE49-F238E27FC236}">
                <a16:creationId xmlns:a16="http://schemas.microsoft.com/office/drawing/2014/main" id="{1DD6E3F7-4ABF-3F5F-B518-8EB85A454FC1}"/>
              </a:ext>
            </a:extLst>
          </p:cNvPr>
          <p:cNvSpPr/>
          <p:nvPr/>
        </p:nvSpPr>
        <p:spPr>
          <a:xfrm>
            <a:off x="10254671" y="2294465"/>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Business Intelligence</a:t>
            </a:r>
          </a:p>
        </p:txBody>
      </p:sp>
      <p:sp>
        <p:nvSpPr>
          <p:cNvPr id="62" name="Rounded Rectangle 80">
            <a:extLst>
              <a:ext uri="{FF2B5EF4-FFF2-40B4-BE49-F238E27FC236}">
                <a16:creationId xmlns:a16="http://schemas.microsoft.com/office/drawing/2014/main" id="{3246F3E7-3DAD-A123-991D-52C00D58C875}"/>
              </a:ext>
            </a:extLst>
          </p:cNvPr>
          <p:cNvSpPr/>
          <p:nvPr/>
        </p:nvSpPr>
        <p:spPr>
          <a:xfrm>
            <a:off x="10254671" y="2906288"/>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BPM and Workflow</a:t>
            </a:r>
          </a:p>
        </p:txBody>
      </p:sp>
      <p:sp>
        <p:nvSpPr>
          <p:cNvPr id="63" name="Rounded Rectangle 81">
            <a:extLst>
              <a:ext uri="{FF2B5EF4-FFF2-40B4-BE49-F238E27FC236}">
                <a16:creationId xmlns:a16="http://schemas.microsoft.com/office/drawing/2014/main" id="{B8074F8A-CAB4-98DF-985B-883D96E73522}"/>
              </a:ext>
            </a:extLst>
          </p:cNvPr>
          <p:cNvSpPr/>
          <p:nvPr/>
        </p:nvSpPr>
        <p:spPr>
          <a:xfrm>
            <a:off x="10254671" y="3518111"/>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Gaming Engine Visualization</a:t>
            </a:r>
          </a:p>
        </p:txBody>
      </p:sp>
      <p:sp>
        <p:nvSpPr>
          <p:cNvPr id="64" name="Rounded Rectangle 82">
            <a:extLst>
              <a:ext uri="{FF2B5EF4-FFF2-40B4-BE49-F238E27FC236}">
                <a16:creationId xmlns:a16="http://schemas.microsoft.com/office/drawing/2014/main" id="{0F152438-52D0-3FC0-9587-8574E74CC586}"/>
              </a:ext>
            </a:extLst>
          </p:cNvPr>
          <p:cNvSpPr/>
          <p:nvPr/>
        </p:nvSpPr>
        <p:spPr>
          <a:xfrm>
            <a:off x="10254671" y="4129934"/>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50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3D rendering</a:t>
            </a:r>
          </a:p>
        </p:txBody>
      </p:sp>
      <p:sp>
        <p:nvSpPr>
          <p:cNvPr id="65" name="Rounded Rectangle 83">
            <a:extLst>
              <a:ext uri="{FF2B5EF4-FFF2-40B4-BE49-F238E27FC236}">
                <a16:creationId xmlns:a16="http://schemas.microsoft.com/office/drawing/2014/main" id="{464CE55F-4A73-AE92-3851-1A44731B8D94}"/>
              </a:ext>
            </a:extLst>
          </p:cNvPr>
          <p:cNvSpPr/>
          <p:nvPr/>
        </p:nvSpPr>
        <p:spPr>
          <a:xfrm>
            <a:off x="10254671" y="5365612"/>
            <a:ext cx="1267200" cy="568800"/>
          </a:xfrm>
          <a:prstGeom prst="roundRect">
            <a:avLst>
              <a:gd name="adj" fmla="val 33383"/>
            </a:avLst>
          </a:prstGeom>
          <a:solidFill>
            <a:srgbClr val="BB36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62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Resilience</a:t>
            </a:r>
          </a:p>
        </p:txBody>
      </p:sp>
      <p:sp>
        <p:nvSpPr>
          <p:cNvPr id="66" name="Rounded Rectangle 84">
            <a:extLst>
              <a:ext uri="{FF2B5EF4-FFF2-40B4-BE49-F238E27FC236}">
                <a16:creationId xmlns:a16="http://schemas.microsoft.com/office/drawing/2014/main" id="{C471543F-4E79-719B-CFB7-A558FBA94500}"/>
              </a:ext>
            </a:extLst>
          </p:cNvPr>
          <p:cNvSpPr/>
          <p:nvPr/>
        </p:nvSpPr>
        <p:spPr>
          <a:xfrm>
            <a:off x="6164951" y="4753789"/>
            <a:ext cx="1267200" cy="568800"/>
          </a:xfrm>
          <a:prstGeom prst="roundRect">
            <a:avLst>
              <a:gd name="adj" fmla="val 33383"/>
            </a:avLst>
          </a:prstGeom>
          <a:solidFill>
            <a:srgbClr val="BB36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56</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Data Encryption</a:t>
            </a:r>
          </a:p>
        </p:txBody>
      </p:sp>
      <p:sp>
        <p:nvSpPr>
          <p:cNvPr id="67" name="Rounded Rectangle 85">
            <a:extLst>
              <a:ext uri="{FF2B5EF4-FFF2-40B4-BE49-F238E27FC236}">
                <a16:creationId xmlns:a16="http://schemas.microsoft.com/office/drawing/2014/main" id="{72AD26A8-B863-4E93-7C0A-0C8BDCC32338}"/>
              </a:ext>
            </a:extLst>
          </p:cNvPr>
          <p:cNvSpPr/>
          <p:nvPr/>
        </p:nvSpPr>
        <p:spPr>
          <a:xfrm>
            <a:off x="10254671" y="1070819"/>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Dashboards</a:t>
            </a:r>
          </a:p>
        </p:txBody>
      </p:sp>
      <p:sp>
        <p:nvSpPr>
          <p:cNvPr id="68" name="Rounded Rectangle 86">
            <a:extLst>
              <a:ext uri="{FF2B5EF4-FFF2-40B4-BE49-F238E27FC236}">
                <a16:creationId xmlns:a16="http://schemas.microsoft.com/office/drawing/2014/main" id="{C0D5D99F-4B2F-2512-D369-7B875E62E149}"/>
              </a:ext>
            </a:extLst>
          </p:cNvPr>
          <p:cNvSpPr/>
          <p:nvPr/>
        </p:nvSpPr>
        <p:spPr>
          <a:xfrm>
            <a:off x="10254671" y="4753789"/>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51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Gamification</a:t>
            </a:r>
          </a:p>
        </p:txBody>
      </p:sp>
      <p:sp>
        <p:nvSpPr>
          <p:cNvPr id="69" name="Rounded Rectangle 87">
            <a:extLst>
              <a:ext uri="{FF2B5EF4-FFF2-40B4-BE49-F238E27FC236}">
                <a16:creationId xmlns:a16="http://schemas.microsoft.com/office/drawing/2014/main" id="{D82C4B46-2A28-4BD0-FBD2-357E76A787A1}"/>
              </a:ext>
            </a:extLst>
          </p:cNvPr>
          <p:cNvSpPr/>
          <p:nvPr/>
        </p:nvSpPr>
        <p:spPr>
          <a:xfrm>
            <a:off x="757283" y="6047471"/>
            <a:ext cx="180000" cy="1800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BC585DC5-67FF-52EC-57F6-5C5B71F2C533}"/>
              </a:ext>
            </a:extLst>
          </p:cNvPr>
          <p:cNvSpPr txBox="1"/>
          <p:nvPr/>
        </p:nvSpPr>
        <p:spPr>
          <a:xfrm>
            <a:off x="964190" y="5985851"/>
            <a:ext cx="1019574" cy="276999"/>
          </a:xfrm>
          <a:prstGeom prst="rect">
            <a:avLst/>
          </a:prstGeom>
          <a:noFill/>
        </p:spPr>
        <p:txBody>
          <a:bodyPr wrap="none" rtlCol="0">
            <a:spAutoFit/>
          </a:bodyPr>
          <a:lstStyle/>
          <a:p>
            <a:pPr fontAlgn="auto">
              <a:spcBef>
                <a:spcPts val="0"/>
              </a:spcBef>
              <a:spcAft>
                <a:spcPts val="0"/>
              </a:spcAft>
            </a:pPr>
            <a:r>
              <a:rPr lang="en-US" sz="1200">
                <a:solidFill>
                  <a:prstClr val="black"/>
                </a:solidFill>
                <a:latin typeface="Calibri" panose="020F0502020204030204"/>
              </a:rPr>
              <a:t>Data Services</a:t>
            </a:r>
          </a:p>
        </p:txBody>
      </p:sp>
      <p:sp>
        <p:nvSpPr>
          <p:cNvPr id="71" name="Rounded Rectangle 89">
            <a:extLst>
              <a:ext uri="{FF2B5EF4-FFF2-40B4-BE49-F238E27FC236}">
                <a16:creationId xmlns:a16="http://schemas.microsoft.com/office/drawing/2014/main" id="{144AC312-B60B-5FC6-B258-D425CB79B997}"/>
              </a:ext>
            </a:extLst>
          </p:cNvPr>
          <p:cNvSpPr/>
          <p:nvPr/>
        </p:nvSpPr>
        <p:spPr>
          <a:xfrm>
            <a:off x="2295599" y="6047471"/>
            <a:ext cx="180000" cy="180000"/>
          </a:xfrm>
          <a:prstGeom prst="roundRect">
            <a:avLst>
              <a:gd name="adj" fmla="val 33383"/>
            </a:avLst>
          </a:prstGeom>
          <a:solidFill>
            <a:srgbClr val="F794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Rounded Rectangle 90">
            <a:extLst>
              <a:ext uri="{FF2B5EF4-FFF2-40B4-BE49-F238E27FC236}">
                <a16:creationId xmlns:a16="http://schemas.microsoft.com/office/drawing/2014/main" id="{A023F739-BA50-6ECB-A394-CC931AE119D1}"/>
              </a:ext>
            </a:extLst>
          </p:cNvPr>
          <p:cNvSpPr/>
          <p:nvPr/>
        </p:nvSpPr>
        <p:spPr>
          <a:xfrm>
            <a:off x="3709653" y="6047471"/>
            <a:ext cx="180000" cy="1800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91">
            <a:extLst>
              <a:ext uri="{FF2B5EF4-FFF2-40B4-BE49-F238E27FC236}">
                <a16:creationId xmlns:a16="http://schemas.microsoft.com/office/drawing/2014/main" id="{4B1C3645-99DB-9349-EEA6-F8C224BB1F0B}"/>
              </a:ext>
            </a:extLst>
          </p:cNvPr>
          <p:cNvSpPr/>
          <p:nvPr/>
        </p:nvSpPr>
        <p:spPr>
          <a:xfrm>
            <a:off x="5050879" y="6047471"/>
            <a:ext cx="180000" cy="1800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Rounded Rectangle 92">
            <a:extLst>
              <a:ext uri="{FF2B5EF4-FFF2-40B4-BE49-F238E27FC236}">
                <a16:creationId xmlns:a16="http://schemas.microsoft.com/office/drawing/2014/main" id="{FFB16F2D-9A36-E9D0-E876-7C44BD01C626}"/>
              </a:ext>
            </a:extLst>
          </p:cNvPr>
          <p:cNvSpPr/>
          <p:nvPr/>
        </p:nvSpPr>
        <p:spPr>
          <a:xfrm>
            <a:off x="5852964" y="6043727"/>
            <a:ext cx="180000" cy="180000"/>
          </a:xfrm>
          <a:prstGeom prst="roundRect">
            <a:avLst>
              <a:gd name="adj" fmla="val 33383"/>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Rounded Rectangle 93">
            <a:extLst>
              <a:ext uri="{FF2B5EF4-FFF2-40B4-BE49-F238E27FC236}">
                <a16:creationId xmlns:a16="http://schemas.microsoft.com/office/drawing/2014/main" id="{A7792EFF-1EC5-118B-42D1-51083FD63E2D}"/>
              </a:ext>
            </a:extLst>
          </p:cNvPr>
          <p:cNvSpPr/>
          <p:nvPr/>
        </p:nvSpPr>
        <p:spPr>
          <a:xfrm>
            <a:off x="7387632" y="6039128"/>
            <a:ext cx="180000" cy="180000"/>
          </a:xfrm>
          <a:prstGeom prst="roundRect">
            <a:avLst>
              <a:gd name="adj" fmla="val 33383"/>
            </a:avLst>
          </a:prstGeom>
          <a:solidFill>
            <a:srgbClr val="BB36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DC4ACC1C-8E22-EB14-C98D-B596AB603DEB}"/>
              </a:ext>
            </a:extLst>
          </p:cNvPr>
          <p:cNvSpPr txBox="1"/>
          <p:nvPr/>
        </p:nvSpPr>
        <p:spPr>
          <a:xfrm>
            <a:off x="2462932" y="5995227"/>
            <a:ext cx="871136" cy="276999"/>
          </a:xfrm>
          <a:prstGeom prst="rect">
            <a:avLst/>
          </a:prstGeom>
          <a:noFill/>
        </p:spPr>
        <p:txBody>
          <a:bodyPr wrap="none" rtlCol="0">
            <a:spAutoFit/>
          </a:bodyPr>
          <a:lstStyle/>
          <a:p>
            <a:pPr fontAlgn="auto">
              <a:spcBef>
                <a:spcPts val="0"/>
              </a:spcBef>
              <a:spcAft>
                <a:spcPts val="0"/>
              </a:spcAft>
            </a:pPr>
            <a:r>
              <a:rPr lang="en-US" sz="1200">
                <a:solidFill>
                  <a:prstClr val="black"/>
                </a:solidFill>
                <a:latin typeface="Calibri" panose="020F0502020204030204"/>
              </a:rPr>
              <a:t>Integration</a:t>
            </a:r>
          </a:p>
        </p:txBody>
      </p:sp>
      <p:sp>
        <p:nvSpPr>
          <p:cNvPr id="77" name="TextBox 76">
            <a:extLst>
              <a:ext uri="{FF2B5EF4-FFF2-40B4-BE49-F238E27FC236}">
                <a16:creationId xmlns:a16="http://schemas.microsoft.com/office/drawing/2014/main" id="{B929D13E-8898-474C-B18E-296019A62DB5}"/>
              </a:ext>
            </a:extLst>
          </p:cNvPr>
          <p:cNvSpPr txBox="1"/>
          <p:nvPr/>
        </p:nvSpPr>
        <p:spPr>
          <a:xfrm>
            <a:off x="3878442" y="5985850"/>
            <a:ext cx="904863" cy="276999"/>
          </a:xfrm>
          <a:prstGeom prst="rect">
            <a:avLst/>
          </a:prstGeom>
          <a:noFill/>
        </p:spPr>
        <p:txBody>
          <a:bodyPr wrap="none" rtlCol="0">
            <a:spAutoFit/>
          </a:bodyPr>
          <a:lstStyle/>
          <a:p>
            <a:pPr fontAlgn="auto">
              <a:spcBef>
                <a:spcPts val="0"/>
              </a:spcBef>
              <a:spcAft>
                <a:spcPts val="0"/>
              </a:spcAft>
            </a:pPr>
            <a:r>
              <a:rPr lang="en-US" sz="1200">
                <a:solidFill>
                  <a:prstClr val="black"/>
                </a:solidFill>
                <a:latin typeface="Calibri" panose="020F0502020204030204"/>
              </a:rPr>
              <a:t>Intelligence</a:t>
            </a:r>
          </a:p>
        </p:txBody>
      </p:sp>
      <p:sp>
        <p:nvSpPr>
          <p:cNvPr id="78" name="TextBox 77">
            <a:extLst>
              <a:ext uri="{FF2B5EF4-FFF2-40B4-BE49-F238E27FC236}">
                <a16:creationId xmlns:a16="http://schemas.microsoft.com/office/drawing/2014/main" id="{DF842D1E-13C9-E1C3-34A9-DDEBE9AC565E}"/>
              </a:ext>
            </a:extLst>
          </p:cNvPr>
          <p:cNvSpPr txBox="1"/>
          <p:nvPr/>
        </p:nvSpPr>
        <p:spPr>
          <a:xfrm>
            <a:off x="5243841" y="5995226"/>
            <a:ext cx="399468" cy="276999"/>
          </a:xfrm>
          <a:prstGeom prst="rect">
            <a:avLst/>
          </a:prstGeom>
          <a:noFill/>
        </p:spPr>
        <p:txBody>
          <a:bodyPr wrap="none" rtlCol="0">
            <a:spAutoFit/>
          </a:bodyPr>
          <a:lstStyle/>
          <a:p>
            <a:pPr fontAlgn="auto">
              <a:spcBef>
                <a:spcPts val="0"/>
              </a:spcBef>
              <a:spcAft>
                <a:spcPts val="0"/>
              </a:spcAft>
            </a:pPr>
            <a:r>
              <a:rPr lang="en-US" sz="1200">
                <a:solidFill>
                  <a:prstClr val="black"/>
                </a:solidFill>
                <a:latin typeface="Calibri" panose="020F0502020204030204"/>
              </a:rPr>
              <a:t>UX </a:t>
            </a:r>
          </a:p>
        </p:txBody>
      </p:sp>
      <p:sp>
        <p:nvSpPr>
          <p:cNvPr id="79" name="TextBox 78">
            <a:extLst>
              <a:ext uri="{FF2B5EF4-FFF2-40B4-BE49-F238E27FC236}">
                <a16:creationId xmlns:a16="http://schemas.microsoft.com/office/drawing/2014/main" id="{235DDA45-6C82-CB5C-170E-5C68CAB0DCCD}"/>
              </a:ext>
            </a:extLst>
          </p:cNvPr>
          <p:cNvSpPr txBox="1"/>
          <p:nvPr/>
        </p:nvSpPr>
        <p:spPr>
          <a:xfrm>
            <a:off x="6016655" y="5985850"/>
            <a:ext cx="1021946" cy="276999"/>
          </a:xfrm>
          <a:prstGeom prst="rect">
            <a:avLst/>
          </a:prstGeom>
          <a:noFill/>
        </p:spPr>
        <p:txBody>
          <a:bodyPr wrap="none" rtlCol="0">
            <a:spAutoFit/>
          </a:bodyPr>
          <a:lstStyle/>
          <a:p>
            <a:pPr fontAlgn="auto">
              <a:spcBef>
                <a:spcPts val="0"/>
              </a:spcBef>
              <a:spcAft>
                <a:spcPts val="0"/>
              </a:spcAft>
            </a:pPr>
            <a:r>
              <a:rPr lang="en-US" sz="1200">
                <a:solidFill>
                  <a:prstClr val="black"/>
                </a:solidFill>
                <a:latin typeface="Calibri" panose="020F0502020204030204"/>
              </a:rPr>
              <a:t>Management</a:t>
            </a:r>
          </a:p>
        </p:txBody>
      </p:sp>
      <p:sp>
        <p:nvSpPr>
          <p:cNvPr id="80" name="TextBox 79">
            <a:extLst>
              <a:ext uri="{FF2B5EF4-FFF2-40B4-BE49-F238E27FC236}">
                <a16:creationId xmlns:a16="http://schemas.microsoft.com/office/drawing/2014/main" id="{8EE0C0AA-9757-EDD1-741E-7C1FCA86C87A}"/>
              </a:ext>
            </a:extLst>
          </p:cNvPr>
          <p:cNvSpPr txBox="1"/>
          <p:nvPr/>
        </p:nvSpPr>
        <p:spPr>
          <a:xfrm>
            <a:off x="7549164" y="5993833"/>
            <a:ext cx="1471245" cy="276999"/>
          </a:xfrm>
          <a:prstGeom prst="rect">
            <a:avLst/>
          </a:prstGeom>
          <a:noFill/>
        </p:spPr>
        <p:txBody>
          <a:bodyPr wrap="square" rtlCol="0">
            <a:spAutoFit/>
          </a:bodyPr>
          <a:lstStyle/>
          <a:p>
            <a:pPr fontAlgn="auto">
              <a:spcBef>
                <a:spcPts val="0"/>
              </a:spcBef>
              <a:spcAft>
                <a:spcPts val="0"/>
              </a:spcAft>
            </a:pPr>
            <a:r>
              <a:rPr lang="en-US" sz="1200">
                <a:solidFill>
                  <a:prstClr val="black"/>
                </a:solidFill>
                <a:latin typeface="Calibri" panose="020F0502020204030204"/>
              </a:rPr>
              <a:t>Trustworthiness</a:t>
            </a:r>
          </a:p>
        </p:txBody>
      </p:sp>
      <p:sp>
        <p:nvSpPr>
          <p:cNvPr id="81" name="Rounded Rectangle 100">
            <a:extLst>
              <a:ext uri="{FF2B5EF4-FFF2-40B4-BE49-F238E27FC236}">
                <a16:creationId xmlns:a16="http://schemas.microsoft.com/office/drawing/2014/main" id="{A019958E-9042-8AE6-59C7-69F0FBE6298A}"/>
              </a:ext>
            </a:extLst>
          </p:cNvPr>
          <p:cNvSpPr/>
          <p:nvPr/>
        </p:nvSpPr>
        <p:spPr>
          <a:xfrm>
            <a:off x="2075552" y="1070819"/>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Synthetic Data Generation</a:t>
            </a:r>
          </a:p>
        </p:txBody>
      </p:sp>
      <p:sp>
        <p:nvSpPr>
          <p:cNvPr id="82" name="Rounded Rectangle 101">
            <a:extLst>
              <a:ext uri="{FF2B5EF4-FFF2-40B4-BE49-F238E27FC236}">
                <a16:creationId xmlns:a16="http://schemas.microsoft.com/office/drawing/2014/main" id="{F840B2FB-9AB0-DCD9-BFD7-007CCB1E8552}"/>
              </a:ext>
            </a:extLst>
          </p:cNvPr>
          <p:cNvSpPr/>
          <p:nvPr/>
        </p:nvSpPr>
        <p:spPr>
          <a:xfrm>
            <a:off x="2093369" y="1680910"/>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Ontology Management</a:t>
            </a:r>
          </a:p>
        </p:txBody>
      </p:sp>
      <p:sp>
        <p:nvSpPr>
          <p:cNvPr id="83" name="TextBox 82">
            <a:extLst>
              <a:ext uri="{FF2B5EF4-FFF2-40B4-BE49-F238E27FC236}">
                <a16:creationId xmlns:a16="http://schemas.microsoft.com/office/drawing/2014/main" id="{F82370D6-3E94-3A7B-F7B9-613AE24114DD}"/>
              </a:ext>
            </a:extLst>
          </p:cNvPr>
          <p:cNvSpPr txBox="1"/>
          <p:nvPr/>
        </p:nvSpPr>
        <p:spPr>
          <a:xfrm>
            <a:off x="3579286" y="6361038"/>
            <a:ext cx="5033429" cy="276999"/>
          </a:xfrm>
          <a:prstGeom prst="rect">
            <a:avLst/>
          </a:prstGeom>
          <a:noFill/>
        </p:spPr>
        <p:txBody>
          <a:bodyPr wrap="none" rtlCol="0">
            <a:spAutoFit/>
          </a:bodyPr>
          <a:lstStyle/>
          <a:p>
            <a:r>
              <a:rPr lang="en-US" sz="1200"/>
              <a:t>Source: Digital Twin Consortium, Digital Twin Capabilities Periodic Table</a:t>
            </a:r>
          </a:p>
        </p:txBody>
      </p:sp>
      <p:sp>
        <p:nvSpPr>
          <p:cNvPr id="84" name="TextBox 83">
            <a:extLst>
              <a:ext uri="{FF2B5EF4-FFF2-40B4-BE49-F238E27FC236}">
                <a16:creationId xmlns:a16="http://schemas.microsoft.com/office/drawing/2014/main" id="{EF8B45FA-85B5-C79E-3E59-9F0E9FFC0EA8}"/>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CH</a:t>
            </a:r>
          </a:p>
        </p:txBody>
      </p:sp>
      <p:sp>
        <p:nvSpPr>
          <p:cNvPr id="86" name="Slide Number Placeholder 85">
            <a:extLst>
              <a:ext uri="{FF2B5EF4-FFF2-40B4-BE49-F238E27FC236}">
                <a16:creationId xmlns:a16="http://schemas.microsoft.com/office/drawing/2014/main" id="{4B05F65E-C7DB-68BE-5D8D-8D09C1486744}"/>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43</a:t>
            </a:fld>
            <a:endParaRPr lang="en-US" dirty="0">
              <a:solidFill>
                <a:srgbClr val="000000"/>
              </a:solidFill>
            </a:endParaRPr>
          </a:p>
        </p:txBody>
      </p:sp>
    </p:spTree>
    <p:extLst>
      <p:ext uri="{BB962C8B-B14F-4D97-AF65-F5344CB8AC3E}">
        <p14:creationId xmlns:p14="http://schemas.microsoft.com/office/powerpoint/2010/main" val="33553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7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7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29"/>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7"/>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74"/>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79"/>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44"/>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49"/>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50"/>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57"/>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5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66"/>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75"/>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80"/>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71" grpId="0" animBg="1"/>
      <p:bldP spid="72" grpId="0" animBg="1"/>
      <p:bldP spid="73" grpId="0" animBg="1"/>
      <p:bldP spid="74" grpId="0" animBg="1"/>
      <p:bldP spid="75" grpId="0" animBg="1"/>
      <p:bldP spid="76" grpId="0"/>
      <p:bldP spid="77" grpId="0"/>
      <p:bldP spid="78" grpId="0"/>
      <p:bldP spid="79" grpId="0"/>
      <p:bldP spid="80" grpId="0"/>
      <p:bldP spid="81" grpId="0" animBg="1"/>
      <p:bldP spid="8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61DE-4DCF-4210-B2BB-9D1DFDF7B2DC}"/>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a:t>Example: 3D Smart Building Dashboard</a:t>
            </a:r>
          </a:p>
        </p:txBody>
      </p:sp>
      <p:sp>
        <p:nvSpPr>
          <p:cNvPr id="21" name="Rounded Rectangle 94">
            <a:extLst>
              <a:ext uri="{FF2B5EF4-FFF2-40B4-BE49-F238E27FC236}">
                <a16:creationId xmlns:a16="http://schemas.microsoft.com/office/drawing/2014/main" id="{C0C9F8FA-E580-88F0-89FC-E0B7712D2A86}"/>
              </a:ext>
            </a:extLst>
          </p:cNvPr>
          <p:cNvSpPr/>
          <p:nvPr/>
        </p:nvSpPr>
        <p:spPr>
          <a:xfrm>
            <a:off x="621076" y="1001886"/>
            <a:ext cx="2750358" cy="5023367"/>
          </a:xfrm>
          <a:prstGeom prst="roundRect">
            <a:avLst>
              <a:gd name="adj" fmla="val 5991"/>
            </a:avLst>
          </a:prstGeom>
          <a:solidFill>
            <a:srgbClr val="034EA2">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2" name="Freeform 116">
            <a:extLst>
              <a:ext uri="{FF2B5EF4-FFF2-40B4-BE49-F238E27FC236}">
                <a16:creationId xmlns:a16="http://schemas.microsoft.com/office/drawing/2014/main" id="{975F7631-8BBC-89D8-F18B-400F2E127044}"/>
              </a:ext>
            </a:extLst>
          </p:cNvPr>
          <p:cNvSpPr/>
          <p:nvPr/>
        </p:nvSpPr>
        <p:spPr>
          <a:xfrm>
            <a:off x="6095746" y="4722908"/>
            <a:ext cx="5417940" cy="1302345"/>
          </a:xfrm>
          <a:custGeom>
            <a:avLst/>
            <a:gdLst>
              <a:gd name="connsiteX0" fmla="*/ 138491 w 5417940"/>
              <a:gd name="connsiteY0" fmla="*/ 0 h 1302345"/>
              <a:gd name="connsiteX1" fmla="*/ 3944199 w 5417940"/>
              <a:gd name="connsiteY1" fmla="*/ 0 h 1302345"/>
              <a:gd name="connsiteX2" fmla="*/ 4082690 w 5417940"/>
              <a:gd name="connsiteY2" fmla="*/ 138491 h 1302345"/>
              <a:gd name="connsiteX3" fmla="*/ 4082690 w 5417940"/>
              <a:gd name="connsiteY3" fmla="*/ 630155 h 1302345"/>
              <a:gd name="connsiteX4" fmla="*/ 5335314 w 5417940"/>
              <a:gd name="connsiteY4" fmla="*/ 630155 h 1302345"/>
              <a:gd name="connsiteX5" fmla="*/ 5417940 w 5417940"/>
              <a:gd name="connsiteY5" fmla="*/ 712781 h 1302345"/>
              <a:gd name="connsiteX6" fmla="*/ 5417940 w 5417940"/>
              <a:gd name="connsiteY6" fmla="*/ 1219719 h 1302345"/>
              <a:gd name="connsiteX7" fmla="*/ 5335314 w 5417940"/>
              <a:gd name="connsiteY7" fmla="*/ 1302345 h 1302345"/>
              <a:gd name="connsiteX8" fmla="*/ 4008750 w 5417940"/>
              <a:gd name="connsiteY8" fmla="*/ 1302345 h 1302345"/>
              <a:gd name="connsiteX9" fmla="*/ 3976588 w 5417940"/>
              <a:gd name="connsiteY9" fmla="*/ 1295852 h 1302345"/>
              <a:gd name="connsiteX10" fmla="*/ 3976536 w 5417940"/>
              <a:gd name="connsiteY10" fmla="*/ 1295817 h 1302345"/>
              <a:gd name="connsiteX11" fmla="*/ 3944199 w 5417940"/>
              <a:gd name="connsiteY11" fmla="*/ 1302345 h 1302345"/>
              <a:gd name="connsiteX12" fmla="*/ 138491 w 5417940"/>
              <a:gd name="connsiteY12" fmla="*/ 1302345 h 1302345"/>
              <a:gd name="connsiteX13" fmla="*/ 0 w 5417940"/>
              <a:gd name="connsiteY13" fmla="*/ 1163854 h 1302345"/>
              <a:gd name="connsiteX14" fmla="*/ 0 w 5417940"/>
              <a:gd name="connsiteY14" fmla="*/ 138491 h 1302345"/>
              <a:gd name="connsiteX15" fmla="*/ 138491 w 5417940"/>
              <a:gd name="connsiteY15" fmla="*/ 0 h 130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17940" h="1302345">
                <a:moveTo>
                  <a:pt x="138491" y="0"/>
                </a:moveTo>
                <a:lnTo>
                  <a:pt x="3944199" y="0"/>
                </a:lnTo>
                <a:cubicBezTo>
                  <a:pt x="4020685" y="0"/>
                  <a:pt x="4082690" y="62005"/>
                  <a:pt x="4082690" y="138491"/>
                </a:cubicBezTo>
                <a:lnTo>
                  <a:pt x="4082690" y="630155"/>
                </a:lnTo>
                <a:lnTo>
                  <a:pt x="5335314" y="630155"/>
                </a:lnTo>
                <a:cubicBezTo>
                  <a:pt x="5380947" y="630155"/>
                  <a:pt x="5417940" y="667148"/>
                  <a:pt x="5417940" y="712781"/>
                </a:cubicBezTo>
                <a:lnTo>
                  <a:pt x="5417940" y="1219719"/>
                </a:lnTo>
                <a:cubicBezTo>
                  <a:pt x="5417940" y="1265352"/>
                  <a:pt x="5380947" y="1302345"/>
                  <a:pt x="5335314" y="1302345"/>
                </a:cubicBezTo>
                <a:lnTo>
                  <a:pt x="4008750" y="1302345"/>
                </a:lnTo>
                <a:cubicBezTo>
                  <a:pt x="3997342" y="1302345"/>
                  <a:pt x="3986474" y="1300033"/>
                  <a:pt x="3976588" y="1295852"/>
                </a:cubicBezTo>
                <a:lnTo>
                  <a:pt x="3976536" y="1295817"/>
                </a:lnTo>
                <a:lnTo>
                  <a:pt x="3944199" y="1302345"/>
                </a:lnTo>
                <a:lnTo>
                  <a:pt x="138491" y="1302345"/>
                </a:lnTo>
                <a:cubicBezTo>
                  <a:pt x="62005" y="1302345"/>
                  <a:pt x="0" y="1240340"/>
                  <a:pt x="0" y="1163854"/>
                </a:cubicBezTo>
                <a:lnTo>
                  <a:pt x="0" y="138491"/>
                </a:lnTo>
                <a:cubicBezTo>
                  <a:pt x="0" y="62005"/>
                  <a:pt x="62005" y="0"/>
                  <a:pt x="138491" y="0"/>
                </a:cubicBezTo>
                <a:close/>
              </a:path>
            </a:pathLst>
          </a:custGeom>
          <a:solidFill>
            <a:srgbClr val="BB3627">
              <a:alpha val="50196"/>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Rounded Rectangle 108">
            <a:extLst>
              <a:ext uri="{FF2B5EF4-FFF2-40B4-BE49-F238E27FC236}">
                <a16:creationId xmlns:a16="http://schemas.microsoft.com/office/drawing/2014/main" id="{AC76F777-E16A-3284-E7B5-91F4A6B00BB6}"/>
              </a:ext>
            </a:extLst>
          </p:cNvPr>
          <p:cNvSpPr/>
          <p:nvPr/>
        </p:nvSpPr>
        <p:spPr>
          <a:xfrm>
            <a:off x="3364337" y="4727348"/>
            <a:ext cx="2731408" cy="1302345"/>
          </a:xfrm>
          <a:prstGeom prst="roundRect">
            <a:avLst>
              <a:gd name="adj" fmla="val 10634"/>
            </a:avLst>
          </a:prstGeom>
          <a:solidFill>
            <a:sysClr val="windowText" lastClr="000000">
              <a:lumMod val="50000"/>
              <a:lumOff val="50000"/>
              <a:alpha val="50196"/>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Freeform 115">
            <a:extLst>
              <a:ext uri="{FF2B5EF4-FFF2-40B4-BE49-F238E27FC236}">
                <a16:creationId xmlns:a16="http://schemas.microsoft.com/office/drawing/2014/main" id="{BFEE7B17-51B2-7FA5-0C34-0BD6532C1E9C}"/>
              </a:ext>
            </a:extLst>
          </p:cNvPr>
          <p:cNvSpPr/>
          <p:nvPr/>
        </p:nvSpPr>
        <p:spPr>
          <a:xfrm>
            <a:off x="8815788" y="1001886"/>
            <a:ext cx="2707796" cy="4349851"/>
          </a:xfrm>
          <a:custGeom>
            <a:avLst/>
            <a:gdLst>
              <a:gd name="connsiteX0" fmla="*/ 153559 w 2707796"/>
              <a:gd name="connsiteY0" fmla="*/ 0 h 4349851"/>
              <a:gd name="connsiteX1" fmla="*/ 2554237 w 2707796"/>
              <a:gd name="connsiteY1" fmla="*/ 0 h 4349851"/>
              <a:gd name="connsiteX2" fmla="*/ 2707796 w 2707796"/>
              <a:gd name="connsiteY2" fmla="*/ 153559 h 4349851"/>
              <a:gd name="connsiteX3" fmla="*/ 2707796 w 2707796"/>
              <a:gd name="connsiteY3" fmla="*/ 3563990 h 4349851"/>
              <a:gd name="connsiteX4" fmla="*/ 2704832 w 2707796"/>
              <a:gd name="connsiteY4" fmla="*/ 3578673 h 4349851"/>
              <a:gd name="connsiteX5" fmla="*/ 2705690 w 2707796"/>
              <a:gd name="connsiteY5" fmla="*/ 3582925 h 4349851"/>
              <a:gd name="connsiteX6" fmla="*/ 2705690 w 2707796"/>
              <a:gd name="connsiteY6" fmla="*/ 4242369 h 4349851"/>
              <a:gd name="connsiteX7" fmla="*/ 2598208 w 2707796"/>
              <a:gd name="connsiteY7" fmla="*/ 4349851 h 4349851"/>
              <a:gd name="connsiteX8" fmla="*/ 1469172 w 2707796"/>
              <a:gd name="connsiteY8" fmla="*/ 4349851 h 4349851"/>
              <a:gd name="connsiteX9" fmla="*/ 1361690 w 2707796"/>
              <a:gd name="connsiteY9" fmla="*/ 4242369 h 4349851"/>
              <a:gd name="connsiteX10" fmla="*/ 1361690 w 2707796"/>
              <a:gd name="connsiteY10" fmla="*/ 3717549 h 4349851"/>
              <a:gd name="connsiteX11" fmla="*/ 153559 w 2707796"/>
              <a:gd name="connsiteY11" fmla="*/ 3717549 h 4349851"/>
              <a:gd name="connsiteX12" fmla="*/ 0 w 2707796"/>
              <a:gd name="connsiteY12" fmla="*/ 3563990 h 4349851"/>
              <a:gd name="connsiteX13" fmla="*/ 0 w 2707796"/>
              <a:gd name="connsiteY13" fmla="*/ 153559 h 4349851"/>
              <a:gd name="connsiteX14" fmla="*/ 153559 w 2707796"/>
              <a:gd name="connsiteY14" fmla="*/ 0 h 434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7796" h="4349851">
                <a:moveTo>
                  <a:pt x="153559" y="0"/>
                </a:moveTo>
                <a:lnTo>
                  <a:pt x="2554237" y="0"/>
                </a:lnTo>
                <a:cubicBezTo>
                  <a:pt x="2639045" y="0"/>
                  <a:pt x="2707796" y="68751"/>
                  <a:pt x="2707796" y="153559"/>
                </a:cubicBezTo>
                <a:lnTo>
                  <a:pt x="2707796" y="3563990"/>
                </a:lnTo>
                <a:lnTo>
                  <a:pt x="2704832" y="3578673"/>
                </a:lnTo>
                <a:lnTo>
                  <a:pt x="2705690" y="3582925"/>
                </a:lnTo>
                <a:lnTo>
                  <a:pt x="2705690" y="4242369"/>
                </a:lnTo>
                <a:cubicBezTo>
                  <a:pt x="2705690" y="4301730"/>
                  <a:pt x="2657569" y="4349851"/>
                  <a:pt x="2598208" y="4349851"/>
                </a:cubicBezTo>
                <a:lnTo>
                  <a:pt x="1469172" y="4349851"/>
                </a:lnTo>
                <a:cubicBezTo>
                  <a:pt x="1409811" y="4349851"/>
                  <a:pt x="1361690" y="4301730"/>
                  <a:pt x="1361690" y="4242369"/>
                </a:cubicBezTo>
                <a:lnTo>
                  <a:pt x="1361690" y="3717549"/>
                </a:lnTo>
                <a:lnTo>
                  <a:pt x="153559" y="3717549"/>
                </a:lnTo>
                <a:cubicBezTo>
                  <a:pt x="68751" y="3717549"/>
                  <a:pt x="0" y="3648798"/>
                  <a:pt x="0" y="3563990"/>
                </a:cubicBezTo>
                <a:lnTo>
                  <a:pt x="0" y="153559"/>
                </a:lnTo>
                <a:cubicBezTo>
                  <a:pt x="0" y="68751"/>
                  <a:pt x="68751" y="0"/>
                  <a:pt x="153559" y="0"/>
                </a:cubicBezTo>
                <a:close/>
              </a:path>
            </a:pathLst>
          </a:custGeom>
          <a:solidFill>
            <a:srgbClr val="1D7B65">
              <a:alpha val="50196"/>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Freeform 114">
            <a:extLst>
              <a:ext uri="{FF2B5EF4-FFF2-40B4-BE49-F238E27FC236}">
                <a16:creationId xmlns:a16="http://schemas.microsoft.com/office/drawing/2014/main" id="{9F9D1F9B-B51F-D466-EE23-AEC147FC4F9A}"/>
              </a:ext>
            </a:extLst>
          </p:cNvPr>
          <p:cNvSpPr/>
          <p:nvPr/>
        </p:nvSpPr>
        <p:spPr>
          <a:xfrm>
            <a:off x="4735308" y="1001886"/>
            <a:ext cx="4079705" cy="3724480"/>
          </a:xfrm>
          <a:custGeom>
            <a:avLst/>
            <a:gdLst>
              <a:gd name="connsiteX0" fmla="*/ 155240 w 4079705"/>
              <a:gd name="connsiteY0" fmla="*/ 0 h 3724480"/>
              <a:gd name="connsiteX1" fmla="*/ 2582198 w 4079705"/>
              <a:gd name="connsiteY1" fmla="*/ 0 h 3724480"/>
              <a:gd name="connsiteX2" fmla="*/ 2737438 w 4079705"/>
              <a:gd name="connsiteY2" fmla="*/ 155240 h 3724480"/>
              <a:gd name="connsiteX3" fmla="*/ 2737438 w 4079705"/>
              <a:gd name="connsiteY3" fmla="*/ 1216407 h 3724480"/>
              <a:gd name="connsiteX4" fmla="*/ 3876488 w 4079705"/>
              <a:gd name="connsiteY4" fmla="*/ 1216407 h 3724480"/>
              <a:gd name="connsiteX5" fmla="*/ 4079705 w 4079705"/>
              <a:gd name="connsiteY5" fmla="*/ 1419624 h 3724480"/>
              <a:gd name="connsiteX6" fmla="*/ 4079705 w 4079705"/>
              <a:gd name="connsiteY6" fmla="*/ 3513308 h 3724480"/>
              <a:gd name="connsiteX7" fmla="*/ 3876488 w 4079705"/>
              <a:gd name="connsiteY7" fmla="*/ 3716525 h 3724480"/>
              <a:gd name="connsiteX8" fmla="*/ 2629674 w 4079705"/>
              <a:gd name="connsiteY8" fmla="*/ 3716525 h 3724480"/>
              <a:gd name="connsiteX9" fmla="*/ 2624290 w 4079705"/>
              <a:gd name="connsiteY9" fmla="*/ 3715982 h 3724480"/>
              <a:gd name="connsiteX10" fmla="*/ 2582198 w 4079705"/>
              <a:gd name="connsiteY10" fmla="*/ 3724480 h 3724480"/>
              <a:gd name="connsiteX11" fmla="*/ 155240 w 4079705"/>
              <a:gd name="connsiteY11" fmla="*/ 3724480 h 3724480"/>
              <a:gd name="connsiteX12" fmla="*/ 0 w 4079705"/>
              <a:gd name="connsiteY12" fmla="*/ 3569240 h 3724480"/>
              <a:gd name="connsiteX13" fmla="*/ 0 w 4079705"/>
              <a:gd name="connsiteY13" fmla="*/ 155240 h 3724480"/>
              <a:gd name="connsiteX14" fmla="*/ 155240 w 4079705"/>
              <a:gd name="connsiteY14" fmla="*/ 0 h 372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79705" h="3724480">
                <a:moveTo>
                  <a:pt x="155240" y="0"/>
                </a:moveTo>
                <a:lnTo>
                  <a:pt x="2582198" y="0"/>
                </a:lnTo>
                <a:cubicBezTo>
                  <a:pt x="2667935" y="0"/>
                  <a:pt x="2737438" y="69503"/>
                  <a:pt x="2737438" y="155240"/>
                </a:cubicBezTo>
                <a:lnTo>
                  <a:pt x="2737438" y="1216407"/>
                </a:lnTo>
                <a:lnTo>
                  <a:pt x="3876488" y="1216407"/>
                </a:lnTo>
                <a:cubicBezTo>
                  <a:pt x="3988722" y="1216407"/>
                  <a:pt x="4079705" y="1307390"/>
                  <a:pt x="4079705" y="1419624"/>
                </a:cubicBezTo>
                <a:lnTo>
                  <a:pt x="4079705" y="3513308"/>
                </a:lnTo>
                <a:cubicBezTo>
                  <a:pt x="4079705" y="3625542"/>
                  <a:pt x="3988722" y="3716525"/>
                  <a:pt x="3876488" y="3716525"/>
                </a:cubicBezTo>
                <a:lnTo>
                  <a:pt x="2629674" y="3716525"/>
                </a:lnTo>
                <a:lnTo>
                  <a:pt x="2624290" y="3715982"/>
                </a:lnTo>
                <a:lnTo>
                  <a:pt x="2582198" y="3724480"/>
                </a:lnTo>
                <a:lnTo>
                  <a:pt x="155240" y="3724480"/>
                </a:lnTo>
                <a:cubicBezTo>
                  <a:pt x="69503" y="3724480"/>
                  <a:pt x="0" y="3654977"/>
                  <a:pt x="0" y="3569240"/>
                </a:cubicBezTo>
                <a:lnTo>
                  <a:pt x="0" y="155240"/>
                </a:lnTo>
                <a:cubicBezTo>
                  <a:pt x="0" y="69503"/>
                  <a:pt x="69503" y="0"/>
                  <a:pt x="155240" y="0"/>
                </a:cubicBezTo>
                <a:close/>
              </a:path>
            </a:pathLst>
          </a:custGeom>
          <a:solidFill>
            <a:srgbClr val="7554A3">
              <a:alpha val="50196"/>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ounded Rectangle 105">
            <a:extLst>
              <a:ext uri="{FF2B5EF4-FFF2-40B4-BE49-F238E27FC236}">
                <a16:creationId xmlns:a16="http://schemas.microsoft.com/office/drawing/2014/main" id="{6D1F5258-CAD9-E1EF-BD5C-17C5351A9D9F}"/>
              </a:ext>
            </a:extLst>
          </p:cNvPr>
          <p:cNvSpPr/>
          <p:nvPr/>
        </p:nvSpPr>
        <p:spPr>
          <a:xfrm>
            <a:off x="3364337" y="1001886"/>
            <a:ext cx="1373096" cy="3724480"/>
          </a:xfrm>
          <a:prstGeom prst="roundRect">
            <a:avLst>
              <a:gd name="adj" fmla="val 12292"/>
            </a:avLst>
          </a:prstGeom>
          <a:solidFill>
            <a:srgbClr val="F7941D">
              <a:alpha val="5019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Rounded Rectangle 4">
            <a:extLst>
              <a:ext uri="{FF2B5EF4-FFF2-40B4-BE49-F238E27FC236}">
                <a16:creationId xmlns:a16="http://schemas.microsoft.com/office/drawing/2014/main" id="{D5F3A1CF-FFBD-F097-A5E4-7DA30E9B42F1}"/>
              </a:ext>
            </a:extLst>
          </p:cNvPr>
          <p:cNvSpPr/>
          <p:nvPr/>
        </p:nvSpPr>
        <p:spPr>
          <a:xfrm>
            <a:off x="701097" y="1682642"/>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Data Streaming</a:t>
            </a:r>
          </a:p>
        </p:txBody>
      </p:sp>
      <p:sp>
        <p:nvSpPr>
          <p:cNvPr id="36" name="Rounded Rectangle 5">
            <a:extLst>
              <a:ext uri="{FF2B5EF4-FFF2-40B4-BE49-F238E27FC236}">
                <a16:creationId xmlns:a16="http://schemas.microsoft.com/office/drawing/2014/main" id="{A2C62F99-005B-06A2-C4FE-C2E96486242A}"/>
              </a:ext>
            </a:extLst>
          </p:cNvPr>
          <p:cNvSpPr/>
          <p:nvPr/>
        </p:nvSpPr>
        <p:spPr>
          <a:xfrm>
            <a:off x="701097" y="2294465"/>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Data Transformation</a:t>
            </a:r>
          </a:p>
        </p:txBody>
      </p:sp>
      <p:sp>
        <p:nvSpPr>
          <p:cNvPr id="37" name="Rounded Rectangle 6">
            <a:extLst>
              <a:ext uri="{FF2B5EF4-FFF2-40B4-BE49-F238E27FC236}">
                <a16:creationId xmlns:a16="http://schemas.microsoft.com/office/drawing/2014/main" id="{E5EF56E6-10A1-6245-BF8C-00B5D56DDCE6}"/>
              </a:ext>
            </a:extLst>
          </p:cNvPr>
          <p:cNvSpPr/>
          <p:nvPr/>
        </p:nvSpPr>
        <p:spPr>
          <a:xfrm>
            <a:off x="701097" y="2906288"/>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Data Contextualization</a:t>
            </a:r>
          </a:p>
        </p:txBody>
      </p:sp>
      <p:sp>
        <p:nvSpPr>
          <p:cNvPr id="38" name="Rounded Rectangle 7">
            <a:extLst>
              <a:ext uri="{FF2B5EF4-FFF2-40B4-BE49-F238E27FC236}">
                <a16:creationId xmlns:a16="http://schemas.microsoft.com/office/drawing/2014/main" id="{8C32E620-6374-C85D-E1B2-09BB1C012C7F}"/>
              </a:ext>
            </a:extLst>
          </p:cNvPr>
          <p:cNvSpPr/>
          <p:nvPr/>
        </p:nvSpPr>
        <p:spPr>
          <a:xfrm>
            <a:off x="701097" y="3518111"/>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Batch Processing</a:t>
            </a:r>
          </a:p>
        </p:txBody>
      </p:sp>
      <p:sp>
        <p:nvSpPr>
          <p:cNvPr id="39" name="Rounded Rectangle 8">
            <a:extLst>
              <a:ext uri="{FF2B5EF4-FFF2-40B4-BE49-F238E27FC236}">
                <a16:creationId xmlns:a16="http://schemas.microsoft.com/office/drawing/2014/main" id="{0FAC0450-5318-3171-4252-48A64B51B3D3}"/>
              </a:ext>
            </a:extLst>
          </p:cNvPr>
          <p:cNvSpPr/>
          <p:nvPr/>
        </p:nvSpPr>
        <p:spPr>
          <a:xfrm>
            <a:off x="701097" y="4129934"/>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6</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Real-time Processing</a:t>
            </a:r>
          </a:p>
        </p:txBody>
      </p:sp>
      <p:sp>
        <p:nvSpPr>
          <p:cNvPr id="40" name="Rounded Rectangle 9">
            <a:extLst>
              <a:ext uri="{FF2B5EF4-FFF2-40B4-BE49-F238E27FC236}">
                <a16:creationId xmlns:a16="http://schemas.microsoft.com/office/drawing/2014/main" id="{420EAFB5-DF5E-D78E-75B5-50668D715F2B}"/>
              </a:ext>
            </a:extLst>
          </p:cNvPr>
          <p:cNvSpPr/>
          <p:nvPr/>
        </p:nvSpPr>
        <p:spPr>
          <a:xfrm>
            <a:off x="701097" y="4753789"/>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Data PubSub Push</a:t>
            </a:r>
          </a:p>
        </p:txBody>
      </p:sp>
      <p:sp>
        <p:nvSpPr>
          <p:cNvPr id="41" name="Rounded Rectangle 10">
            <a:extLst>
              <a:ext uri="{FF2B5EF4-FFF2-40B4-BE49-F238E27FC236}">
                <a16:creationId xmlns:a16="http://schemas.microsoft.com/office/drawing/2014/main" id="{65589C19-09F9-E074-BFF7-1AF9BE8D956D}"/>
              </a:ext>
            </a:extLst>
          </p:cNvPr>
          <p:cNvSpPr/>
          <p:nvPr/>
        </p:nvSpPr>
        <p:spPr>
          <a:xfrm>
            <a:off x="701097" y="5365612"/>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Data Aggregation</a:t>
            </a:r>
          </a:p>
        </p:txBody>
      </p:sp>
      <p:sp>
        <p:nvSpPr>
          <p:cNvPr id="42" name="Rounded Rectangle 13">
            <a:extLst>
              <a:ext uri="{FF2B5EF4-FFF2-40B4-BE49-F238E27FC236}">
                <a16:creationId xmlns:a16="http://schemas.microsoft.com/office/drawing/2014/main" id="{E355AE02-919A-07DC-0992-011258BFB590}"/>
              </a:ext>
            </a:extLst>
          </p:cNvPr>
          <p:cNvSpPr/>
          <p:nvPr/>
        </p:nvSpPr>
        <p:spPr>
          <a:xfrm>
            <a:off x="701097" y="1070819"/>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Data Acquisition &amp; Ingestion </a:t>
            </a:r>
          </a:p>
        </p:txBody>
      </p:sp>
      <p:sp>
        <p:nvSpPr>
          <p:cNvPr id="43" name="Rounded Rectangle 31">
            <a:extLst>
              <a:ext uri="{FF2B5EF4-FFF2-40B4-BE49-F238E27FC236}">
                <a16:creationId xmlns:a16="http://schemas.microsoft.com/office/drawing/2014/main" id="{EBAAB153-7A48-165E-4437-CFB22E1FDD4A}"/>
              </a:ext>
            </a:extLst>
          </p:cNvPr>
          <p:cNvSpPr/>
          <p:nvPr/>
        </p:nvSpPr>
        <p:spPr>
          <a:xfrm>
            <a:off x="2061257" y="2294465"/>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Digital Twin (DT) Model Repository</a:t>
            </a:r>
          </a:p>
        </p:txBody>
      </p:sp>
      <p:sp>
        <p:nvSpPr>
          <p:cNvPr id="44" name="Rounded Rectangle 32">
            <a:extLst>
              <a:ext uri="{FF2B5EF4-FFF2-40B4-BE49-F238E27FC236}">
                <a16:creationId xmlns:a16="http://schemas.microsoft.com/office/drawing/2014/main" id="{443BE949-F1BA-9783-3188-37C5015E77D9}"/>
              </a:ext>
            </a:extLst>
          </p:cNvPr>
          <p:cNvSpPr/>
          <p:nvPr/>
        </p:nvSpPr>
        <p:spPr>
          <a:xfrm>
            <a:off x="2061257" y="2906288"/>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DT Instance Repository</a:t>
            </a:r>
          </a:p>
        </p:txBody>
      </p:sp>
      <p:sp>
        <p:nvSpPr>
          <p:cNvPr id="45" name="Rounded Rectangle 33">
            <a:extLst>
              <a:ext uri="{FF2B5EF4-FFF2-40B4-BE49-F238E27FC236}">
                <a16:creationId xmlns:a16="http://schemas.microsoft.com/office/drawing/2014/main" id="{BC6D1414-9628-86C1-93CE-CD3E350F7123}"/>
              </a:ext>
            </a:extLst>
          </p:cNvPr>
          <p:cNvSpPr/>
          <p:nvPr/>
        </p:nvSpPr>
        <p:spPr>
          <a:xfrm>
            <a:off x="2061257" y="3518111"/>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Temporal Data Store </a:t>
            </a:r>
          </a:p>
        </p:txBody>
      </p:sp>
      <p:sp>
        <p:nvSpPr>
          <p:cNvPr id="47" name="Rounded Rectangle 34">
            <a:extLst>
              <a:ext uri="{FF2B5EF4-FFF2-40B4-BE49-F238E27FC236}">
                <a16:creationId xmlns:a16="http://schemas.microsoft.com/office/drawing/2014/main" id="{63DB3A3F-2ED9-3522-277B-073C29C1824B}"/>
              </a:ext>
            </a:extLst>
          </p:cNvPr>
          <p:cNvSpPr/>
          <p:nvPr/>
        </p:nvSpPr>
        <p:spPr>
          <a:xfrm>
            <a:off x="2061257" y="4129934"/>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Data Storage &amp; Archive Services</a:t>
            </a:r>
          </a:p>
        </p:txBody>
      </p:sp>
      <p:sp>
        <p:nvSpPr>
          <p:cNvPr id="51" name="Rounded Rectangle 38">
            <a:extLst>
              <a:ext uri="{FF2B5EF4-FFF2-40B4-BE49-F238E27FC236}">
                <a16:creationId xmlns:a16="http://schemas.microsoft.com/office/drawing/2014/main" id="{4242EB0D-0C18-6935-B6C0-42ABE76A5F05}"/>
              </a:ext>
            </a:extLst>
          </p:cNvPr>
          <p:cNvSpPr/>
          <p:nvPr/>
        </p:nvSpPr>
        <p:spPr>
          <a:xfrm>
            <a:off x="3421417" y="1682642"/>
            <a:ext cx="1267200" cy="568800"/>
          </a:xfrm>
          <a:prstGeom prst="roundRect">
            <a:avLst>
              <a:gd name="adj" fmla="val 33383"/>
            </a:avLst>
          </a:prstGeom>
          <a:solidFill>
            <a:srgbClr val="F794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Eng. System Integration</a:t>
            </a:r>
          </a:p>
        </p:txBody>
      </p:sp>
      <p:sp>
        <p:nvSpPr>
          <p:cNvPr id="56" name="Rounded Rectangle 39">
            <a:extLst>
              <a:ext uri="{FF2B5EF4-FFF2-40B4-BE49-F238E27FC236}">
                <a16:creationId xmlns:a16="http://schemas.microsoft.com/office/drawing/2014/main" id="{4AABB635-6FEA-8509-D021-AE8ACC9D9C69}"/>
              </a:ext>
            </a:extLst>
          </p:cNvPr>
          <p:cNvSpPr/>
          <p:nvPr/>
        </p:nvSpPr>
        <p:spPr>
          <a:xfrm>
            <a:off x="3421417" y="2294465"/>
            <a:ext cx="1267200" cy="568800"/>
          </a:xfrm>
          <a:prstGeom prst="roundRect">
            <a:avLst>
              <a:gd name="adj" fmla="val 33383"/>
            </a:avLst>
          </a:prstGeom>
          <a:solidFill>
            <a:srgbClr val="F794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OT/IoT System Integration</a:t>
            </a:r>
          </a:p>
        </p:txBody>
      </p:sp>
      <p:sp>
        <p:nvSpPr>
          <p:cNvPr id="59" name="Rounded Rectangle 41">
            <a:extLst>
              <a:ext uri="{FF2B5EF4-FFF2-40B4-BE49-F238E27FC236}">
                <a16:creationId xmlns:a16="http://schemas.microsoft.com/office/drawing/2014/main" id="{D69AEE9B-1E3B-E38B-7FA2-49A6BE4EEBBC}"/>
              </a:ext>
            </a:extLst>
          </p:cNvPr>
          <p:cNvSpPr/>
          <p:nvPr/>
        </p:nvSpPr>
        <p:spPr>
          <a:xfrm>
            <a:off x="3421417" y="3518111"/>
            <a:ext cx="1267200" cy="568800"/>
          </a:xfrm>
          <a:prstGeom prst="roundRect">
            <a:avLst>
              <a:gd name="adj" fmla="val 33383"/>
            </a:avLst>
          </a:prstGeom>
          <a:solidFill>
            <a:srgbClr val="F794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21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Collab platform integration</a:t>
            </a:r>
          </a:p>
        </p:txBody>
      </p:sp>
      <p:sp>
        <p:nvSpPr>
          <p:cNvPr id="66" name="Rounded Rectangle 45">
            <a:extLst>
              <a:ext uri="{FF2B5EF4-FFF2-40B4-BE49-F238E27FC236}">
                <a16:creationId xmlns:a16="http://schemas.microsoft.com/office/drawing/2014/main" id="{35EBC186-16A1-B5F8-B553-CE1DC3EEC6F2}"/>
              </a:ext>
            </a:extLst>
          </p:cNvPr>
          <p:cNvSpPr/>
          <p:nvPr/>
        </p:nvSpPr>
        <p:spPr>
          <a:xfrm>
            <a:off x="3421417" y="1070819"/>
            <a:ext cx="1267200" cy="568800"/>
          </a:xfrm>
          <a:prstGeom prst="roundRect">
            <a:avLst>
              <a:gd name="adj" fmla="val 33383"/>
            </a:avLst>
          </a:prstGeom>
          <a:solidFill>
            <a:srgbClr val="F794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Enterprise System Integration</a:t>
            </a:r>
          </a:p>
        </p:txBody>
      </p:sp>
      <p:sp>
        <p:nvSpPr>
          <p:cNvPr id="84" name="Rounded Rectangle 47">
            <a:extLst>
              <a:ext uri="{FF2B5EF4-FFF2-40B4-BE49-F238E27FC236}">
                <a16:creationId xmlns:a16="http://schemas.microsoft.com/office/drawing/2014/main" id="{DA24E9F8-62BE-A6F4-CB3E-24D4EEF20CBD}"/>
              </a:ext>
            </a:extLst>
          </p:cNvPr>
          <p:cNvSpPr/>
          <p:nvPr/>
        </p:nvSpPr>
        <p:spPr>
          <a:xfrm>
            <a:off x="4781577" y="2902675"/>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26</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Alerts and Notifications</a:t>
            </a:r>
          </a:p>
        </p:txBody>
      </p:sp>
      <p:sp>
        <p:nvSpPr>
          <p:cNvPr id="85" name="Rounded Rectangle 48">
            <a:extLst>
              <a:ext uri="{FF2B5EF4-FFF2-40B4-BE49-F238E27FC236}">
                <a16:creationId xmlns:a16="http://schemas.microsoft.com/office/drawing/2014/main" id="{F9D72FB7-FAB0-6751-6065-6587F70A24C1}"/>
              </a:ext>
            </a:extLst>
          </p:cNvPr>
          <p:cNvSpPr/>
          <p:nvPr/>
        </p:nvSpPr>
        <p:spPr>
          <a:xfrm>
            <a:off x="4781577" y="3514498"/>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27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Reporting</a:t>
            </a:r>
          </a:p>
        </p:txBody>
      </p:sp>
      <p:sp>
        <p:nvSpPr>
          <p:cNvPr id="87" name="Rounded Rectangle 49">
            <a:extLst>
              <a:ext uri="{FF2B5EF4-FFF2-40B4-BE49-F238E27FC236}">
                <a16:creationId xmlns:a16="http://schemas.microsoft.com/office/drawing/2014/main" id="{52657C72-8DE1-8036-886B-303BAD46E548}"/>
              </a:ext>
            </a:extLst>
          </p:cNvPr>
          <p:cNvSpPr/>
          <p:nvPr/>
        </p:nvSpPr>
        <p:spPr>
          <a:xfrm>
            <a:off x="4781577" y="4126321"/>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28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Data Analysis and Analytics</a:t>
            </a:r>
          </a:p>
        </p:txBody>
      </p:sp>
      <p:sp>
        <p:nvSpPr>
          <p:cNvPr id="88" name="Rounded Rectangle 50">
            <a:extLst>
              <a:ext uri="{FF2B5EF4-FFF2-40B4-BE49-F238E27FC236}">
                <a16:creationId xmlns:a16="http://schemas.microsoft.com/office/drawing/2014/main" id="{BAD6F796-8D17-9FB5-C76D-865827159918}"/>
              </a:ext>
            </a:extLst>
          </p:cNvPr>
          <p:cNvSpPr/>
          <p:nvPr/>
        </p:nvSpPr>
        <p:spPr>
          <a:xfrm>
            <a:off x="4773313" y="2298078"/>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25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Orchestration</a:t>
            </a:r>
          </a:p>
        </p:txBody>
      </p:sp>
      <p:sp>
        <p:nvSpPr>
          <p:cNvPr id="89" name="Rounded Rectangle 51">
            <a:extLst>
              <a:ext uri="{FF2B5EF4-FFF2-40B4-BE49-F238E27FC236}">
                <a16:creationId xmlns:a16="http://schemas.microsoft.com/office/drawing/2014/main" id="{5EDC9ADA-D9BB-C332-F736-D77F8733AB31}"/>
              </a:ext>
            </a:extLst>
          </p:cNvPr>
          <p:cNvSpPr/>
          <p:nvPr/>
        </p:nvSpPr>
        <p:spPr>
          <a:xfrm>
            <a:off x="4781577" y="4753789"/>
            <a:ext cx="1267200" cy="568800"/>
          </a:xfrm>
          <a:prstGeom prst="roundRect">
            <a:avLst>
              <a:gd name="adj" fmla="val 33383"/>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54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Event Logging</a:t>
            </a:r>
          </a:p>
        </p:txBody>
      </p:sp>
      <p:sp>
        <p:nvSpPr>
          <p:cNvPr id="99" name="Rounded Rectangle 62">
            <a:extLst>
              <a:ext uri="{FF2B5EF4-FFF2-40B4-BE49-F238E27FC236}">
                <a16:creationId xmlns:a16="http://schemas.microsoft.com/office/drawing/2014/main" id="{D587E1A1-2E91-7ED0-B6F1-91A300EF32E8}"/>
              </a:ext>
            </a:extLst>
          </p:cNvPr>
          <p:cNvSpPr/>
          <p:nvPr/>
        </p:nvSpPr>
        <p:spPr>
          <a:xfrm>
            <a:off x="7499793" y="2906288"/>
            <a:ext cx="1267200" cy="5688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36</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Business Rules</a:t>
            </a:r>
          </a:p>
        </p:txBody>
      </p:sp>
      <p:sp>
        <p:nvSpPr>
          <p:cNvPr id="103" name="Rounded Rectangle 68">
            <a:extLst>
              <a:ext uri="{FF2B5EF4-FFF2-40B4-BE49-F238E27FC236}">
                <a16:creationId xmlns:a16="http://schemas.microsoft.com/office/drawing/2014/main" id="{41E9BFED-CEA2-0F97-48E2-41E0AE6DA994}"/>
              </a:ext>
            </a:extLst>
          </p:cNvPr>
          <p:cNvSpPr/>
          <p:nvPr/>
        </p:nvSpPr>
        <p:spPr>
          <a:xfrm>
            <a:off x="7499793" y="5365612"/>
            <a:ext cx="1267200" cy="568800"/>
          </a:xfrm>
          <a:prstGeom prst="roundRect">
            <a:avLst>
              <a:gd name="adj" fmla="val 33383"/>
            </a:avLst>
          </a:prstGeom>
          <a:solidFill>
            <a:srgbClr val="BB36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59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Privacy</a:t>
            </a:r>
          </a:p>
        </p:txBody>
      </p:sp>
      <p:sp>
        <p:nvSpPr>
          <p:cNvPr id="105" name="Rounded Rectangle 70">
            <a:extLst>
              <a:ext uri="{FF2B5EF4-FFF2-40B4-BE49-F238E27FC236}">
                <a16:creationId xmlns:a16="http://schemas.microsoft.com/office/drawing/2014/main" id="{3B87DF0F-363F-ABAB-06EB-E2D8FD157B38}"/>
              </a:ext>
            </a:extLst>
          </p:cNvPr>
          <p:cNvSpPr/>
          <p:nvPr/>
        </p:nvSpPr>
        <p:spPr>
          <a:xfrm>
            <a:off x="8863033" y="1070819"/>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39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Basic Visualization</a:t>
            </a:r>
          </a:p>
        </p:txBody>
      </p:sp>
      <p:sp>
        <p:nvSpPr>
          <p:cNvPr id="106" name="Rounded Rectangle 71">
            <a:extLst>
              <a:ext uri="{FF2B5EF4-FFF2-40B4-BE49-F238E27FC236}">
                <a16:creationId xmlns:a16="http://schemas.microsoft.com/office/drawing/2014/main" id="{4B5754E9-0B19-0CD7-F3DE-BD60D59E4EF4}"/>
              </a:ext>
            </a:extLst>
          </p:cNvPr>
          <p:cNvSpPr/>
          <p:nvPr/>
        </p:nvSpPr>
        <p:spPr>
          <a:xfrm>
            <a:off x="8863033" y="1682642"/>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Advanced Visualization</a:t>
            </a:r>
          </a:p>
        </p:txBody>
      </p:sp>
      <p:sp>
        <p:nvSpPr>
          <p:cNvPr id="107" name="Rounded Rectangle 72">
            <a:extLst>
              <a:ext uri="{FF2B5EF4-FFF2-40B4-BE49-F238E27FC236}">
                <a16:creationId xmlns:a16="http://schemas.microsoft.com/office/drawing/2014/main" id="{7AEE5E5E-26F5-5643-EAA6-7963DCF2AFBD}"/>
              </a:ext>
            </a:extLst>
          </p:cNvPr>
          <p:cNvSpPr/>
          <p:nvPr/>
        </p:nvSpPr>
        <p:spPr>
          <a:xfrm>
            <a:off x="8863033" y="2294465"/>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Real-time Monitoring</a:t>
            </a:r>
          </a:p>
        </p:txBody>
      </p:sp>
      <p:sp>
        <p:nvSpPr>
          <p:cNvPr id="108" name="Rounded Rectangle 73">
            <a:extLst>
              <a:ext uri="{FF2B5EF4-FFF2-40B4-BE49-F238E27FC236}">
                <a16:creationId xmlns:a16="http://schemas.microsoft.com/office/drawing/2014/main" id="{6DD247DE-CD08-C20A-FBC2-35D72F905658}"/>
              </a:ext>
            </a:extLst>
          </p:cNvPr>
          <p:cNvSpPr/>
          <p:nvPr/>
        </p:nvSpPr>
        <p:spPr>
          <a:xfrm>
            <a:off x="8863033" y="2906288"/>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Entity Relationship Visualization</a:t>
            </a:r>
          </a:p>
        </p:txBody>
      </p:sp>
      <p:sp>
        <p:nvSpPr>
          <p:cNvPr id="111" name="Rounded Rectangle 76">
            <a:extLst>
              <a:ext uri="{FF2B5EF4-FFF2-40B4-BE49-F238E27FC236}">
                <a16:creationId xmlns:a16="http://schemas.microsoft.com/office/drawing/2014/main" id="{438645E2-0D82-79EF-88D4-BC6707C01CE9}"/>
              </a:ext>
            </a:extLst>
          </p:cNvPr>
          <p:cNvSpPr/>
          <p:nvPr/>
        </p:nvSpPr>
        <p:spPr>
          <a:xfrm>
            <a:off x="8863033" y="5365612"/>
            <a:ext cx="1267200" cy="568800"/>
          </a:xfrm>
          <a:prstGeom prst="roundRect">
            <a:avLst>
              <a:gd name="adj" fmla="val 33383"/>
            </a:avLst>
          </a:prstGeom>
          <a:solidFill>
            <a:srgbClr val="BB36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61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Reliability</a:t>
            </a:r>
          </a:p>
        </p:txBody>
      </p:sp>
      <p:sp>
        <p:nvSpPr>
          <p:cNvPr id="114" name="Rounded Rectangle 79">
            <a:extLst>
              <a:ext uri="{FF2B5EF4-FFF2-40B4-BE49-F238E27FC236}">
                <a16:creationId xmlns:a16="http://schemas.microsoft.com/office/drawing/2014/main" id="{948366AE-6BFE-1253-AC89-9817354886B0}"/>
              </a:ext>
            </a:extLst>
          </p:cNvPr>
          <p:cNvSpPr/>
          <p:nvPr/>
        </p:nvSpPr>
        <p:spPr>
          <a:xfrm>
            <a:off x="10226273" y="2294465"/>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47</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Business Intelligence</a:t>
            </a:r>
          </a:p>
        </p:txBody>
      </p:sp>
      <p:sp>
        <p:nvSpPr>
          <p:cNvPr id="115" name="Rounded Rectangle 80">
            <a:extLst>
              <a:ext uri="{FF2B5EF4-FFF2-40B4-BE49-F238E27FC236}">
                <a16:creationId xmlns:a16="http://schemas.microsoft.com/office/drawing/2014/main" id="{5854C0F3-A286-FCD5-56E3-C1212C60A935}"/>
              </a:ext>
            </a:extLst>
          </p:cNvPr>
          <p:cNvSpPr/>
          <p:nvPr/>
        </p:nvSpPr>
        <p:spPr>
          <a:xfrm>
            <a:off x="10226273" y="2906288"/>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BPM and Workflow</a:t>
            </a:r>
          </a:p>
        </p:txBody>
      </p:sp>
      <p:sp>
        <p:nvSpPr>
          <p:cNvPr id="116" name="Rounded Rectangle 81">
            <a:extLst>
              <a:ext uri="{FF2B5EF4-FFF2-40B4-BE49-F238E27FC236}">
                <a16:creationId xmlns:a16="http://schemas.microsoft.com/office/drawing/2014/main" id="{FE423150-6A6D-E213-F5C8-3A3EE1F82070}"/>
              </a:ext>
            </a:extLst>
          </p:cNvPr>
          <p:cNvSpPr/>
          <p:nvPr/>
        </p:nvSpPr>
        <p:spPr>
          <a:xfrm>
            <a:off x="10226273" y="3518111"/>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Gaming Engine Visualization</a:t>
            </a:r>
          </a:p>
        </p:txBody>
      </p:sp>
      <p:sp>
        <p:nvSpPr>
          <p:cNvPr id="118" name="Rounded Rectangle 83">
            <a:extLst>
              <a:ext uri="{FF2B5EF4-FFF2-40B4-BE49-F238E27FC236}">
                <a16:creationId xmlns:a16="http://schemas.microsoft.com/office/drawing/2014/main" id="{5BAD0913-8C78-1C30-DFCB-682D1F8170E7}"/>
              </a:ext>
            </a:extLst>
          </p:cNvPr>
          <p:cNvSpPr/>
          <p:nvPr/>
        </p:nvSpPr>
        <p:spPr>
          <a:xfrm>
            <a:off x="10226273" y="5365612"/>
            <a:ext cx="1267200" cy="568800"/>
          </a:xfrm>
          <a:prstGeom prst="roundRect">
            <a:avLst>
              <a:gd name="adj" fmla="val 33383"/>
            </a:avLst>
          </a:prstGeom>
          <a:solidFill>
            <a:srgbClr val="BB36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62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Resilience</a:t>
            </a:r>
          </a:p>
        </p:txBody>
      </p:sp>
      <p:sp>
        <p:nvSpPr>
          <p:cNvPr id="120" name="Rounded Rectangle 85">
            <a:extLst>
              <a:ext uri="{FF2B5EF4-FFF2-40B4-BE49-F238E27FC236}">
                <a16:creationId xmlns:a16="http://schemas.microsoft.com/office/drawing/2014/main" id="{13B2C5D6-ED21-552D-5DDE-0DF63AD337DF}"/>
              </a:ext>
            </a:extLst>
          </p:cNvPr>
          <p:cNvSpPr/>
          <p:nvPr/>
        </p:nvSpPr>
        <p:spPr>
          <a:xfrm>
            <a:off x="10226273" y="1070819"/>
            <a:ext cx="1267200" cy="5688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45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Dashboards</a:t>
            </a:r>
          </a:p>
        </p:txBody>
      </p:sp>
      <p:sp>
        <p:nvSpPr>
          <p:cNvPr id="122" name="Rounded Rectangle 87">
            <a:extLst>
              <a:ext uri="{FF2B5EF4-FFF2-40B4-BE49-F238E27FC236}">
                <a16:creationId xmlns:a16="http://schemas.microsoft.com/office/drawing/2014/main" id="{DBAA14BC-E2E2-A3DB-C5C5-1DADD1C27E43}"/>
              </a:ext>
            </a:extLst>
          </p:cNvPr>
          <p:cNvSpPr/>
          <p:nvPr/>
        </p:nvSpPr>
        <p:spPr>
          <a:xfrm>
            <a:off x="728885" y="6047471"/>
            <a:ext cx="180000" cy="1800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TextBox 122">
            <a:extLst>
              <a:ext uri="{FF2B5EF4-FFF2-40B4-BE49-F238E27FC236}">
                <a16:creationId xmlns:a16="http://schemas.microsoft.com/office/drawing/2014/main" id="{A80D0573-A54E-BCFB-EB54-F9369321F0AF}"/>
              </a:ext>
            </a:extLst>
          </p:cNvPr>
          <p:cNvSpPr txBox="1"/>
          <p:nvPr/>
        </p:nvSpPr>
        <p:spPr>
          <a:xfrm>
            <a:off x="935792" y="5985851"/>
            <a:ext cx="1019574" cy="276999"/>
          </a:xfrm>
          <a:prstGeom prst="rect">
            <a:avLst/>
          </a:prstGeom>
          <a:noFill/>
        </p:spPr>
        <p:txBody>
          <a:bodyPr wrap="none" rtlCol="0">
            <a:spAutoFit/>
          </a:bodyPr>
          <a:lstStyle/>
          <a:p>
            <a:pPr fontAlgn="auto">
              <a:spcBef>
                <a:spcPts val="0"/>
              </a:spcBef>
              <a:spcAft>
                <a:spcPts val="0"/>
              </a:spcAft>
            </a:pPr>
            <a:r>
              <a:rPr lang="en-US" sz="1200">
                <a:solidFill>
                  <a:prstClr val="black"/>
                </a:solidFill>
                <a:latin typeface="Calibri" panose="020F0502020204030204"/>
              </a:rPr>
              <a:t>Data Services</a:t>
            </a:r>
          </a:p>
        </p:txBody>
      </p:sp>
      <p:sp>
        <p:nvSpPr>
          <p:cNvPr id="124" name="Rounded Rectangle 89">
            <a:extLst>
              <a:ext uri="{FF2B5EF4-FFF2-40B4-BE49-F238E27FC236}">
                <a16:creationId xmlns:a16="http://schemas.microsoft.com/office/drawing/2014/main" id="{92E59561-8FD1-85AC-F160-1725BA818584}"/>
              </a:ext>
            </a:extLst>
          </p:cNvPr>
          <p:cNvSpPr/>
          <p:nvPr/>
        </p:nvSpPr>
        <p:spPr>
          <a:xfrm>
            <a:off x="2267201" y="6047471"/>
            <a:ext cx="180000" cy="180000"/>
          </a:xfrm>
          <a:prstGeom prst="roundRect">
            <a:avLst>
              <a:gd name="adj" fmla="val 33383"/>
            </a:avLst>
          </a:prstGeom>
          <a:solidFill>
            <a:srgbClr val="F794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Rounded Rectangle 90">
            <a:extLst>
              <a:ext uri="{FF2B5EF4-FFF2-40B4-BE49-F238E27FC236}">
                <a16:creationId xmlns:a16="http://schemas.microsoft.com/office/drawing/2014/main" id="{5F5B6877-3364-2DDB-5856-B586BD4E0257}"/>
              </a:ext>
            </a:extLst>
          </p:cNvPr>
          <p:cNvSpPr/>
          <p:nvPr/>
        </p:nvSpPr>
        <p:spPr>
          <a:xfrm>
            <a:off x="3681255" y="6047471"/>
            <a:ext cx="180000" cy="180000"/>
          </a:xfrm>
          <a:prstGeom prst="roundRect">
            <a:avLst>
              <a:gd name="adj" fmla="val 33383"/>
            </a:avLst>
          </a:prstGeom>
          <a:solidFill>
            <a:srgbClr val="7554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Rounded Rectangle 91">
            <a:extLst>
              <a:ext uri="{FF2B5EF4-FFF2-40B4-BE49-F238E27FC236}">
                <a16:creationId xmlns:a16="http://schemas.microsoft.com/office/drawing/2014/main" id="{0E7EB7F1-2F66-08B1-13E5-186ED48B5A1E}"/>
              </a:ext>
            </a:extLst>
          </p:cNvPr>
          <p:cNvSpPr/>
          <p:nvPr/>
        </p:nvSpPr>
        <p:spPr>
          <a:xfrm>
            <a:off x="5022481" y="6047471"/>
            <a:ext cx="180000" cy="180000"/>
          </a:xfrm>
          <a:prstGeom prst="roundRect">
            <a:avLst>
              <a:gd name="adj" fmla="val 33383"/>
            </a:avLst>
          </a:prstGeom>
          <a:solidFill>
            <a:srgbClr val="1D7B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Rounded Rectangle 92">
            <a:extLst>
              <a:ext uri="{FF2B5EF4-FFF2-40B4-BE49-F238E27FC236}">
                <a16:creationId xmlns:a16="http://schemas.microsoft.com/office/drawing/2014/main" id="{CF5F9592-47E8-0384-D402-19E8FB7933A1}"/>
              </a:ext>
            </a:extLst>
          </p:cNvPr>
          <p:cNvSpPr/>
          <p:nvPr/>
        </p:nvSpPr>
        <p:spPr>
          <a:xfrm>
            <a:off x="5824566" y="6043727"/>
            <a:ext cx="180000" cy="180000"/>
          </a:xfrm>
          <a:prstGeom prst="roundRect">
            <a:avLst>
              <a:gd name="adj" fmla="val 33383"/>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Rounded Rectangle 93">
            <a:extLst>
              <a:ext uri="{FF2B5EF4-FFF2-40B4-BE49-F238E27FC236}">
                <a16:creationId xmlns:a16="http://schemas.microsoft.com/office/drawing/2014/main" id="{E40DAFE5-0E8F-D0BF-FFE1-FD719D25CE67}"/>
              </a:ext>
            </a:extLst>
          </p:cNvPr>
          <p:cNvSpPr/>
          <p:nvPr/>
        </p:nvSpPr>
        <p:spPr>
          <a:xfrm>
            <a:off x="7359234" y="6039128"/>
            <a:ext cx="180000" cy="180000"/>
          </a:xfrm>
          <a:prstGeom prst="roundRect">
            <a:avLst>
              <a:gd name="adj" fmla="val 33383"/>
            </a:avLst>
          </a:prstGeom>
          <a:solidFill>
            <a:srgbClr val="BB36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TextBox 128">
            <a:extLst>
              <a:ext uri="{FF2B5EF4-FFF2-40B4-BE49-F238E27FC236}">
                <a16:creationId xmlns:a16="http://schemas.microsoft.com/office/drawing/2014/main" id="{6A0B8EFA-FC4F-C0EC-3863-BA51A761010C}"/>
              </a:ext>
            </a:extLst>
          </p:cNvPr>
          <p:cNvSpPr txBox="1"/>
          <p:nvPr/>
        </p:nvSpPr>
        <p:spPr>
          <a:xfrm>
            <a:off x="2434534" y="5995227"/>
            <a:ext cx="871136" cy="276999"/>
          </a:xfrm>
          <a:prstGeom prst="rect">
            <a:avLst/>
          </a:prstGeom>
          <a:noFill/>
        </p:spPr>
        <p:txBody>
          <a:bodyPr wrap="none" rtlCol="0">
            <a:spAutoFit/>
          </a:bodyPr>
          <a:lstStyle/>
          <a:p>
            <a:pPr fontAlgn="auto">
              <a:spcBef>
                <a:spcPts val="0"/>
              </a:spcBef>
              <a:spcAft>
                <a:spcPts val="0"/>
              </a:spcAft>
            </a:pPr>
            <a:r>
              <a:rPr lang="en-US" sz="1200">
                <a:solidFill>
                  <a:prstClr val="black"/>
                </a:solidFill>
                <a:latin typeface="Calibri" panose="020F0502020204030204"/>
              </a:rPr>
              <a:t>Integration</a:t>
            </a:r>
          </a:p>
        </p:txBody>
      </p:sp>
      <p:sp>
        <p:nvSpPr>
          <p:cNvPr id="130" name="TextBox 129">
            <a:extLst>
              <a:ext uri="{FF2B5EF4-FFF2-40B4-BE49-F238E27FC236}">
                <a16:creationId xmlns:a16="http://schemas.microsoft.com/office/drawing/2014/main" id="{7F7576BE-241A-0CAF-00F4-265637703572}"/>
              </a:ext>
            </a:extLst>
          </p:cNvPr>
          <p:cNvSpPr txBox="1"/>
          <p:nvPr/>
        </p:nvSpPr>
        <p:spPr>
          <a:xfrm>
            <a:off x="3850044" y="5985850"/>
            <a:ext cx="904863" cy="276999"/>
          </a:xfrm>
          <a:prstGeom prst="rect">
            <a:avLst/>
          </a:prstGeom>
          <a:noFill/>
        </p:spPr>
        <p:txBody>
          <a:bodyPr wrap="none" rtlCol="0">
            <a:spAutoFit/>
          </a:bodyPr>
          <a:lstStyle/>
          <a:p>
            <a:pPr fontAlgn="auto">
              <a:spcBef>
                <a:spcPts val="0"/>
              </a:spcBef>
              <a:spcAft>
                <a:spcPts val="0"/>
              </a:spcAft>
            </a:pPr>
            <a:r>
              <a:rPr lang="en-US" sz="1200">
                <a:solidFill>
                  <a:prstClr val="black"/>
                </a:solidFill>
                <a:latin typeface="Calibri" panose="020F0502020204030204"/>
              </a:rPr>
              <a:t>Intelligence</a:t>
            </a:r>
          </a:p>
        </p:txBody>
      </p:sp>
      <p:sp>
        <p:nvSpPr>
          <p:cNvPr id="131" name="TextBox 130">
            <a:extLst>
              <a:ext uri="{FF2B5EF4-FFF2-40B4-BE49-F238E27FC236}">
                <a16:creationId xmlns:a16="http://schemas.microsoft.com/office/drawing/2014/main" id="{7CD41F11-2358-DF94-F3E9-F8441992011B}"/>
              </a:ext>
            </a:extLst>
          </p:cNvPr>
          <p:cNvSpPr txBox="1"/>
          <p:nvPr/>
        </p:nvSpPr>
        <p:spPr>
          <a:xfrm>
            <a:off x="5215443" y="5995226"/>
            <a:ext cx="399468" cy="276999"/>
          </a:xfrm>
          <a:prstGeom prst="rect">
            <a:avLst/>
          </a:prstGeom>
          <a:noFill/>
        </p:spPr>
        <p:txBody>
          <a:bodyPr wrap="none" rtlCol="0">
            <a:spAutoFit/>
          </a:bodyPr>
          <a:lstStyle/>
          <a:p>
            <a:pPr fontAlgn="auto">
              <a:spcBef>
                <a:spcPts val="0"/>
              </a:spcBef>
              <a:spcAft>
                <a:spcPts val="0"/>
              </a:spcAft>
            </a:pPr>
            <a:r>
              <a:rPr lang="en-US" sz="1200">
                <a:solidFill>
                  <a:prstClr val="black"/>
                </a:solidFill>
                <a:latin typeface="Calibri" panose="020F0502020204030204"/>
              </a:rPr>
              <a:t>UX </a:t>
            </a:r>
          </a:p>
        </p:txBody>
      </p:sp>
      <p:sp>
        <p:nvSpPr>
          <p:cNvPr id="132" name="TextBox 131">
            <a:extLst>
              <a:ext uri="{FF2B5EF4-FFF2-40B4-BE49-F238E27FC236}">
                <a16:creationId xmlns:a16="http://schemas.microsoft.com/office/drawing/2014/main" id="{0A3F7C19-C362-7052-B65C-CD3442FD8CCA}"/>
              </a:ext>
            </a:extLst>
          </p:cNvPr>
          <p:cNvSpPr txBox="1"/>
          <p:nvPr/>
        </p:nvSpPr>
        <p:spPr>
          <a:xfrm>
            <a:off x="5988257" y="5985850"/>
            <a:ext cx="1021946" cy="276999"/>
          </a:xfrm>
          <a:prstGeom prst="rect">
            <a:avLst/>
          </a:prstGeom>
          <a:noFill/>
        </p:spPr>
        <p:txBody>
          <a:bodyPr wrap="none" rtlCol="0">
            <a:spAutoFit/>
          </a:bodyPr>
          <a:lstStyle/>
          <a:p>
            <a:pPr fontAlgn="auto">
              <a:spcBef>
                <a:spcPts val="0"/>
              </a:spcBef>
              <a:spcAft>
                <a:spcPts val="0"/>
              </a:spcAft>
            </a:pPr>
            <a:r>
              <a:rPr lang="en-US" sz="1200">
                <a:solidFill>
                  <a:prstClr val="black"/>
                </a:solidFill>
                <a:latin typeface="Calibri" panose="020F0502020204030204"/>
              </a:rPr>
              <a:t>Management</a:t>
            </a:r>
          </a:p>
        </p:txBody>
      </p:sp>
      <p:sp>
        <p:nvSpPr>
          <p:cNvPr id="133" name="TextBox 132">
            <a:extLst>
              <a:ext uri="{FF2B5EF4-FFF2-40B4-BE49-F238E27FC236}">
                <a16:creationId xmlns:a16="http://schemas.microsoft.com/office/drawing/2014/main" id="{04470D3F-B99F-2518-288B-725F94C41FF1}"/>
              </a:ext>
            </a:extLst>
          </p:cNvPr>
          <p:cNvSpPr txBox="1"/>
          <p:nvPr/>
        </p:nvSpPr>
        <p:spPr>
          <a:xfrm>
            <a:off x="7520766" y="5993833"/>
            <a:ext cx="1471245" cy="276999"/>
          </a:xfrm>
          <a:prstGeom prst="rect">
            <a:avLst/>
          </a:prstGeom>
          <a:noFill/>
        </p:spPr>
        <p:txBody>
          <a:bodyPr wrap="square" rtlCol="0">
            <a:spAutoFit/>
          </a:bodyPr>
          <a:lstStyle/>
          <a:p>
            <a:pPr fontAlgn="auto">
              <a:spcBef>
                <a:spcPts val="0"/>
              </a:spcBef>
              <a:spcAft>
                <a:spcPts val="0"/>
              </a:spcAft>
            </a:pPr>
            <a:r>
              <a:rPr lang="en-US" sz="1200">
                <a:solidFill>
                  <a:prstClr val="black"/>
                </a:solidFill>
                <a:latin typeface="Calibri" panose="020F0502020204030204"/>
              </a:rPr>
              <a:t>Trustworthiness</a:t>
            </a:r>
          </a:p>
        </p:txBody>
      </p:sp>
      <p:sp>
        <p:nvSpPr>
          <p:cNvPr id="134" name="Rounded Rectangle 100">
            <a:extLst>
              <a:ext uri="{FF2B5EF4-FFF2-40B4-BE49-F238E27FC236}">
                <a16:creationId xmlns:a16="http://schemas.microsoft.com/office/drawing/2014/main" id="{45D6489F-6B5B-E259-21D7-BD6A3C2B7FE9}"/>
              </a:ext>
            </a:extLst>
          </p:cNvPr>
          <p:cNvSpPr/>
          <p:nvPr/>
        </p:nvSpPr>
        <p:spPr>
          <a:xfrm>
            <a:off x="2047154" y="1070819"/>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Synthetic Data Generation</a:t>
            </a:r>
          </a:p>
        </p:txBody>
      </p:sp>
      <p:sp>
        <p:nvSpPr>
          <p:cNvPr id="135" name="Rounded Rectangle 101">
            <a:extLst>
              <a:ext uri="{FF2B5EF4-FFF2-40B4-BE49-F238E27FC236}">
                <a16:creationId xmlns:a16="http://schemas.microsoft.com/office/drawing/2014/main" id="{70134C39-8BE5-ED52-27B8-4732D38BB88E}"/>
              </a:ext>
            </a:extLst>
          </p:cNvPr>
          <p:cNvSpPr/>
          <p:nvPr/>
        </p:nvSpPr>
        <p:spPr>
          <a:xfrm>
            <a:off x="2064971" y="1680910"/>
            <a:ext cx="1267200" cy="568800"/>
          </a:xfrm>
          <a:prstGeom prst="roundRect">
            <a:avLst>
              <a:gd name="adj" fmla="val 33383"/>
            </a:avLst>
          </a:prstGeom>
          <a:solidFill>
            <a:srgbClr val="034EA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Calibri" panose="020F0502020204030204"/>
                <a:ea typeface="+mn-ea"/>
                <a:cs typeface="+mn-cs"/>
              </a:rPr>
              <a:t>10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Calibri" panose="020F0502020204030204"/>
                <a:ea typeface="+mn-ea"/>
                <a:cs typeface="+mn-cs"/>
              </a:rPr>
              <a:t>Ontology Management</a:t>
            </a:r>
          </a:p>
        </p:txBody>
      </p:sp>
      <p:sp>
        <p:nvSpPr>
          <p:cNvPr id="3" name="TextBox 2">
            <a:extLst>
              <a:ext uri="{FF2B5EF4-FFF2-40B4-BE49-F238E27FC236}">
                <a16:creationId xmlns:a16="http://schemas.microsoft.com/office/drawing/2014/main" id="{C55349C4-490C-7A3F-A61B-9B32CE10B3DA}"/>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CH</a:t>
            </a:r>
          </a:p>
        </p:txBody>
      </p:sp>
      <p:sp>
        <p:nvSpPr>
          <p:cNvPr id="5" name="Slide Number Placeholder 4">
            <a:extLst>
              <a:ext uri="{FF2B5EF4-FFF2-40B4-BE49-F238E27FC236}">
                <a16:creationId xmlns:a16="http://schemas.microsoft.com/office/drawing/2014/main" id="{B3F12444-4FD1-C270-980A-6D6D92CAE4A0}"/>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44</a:t>
            </a:fld>
            <a:endParaRPr lang="en-US" dirty="0">
              <a:solidFill>
                <a:srgbClr val="000000"/>
              </a:solidFill>
            </a:endParaRPr>
          </a:p>
        </p:txBody>
      </p:sp>
    </p:spTree>
    <p:extLst>
      <p:ext uri="{BB962C8B-B14F-4D97-AF65-F5344CB8AC3E}">
        <p14:creationId xmlns:p14="http://schemas.microsoft.com/office/powerpoint/2010/main" val="137026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2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3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2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2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3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2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3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7" grpId="0" animBg="1"/>
      <p:bldP spid="51" grpId="0" animBg="1"/>
      <p:bldP spid="56" grpId="0" animBg="1"/>
      <p:bldP spid="59" grpId="0" animBg="1"/>
      <p:bldP spid="66" grpId="0" animBg="1"/>
      <p:bldP spid="84" grpId="0" animBg="1"/>
      <p:bldP spid="85" grpId="0" animBg="1"/>
      <p:bldP spid="87" grpId="0" animBg="1"/>
      <p:bldP spid="88" grpId="0" animBg="1"/>
      <p:bldP spid="89" grpId="0" animBg="1"/>
      <p:bldP spid="99" grpId="0" animBg="1"/>
      <p:bldP spid="103" grpId="0" animBg="1"/>
      <p:bldP spid="105" grpId="0" animBg="1"/>
      <p:bldP spid="106" grpId="0" animBg="1"/>
      <p:bldP spid="107" grpId="0" animBg="1"/>
      <p:bldP spid="108" grpId="0" animBg="1"/>
      <p:bldP spid="111" grpId="0" animBg="1"/>
      <p:bldP spid="114" grpId="0" animBg="1"/>
      <p:bldP spid="115" grpId="0" animBg="1"/>
      <p:bldP spid="116" grpId="0" animBg="1"/>
      <p:bldP spid="118" grpId="0" animBg="1"/>
      <p:bldP spid="120" grpId="0" animBg="1"/>
      <p:bldP spid="124" grpId="0" animBg="1"/>
      <p:bldP spid="125" grpId="0" animBg="1"/>
      <p:bldP spid="126" grpId="0" animBg="1"/>
      <p:bldP spid="127" grpId="0" animBg="1"/>
      <p:bldP spid="128" grpId="0" animBg="1"/>
      <p:bldP spid="129" grpId="0"/>
      <p:bldP spid="130" grpId="0"/>
      <p:bldP spid="131" grpId="0"/>
      <p:bldP spid="132" grpId="0"/>
      <p:bldP spid="133" grpId="0"/>
      <p:bldP spid="134" grpId="0" animBg="1"/>
      <p:bldP spid="13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74A009C-5372-4C62-8E36-78531D7D7DDE}"/>
              </a:ext>
            </a:extLst>
          </p:cNvPr>
          <p:cNvSpPr/>
          <p:nvPr/>
        </p:nvSpPr>
        <p:spPr>
          <a:xfrm>
            <a:off x="2100598" y="1685036"/>
            <a:ext cx="8208519" cy="2799499"/>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1318D9D3-ABE1-453C-A212-F01DBA1E4EAB}"/>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Digital Twin System POC – Resource and Deliverables</a:t>
            </a:r>
          </a:p>
        </p:txBody>
      </p:sp>
      <p:sp>
        <p:nvSpPr>
          <p:cNvPr id="4" name="Rectangle 3">
            <a:extLst>
              <a:ext uri="{FF2B5EF4-FFF2-40B4-BE49-F238E27FC236}">
                <a16:creationId xmlns:a16="http://schemas.microsoft.com/office/drawing/2014/main" id="{A3224253-EB3A-481D-B74A-F00AB205149B}"/>
              </a:ext>
            </a:extLst>
          </p:cNvPr>
          <p:cNvSpPr/>
          <p:nvPr/>
        </p:nvSpPr>
        <p:spPr>
          <a:xfrm>
            <a:off x="6602053" y="1893302"/>
            <a:ext cx="1314823" cy="7470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Engagement Manager</a:t>
            </a:r>
          </a:p>
        </p:txBody>
      </p:sp>
      <p:sp>
        <p:nvSpPr>
          <p:cNvPr id="7" name="Rectangle 6">
            <a:extLst>
              <a:ext uri="{FF2B5EF4-FFF2-40B4-BE49-F238E27FC236}">
                <a16:creationId xmlns:a16="http://schemas.microsoft.com/office/drawing/2014/main" id="{71681A68-C747-4037-B965-431CD9EA79A4}"/>
              </a:ext>
            </a:extLst>
          </p:cNvPr>
          <p:cNvSpPr/>
          <p:nvPr/>
        </p:nvSpPr>
        <p:spPr>
          <a:xfrm>
            <a:off x="6598357" y="3536998"/>
            <a:ext cx="1314823" cy="7470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Solution Architect(s)</a:t>
            </a:r>
          </a:p>
        </p:txBody>
      </p:sp>
      <p:sp>
        <p:nvSpPr>
          <p:cNvPr id="8" name="Rectangle 7">
            <a:extLst>
              <a:ext uri="{FF2B5EF4-FFF2-40B4-BE49-F238E27FC236}">
                <a16:creationId xmlns:a16="http://schemas.microsoft.com/office/drawing/2014/main" id="{690826B2-B5FD-4F07-B109-4D3FA4DDA0DE}"/>
              </a:ext>
            </a:extLst>
          </p:cNvPr>
          <p:cNvSpPr/>
          <p:nvPr/>
        </p:nvSpPr>
        <p:spPr>
          <a:xfrm>
            <a:off x="2356214" y="3536999"/>
            <a:ext cx="1314823" cy="7470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Business Analyst(s)</a:t>
            </a:r>
          </a:p>
        </p:txBody>
      </p:sp>
      <p:sp>
        <p:nvSpPr>
          <p:cNvPr id="9" name="Rectangle 8">
            <a:extLst>
              <a:ext uri="{FF2B5EF4-FFF2-40B4-BE49-F238E27FC236}">
                <a16:creationId xmlns:a16="http://schemas.microsoft.com/office/drawing/2014/main" id="{B942E42B-7062-468A-9FC7-0DE2849F5C1F}"/>
              </a:ext>
            </a:extLst>
          </p:cNvPr>
          <p:cNvSpPr/>
          <p:nvPr/>
        </p:nvSpPr>
        <p:spPr>
          <a:xfrm>
            <a:off x="4471310" y="3536999"/>
            <a:ext cx="1314823" cy="747059"/>
          </a:xfrm>
          <a:prstGeom prst="rect">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Domain SME(s)</a:t>
            </a:r>
          </a:p>
        </p:txBody>
      </p:sp>
      <p:sp>
        <p:nvSpPr>
          <p:cNvPr id="17" name="Flowchart: Document 16">
            <a:extLst>
              <a:ext uri="{FF2B5EF4-FFF2-40B4-BE49-F238E27FC236}">
                <a16:creationId xmlns:a16="http://schemas.microsoft.com/office/drawing/2014/main" id="{C3B7AEA7-BB22-4BA1-9D86-5815CDF74094}"/>
              </a:ext>
            </a:extLst>
          </p:cNvPr>
          <p:cNvSpPr/>
          <p:nvPr/>
        </p:nvSpPr>
        <p:spPr>
          <a:xfrm>
            <a:off x="2452756" y="5105095"/>
            <a:ext cx="1121737" cy="1184030"/>
          </a:xfrm>
          <a:prstGeom prst="flowChartDocumen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B49"/>
                </a:solidFill>
                <a:effectLst/>
                <a:uLnTx/>
                <a:uFillTx/>
                <a:latin typeface="Arial" panose="020B0604020202020204"/>
                <a:ea typeface="+mn-ea"/>
                <a:cs typeface="+mn-cs"/>
              </a:rPr>
              <a:t>Business Requirements</a:t>
            </a:r>
          </a:p>
        </p:txBody>
      </p:sp>
      <p:sp>
        <p:nvSpPr>
          <p:cNvPr id="18" name="Flowchart: Document 17">
            <a:extLst>
              <a:ext uri="{FF2B5EF4-FFF2-40B4-BE49-F238E27FC236}">
                <a16:creationId xmlns:a16="http://schemas.microsoft.com/office/drawing/2014/main" id="{F7224FD1-0B09-4EAF-B41D-A9D98B0C302B}"/>
              </a:ext>
            </a:extLst>
          </p:cNvPr>
          <p:cNvSpPr/>
          <p:nvPr/>
        </p:nvSpPr>
        <p:spPr>
          <a:xfrm>
            <a:off x="6694899" y="5106766"/>
            <a:ext cx="1121737" cy="1184030"/>
          </a:xfrm>
          <a:prstGeom prst="flowChartDocumen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B49"/>
                </a:solidFill>
                <a:effectLst/>
                <a:uLnTx/>
                <a:uFillTx/>
                <a:latin typeface="Arial" panose="020B0604020202020204"/>
                <a:ea typeface="+mn-ea"/>
                <a:cs typeface="+mn-cs"/>
              </a:rPr>
              <a:t>Technical Requirements</a:t>
            </a:r>
          </a:p>
        </p:txBody>
      </p:sp>
      <p:cxnSp>
        <p:nvCxnSpPr>
          <p:cNvPr id="10" name="Straight Arrow Connector 9">
            <a:extLst>
              <a:ext uri="{FF2B5EF4-FFF2-40B4-BE49-F238E27FC236}">
                <a16:creationId xmlns:a16="http://schemas.microsoft.com/office/drawing/2014/main" id="{7A09C7A9-58E5-4EC1-B371-C017ED1320D7}"/>
              </a:ext>
            </a:extLst>
          </p:cNvPr>
          <p:cNvCxnSpPr>
            <a:cxnSpLocks/>
            <a:stCxn id="8" idx="2"/>
          </p:cNvCxnSpPr>
          <p:nvPr/>
        </p:nvCxnSpPr>
        <p:spPr>
          <a:xfrm flipH="1">
            <a:off x="3013624" y="4284058"/>
            <a:ext cx="2" cy="850467"/>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BDE13CF-B122-4DD5-AA40-1557646F4C2F}"/>
              </a:ext>
            </a:extLst>
          </p:cNvPr>
          <p:cNvCxnSpPr>
            <a:cxnSpLocks/>
            <a:stCxn id="7" idx="2"/>
          </p:cNvCxnSpPr>
          <p:nvPr/>
        </p:nvCxnSpPr>
        <p:spPr>
          <a:xfrm flipH="1">
            <a:off x="7255766" y="4284057"/>
            <a:ext cx="3" cy="800195"/>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CF31E8F-6CFC-4D58-9238-AEBAF768D004}"/>
              </a:ext>
            </a:extLst>
          </p:cNvPr>
          <p:cNvCxnSpPr>
            <a:cxnSpLocks/>
            <a:endCxn id="7" idx="0"/>
          </p:cNvCxnSpPr>
          <p:nvPr/>
        </p:nvCxnSpPr>
        <p:spPr>
          <a:xfrm>
            <a:off x="7255766" y="2640361"/>
            <a:ext cx="3" cy="89663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34AD5EF-F1FE-4C40-9C11-A1D538AF1FF7}"/>
              </a:ext>
            </a:extLst>
          </p:cNvPr>
          <p:cNvCxnSpPr>
            <a:cxnSpLocks/>
            <a:stCxn id="8" idx="3"/>
            <a:endCxn id="9" idx="1"/>
          </p:cNvCxnSpPr>
          <p:nvPr/>
        </p:nvCxnSpPr>
        <p:spPr>
          <a:xfrm>
            <a:off x="3671037" y="3910529"/>
            <a:ext cx="800273" cy="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282FFEB-809D-461D-92DA-35E87B3F9A49}"/>
              </a:ext>
            </a:extLst>
          </p:cNvPr>
          <p:cNvCxnSpPr>
            <a:cxnSpLocks/>
          </p:cNvCxnSpPr>
          <p:nvPr/>
        </p:nvCxnSpPr>
        <p:spPr>
          <a:xfrm>
            <a:off x="5798084" y="3910527"/>
            <a:ext cx="800273" cy="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Flowchart: Document 41">
            <a:extLst>
              <a:ext uri="{FF2B5EF4-FFF2-40B4-BE49-F238E27FC236}">
                <a16:creationId xmlns:a16="http://schemas.microsoft.com/office/drawing/2014/main" id="{C9E1C5FC-F3D7-46F4-A60C-7E93A3DF5B3C}"/>
              </a:ext>
            </a:extLst>
          </p:cNvPr>
          <p:cNvSpPr/>
          <p:nvPr/>
        </p:nvSpPr>
        <p:spPr>
          <a:xfrm>
            <a:off x="8661902" y="5084252"/>
            <a:ext cx="1121737" cy="1184030"/>
          </a:xfrm>
          <a:prstGeom prst="flowChartDocumen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B49"/>
                </a:solidFill>
                <a:effectLst/>
                <a:uLnTx/>
                <a:uFillTx/>
                <a:latin typeface="Arial" panose="020B0604020202020204"/>
                <a:ea typeface="+mn-ea"/>
                <a:cs typeface="+mn-cs"/>
              </a:rPr>
              <a:t>Gap Analysis</a:t>
            </a:r>
          </a:p>
        </p:txBody>
      </p:sp>
      <p:cxnSp>
        <p:nvCxnSpPr>
          <p:cNvPr id="43" name="Straight Arrow Connector 42">
            <a:extLst>
              <a:ext uri="{FF2B5EF4-FFF2-40B4-BE49-F238E27FC236}">
                <a16:creationId xmlns:a16="http://schemas.microsoft.com/office/drawing/2014/main" id="{271C6B20-FACD-4D09-9F9F-71B8EA1D0713}"/>
              </a:ext>
            </a:extLst>
          </p:cNvPr>
          <p:cNvCxnSpPr>
            <a:cxnSpLocks/>
            <a:endCxn id="42" idx="0"/>
          </p:cNvCxnSpPr>
          <p:nvPr/>
        </p:nvCxnSpPr>
        <p:spPr>
          <a:xfrm>
            <a:off x="9210040" y="4532759"/>
            <a:ext cx="12731" cy="551493"/>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2" name="Flowchart: Document 71">
            <a:extLst>
              <a:ext uri="{FF2B5EF4-FFF2-40B4-BE49-F238E27FC236}">
                <a16:creationId xmlns:a16="http://schemas.microsoft.com/office/drawing/2014/main" id="{416DD601-6E9A-4AB6-AD13-23431736D25D}"/>
              </a:ext>
            </a:extLst>
          </p:cNvPr>
          <p:cNvSpPr/>
          <p:nvPr/>
        </p:nvSpPr>
        <p:spPr>
          <a:xfrm>
            <a:off x="410854" y="2492770"/>
            <a:ext cx="1121737" cy="1184030"/>
          </a:xfrm>
          <a:prstGeom prst="flowChartDocumen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B49"/>
                </a:solidFill>
                <a:effectLst/>
                <a:uLnTx/>
                <a:uFillTx/>
                <a:latin typeface="Arial" panose="020B0604020202020204"/>
                <a:ea typeface="+mn-ea"/>
                <a:cs typeface="+mn-cs"/>
              </a:rPr>
              <a:t>Implementation Plan/ PMP</a:t>
            </a:r>
          </a:p>
        </p:txBody>
      </p:sp>
      <p:sp>
        <p:nvSpPr>
          <p:cNvPr id="75" name="Flowchart: Document 74">
            <a:extLst>
              <a:ext uri="{FF2B5EF4-FFF2-40B4-BE49-F238E27FC236}">
                <a16:creationId xmlns:a16="http://schemas.microsoft.com/office/drawing/2014/main" id="{C1807B7A-6DD4-4005-97B5-C90A41C01852}"/>
              </a:ext>
            </a:extLst>
          </p:cNvPr>
          <p:cNvSpPr/>
          <p:nvPr/>
        </p:nvSpPr>
        <p:spPr>
          <a:xfrm>
            <a:off x="4629484" y="5105095"/>
            <a:ext cx="1121737" cy="1184030"/>
          </a:xfrm>
          <a:prstGeom prst="flowChartDocumen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B49"/>
                </a:solidFill>
                <a:effectLst/>
                <a:uLnTx/>
                <a:uFillTx/>
                <a:latin typeface="Arial" panose="020B0604020202020204"/>
                <a:ea typeface="+mn-ea"/>
                <a:cs typeface="+mn-cs"/>
              </a:rPr>
              <a:t>Use Cases</a:t>
            </a:r>
          </a:p>
        </p:txBody>
      </p:sp>
      <p:cxnSp>
        <p:nvCxnSpPr>
          <p:cNvPr id="76" name="Straight Arrow Connector 75">
            <a:extLst>
              <a:ext uri="{FF2B5EF4-FFF2-40B4-BE49-F238E27FC236}">
                <a16:creationId xmlns:a16="http://schemas.microsoft.com/office/drawing/2014/main" id="{BF79D3E4-B110-4708-BDDD-D5E7A32C4773}"/>
              </a:ext>
            </a:extLst>
          </p:cNvPr>
          <p:cNvCxnSpPr>
            <a:cxnSpLocks/>
            <a:endCxn id="75" idx="0"/>
          </p:cNvCxnSpPr>
          <p:nvPr/>
        </p:nvCxnSpPr>
        <p:spPr>
          <a:xfrm>
            <a:off x="5190352" y="4502541"/>
            <a:ext cx="1" cy="602554"/>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EBD20D17-2F1F-4E48-A72B-577B63083D89}"/>
              </a:ext>
            </a:extLst>
          </p:cNvPr>
          <p:cNvCxnSpPr>
            <a:cxnSpLocks/>
            <a:stCxn id="16" idx="1"/>
            <a:endCxn id="72" idx="3"/>
          </p:cNvCxnSpPr>
          <p:nvPr/>
        </p:nvCxnSpPr>
        <p:spPr>
          <a:xfrm flipH="1">
            <a:off x="1532591" y="3059461"/>
            <a:ext cx="5076837" cy="25324"/>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Flowchart: Document 24">
            <a:extLst>
              <a:ext uri="{FF2B5EF4-FFF2-40B4-BE49-F238E27FC236}">
                <a16:creationId xmlns:a16="http://schemas.microsoft.com/office/drawing/2014/main" id="{36B47B10-E53F-4EB4-8981-B8D565473BE9}"/>
              </a:ext>
            </a:extLst>
          </p:cNvPr>
          <p:cNvSpPr/>
          <p:nvPr/>
        </p:nvSpPr>
        <p:spPr>
          <a:xfrm>
            <a:off x="10851568" y="3318511"/>
            <a:ext cx="1121737" cy="1184030"/>
          </a:xfrm>
          <a:prstGeom prst="flowChartDocumen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B49"/>
                </a:solidFill>
                <a:effectLst/>
                <a:uLnTx/>
                <a:uFillTx/>
                <a:latin typeface="Arial" panose="020B0604020202020204"/>
                <a:ea typeface="+mn-ea"/>
                <a:cs typeface="+mn-cs"/>
              </a:rPr>
              <a:t>Digital Twin System Specifications</a:t>
            </a:r>
          </a:p>
        </p:txBody>
      </p:sp>
      <p:cxnSp>
        <p:nvCxnSpPr>
          <p:cNvPr id="26" name="Straight Arrow Connector 25">
            <a:extLst>
              <a:ext uri="{FF2B5EF4-FFF2-40B4-BE49-F238E27FC236}">
                <a16:creationId xmlns:a16="http://schemas.microsoft.com/office/drawing/2014/main" id="{F8651CF8-27B6-4BAB-AC12-A77CC778E03A}"/>
              </a:ext>
            </a:extLst>
          </p:cNvPr>
          <p:cNvCxnSpPr>
            <a:cxnSpLocks/>
            <a:stCxn id="27" idx="3"/>
            <a:endCxn id="25" idx="1"/>
          </p:cNvCxnSpPr>
          <p:nvPr/>
        </p:nvCxnSpPr>
        <p:spPr>
          <a:xfrm flipV="1">
            <a:off x="10023436" y="3910526"/>
            <a:ext cx="828132" cy="1"/>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464D1C0-9053-47FC-8AB9-B65A96E3353C}"/>
              </a:ext>
            </a:extLst>
          </p:cNvPr>
          <p:cNvSpPr/>
          <p:nvPr/>
        </p:nvSpPr>
        <p:spPr>
          <a:xfrm>
            <a:off x="8708613" y="3536997"/>
            <a:ext cx="1314823" cy="7470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DevOps</a:t>
            </a:r>
          </a:p>
        </p:txBody>
      </p:sp>
      <p:cxnSp>
        <p:nvCxnSpPr>
          <p:cNvPr id="30" name="Straight Arrow Connector 29">
            <a:extLst>
              <a:ext uri="{FF2B5EF4-FFF2-40B4-BE49-F238E27FC236}">
                <a16:creationId xmlns:a16="http://schemas.microsoft.com/office/drawing/2014/main" id="{F4AE8CE1-75C0-4D71-8CDC-59D07C8663DF}"/>
              </a:ext>
            </a:extLst>
          </p:cNvPr>
          <p:cNvCxnSpPr>
            <a:cxnSpLocks/>
          </p:cNvCxnSpPr>
          <p:nvPr/>
        </p:nvCxnSpPr>
        <p:spPr>
          <a:xfrm>
            <a:off x="7913180" y="3910527"/>
            <a:ext cx="800273" cy="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50A803E-E8B3-4C1F-A196-204489EE9D3D}"/>
              </a:ext>
            </a:extLst>
          </p:cNvPr>
          <p:cNvSpPr/>
          <p:nvPr/>
        </p:nvSpPr>
        <p:spPr>
          <a:xfrm>
            <a:off x="6609428" y="2830626"/>
            <a:ext cx="1314823" cy="457670"/>
          </a:xfrm>
          <a:prstGeom prst="rect">
            <a:avLst/>
          </a:prstGeom>
          <a:solidFill>
            <a:schemeClr val="bg1"/>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B49"/>
                </a:solidFill>
                <a:effectLst/>
                <a:uLnTx/>
                <a:uFillTx/>
                <a:latin typeface="Arial" panose="020B0604020202020204"/>
                <a:ea typeface="+mn-ea"/>
                <a:cs typeface="+mn-cs"/>
              </a:rPr>
              <a:t>Project Manager*</a:t>
            </a:r>
          </a:p>
        </p:txBody>
      </p:sp>
      <p:cxnSp>
        <p:nvCxnSpPr>
          <p:cNvPr id="44" name="Connector: Elbow 43">
            <a:extLst>
              <a:ext uri="{FF2B5EF4-FFF2-40B4-BE49-F238E27FC236}">
                <a16:creationId xmlns:a16="http://schemas.microsoft.com/office/drawing/2014/main" id="{830ACE8E-EC41-44B6-B483-6B1CFC8A2BE6}"/>
              </a:ext>
            </a:extLst>
          </p:cNvPr>
          <p:cNvCxnSpPr>
            <a:cxnSpLocks/>
            <a:endCxn id="8" idx="0"/>
          </p:cNvCxnSpPr>
          <p:nvPr/>
        </p:nvCxnSpPr>
        <p:spPr>
          <a:xfrm rot="10800000" flipV="1">
            <a:off x="3013626" y="3193025"/>
            <a:ext cx="3595802" cy="343973"/>
          </a:xfrm>
          <a:prstGeom prst="bentConnector2">
            <a:avLst/>
          </a:prstGeom>
          <a:ln w="38100"/>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10AA3EAC-E429-4836-A24F-0F4322690DF6}"/>
              </a:ext>
            </a:extLst>
          </p:cNvPr>
          <p:cNvCxnSpPr>
            <a:cxnSpLocks/>
            <a:endCxn id="27" idx="0"/>
          </p:cNvCxnSpPr>
          <p:nvPr/>
        </p:nvCxnSpPr>
        <p:spPr>
          <a:xfrm>
            <a:off x="7924253" y="3059461"/>
            <a:ext cx="1441772" cy="477536"/>
          </a:xfrm>
          <a:prstGeom prst="bentConnector2">
            <a:avLst/>
          </a:prstGeom>
          <a:ln w="38100"/>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B350E7DC-FDD4-4A6D-B0A8-4D46E10FA736}"/>
              </a:ext>
            </a:extLst>
          </p:cNvPr>
          <p:cNvCxnSpPr>
            <a:cxnSpLocks/>
            <a:endCxn id="9" idx="0"/>
          </p:cNvCxnSpPr>
          <p:nvPr/>
        </p:nvCxnSpPr>
        <p:spPr>
          <a:xfrm rot="10800000" flipV="1">
            <a:off x="5128723" y="3193025"/>
            <a:ext cx="1469635" cy="343974"/>
          </a:xfrm>
          <a:prstGeom prst="bentConnector2">
            <a:avLst/>
          </a:prstGeom>
          <a:ln w="38100"/>
        </p:spPr>
        <p:style>
          <a:lnRef idx="1">
            <a:schemeClr val="accent1"/>
          </a:lnRef>
          <a:fillRef idx="0">
            <a:schemeClr val="accent1"/>
          </a:fillRef>
          <a:effectRef idx="0">
            <a:schemeClr val="accent1"/>
          </a:effectRef>
          <a:fontRef idx="minor">
            <a:schemeClr val="tx1"/>
          </a:fontRef>
        </p:style>
      </p:cxnSp>
      <p:sp>
        <p:nvSpPr>
          <p:cNvPr id="50" name="Flowchart: Document 49">
            <a:extLst>
              <a:ext uri="{FF2B5EF4-FFF2-40B4-BE49-F238E27FC236}">
                <a16:creationId xmlns:a16="http://schemas.microsoft.com/office/drawing/2014/main" id="{64C74445-CFA0-4BBB-93D1-2B9C11A3F2A1}"/>
              </a:ext>
            </a:extLst>
          </p:cNvPr>
          <p:cNvSpPr/>
          <p:nvPr/>
        </p:nvSpPr>
        <p:spPr>
          <a:xfrm>
            <a:off x="387344" y="3900222"/>
            <a:ext cx="1121737" cy="1184030"/>
          </a:xfrm>
          <a:prstGeom prst="flowChartDocumen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B49"/>
                </a:solidFill>
                <a:effectLst/>
                <a:uLnTx/>
                <a:uFillTx/>
                <a:latin typeface="Arial" panose="020B0604020202020204"/>
                <a:ea typeface="+mn-ea"/>
                <a:cs typeface="+mn-cs"/>
              </a:rPr>
              <a:t>Project Admin Documentation (e.g. meeting minutes, status reports)</a:t>
            </a:r>
          </a:p>
        </p:txBody>
      </p:sp>
      <p:cxnSp>
        <p:nvCxnSpPr>
          <p:cNvPr id="47" name="Connector: Elbow 46">
            <a:extLst>
              <a:ext uri="{FF2B5EF4-FFF2-40B4-BE49-F238E27FC236}">
                <a16:creationId xmlns:a16="http://schemas.microsoft.com/office/drawing/2014/main" id="{81328A0D-3DAE-428F-8FEA-D1F828AD9BE7}"/>
              </a:ext>
            </a:extLst>
          </p:cNvPr>
          <p:cNvCxnSpPr>
            <a:endCxn id="50" idx="3"/>
          </p:cNvCxnSpPr>
          <p:nvPr/>
        </p:nvCxnSpPr>
        <p:spPr>
          <a:xfrm rot="5400000">
            <a:off x="1014296" y="3623650"/>
            <a:ext cx="1363372" cy="373802"/>
          </a:xfrm>
          <a:prstGeom prst="bentConnector2">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sp>
        <p:nvSpPr>
          <p:cNvPr id="66" name="Flowchart: Document 65">
            <a:extLst>
              <a:ext uri="{FF2B5EF4-FFF2-40B4-BE49-F238E27FC236}">
                <a16:creationId xmlns:a16="http://schemas.microsoft.com/office/drawing/2014/main" id="{8FD5A8AF-3F50-4956-A45B-831DB0AFB56B}"/>
              </a:ext>
            </a:extLst>
          </p:cNvPr>
          <p:cNvSpPr/>
          <p:nvPr/>
        </p:nvSpPr>
        <p:spPr>
          <a:xfrm>
            <a:off x="10877124" y="1893302"/>
            <a:ext cx="1121737" cy="1184030"/>
          </a:xfrm>
          <a:prstGeom prst="flowChartDocumen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B49"/>
                </a:solidFill>
                <a:effectLst/>
                <a:uLnTx/>
                <a:uFillTx/>
                <a:latin typeface="Arial" panose="020B0604020202020204"/>
                <a:ea typeface="+mn-ea"/>
                <a:cs typeface="+mn-cs"/>
              </a:rPr>
              <a:t>Recommendations</a:t>
            </a:r>
            <a:r>
              <a:rPr kumimoji="0" lang="en-US" sz="1050" b="0" i="0" u="none" strike="noStrike" kern="1200" cap="none" spc="0" normalizeH="0" baseline="0" noProof="0" dirty="0">
                <a:ln>
                  <a:noFill/>
                </a:ln>
                <a:solidFill>
                  <a:srgbClr val="002B49"/>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B49"/>
                </a:solidFill>
                <a:effectLst/>
                <a:uLnTx/>
                <a:uFillTx/>
                <a:latin typeface="Arial" panose="020B0604020202020204"/>
                <a:ea typeface="+mn-ea"/>
                <a:cs typeface="+mn-cs"/>
              </a:rPr>
              <a:t>(</a:t>
            </a:r>
            <a:r>
              <a:rPr kumimoji="0" lang="en-US" sz="1050" b="0" i="0" u="none" strike="noStrike" kern="1200" cap="none" spc="0" normalizeH="0" baseline="0" noProof="0" dirty="0" err="1">
                <a:ln>
                  <a:noFill/>
                </a:ln>
                <a:solidFill>
                  <a:srgbClr val="002B49"/>
                </a:solidFill>
                <a:effectLst/>
                <a:uLnTx/>
                <a:uFillTx/>
                <a:latin typeface="Arial" panose="020B0604020202020204"/>
                <a:ea typeface="+mn-ea"/>
                <a:cs typeface="+mn-cs"/>
              </a:rPr>
              <a:t>eg</a:t>
            </a:r>
            <a:r>
              <a:rPr kumimoji="0" lang="en-US" sz="1050" b="0" i="0" u="none" strike="noStrike" kern="1200" cap="none" spc="0" normalizeH="0" baseline="0" noProof="0" dirty="0">
                <a:ln>
                  <a:noFill/>
                </a:ln>
                <a:solidFill>
                  <a:srgbClr val="002B49"/>
                </a:solidFill>
                <a:effectLst/>
                <a:uLnTx/>
                <a:uFillTx/>
                <a:latin typeface="Arial" panose="020B0604020202020204"/>
                <a:ea typeface="+mn-ea"/>
                <a:cs typeface="+mn-cs"/>
              </a:rPr>
              <a:t> Project Charters)</a:t>
            </a:r>
          </a:p>
        </p:txBody>
      </p:sp>
      <p:cxnSp>
        <p:nvCxnSpPr>
          <p:cNvPr id="67" name="Straight Arrow Connector 66">
            <a:extLst>
              <a:ext uri="{FF2B5EF4-FFF2-40B4-BE49-F238E27FC236}">
                <a16:creationId xmlns:a16="http://schemas.microsoft.com/office/drawing/2014/main" id="{B6D7A984-5043-4F77-9999-AB4EC5DAAB44}"/>
              </a:ext>
            </a:extLst>
          </p:cNvPr>
          <p:cNvCxnSpPr>
            <a:cxnSpLocks/>
          </p:cNvCxnSpPr>
          <p:nvPr/>
        </p:nvCxnSpPr>
        <p:spPr>
          <a:xfrm>
            <a:off x="10309117" y="2411675"/>
            <a:ext cx="568007" cy="0"/>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5C28A7-7DD1-6F5B-C248-036104510819}"/>
              </a:ext>
            </a:extLst>
          </p:cNvPr>
          <p:cNvSpPr txBox="1"/>
          <p:nvPr/>
        </p:nvSpPr>
        <p:spPr>
          <a:xfrm>
            <a:off x="9961881" y="5856427"/>
            <a:ext cx="223011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B49"/>
                </a:solidFill>
                <a:effectLst/>
                <a:uLnTx/>
                <a:uFillTx/>
                <a:latin typeface="Arial" panose="020B0604020202020204"/>
                <a:ea typeface="+mn-ea"/>
                <a:cs typeface="+mn-cs"/>
              </a:rPr>
              <a:t>*Could be Engagement Manager</a:t>
            </a:r>
          </a:p>
        </p:txBody>
      </p:sp>
      <p:sp>
        <p:nvSpPr>
          <p:cNvPr id="5" name="TextBox 4">
            <a:extLst>
              <a:ext uri="{FF2B5EF4-FFF2-40B4-BE49-F238E27FC236}">
                <a16:creationId xmlns:a16="http://schemas.microsoft.com/office/drawing/2014/main" id="{E4F4BEE0-00C4-EB2B-D702-879BE2F878A1}"/>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CH</a:t>
            </a:r>
          </a:p>
        </p:txBody>
      </p:sp>
      <p:sp>
        <p:nvSpPr>
          <p:cNvPr id="11" name="Slide Number Placeholder 10">
            <a:extLst>
              <a:ext uri="{FF2B5EF4-FFF2-40B4-BE49-F238E27FC236}">
                <a16:creationId xmlns:a16="http://schemas.microsoft.com/office/drawing/2014/main" id="{FDBBC330-822F-0EED-C2A0-7CD6FBAF18B7}"/>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45</a:t>
            </a:fld>
            <a:endParaRPr lang="en-US" dirty="0">
              <a:solidFill>
                <a:srgbClr val="000000"/>
              </a:solidFill>
            </a:endParaRPr>
          </a:p>
        </p:txBody>
      </p:sp>
    </p:spTree>
    <p:extLst>
      <p:ext uri="{BB962C8B-B14F-4D97-AF65-F5344CB8AC3E}">
        <p14:creationId xmlns:p14="http://schemas.microsoft.com/office/powerpoint/2010/main" val="827009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161F3-E206-A38A-96C8-6AC43C1F30B4}"/>
              </a:ext>
            </a:extLst>
          </p:cNvPr>
          <p:cNvSpPr>
            <a:spLocks noGrp="1"/>
          </p:cNvSpPr>
          <p:nvPr>
            <p:ph type="title"/>
          </p:nvPr>
        </p:nvSpPr>
        <p:spPr/>
        <p:txBody>
          <a:bodyPr>
            <a:normAutofit/>
          </a:bodyPr>
          <a:lstStyle/>
          <a:p>
            <a:r>
              <a:rPr lang="en-US" dirty="0"/>
              <a:t>Example Framework for Proof of Concept(s)</a:t>
            </a:r>
          </a:p>
        </p:txBody>
      </p:sp>
      <p:sp>
        <p:nvSpPr>
          <p:cNvPr id="6" name="Rectangle 5">
            <a:extLst>
              <a:ext uri="{FF2B5EF4-FFF2-40B4-BE49-F238E27FC236}">
                <a16:creationId xmlns:a16="http://schemas.microsoft.com/office/drawing/2014/main" id="{4F743660-A2A3-EEC6-A3A5-35CEAA737C2F}"/>
              </a:ext>
            </a:extLst>
          </p:cNvPr>
          <p:cNvSpPr/>
          <p:nvPr/>
        </p:nvSpPr>
        <p:spPr>
          <a:xfrm>
            <a:off x="689961" y="1847685"/>
            <a:ext cx="4442212" cy="8432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Use a digital twin to </a:t>
            </a:r>
            <a:r>
              <a:rPr kumimoji="0" lang="en-US" sz="1600" b="1" i="0" u="sng" strike="noStrike" kern="1200" cap="none" spc="0" normalizeH="0" baseline="0" noProof="0" dirty="0">
                <a:ln>
                  <a:noFill/>
                </a:ln>
                <a:solidFill>
                  <a:srgbClr val="002B49"/>
                </a:solidFill>
                <a:effectLst/>
                <a:uLnTx/>
                <a:uFillTx/>
                <a:latin typeface="Arial" panose="020B0604020202020204"/>
                <a:ea typeface="+mn-ea"/>
                <a:cs typeface="+mn-cs"/>
              </a:rPr>
              <a:t>simulate</a:t>
            </a: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 expected performance</a:t>
            </a:r>
          </a:p>
        </p:txBody>
      </p:sp>
      <p:sp>
        <p:nvSpPr>
          <p:cNvPr id="7" name="Rectangle 6">
            <a:extLst>
              <a:ext uri="{FF2B5EF4-FFF2-40B4-BE49-F238E27FC236}">
                <a16:creationId xmlns:a16="http://schemas.microsoft.com/office/drawing/2014/main" id="{98484FEC-1ADD-D887-E415-9B612A7610CC}"/>
              </a:ext>
            </a:extLst>
          </p:cNvPr>
          <p:cNvSpPr/>
          <p:nvPr/>
        </p:nvSpPr>
        <p:spPr>
          <a:xfrm>
            <a:off x="689961" y="2792146"/>
            <a:ext cx="4442212" cy="8432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Use a digital twin to </a:t>
            </a:r>
            <a:r>
              <a:rPr kumimoji="0" lang="en-US" sz="1600" b="1" i="0" u="sng" strike="noStrike" kern="1200" cap="none" spc="0" normalizeH="0" baseline="0" noProof="0" dirty="0">
                <a:ln>
                  <a:noFill/>
                </a:ln>
                <a:solidFill>
                  <a:srgbClr val="002B49"/>
                </a:solidFill>
                <a:effectLst/>
                <a:uLnTx/>
                <a:uFillTx/>
                <a:latin typeface="Arial" panose="020B0604020202020204"/>
                <a:ea typeface="+mn-ea"/>
                <a:cs typeface="+mn-cs"/>
              </a:rPr>
              <a:t>measure</a:t>
            </a: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 actual performance</a:t>
            </a:r>
          </a:p>
        </p:txBody>
      </p:sp>
      <p:sp>
        <p:nvSpPr>
          <p:cNvPr id="8" name="Rectangle 7">
            <a:extLst>
              <a:ext uri="{FF2B5EF4-FFF2-40B4-BE49-F238E27FC236}">
                <a16:creationId xmlns:a16="http://schemas.microsoft.com/office/drawing/2014/main" id="{841C4FCE-B1FF-14AF-C1FA-9F68E9D0C5AB}"/>
              </a:ext>
            </a:extLst>
          </p:cNvPr>
          <p:cNvSpPr/>
          <p:nvPr/>
        </p:nvSpPr>
        <p:spPr>
          <a:xfrm>
            <a:off x="1280972" y="3732433"/>
            <a:ext cx="4442212" cy="8432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Use a digital twin to </a:t>
            </a:r>
            <a:r>
              <a:rPr kumimoji="0" lang="en-US" sz="1600" b="1" i="0" u="sng" strike="noStrike" kern="1200" cap="none" spc="0" normalizeH="0" baseline="0" noProof="0" dirty="0">
                <a:ln>
                  <a:noFill/>
                </a:ln>
                <a:solidFill>
                  <a:srgbClr val="002B49"/>
                </a:solidFill>
                <a:effectLst/>
                <a:uLnTx/>
                <a:uFillTx/>
                <a:latin typeface="Arial" panose="020B0604020202020204"/>
                <a:ea typeface="+mn-ea"/>
                <a:cs typeface="+mn-cs"/>
              </a:rPr>
              <a:t>compare</a:t>
            </a: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 simulated vs historical performance</a:t>
            </a:r>
          </a:p>
        </p:txBody>
      </p:sp>
      <p:sp>
        <p:nvSpPr>
          <p:cNvPr id="12" name="Rectangle 11">
            <a:extLst>
              <a:ext uri="{FF2B5EF4-FFF2-40B4-BE49-F238E27FC236}">
                <a16:creationId xmlns:a16="http://schemas.microsoft.com/office/drawing/2014/main" id="{29E708B1-F608-847E-7F57-5765DCF4F2F1}"/>
              </a:ext>
            </a:extLst>
          </p:cNvPr>
          <p:cNvSpPr/>
          <p:nvPr/>
        </p:nvSpPr>
        <p:spPr>
          <a:xfrm>
            <a:off x="6599307" y="1847685"/>
            <a:ext cx="4506107" cy="84328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13238"/>
                </a:solidFill>
                <a:effectLst/>
                <a:uLnTx/>
                <a:uFillTx/>
                <a:latin typeface="Arial" panose="020B0604020202020204"/>
                <a:ea typeface="+mn-ea"/>
                <a:cs typeface="+mn-cs"/>
              </a:rPr>
              <a:t>Use a digital twin to </a:t>
            </a:r>
            <a:r>
              <a:rPr kumimoji="0" lang="en-US" sz="1600" b="1" i="0" u="sng" strike="noStrike" kern="1200" cap="none" spc="0" normalizeH="0" baseline="0" noProof="0" dirty="0">
                <a:ln>
                  <a:noFill/>
                </a:ln>
                <a:solidFill>
                  <a:srgbClr val="D13238"/>
                </a:solidFill>
                <a:effectLst/>
                <a:uLnTx/>
                <a:uFillTx/>
                <a:latin typeface="Arial" panose="020B0604020202020204"/>
                <a:ea typeface="+mn-ea"/>
                <a:cs typeface="+mn-cs"/>
              </a:rPr>
              <a:t>diagnose</a:t>
            </a:r>
            <a:r>
              <a:rPr kumimoji="0" lang="en-US" sz="1600" b="0" i="0" u="none" strike="noStrike" kern="1200" cap="none" spc="0" normalizeH="0" baseline="0" noProof="0" dirty="0">
                <a:ln>
                  <a:noFill/>
                </a:ln>
                <a:solidFill>
                  <a:srgbClr val="D13238"/>
                </a:solidFill>
                <a:effectLst/>
                <a:uLnTx/>
                <a:uFillTx/>
                <a:latin typeface="Arial" panose="020B0604020202020204"/>
                <a:ea typeface="+mn-ea"/>
                <a:cs typeface="+mn-cs"/>
              </a:rPr>
              <a:t> delta in simulated vs actual performance and </a:t>
            </a:r>
            <a:r>
              <a:rPr kumimoji="0" lang="en-US" sz="1600" b="1" i="0" u="sng" strike="noStrike" kern="1200" cap="none" spc="0" normalizeH="0" baseline="0" noProof="0" dirty="0">
                <a:ln>
                  <a:noFill/>
                </a:ln>
                <a:solidFill>
                  <a:srgbClr val="D13238"/>
                </a:solidFill>
                <a:effectLst/>
                <a:uLnTx/>
                <a:uFillTx/>
                <a:latin typeface="Arial" panose="020B0604020202020204"/>
                <a:ea typeface="+mn-ea"/>
                <a:cs typeface="+mn-cs"/>
              </a:rPr>
              <a:t>recommend resolution</a:t>
            </a:r>
          </a:p>
        </p:txBody>
      </p:sp>
      <p:sp>
        <p:nvSpPr>
          <p:cNvPr id="13" name="Rectangle 12">
            <a:extLst>
              <a:ext uri="{FF2B5EF4-FFF2-40B4-BE49-F238E27FC236}">
                <a16:creationId xmlns:a16="http://schemas.microsoft.com/office/drawing/2014/main" id="{FF9522FD-8921-AB4B-19E3-0DB3A8E852CE}"/>
              </a:ext>
            </a:extLst>
          </p:cNvPr>
          <p:cNvSpPr/>
          <p:nvPr/>
        </p:nvSpPr>
        <p:spPr>
          <a:xfrm>
            <a:off x="6599309" y="2790059"/>
            <a:ext cx="4506107" cy="84328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13238"/>
                </a:solidFill>
                <a:effectLst/>
                <a:uLnTx/>
                <a:uFillTx/>
                <a:latin typeface="Arial" panose="020B0604020202020204"/>
                <a:ea typeface="+mn-ea"/>
                <a:cs typeface="+mn-cs"/>
              </a:rPr>
              <a:t>Use a digital twin to </a:t>
            </a:r>
            <a:r>
              <a:rPr kumimoji="0" lang="en-US" sz="1600" b="1" i="0" u="sng" strike="noStrike" kern="1200" cap="none" spc="0" normalizeH="0" baseline="0" noProof="0" dirty="0">
                <a:ln>
                  <a:noFill/>
                </a:ln>
                <a:solidFill>
                  <a:srgbClr val="D13238"/>
                </a:solidFill>
                <a:effectLst/>
                <a:uLnTx/>
                <a:uFillTx/>
                <a:latin typeface="Arial" panose="020B0604020202020204"/>
                <a:ea typeface="+mn-ea"/>
                <a:cs typeface="+mn-cs"/>
              </a:rPr>
              <a:t>predict</a:t>
            </a:r>
            <a:r>
              <a:rPr kumimoji="0" lang="en-US" sz="1600" b="0" i="0" u="none" strike="noStrike" kern="1200" cap="none" spc="0" normalizeH="0" baseline="0" noProof="0" dirty="0">
                <a:ln>
                  <a:noFill/>
                </a:ln>
                <a:solidFill>
                  <a:srgbClr val="D13238"/>
                </a:solidFill>
                <a:effectLst/>
                <a:uLnTx/>
                <a:uFillTx/>
                <a:latin typeface="Arial" panose="020B0604020202020204"/>
                <a:ea typeface="+mn-ea"/>
                <a:cs typeface="+mn-cs"/>
              </a:rPr>
              <a:t> future performance delta in simulation vs actual performance and </a:t>
            </a:r>
            <a:r>
              <a:rPr kumimoji="0" lang="en-US" sz="1600" b="1" i="0" u="sng" strike="noStrike" kern="1200" cap="none" spc="0" normalizeH="0" baseline="0" noProof="0" dirty="0">
                <a:ln>
                  <a:noFill/>
                </a:ln>
                <a:solidFill>
                  <a:srgbClr val="D13238"/>
                </a:solidFill>
                <a:effectLst/>
                <a:uLnTx/>
                <a:uFillTx/>
                <a:latin typeface="Arial" panose="020B0604020202020204"/>
                <a:ea typeface="+mn-ea"/>
                <a:cs typeface="+mn-cs"/>
              </a:rPr>
              <a:t>recommend mitigation</a:t>
            </a:r>
          </a:p>
        </p:txBody>
      </p:sp>
      <p:sp>
        <p:nvSpPr>
          <p:cNvPr id="14" name="Rectangle 13">
            <a:extLst>
              <a:ext uri="{FF2B5EF4-FFF2-40B4-BE49-F238E27FC236}">
                <a16:creationId xmlns:a16="http://schemas.microsoft.com/office/drawing/2014/main" id="{03BB6CF7-28F6-827A-4AC9-2A788BE25418}"/>
              </a:ext>
            </a:extLst>
          </p:cNvPr>
          <p:cNvSpPr/>
          <p:nvPr/>
        </p:nvSpPr>
        <p:spPr>
          <a:xfrm>
            <a:off x="7393942" y="3732433"/>
            <a:ext cx="4506107" cy="84328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13238"/>
                </a:solidFill>
                <a:effectLst/>
                <a:uLnTx/>
                <a:uFillTx/>
                <a:latin typeface="Arial" panose="020B0604020202020204"/>
                <a:ea typeface="+mn-ea"/>
                <a:cs typeface="+mn-cs"/>
              </a:rPr>
              <a:t>Use a digital twin to </a:t>
            </a:r>
            <a:r>
              <a:rPr kumimoji="0" lang="en-US" sz="1600" b="1" i="0" u="sng" strike="noStrike" kern="1200" cap="none" spc="0" normalizeH="0" baseline="0" noProof="0" dirty="0">
                <a:ln>
                  <a:noFill/>
                </a:ln>
                <a:solidFill>
                  <a:srgbClr val="D13238"/>
                </a:solidFill>
                <a:effectLst/>
                <a:uLnTx/>
                <a:uFillTx/>
                <a:latin typeface="Arial" panose="020B0604020202020204"/>
                <a:ea typeface="+mn-ea"/>
                <a:cs typeface="+mn-cs"/>
              </a:rPr>
              <a:t>resolve/mitigate </a:t>
            </a:r>
            <a:r>
              <a:rPr kumimoji="0" lang="en-US" sz="1600" b="0" i="0" u="none" strike="noStrike" kern="1200" cap="none" spc="0" normalizeH="0" baseline="0" noProof="0" dirty="0">
                <a:ln>
                  <a:noFill/>
                </a:ln>
                <a:solidFill>
                  <a:srgbClr val="D13238"/>
                </a:solidFill>
                <a:effectLst/>
                <a:uLnTx/>
                <a:uFillTx/>
                <a:latin typeface="Arial" panose="020B0604020202020204"/>
                <a:ea typeface="+mn-ea"/>
                <a:cs typeface="+mn-cs"/>
              </a:rPr>
              <a:t>delta</a:t>
            </a:r>
            <a:r>
              <a:rPr kumimoji="0" lang="en-US" sz="1600" b="1" i="0" u="none" strike="noStrike" kern="1200" cap="none" spc="0" normalizeH="0" baseline="0" noProof="0" dirty="0">
                <a:ln>
                  <a:noFill/>
                </a:ln>
                <a:solidFill>
                  <a:srgbClr val="D13238"/>
                </a:solidFill>
                <a:effectLst/>
                <a:uLnTx/>
                <a:uFillTx/>
                <a:latin typeface="Arial" panose="020B0604020202020204"/>
                <a:ea typeface="+mn-ea"/>
                <a:cs typeface="+mn-cs"/>
              </a:rPr>
              <a:t> </a:t>
            </a:r>
            <a:r>
              <a:rPr kumimoji="0" lang="en-US" sz="1600" b="0" i="0" u="none" strike="noStrike" kern="1200" cap="none" spc="0" normalizeH="0" baseline="0" noProof="0" dirty="0">
                <a:ln>
                  <a:noFill/>
                </a:ln>
                <a:solidFill>
                  <a:srgbClr val="D13238"/>
                </a:solidFill>
                <a:effectLst/>
                <a:uLnTx/>
                <a:uFillTx/>
                <a:latin typeface="Arial" panose="020B0604020202020204"/>
                <a:ea typeface="+mn-ea"/>
                <a:cs typeface="+mn-cs"/>
              </a:rPr>
              <a:t>in simulation vs </a:t>
            </a:r>
            <a:r>
              <a:rPr kumimoji="0" lang="en-US" sz="1600" b="0" i="0" u="none" strike="noStrike" kern="1200" cap="none" spc="0" normalizeH="0" baseline="0" noProof="0">
                <a:ln>
                  <a:noFill/>
                </a:ln>
                <a:solidFill>
                  <a:srgbClr val="D13238"/>
                </a:solidFill>
                <a:effectLst/>
                <a:uLnTx/>
                <a:uFillTx/>
                <a:latin typeface="Arial" panose="020B0604020202020204"/>
                <a:ea typeface="+mn-ea"/>
                <a:cs typeface="+mn-cs"/>
              </a:rPr>
              <a:t>actual performance</a:t>
            </a:r>
            <a:endParaRPr kumimoji="0" lang="en-US" sz="1600" b="0" i="0" u="none" strike="noStrike" kern="1200" cap="none" spc="0" normalizeH="0" baseline="0" noProof="0" dirty="0">
              <a:ln>
                <a:noFill/>
              </a:ln>
              <a:solidFill>
                <a:srgbClr val="D13238"/>
              </a:solidFill>
              <a:effectLst/>
              <a:uLnTx/>
              <a:uFillTx/>
              <a:latin typeface="Arial" panose="020B0604020202020204"/>
              <a:ea typeface="+mn-ea"/>
              <a:cs typeface="+mn-cs"/>
            </a:endParaRPr>
          </a:p>
        </p:txBody>
      </p:sp>
      <p:cxnSp>
        <p:nvCxnSpPr>
          <p:cNvPr id="16" name="Connector: Elbow 15">
            <a:extLst>
              <a:ext uri="{FF2B5EF4-FFF2-40B4-BE49-F238E27FC236}">
                <a16:creationId xmlns:a16="http://schemas.microsoft.com/office/drawing/2014/main" id="{13DB9814-3C9E-E1FB-1582-287404EF492D}"/>
              </a:ext>
            </a:extLst>
          </p:cNvPr>
          <p:cNvCxnSpPr>
            <a:cxnSpLocks/>
            <a:stCxn id="6" idx="3"/>
          </p:cNvCxnSpPr>
          <p:nvPr/>
        </p:nvCxnSpPr>
        <p:spPr>
          <a:xfrm>
            <a:off x="5132173" y="2269325"/>
            <a:ext cx="292537" cy="146009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0C3B1ECA-083E-125F-D59A-8DA4BC8C9F73}"/>
              </a:ext>
            </a:extLst>
          </p:cNvPr>
          <p:cNvCxnSpPr>
            <a:cxnSpLocks/>
          </p:cNvCxnSpPr>
          <p:nvPr/>
        </p:nvCxnSpPr>
        <p:spPr>
          <a:xfrm rot="16200000" flipH="1">
            <a:off x="5019580" y="3324291"/>
            <a:ext cx="517722" cy="29253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692F162C-802B-CEB0-F7AC-EE13628F45CE}"/>
              </a:ext>
            </a:extLst>
          </p:cNvPr>
          <p:cNvCxnSpPr>
            <a:cxnSpLocks/>
            <a:stCxn id="12" idx="3"/>
          </p:cNvCxnSpPr>
          <p:nvPr/>
        </p:nvCxnSpPr>
        <p:spPr>
          <a:xfrm>
            <a:off x="11105414" y="2269325"/>
            <a:ext cx="464635" cy="1463108"/>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DDDE19AE-02B7-0843-1235-5C7274E7AD32}"/>
              </a:ext>
            </a:extLst>
          </p:cNvPr>
          <p:cNvCxnSpPr>
            <a:cxnSpLocks/>
            <a:stCxn id="13" idx="3"/>
          </p:cNvCxnSpPr>
          <p:nvPr/>
        </p:nvCxnSpPr>
        <p:spPr>
          <a:xfrm>
            <a:off x="11105416" y="3211699"/>
            <a:ext cx="464633" cy="520734"/>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E655F8E-052C-6619-6622-2CCCDA48F3DF}"/>
              </a:ext>
            </a:extLst>
          </p:cNvPr>
          <p:cNvSpPr txBox="1"/>
          <p:nvPr/>
        </p:nvSpPr>
        <p:spPr>
          <a:xfrm>
            <a:off x="291952" y="4771194"/>
            <a:ext cx="630735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B49"/>
                </a:solidFill>
                <a:effectLst/>
                <a:uLnTx/>
                <a:uFillTx/>
                <a:latin typeface="Arial" panose="020B0604020202020204"/>
                <a:ea typeface="+mn-ea"/>
                <a:cs typeface="+mn-cs"/>
              </a:rPr>
              <a:t>First projects should be less complex to implement, deliver quick wins, and provide a foundation…</a:t>
            </a:r>
          </a:p>
        </p:txBody>
      </p:sp>
      <p:sp>
        <p:nvSpPr>
          <p:cNvPr id="44" name="TextBox 43">
            <a:extLst>
              <a:ext uri="{FF2B5EF4-FFF2-40B4-BE49-F238E27FC236}">
                <a16:creationId xmlns:a16="http://schemas.microsoft.com/office/drawing/2014/main" id="{B521001C-ACDB-1E17-AF28-8448BD8DFD18}"/>
              </a:ext>
            </a:extLst>
          </p:cNvPr>
          <p:cNvSpPr txBox="1"/>
          <p:nvPr/>
        </p:nvSpPr>
        <p:spPr>
          <a:xfrm>
            <a:off x="6599308" y="4774206"/>
            <a:ext cx="530074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13238"/>
                </a:solidFill>
                <a:effectLst/>
                <a:uLnTx/>
                <a:uFillTx/>
                <a:latin typeface="Arial" panose="020B0604020202020204"/>
                <a:ea typeface="+mn-ea"/>
                <a:cs typeface="+mn-cs"/>
              </a:rPr>
              <a:t>…for more complex use cases that deliver greater value in future. </a:t>
            </a:r>
          </a:p>
        </p:txBody>
      </p:sp>
      <p:sp>
        <p:nvSpPr>
          <p:cNvPr id="3" name="TextBox 2">
            <a:extLst>
              <a:ext uri="{FF2B5EF4-FFF2-40B4-BE49-F238E27FC236}">
                <a16:creationId xmlns:a16="http://schemas.microsoft.com/office/drawing/2014/main" id="{40F8DD01-EC82-3D84-3781-C7601AC57E9C}"/>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5" name="Slide Number Placeholder 4">
            <a:extLst>
              <a:ext uri="{FF2B5EF4-FFF2-40B4-BE49-F238E27FC236}">
                <a16:creationId xmlns:a16="http://schemas.microsoft.com/office/drawing/2014/main" id="{9CD2EC2C-9747-2F6A-2EF1-3AAA30A5F6D5}"/>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46</a:t>
            </a:fld>
            <a:endParaRPr lang="en-US" dirty="0">
              <a:solidFill>
                <a:srgbClr val="000000"/>
              </a:solidFill>
            </a:endParaRPr>
          </a:p>
        </p:txBody>
      </p:sp>
    </p:spTree>
    <p:extLst>
      <p:ext uri="{BB962C8B-B14F-4D97-AF65-F5344CB8AC3E}">
        <p14:creationId xmlns:p14="http://schemas.microsoft.com/office/powerpoint/2010/main" val="71402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4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84" y="0"/>
            <a:ext cx="10552176" cy="79513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What technology integrations are making digital twins more efficient? </a:t>
            </a:r>
          </a:p>
        </p:txBody>
      </p:sp>
      <p:sp>
        <p:nvSpPr>
          <p:cNvPr id="4" name="Content Placeholder 3"/>
          <p:cNvSpPr>
            <a:spLocks noGrp="1"/>
          </p:cNvSpPr>
          <p:nvPr>
            <p:ph sz="quarter" idx="11"/>
          </p:nvPr>
        </p:nvSpPr>
        <p:spPr/>
        <p:txBody>
          <a:bodyPr/>
          <a:lstStyle/>
          <a:p>
            <a:r>
              <a:rPr lang="en-US" dirty="0">
                <a:latin typeface="+mn-lt"/>
              </a:rPr>
              <a:t>What technology integrations are making digital twins more efficient? </a:t>
            </a:r>
          </a:p>
          <a:p>
            <a:pPr lvl="1"/>
            <a:r>
              <a:rPr lang="en-US" dirty="0">
                <a:latin typeface="+mn-lt"/>
              </a:rPr>
              <a:t>Common Data Environments</a:t>
            </a:r>
          </a:p>
          <a:p>
            <a:pPr lvl="1"/>
            <a:r>
              <a:rPr lang="en-US" dirty="0">
                <a:latin typeface="+mn-lt"/>
              </a:rPr>
              <a:t>AR/VR/XR (Augmented Reality/Virtual Reality/Extended Reality</a:t>
            </a:r>
          </a:p>
          <a:p>
            <a:pPr lvl="1"/>
            <a:r>
              <a:rPr lang="en-US" dirty="0">
                <a:latin typeface="+mn-lt"/>
              </a:rPr>
              <a:t>Reality capture</a:t>
            </a:r>
          </a:p>
          <a:p>
            <a:pPr lvl="1"/>
            <a:r>
              <a:rPr lang="en-US" dirty="0">
                <a:latin typeface="+mn-lt"/>
              </a:rPr>
              <a:t>Machine Learning (ML)</a:t>
            </a:r>
          </a:p>
          <a:p>
            <a:pPr lvl="1"/>
            <a:r>
              <a:rPr lang="en-US" dirty="0">
                <a:latin typeface="+mn-lt"/>
              </a:rPr>
              <a:t>Sensor fusion platforms</a:t>
            </a:r>
          </a:p>
          <a:p>
            <a:pPr lvl="1"/>
            <a:r>
              <a:rPr lang="en-US" dirty="0">
                <a:latin typeface="+mn-lt"/>
              </a:rPr>
              <a:t>IoT/</a:t>
            </a:r>
            <a:r>
              <a:rPr lang="en-US" dirty="0" err="1">
                <a:latin typeface="+mn-lt"/>
              </a:rPr>
              <a:t>IoA</a:t>
            </a:r>
            <a:endParaRPr lang="en-US" dirty="0">
              <a:latin typeface="+mn-lt"/>
            </a:endParaRPr>
          </a:p>
          <a:p>
            <a:pPr lvl="1"/>
            <a:r>
              <a:rPr lang="en-US" dirty="0">
                <a:latin typeface="+mn-lt"/>
              </a:rPr>
              <a:t>Gaming engines</a:t>
            </a:r>
          </a:p>
          <a:p>
            <a:pPr lvl="1"/>
            <a:r>
              <a:rPr lang="en-US" dirty="0">
                <a:latin typeface="+mn-lt"/>
              </a:rPr>
              <a:t>AI (Artificial Intelligence)</a:t>
            </a:r>
          </a:p>
        </p:txBody>
      </p:sp>
      <p:sp>
        <p:nvSpPr>
          <p:cNvPr id="3" name="TextBox 2">
            <a:extLst>
              <a:ext uri="{FF2B5EF4-FFF2-40B4-BE49-F238E27FC236}">
                <a16:creationId xmlns:a16="http://schemas.microsoft.com/office/drawing/2014/main" id="{201E2B32-1B68-B697-BB72-5632670C4773}"/>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6" name="Slide Number Placeholder 5">
            <a:extLst>
              <a:ext uri="{FF2B5EF4-FFF2-40B4-BE49-F238E27FC236}">
                <a16:creationId xmlns:a16="http://schemas.microsoft.com/office/drawing/2014/main" id="{4FE39EAE-E3B6-7A19-5294-8D8A1CE96176}"/>
              </a:ext>
            </a:extLst>
          </p:cNvPr>
          <p:cNvSpPr>
            <a:spLocks noGrp="1"/>
          </p:cNvSpPr>
          <p:nvPr>
            <p:ph type="sldNum" sz="quarter" idx="10"/>
          </p:nvPr>
        </p:nvSpPr>
        <p:spPr/>
        <p:txBody>
          <a:bodyPr/>
          <a:lstStyle/>
          <a:p>
            <a:pPr>
              <a:defRPr/>
            </a:pPr>
            <a:fld id="{D68E8870-17DE-45C4-A8DD-7644B2422933}" type="slidenum">
              <a:rPr lang="en-US" smtClean="0"/>
              <a:pPr>
                <a:defRPr/>
              </a:pPr>
              <a:t>47</a:t>
            </a:fld>
            <a:endParaRPr lang="en-US" dirty="0"/>
          </a:p>
        </p:txBody>
      </p:sp>
    </p:spTree>
    <p:extLst>
      <p:ext uri="{BB962C8B-B14F-4D97-AF65-F5344CB8AC3E}">
        <p14:creationId xmlns:p14="http://schemas.microsoft.com/office/powerpoint/2010/main" val="3840321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2">
            <a:extLst>
              <a:ext uri="{FF2B5EF4-FFF2-40B4-BE49-F238E27FC236}">
                <a16:creationId xmlns:a16="http://schemas.microsoft.com/office/drawing/2014/main" id="{95C8EA3B-7078-AA83-9A72-1BB7B8CDC7DC}"/>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75420" y="1979068"/>
            <a:ext cx="1007001" cy="939923"/>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a:extLst>
              <a:ext uri="{FF2B5EF4-FFF2-40B4-BE49-F238E27FC236}">
                <a16:creationId xmlns:a16="http://schemas.microsoft.com/office/drawing/2014/main" id="{A2F42ADF-CD6C-421B-B90D-A0A98B7FA3D4}"/>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35053" y="1097941"/>
            <a:ext cx="1007001" cy="93992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6A12554F-1179-4BD3-9D9E-573668C78F6E}"/>
              </a:ext>
            </a:extLst>
          </p:cNvPr>
          <p:cNvGrpSpPr/>
          <p:nvPr/>
        </p:nvGrpSpPr>
        <p:grpSpPr>
          <a:xfrm>
            <a:off x="7148406" y="4866776"/>
            <a:ext cx="1143113" cy="831697"/>
            <a:chOff x="3168632" y="1775302"/>
            <a:chExt cx="1501021" cy="1282484"/>
          </a:xfrm>
          <a:solidFill>
            <a:schemeClr val="accent2"/>
          </a:solidFill>
        </p:grpSpPr>
        <p:pic>
          <p:nvPicPr>
            <p:cNvPr id="3078" name="Picture 6">
              <a:extLst>
                <a:ext uri="{FF2B5EF4-FFF2-40B4-BE49-F238E27FC236}">
                  <a16:creationId xmlns:a16="http://schemas.microsoft.com/office/drawing/2014/main" id="{E057BD7A-85EF-48F3-9049-0DA4958356A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37553" y="1775302"/>
              <a:ext cx="531949" cy="922370"/>
            </a:xfrm>
            <a:prstGeom prst="rect">
              <a:avLst/>
            </a:prstGeom>
            <a:noFill/>
          </p:spPr>
        </p:pic>
        <p:sp>
          <p:nvSpPr>
            <p:cNvPr id="38" name="TextBox 37">
              <a:extLst>
                <a:ext uri="{FF2B5EF4-FFF2-40B4-BE49-F238E27FC236}">
                  <a16:creationId xmlns:a16="http://schemas.microsoft.com/office/drawing/2014/main" id="{BA8A29CB-AD3B-43B6-BF47-9FF2F479FD99}"/>
                </a:ext>
              </a:extLst>
            </p:cNvPr>
            <p:cNvSpPr txBox="1"/>
            <p:nvPr/>
          </p:nvSpPr>
          <p:spPr>
            <a:xfrm>
              <a:off x="3168632" y="2654381"/>
              <a:ext cx="1501021" cy="403405"/>
            </a:xfrm>
            <a:prstGeom prst="rect">
              <a:avLst/>
            </a:prstGeom>
            <a:noFill/>
          </p:spPr>
          <p:txBody>
            <a:bodyPr wrap="square" rtlCol="0">
              <a:spAutoFit/>
            </a:bodyPr>
            <a:lstStyle>
              <a:defPPr>
                <a:defRPr lang="en-US"/>
              </a:defPPr>
              <a:lvl1pPr algn="ctr">
                <a:defRPr sz="1100">
                  <a:solidFill>
                    <a:srgbClr val="356EA0"/>
                  </a:solidFill>
                </a:defRPr>
              </a:lvl1pPr>
            </a:lstStyle>
            <a:p>
              <a:r>
                <a:rPr lang="en-US" dirty="0"/>
                <a:t>MOBILE DATA</a:t>
              </a:r>
            </a:p>
          </p:txBody>
        </p:sp>
      </p:grpSp>
      <p:grpSp>
        <p:nvGrpSpPr>
          <p:cNvPr id="3" name="Group 2">
            <a:extLst>
              <a:ext uri="{FF2B5EF4-FFF2-40B4-BE49-F238E27FC236}">
                <a16:creationId xmlns:a16="http://schemas.microsoft.com/office/drawing/2014/main" id="{A86E5A40-BA83-4F7D-954D-94FCA4B2B82D}"/>
              </a:ext>
            </a:extLst>
          </p:cNvPr>
          <p:cNvGrpSpPr/>
          <p:nvPr/>
        </p:nvGrpSpPr>
        <p:grpSpPr>
          <a:xfrm>
            <a:off x="4328687" y="4772516"/>
            <a:ext cx="2110231" cy="1062118"/>
            <a:chOff x="4528585" y="5126666"/>
            <a:chExt cx="2770945" cy="1637795"/>
          </a:xfrm>
        </p:grpSpPr>
        <p:pic>
          <p:nvPicPr>
            <p:cNvPr id="3090" name="Picture 18">
              <a:extLst>
                <a:ext uri="{FF2B5EF4-FFF2-40B4-BE49-F238E27FC236}">
                  <a16:creationId xmlns:a16="http://schemas.microsoft.com/office/drawing/2014/main" id="{773788F9-B3FC-47BB-A85B-41E585ABFA11}"/>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95062" y="5126666"/>
              <a:ext cx="926641" cy="973362"/>
            </a:xfrm>
            <a:prstGeom prst="rect">
              <a:avLst/>
            </a:prstGeom>
            <a:noFill/>
            <a:extLst>
              <a:ext uri="{909E8E84-426E-40DD-AFC4-6F175D3DCCD1}">
                <a14:hiddenFill xmlns:a14="http://schemas.microsoft.com/office/drawing/2010/main">
                  <a:solidFill>
                    <a:srgbClr val="FFFFFF"/>
                  </a:solidFill>
                </a14:hiddenFill>
              </a:ext>
            </a:extLst>
          </p:spPr>
        </p:pic>
        <p:sp>
          <p:nvSpPr>
            <p:cNvPr id="50" name="Title 1">
              <a:extLst>
                <a:ext uri="{FF2B5EF4-FFF2-40B4-BE49-F238E27FC236}">
                  <a16:creationId xmlns:a16="http://schemas.microsoft.com/office/drawing/2014/main" id="{BB675663-6B25-4625-8FCA-18111A36E836}"/>
                </a:ext>
              </a:extLst>
            </p:cNvPr>
            <p:cNvSpPr txBox="1">
              <a:spLocks/>
            </p:cNvSpPr>
            <p:nvPr/>
          </p:nvSpPr>
          <p:spPr>
            <a:xfrm>
              <a:off x="4528585" y="6100030"/>
              <a:ext cx="2770945" cy="664431"/>
            </a:xfrm>
            <a:prstGeom prst="rect">
              <a:avLst/>
            </a:prstGeom>
            <a:noFill/>
          </p:spPr>
          <p:txBody>
            <a:bodyPr wrap="square" rtlCol="0">
              <a:spAutoFit/>
            </a:bodyPr>
            <a:lstStyle>
              <a:defPPr>
                <a:defRPr lang="en-US"/>
              </a:defPPr>
              <a:lvl1pPr>
                <a:defRPr sz="1100">
                  <a:solidFill>
                    <a:schemeClr val="accent1"/>
                  </a:solidFill>
                </a:defRPr>
              </a:lvl1pPr>
            </a:lstStyle>
            <a:p>
              <a:pPr algn="ctr"/>
              <a:r>
                <a:rPr lang="en-US" dirty="0">
                  <a:solidFill>
                    <a:srgbClr val="356EA0"/>
                  </a:solidFill>
                </a:rPr>
                <a:t>GROUND PENETRATING RADAR</a:t>
              </a:r>
            </a:p>
          </p:txBody>
        </p:sp>
      </p:grpSp>
      <p:pic>
        <p:nvPicPr>
          <p:cNvPr id="3100" name="Picture 28">
            <a:extLst>
              <a:ext uri="{FF2B5EF4-FFF2-40B4-BE49-F238E27FC236}">
                <a16:creationId xmlns:a16="http://schemas.microsoft.com/office/drawing/2014/main" id="{FA6525C8-B29D-4FD0-8F2D-CFCED0DFA173}"/>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51578" y="4268251"/>
            <a:ext cx="801009" cy="8798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98" name="Picture 26">
            <a:extLst>
              <a:ext uri="{FF2B5EF4-FFF2-40B4-BE49-F238E27FC236}">
                <a16:creationId xmlns:a16="http://schemas.microsoft.com/office/drawing/2014/main" id="{EA4FBE11-1618-47DF-87D5-50550238337A}"/>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45526" y="2659981"/>
            <a:ext cx="1196881" cy="121138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D7D3A9BB-82D3-4A26-9FC7-19ED5243F566}"/>
              </a:ext>
            </a:extLst>
          </p:cNvPr>
          <p:cNvCxnSpPr>
            <a:cxnSpLocks/>
          </p:cNvCxnSpPr>
          <p:nvPr/>
        </p:nvCxnSpPr>
        <p:spPr>
          <a:xfrm>
            <a:off x="5053210" y="2281382"/>
            <a:ext cx="1042791" cy="378599"/>
          </a:xfrm>
          <a:prstGeom prst="straightConnector1">
            <a:avLst/>
          </a:prstGeom>
          <a:ln w="1905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A2EAE89-D000-493E-8EA1-D262F8021AFD}"/>
              </a:ext>
            </a:extLst>
          </p:cNvPr>
          <p:cNvCxnSpPr>
            <a:cxnSpLocks/>
          </p:cNvCxnSpPr>
          <p:nvPr/>
        </p:nvCxnSpPr>
        <p:spPr>
          <a:xfrm flipV="1">
            <a:off x="2816653" y="3078652"/>
            <a:ext cx="2967031" cy="294651"/>
          </a:xfrm>
          <a:prstGeom prst="straightConnector1">
            <a:avLst/>
          </a:prstGeom>
          <a:ln w="1905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87C8D65-9D37-47E3-B9CA-6CECEDB660BB}"/>
              </a:ext>
            </a:extLst>
          </p:cNvPr>
          <p:cNvCxnSpPr>
            <a:cxnSpLocks/>
          </p:cNvCxnSpPr>
          <p:nvPr/>
        </p:nvCxnSpPr>
        <p:spPr>
          <a:xfrm flipV="1">
            <a:off x="3492584" y="3410484"/>
            <a:ext cx="2291099" cy="592325"/>
          </a:xfrm>
          <a:prstGeom prst="straightConnector1">
            <a:avLst/>
          </a:prstGeom>
          <a:ln w="1905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DE28D4B-9C11-404B-B576-780EB71411E1}"/>
              </a:ext>
            </a:extLst>
          </p:cNvPr>
          <p:cNvCxnSpPr>
            <a:cxnSpLocks/>
          </p:cNvCxnSpPr>
          <p:nvPr/>
        </p:nvCxnSpPr>
        <p:spPr>
          <a:xfrm flipV="1">
            <a:off x="4017819" y="3585339"/>
            <a:ext cx="1765864" cy="1206840"/>
          </a:xfrm>
          <a:prstGeom prst="straightConnector1">
            <a:avLst/>
          </a:prstGeom>
          <a:ln w="1905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EB88BFD-432B-4A10-95D7-6E18E85CC7C3}"/>
              </a:ext>
            </a:extLst>
          </p:cNvPr>
          <p:cNvCxnSpPr>
            <a:cxnSpLocks/>
          </p:cNvCxnSpPr>
          <p:nvPr/>
        </p:nvCxnSpPr>
        <p:spPr>
          <a:xfrm>
            <a:off x="3858047" y="2463889"/>
            <a:ext cx="1925636" cy="318784"/>
          </a:xfrm>
          <a:prstGeom prst="straightConnector1">
            <a:avLst/>
          </a:prstGeom>
          <a:ln w="1905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72DBFF28-E71D-4435-9689-8B78D889F81C}"/>
              </a:ext>
            </a:extLst>
          </p:cNvPr>
          <p:cNvGrpSpPr/>
          <p:nvPr/>
        </p:nvGrpSpPr>
        <p:grpSpPr>
          <a:xfrm>
            <a:off x="3280625" y="4877101"/>
            <a:ext cx="928449" cy="822982"/>
            <a:chOff x="4554633" y="4644137"/>
            <a:chExt cx="1219146" cy="1269046"/>
          </a:xfrm>
        </p:grpSpPr>
        <p:pic>
          <p:nvPicPr>
            <p:cNvPr id="3082" name="Picture 10">
              <a:extLst>
                <a:ext uri="{FF2B5EF4-FFF2-40B4-BE49-F238E27FC236}">
                  <a16:creationId xmlns:a16="http://schemas.microsoft.com/office/drawing/2014/main" id="{8A30BDEF-62A4-4A64-9569-5991F74B235E}"/>
                </a:ext>
              </a:extLst>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27183" y="4644137"/>
              <a:ext cx="892032" cy="865641"/>
            </a:xfrm>
            <a:prstGeom prst="rect">
              <a:avLst/>
            </a:prstGeom>
            <a:noFill/>
            <a:extLst>
              <a:ext uri="{909E8E84-426E-40DD-AFC4-6F175D3DCCD1}">
                <a14:hiddenFill xmlns:a14="http://schemas.microsoft.com/office/drawing/2010/main">
                  <a:solidFill>
                    <a:srgbClr val="FFFFFF"/>
                  </a:solidFill>
                </a14:hiddenFill>
              </a:ext>
            </a:extLst>
          </p:spPr>
        </p:pic>
        <p:sp>
          <p:nvSpPr>
            <p:cNvPr id="48" name="Title 1">
              <a:extLst>
                <a:ext uri="{FF2B5EF4-FFF2-40B4-BE49-F238E27FC236}">
                  <a16:creationId xmlns:a16="http://schemas.microsoft.com/office/drawing/2014/main" id="{2A998718-F42B-48EF-8690-C9F189CE11E1}"/>
                </a:ext>
              </a:extLst>
            </p:cNvPr>
            <p:cNvSpPr txBox="1">
              <a:spLocks/>
            </p:cNvSpPr>
            <p:nvPr/>
          </p:nvSpPr>
          <p:spPr>
            <a:xfrm>
              <a:off x="4554633" y="5509778"/>
              <a:ext cx="1219146" cy="403405"/>
            </a:xfrm>
            <a:prstGeom prst="rect">
              <a:avLst/>
            </a:prstGeom>
            <a:noFill/>
          </p:spPr>
          <p:txBody>
            <a:bodyPr wrap="square" rtlCol="0">
              <a:spAutoFit/>
            </a:bodyPr>
            <a:lstStyle>
              <a:defPPr>
                <a:defRPr lang="en-US"/>
              </a:defPPr>
              <a:lvl1pPr>
                <a:defRPr sz="1100">
                  <a:solidFill>
                    <a:schemeClr val="accent1"/>
                  </a:solidFill>
                </a:defRPr>
              </a:lvl1pPr>
            </a:lstStyle>
            <a:p>
              <a:pPr algn="ctr"/>
              <a:r>
                <a:rPr lang="en-US"/>
                <a:t>DRONES</a:t>
              </a:r>
            </a:p>
          </p:txBody>
        </p:sp>
      </p:grpSp>
      <p:cxnSp>
        <p:nvCxnSpPr>
          <p:cNvPr id="66" name="Straight Arrow Connector 65">
            <a:extLst>
              <a:ext uri="{FF2B5EF4-FFF2-40B4-BE49-F238E27FC236}">
                <a16:creationId xmlns:a16="http://schemas.microsoft.com/office/drawing/2014/main" id="{CD9A3BBF-410F-4A02-B988-E00E31BAAF03}"/>
              </a:ext>
            </a:extLst>
          </p:cNvPr>
          <p:cNvCxnSpPr>
            <a:cxnSpLocks/>
          </p:cNvCxnSpPr>
          <p:nvPr/>
        </p:nvCxnSpPr>
        <p:spPr>
          <a:xfrm flipH="1" flipV="1">
            <a:off x="7087051" y="3665043"/>
            <a:ext cx="1551500" cy="864271"/>
          </a:xfrm>
          <a:prstGeom prst="straightConnector1">
            <a:avLst/>
          </a:prstGeom>
          <a:ln w="1905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A9818DF-3CCC-41E6-B221-6EB3CEF14A21}"/>
              </a:ext>
            </a:extLst>
          </p:cNvPr>
          <p:cNvCxnSpPr>
            <a:cxnSpLocks/>
            <a:stCxn id="35" idx="1"/>
          </p:cNvCxnSpPr>
          <p:nvPr/>
        </p:nvCxnSpPr>
        <p:spPr>
          <a:xfrm flipH="1">
            <a:off x="7087051" y="2048728"/>
            <a:ext cx="1048001" cy="878563"/>
          </a:xfrm>
          <a:prstGeom prst="straightConnector1">
            <a:avLst/>
          </a:prstGeom>
          <a:ln w="1905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6EECE636-6DCD-43C0-8EAA-85E531C31546}"/>
              </a:ext>
            </a:extLst>
          </p:cNvPr>
          <p:cNvCxnSpPr>
            <a:cxnSpLocks/>
            <a:stCxn id="3090" idx="0"/>
          </p:cNvCxnSpPr>
          <p:nvPr/>
        </p:nvCxnSpPr>
        <p:spPr>
          <a:xfrm flipV="1">
            <a:off x="5341403" y="3934228"/>
            <a:ext cx="492237" cy="838289"/>
          </a:xfrm>
          <a:prstGeom prst="straightConnector1">
            <a:avLst/>
          </a:prstGeom>
          <a:ln w="1905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D85621B-9446-42E7-8B0B-50988160AC50}"/>
              </a:ext>
            </a:extLst>
          </p:cNvPr>
          <p:cNvGrpSpPr/>
          <p:nvPr/>
        </p:nvGrpSpPr>
        <p:grpSpPr>
          <a:xfrm>
            <a:off x="3951773" y="1252762"/>
            <a:ext cx="1857191" cy="842179"/>
            <a:chOff x="3720033" y="818260"/>
            <a:chExt cx="2438678" cy="1298648"/>
          </a:xfrm>
        </p:grpSpPr>
        <p:pic>
          <p:nvPicPr>
            <p:cNvPr id="3076" name="Picture 4">
              <a:extLst>
                <a:ext uri="{FF2B5EF4-FFF2-40B4-BE49-F238E27FC236}">
                  <a16:creationId xmlns:a16="http://schemas.microsoft.com/office/drawing/2014/main" id="{AB0C08AC-CAE2-4A7A-BC51-6A2EA14463F0}"/>
                </a:ext>
              </a:extLst>
            </p:cNvPr>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4201" y="818260"/>
              <a:ext cx="950841" cy="9549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7D1672-070E-4EF2-A180-687CC8E8987E}"/>
                </a:ext>
              </a:extLst>
            </p:cNvPr>
            <p:cNvSpPr txBox="1"/>
            <p:nvPr/>
          </p:nvSpPr>
          <p:spPr>
            <a:xfrm>
              <a:off x="3720033" y="1713503"/>
              <a:ext cx="2438678" cy="403405"/>
            </a:xfrm>
            <a:prstGeom prst="rect">
              <a:avLst/>
            </a:prstGeom>
            <a:noFill/>
          </p:spPr>
          <p:txBody>
            <a:bodyPr wrap="square" rtlCol="0">
              <a:spAutoFit/>
            </a:bodyPr>
            <a:lstStyle/>
            <a:p>
              <a:pPr algn="ctr"/>
              <a:r>
                <a:rPr lang="en-US" sz="1100">
                  <a:solidFill>
                    <a:schemeClr val="accent1"/>
                  </a:solidFill>
                </a:rPr>
                <a:t>TERRESTRIAL SCANNING</a:t>
              </a:r>
            </a:p>
          </p:txBody>
        </p:sp>
      </p:grpSp>
      <p:grpSp>
        <p:nvGrpSpPr>
          <p:cNvPr id="5" name="Group 4">
            <a:extLst>
              <a:ext uri="{FF2B5EF4-FFF2-40B4-BE49-F238E27FC236}">
                <a16:creationId xmlns:a16="http://schemas.microsoft.com/office/drawing/2014/main" id="{C04875F9-0FC1-4EFB-B765-4711A37454DD}"/>
              </a:ext>
            </a:extLst>
          </p:cNvPr>
          <p:cNvGrpSpPr/>
          <p:nvPr/>
        </p:nvGrpSpPr>
        <p:grpSpPr>
          <a:xfrm>
            <a:off x="5894327" y="1211592"/>
            <a:ext cx="1755572" cy="694482"/>
            <a:chOff x="2812792" y="3845840"/>
            <a:chExt cx="2305241" cy="1070897"/>
          </a:xfrm>
        </p:grpSpPr>
        <p:pic>
          <p:nvPicPr>
            <p:cNvPr id="3084" name="Picture 12">
              <a:extLst>
                <a:ext uri="{FF2B5EF4-FFF2-40B4-BE49-F238E27FC236}">
                  <a16:creationId xmlns:a16="http://schemas.microsoft.com/office/drawing/2014/main" id="{0A297622-3897-491C-9C4D-90FA9EF91E73}"/>
                </a:ext>
              </a:extLst>
            </p:cNvPr>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97906" y="3845840"/>
              <a:ext cx="865640" cy="865640"/>
            </a:xfrm>
            <a:prstGeom prst="rect">
              <a:avLst/>
            </a:prstGeom>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D2AA8E9-8BC0-495E-8320-C48495A807B4}"/>
                </a:ext>
              </a:extLst>
            </p:cNvPr>
            <p:cNvSpPr txBox="1"/>
            <p:nvPr/>
          </p:nvSpPr>
          <p:spPr>
            <a:xfrm>
              <a:off x="2812792" y="4513332"/>
              <a:ext cx="2305241" cy="403405"/>
            </a:xfrm>
            <a:prstGeom prst="rect">
              <a:avLst/>
            </a:prstGeom>
            <a:noFill/>
          </p:spPr>
          <p:txBody>
            <a:bodyPr wrap="square" rtlCol="0">
              <a:spAutoFit/>
            </a:bodyPr>
            <a:lstStyle>
              <a:defPPr>
                <a:defRPr lang="en-US"/>
              </a:defPPr>
              <a:lvl1pPr algn="ctr">
                <a:defRPr sz="825">
                  <a:solidFill>
                    <a:schemeClr val="accent2"/>
                  </a:solidFill>
                </a:defRPr>
              </a:lvl1pPr>
            </a:lstStyle>
            <a:p>
              <a:r>
                <a:rPr lang="en-US" sz="1100">
                  <a:solidFill>
                    <a:schemeClr val="accent1"/>
                  </a:solidFill>
                </a:rPr>
                <a:t>POINT CLOUD STORAGE</a:t>
              </a:r>
            </a:p>
          </p:txBody>
        </p:sp>
      </p:grpSp>
      <p:sp>
        <p:nvSpPr>
          <p:cNvPr id="31" name="Title 1">
            <a:extLst>
              <a:ext uri="{FF2B5EF4-FFF2-40B4-BE49-F238E27FC236}">
                <a16:creationId xmlns:a16="http://schemas.microsoft.com/office/drawing/2014/main" id="{94CC69B7-25FA-41FE-99B4-3F584E24ED39}"/>
              </a:ext>
            </a:extLst>
          </p:cNvPr>
          <p:cNvSpPr txBox="1">
            <a:spLocks/>
          </p:cNvSpPr>
          <p:nvPr/>
        </p:nvSpPr>
        <p:spPr>
          <a:xfrm>
            <a:off x="8712869" y="5106557"/>
            <a:ext cx="622425" cy="261610"/>
          </a:xfrm>
          <a:prstGeom prst="rect">
            <a:avLst/>
          </a:prstGeom>
          <a:noFill/>
        </p:spPr>
        <p:txBody>
          <a:bodyPr wrap="square" rtlCol="0">
            <a:spAutoFit/>
          </a:bodyPr>
          <a:lstStyle>
            <a:defPPr>
              <a:defRPr lang="en-US"/>
            </a:defPPr>
            <a:lvl1pPr>
              <a:defRPr sz="1100">
                <a:solidFill>
                  <a:schemeClr val="accent1"/>
                </a:solidFill>
              </a:defRPr>
            </a:lvl1pPr>
          </a:lstStyle>
          <a:p>
            <a:pPr algn="ctr"/>
            <a:r>
              <a:rPr lang="en-US"/>
              <a:t>PMIS</a:t>
            </a:r>
          </a:p>
        </p:txBody>
      </p:sp>
      <p:sp>
        <p:nvSpPr>
          <p:cNvPr id="35" name="Title 1">
            <a:extLst>
              <a:ext uri="{FF2B5EF4-FFF2-40B4-BE49-F238E27FC236}">
                <a16:creationId xmlns:a16="http://schemas.microsoft.com/office/drawing/2014/main" id="{6B917385-9DD0-4271-84DD-8537DD486859}"/>
              </a:ext>
            </a:extLst>
          </p:cNvPr>
          <p:cNvSpPr txBox="1">
            <a:spLocks/>
          </p:cNvSpPr>
          <p:nvPr/>
        </p:nvSpPr>
        <p:spPr>
          <a:xfrm>
            <a:off x="8135052" y="1917923"/>
            <a:ext cx="1007001" cy="261610"/>
          </a:xfrm>
          <a:prstGeom prst="rect">
            <a:avLst/>
          </a:prstGeom>
          <a:noFill/>
        </p:spPr>
        <p:txBody>
          <a:bodyPr wrap="square" rtlCol="0">
            <a:spAutoFit/>
          </a:bodyPr>
          <a:lstStyle>
            <a:defPPr>
              <a:defRPr lang="en-US"/>
            </a:defPPr>
            <a:lvl1pPr>
              <a:defRPr sz="1100">
                <a:solidFill>
                  <a:schemeClr val="accent1"/>
                </a:solidFill>
              </a:defRPr>
            </a:lvl1pPr>
          </a:lstStyle>
          <a:p>
            <a:pPr algn="ctr"/>
            <a:r>
              <a:rPr lang="en-US"/>
              <a:t>DESIGN BIM </a:t>
            </a:r>
          </a:p>
        </p:txBody>
      </p:sp>
      <p:grpSp>
        <p:nvGrpSpPr>
          <p:cNvPr id="12" name="Group 11">
            <a:extLst>
              <a:ext uri="{FF2B5EF4-FFF2-40B4-BE49-F238E27FC236}">
                <a16:creationId xmlns:a16="http://schemas.microsoft.com/office/drawing/2014/main" id="{DA725056-4A7D-47BF-993B-256FBC12FD71}"/>
              </a:ext>
            </a:extLst>
          </p:cNvPr>
          <p:cNvGrpSpPr/>
          <p:nvPr/>
        </p:nvGrpSpPr>
        <p:grpSpPr>
          <a:xfrm>
            <a:off x="1109975" y="2944730"/>
            <a:ext cx="2027655" cy="879696"/>
            <a:chOff x="2586863" y="2689741"/>
            <a:chExt cx="2662514" cy="1356501"/>
          </a:xfrm>
        </p:grpSpPr>
        <p:pic>
          <p:nvPicPr>
            <p:cNvPr id="3080" name="Picture 8">
              <a:extLst>
                <a:ext uri="{FF2B5EF4-FFF2-40B4-BE49-F238E27FC236}">
                  <a16:creationId xmlns:a16="http://schemas.microsoft.com/office/drawing/2014/main" id="{68DC9227-7D6E-4C79-AF80-31AFF66C41CA}"/>
                </a:ext>
              </a:extLst>
            </p:cNvPr>
            <p:cNvPicPr>
              <a:picLocks noChangeAspect="1" noChangeArrowheads="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1721" y="2689741"/>
              <a:ext cx="1038792" cy="111072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AA31B608-1AB0-4EB0-816B-F5695AD092E2}"/>
                </a:ext>
              </a:extLst>
            </p:cNvPr>
            <p:cNvSpPr txBox="1"/>
            <p:nvPr/>
          </p:nvSpPr>
          <p:spPr>
            <a:xfrm>
              <a:off x="2586863" y="3642837"/>
              <a:ext cx="2662514" cy="403405"/>
            </a:xfrm>
            <a:prstGeom prst="rect">
              <a:avLst/>
            </a:prstGeom>
            <a:noFill/>
          </p:spPr>
          <p:txBody>
            <a:bodyPr wrap="square" rtlCol="0">
              <a:spAutoFit/>
            </a:bodyPr>
            <a:lstStyle/>
            <a:p>
              <a:pPr algn="l"/>
              <a:r>
                <a:rPr lang="en-US" sz="1100">
                  <a:solidFill>
                    <a:schemeClr val="accent1"/>
                  </a:solidFill>
                </a:rPr>
                <a:t>360 PHOTOGRAMMETRY</a:t>
              </a:r>
            </a:p>
          </p:txBody>
        </p:sp>
      </p:grpSp>
      <p:sp>
        <p:nvSpPr>
          <p:cNvPr id="53" name="Title 1">
            <a:extLst>
              <a:ext uri="{FF2B5EF4-FFF2-40B4-BE49-F238E27FC236}">
                <a16:creationId xmlns:a16="http://schemas.microsoft.com/office/drawing/2014/main" id="{6787C937-D0FE-40AE-8A56-85B8EBE82E0E}"/>
              </a:ext>
            </a:extLst>
          </p:cNvPr>
          <p:cNvSpPr txBox="1">
            <a:spLocks/>
          </p:cNvSpPr>
          <p:nvPr/>
        </p:nvSpPr>
        <p:spPr>
          <a:xfrm>
            <a:off x="5786004" y="3790896"/>
            <a:ext cx="1341205" cy="430887"/>
          </a:xfrm>
          <a:prstGeom prst="rect">
            <a:avLst/>
          </a:prstGeom>
          <a:noFill/>
        </p:spPr>
        <p:txBody>
          <a:bodyPr wrap="square" rtlCol="0">
            <a:spAutoFit/>
          </a:bodyPr>
          <a:lstStyle>
            <a:defPPr>
              <a:defRPr lang="en-US"/>
            </a:defPPr>
            <a:lvl1pPr>
              <a:defRPr sz="1100">
                <a:solidFill>
                  <a:schemeClr val="accent1"/>
                </a:solidFill>
              </a:defRPr>
            </a:lvl1pPr>
          </a:lstStyle>
          <a:p>
            <a:pPr algn="ctr"/>
            <a:r>
              <a:rPr lang="en-US" b="1">
                <a:solidFill>
                  <a:srgbClr val="6175A6"/>
                </a:solidFill>
              </a:rPr>
              <a:t>COMMON DATA ENVIRONMENT</a:t>
            </a:r>
          </a:p>
        </p:txBody>
      </p:sp>
      <p:pic>
        <p:nvPicPr>
          <p:cNvPr id="8" name="Graphic 7" descr="Satellite with solid fill">
            <a:extLst>
              <a:ext uri="{FF2B5EF4-FFF2-40B4-BE49-F238E27FC236}">
                <a16:creationId xmlns:a16="http://schemas.microsoft.com/office/drawing/2014/main" id="{A0C96E91-4D99-4E52-9C80-BCA99B567BA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53501" y="3967921"/>
            <a:ext cx="696368" cy="696368"/>
          </a:xfrm>
          <a:prstGeom prst="rect">
            <a:avLst/>
          </a:prstGeom>
        </p:spPr>
      </p:pic>
      <p:sp>
        <p:nvSpPr>
          <p:cNvPr id="37" name="Title 1">
            <a:extLst>
              <a:ext uri="{FF2B5EF4-FFF2-40B4-BE49-F238E27FC236}">
                <a16:creationId xmlns:a16="http://schemas.microsoft.com/office/drawing/2014/main" id="{6C3AA8C5-0BCF-480D-8BC9-3001E74D4335}"/>
              </a:ext>
            </a:extLst>
          </p:cNvPr>
          <p:cNvSpPr txBox="1">
            <a:spLocks/>
          </p:cNvSpPr>
          <p:nvPr/>
        </p:nvSpPr>
        <p:spPr>
          <a:xfrm>
            <a:off x="1650895" y="4690838"/>
            <a:ext cx="1341205" cy="430887"/>
          </a:xfrm>
          <a:prstGeom prst="rect">
            <a:avLst/>
          </a:prstGeom>
          <a:noFill/>
        </p:spPr>
        <p:txBody>
          <a:bodyPr wrap="square" rtlCol="0">
            <a:spAutoFit/>
          </a:bodyPr>
          <a:lstStyle>
            <a:defPPr>
              <a:defRPr lang="en-US"/>
            </a:defPPr>
            <a:lvl1pPr>
              <a:defRPr sz="1100">
                <a:solidFill>
                  <a:schemeClr val="accent1"/>
                </a:solidFill>
              </a:defRPr>
            </a:lvl1pPr>
          </a:lstStyle>
          <a:p>
            <a:pPr algn="ctr"/>
            <a:r>
              <a:rPr lang="en-US"/>
              <a:t>GEOSPATIAL DATA</a:t>
            </a:r>
          </a:p>
        </p:txBody>
      </p:sp>
      <p:sp>
        <p:nvSpPr>
          <p:cNvPr id="41" name="Title 1">
            <a:extLst>
              <a:ext uri="{FF2B5EF4-FFF2-40B4-BE49-F238E27FC236}">
                <a16:creationId xmlns:a16="http://schemas.microsoft.com/office/drawing/2014/main" id="{A41B2AF1-F84B-639F-D937-72C340CE122A}"/>
              </a:ext>
            </a:extLst>
          </p:cNvPr>
          <p:cNvSpPr txBox="1">
            <a:spLocks/>
          </p:cNvSpPr>
          <p:nvPr/>
        </p:nvSpPr>
        <p:spPr>
          <a:xfrm>
            <a:off x="8750714" y="2860593"/>
            <a:ext cx="1602764" cy="261610"/>
          </a:xfrm>
          <a:prstGeom prst="rect">
            <a:avLst/>
          </a:prstGeom>
          <a:noFill/>
        </p:spPr>
        <p:txBody>
          <a:bodyPr wrap="square" rtlCol="0">
            <a:spAutoFit/>
          </a:bodyPr>
          <a:lstStyle>
            <a:defPPr>
              <a:defRPr lang="en-US"/>
            </a:defPPr>
            <a:lvl1pPr>
              <a:defRPr sz="1100">
                <a:solidFill>
                  <a:schemeClr val="accent1"/>
                </a:solidFill>
              </a:defRPr>
            </a:lvl1pPr>
          </a:lstStyle>
          <a:p>
            <a:pPr algn="ctr"/>
            <a:r>
              <a:rPr lang="en-US"/>
              <a:t>CONSTRUCTION BIM</a:t>
            </a:r>
          </a:p>
        </p:txBody>
      </p:sp>
      <p:cxnSp>
        <p:nvCxnSpPr>
          <p:cNvPr id="42" name="Straight Arrow Connector 41">
            <a:extLst>
              <a:ext uri="{FF2B5EF4-FFF2-40B4-BE49-F238E27FC236}">
                <a16:creationId xmlns:a16="http://schemas.microsoft.com/office/drawing/2014/main" id="{D4B30E08-8AC5-7FF9-BF4C-CA08DC5011E4}"/>
              </a:ext>
            </a:extLst>
          </p:cNvPr>
          <p:cNvCxnSpPr>
            <a:cxnSpLocks/>
            <a:endCxn id="53" idx="3"/>
          </p:cNvCxnSpPr>
          <p:nvPr/>
        </p:nvCxnSpPr>
        <p:spPr>
          <a:xfrm flipH="1" flipV="1">
            <a:off x="7127209" y="4006340"/>
            <a:ext cx="584533" cy="816308"/>
          </a:xfrm>
          <a:prstGeom prst="straightConnector1">
            <a:avLst/>
          </a:prstGeom>
          <a:ln w="1905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8245C44-8093-E314-14F6-9618EFA1527A}"/>
              </a:ext>
            </a:extLst>
          </p:cNvPr>
          <p:cNvCxnSpPr>
            <a:cxnSpLocks/>
            <a:endCxn id="3098" idx="0"/>
          </p:cNvCxnSpPr>
          <p:nvPr/>
        </p:nvCxnSpPr>
        <p:spPr>
          <a:xfrm flipH="1">
            <a:off x="6443968" y="2064118"/>
            <a:ext cx="203017" cy="595863"/>
          </a:xfrm>
          <a:prstGeom prst="straightConnector1">
            <a:avLst/>
          </a:prstGeom>
          <a:ln w="1905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4AED73A3-6D9C-157D-5EB3-E34FD716DF37}"/>
              </a:ext>
            </a:extLst>
          </p:cNvPr>
          <p:cNvGrpSpPr/>
          <p:nvPr/>
        </p:nvGrpSpPr>
        <p:grpSpPr>
          <a:xfrm>
            <a:off x="2453502" y="1884363"/>
            <a:ext cx="1755572" cy="957231"/>
            <a:chOff x="4680576" y="660367"/>
            <a:chExt cx="1316679" cy="717923"/>
          </a:xfrm>
        </p:grpSpPr>
        <p:pic>
          <p:nvPicPr>
            <p:cNvPr id="22" name="Picture 21">
              <a:extLst>
                <a:ext uri="{FF2B5EF4-FFF2-40B4-BE49-F238E27FC236}">
                  <a16:creationId xmlns:a16="http://schemas.microsoft.com/office/drawing/2014/main" id="{976F815E-82E1-73DC-2DF4-43539C31B72B}"/>
                </a:ext>
              </a:extLst>
            </p:cNvPr>
            <p:cNvPicPr>
              <a:picLocks noChangeAspect="1"/>
            </p:cNvPicPr>
            <p:nvPr/>
          </p:nvPicPr>
          <p:blipFill>
            <a:blip r:embed="rId14">
              <a:duotone>
                <a:schemeClr val="accent2">
                  <a:shade val="45000"/>
                  <a:satMod val="135000"/>
                </a:schemeClr>
                <a:prstClr val="white"/>
              </a:duotone>
            </a:blip>
            <a:stretch>
              <a:fillRect/>
            </a:stretch>
          </p:blipFill>
          <p:spPr>
            <a:xfrm>
              <a:off x="5193673" y="660367"/>
              <a:ext cx="290487" cy="531591"/>
            </a:xfrm>
            <a:prstGeom prst="rect">
              <a:avLst/>
            </a:prstGeom>
          </p:spPr>
        </p:pic>
        <p:sp>
          <p:nvSpPr>
            <p:cNvPr id="47" name="TextBox 46">
              <a:extLst>
                <a:ext uri="{FF2B5EF4-FFF2-40B4-BE49-F238E27FC236}">
                  <a16:creationId xmlns:a16="http://schemas.microsoft.com/office/drawing/2014/main" id="{120C18B8-6223-AF22-7939-E6753F54F54F}"/>
                </a:ext>
              </a:extLst>
            </p:cNvPr>
            <p:cNvSpPr txBox="1"/>
            <p:nvPr/>
          </p:nvSpPr>
          <p:spPr>
            <a:xfrm>
              <a:off x="4680576" y="1182082"/>
              <a:ext cx="1316679" cy="196208"/>
            </a:xfrm>
            <a:prstGeom prst="rect">
              <a:avLst/>
            </a:prstGeom>
            <a:noFill/>
          </p:spPr>
          <p:txBody>
            <a:bodyPr wrap="square" rtlCol="0">
              <a:spAutoFit/>
            </a:bodyPr>
            <a:lstStyle/>
            <a:p>
              <a:pPr algn="ctr"/>
              <a:r>
                <a:rPr lang="en-US" sz="1100">
                  <a:solidFill>
                    <a:schemeClr val="accent1"/>
                  </a:solidFill>
                </a:rPr>
                <a:t>MOBILE SCANNING </a:t>
              </a:r>
            </a:p>
          </p:txBody>
        </p:sp>
      </p:grpSp>
      <p:cxnSp>
        <p:nvCxnSpPr>
          <p:cNvPr id="58" name="Straight Arrow Connector 57">
            <a:extLst>
              <a:ext uri="{FF2B5EF4-FFF2-40B4-BE49-F238E27FC236}">
                <a16:creationId xmlns:a16="http://schemas.microsoft.com/office/drawing/2014/main" id="{DAFD4664-DF0A-D3E9-09DE-D6E199D9FF89}"/>
              </a:ext>
            </a:extLst>
          </p:cNvPr>
          <p:cNvCxnSpPr>
            <a:cxnSpLocks/>
          </p:cNvCxnSpPr>
          <p:nvPr/>
        </p:nvCxnSpPr>
        <p:spPr>
          <a:xfrm flipH="1">
            <a:off x="7141834" y="2684646"/>
            <a:ext cx="1781293" cy="394007"/>
          </a:xfrm>
          <a:prstGeom prst="straightConnector1">
            <a:avLst/>
          </a:prstGeom>
          <a:ln w="1905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71" name="Graphic 70" descr="Robot outline">
            <a:extLst>
              <a:ext uri="{FF2B5EF4-FFF2-40B4-BE49-F238E27FC236}">
                <a16:creationId xmlns:a16="http://schemas.microsoft.com/office/drawing/2014/main" id="{056812D7-E3AB-BCD4-5650-C82675ACE5C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028454" y="3036183"/>
            <a:ext cx="857951" cy="857951"/>
          </a:xfrm>
          <a:prstGeom prst="rect">
            <a:avLst/>
          </a:prstGeom>
        </p:spPr>
      </p:pic>
      <p:pic>
        <p:nvPicPr>
          <p:cNvPr id="73" name="Graphic 72" descr="3d Glasses with solid fill">
            <a:extLst>
              <a:ext uri="{FF2B5EF4-FFF2-40B4-BE49-F238E27FC236}">
                <a16:creationId xmlns:a16="http://schemas.microsoft.com/office/drawing/2014/main" id="{2FA91D31-F602-8E93-A3D5-D9330FD9932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743877" y="3934227"/>
            <a:ext cx="857952" cy="857952"/>
          </a:xfrm>
          <a:prstGeom prst="rect">
            <a:avLst/>
          </a:prstGeom>
        </p:spPr>
      </p:pic>
      <p:cxnSp>
        <p:nvCxnSpPr>
          <p:cNvPr id="78" name="Straight Arrow Connector 77">
            <a:extLst>
              <a:ext uri="{FF2B5EF4-FFF2-40B4-BE49-F238E27FC236}">
                <a16:creationId xmlns:a16="http://schemas.microsoft.com/office/drawing/2014/main" id="{939ABB8A-6619-5C7C-B440-8660C746188D}"/>
              </a:ext>
            </a:extLst>
          </p:cNvPr>
          <p:cNvCxnSpPr>
            <a:cxnSpLocks/>
            <a:stCxn id="71" idx="1"/>
          </p:cNvCxnSpPr>
          <p:nvPr/>
        </p:nvCxnSpPr>
        <p:spPr>
          <a:xfrm flipH="1" flipV="1">
            <a:off x="7124888" y="3275108"/>
            <a:ext cx="2903565" cy="190051"/>
          </a:xfrm>
          <a:prstGeom prst="straightConnector1">
            <a:avLst/>
          </a:prstGeom>
          <a:ln w="1905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3A4A2B69-408E-260D-283B-6DA9B26C56D4}"/>
              </a:ext>
            </a:extLst>
          </p:cNvPr>
          <p:cNvCxnSpPr>
            <a:cxnSpLocks/>
          </p:cNvCxnSpPr>
          <p:nvPr/>
        </p:nvCxnSpPr>
        <p:spPr>
          <a:xfrm flipH="1" flipV="1">
            <a:off x="7124888" y="3448246"/>
            <a:ext cx="2522691" cy="691133"/>
          </a:xfrm>
          <a:prstGeom prst="straightConnector1">
            <a:avLst/>
          </a:prstGeom>
          <a:ln w="1905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8" name="Title 1">
            <a:extLst>
              <a:ext uri="{FF2B5EF4-FFF2-40B4-BE49-F238E27FC236}">
                <a16:creationId xmlns:a16="http://schemas.microsoft.com/office/drawing/2014/main" id="{39149AF8-A895-0DE6-23A7-C777716AF919}"/>
              </a:ext>
            </a:extLst>
          </p:cNvPr>
          <p:cNvSpPr txBox="1">
            <a:spLocks/>
          </p:cNvSpPr>
          <p:nvPr/>
        </p:nvSpPr>
        <p:spPr>
          <a:xfrm>
            <a:off x="9356467" y="3788033"/>
            <a:ext cx="2063392" cy="261610"/>
          </a:xfrm>
          <a:prstGeom prst="rect">
            <a:avLst/>
          </a:prstGeom>
          <a:noFill/>
        </p:spPr>
        <p:txBody>
          <a:bodyPr wrap="square" rtlCol="0">
            <a:spAutoFit/>
          </a:bodyPr>
          <a:lstStyle>
            <a:defPPr>
              <a:defRPr lang="en-US"/>
            </a:defPPr>
            <a:lvl1pPr>
              <a:defRPr sz="1100">
                <a:solidFill>
                  <a:schemeClr val="accent1"/>
                </a:solidFill>
              </a:defRPr>
            </a:lvl1pPr>
          </a:lstStyle>
          <a:p>
            <a:pPr algn="ctr"/>
            <a:r>
              <a:rPr lang="en-US"/>
              <a:t>BIM ENABLED ROBOTICS</a:t>
            </a:r>
          </a:p>
        </p:txBody>
      </p:sp>
      <p:sp>
        <p:nvSpPr>
          <p:cNvPr id="89" name="Title 1">
            <a:extLst>
              <a:ext uri="{FF2B5EF4-FFF2-40B4-BE49-F238E27FC236}">
                <a16:creationId xmlns:a16="http://schemas.microsoft.com/office/drawing/2014/main" id="{33AD3FFB-D7B5-5147-C2A7-6C5F1EBECDC3}"/>
              </a:ext>
            </a:extLst>
          </p:cNvPr>
          <p:cNvSpPr txBox="1">
            <a:spLocks/>
          </p:cNvSpPr>
          <p:nvPr/>
        </p:nvSpPr>
        <p:spPr>
          <a:xfrm>
            <a:off x="9371471" y="4674790"/>
            <a:ext cx="1602764" cy="261610"/>
          </a:xfrm>
          <a:prstGeom prst="rect">
            <a:avLst/>
          </a:prstGeom>
          <a:noFill/>
        </p:spPr>
        <p:txBody>
          <a:bodyPr wrap="square" rtlCol="0">
            <a:spAutoFit/>
          </a:bodyPr>
          <a:lstStyle>
            <a:defPPr>
              <a:defRPr lang="en-US"/>
            </a:defPPr>
            <a:lvl1pPr>
              <a:defRPr sz="1100">
                <a:solidFill>
                  <a:schemeClr val="accent1"/>
                </a:solidFill>
              </a:defRPr>
            </a:lvl1pPr>
          </a:lstStyle>
          <a:p>
            <a:pPr algn="ctr"/>
            <a:r>
              <a:rPr lang="en-US"/>
              <a:t>AR/VR/MR</a:t>
            </a:r>
          </a:p>
        </p:txBody>
      </p:sp>
      <p:sp>
        <p:nvSpPr>
          <p:cNvPr id="10" name="Title 9">
            <a:extLst>
              <a:ext uri="{FF2B5EF4-FFF2-40B4-BE49-F238E27FC236}">
                <a16:creationId xmlns:a16="http://schemas.microsoft.com/office/drawing/2014/main" id="{A7221ACC-30DB-AD90-04C6-2234E5F32BB9}"/>
              </a:ext>
            </a:extLst>
          </p:cNvPr>
          <p:cNvSpPr>
            <a:spLocks noGrp="1"/>
          </p:cNvSpPr>
          <p:nvPr>
            <p:ph type="title"/>
          </p:nvPr>
        </p:nvSpPr>
        <p:spPr>
          <a:xfrm>
            <a:off x="0" y="0"/>
            <a:ext cx="12192000" cy="795130"/>
          </a:xfrm>
        </p:spPr>
        <p:txBody>
          <a:bodyPr/>
          <a:lstStyle/>
          <a:p>
            <a:r>
              <a:rPr lang="en-US" dirty="0"/>
              <a:t>Connecting Data with a Common Data Environment</a:t>
            </a:r>
          </a:p>
        </p:txBody>
      </p:sp>
      <p:sp>
        <p:nvSpPr>
          <p:cNvPr id="9" name="TextBox 8">
            <a:extLst>
              <a:ext uri="{FF2B5EF4-FFF2-40B4-BE49-F238E27FC236}">
                <a16:creationId xmlns:a16="http://schemas.microsoft.com/office/drawing/2014/main" id="{837E9ABE-FDC7-E6F4-982E-C1AD2AE6DD70}"/>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14" name="Slide Number Placeholder 13">
            <a:extLst>
              <a:ext uri="{FF2B5EF4-FFF2-40B4-BE49-F238E27FC236}">
                <a16:creationId xmlns:a16="http://schemas.microsoft.com/office/drawing/2014/main" id="{376164B6-BCA0-930C-82F6-EA4E73EBEEC5}"/>
              </a:ext>
            </a:extLst>
          </p:cNvPr>
          <p:cNvSpPr>
            <a:spLocks noGrp="1"/>
          </p:cNvSpPr>
          <p:nvPr>
            <p:ph type="sldNum" sz="quarter" idx="13"/>
          </p:nvPr>
        </p:nvSpPr>
        <p:spPr/>
        <p:txBody>
          <a:bodyPr/>
          <a:lstStyle/>
          <a:p>
            <a:fld id="{4E0AE188-E3D0-E942-9E53-3C4D8249D1B0}" type="slidenum">
              <a:rPr lang="en-US" smtClean="0"/>
              <a:t>48</a:t>
            </a:fld>
            <a:endParaRPr lang="en-US"/>
          </a:p>
        </p:txBody>
      </p:sp>
    </p:spTree>
    <p:extLst>
      <p:ext uri="{BB962C8B-B14F-4D97-AF65-F5344CB8AC3E}">
        <p14:creationId xmlns:p14="http://schemas.microsoft.com/office/powerpoint/2010/main" val="2099042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D4F0A-B6C5-69C5-3D9B-A46DC4851D33}"/>
              </a:ext>
            </a:extLst>
          </p:cNvPr>
          <p:cNvSpPr>
            <a:spLocks noGrp="1"/>
          </p:cNvSpPr>
          <p:nvPr>
            <p:ph type="title"/>
          </p:nvPr>
        </p:nvSpPr>
        <p:spPr>
          <a:xfrm>
            <a:off x="0" y="0"/>
            <a:ext cx="12192000" cy="841248"/>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Digital Engineering Technology considerations for Operations</a:t>
            </a:r>
          </a:p>
        </p:txBody>
      </p:sp>
      <p:sp>
        <p:nvSpPr>
          <p:cNvPr id="3" name="Content Placeholder 2">
            <a:extLst>
              <a:ext uri="{FF2B5EF4-FFF2-40B4-BE49-F238E27FC236}">
                <a16:creationId xmlns:a16="http://schemas.microsoft.com/office/drawing/2014/main" id="{E05F0E5A-9624-A260-9F8E-DDC559C6E0B4}"/>
              </a:ext>
            </a:extLst>
          </p:cNvPr>
          <p:cNvSpPr>
            <a:spLocks noGrp="1"/>
          </p:cNvSpPr>
          <p:nvPr>
            <p:ph idx="1"/>
          </p:nvPr>
        </p:nvSpPr>
        <p:spPr>
          <a:xfrm>
            <a:off x="6917610" y="1070592"/>
            <a:ext cx="5186572" cy="4924425"/>
          </a:xfrm>
        </p:spPr>
        <p:txBody>
          <a:bodyPr vert="horz" wrap="square" lIns="0" tIns="0" rIns="0" bIns="0" rtlCol="0" anchor="t">
            <a:spAutoFit/>
          </a:bodyPr>
          <a:lstStyle/>
          <a:p>
            <a:pPr marL="0" indent="0" rtl="0">
              <a:buNone/>
            </a:pPr>
            <a:r>
              <a:rPr lang="en-US" sz="1600" b="1" dirty="0">
                <a:latin typeface=" Arial"/>
              </a:rPr>
              <a:t>Operations Review </a:t>
            </a:r>
          </a:p>
          <a:p>
            <a:pPr marL="461963" lvl="1" indent="-174625"/>
            <a:r>
              <a:rPr lang="en-US" sz="1100" b="1" dirty="0">
                <a:latin typeface=" Arial"/>
              </a:rPr>
              <a:t>Simulation and Virtual Reality: </a:t>
            </a:r>
            <a:r>
              <a:rPr lang="en-US" sz="1100" dirty="0">
                <a:latin typeface=" Arial"/>
              </a:rPr>
              <a:t>Creating realistic simulations and virtual environments to train personnel in a safe and controlled setting providing  hands-on training without the need for physical equipment.</a:t>
            </a:r>
          </a:p>
          <a:p>
            <a:pPr marL="461963" lvl="1" indent="-174625"/>
            <a:r>
              <a:rPr lang="en-US" sz="1100" b="1" dirty="0">
                <a:latin typeface=" Arial"/>
              </a:rPr>
              <a:t>Security Review:</a:t>
            </a:r>
            <a:r>
              <a:rPr lang="en-US" sz="1100" dirty="0">
                <a:latin typeface=" Arial"/>
              </a:rPr>
              <a:t> Utilizing data analytics to track and assess camera locations, Field of Views, Planting and Landscaping feedback and optimize physical security system well in advance of construction.</a:t>
            </a:r>
          </a:p>
          <a:p>
            <a:pPr marL="461963" lvl="1" indent="-174625"/>
            <a:r>
              <a:rPr lang="en-US" sz="1100" b="1" dirty="0">
                <a:latin typeface=" Arial"/>
              </a:rPr>
              <a:t>Remote Learning:</a:t>
            </a:r>
            <a:r>
              <a:rPr lang="en-US" sz="1100" dirty="0">
                <a:latin typeface=" Arial"/>
              </a:rPr>
              <a:t> Facilitating remote and asynchronous training through online platforms, enabling continuous learning and reducing geographical constraints.</a:t>
            </a:r>
          </a:p>
          <a:p>
            <a:pPr marL="461963" lvl="1" indent="-174625"/>
            <a:r>
              <a:rPr lang="en-US" sz="1100" b="1" dirty="0">
                <a:latin typeface=" Arial"/>
              </a:rPr>
              <a:t>Interactive Manuals:</a:t>
            </a:r>
            <a:r>
              <a:rPr lang="en-US" sz="1100" dirty="0">
                <a:latin typeface=" Arial"/>
              </a:rPr>
              <a:t> Replacing traditional paper manuals with digital, interactive guides that are more accessible, searchable, and adaptable to different skill levels.</a:t>
            </a:r>
          </a:p>
          <a:p>
            <a:pPr marL="0" indent="0">
              <a:lnSpc>
                <a:spcPct val="120000"/>
              </a:lnSpc>
              <a:buNone/>
            </a:pPr>
            <a:r>
              <a:rPr lang="en-US" sz="1600" b="1" dirty="0">
                <a:latin typeface=" Arial"/>
              </a:rPr>
              <a:t>Maintenance</a:t>
            </a:r>
          </a:p>
          <a:p>
            <a:pPr marL="461963" lvl="1" indent="-174625"/>
            <a:r>
              <a:rPr lang="en-US" sz="1100" b="1" dirty="0">
                <a:latin typeface=" Arial"/>
              </a:rPr>
              <a:t>Predictive Maintenance:</a:t>
            </a:r>
            <a:r>
              <a:rPr lang="en-US" sz="1100" dirty="0">
                <a:latin typeface=" Arial"/>
              </a:rPr>
              <a:t> Using data analytics, sensors, and machine learning to predict equipment failures and schedule maintenance proactively, reducing downtime and costs.</a:t>
            </a:r>
          </a:p>
          <a:p>
            <a:pPr marL="461963" lvl="1" indent="-174625"/>
            <a:r>
              <a:rPr lang="en-US" sz="1100" b="1" dirty="0">
                <a:latin typeface=" Arial"/>
              </a:rPr>
              <a:t>Digital Twins:</a:t>
            </a:r>
            <a:r>
              <a:rPr lang="en-US" sz="1100" dirty="0">
                <a:latin typeface=" Arial"/>
              </a:rPr>
              <a:t> Creating digital replicas (digital twins) of physical assets or systems to monitor their real-time performance, enabling more effective maintenance strategies.</a:t>
            </a:r>
          </a:p>
          <a:p>
            <a:pPr marL="461963" lvl="1" indent="-174625"/>
            <a:r>
              <a:rPr lang="en-US" sz="1100" b="1" dirty="0">
                <a:latin typeface=" Arial"/>
              </a:rPr>
              <a:t>Augmented Reality (AR):</a:t>
            </a:r>
            <a:r>
              <a:rPr lang="en-US" sz="1100" dirty="0">
                <a:latin typeface=" Arial"/>
              </a:rPr>
              <a:t> Providing maintenance personnel with AR-based tools and information overlays, enhancing their ability to diagnose and repair equipment on-site.</a:t>
            </a:r>
          </a:p>
          <a:p>
            <a:pPr marL="461963" lvl="1" indent="-174625"/>
            <a:r>
              <a:rPr lang="en-US" sz="1100" b="1" dirty="0">
                <a:latin typeface=" Arial"/>
              </a:rPr>
              <a:t>Documentation and Records:</a:t>
            </a:r>
            <a:r>
              <a:rPr lang="en-US" sz="1100" dirty="0">
                <a:latin typeface=" Arial"/>
              </a:rPr>
              <a:t> Digitizing maintenance records, service manuals, and asset histories for easier access and analysis, aiding in decision-making and compliance.</a:t>
            </a:r>
          </a:p>
        </p:txBody>
      </p:sp>
      <p:sp>
        <p:nvSpPr>
          <p:cNvPr id="8" name="TextBox 7">
            <a:extLst>
              <a:ext uri="{FF2B5EF4-FFF2-40B4-BE49-F238E27FC236}">
                <a16:creationId xmlns:a16="http://schemas.microsoft.com/office/drawing/2014/main" id="{580CA3D4-BA3E-5195-DA39-404610A0A615}"/>
              </a:ext>
            </a:extLst>
          </p:cNvPr>
          <p:cNvSpPr txBox="1"/>
          <p:nvPr/>
        </p:nvSpPr>
        <p:spPr>
          <a:xfrm>
            <a:off x="192909" y="5329855"/>
            <a:ext cx="6472719" cy="584775"/>
          </a:xfrm>
          <a:prstGeom prst="rect">
            <a:avLst/>
          </a:prstGeom>
          <a:solidFill>
            <a:srgbClr val="8FDFFF"/>
          </a:solidFill>
          <a:ln w="3175">
            <a:solidFill>
              <a:schemeClr val="tx1"/>
            </a:solidFill>
          </a:ln>
        </p:spPr>
        <p:txBody>
          <a:bodyPr wrap="square" lIns="91440" tIns="45720" rIns="91440" bIns="45720" rtlCol="0" anchor="t">
            <a:spAutoFit/>
          </a:bodyPr>
          <a:lstStyle/>
          <a:p>
            <a:pPr algn="ctr"/>
            <a:r>
              <a:rPr lang="en-US" sz="1600" dirty="0">
                <a:latin typeface=" Arial"/>
              </a:rPr>
              <a:t>Advanced digital technologies and methodologies to revolutionize how training and maintenance tasks are carried out.</a:t>
            </a:r>
          </a:p>
        </p:txBody>
      </p:sp>
      <p:pic>
        <p:nvPicPr>
          <p:cNvPr id="7" name="Picture 6" descr="A group of people around a table&#10;&#10;Description automatically generated">
            <a:extLst>
              <a:ext uri="{FF2B5EF4-FFF2-40B4-BE49-F238E27FC236}">
                <a16:creationId xmlns:a16="http://schemas.microsoft.com/office/drawing/2014/main" id="{3868DB9F-BFE4-B6AF-0160-22ABCE429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09" y="1238250"/>
            <a:ext cx="6454137" cy="3588400"/>
          </a:xfrm>
          <a:prstGeom prst="rect">
            <a:avLst/>
          </a:prstGeom>
        </p:spPr>
      </p:pic>
      <p:sp>
        <p:nvSpPr>
          <p:cNvPr id="6" name="TextBox 5">
            <a:extLst>
              <a:ext uri="{FF2B5EF4-FFF2-40B4-BE49-F238E27FC236}">
                <a16:creationId xmlns:a16="http://schemas.microsoft.com/office/drawing/2014/main" id="{E857CE11-7014-FB79-6C11-9AED49FB6BC5}"/>
              </a:ext>
            </a:extLst>
          </p:cNvPr>
          <p:cNvSpPr txBox="1"/>
          <p:nvPr/>
        </p:nvSpPr>
        <p:spPr>
          <a:xfrm>
            <a:off x="102033" y="4826650"/>
            <a:ext cx="309903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tx1"/>
                </a:solidFill>
              </a:rPr>
              <a:t>Source: Resolve V</a:t>
            </a:r>
            <a:r>
              <a:rPr lang="en-US" sz="800" dirty="0"/>
              <a:t>R</a:t>
            </a:r>
            <a:endParaRPr lang="en-US" sz="800" dirty="0">
              <a:solidFill>
                <a:schemeClr val="tx1"/>
              </a:solidFill>
            </a:endParaRPr>
          </a:p>
        </p:txBody>
      </p:sp>
      <p:sp>
        <p:nvSpPr>
          <p:cNvPr id="4" name="TextBox 3">
            <a:extLst>
              <a:ext uri="{FF2B5EF4-FFF2-40B4-BE49-F238E27FC236}">
                <a16:creationId xmlns:a16="http://schemas.microsoft.com/office/drawing/2014/main" id="{1C0F2903-B9B3-49E8-E501-3D7FBE3DA41C}"/>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9" name="Slide Number Placeholder 8">
            <a:extLst>
              <a:ext uri="{FF2B5EF4-FFF2-40B4-BE49-F238E27FC236}">
                <a16:creationId xmlns:a16="http://schemas.microsoft.com/office/drawing/2014/main" id="{6031F8BF-7D4F-0CCC-7FD7-BA7EF27158C9}"/>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49</a:t>
            </a:fld>
            <a:endParaRPr lang="en-US" dirty="0">
              <a:solidFill>
                <a:srgbClr val="000000"/>
              </a:solidFill>
            </a:endParaRPr>
          </a:p>
        </p:txBody>
      </p:sp>
    </p:spTree>
    <p:extLst>
      <p:ext uri="{BB962C8B-B14F-4D97-AF65-F5344CB8AC3E}">
        <p14:creationId xmlns:p14="http://schemas.microsoft.com/office/powerpoint/2010/main" val="1334820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0CCB354-85F3-9368-E207-594E09D4303C}"/>
              </a:ext>
            </a:extLst>
          </p:cNvPr>
          <p:cNvSpPr>
            <a:spLocks noChangeAspect="1"/>
          </p:cNvSpPr>
          <p:nvPr/>
        </p:nvSpPr>
        <p:spPr bwMode="auto">
          <a:xfrm>
            <a:off x="454918" y="1312510"/>
            <a:ext cx="4096512" cy="4572000"/>
          </a:xfrm>
          <a:prstGeom prst="ellipse">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Oval 13">
            <a:extLst>
              <a:ext uri="{FF2B5EF4-FFF2-40B4-BE49-F238E27FC236}">
                <a16:creationId xmlns:a16="http://schemas.microsoft.com/office/drawing/2014/main" id="{63330436-9133-2463-5E2E-4F5DAE70233C}"/>
              </a:ext>
            </a:extLst>
          </p:cNvPr>
          <p:cNvSpPr>
            <a:spLocks noChangeAspect="1"/>
          </p:cNvSpPr>
          <p:nvPr/>
        </p:nvSpPr>
        <p:spPr bwMode="auto">
          <a:xfrm>
            <a:off x="168162" y="992470"/>
            <a:ext cx="4670024" cy="5212080"/>
          </a:xfrm>
          <a:prstGeom prst="ellipse">
            <a:avLst/>
          </a:prstGeom>
          <a:noFill/>
          <a:ln w="9525" cap="flat" cmpd="sng" algn="ctr">
            <a:solidFill>
              <a:srgbClr val="18235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2" name="Picture 11">
            <a:extLst>
              <a:ext uri="{FF2B5EF4-FFF2-40B4-BE49-F238E27FC236}">
                <a16:creationId xmlns:a16="http://schemas.microsoft.com/office/drawing/2014/main" id="{E62DF236-F0F7-370C-3970-460B1E1F118F}"/>
              </a:ext>
            </a:extLst>
          </p:cNvPr>
          <p:cNvPicPr>
            <a:picLocks noChangeAspect="1"/>
          </p:cNvPicPr>
          <p:nvPr/>
        </p:nvPicPr>
        <p:blipFill>
          <a:blip r:embed="rId3">
            <a:extLst>
              <a:ext uri="{28A0092B-C50C-407E-A947-70E740481C1C}">
                <a14:useLocalDpi xmlns:a14="http://schemas.microsoft.com/office/drawing/2010/main" val="0"/>
              </a:ext>
            </a:extLst>
          </a:blip>
          <a:srcRect l="10000" r="10000"/>
          <a:stretch/>
        </p:blipFill>
        <p:spPr>
          <a:xfrm>
            <a:off x="478908" y="833968"/>
            <a:ext cx="4096512" cy="5120640"/>
          </a:xfrm>
          <a:prstGeom prst="ellipse">
            <a:avLst/>
          </a:prstGeom>
        </p:spPr>
      </p:pic>
      <p:sp>
        <p:nvSpPr>
          <p:cNvPr id="15" name="Oval 14">
            <a:extLst>
              <a:ext uri="{FF2B5EF4-FFF2-40B4-BE49-F238E27FC236}">
                <a16:creationId xmlns:a16="http://schemas.microsoft.com/office/drawing/2014/main" id="{4ECC8BF8-49B3-95E2-B8D5-CEECB1F4BD18}"/>
              </a:ext>
            </a:extLst>
          </p:cNvPr>
          <p:cNvSpPr/>
          <p:nvPr/>
        </p:nvSpPr>
        <p:spPr bwMode="auto">
          <a:xfrm>
            <a:off x="721217" y="1686711"/>
            <a:ext cx="228600" cy="228600"/>
          </a:xfrm>
          <a:prstGeom prst="ellipse">
            <a:avLst/>
          </a:prstGeom>
          <a:solidFill>
            <a:srgbClr val="0F9DE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Oval 15">
            <a:extLst>
              <a:ext uri="{FF2B5EF4-FFF2-40B4-BE49-F238E27FC236}">
                <a16:creationId xmlns:a16="http://schemas.microsoft.com/office/drawing/2014/main" id="{F575ABB3-DD75-0606-AB05-2087E2559C10}"/>
              </a:ext>
            </a:extLst>
          </p:cNvPr>
          <p:cNvSpPr>
            <a:spLocks noChangeAspect="1"/>
          </p:cNvSpPr>
          <p:nvPr/>
        </p:nvSpPr>
        <p:spPr bwMode="auto">
          <a:xfrm>
            <a:off x="615696" y="1868064"/>
            <a:ext cx="164592" cy="164592"/>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Oval 23">
            <a:extLst>
              <a:ext uri="{FF2B5EF4-FFF2-40B4-BE49-F238E27FC236}">
                <a16:creationId xmlns:a16="http://schemas.microsoft.com/office/drawing/2014/main" id="{9836F388-1065-3ADD-0FB3-484C365699BC}"/>
              </a:ext>
            </a:extLst>
          </p:cNvPr>
          <p:cNvSpPr>
            <a:spLocks noChangeAspect="1"/>
          </p:cNvSpPr>
          <p:nvPr/>
        </p:nvSpPr>
        <p:spPr bwMode="auto">
          <a:xfrm>
            <a:off x="3166759" y="5997283"/>
            <a:ext cx="164592" cy="164592"/>
          </a:xfrm>
          <a:prstGeom prst="ellipse">
            <a:avLst/>
          </a:prstGeom>
          <a:solidFill>
            <a:srgbClr val="0F9DE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Oval 24">
            <a:extLst>
              <a:ext uri="{FF2B5EF4-FFF2-40B4-BE49-F238E27FC236}">
                <a16:creationId xmlns:a16="http://schemas.microsoft.com/office/drawing/2014/main" id="{B7E67F28-43ED-4BCA-4ED9-BE04ADE7C96B}"/>
              </a:ext>
            </a:extLst>
          </p:cNvPr>
          <p:cNvSpPr>
            <a:spLocks noChangeAspect="1"/>
          </p:cNvSpPr>
          <p:nvPr/>
        </p:nvSpPr>
        <p:spPr bwMode="auto">
          <a:xfrm>
            <a:off x="2950949" y="6058242"/>
            <a:ext cx="164592" cy="164592"/>
          </a:xfrm>
          <a:prstGeom prst="ellipse">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6" name="Oval 25">
            <a:extLst>
              <a:ext uri="{FF2B5EF4-FFF2-40B4-BE49-F238E27FC236}">
                <a16:creationId xmlns:a16="http://schemas.microsoft.com/office/drawing/2014/main" id="{B04D3472-575B-AA61-372E-450497165ACD}"/>
              </a:ext>
            </a:extLst>
          </p:cNvPr>
          <p:cNvSpPr>
            <a:spLocks noChangeAspect="1"/>
          </p:cNvSpPr>
          <p:nvPr/>
        </p:nvSpPr>
        <p:spPr bwMode="auto">
          <a:xfrm>
            <a:off x="3355341" y="5893650"/>
            <a:ext cx="164592" cy="164592"/>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 name="TextBox 2">
            <a:extLst>
              <a:ext uri="{FF2B5EF4-FFF2-40B4-BE49-F238E27FC236}">
                <a16:creationId xmlns:a16="http://schemas.microsoft.com/office/drawing/2014/main" id="{95802B4A-4434-81C9-7B22-FFE00511E2E4}"/>
              </a:ext>
            </a:extLst>
          </p:cNvPr>
          <p:cNvSpPr txBox="1"/>
          <p:nvPr/>
        </p:nvSpPr>
        <p:spPr>
          <a:xfrm>
            <a:off x="0" y="179412"/>
            <a:ext cx="12192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2400" b="1">
                <a:solidFill>
                  <a:schemeClr val="bg1"/>
                </a:solidFill>
                <a:latin typeface="+mj-lt"/>
                <a:ea typeface="+mj-ea"/>
                <a:cs typeface="+mj-cs"/>
              </a:defRPr>
            </a:lvl1pPr>
            <a:lvl2pPr eaLnBrk="1" hangingPunct="1">
              <a:defRPr sz="4267" b="1">
                <a:solidFill>
                  <a:srgbClr val="F77B0B"/>
                </a:solidFill>
              </a:defRPr>
            </a:lvl2pPr>
            <a:lvl3pPr eaLnBrk="1" hangingPunct="1">
              <a:defRPr sz="4267" b="1">
                <a:solidFill>
                  <a:srgbClr val="F77B0B"/>
                </a:solidFill>
              </a:defRPr>
            </a:lvl3pPr>
            <a:lvl4pPr eaLnBrk="1" hangingPunct="1">
              <a:defRPr sz="4267" b="1">
                <a:solidFill>
                  <a:srgbClr val="F77B0B"/>
                </a:solidFill>
              </a:defRPr>
            </a:lvl4pPr>
            <a:lvl5pPr eaLnBrk="1" hangingPunct="1">
              <a:defRPr sz="4267" b="1">
                <a:solidFill>
                  <a:srgbClr val="F77B0B"/>
                </a:solidFill>
              </a:defRPr>
            </a:lvl5pPr>
            <a:lvl6pPr marL="609585" fontAlgn="base">
              <a:spcBef>
                <a:spcPct val="0"/>
              </a:spcBef>
              <a:spcAft>
                <a:spcPct val="0"/>
              </a:spcAft>
              <a:defRPr sz="4267" b="1">
                <a:solidFill>
                  <a:srgbClr val="F77B0B"/>
                </a:solidFill>
              </a:defRPr>
            </a:lvl6pPr>
            <a:lvl7pPr marL="1219170" fontAlgn="base">
              <a:spcBef>
                <a:spcPct val="0"/>
              </a:spcBef>
              <a:spcAft>
                <a:spcPct val="0"/>
              </a:spcAft>
              <a:defRPr sz="4267" b="1">
                <a:solidFill>
                  <a:srgbClr val="F77B0B"/>
                </a:solidFill>
              </a:defRPr>
            </a:lvl7pPr>
            <a:lvl8pPr marL="1828754" fontAlgn="base">
              <a:spcBef>
                <a:spcPct val="0"/>
              </a:spcBef>
              <a:spcAft>
                <a:spcPct val="0"/>
              </a:spcAft>
              <a:defRPr sz="4267" b="1">
                <a:solidFill>
                  <a:srgbClr val="F77B0B"/>
                </a:solidFill>
              </a:defRPr>
            </a:lvl8pPr>
            <a:lvl9pPr marL="2438339" fontAlgn="base">
              <a:spcBef>
                <a:spcPct val="0"/>
              </a:spcBef>
              <a:spcAft>
                <a:spcPct val="0"/>
              </a:spcAft>
              <a:defRPr sz="4267" b="1">
                <a:solidFill>
                  <a:srgbClr val="F77B0B"/>
                </a:solidFill>
              </a:defRPr>
            </a:lvl9pPr>
          </a:lstStyle>
          <a:p>
            <a:r>
              <a:rPr lang="en-US" sz="2800" dirty="0"/>
              <a:t>Ryan Thomas – Allen 3D</a:t>
            </a:r>
          </a:p>
        </p:txBody>
      </p:sp>
      <p:grpSp>
        <p:nvGrpSpPr>
          <p:cNvPr id="29" name="Group 28">
            <a:extLst>
              <a:ext uri="{FF2B5EF4-FFF2-40B4-BE49-F238E27FC236}">
                <a16:creationId xmlns:a16="http://schemas.microsoft.com/office/drawing/2014/main" id="{C1646854-EAF6-62E4-C391-6A58A45C9FE6}"/>
              </a:ext>
            </a:extLst>
          </p:cNvPr>
          <p:cNvGrpSpPr/>
          <p:nvPr/>
        </p:nvGrpSpPr>
        <p:grpSpPr>
          <a:xfrm>
            <a:off x="5079003" y="1237131"/>
            <a:ext cx="1049628" cy="1051560"/>
            <a:chOff x="5080495" y="1237131"/>
            <a:chExt cx="1049628" cy="1051560"/>
          </a:xfrm>
        </p:grpSpPr>
        <p:sp>
          <p:nvSpPr>
            <p:cNvPr id="19" name="Oval 18">
              <a:extLst>
                <a:ext uri="{FF2B5EF4-FFF2-40B4-BE49-F238E27FC236}">
                  <a16:creationId xmlns:a16="http://schemas.microsoft.com/office/drawing/2014/main" id="{E6E138F8-FD7F-4FBE-1BEA-C48A2B8767DF}"/>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0" name="Graphic 9" descr="Circle with left arrow outline">
              <a:extLst>
                <a:ext uri="{FF2B5EF4-FFF2-40B4-BE49-F238E27FC236}">
                  <a16:creationId xmlns:a16="http://schemas.microsoft.com/office/drawing/2014/main" id="{85104B04-F68C-824D-1620-C46C6CAF12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8932" y="1305711"/>
              <a:ext cx="914400" cy="914400"/>
            </a:xfrm>
            <a:prstGeom prst="rect">
              <a:avLst/>
            </a:prstGeom>
          </p:spPr>
        </p:pic>
      </p:grpSp>
      <p:grpSp>
        <p:nvGrpSpPr>
          <p:cNvPr id="30" name="Group 29">
            <a:extLst>
              <a:ext uri="{FF2B5EF4-FFF2-40B4-BE49-F238E27FC236}">
                <a16:creationId xmlns:a16="http://schemas.microsoft.com/office/drawing/2014/main" id="{C0E51992-13DB-821E-51B6-29BA33F475F8}"/>
              </a:ext>
            </a:extLst>
          </p:cNvPr>
          <p:cNvGrpSpPr/>
          <p:nvPr/>
        </p:nvGrpSpPr>
        <p:grpSpPr>
          <a:xfrm>
            <a:off x="5079003" y="2553592"/>
            <a:ext cx="1049628" cy="1051560"/>
            <a:chOff x="5080495" y="1237131"/>
            <a:chExt cx="1049628" cy="1051560"/>
          </a:xfrm>
        </p:grpSpPr>
        <p:sp>
          <p:nvSpPr>
            <p:cNvPr id="31" name="Oval 30">
              <a:extLst>
                <a:ext uri="{FF2B5EF4-FFF2-40B4-BE49-F238E27FC236}">
                  <a16:creationId xmlns:a16="http://schemas.microsoft.com/office/drawing/2014/main" id="{233DDD3A-5139-5BE1-9564-279090EFBB76}"/>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2" name="Graphic 31" descr="Circle with left arrow outline">
              <a:extLst>
                <a:ext uri="{FF2B5EF4-FFF2-40B4-BE49-F238E27FC236}">
                  <a16:creationId xmlns:a16="http://schemas.microsoft.com/office/drawing/2014/main" id="{DB93BA3C-F0D9-818F-07E2-7B94A12AB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8932" y="1305711"/>
              <a:ext cx="914400" cy="914400"/>
            </a:xfrm>
            <a:prstGeom prst="rect">
              <a:avLst/>
            </a:prstGeom>
          </p:spPr>
        </p:pic>
      </p:grpSp>
      <p:grpSp>
        <p:nvGrpSpPr>
          <p:cNvPr id="33" name="Group 32">
            <a:extLst>
              <a:ext uri="{FF2B5EF4-FFF2-40B4-BE49-F238E27FC236}">
                <a16:creationId xmlns:a16="http://schemas.microsoft.com/office/drawing/2014/main" id="{139BBAC9-607D-92AF-22B2-ADCAB0F3EC9C}"/>
              </a:ext>
            </a:extLst>
          </p:cNvPr>
          <p:cNvGrpSpPr/>
          <p:nvPr/>
        </p:nvGrpSpPr>
        <p:grpSpPr>
          <a:xfrm>
            <a:off x="5079003" y="3870053"/>
            <a:ext cx="1049628" cy="1051560"/>
            <a:chOff x="5080495" y="1237131"/>
            <a:chExt cx="1049628" cy="1051560"/>
          </a:xfrm>
        </p:grpSpPr>
        <p:sp>
          <p:nvSpPr>
            <p:cNvPr id="34" name="Oval 33">
              <a:extLst>
                <a:ext uri="{FF2B5EF4-FFF2-40B4-BE49-F238E27FC236}">
                  <a16:creationId xmlns:a16="http://schemas.microsoft.com/office/drawing/2014/main" id="{E1F3D425-7990-AD1C-D041-5C4DEC372C18}"/>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5" name="Graphic 34" descr="Circle with left arrow outline">
              <a:extLst>
                <a:ext uri="{FF2B5EF4-FFF2-40B4-BE49-F238E27FC236}">
                  <a16:creationId xmlns:a16="http://schemas.microsoft.com/office/drawing/2014/main" id="{0BED0289-4553-1B8B-BFA9-4C5C95423C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8932" y="1305711"/>
              <a:ext cx="914400" cy="914400"/>
            </a:xfrm>
            <a:prstGeom prst="rect">
              <a:avLst/>
            </a:prstGeom>
          </p:spPr>
        </p:pic>
      </p:grpSp>
      <p:grpSp>
        <p:nvGrpSpPr>
          <p:cNvPr id="36" name="Group 35">
            <a:extLst>
              <a:ext uri="{FF2B5EF4-FFF2-40B4-BE49-F238E27FC236}">
                <a16:creationId xmlns:a16="http://schemas.microsoft.com/office/drawing/2014/main" id="{1CD5CB4C-D77A-642F-54F0-863457D6E5AE}"/>
              </a:ext>
            </a:extLst>
          </p:cNvPr>
          <p:cNvGrpSpPr/>
          <p:nvPr/>
        </p:nvGrpSpPr>
        <p:grpSpPr>
          <a:xfrm>
            <a:off x="5079003" y="5186515"/>
            <a:ext cx="1049628" cy="1051560"/>
            <a:chOff x="5080495" y="1237131"/>
            <a:chExt cx="1049628" cy="1051560"/>
          </a:xfrm>
        </p:grpSpPr>
        <p:sp>
          <p:nvSpPr>
            <p:cNvPr id="37" name="Oval 36">
              <a:extLst>
                <a:ext uri="{FF2B5EF4-FFF2-40B4-BE49-F238E27FC236}">
                  <a16:creationId xmlns:a16="http://schemas.microsoft.com/office/drawing/2014/main" id="{C6885F41-F3A1-A786-B624-27BE7268F8F6}"/>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8" name="Graphic 37" descr="Circle with left arrow outline">
              <a:extLst>
                <a:ext uri="{FF2B5EF4-FFF2-40B4-BE49-F238E27FC236}">
                  <a16:creationId xmlns:a16="http://schemas.microsoft.com/office/drawing/2014/main" id="{015AC452-7AE5-45B4-3CB5-3996A01E03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8932" y="1305711"/>
              <a:ext cx="914400" cy="914400"/>
            </a:xfrm>
            <a:prstGeom prst="rect">
              <a:avLst/>
            </a:prstGeom>
          </p:spPr>
        </p:pic>
      </p:grpSp>
      <p:sp>
        <p:nvSpPr>
          <p:cNvPr id="9" name="Rectangle 8">
            <a:extLst>
              <a:ext uri="{FF2B5EF4-FFF2-40B4-BE49-F238E27FC236}">
                <a16:creationId xmlns:a16="http://schemas.microsoft.com/office/drawing/2014/main" id="{A9F29077-3A08-57CF-3E2D-7267905A6A44}"/>
              </a:ext>
            </a:extLst>
          </p:cNvPr>
          <p:cNvSpPr/>
          <p:nvPr/>
        </p:nvSpPr>
        <p:spPr bwMode="auto">
          <a:xfrm>
            <a:off x="6234220" y="1237131"/>
            <a:ext cx="5668144" cy="105156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dirty="0">
                <a:solidFill>
                  <a:schemeClr val="dk1"/>
                </a:solidFill>
              </a:rPr>
              <a:t>Scanning enthusiast and technology implementer </a:t>
            </a:r>
            <a:r>
              <a:rPr lang="en-US" sz="1600" dirty="0">
                <a:solidFill>
                  <a:schemeClr val="dk1"/>
                </a:solidFill>
                <a:highlight>
                  <a:srgbClr val="FFFFFF"/>
                </a:highlight>
              </a:rPr>
              <a:t>dedicated to transforming the way businesses operate in the architecture, engineering, and construction (AEC) industries.</a:t>
            </a:r>
            <a:endParaRPr kumimoji="0" lang="en-US" sz="1600" b="0" i="0" u="none" strike="noStrike" cap="none" normalizeH="0" baseline="0" dirty="0">
              <a:ln>
                <a:noFill/>
              </a:ln>
              <a:solidFill>
                <a:schemeClr val="tx1"/>
              </a:solidFill>
              <a:effectLst/>
              <a:latin typeface="Tahoma" charset="0"/>
            </a:endParaRPr>
          </a:p>
        </p:txBody>
      </p:sp>
      <p:sp>
        <p:nvSpPr>
          <p:cNvPr id="11" name="Rectangle 10">
            <a:extLst>
              <a:ext uri="{FF2B5EF4-FFF2-40B4-BE49-F238E27FC236}">
                <a16:creationId xmlns:a16="http://schemas.microsoft.com/office/drawing/2014/main" id="{7080F59F-D12B-EE3C-80BE-B5DEDB491885}"/>
              </a:ext>
            </a:extLst>
          </p:cNvPr>
          <p:cNvSpPr/>
          <p:nvPr/>
        </p:nvSpPr>
        <p:spPr bwMode="auto">
          <a:xfrm>
            <a:off x="6234220" y="2553592"/>
            <a:ext cx="5668144" cy="105156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Industry experience in datacenters, utilities, </a:t>
            </a:r>
            <a:r>
              <a:rPr lang="en-US" sz="1600"/>
              <a:t>oil &amp; gas, DoD, DoT and industrial manufacturing</a:t>
            </a:r>
            <a:r>
              <a:rPr kumimoji="0" lang="en-US" sz="1600" b="0" i="0" u="none" strike="noStrike" cap="none" normalizeH="0" baseline="0">
                <a:ln>
                  <a:noFill/>
                </a:ln>
                <a:solidFill>
                  <a:schemeClr val="tx1"/>
                </a:solidFill>
                <a:effectLst/>
                <a:latin typeface="Tahoma" charset="0"/>
              </a:rPr>
              <a:t>.</a:t>
            </a:r>
          </a:p>
        </p:txBody>
      </p:sp>
      <p:sp>
        <p:nvSpPr>
          <p:cNvPr id="13" name="Rectangle 12">
            <a:extLst>
              <a:ext uri="{FF2B5EF4-FFF2-40B4-BE49-F238E27FC236}">
                <a16:creationId xmlns:a16="http://schemas.microsoft.com/office/drawing/2014/main" id="{8C680971-A7FA-196E-4FEF-649F99934273}"/>
              </a:ext>
            </a:extLst>
          </p:cNvPr>
          <p:cNvSpPr/>
          <p:nvPr/>
        </p:nvSpPr>
        <p:spPr bwMode="auto">
          <a:xfrm>
            <a:off x="6234220" y="3870053"/>
            <a:ext cx="5668144" cy="105156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Frequent attendee and contributor at </a:t>
            </a:r>
            <a:r>
              <a:rPr lang="en-US" sz="1600">
                <a:solidFill>
                  <a:schemeClr val="dk1"/>
                </a:solidFill>
                <a:highlight>
                  <a:srgbClr val="FFFFFF"/>
                </a:highlight>
              </a:rPr>
              <a:t>Reality Capture Network, World of Concrete, UAV Expo, Autodesk University, </a:t>
            </a:r>
            <a:r>
              <a:rPr lang="en-US" sz="1600" err="1">
                <a:solidFill>
                  <a:schemeClr val="dk1"/>
                </a:solidFill>
                <a:highlight>
                  <a:srgbClr val="FFFFFF"/>
                </a:highlight>
              </a:rPr>
              <a:t>ConExpo</a:t>
            </a:r>
            <a:r>
              <a:rPr lang="en-US" sz="1600">
                <a:solidFill>
                  <a:schemeClr val="dk1"/>
                </a:solidFill>
                <a:highlight>
                  <a:srgbClr val="FFFFFF"/>
                </a:highlight>
              </a:rPr>
              <a:t>, and </a:t>
            </a:r>
            <a:r>
              <a:rPr lang="en-US" sz="1600" err="1">
                <a:solidFill>
                  <a:schemeClr val="dk1"/>
                </a:solidFill>
                <a:highlight>
                  <a:srgbClr val="FFFFFF"/>
                </a:highlight>
              </a:rPr>
              <a:t>Geoweek</a:t>
            </a:r>
            <a:r>
              <a:rPr lang="en-US" sz="1600">
                <a:solidFill>
                  <a:schemeClr val="dk1"/>
                </a:solidFill>
                <a:highlight>
                  <a:srgbClr val="FFFFFF"/>
                </a:highlight>
              </a:rPr>
              <a:t>.</a:t>
            </a:r>
            <a:endParaRPr kumimoji="0" lang="en-US" sz="1600" b="0" i="0" u="none" strike="noStrike" cap="none" normalizeH="0" baseline="0">
              <a:ln>
                <a:noFill/>
              </a:ln>
              <a:solidFill>
                <a:schemeClr val="tx1"/>
              </a:solidFill>
              <a:effectLst/>
              <a:latin typeface="Tahoma" charset="0"/>
            </a:endParaRPr>
          </a:p>
        </p:txBody>
      </p:sp>
      <p:sp>
        <p:nvSpPr>
          <p:cNvPr id="17" name="Rectangle 16">
            <a:extLst>
              <a:ext uri="{FF2B5EF4-FFF2-40B4-BE49-F238E27FC236}">
                <a16:creationId xmlns:a16="http://schemas.microsoft.com/office/drawing/2014/main" id="{E5C457EA-425D-5924-FF67-0E4C888F7F63}"/>
              </a:ext>
            </a:extLst>
          </p:cNvPr>
          <p:cNvSpPr/>
          <p:nvPr/>
        </p:nvSpPr>
        <p:spPr bwMode="auto">
          <a:xfrm>
            <a:off x="6234220" y="5186515"/>
            <a:ext cx="5668144" cy="105156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a:solidFill>
                  <a:schemeClr val="dk1"/>
                </a:solidFill>
                <a:highlight>
                  <a:srgbClr val="FFFFFF"/>
                </a:highlight>
              </a:rPr>
              <a:t>At Allen3D, a leading technology services and modeling company, we specialize in providing innovative solutions that bridge the gap between scanning, processing data, and delivering high-quality deliverables.</a:t>
            </a:r>
            <a:endParaRPr kumimoji="0" lang="en-US" sz="1600" b="0" i="0" u="none" strike="noStrike" cap="none" normalizeH="0" baseline="0">
              <a:ln>
                <a:noFill/>
              </a:ln>
              <a:solidFill>
                <a:schemeClr val="tx1"/>
              </a:solidFill>
              <a:effectLst/>
              <a:latin typeface="Tahoma" charset="0"/>
            </a:endParaRPr>
          </a:p>
        </p:txBody>
      </p:sp>
      <p:sp>
        <p:nvSpPr>
          <p:cNvPr id="18" name="Slide Number Placeholder 17">
            <a:extLst>
              <a:ext uri="{FF2B5EF4-FFF2-40B4-BE49-F238E27FC236}">
                <a16:creationId xmlns:a16="http://schemas.microsoft.com/office/drawing/2014/main" id="{4DF0F2F3-1F7E-F2A5-6636-00C1C8AFF2DB}"/>
              </a:ext>
            </a:extLst>
          </p:cNvPr>
          <p:cNvSpPr>
            <a:spLocks noGrp="1"/>
          </p:cNvSpPr>
          <p:nvPr>
            <p:ph type="sldNum" sz="quarter" idx="13"/>
          </p:nvPr>
        </p:nvSpPr>
        <p:spPr/>
        <p:txBody>
          <a:bodyPr/>
          <a:lstStyle/>
          <a:p>
            <a:fld id="{4E0AE188-E3D0-E942-9E53-3C4D8249D1B0}" type="slidenum">
              <a:rPr lang="en-US" smtClean="0"/>
              <a:t>5</a:t>
            </a:fld>
            <a:endParaRPr lang="en-US"/>
          </a:p>
        </p:txBody>
      </p:sp>
    </p:spTree>
    <p:extLst>
      <p:ext uri="{BB962C8B-B14F-4D97-AF65-F5344CB8AC3E}">
        <p14:creationId xmlns:p14="http://schemas.microsoft.com/office/powerpoint/2010/main" val="32457339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AAADFE-B3A4-49CB-8E07-C7C15B6B4302}"/>
              </a:ext>
            </a:extLst>
          </p:cNvPr>
          <p:cNvSpPr>
            <a:spLocks noGrp="1"/>
          </p:cNvSpPr>
          <p:nvPr>
            <p:ph type="sldNum" sz="quarter" idx="13"/>
          </p:nvPr>
        </p:nvSpPr>
        <p:spPr/>
        <p:txBody>
          <a:bodyPr/>
          <a:lstStyle/>
          <a:p>
            <a:fld id="{EB845320-5007-4676-B0B9-D643FE25CD5F}" type="slidenum">
              <a:rPr lang="en-US" smtClean="0"/>
              <a:t>50</a:t>
            </a:fld>
            <a:endParaRPr lang="en-US" dirty="0"/>
          </a:p>
        </p:txBody>
      </p:sp>
      <p:sp>
        <p:nvSpPr>
          <p:cNvPr id="3" name="Title 2">
            <a:extLst>
              <a:ext uri="{FF2B5EF4-FFF2-40B4-BE49-F238E27FC236}">
                <a16:creationId xmlns:a16="http://schemas.microsoft.com/office/drawing/2014/main" id="{94F4EAB3-A569-46A1-8BE8-A78CC990A3C7}"/>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BIM and Reality Capture</a:t>
            </a:r>
          </a:p>
        </p:txBody>
      </p:sp>
      <p:sp>
        <p:nvSpPr>
          <p:cNvPr id="5" name="Text Placeholder 4">
            <a:extLst>
              <a:ext uri="{FF2B5EF4-FFF2-40B4-BE49-F238E27FC236}">
                <a16:creationId xmlns:a16="http://schemas.microsoft.com/office/drawing/2014/main" id="{5AB89BDB-1CD4-4422-9471-3B05DBF62C7C}"/>
              </a:ext>
            </a:extLst>
          </p:cNvPr>
          <p:cNvSpPr txBox="1">
            <a:spLocks/>
          </p:cNvSpPr>
          <p:nvPr/>
        </p:nvSpPr>
        <p:spPr>
          <a:xfrm>
            <a:off x="515512" y="5658144"/>
            <a:ext cx="4467305" cy="348813"/>
          </a:xfrm>
          <a:prstGeom prst="rect">
            <a:avLst/>
          </a:prstGeom>
        </p:spPr>
        <p:txBody>
          <a:bodyPr lIns="0" tIns="0" rIns="0" bIns="0"/>
          <a:lstStyle>
            <a:defPPr>
              <a:defRPr lang="en-US"/>
            </a:defPPr>
            <a:lvl1pPr marR="0" indent="0" defTabSz="932742" fontAlgn="auto">
              <a:lnSpc>
                <a:spcPct val="100000"/>
              </a:lnSpc>
              <a:spcBef>
                <a:spcPct val="20000"/>
              </a:spcBef>
              <a:spcAft>
                <a:spcPts val="0"/>
              </a:spcAft>
              <a:buClrTx/>
              <a:buSzPct val="90000"/>
              <a:buFontTx/>
              <a:buNone/>
              <a:tabLst/>
              <a:defRPr sz="750" i="1" spc="0" baseline="0">
                <a:latin typeface="+mj-lt"/>
                <a:cs typeface="Segoe UI" panose="020B05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sz="1000" dirty="0"/>
              <a:t>Object Context Recognition using AI in </a:t>
            </a:r>
            <a:r>
              <a:rPr lang="en-US" sz="1000" dirty="0" err="1"/>
              <a:t>Cintoo</a:t>
            </a:r>
            <a:endParaRPr lang="en-US" sz="1000" dirty="0"/>
          </a:p>
        </p:txBody>
      </p:sp>
      <p:pic>
        <p:nvPicPr>
          <p:cNvPr id="6" name="Picture 5">
            <a:extLst>
              <a:ext uri="{FF2B5EF4-FFF2-40B4-BE49-F238E27FC236}">
                <a16:creationId xmlns:a16="http://schemas.microsoft.com/office/drawing/2014/main" id="{F41B62E3-82F6-DD3A-E62E-28D65F842AC9}"/>
              </a:ext>
            </a:extLst>
          </p:cNvPr>
          <p:cNvPicPr>
            <a:picLocks noChangeAspect="1"/>
          </p:cNvPicPr>
          <p:nvPr/>
        </p:nvPicPr>
        <p:blipFill rotWithShape="1">
          <a:blip r:embed="rId3"/>
          <a:srcRect r="652"/>
          <a:stretch/>
        </p:blipFill>
        <p:spPr>
          <a:xfrm>
            <a:off x="529597" y="1076645"/>
            <a:ext cx="11230404" cy="4572051"/>
          </a:xfrm>
          <a:prstGeom prst="rect">
            <a:avLst/>
          </a:prstGeom>
        </p:spPr>
      </p:pic>
      <p:sp>
        <p:nvSpPr>
          <p:cNvPr id="4" name="TextBox 3">
            <a:extLst>
              <a:ext uri="{FF2B5EF4-FFF2-40B4-BE49-F238E27FC236}">
                <a16:creationId xmlns:a16="http://schemas.microsoft.com/office/drawing/2014/main" id="{FF2C484A-9B50-738B-B521-E9774FCB4F6E}"/>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Tree>
    <p:extLst>
      <p:ext uri="{BB962C8B-B14F-4D97-AF65-F5344CB8AC3E}">
        <p14:creationId xmlns:p14="http://schemas.microsoft.com/office/powerpoint/2010/main" val="3963446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F6D1FB-B534-47CA-87B9-ACF7F63D4D97}"/>
              </a:ext>
            </a:extLst>
          </p:cNvPr>
          <p:cNvPicPr>
            <a:picLocks noChangeAspect="1"/>
          </p:cNvPicPr>
          <p:nvPr/>
        </p:nvPicPr>
        <p:blipFill>
          <a:blip r:embed="rId2"/>
          <a:stretch>
            <a:fillRect/>
          </a:stretch>
        </p:blipFill>
        <p:spPr>
          <a:xfrm>
            <a:off x="1443108" y="1206489"/>
            <a:ext cx="8149396" cy="4707662"/>
          </a:xfrm>
          <a:prstGeom prst="rect">
            <a:avLst/>
          </a:prstGeom>
        </p:spPr>
      </p:pic>
      <p:pic>
        <p:nvPicPr>
          <p:cNvPr id="4" name="Picture 3">
            <a:extLst>
              <a:ext uri="{FF2B5EF4-FFF2-40B4-BE49-F238E27FC236}">
                <a16:creationId xmlns:a16="http://schemas.microsoft.com/office/drawing/2014/main" id="{D5A6A1C1-4F3A-4207-80F3-7FA11E0D9153}"/>
              </a:ext>
            </a:extLst>
          </p:cNvPr>
          <p:cNvPicPr>
            <a:picLocks noChangeAspect="1"/>
          </p:cNvPicPr>
          <p:nvPr/>
        </p:nvPicPr>
        <p:blipFill>
          <a:blip r:embed="rId3"/>
          <a:stretch>
            <a:fillRect/>
          </a:stretch>
        </p:blipFill>
        <p:spPr>
          <a:xfrm>
            <a:off x="609600" y="4980436"/>
            <a:ext cx="2886216" cy="1342150"/>
          </a:xfrm>
          <a:prstGeom prst="rect">
            <a:avLst/>
          </a:prstGeom>
          <a:ln w="9525">
            <a:solidFill>
              <a:schemeClr val="tx1"/>
            </a:solidFill>
          </a:ln>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CAB75D5-3EE0-4061-BD6E-0F00B1B2405A}"/>
              </a:ext>
            </a:extLst>
          </p:cNvPr>
          <p:cNvSpPr/>
          <p:nvPr/>
        </p:nvSpPr>
        <p:spPr>
          <a:xfrm>
            <a:off x="8139898" y="943849"/>
            <a:ext cx="3943323" cy="6732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Monitor Building Health</a:t>
            </a:r>
          </a:p>
        </p:txBody>
      </p:sp>
      <p:sp>
        <p:nvSpPr>
          <p:cNvPr id="7" name="Rectangle 6">
            <a:extLst>
              <a:ext uri="{FF2B5EF4-FFF2-40B4-BE49-F238E27FC236}">
                <a16:creationId xmlns:a16="http://schemas.microsoft.com/office/drawing/2014/main" id="{BC2D2BE5-55B2-4491-9546-1FF322FF66AF}"/>
              </a:ext>
            </a:extLst>
          </p:cNvPr>
          <p:cNvSpPr/>
          <p:nvPr/>
        </p:nvSpPr>
        <p:spPr>
          <a:xfrm>
            <a:off x="8139897" y="1617088"/>
            <a:ext cx="3943323" cy="219891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spcAft>
                <a:spcPts val="600"/>
              </a:spcAft>
            </a:pPr>
            <a:r>
              <a:rPr lang="en-US" sz="1400">
                <a:solidFill>
                  <a:schemeClr val="accent1"/>
                </a:solidFill>
              </a:rPr>
              <a:t>Leveraging the as-built 3D facility model to provide spatial context, live data from IoT sensors, equipment and the building management system can be accessed to provide real-time visibility into building health and performance.</a:t>
            </a:r>
          </a:p>
          <a:p>
            <a:pPr algn="l">
              <a:spcAft>
                <a:spcPts val="600"/>
              </a:spcAft>
            </a:pPr>
            <a:r>
              <a:rPr lang="en-US" sz="1400">
                <a:solidFill>
                  <a:schemeClr val="accent1"/>
                </a:solidFill>
              </a:rPr>
              <a:t>Data can be displayed as current conditions or as a time-series to provide the insight you require.</a:t>
            </a:r>
          </a:p>
          <a:p>
            <a:endParaRPr lang="en-US" sz="1400"/>
          </a:p>
        </p:txBody>
      </p:sp>
      <p:sp>
        <p:nvSpPr>
          <p:cNvPr id="8" name="Slide Number Placeholder 7">
            <a:extLst>
              <a:ext uri="{FF2B5EF4-FFF2-40B4-BE49-F238E27FC236}">
                <a16:creationId xmlns:a16="http://schemas.microsoft.com/office/drawing/2014/main" id="{A5E1AFB1-196D-5FBB-5771-B0FAE248DE9A}"/>
              </a:ext>
            </a:extLst>
          </p:cNvPr>
          <p:cNvSpPr>
            <a:spLocks noGrp="1"/>
          </p:cNvSpPr>
          <p:nvPr>
            <p:ph type="sldNum" sz="quarter" idx="13"/>
          </p:nvPr>
        </p:nvSpPr>
        <p:spPr/>
        <p:txBody>
          <a:bodyPr/>
          <a:lstStyle/>
          <a:p>
            <a:fld id="{4E0AE188-E3D0-E942-9E53-3C4D8249D1B0}" type="slidenum">
              <a:rPr lang="en-US" smtClean="0"/>
              <a:t>51</a:t>
            </a:fld>
            <a:endParaRPr lang="en-US"/>
          </a:p>
        </p:txBody>
      </p:sp>
    </p:spTree>
    <p:extLst>
      <p:ext uri="{BB962C8B-B14F-4D97-AF65-F5344CB8AC3E}">
        <p14:creationId xmlns:p14="http://schemas.microsoft.com/office/powerpoint/2010/main" val="52721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8DFF2A-B916-4F75-AAAA-3967D70CBA6C}"/>
              </a:ext>
            </a:extLst>
          </p:cNvPr>
          <p:cNvPicPr>
            <a:picLocks noChangeAspect="1"/>
          </p:cNvPicPr>
          <p:nvPr/>
        </p:nvPicPr>
        <p:blipFill rotWithShape="1">
          <a:blip r:embed="rId2"/>
          <a:srcRect b="6874"/>
          <a:stretch/>
        </p:blipFill>
        <p:spPr>
          <a:xfrm>
            <a:off x="295276" y="4260548"/>
            <a:ext cx="6438900" cy="1963730"/>
          </a:xfrm>
          <a:prstGeom prst="rect">
            <a:avLst/>
          </a:prstGeom>
        </p:spPr>
      </p:pic>
      <p:sp>
        <p:nvSpPr>
          <p:cNvPr id="6" name="Rectangle 5">
            <a:extLst>
              <a:ext uri="{FF2B5EF4-FFF2-40B4-BE49-F238E27FC236}">
                <a16:creationId xmlns:a16="http://schemas.microsoft.com/office/drawing/2014/main" id="{8CAB75D5-3EE0-4061-BD6E-0F00B1B2405A}"/>
              </a:ext>
            </a:extLst>
          </p:cNvPr>
          <p:cNvSpPr/>
          <p:nvPr/>
        </p:nvSpPr>
        <p:spPr>
          <a:xfrm>
            <a:off x="217710" y="942348"/>
            <a:ext cx="3943323" cy="6732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Track Usage and </a:t>
            </a:r>
          </a:p>
          <a:p>
            <a:pPr algn="ctr"/>
            <a:r>
              <a:rPr lang="en-US" sz="2000"/>
              <a:t>Predict Maintenance</a:t>
            </a:r>
          </a:p>
        </p:txBody>
      </p:sp>
      <p:sp>
        <p:nvSpPr>
          <p:cNvPr id="7" name="Rectangle 6">
            <a:extLst>
              <a:ext uri="{FF2B5EF4-FFF2-40B4-BE49-F238E27FC236}">
                <a16:creationId xmlns:a16="http://schemas.microsoft.com/office/drawing/2014/main" id="{BC2D2BE5-55B2-4491-9546-1FF322FF66AF}"/>
              </a:ext>
            </a:extLst>
          </p:cNvPr>
          <p:cNvSpPr/>
          <p:nvPr/>
        </p:nvSpPr>
        <p:spPr>
          <a:xfrm>
            <a:off x="217710" y="1615587"/>
            <a:ext cx="3943323" cy="2198913"/>
          </a:xfrm>
          <a:prstGeom prst="rect">
            <a:avLst/>
          </a:prstGeom>
          <a:solidFill>
            <a:schemeClr val="tx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spcAft>
                <a:spcPts val="600"/>
              </a:spcAft>
            </a:pPr>
            <a:r>
              <a:rPr lang="en-US" sz="1400" dirty="0">
                <a:solidFill>
                  <a:schemeClr val="accent1"/>
                </a:solidFill>
              </a:rPr>
              <a:t>Interactive dashboards provide real-time data and visual feedback on facility usage, building conditions and overall building health compared to established KPIs.</a:t>
            </a:r>
          </a:p>
          <a:p>
            <a:pPr algn="l">
              <a:spcAft>
                <a:spcPts val="600"/>
              </a:spcAft>
            </a:pPr>
            <a:r>
              <a:rPr lang="en-US" sz="1400" dirty="0">
                <a:solidFill>
                  <a:schemeClr val="accent1"/>
                </a:solidFill>
              </a:rPr>
              <a:t>Rules and logic-based analytics can provide notifications when systems are operating outside desired parameters to predict the need for maintenance and generate workorders before issues arise.</a:t>
            </a:r>
          </a:p>
          <a:p>
            <a:endParaRPr lang="en-US" sz="1400" dirty="0"/>
          </a:p>
        </p:txBody>
      </p:sp>
      <p:pic>
        <p:nvPicPr>
          <p:cNvPr id="9" name="Picture 8">
            <a:extLst>
              <a:ext uri="{FF2B5EF4-FFF2-40B4-BE49-F238E27FC236}">
                <a16:creationId xmlns:a16="http://schemas.microsoft.com/office/drawing/2014/main" id="{A9FE0E50-DFAD-4314-A127-C5D3A8799F9B}"/>
              </a:ext>
            </a:extLst>
          </p:cNvPr>
          <p:cNvPicPr>
            <a:picLocks noChangeAspect="1"/>
          </p:cNvPicPr>
          <p:nvPr/>
        </p:nvPicPr>
        <p:blipFill rotWithShape="1">
          <a:blip r:embed="rId3">
            <a:clrChange>
              <a:clrFrom>
                <a:srgbClr val="FFFFFF"/>
              </a:clrFrom>
              <a:clrTo>
                <a:srgbClr val="FFFFFF">
                  <a:alpha val="0"/>
                </a:srgbClr>
              </a:clrTo>
            </a:clrChange>
          </a:blip>
          <a:srcRect l="1335"/>
          <a:stretch/>
        </p:blipFill>
        <p:spPr>
          <a:xfrm>
            <a:off x="5372597" y="902782"/>
            <a:ext cx="6524127" cy="4407459"/>
          </a:xfrm>
          <a:prstGeom prst="rect">
            <a:avLst/>
          </a:prstGeom>
        </p:spPr>
      </p:pic>
      <p:sp>
        <p:nvSpPr>
          <p:cNvPr id="3" name="TextBox 2">
            <a:extLst>
              <a:ext uri="{FF2B5EF4-FFF2-40B4-BE49-F238E27FC236}">
                <a16:creationId xmlns:a16="http://schemas.microsoft.com/office/drawing/2014/main" id="{80847141-EBF0-DFDF-369D-0C29EC400C2F}"/>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5" name="Slide Number Placeholder 4">
            <a:extLst>
              <a:ext uri="{FF2B5EF4-FFF2-40B4-BE49-F238E27FC236}">
                <a16:creationId xmlns:a16="http://schemas.microsoft.com/office/drawing/2014/main" id="{F07F1ED5-5D5B-D199-9D7E-A06AC99A87BE}"/>
              </a:ext>
            </a:extLst>
          </p:cNvPr>
          <p:cNvSpPr>
            <a:spLocks noGrp="1"/>
          </p:cNvSpPr>
          <p:nvPr>
            <p:ph type="sldNum" sz="quarter" idx="13"/>
          </p:nvPr>
        </p:nvSpPr>
        <p:spPr/>
        <p:txBody>
          <a:bodyPr/>
          <a:lstStyle/>
          <a:p>
            <a:fld id="{4E0AE188-E3D0-E942-9E53-3C4D8249D1B0}" type="slidenum">
              <a:rPr lang="en-US" smtClean="0"/>
              <a:t>52</a:t>
            </a:fld>
            <a:endParaRPr lang="en-US"/>
          </a:p>
        </p:txBody>
      </p:sp>
    </p:spTree>
    <p:extLst>
      <p:ext uri="{BB962C8B-B14F-4D97-AF65-F5344CB8AC3E}">
        <p14:creationId xmlns:p14="http://schemas.microsoft.com/office/powerpoint/2010/main" val="2956004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61DE-4DCF-4210-B2BB-9D1DFDF7B2DC}"/>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a:t>Digital Twin System Capabilities</a:t>
            </a:r>
          </a:p>
        </p:txBody>
      </p:sp>
      <p:pic>
        <p:nvPicPr>
          <p:cNvPr id="6" name="Picture 5">
            <a:extLst>
              <a:ext uri="{FF2B5EF4-FFF2-40B4-BE49-F238E27FC236}">
                <a16:creationId xmlns:a16="http://schemas.microsoft.com/office/drawing/2014/main" id="{8ACDC589-EEF7-5729-ECAF-907E450DBA5F}"/>
              </a:ext>
            </a:extLst>
          </p:cNvPr>
          <p:cNvPicPr>
            <a:picLocks noChangeAspect="1"/>
          </p:cNvPicPr>
          <p:nvPr/>
        </p:nvPicPr>
        <p:blipFill>
          <a:blip r:embed="rId2"/>
          <a:stretch>
            <a:fillRect/>
          </a:stretch>
        </p:blipFill>
        <p:spPr>
          <a:xfrm>
            <a:off x="1311952" y="1042407"/>
            <a:ext cx="9568095" cy="5136264"/>
          </a:xfrm>
          <a:prstGeom prst="rect">
            <a:avLst/>
          </a:prstGeom>
        </p:spPr>
      </p:pic>
      <p:sp>
        <p:nvSpPr>
          <p:cNvPr id="3" name="TextBox 2">
            <a:extLst>
              <a:ext uri="{FF2B5EF4-FFF2-40B4-BE49-F238E27FC236}">
                <a16:creationId xmlns:a16="http://schemas.microsoft.com/office/drawing/2014/main" id="{C712E79D-5F59-41FA-B5BB-49D317B097A0}"/>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5" name="Slide Number Placeholder 4">
            <a:extLst>
              <a:ext uri="{FF2B5EF4-FFF2-40B4-BE49-F238E27FC236}">
                <a16:creationId xmlns:a16="http://schemas.microsoft.com/office/drawing/2014/main" id="{E67C126D-B1CD-3B26-4B53-6D9D1463C649}"/>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53</a:t>
            </a:fld>
            <a:endParaRPr lang="en-US" dirty="0">
              <a:solidFill>
                <a:srgbClr val="000000"/>
              </a:solidFill>
            </a:endParaRPr>
          </a:p>
        </p:txBody>
      </p:sp>
    </p:spTree>
    <p:extLst>
      <p:ext uri="{BB962C8B-B14F-4D97-AF65-F5344CB8AC3E}">
        <p14:creationId xmlns:p14="http://schemas.microsoft.com/office/powerpoint/2010/main" val="4248082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5E0CF7-36D2-474F-B34D-48D5C9239012}"/>
              </a:ext>
            </a:extLst>
          </p:cNvPr>
          <p:cNvPicPr>
            <a:picLocks noChangeAspect="1"/>
          </p:cNvPicPr>
          <p:nvPr/>
        </p:nvPicPr>
        <p:blipFill>
          <a:blip r:embed="rId2"/>
          <a:stretch>
            <a:fillRect/>
          </a:stretch>
        </p:blipFill>
        <p:spPr>
          <a:xfrm>
            <a:off x="2477631" y="0"/>
            <a:ext cx="9714369" cy="6360598"/>
          </a:xfrm>
          <a:prstGeom prst="rect">
            <a:avLst/>
          </a:prstGeom>
        </p:spPr>
      </p:pic>
      <p:pic>
        <p:nvPicPr>
          <p:cNvPr id="11" name="Picture 10">
            <a:extLst>
              <a:ext uri="{FF2B5EF4-FFF2-40B4-BE49-F238E27FC236}">
                <a16:creationId xmlns:a16="http://schemas.microsoft.com/office/drawing/2014/main" id="{EC080954-A35B-463C-AC05-99A668EBA206}"/>
              </a:ext>
            </a:extLst>
          </p:cNvPr>
          <p:cNvPicPr>
            <a:picLocks noChangeAspect="1"/>
          </p:cNvPicPr>
          <p:nvPr/>
        </p:nvPicPr>
        <p:blipFill>
          <a:blip r:embed="rId3"/>
          <a:stretch>
            <a:fillRect/>
          </a:stretch>
        </p:blipFill>
        <p:spPr>
          <a:xfrm>
            <a:off x="65314" y="3381014"/>
            <a:ext cx="2412317" cy="2979585"/>
          </a:xfrm>
          <a:prstGeom prst="rect">
            <a:avLst/>
          </a:prstGeom>
        </p:spPr>
      </p:pic>
      <p:pic>
        <p:nvPicPr>
          <p:cNvPr id="12" name="Picture 11">
            <a:extLst>
              <a:ext uri="{FF2B5EF4-FFF2-40B4-BE49-F238E27FC236}">
                <a16:creationId xmlns:a16="http://schemas.microsoft.com/office/drawing/2014/main" id="{4607A678-7BD3-47F2-8ECF-68C1C11A9CA7}"/>
              </a:ext>
            </a:extLst>
          </p:cNvPr>
          <p:cNvPicPr>
            <a:picLocks noChangeAspect="1"/>
          </p:cNvPicPr>
          <p:nvPr/>
        </p:nvPicPr>
        <p:blipFill rotWithShape="1">
          <a:blip r:embed="rId4"/>
          <a:srcRect b="36506"/>
          <a:stretch/>
        </p:blipFill>
        <p:spPr>
          <a:xfrm>
            <a:off x="6095247" y="4201869"/>
            <a:ext cx="6096753" cy="2158730"/>
          </a:xfrm>
          <a:prstGeom prst="rect">
            <a:avLst/>
          </a:prstGeom>
        </p:spPr>
      </p:pic>
      <p:sp>
        <p:nvSpPr>
          <p:cNvPr id="13" name="Rectangle 12">
            <a:extLst>
              <a:ext uri="{FF2B5EF4-FFF2-40B4-BE49-F238E27FC236}">
                <a16:creationId xmlns:a16="http://schemas.microsoft.com/office/drawing/2014/main" id="{FBDAFB6F-69D6-47F2-95D7-60E5E026E00C}"/>
              </a:ext>
            </a:extLst>
          </p:cNvPr>
          <p:cNvSpPr/>
          <p:nvPr/>
        </p:nvSpPr>
        <p:spPr>
          <a:xfrm>
            <a:off x="0" y="246185"/>
            <a:ext cx="3943323" cy="6732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Track Usage</a:t>
            </a:r>
          </a:p>
        </p:txBody>
      </p:sp>
      <p:sp>
        <p:nvSpPr>
          <p:cNvPr id="14" name="Rectangle 13">
            <a:extLst>
              <a:ext uri="{FF2B5EF4-FFF2-40B4-BE49-F238E27FC236}">
                <a16:creationId xmlns:a16="http://schemas.microsoft.com/office/drawing/2014/main" id="{D9F6A6D1-8133-496C-858A-AFC6B89F518B}"/>
              </a:ext>
            </a:extLst>
          </p:cNvPr>
          <p:cNvSpPr/>
          <p:nvPr/>
        </p:nvSpPr>
        <p:spPr>
          <a:xfrm>
            <a:off x="-1" y="919424"/>
            <a:ext cx="3943323" cy="238983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spcAft>
                <a:spcPts val="600"/>
              </a:spcAft>
            </a:pPr>
            <a:r>
              <a:rPr lang="en-US" sz="1400">
                <a:solidFill>
                  <a:schemeClr val="accent1"/>
                </a:solidFill>
              </a:rPr>
              <a:t>Whether it is a conference room or an individual workstation, IoT based solutions can provide visibility into current occupancy and use over time.</a:t>
            </a:r>
          </a:p>
          <a:p>
            <a:pPr algn="l">
              <a:spcAft>
                <a:spcPts val="600"/>
              </a:spcAft>
            </a:pPr>
            <a:r>
              <a:rPr lang="en-US" sz="1400">
                <a:solidFill>
                  <a:schemeClr val="accent1"/>
                </a:solidFill>
              </a:rPr>
              <a:t>Usage can be displayed in Dashboards and within the 3D Model to provide visual or spatial context.</a:t>
            </a:r>
          </a:p>
          <a:p>
            <a:pPr algn="l">
              <a:spcAft>
                <a:spcPts val="600"/>
              </a:spcAft>
            </a:pPr>
            <a:r>
              <a:rPr lang="en-US" sz="1400">
                <a:solidFill>
                  <a:schemeClr val="accent1"/>
                </a:solidFill>
              </a:rPr>
              <a:t>Hospitality and reservation systems can utilize the data to optimize use of space and dynamically update availability.</a:t>
            </a:r>
          </a:p>
          <a:p>
            <a:endParaRPr lang="en-US" sz="1400"/>
          </a:p>
        </p:txBody>
      </p:sp>
      <p:sp>
        <p:nvSpPr>
          <p:cNvPr id="3" name="TextBox 2">
            <a:extLst>
              <a:ext uri="{FF2B5EF4-FFF2-40B4-BE49-F238E27FC236}">
                <a16:creationId xmlns:a16="http://schemas.microsoft.com/office/drawing/2014/main" id="{15EF68C5-3354-484D-151E-BEF7C88B83EF}"/>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5" name="Slide Number Placeholder 4">
            <a:extLst>
              <a:ext uri="{FF2B5EF4-FFF2-40B4-BE49-F238E27FC236}">
                <a16:creationId xmlns:a16="http://schemas.microsoft.com/office/drawing/2014/main" id="{10A24FD7-1688-A46D-151D-A6E11E8AF98D}"/>
              </a:ext>
            </a:extLst>
          </p:cNvPr>
          <p:cNvSpPr>
            <a:spLocks noGrp="1"/>
          </p:cNvSpPr>
          <p:nvPr>
            <p:ph type="sldNum" sz="quarter" idx="13"/>
          </p:nvPr>
        </p:nvSpPr>
        <p:spPr/>
        <p:txBody>
          <a:bodyPr/>
          <a:lstStyle/>
          <a:p>
            <a:fld id="{4E0AE188-E3D0-E942-9E53-3C4D8249D1B0}" type="slidenum">
              <a:rPr lang="en-US" smtClean="0"/>
              <a:t>54</a:t>
            </a:fld>
            <a:endParaRPr lang="en-US"/>
          </a:p>
        </p:txBody>
      </p:sp>
    </p:spTree>
    <p:extLst>
      <p:ext uri="{BB962C8B-B14F-4D97-AF65-F5344CB8AC3E}">
        <p14:creationId xmlns:p14="http://schemas.microsoft.com/office/powerpoint/2010/main" val="11520676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84" y="0"/>
            <a:ext cx="10552176" cy="795130"/>
          </a:xfrm>
        </p:spPr>
        <p:txBody>
          <a:bodyPr/>
          <a:lstStyle/>
          <a:p>
            <a:r>
              <a:rPr lang="en-US" dirty="0"/>
              <a:t>What role can digital twins play in simulation and training?</a:t>
            </a:r>
          </a:p>
        </p:txBody>
      </p:sp>
      <p:sp>
        <p:nvSpPr>
          <p:cNvPr id="4" name="Content Placeholder 3"/>
          <p:cNvSpPr>
            <a:spLocks noGrp="1"/>
          </p:cNvSpPr>
          <p:nvPr>
            <p:ph sz="quarter" idx="11"/>
          </p:nvPr>
        </p:nvSpPr>
        <p:spPr/>
        <p:txBody>
          <a:bodyPr/>
          <a:lstStyle/>
          <a:p>
            <a:r>
              <a:rPr lang="en-US" dirty="0"/>
              <a:t>What role can digital twins play in simulation and training?</a:t>
            </a:r>
          </a:p>
          <a:p>
            <a:pPr lvl="1"/>
            <a:r>
              <a:rPr lang="en-US" dirty="0"/>
              <a:t>Maintenance on trainer systems and support equipment.</a:t>
            </a:r>
          </a:p>
          <a:p>
            <a:pPr lvl="1"/>
            <a:r>
              <a:rPr lang="en-US" dirty="0"/>
              <a:t>Simulations on operational security.</a:t>
            </a:r>
          </a:p>
          <a:p>
            <a:pPr lvl="1"/>
            <a:r>
              <a:rPr lang="en-US" dirty="0"/>
              <a:t>EHS simulations.</a:t>
            </a:r>
          </a:p>
          <a:p>
            <a:pPr lvl="1"/>
            <a:r>
              <a:rPr lang="en-US" dirty="0"/>
              <a:t>human performance feedback. </a:t>
            </a:r>
          </a:p>
          <a:p>
            <a:pPr lvl="1"/>
            <a:r>
              <a:rPr lang="en-US" dirty="0"/>
              <a:t>operational visibility for program efficacy. </a:t>
            </a:r>
          </a:p>
          <a:p>
            <a:pPr lvl="1"/>
            <a:r>
              <a:rPr lang="en-US" dirty="0"/>
              <a:t>enhancements for job specific and facility specific training.</a:t>
            </a:r>
          </a:p>
          <a:p>
            <a:pPr lvl="1"/>
            <a:r>
              <a:rPr lang="en-US" dirty="0"/>
              <a:t>democratize training through data consolidation.</a:t>
            </a:r>
          </a:p>
          <a:p>
            <a:pPr lvl="1"/>
            <a:r>
              <a:rPr lang="en-US" dirty="0"/>
              <a:t>less logistics to train personnel.</a:t>
            </a:r>
          </a:p>
          <a:p>
            <a:pPr lvl="1"/>
            <a:r>
              <a:rPr lang="en-US" dirty="0"/>
              <a:t>less time between need for training and getting training.</a:t>
            </a:r>
          </a:p>
        </p:txBody>
      </p:sp>
      <p:sp>
        <p:nvSpPr>
          <p:cNvPr id="3" name="TextBox 2">
            <a:extLst>
              <a:ext uri="{FF2B5EF4-FFF2-40B4-BE49-F238E27FC236}">
                <a16:creationId xmlns:a16="http://schemas.microsoft.com/office/drawing/2014/main" id="{0CD8E202-0914-01AF-028E-1B91E033F808}"/>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6" name="Slide Number Placeholder 5">
            <a:extLst>
              <a:ext uri="{FF2B5EF4-FFF2-40B4-BE49-F238E27FC236}">
                <a16:creationId xmlns:a16="http://schemas.microsoft.com/office/drawing/2014/main" id="{5BCC4643-86BB-30F9-5DDE-68BC7091B463}"/>
              </a:ext>
            </a:extLst>
          </p:cNvPr>
          <p:cNvSpPr>
            <a:spLocks noGrp="1"/>
          </p:cNvSpPr>
          <p:nvPr>
            <p:ph type="sldNum" sz="quarter" idx="10"/>
          </p:nvPr>
        </p:nvSpPr>
        <p:spPr/>
        <p:txBody>
          <a:bodyPr/>
          <a:lstStyle/>
          <a:p>
            <a:pPr>
              <a:defRPr/>
            </a:pPr>
            <a:fld id="{D68E8870-17DE-45C4-A8DD-7644B2422933}" type="slidenum">
              <a:rPr lang="en-US" smtClean="0"/>
              <a:pPr>
                <a:defRPr/>
              </a:pPr>
              <a:t>55</a:t>
            </a:fld>
            <a:endParaRPr lang="en-US" dirty="0"/>
          </a:p>
        </p:txBody>
      </p:sp>
    </p:spTree>
    <p:extLst>
      <p:ext uri="{BB962C8B-B14F-4D97-AF65-F5344CB8AC3E}">
        <p14:creationId xmlns:p14="http://schemas.microsoft.com/office/powerpoint/2010/main" val="1387710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B69EA-BE91-D7AD-5A2B-42E59DA3B2A7}"/>
              </a:ext>
            </a:extLst>
          </p:cNvPr>
          <p:cNvSpPr>
            <a:spLocks noGrp="1"/>
          </p:cNvSpPr>
          <p:nvPr>
            <p:ph type="title"/>
          </p:nvPr>
        </p:nvSpPr>
        <p:spPr/>
        <p:txBody>
          <a:bodyPr>
            <a:normAutofit/>
          </a:bodyPr>
          <a:lstStyle/>
          <a:p>
            <a:r>
              <a:rPr lang="en-US" sz="2900" dirty="0"/>
              <a:t>POC #1 Example – Simulate</a:t>
            </a:r>
          </a:p>
        </p:txBody>
      </p:sp>
      <p:sp>
        <p:nvSpPr>
          <p:cNvPr id="3" name="Content Placeholder 2">
            <a:extLst>
              <a:ext uri="{FF2B5EF4-FFF2-40B4-BE49-F238E27FC236}">
                <a16:creationId xmlns:a16="http://schemas.microsoft.com/office/drawing/2014/main" id="{9508B70E-F4A7-F922-D290-769944CD623C}"/>
              </a:ext>
            </a:extLst>
          </p:cNvPr>
          <p:cNvSpPr>
            <a:spLocks noGrp="1"/>
          </p:cNvSpPr>
          <p:nvPr>
            <p:ph sz="half" idx="1"/>
          </p:nvPr>
        </p:nvSpPr>
        <p:spPr>
          <a:xfrm>
            <a:off x="95288" y="928852"/>
            <a:ext cx="7372998" cy="5312644"/>
          </a:xfrm>
        </p:spPr>
        <p:txBody>
          <a:bodyPr>
            <a:noAutofit/>
          </a:bodyPr>
          <a:lstStyle/>
          <a:p>
            <a:r>
              <a:rPr lang="en-US" b="1" dirty="0"/>
              <a:t>Description</a:t>
            </a:r>
            <a:r>
              <a:rPr lang="en-US" dirty="0"/>
              <a:t>: Apply a physics-based simulation of building energy performance using virtual sensers and engineering models.</a:t>
            </a:r>
          </a:p>
          <a:p>
            <a:r>
              <a:rPr lang="en-US" b="1" dirty="0"/>
              <a:t>Benefits </a:t>
            </a:r>
          </a:p>
          <a:p>
            <a:pPr lvl="1"/>
            <a:r>
              <a:rPr lang="en-US" dirty="0"/>
              <a:t>Measure expected energy performance of building with higher fidelity</a:t>
            </a:r>
          </a:p>
          <a:p>
            <a:pPr lvl="1"/>
            <a:r>
              <a:rPr lang="en-US" dirty="0"/>
              <a:t>Improve building energy performance baselining process</a:t>
            </a:r>
          </a:p>
          <a:p>
            <a:pPr lvl="1"/>
            <a:r>
              <a:rPr lang="en-US" dirty="0"/>
              <a:t>Enables simulation at scale without physical installation of new devices</a:t>
            </a:r>
          </a:p>
          <a:p>
            <a:r>
              <a:rPr lang="en-US" b="1" dirty="0"/>
              <a:t>Approach</a:t>
            </a:r>
          </a:p>
          <a:p>
            <a:pPr lvl="1"/>
            <a:r>
              <a:rPr lang="en-US" dirty="0"/>
              <a:t>Perform discovery*</a:t>
            </a:r>
          </a:p>
          <a:p>
            <a:pPr lvl="1"/>
            <a:r>
              <a:rPr lang="en-US" dirty="0"/>
              <a:t>Draft gap analysis*</a:t>
            </a:r>
          </a:p>
          <a:p>
            <a:pPr lvl="1"/>
            <a:r>
              <a:rPr lang="en-US" dirty="0"/>
              <a:t>Collect data and prepare digital model(s)*</a:t>
            </a:r>
          </a:p>
          <a:p>
            <a:pPr lvl="1"/>
            <a:r>
              <a:rPr lang="en-US" dirty="0"/>
              <a:t>Perform simulation and prepare report</a:t>
            </a:r>
          </a:p>
          <a:p>
            <a:pPr lvl="1"/>
            <a:r>
              <a:rPr lang="en-US" dirty="0"/>
              <a:t>Evaluate POC and recommend next steps*</a:t>
            </a:r>
          </a:p>
        </p:txBody>
      </p:sp>
      <p:sp>
        <p:nvSpPr>
          <p:cNvPr id="5" name="TextBox 4">
            <a:extLst>
              <a:ext uri="{FF2B5EF4-FFF2-40B4-BE49-F238E27FC236}">
                <a16:creationId xmlns:a16="http://schemas.microsoft.com/office/drawing/2014/main" id="{0BE368D9-5C7C-7D84-BEF0-798D1D2D4790}"/>
              </a:ext>
            </a:extLst>
          </p:cNvPr>
          <p:cNvSpPr txBox="1"/>
          <p:nvPr/>
        </p:nvSpPr>
        <p:spPr>
          <a:xfrm>
            <a:off x="7158977" y="934562"/>
            <a:ext cx="5090083" cy="19389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457189" indent="-457189" eaLnBrk="1" hangingPunct="1">
              <a:spcBef>
                <a:spcPct val="20000"/>
              </a:spcBef>
              <a:buClr>
                <a:schemeClr val="tx1"/>
              </a:buClr>
              <a:buSzPct val="75000"/>
              <a:buFont typeface="Wingdings" charset="2"/>
              <a:buChar char="Ø"/>
              <a:defRPr sz="2400" b="1">
                <a:latin typeface="Arial Narrow" pitchFamily="34" charset="0"/>
                <a:ea typeface="Arial Narrow" charset="0"/>
                <a:cs typeface="Arial Narrow" charset="0"/>
              </a:defRPr>
            </a:lvl1pPr>
            <a:lvl2pPr marL="990575" lvl="1" indent="-380990" eaLnBrk="1" hangingPunct="1">
              <a:spcBef>
                <a:spcPct val="20000"/>
              </a:spcBef>
              <a:buClr>
                <a:schemeClr val="tx1"/>
              </a:buClr>
              <a:buSzPct val="75000"/>
              <a:buFont typeface="Wingdings" pitchFamily="2" charset="2"/>
              <a:buChar char="n"/>
              <a:defRPr sz="2000">
                <a:latin typeface="Arial Narrow" charset="0"/>
                <a:ea typeface="Arial Narrow" charset="0"/>
                <a:cs typeface="Arial Narrow" charset="0"/>
              </a:defRPr>
            </a:lvl2pPr>
            <a:lvl3pPr marL="1523962" indent="-304792" eaLnBrk="1" hangingPunct="1">
              <a:spcBef>
                <a:spcPct val="20000"/>
              </a:spcBef>
              <a:buClr>
                <a:schemeClr val="tx1"/>
              </a:buClr>
              <a:buSzPct val="50000"/>
              <a:buFont typeface="Wingdings" pitchFamily="2" charset="2"/>
              <a:buChar char="n"/>
              <a:defRPr sz="1800">
                <a:latin typeface="+mn-lt"/>
              </a:defRPr>
            </a:lvl3pPr>
            <a:lvl4pPr marL="2133547" indent="-304792" eaLnBrk="1" hangingPunct="1">
              <a:spcBef>
                <a:spcPct val="20000"/>
              </a:spcBef>
              <a:buClr>
                <a:schemeClr val="accent2"/>
              </a:buClr>
              <a:buSzPct val="55000"/>
              <a:buFont typeface="Wingdings" pitchFamily="2" charset="2"/>
              <a:buChar char="n"/>
              <a:defRPr sz="1600">
                <a:latin typeface="+mn-lt"/>
              </a:defRPr>
            </a:lvl4pPr>
            <a:lvl5pPr marL="2743131" indent="-304792" eaLnBrk="1" hangingPunct="1">
              <a:spcBef>
                <a:spcPct val="20000"/>
              </a:spcBef>
              <a:buClr>
                <a:schemeClr val="accent1"/>
              </a:buClr>
              <a:buSzPct val="50000"/>
              <a:buFont typeface="Wingdings" pitchFamily="2" charset="2"/>
              <a:buChar char="n"/>
              <a:defRPr sz="1600">
                <a:latin typeface="+mn-lt"/>
              </a:defRPr>
            </a:lvl5pPr>
            <a:lvl6pPr marL="3352716" indent="-304792" fontAlgn="base">
              <a:spcBef>
                <a:spcPct val="20000"/>
              </a:spcBef>
              <a:spcAft>
                <a:spcPct val="0"/>
              </a:spcAft>
              <a:buClr>
                <a:schemeClr val="accent1"/>
              </a:buClr>
              <a:buSzPct val="50000"/>
              <a:buFont typeface="Wingdings" pitchFamily="2" charset="2"/>
              <a:buChar char="n"/>
              <a:defRPr sz="1800">
                <a:latin typeface="+mn-lt"/>
              </a:defRPr>
            </a:lvl6pPr>
            <a:lvl7pPr marL="3962301" indent="-304792" fontAlgn="base">
              <a:spcBef>
                <a:spcPct val="20000"/>
              </a:spcBef>
              <a:spcAft>
                <a:spcPct val="0"/>
              </a:spcAft>
              <a:buClr>
                <a:schemeClr val="accent1"/>
              </a:buClr>
              <a:buSzPct val="50000"/>
              <a:buFont typeface="Wingdings" pitchFamily="2" charset="2"/>
              <a:buChar char="n"/>
              <a:defRPr sz="1800">
                <a:latin typeface="+mn-lt"/>
              </a:defRPr>
            </a:lvl7pPr>
            <a:lvl8pPr marL="4571886" indent="-304792" fontAlgn="base">
              <a:spcBef>
                <a:spcPct val="20000"/>
              </a:spcBef>
              <a:spcAft>
                <a:spcPct val="0"/>
              </a:spcAft>
              <a:buClr>
                <a:schemeClr val="accent1"/>
              </a:buClr>
              <a:buSzPct val="50000"/>
              <a:buFont typeface="Wingdings" pitchFamily="2" charset="2"/>
              <a:buChar char="n"/>
              <a:defRPr sz="1800">
                <a:latin typeface="+mn-lt"/>
              </a:defRPr>
            </a:lvl8pPr>
            <a:lvl9pPr marL="5181470" indent="-304792" fontAlgn="base">
              <a:spcBef>
                <a:spcPct val="20000"/>
              </a:spcBef>
              <a:spcAft>
                <a:spcPct val="0"/>
              </a:spcAft>
              <a:buClr>
                <a:schemeClr val="accent1"/>
              </a:buClr>
              <a:buSzPct val="50000"/>
              <a:buFont typeface="Wingdings" pitchFamily="2" charset="2"/>
              <a:buChar char="n"/>
              <a:defRPr sz="1800">
                <a:latin typeface="+mn-lt"/>
              </a:defRPr>
            </a:lvl9pPr>
          </a:lstStyle>
          <a:p>
            <a:r>
              <a:rPr lang="en-US" dirty="0"/>
              <a:t>Deliverables</a:t>
            </a:r>
          </a:p>
          <a:p>
            <a:pPr lvl="1"/>
            <a:r>
              <a:rPr lang="en-US" dirty="0"/>
              <a:t>Simulation Model specification</a:t>
            </a:r>
          </a:p>
          <a:p>
            <a:pPr lvl="1"/>
            <a:r>
              <a:rPr lang="en-US" dirty="0"/>
              <a:t>Simulation Model(s)</a:t>
            </a:r>
          </a:p>
          <a:p>
            <a:pPr lvl="1"/>
            <a:r>
              <a:rPr lang="en-US" dirty="0"/>
              <a:t>Simulation Report (pdf and Dashboard)</a:t>
            </a:r>
          </a:p>
          <a:p>
            <a:pPr lvl="1"/>
            <a:r>
              <a:rPr lang="en-US" dirty="0"/>
              <a:t>POC Evaluation and Recommendations</a:t>
            </a:r>
          </a:p>
        </p:txBody>
      </p:sp>
      <p:pic>
        <p:nvPicPr>
          <p:cNvPr id="7" name="Picture 2" descr="image005">
            <a:extLst>
              <a:ext uri="{FF2B5EF4-FFF2-40B4-BE49-F238E27FC236}">
                <a16:creationId xmlns:a16="http://schemas.microsoft.com/office/drawing/2014/main" id="{0021C70F-1CAB-7373-FA1C-0891E21AF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8286" y="3144869"/>
            <a:ext cx="4471465" cy="300015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4DDA381-0B40-6807-40FA-F6AAC93958DA}"/>
              </a:ext>
            </a:extLst>
          </p:cNvPr>
          <p:cNvSpPr txBox="1"/>
          <p:nvPr/>
        </p:nvSpPr>
        <p:spPr>
          <a:xfrm>
            <a:off x="2764168" y="6512811"/>
            <a:ext cx="422694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latin typeface="Arial" panose="020B0604020202020204"/>
                <a:ea typeface="+mn-ea"/>
                <a:cs typeface="+mn-cs"/>
              </a:rPr>
              <a:t>*Can be integrated/aligned into other POC scopes</a:t>
            </a:r>
          </a:p>
        </p:txBody>
      </p:sp>
      <p:sp>
        <p:nvSpPr>
          <p:cNvPr id="4" name="TextBox 3">
            <a:extLst>
              <a:ext uri="{FF2B5EF4-FFF2-40B4-BE49-F238E27FC236}">
                <a16:creationId xmlns:a16="http://schemas.microsoft.com/office/drawing/2014/main" id="{4BCEF142-7A8B-AF15-1694-C60DA172DA0B}"/>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9" name="Slide Number Placeholder 8">
            <a:extLst>
              <a:ext uri="{FF2B5EF4-FFF2-40B4-BE49-F238E27FC236}">
                <a16:creationId xmlns:a16="http://schemas.microsoft.com/office/drawing/2014/main" id="{BD1F4F48-87C0-5A6C-43F4-D19F9B6F2C2E}"/>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56</a:t>
            </a:fld>
            <a:endParaRPr lang="en-US" dirty="0">
              <a:solidFill>
                <a:srgbClr val="000000"/>
              </a:solidFill>
            </a:endParaRPr>
          </a:p>
        </p:txBody>
      </p:sp>
    </p:spTree>
    <p:extLst>
      <p:ext uri="{BB962C8B-B14F-4D97-AF65-F5344CB8AC3E}">
        <p14:creationId xmlns:p14="http://schemas.microsoft.com/office/powerpoint/2010/main" val="11525187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4B64CD-DF49-8100-9863-551BB4D58F1F}"/>
              </a:ext>
            </a:extLst>
          </p:cNvPr>
          <p:cNvSpPr txBox="1"/>
          <p:nvPr/>
        </p:nvSpPr>
        <p:spPr>
          <a:xfrm>
            <a:off x="2764168" y="6512811"/>
            <a:ext cx="422694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latin typeface="Arial" panose="020B0604020202020204"/>
                <a:ea typeface="+mn-ea"/>
                <a:cs typeface="+mn-cs"/>
              </a:rPr>
              <a:t>*Can be integrated/aligned into other POC scopes</a:t>
            </a:r>
          </a:p>
        </p:txBody>
      </p:sp>
      <p:sp>
        <p:nvSpPr>
          <p:cNvPr id="2" name="Title 1">
            <a:extLst>
              <a:ext uri="{FF2B5EF4-FFF2-40B4-BE49-F238E27FC236}">
                <a16:creationId xmlns:a16="http://schemas.microsoft.com/office/drawing/2014/main" id="{2CCB69EA-BE91-D7AD-5A2B-42E59DA3B2A7}"/>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POC #2 Example – Measure</a:t>
            </a:r>
          </a:p>
        </p:txBody>
      </p:sp>
      <p:sp>
        <p:nvSpPr>
          <p:cNvPr id="3" name="Content Placeholder 2">
            <a:extLst>
              <a:ext uri="{FF2B5EF4-FFF2-40B4-BE49-F238E27FC236}">
                <a16:creationId xmlns:a16="http://schemas.microsoft.com/office/drawing/2014/main" id="{9508B70E-F4A7-F922-D290-769944CD623C}"/>
              </a:ext>
            </a:extLst>
          </p:cNvPr>
          <p:cNvSpPr>
            <a:spLocks noGrp="1"/>
          </p:cNvSpPr>
          <p:nvPr>
            <p:ph sz="half" idx="1"/>
          </p:nvPr>
        </p:nvSpPr>
        <p:spPr>
          <a:xfrm>
            <a:off x="288393" y="951399"/>
            <a:ext cx="5807607" cy="4114800"/>
          </a:xfrm>
        </p:spPr>
        <p:txBody>
          <a:bodyPr>
            <a:noAutofit/>
          </a:bodyPr>
          <a:lstStyle/>
          <a:p>
            <a:r>
              <a:rPr lang="en-US" sz="2000" b="1" dirty="0"/>
              <a:t>Description</a:t>
            </a:r>
            <a:r>
              <a:rPr lang="en-US" sz="2000" dirty="0"/>
              <a:t>: Capture and visualize historical building energy performance using an Independent Data Layer.</a:t>
            </a:r>
          </a:p>
          <a:p>
            <a:r>
              <a:rPr lang="en-US" sz="2000" b="1" dirty="0"/>
              <a:t>Benefits </a:t>
            </a:r>
          </a:p>
          <a:p>
            <a:pPr lvl="1"/>
            <a:r>
              <a:rPr lang="en-US" sz="1800" dirty="0"/>
              <a:t>Unlock data currently stored in siloed systems</a:t>
            </a:r>
          </a:p>
          <a:p>
            <a:pPr lvl="1"/>
            <a:r>
              <a:rPr lang="en-US" sz="1800" dirty="0"/>
              <a:t>Enable interoperability across existing systems</a:t>
            </a:r>
          </a:p>
          <a:p>
            <a:pPr lvl="1"/>
            <a:r>
              <a:rPr lang="en-US" sz="1800" dirty="0"/>
              <a:t>Provide improved access to and control of your energy performance data</a:t>
            </a:r>
          </a:p>
          <a:p>
            <a:r>
              <a:rPr lang="en-US" sz="2000" b="1" dirty="0"/>
              <a:t>Approach</a:t>
            </a:r>
          </a:p>
          <a:p>
            <a:pPr lvl="1"/>
            <a:r>
              <a:rPr lang="en-US" sz="1800" dirty="0"/>
              <a:t>Perform discovery*</a:t>
            </a:r>
          </a:p>
          <a:p>
            <a:pPr lvl="1"/>
            <a:r>
              <a:rPr lang="en-US" sz="1800" dirty="0"/>
              <a:t>Draft gap analysis*</a:t>
            </a:r>
          </a:p>
          <a:p>
            <a:pPr lvl="1"/>
            <a:r>
              <a:rPr lang="en-US" sz="1800" dirty="0"/>
              <a:t>Design data model and solution architecture</a:t>
            </a:r>
          </a:p>
          <a:p>
            <a:pPr lvl="1"/>
            <a:r>
              <a:rPr lang="en-US" sz="1800" dirty="0"/>
              <a:t>Collect data and prepare digital model(s)*</a:t>
            </a:r>
          </a:p>
          <a:p>
            <a:pPr lvl="1"/>
            <a:r>
              <a:rPr lang="en-US" sz="1800" dirty="0"/>
              <a:t>Implement data management infrastructure and data visualization</a:t>
            </a:r>
          </a:p>
          <a:p>
            <a:pPr lvl="1"/>
            <a:r>
              <a:rPr lang="en-US" sz="1800" dirty="0"/>
              <a:t>Demonstrate solution</a:t>
            </a:r>
          </a:p>
          <a:p>
            <a:pPr lvl="1"/>
            <a:r>
              <a:rPr lang="en-US" sz="1800" dirty="0"/>
              <a:t>Evaluate POC and recommend next steps*</a:t>
            </a:r>
          </a:p>
          <a:p>
            <a:pPr lvl="1"/>
            <a:endParaRPr lang="en-US" sz="1800" dirty="0"/>
          </a:p>
        </p:txBody>
      </p:sp>
      <p:sp>
        <p:nvSpPr>
          <p:cNvPr id="4" name="TextBox 3">
            <a:extLst>
              <a:ext uri="{FF2B5EF4-FFF2-40B4-BE49-F238E27FC236}">
                <a16:creationId xmlns:a16="http://schemas.microsoft.com/office/drawing/2014/main" id="{46B42BC5-3A68-667F-5828-85760EE8901B}"/>
              </a:ext>
            </a:extLst>
          </p:cNvPr>
          <p:cNvSpPr txBox="1"/>
          <p:nvPr/>
        </p:nvSpPr>
        <p:spPr>
          <a:xfrm>
            <a:off x="6666844" y="951399"/>
            <a:ext cx="5340672" cy="29484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457189" indent="-457189" eaLnBrk="1" hangingPunct="1">
              <a:spcBef>
                <a:spcPct val="20000"/>
              </a:spcBef>
              <a:buClr>
                <a:schemeClr val="tx1"/>
              </a:buClr>
              <a:buSzPct val="75000"/>
              <a:buFont typeface="Wingdings" charset="2"/>
              <a:buChar char="Ø"/>
              <a:defRPr sz="2000" b="1">
                <a:latin typeface="Arial Narrow" pitchFamily="34" charset="0"/>
                <a:ea typeface="Arial Narrow" charset="0"/>
                <a:cs typeface="Arial Narrow" charset="0"/>
              </a:defRPr>
            </a:lvl1pPr>
            <a:lvl2pPr marL="990575" lvl="1" indent="-380990" eaLnBrk="1" hangingPunct="1">
              <a:spcBef>
                <a:spcPct val="20000"/>
              </a:spcBef>
              <a:buClr>
                <a:schemeClr val="tx1"/>
              </a:buClr>
              <a:buSzPct val="75000"/>
              <a:buFont typeface="Wingdings" pitchFamily="2" charset="2"/>
              <a:buChar char="n"/>
              <a:defRPr sz="1800">
                <a:latin typeface="Arial Narrow" charset="0"/>
                <a:ea typeface="Arial Narrow" charset="0"/>
                <a:cs typeface="Arial Narrow" charset="0"/>
              </a:defRPr>
            </a:lvl2pPr>
            <a:lvl3pPr marL="1523962" indent="-304792" eaLnBrk="1" hangingPunct="1">
              <a:spcBef>
                <a:spcPct val="20000"/>
              </a:spcBef>
              <a:buClr>
                <a:schemeClr val="tx1"/>
              </a:buClr>
              <a:buSzPct val="50000"/>
              <a:buFont typeface="Wingdings" pitchFamily="2" charset="2"/>
              <a:buChar char="n"/>
              <a:defRPr sz="1800">
                <a:latin typeface="+mn-lt"/>
              </a:defRPr>
            </a:lvl3pPr>
            <a:lvl4pPr marL="2133547" indent="-304792" eaLnBrk="1" hangingPunct="1">
              <a:spcBef>
                <a:spcPct val="20000"/>
              </a:spcBef>
              <a:buClr>
                <a:schemeClr val="accent2"/>
              </a:buClr>
              <a:buSzPct val="55000"/>
              <a:buFont typeface="Wingdings" pitchFamily="2" charset="2"/>
              <a:buChar char="n"/>
              <a:defRPr sz="1600">
                <a:latin typeface="+mn-lt"/>
              </a:defRPr>
            </a:lvl4pPr>
            <a:lvl5pPr marL="2743131" indent="-304792" eaLnBrk="1" hangingPunct="1">
              <a:spcBef>
                <a:spcPct val="20000"/>
              </a:spcBef>
              <a:buClr>
                <a:schemeClr val="accent1"/>
              </a:buClr>
              <a:buSzPct val="50000"/>
              <a:buFont typeface="Wingdings" pitchFamily="2" charset="2"/>
              <a:buChar char="n"/>
              <a:defRPr sz="1600">
                <a:latin typeface="+mn-lt"/>
              </a:defRPr>
            </a:lvl5pPr>
            <a:lvl6pPr marL="3352716" indent="-304792" fontAlgn="base">
              <a:spcBef>
                <a:spcPct val="20000"/>
              </a:spcBef>
              <a:spcAft>
                <a:spcPct val="0"/>
              </a:spcAft>
              <a:buClr>
                <a:schemeClr val="accent1"/>
              </a:buClr>
              <a:buSzPct val="50000"/>
              <a:buFont typeface="Wingdings" pitchFamily="2" charset="2"/>
              <a:buChar char="n"/>
              <a:defRPr sz="1800">
                <a:latin typeface="+mn-lt"/>
              </a:defRPr>
            </a:lvl6pPr>
            <a:lvl7pPr marL="3962301" indent="-304792" fontAlgn="base">
              <a:spcBef>
                <a:spcPct val="20000"/>
              </a:spcBef>
              <a:spcAft>
                <a:spcPct val="0"/>
              </a:spcAft>
              <a:buClr>
                <a:schemeClr val="accent1"/>
              </a:buClr>
              <a:buSzPct val="50000"/>
              <a:buFont typeface="Wingdings" pitchFamily="2" charset="2"/>
              <a:buChar char="n"/>
              <a:defRPr sz="1800">
                <a:latin typeface="+mn-lt"/>
              </a:defRPr>
            </a:lvl7pPr>
            <a:lvl8pPr marL="4571886" indent="-304792" fontAlgn="base">
              <a:spcBef>
                <a:spcPct val="20000"/>
              </a:spcBef>
              <a:spcAft>
                <a:spcPct val="0"/>
              </a:spcAft>
              <a:buClr>
                <a:schemeClr val="accent1"/>
              </a:buClr>
              <a:buSzPct val="50000"/>
              <a:buFont typeface="Wingdings" pitchFamily="2" charset="2"/>
              <a:buChar char="n"/>
              <a:defRPr sz="1800">
                <a:latin typeface="+mn-lt"/>
              </a:defRPr>
            </a:lvl8pPr>
            <a:lvl9pPr marL="5181470" indent="-304792" fontAlgn="base">
              <a:spcBef>
                <a:spcPct val="20000"/>
              </a:spcBef>
              <a:spcAft>
                <a:spcPct val="0"/>
              </a:spcAft>
              <a:buClr>
                <a:schemeClr val="accent1"/>
              </a:buClr>
              <a:buSzPct val="50000"/>
              <a:buFont typeface="Wingdings" pitchFamily="2" charset="2"/>
              <a:buChar char="n"/>
              <a:defRPr sz="1800">
                <a:latin typeface="+mn-lt"/>
              </a:defRPr>
            </a:lvl9pPr>
          </a:lstStyle>
          <a:p>
            <a:r>
              <a:rPr lang="en-US" dirty="0"/>
              <a:t>Deliverables</a:t>
            </a:r>
          </a:p>
          <a:p>
            <a:pPr lvl="1"/>
            <a:r>
              <a:rPr lang="en-US" dirty="0"/>
              <a:t>Data model (relational and graph)</a:t>
            </a:r>
          </a:p>
          <a:p>
            <a:pPr lvl="1"/>
            <a:r>
              <a:rPr lang="en-US" dirty="0"/>
              <a:t>Proposed solution architecture</a:t>
            </a:r>
          </a:p>
          <a:p>
            <a:pPr lvl="1"/>
            <a:r>
              <a:rPr lang="en-US" dirty="0"/>
              <a:t>Data management infrastructure implemented on enterprise grade platform (e.g. Azure) </a:t>
            </a:r>
          </a:p>
          <a:p>
            <a:pPr lvl="1"/>
            <a:r>
              <a:rPr lang="en-US" dirty="0"/>
              <a:t>Integration pipelines for subset of historical data</a:t>
            </a:r>
          </a:p>
          <a:p>
            <a:pPr lvl="1"/>
            <a:r>
              <a:rPr lang="en-US" dirty="0"/>
              <a:t>Data visualization demonstration</a:t>
            </a:r>
          </a:p>
          <a:p>
            <a:pPr lvl="1"/>
            <a:r>
              <a:rPr lang="en-US" dirty="0"/>
              <a:t>POC Evaluation and Recommendations</a:t>
            </a:r>
          </a:p>
        </p:txBody>
      </p:sp>
      <p:pic>
        <p:nvPicPr>
          <p:cNvPr id="7" name="Picture 6">
            <a:extLst>
              <a:ext uri="{FF2B5EF4-FFF2-40B4-BE49-F238E27FC236}">
                <a16:creationId xmlns:a16="http://schemas.microsoft.com/office/drawing/2014/main" id="{4E525282-780E-8E31-B601-C93E9AFD86AE}"/>
              </a:ext>
            </a:extLst>
          </p:cNvPr>
          <p:cNvPicPr>
            <a:picLocks noChangeAspect="1"/>
          </p:cNvPicPr>
          <p:nvPr/>
        </p:nvPicPr>
        <p:blipFill>
          <a:blip r:embed="rId2"/>
          <a:stretch>
            <a:fillRect/>
          </a:stretch>
        </p:blipFill>
        <p:spPr>
          <a:xfrm>
            <a:off x="6991111" y="3807224"/>
            <a:ext cx="4363358" cy="2545048"/>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7130EFD-8531-6A78-59C9-02C9E58D90CF}"/>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9" name="Slide Number Placeholder 8">
            <a:extLst>
              <a:ext uri="{FF2B5EF4-FFF2-40B4-BE49-F238E27FC236}">
                <a16:creationId xmlns:a16="http://schemas.microsoft.com/office/drawing/2014/main" id="{BEF1D60C-21C5-1857-5D94-5E04AE021590}"/>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57</a:t>
            </a:fld>
            <a:endParaRPr lang="en-US" dirty="0">
              <a:solidFill>
                <a:srgbClr val="000000"/>
              </a:solidFill>
            </a:endParaRPr>
          </a:p>
        </p:txBody>
      </p:sp>
    </p:spTree>
    <p:extLst>
      <p:ext uri="{BB962C8B-B14F-4D97-AF65-F5344CB8AC3E}">
        <p14:creationId xmlns:p14="http://schemas.microsoft.com/office/powerpoint/2010/main" val="33665082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B69EA-BE91-D7AD-5A2B-42E59DA3B2A7}"/>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POC #3 Example – Compare</a:t>
            </a:r>
          </a:p>
        </p:txBody>
      </p:sp>
      <p:sp>
        <p:nvSpPr>
          <p:cNvPr id="3" name="Content Placeholder 2">
            <a:extLst>
              <a:ext uri="{FF2B5EF4-FFF2-40B4-BE49-F238E27FC236}">
                <a16:creationId xmlns:a16="http://schemas.microsoft.com/office/drawing/2014/main" id="{9508B70E-F4A7-F922-D290-769944CD623C}"/>
              </a:ext>
            </a:extLst>
          </p:cNvPr>
          <p:cNvSpPr>
            <a:spLocks noGrp="1"/>
          </p:cNvSpPr>
          <p:nvPr>
            <p:ph sz="half" idx="1"/>
          </p:nvPr>
        </p:nvSpPr>
        <p:spPr>
          <a:xfrm>
            <a:off x="100584" y="951399"/>
            <a:ext cx="6720840" cy="4260701"/>
          </a:xfrm>
        </p:spPr>
        <p:txBody>
          <a:bodyPr>
            <a:noAutofit/>
          </a:bodyPr>
          <a:lstStyle/>
          <a:p>
            <a:r>
              <a:rPr lang="en-US" sz="2000" b="1" dirty="0"/>
              <a:t>Description</a:t>
            </a:r>
            <a:r>
              <a:rPr lang="en-US" sz="2000" dirty="0"/>
              <a:t>: Perform an analysis of actual building energy performance relative to simulated building energy performance.</a:t>
            </a:r>
          </a:p>
          <a:p>
            <a:r>
              <a:rPr lang="en-US" sz="2000" b="1" dirty="0"/>
              <a:t>Benefits: </a:t>
            </a:r>
          </a:p>
          <a:p>
            <a:pPr lvl="1"/>
            <a:r>
              <a:rPr lang="en-US" sz="1800" dirty="0"/>
              <a:t>Enable holistic building systems audit and continuous calibration</a:t>
            </a:r>
          </a:p>
          <a:p>
            <a:pPr lvl="1"/>
            <a:r>
              <a:rPr lang="en-US" sz="1800" dirty="0"/>
              <a:t>Provide data validation and performance feedback loop</a:t>
            </a:r>
          </a:p>
          <a:p>
            <a:pPr lvl="1"/>
            <a:r>
              <a:rPr lang="en-US" sz="1800" dirty="0"/>
              <a:t>Improve decision-making and planning for energy conservation strategy</a:t>
            </a:r>
          </a:p>
          <a:p>
            <a:r>
              <a:rPr lang="en-US" sz="2000" b="1" dirty="0"/>
              <a:t>Approach</a:t>
            </a:r>
          </a:p>
          <a:p>
            <a:pPr lvl="1"/>
            <a:r>
              <a:rPr lang="en-US" sz="1800" dirty="0"/>
              <a:t>Perform discovery*</a:t>
            </a:r>
          </a:p>
          <a:p>
            <a:pPr lvl="1"/>
            <a:r>
              <a:rPr lang="en-US" sz="1800" dirty="0"/>
              <a:t>Draft gap analysis*</a:t>
            </a:r>
          </a:p>
          <a:p>
            <a:pPr lvl="1"/>
            <a:r>
              <a:rPr lang="en-US" sz="1800" dirty="0"/>
              <a:t>Design data model and solution architecture*</a:t>
            </a:r>
          </a:p>
          <a:p>
            <a:pPr lvl="1"/>
            <a:r>
              <a:rPr lang="en-US" sz="1800" dirty="0"/>
              <a:t>Implement data management infrastructure and analytics</a:t>
            </a:r>
          </a:p>
          <a:p>
            <a:pPr lvl="1"/>
            <a:r>
              <a:rPr lang="en-US" sz="1800" dirty="0"/>
              <a:t>Demonstrate solution</a:t>
            </a:r>
          </a:p>
          <a:p>
            <a:pPr lvl="1"/>
            <a:r>
              <a:rPr lang="en-US" sz="1800" dirty="0"/>
              <a:t>Evaluate POC and recommend next steps*</a:t>
            </a:r>
          </a:p>
          <a:p>
            <a:pPr lvl="1"/>
            <a:endParaRPr lang="en-US" sz="1800" dirty="0"/>
          </a:p>
        </p:txBody>
      </p:sp>
      <p:sp>
        <p:nvSpPr>
          <p:cNvPr id="4" name="TextBox 3">
            <a:extLst>
              <a:ext uri="{FF2B5EF4-FFF2-40B4-BE49-F238E27FC236}">
                <a16:creationId xmlns:a16="http://schemas.microsoft.com/office/drawing/2014/main" id="{E23A64D1-2CB6-CE71-06C4-DC59374E9BEA}"/>
              </a:ext>
            </a:extLst>
          </p:cNvPr>
          <p:cNvSpPr txBox="1"/>
          <p:nvPr/>
        </p:nvSpPr>
        <p:spPr>
          <a:xfrm>
            <a:off x="6666844" y="951399"/>
            <a:ext cx="5090083" cy="1921039"/>
          </a:xfrm>
          <a:prstGeom prst="rect">
            <a:avLst/>
          </a:prstGeom>
          <a:noFill/>
        </p:spPr>
        <p:txBody>
          <a:bodyPr wrap="square">
            <a:spAutoFit/>
          </a:bodyPr>
          <a:lstStyle/>
          <a:p>
            <a:pPr marL="266700" marR="0" lvl="0" indent="-2667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B49"/>
                </a:solidFill>
                <a:effectLst/>
                <a:uLnTx/>
                <a:uFillTx/>
                <a:latin typeface="Arial" panose="020B0604020202020204"/>
                <a:ea typeface="+mn-ea"/>
                <a:cs typeface="+mn-cs"/>
              </a:rPr>
              <a:t>Deliverables</a:t>
            </a:r>
          </a:p>
          <a:p>
            <a:pPr marL="542925" marR="0" lvl="1" indent="-2762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Data model </a:t>
            </a:r>
          </a:p>
          <a:p>
            <a:pPr marL="542925" marR="0" lvl="1" indent="-2762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Digital Model(s)</a:t>
            </a:r>
          </a:p>
          <a:p>
            <a:pPr marL="542925" marR="0" lvl="1" indent="-2762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BI Dashboard for Simulation vs Actual</a:t>
            </a:r>
          </a:p>
          <a:p>
            <a:pPr marL="542925" marR="0" lvl="1" indent="-2762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rPr>
              <a:t>POC Evaluation and Recommendations</a:t>
            </a:r>
          </a:p>
          <a:p>
            <a:pPr marL="542925" marR="0" lvl="1" indent="-27622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2B49"/>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00F55C8A-8356-FAAF-ECB9-AC92DCD5EA2C}"/>
              </a:ext>
            </a:extLst>
          </p:cNvPr>
          <p:cNvPicPr>
            <a:picLocks noChangeAspect="1"/>
          </p:cNvPicPr>
          <p:nvPr/>
        </p:nvPicPr>
        <p:blipFill>
          <a:blip r:embed="rId2"/>
          <a:stretch>
            <a:fillRect/>
          </a:stretch>
        </p:blipFill>
        <p:spPr>
          <a:xfrm>
            <a:off x="6961389" y="2814080"/>
            <a:ext cx="4121692" cy="3215457"/>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FEF48D7A-6DC0-F64E-C1F5-8473CA82E208}"/>
              </a:ext>
            </a:extLst>
          </p:cNvPr>
          <p:cNvSpPr txBox="1"/>
          <p:nvPr/>
        </p:nvSpPr>
        <p:spPr>
          <a:xfrm>
            <a:off x="2764168" y="6512811"/>
            <a:ext cx="422694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latin typeface="Arial" panose="020B0604020202020204"/>
                <a:ea typeface="+mn-ea"/>
                <a:cs typeface="+mn-cs"/>
              </a:rPr>
              <a:t>*Can be integrated/aligned into other POC scopes</a:t>
            </a:r>
          </a:p>
        </p:txBody>
      </p:sp>
      <p:sp>
        <p:nvSpPr>
          <p:cNvPr id="7" name="TextBox 6">
            <a:extLst>
              <a:ext uri="{FF2B5EF4-FFF2-40B4-BE49-F238E27FC236}">
                <a16:creationId xmlns:a16="http://schemas.microsoft.com/office/drawing/2014/main" id="{9D039FFF-D097-91F3-0BBE-F861E85BC5C1}"/>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9" name="Slide Number Placeholder 8">
            <a:extLst>
              <a:ext uri="{FF2B5EF4-FFF2-40B4-BE49-F238E27FC236}">
                <a16:creationId xmlns:a16="http://schemas.microsoft.com/office/drawing/2014/main" id="{BF901FF0-6BEA-0163-A7CC-93F09ABD13B9}"/>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58</a:t>
            </a:fld>
            <a:endParaRPr lang="en-US" dirty="0">
              <a:solidFill>
                <a:srgbClr val="000000"/>
              </a:solidFill>
            </a:endParaRPr>
          </a:p>
        </p:txBody>
      </p:sp>
    </p:spTree>
    <p:extLst>
      <p:ext uri="{BB962C8B-B14F-4D97-AF65-F5344CB8AC3E}">
        <p14:creationId xmlns:p14="http://schemas.microsoft.com/office/powerpoint/2010/main" val="21955062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CF7C45B-74BD-5017-AE69-518F32FDEA79}"/>
              </a:ext>
            </a:extLst>
          </p:cNvPr>
          <p:cNvGrpSpPr/>
          <p:nvPr/>
        </p:nvGrpSpPr>
        <p:grpSpPr>
          <a:xfrm>
            <a:off x="5401393" y="557894"/>
            <a:ext cx="6035040" cy="6030473"/>
            <a:chOff x="5401393" y="557894"/>
            <a:chExt cx="6035040" cy="6030473"/>
          </a:xfrm>
        </p:grpSpPr>
        <p:sp>
          <p:nvSpPr>
            <p:cNvPr id="3" name="Oval 2">
              <a:extLst>
                <a:ext uri="{FF2B5EF4-FFF2-40B4-BE49-F238E27FC236}">
                  <a16:creationId xmlns:a16="http://schemas.microsoft.com/office/drawing/2014/main" id="{273D0139-60D5-BF23-29CC-FA1E179DA637}"/>
                </a:ext>
              </a:extLst>
            </p:cNvPr>
            <p:cNvSpPr>
              <a:spLocks noChangeAspect="1"/>
            </p:cNvSpPr>
            <p:nvPr/>
          </p:nvSpPr>
          <p:spPr>
            <a:xfrm>
              <a:off x="5401393" y="557894"/>
              <a:ext cx="6035040" cy="6030473"/>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F0980DF9-379F-EFEB-24CB-373901869DAA}"/>
                </a:ext>
              </a:extLst>
            </p:cNvPr>
            <p:cNvSpPr txBox="1"/>
            <p:nvPr/>
          </p:nvSpPr>
          <p:spPr>
            <a:xfrm>
              <a:off x="7717527" y="840876"/>
              <a:ext cx="1402772" cy="369332"/>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Digital Twin</a:t>
              </a:r>
            </a:p>
          </p:txBody>
        </p:sp>
        <p:sp>
          <p:nvSpPr>
            <p:cNvPr id="13" name="TextBox 12">
              <a:extLst>
                <a:ext uri="{FF2B5EF4-FFF2-40B4-BE49-F238E27FC236}">
                  <a16:creationId xmlns:a16="http://schemas.microsoft.com/office/drawing/2014/main" id="{087F2078-83C3-1DBC-EC4A-72B4030596A0}"/>
                </a:ext>
              </a:extLst>
            </p:cNvPr>
            <p:cNvSpPr txBox="1"/>
            <p:nvPr/>
          </p:nvSpPr>
          <p:spPr>
            <a:xfrm>
              <a:off x="7458793" y="5988767"/>
              <a:ext cx="1920240" cy="369332"/>
            </a:xfrm>
            <a:prstGeom prst="rect">
              <a:avLst/>
            </a:prstGeom>
            <a:noFill/>
          </p:spPr>
          <p:txBody>
            <a:bodyPr wrap="none" rtlCol="0">
              <a:prstTxWarp prst="textArchDow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System of Systems</a:t>
              </a:r>
            </a:p>
          </p:txBody>
        </p:sp>
      </p:grpSp>
      <p:grpSp>
        <p:nvGrpSpPr>
          <p:cNvPr id="41" name="Group 40">
            <a:extLst>
              <a:ext uri="{FF2B5EF4-FFF2-40B4-BE49-F238E27FC236}">
                <a16:creationId xmlns:a16="http://schemas.microsoft.com/office/drawing/2014/main" id="{72C9EEB6-29E2-1DFC-4A47-791A1DB476D1}"/>
              </a:ext>
            </a:extLst>
          </p:cNvPr>
          <p:cNvGrpSpPr/>
          <p:nvPr/>
        </p:nvGrpSpPr>
        <p:grpSpPr>
          <a:xfrm>
            <a:off x="5949758" y="1060434"/>
            <a:ext cx="5029200" cy="5025392"/>
            <a:chOff x="5944192" y="1060434"/>
            <a:chExt cx="5029200" cy="5025392"/>
          </a:xfrm>
        </p:grpSpPr>
        <p:sp>
          <p:nvSpPr>
            <p:cNvPr id="4" name="Oval 3">
              <a:extLst>
                <a:ext uri="{FF2B5EF4-FFF2-40B4-BE49-F238E27FC236}">
                  <a16:creationId xmlns:a16="http://schemas.microsoft.com/office/drawing/2014/main" id="{5E17CFE3-25A4-D1F2-4F91-13C71444D2DA}"/>
                </a:ext>
              </a:extLst>
            </p:cNvPr>
            <p:cNvSpPr>
              <a:spLocks noChangeAspect="1"/>
            </p:cNvSpPr>
            <p:nvPr/>
          </p:nvSpPr>
          <p:spPr>
            <a:xfrm>
              <a:off x="5944192" y="1060434"/>
              <a:ext cx="5029200" cy="5025392"/>
            </a:xfrm>
            <a:prstGeom prst="ellipse">
              <a:avLst/>
            </a:prstGeom>
            <a:solidFill>
              <a:srgbClr val="E7E6E6">
                <a:alpha val="85098"/>
              </a:srgbClr>
            </a:solidFill>
            <a:ln>
              <a:solidFill>
                <a:schemeClr val="bg2"/>
              </a:solidFill>
            </a:ln>
            <a:effectLst>
              <a:innerShdw blurRad="431800" dist="508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D73BAA6A-217F-9573-E496-7D483C5F67A4}"/>
                </a:ext>
              </a:extLst>
            </p:cNvPr>
            <p:cNvSpPr txBox="1"/>
            <p:nvPr/>
          </p:nvSpPr>
          <p:spPr>
            <a:xfrm rot="19935123">
              <a:off x="6639977" y="1492245"/>
              <a:ext cx="1554480" cy="369332"/>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426A"/>
                  </a:solidFill>
                  <a:effectLst/>
                  <a:uLnTx/>
                  <a:uFillTx/>
                  <a:latin typeface="Arial" panose="020B0604020202020204" pitchFamily="34" charset="0"/>
                  <a:ea typeface="+mn-ea"/>
                  <a:cs typeface="Arial" panose="020B0604020202020204" pitchFamily="34" charset="0"/>
                </a:rPr>
                <a:t>Communicate</a:t>
              </a:r>
            </a:p>
          </p:txBody>
        </p:sp>
        <p:sp>
          <p:nvSpPr>
            <p:cNvPr id="19" name="TextBox 18">
              <a:extLst>
                <a:ext uri="{FF2B5EF4-FFF2-40B4-BE49-F238E27FC236}">
                  <a16:creationId xmlns:a16="http://schemas.microsoft.com/office/drawing/2014/main" id="{E5C8E295-C2CD-161F-AB68-E15AC48C294E}"/>
                </a:ext>
              </a:extLst>
            </p:cNvPr>
            <p:cNvSpPr txBox="1"/>
            <p:nvPr/>
          </p:nvSpPr>
          <p:spPr>
            <a:xfrm rot="2981068">
              <a:off x="6075648" y="4748610"/>
              <a:ext cx="1188720" cy="369332"/>
            </a:xfrm>
            <a:prstGeom prst="rect">
              <a:avLst/>
            </a:prstGeom>
            <a:noFill/>
          </p:spPr>
          <p:txBody>
            <a:bodyPr wrap="none" rtlCol="0">
              <a:prstTxWarp prst="textArchDow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426A"/>
                  </a:solidFill>
                  <a:effectLst/>
                  <a:uLnTx/>
                  <a:uFillTx/>
                  <a:latin typeface="Arial" panose="020B0604020202020204" pitchFamily="34" charset="0"/>
                  <a:ea typeface="+mn-ea"/>
                  <a:cs typeface="Arial" panose="020B0604020202020204" pitchFamily="34" charset="0"/>
                </a:rPr>
                <a:t>Correlate</a:t>
              </a:r>
            </a:p>
          </p:txBody>
        </p:sp>
        <p:sp>
          <p:nvSpPr>
            <p:cNvPr id="20" name="TextBox 19">
              <a:extLst>
                <a:ext uri="{FF2B5EF4-FFF2-40B4-BE49-F238E27FC236}">
                  <a16:creationId xmlns:a16="http://schemas.microsoft.com/office/drawing/2014/main" id="{94F53ECF-E184-67DE-BEF6-7C3D9B0BC39E}"/>
                </a:ext>
              </a:extLst>
            </p:cNvPr>
            <p:cNvSpPr txBox="1"/>
            <p:nvPr/>
          </p:nvSpPr>
          <p:spPr>
            <a:xfrm rot="17504264">
              <a:off x="9780744" y="4151841"/>
              <a:ext cx="1371600" cy="369332"/>
            </a:xfrm>
            <a:prstGeom prst="rect">
              <a:avLst/>
            </a:prstGeom>
            <a:noFill/>
          </p:spPr>
          <p:txBody>
            <a:bodyPr wrap="none" rtlCol="0">
              <a:prstTxWarp prst="textArchDow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426A"/>
                  </a:solidFill>
                  <a:effectLst/>
                  <a:uLnTx/>
                  <a:uFillTx/>
                  <a:latin typeface="Arial" panose="020B0604020202020204" pitchFamily="34" charset="0"/>
                  <a:ea typeface="+mn-ea"/>
                  <a:cs typeface="Arial" panose="020B0604020202020204" pitchFamily="34" charset="0"/>
                </a:rPr>
                <a:t>Collaborate</a:t>
              </a:r>
            </a:p>
          </p:txBody>
        </p:sp>
      </p:grpSp>
      <p:grpSp>
        <p:nvGrpSpPr>
          <p:cNvPr id="44" name="Group 43">
            <a:extLst>
              <a:ext uri="{FF2B5EF4-FFF2-40B4-BE49-F238E27FC236}">
                <a16:creationId xmlns:a16="http://schemas.microsoft.com/office/drawing/2014/main" id="{93C4AD14-C060-AD02-98D4-E11750D09830}"/>
              </a:ext>
            </a:extLst>
          </p:cNvPr>
          <p:cNvGrpSpPr/>
          <p:nvPr/>
        </p:nvGrpSpPr>
        <p:grpSpPr>
          <a:xfrm>
            <a:off x="8199172" y="1865758"/>
            <a:ext cx="2301102" cy="2284270"/>
            <a:chOff x="8199172" y="1865758"/>
            <a:chExt cx="2301102" cy="2284270"/>
          </a:xfrm>
        </p:grpSpPr>
        <p:sp>
          <p:nvSpPr>
            <p:cNvPr id="6" name="Oval 5">
              <a:extLst>
                <a:ext uri="{FF2B5EF4-FFF2-40B4-BE49-F238E27FC236}">
                  <a16:creationId xmlns:a16="http://schemas.microsoft.com/office/drawing/2014/main" id="{88601FCB-8210-3598-B25C-A748568A9CF3}"/>
                </a:ext>
              </a:extLst>
            </p:cNvPr>
            <p:cNvSpPr>
              <a:spLocks noChangeAspect="1"/>
            </p:cNvSpPr>
            <p:nvPr/>
          </p:nvSpPr>
          <p:spPr>
            <a:xfrm>
              <a:off x="8199172" y="1865758"/>
              <a:ext cx="2286000" cy="2284270"/>
            </a:xfrm>
            <a:prstGeom prst="ellipse">
              <a:avLst/>
            </a:prstGeom>
            <a:solidFill>
              <a:schemeClr val="accent3">
                <a:alpha val="50196"/>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endParaRPr>
            </a:p>
          </p:txBody>
        </p:sp>
        <p:grpSp>
          <p:nvGrpSpPr>
            <p:cNvPr id="43" name="Group 42">
              <a:extLst>
                <a:ext uri="{FF2B5EF4-FFF2-40B4-BE49-F238E27FC236}">
                  <a16:creationId xmlns:a16="http://schemas.microsoft.com/office/drawing/2014/main" id="{F4E419C6-AF5D-02BE-9771-A166E9640841}"/>
                </a:ext>
              </a:extLst>
            </p:cNvPr>
            <p:cNvGrpSpPr/>
            <p:nvPr/>
          </p:nvGrpSpPr>
          <p:grpSpPr>
            <a:xfrm>
              <a:off x="8719825" y="1978277"/>
              <a:ext cx="1780449" cy="1401953"/>
              <a:chOff x="8719825" y="1978277"/>
              <a:chExt cx="1780449" cy="1401953"/>
            </a:xfrm>
          </p:grpSpPr>
          <p:grpSp>
            <p:nvGrpSpPr>
              <p:cNvPr id="30" name="Group 29">
                <a:extLst>
                  <a:ext uri="{FF2B5EF4-FFF2-40B4-BE49-F238E27FC236}">
                    <a16:creationId xmlns:a16="http://schemas.microsoft.com/office/drawing/2014/main" id="{CE2F8A2B-63CF-F3FE-C4D9-9D95A46727AE}"/>
                  </a:ext>
                </a:extLst>
              </p:cNvPr>
              <p:cNvGrpSpPr/>
              <p:nvPr/>
            </p:nvGrpSpPr>
            <p:grpSpPr>
              <a:xfrm>
                <a:off x="9584639" y="2650946"/>
                <a:ext cx="915635" cy="729284"/>
                <a:chOff x="1064499" y="2678212"/>
                <a:chExt cx="915635" cy="729284"/>
              </a:xfrm>
            </p:grpSpPr>
            <p:pic>
              <p:nvPicPr>
                <p:cNvPr id="23" name="Graphic 22" descr="Cloud Computing outline">
                  <a:extLst>
                    <a:ext uri="{FF2B5EF4-FFF2-40B4-BE49-F238E27FC236}">
                      <a16:creationId xmlns:a16="http://schemas.microsoft.com/office/drawing/2014/main" id="{EBA2E8E2-D03E-7DF7-BBFE-067786B795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70372" y="2678212"/>
                  <a:ext cx="548640" cy="548640"/>
                </a:xfrm>
                <a:prstGeom prst="rect">
                  <a:avLst/>
                </a:prstGeom>
              </p:spPr>
            </p:pic>
            <p:sp>
              <p:nvSpPr>
                <p:cNvPr id="27" name="TextBox 26">
                  <a:extLst>
                    <a:ext uri="{FF2B5EF4-FFF2-40B4-BE49-F238E27FC236}">
                      <a16:creationId xmlns:a16="http://schemas.microsoft.com/office/drawing/2014/main" id="{2D3C656C-A16A-15E6-A213-291248225B5F}"/>
                    </a:ext>
                  </a:extLst>
                </p:cNvPr>
                <p:cNvSpPr txBox="1"/>
                <p:nvPr/>
              </p:nvSpPr>
              <p:spPr>
                <a:xfrm>
                  <a:off x="1064499" y="3145886"/>
                  <a:ext cx="91563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Technology</a:t>
                  </a:r>
                </a:p>
              </p:txBody>
            </p:sp>
          </p:grpSp>
          <p:sp>
            <p:nvSpPr>
              <p:cNvPr id="35" name="TextBox 34">
                <a:extLst>
                  <a:ext uri="{FF2B5EF4-FFF2-40B4-BE49-F238E27FC236}">
                    <a16:creationId xmlns:a16="http://schemas.microsoft.com/office/drawing/2014/main" id="{DF76C163-9FFE-F54E-41F4-0E0DC148F6E1}"/>
                  </a:ext>
                </a:extLst>
              </p:cNvPr>
              <p:cNvSpPr txBox="1"/>
              <p:nvPr/>
            </p:nvSpPr>
            <p:spPr>
              <a:xfrm>
                <a:off x="8719825" y="1978277"/>
                <a:ext cx="1168035" cy="110799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ERP, CRM, HRIS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Data Integration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Data Lakes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Data Warehouse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Analytics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Dashboards</a:t>
                </a:r>
              </a:p>
            </p:txBody>
          </p:sp>
        </p:grpSp>
      </p:grpSp>
      <p:grpSp>
        <p:nvGrpSpPr>
          <p:cNvPr id="29" name="Group 28">
            <a:extLst>
              <a:ext uri="{FF2B5EF4-FFF2-40B4-BE49-F238E27FC236}">
                <a16:creationId xmlns:a16="http://schemas.microsoft.com/office/drawing/2014/main" id="{1C9A3D9A-4A6C-BD94-4675-B8D1DF622C6B}"/>
              </a:ext>
            </a:extLst>
          </p:cNvPr>
          <p:cNvGrpSpPr/>
          <p:nvPr/>
        </p:nvGrpSpPr>
        <p:grpSpPr>
          <a:xfrm>
            <a:off x="6426827" y="1865758"/>
            <a:ext cx="2286000" cy="2284270"/>
            <a:chOff x="6426827" y="1865758"/>
            <a:chExt cx="2286000" cy="2284270"/>
          </a:xfrm>
        </p:grpSpPr>
        <p:sp>
          <p:nvSpPr>
            <p:cNvPr id="5" name="Oval 4">
              <a:extLst>
                <a:ext uri="{FF2B5EF4-FFF2-40B4-BE49-F238E27FC236}">
                  <a16:creationId xmlns:a16="http://schemas.microsoft.com/office/drawing/2014/main" id="{1B06427B-160F-0CF5-581C-B0FD5604091A}"/>
                </a:ext>
              </a:extLst>
            </p:cNvPr>
            <p:cNvSpPr>
              <a:spLocks noChangeAspect="1"/>
            </p:cNvSpPr>
            <p:nvPr/>
          </p:nvSpPr>
          <p:spPr>
            <a:xfrm>
              <a:off x="6426827" y="1865758"/>
              <a:ext cx="2286000" cy="2284270"/>
            </a:xfrm>
            <a:prstGeom prst="ellipse">
              <a:avLst/>
            </a:prstGeom>
            <a:solidFill>
              <a:schemeClr val="bg2">
                <a:alpha val="50196"/>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2" name="Group 31">
              <a:extLst>
                <a:ext uri="{FF2B5EF4-FFF2-40B4-BE49-F238E27FC236}">
                  <a16:creationId xmlns:a16="http://schemas.microsoft.com/office/drawing/2014/main" id="{1BEA5AEB-9C49-B395-0AF4-6CA29DB5EE17}"/>
                </a:ext>
              </a:extLst>
            </p:cNvPr>
            <p:cNvGrpSpPr/>
            <p:nvPr/>
          </p:nvGrpSpPr>
          <p:grpSpPr>
            <a:xfrm>
              <a:off x="6523112" y="2649792"/>
              <a:ext cx="553357" cy="900868"/>
              <a:chOff x="6523112" y="2649792"/>
              <a:chExt cx="553357" cy="900868"/>
            </a:xfrm>
          </p:grpSpPr>
          <p:pic>
            <p:nvPicPr>
              <p:cNvPr id="22" name="Graphic 21" descr="Building outline">
                <a:extLst>
                  <a:ext uri="{FF2B5EF4-FFF2-40B4-BE49-F238E27FC236}">
                    <a16:creationId xmlns:a16="http://schemas.microsoft.com/office/drawing/2014/main" id="{8399DC91-2140-7147-55BB-7E9FB3C0AB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25470" y="2649792"/>
                <a:ext cx="548640" cy="548640"/>
              </a:xfrm>
              <a:prstGeom prst="rect">
                <a:avLst/>
              </a:prstGeom>
            </p:spPr>
          </p:pic>
          <p:sp>
            <p:nvSpPr>
              <p:cNvPr id="28" name="TextBox 27">
                <a:extLst>
                  <a:ext uri="{FF2B5EF4-FFF2-40B4-BE49-F238E27FC236}">
                    <a16:creationId xmlns:a16="http://schemas.microsoft.com/office/drawing/2014/main" id="{45E32D67-6164-9FDC-DC49-06872D5A3321}"/>
                  </a:ext>
                </a:extLst>
              </p:cNvPr>
              <p:cNvSpPr txBox="1"/>
              <p:nvPr/>
            </p:nvSpPr>
            <p:spPr>
              <a:xfrm>
                <a:off x="6523112" y="3119773"/>
                <a:ext cx="5533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CD5C4">
                        <a:lumMod val="50000"/>
                      </a:srgbClr>
                    </a:solidFill>
                    <a:effectLst/>
                    <a:uLnTx/>
                    <a:uFillTx/>
                    <a:latin typeface="Arial" panose="020B0604020202020204" pitchFamily="34" charset="0"/>
                    <a:ea typeface="+mn-ea"/>
                    <a:cs typeface="Arial" panose="020B0604020202020204" pitchFamily="34" charset="0"/>
                  </a:rPr>
                  <a:t>Built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CD5C4">
                        <a:lumMod val="50000"/>
                      </a:srgbClr>
                    </a:solidFill>
                    <a:effectLst/>
                    <a:uLnTx/>
                    <a:uFillTx/>
                    <a:latin typeface="Arial" panose="020B0604020202020204" pitchFamily="34" charset="0"/>
                    <a:ea typeface="+mn-ea"/>
                    <a:cs typeface="Arial" panose="020B0604020202020204" pitchFamily="34" charset="0"/>
                  </a:rPr>
                  <a:t>World</a:t>
                </a:r>
              </a:p>
            </p:txBody>
          </p:sp>
        </p:grpSp>
        <p:sp>
          <p:nvSpPr>
            <p:cNvPr id="33" name="TextBox 32">
              <a:extLst>
                <a:ext uri="{FF2B5EF4-FFF2-40B4-BE49-F238E27FC236}">
                  <a16:creationId xmlns:a16="http://schemas.microsoft.com/office/drawing/2014/main" id="{8B17EDCC-4ED7-1967-F536-3238AD58FFFE}"/>
                </a:ext>
              </a:extLst>
            </p:cNvPr>
            <p:cNvSpPr txBox="1"/>
            <p:nvPr/>
          </p:nvSpPr>
          <p:spPr>
            <a:xfrm>
              <a:off x="7048871" y="2076333"/>
              <a:ext cx="1463040" cy="1785104"/>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Construction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Commissioning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Tenant Improvements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Revamp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Retrofit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Demolition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FC6293FB-8255-B153-A19C-F18C7700EECD}"/>
              </a:ext>
            </a:extLst>
          </p:cNvPr>
          <p:cNvGrpSpPr/>
          <p:nvPr/>
        </p:nvGrpSpPr>
        <p:grpSpPr>
          <a:xfrm>
            <a:off x="7275913" y="3270411"/>
            <a:ext cx="2344817" cy="2284270"/>
            <a:chOff x="7275913" y="3270411"/>
            <a:chExt cx="2344817" cy="2284270"/>
          </a:xfrm>
        </p:grpSpPr>
        <p:grpSp>
          <p:nvGrpSpPr>
            <p:cNvPr id="40" name="Group 39">
              <a:extLst>
                <a:ext uri="{FF2B5EF4-FFF2-40B4-BE49-F238E27FC236}">
                  <a16:creationId xmlns:a16="http://schemas.microsoft.com/office/drawing/2014/main" id="{A5F11697-9C8F-49CC-E1D5-01C21D87FD20}"/>
                </a:ext>
              </a:extLst>
            </p:cNvPr>
            <p:cNvGrpSpPr/>
            <p:nvPr/>
          </p:nvGrpSpPr>
          <p:grpSpPr>
            <a:xfrm>
              <a:off x="7275913" y="3270411"/>
              <a:ext cx="2344817" cy="2284270"/>
              <a:chOff x="7275913" y="3270411"/>
              <a:chExt cx="2344817" cy="2284270"/>
            </a:xfrm>
          </p:grpSpPr>
          <p:sp>
            <p:nvSpPr>
              <p:cNvPr id="7" name="Oval 6">
                <a:extLst>
                  <a:ext uri="{FF2B5EF4-FFF2-40B4-BE49-F238E27FC236}">
                    <a16:creationId xmlns:a16="http://schemas.microsoft.com/office/drawing/2014/main" id="{4938C79D-6681-556A-D07F-F361D986BD21}"/>
                  </a:ext>
                </a:extLst>
              </p:cNvPr>
              <p:cNvSpPr>
                <a:spLocks noChangeAspect="1"/>
              </p:cNvSpPr>
              <p:nvPr/>
            </p:nvSpPr>
            <p:spPr>
              <a:xfrm>
                <a:off x="7275913" y="3270411"/>
                <a:ext cx="2286000" cy="2284270"/>
              </a:xfrm>
              <a:prstGeom prst="ellipse">
                <a:avLst/>
              </a:prstGeom>
              <a:solidFill>
                <a:schemeClr val="accent1">
                  <a:alpha val="49804"/>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6C3DEB84-AA86-C104-E536-82318EE9A9EA}"/>
                  </a:ext>
                </a:extLst>
              </p:cNvPr>
              <p:cNvSpPr txBox="1"/>
              <p:nvPr/>
            </p:nvSpPr>
            <p:spPr>
              <a:xfrm>
                <a:off x="7426170" y="4143958"/>
                <a:ext cx="2194560" cy="600164"/>
              </a:xfrm>
              <a:prstGeom prst="rect">
                <a:avLst/>
              </a:prstGeom>
              <a:noFill/>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People Related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Product Related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Manufacturing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Productivity</a:t>
                </a:r>
              </a:p>
            </p:txBody>
          </p:sp>
        </p:grpSp>
        <p:grpSp>
          <p:nvGrpSpPr>
            <p:cNvPr id="31" name="Group 30">
              <a:extLst>
                <a:ext uri="{FF2B5EF4-FFF2-40B4-BE49-F238E27FC236}">
                  <a16:creationId xmlns:a16="http://schemas.microsoft.com/office/drawing/2014/main" id="{2066F34C-D4E6-41DD-3009-F49FD844C64D}"/>
                </a:ext>
              </a:extLst>
            </p:cNvPr>
            <p:cNvGrpSpPr/>
            <p:nvPr/>
          </p:nvGrpSpPr>
          <p:grpSpPr>
            <a:xfrm>
              <a:off x="7777418" y="4742229"/>
              <a:ext cx="1306768" cy="742138"/>
              <a:chOff x="1065646" y="3808544"/>
              <a:chExt cx="1306768" cy="742138"/>
            </a:xfrm>
          </p:grpSpPr>
          <p:pic>
            <p:nvPicPr>
              <p:cNvPr id="24" name="Graphic 23" descr="Cycle with people outline">
                <a:extLst>
                  <a:ext uri="{FF2B5EF4-FFF2-40B4-BE49-F238E27FC236}">
                    <a16:creationId xmlns:a16="http://schemas.microsoft.com/office/drawing/2014/main" id="{2EC3C9FE-23E9-2E6F-CF91-E45DA9AA97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460302" y="3808544"/>
                <a:ext cx="548640" cy="548640"/>
              </a:xfrm>
              <a:prstGeom prst="rect">
                <a:avLst/>
              </a:prstGeom>
            </p:spPr>
          </p:pic>
          <p:sp>
            <p:nvSpPr>
              <p:cNvPr id="25" name="TextBox 24">
                <a:extLst>
                  <a:ext uri="{FF2B5EF4-FFF2-40B4-BE49-F238E27FC236}">
                    <a16:creationId xmlns:a16="http://schemas.microsoft.com/office/drawing/2014/main" id="{B04E4010-1EAF-E80D-BB81-7F09279B9725}"/>
                  </a:ext>
                </a:extLst>
              </p:cNvPr>
              <p:cNvSpPr txBox="1"/>
              <p:nvPr/>
            </p:nvSpPr>
            <p:spPr>
              <a:xfrm>
                <a:off x="1065646" y="4289072"/>
                <a:ext cx="13067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People &amp; Process</a:t>
                </a:r>
              </a:p>
            </p:txBody>
          </p:sp>
        </p:grpSp>
      </p:grpSp>
      <p:sp>
        <p:nvSpPr>
          <p:cNvPr id="2" name="Title 1">
            <a:extLst>
              <a:ext uri="{FF2B5EF4-FFF2-40B4-BE49-F238E27FC236}">
                <a16:creationId xmlns:a16="http://schemas.microsoft.com/office/drawing/2014/main" id="{B759CA10-8F28-9D35-B81D-5ACC29B33956}"/>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a:t>Benefits Summary</a:t>
            </a:r>
          </a:p>
        </p:txBody>
      </p:sp>
      <p:sp>
        <p:nvSpPr>
          <p:cNvPr id="34" name="TextBox 33">
            <a:extLst>
              <a:ext uri="{FF2B5EF4-FFF2-40B4-BE49-F238E27FC236}">
                <a16:creationId xmlns:a16="http://schemas.microsoft.com/office/drawing/2014/main" id="{4AC8D1B7-AE4F-AE0F-46BE-4C8BA7D8AC7D}"/>
              </a:ext>
            </a:extLst>
          </p:cNvPr>
          <p:cNvSpPr txBox="1"/>
          <p:nvPr/>
        </p:nvSpPr>
        <p:spPr>
          <a:xfrm>
            <a:off x="737317" y="1537718"/>
            <a:ext cx="4572000" cy="485069"/>
          </a:xfrm>
          <a:prstGeom prst="rect">
            <a:avLst/>
          </a:prstGeom>
          <a:noFill/>
        </p:spPr>
        <p:txBody>
          <a:bodyPr wrap="square" rtlCol="0" anchor="b">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426A"/>
                </a:solidFill>
                <a:effectLst/>
                <a:uLnTx/>
                <a:uFillTx/>
                <a:latin typeface="Arial Nova" panose="020B0504020202020204" pitchFamily="34" charset="0"/>
                <a:ea typeface="+mn-ea"/>
                <a:cs typeface="Arial" panose="020B0604020202020204" pitchFamily="34" charset="0"/>
              </a:rPr>
              <a:t>Information silos</a:t>
            </a:r>
          </a:p>
        </p:txBody>
      </p:sp>
      <p:sp>
        <p:nvSpPr>
          <p:cNvPr id="8" name="TextBox 7">
            <a:extLst>
              <a:ext uri="{FF2B5EF4-FFF2-40B4-BE49-F238E27FC236}">
                <a16:creationId xmlns:a16="http://schemas.microsoft.com/office/drawing/2014/main" id="{C5660A94-A01A-5CC5-7C47-BDA74A9528C8}"/>
              </a:ext>
            </a:extLst>
          </p:cNvPr>
          <p:cNvSpPr txBox="1"/>
          <p:nvPr/>
        </p:nvSpPr>
        <p:spPr>
          <a:xfrm>
            <a:off x="8151708" y="2446917"/>
            <a:ext cx="63331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IT/OT</a:t>
            </a:r>
          </a:p>
        </p:txBody>
      </p:sp>
      <p:sp>
        <p:nvSpPr>
          <p:cNvPr id="9" name="TextBox 8">
            <a:extLst>
              <a:ext uri="{FF2B5EF4-FFF2-40B4-BE49-F238E27FC236}">
                <a16:creationId xmlns:a16="http://schemas.microsoft.com/office/drawing/2014/main" id="{9B52E273-A811-9D93-F42E-40C5A66115FA}"/>
              </a:ext>
            </a:extLst>
          </p:cNvPr>
          <p:cNvSpPr txBox="1"/>
          <p:nvPr/>
        </p:nvSpPr>
        <p:spPr>
          <a:xfrm>
            <a:off x="7567576" y="3458543"/>
            <a:ext cx="73892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IoA</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ESG+H</a:t>
            </a:r>
          </a:p>
        </p:txBody>
      </p:sp>
      <p:sp>
        <p:nvSpPr>
          <p:cNvPr id="10" name="TextBox 9">
            <a:extLst>
              <a:ext uri="{FF2B5EF4-FFF2-40B4-BE49-F238E27FC236}">
                <a16:creationId xmlns:a16="http://schemas.microsoft.com/office/drawing/2014/main" id="{6E916397-E4CA-6FE6-02E1-88177D3E52FC}"/>
              </a:ext>
            </a:extLst>
          </p:cNvPr>
          <p:cNvSpPr txBox="1"/>
          <p:nvPr/>
        </p:nvSpPr>
        <p:spPr>
          <a:xfrm>
            <a:off x="8385725" y="3445137"/>
            <a:ext cx="110254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Integration</a:t>
            </a:r>
          </a:p>
        </p:txBody>
      </p:sp>
      <p:sp>
        <p:nvSpPr>
          <p:cNvPr id="11" name="TextBox 10">
            <a:extLst>
              <a:ext uri="{FF2B5EF4-FFF2-40B4-BE49-F238E27FC236}">
                <a16:creationId xmlns:a16="http://schemas.microsoft.com/office/drawing/2014/main" id="{A7DA2F9F-54D6-06CC-396F-41BFE1B80002}"/>
              </a:ext>
            </a:extLst>
          </p:cNvPr>
          <p:cNvSpPr txBox="1"/>
          <p:nvPr/>
        </p:nvSpPr>
        <p:spPr>
          <a:xfrm>
            <a:off x="737317" y="1908727"/>
            <a:ext cx="4572000" cy="477054"/>
          </a:xfrm>
          <a:prstGeom prst="rect">
            <a:avLst/>
          </a:prstGeom>
          <a:noFill/>
        </p:spPr>
        <p:txBody>
          <a:bodyPr wrap="square" rtlCol="0" anchor="b">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3200" b="0" i="0" u="none" strike="noStrike" kern="1200" cap="none" spc="0" normalizeH="0" baseline="0" noProof="0">
                <a:ln>
                  <a:noFill/>
                </a:ln>
                <a:solidFill>
                  <a:srgbClr val="2CD5C4"/>
                </a:solidFill>
                <a:effectLst/>
                <a:uLnTx/>
                <a:uFillTx/>
                <a:latin typeface="Arial Nova" panose="020B0504020202020204" pitchFamily="34" charset="0"/>
                <a:ea typeface="+mn-ea"/>
                <a:cs typeface="Arial" panose="020B0604020202020204" pitchFamily="34" charset="0"/>
              </a:rPr>
              <a:t>	Point solutions</a:t>
            </a:r>
          </a:p>
        </p:txBody>
      </p:sp>
      <p:sp>
        <p:nvSpPr>
          <p:cNvPr id="14" name="TextBox 13">
            <a:extLst>
              <a:ext uri="{FF2B5EF4-FFF2-40B4-BE49-F238E27FC236}">
                <a16:creationId xmlns:a16="http://schemas.microsoft.com/office/drawing/2014/main" id="{8261DF43-09FA-9236-4FD1-EB92044D415D}"/>
              </a:ext>
            </a:extLst>
          </p:cNvPr>
          <p:cNvSpPr txBox="1"/>
          <p:nvPr/>
        </p:nvSpPr>
        <p:spPr>
          <a:xfrm>
            <a:off x="737317" y="2210166"/>
            <a:ext cx="4572000" cy="477054"/>
          </a:xfrm>
          <a:prstGeom prst="rect">
            <a:avLst/>
          </a:prstGeom>
          <a:noFill/>
        </p:spPr>
        <p:txBody>
          <a:bodyPr wrap="square" rtlCol="0" anchor="b">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8CE2"/>
                </a:solidFill>
                <a:effectLst/>
                <a:uLnTx/>
                <a:uFillTx/>
                <a:latin typeface="Arial Nova" panose="020B0504020202020204" pitchFamily="34" charset="0"/>
                <a:ea typeface="+mn-ea"/>
                <a:cs typeface="Arial" panose="020B0604020202020204" pitchFamily="34" charset="0"/>
              </a:rPr>
              <a:t>Lack of predictability</a:t>
            </a:r>
          </a:p>
        </p:txBody>
      </p:sp>
      <p:sp>
        <p:nvSpPr>
          <p:cNvPr id="15" name="TextBox 14">
            <a:extLst>
              <a:ext uri="{FF2B5EF4-FFF2-40B4-BE49-F238E27FC236}">
                <a16:creationId xmlns:a16="http://schemas.microsoft.com/office/drawing/2014/main" id="{556331AC-A24A-0FA9-F29D-C2426244D3D3}"/>
              </a:ext>
            </a:extLst>
          </p:cNvPr>
          <p:cNvSpPr txBox="1"/>
          <p:nvPr/>
        </p:nvSpPr>
        <p:spPr>
          <a:xfrm>
            <a:off x="737317" y="2511605"/>
            <a:ext cx="4572000" cy="477054"/>
          </a:xfrm>
          <a:prstGeom prst="rect">
            <a:avLst/>
          </a:prstGeom>
          <a:noFill/>
        </p:spPr>
        <p:txBody>
          <a:bodyPr wrap="square" rtlCol="0" anchor="b">
            <a:spAutoFit/>
          </a:bodyPr>
          <a:lstStyle/>
          <a:p>
            <a:pPr marL="0" marR="0" lvl="0" indent="0" algn="r" defTabSz="914400" rtl="0" eaLnBrk="1" fontAlgn="auto" latinLnBrk="0" hangingPunct="1">
              <a:lnSpc>
                <a:spcPts val="3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426A"/>
                </a:solidFill>
                <a:effectLst/>
                <a:uLnTx/>
                <a:uFillTx/>
                <a:latin typeface="Arial Nova" panose="020B0504020202020204" pitchFamily="34" charset="0"/>
                <a:ea typeface="+mn-ea"/>
                <a:cs typeface="Arial" panose="020B0604020202020204" pitchFamily="34" charset="0"/>
              </a:rPr>
              <a:t>Organizational disfunction</a:t>
            </a:r>
          </a:p>
        </p:txBody>
      </p:sp>
      <p:sp>
        <p:nvSpPr>
          <p:cNvPr id="16" name="TextBox 15">
            <a:extLst>
              <a:ext uri="{FF2B5EF4-FFF2-40B4-BE49-F238E27FC236}">
                <a16:creationId xmlns:a16="http://schemas.microsoft.com/office/drawing/2014/main" id="{AEFEBE42-2A45-B37D-767E-21F700F5D661}"/>
              </a:ext>
            </a:extLst>
          </p:cNvPr>
          <p:cNvSpPr txBox="1"/>
          <p:nvPr/>
        </p:nvSpPr>
        <p:spPr>
          <a:xfrm>
            <a:off x="737317" y="2928140"/>
            <a:ext cx="4572000" cy="485069"/>
          </a:xfrm>
          <a:prstGeom prst="rect">
            <a:avLst/>
          </a:prstGeom>
          <a:noFill/>
        </p:spPr>
        <p:txBody>
          <a:bodyPr wrap="square" rtlCol="0" anchor="b">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AD00"/>
                </a:solidFill>
                <a:effectLst/>
                <a:uLnTx/>
                <a:uFillTx/>
                <a:latin typeface="Arial Nova" panose="020B0504020202020204" pitchFamily="34" charset="0"/>
                <a:ea typeface="+mn-ea"/>
                <a:cs typeface="Arial" panose="020B0604020202020204" pitchFamily="34" charset="0"/>
              </a:rPr>
              <a:t>	Limited visibility</a:t>
            </a:r>
          </a:p>
        </p:txBody>
      </p:sp>
      <p:sp>
        <p:nvSpPr>
          <p:cNvPr id="17" name="TextBox 16">
            <a:extLst>
              <a:ext uri="{FF2B5EF4-FFF2-40B4-BE49-F238E27FC236}">
                <a16:creationId xmlns:a16="http://schemas.microsoft.com/office/drawing/2014/main" id="{F87AB8CE-70E4-49B4-CE43-FA328B6A2195}"/>
              </a:ext>
            </a:extLst>
          </p:cNvPr>
          <p:cNvSpPr txBox="1"/>
          <p:nvPr/>
        </p:nvSpPr>
        <p:spPr>
          <a:xfrm>
            <a:off x="737317" y="3237594"/>
            <a:ext cx="4572000" cy="477054"/>
          </a:xfrm>
          <a:prstGeom prst="rect">
            <a:avLst/>
          </a:prstGeom>
          <a:noFill/>
        </p:spPr>
        <p:txBody>
          <a:bodyPr wrap="square" rtlCol="0" anchor="b">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sz="2800" b="0" i="0" u="none" strike="noStrike" kern="1200" cap="none" spc="0" normalizeH="0" baseline="0" noProof="0">
                <a:ln>
                  <a:noFill/>
                </a:ln>
                <a:solidFill>
                  <a:srgbClr val="2CD5C4"/>
                </a:solidFill>
                <a:effectLst/>
                <a:uLnTx/>
                <a:uFillTx/>
                <a:latin typeface="Arial Nova" panose="020B0504020202020204" pitchFamily="34" charset="0"/>
                <a:ea typeface="+mn-ea"/>
                <a:cs typeface="Arial" panose="020B0604020202020204" pitchFamily="34" charset="0"/>
              </a:rPr>
              <a:t>Change management</a:t>
            </a:r>
          </a:p>
        </p:txBody>
      </p:sp>
      <p:sp>
        <p:nvSpPr>
          <p:cNvPr id="21" name="TextBox 20">
            <a:extLst>
              <a:ext uri="{FF2B5EF4-FFF2-40B4-BE49-F238E27FC236}">
                <a16:creationId xmlns:a16="http://schemas.microsoft.com/office/drawing/2014/main" id="{67EF94DB-D91F-BF76-0655-0F1286B02180}"/>
              </a:ext>
            </a:extLst>
          </p:cNvPr>
          <p:cNvSpPr txBox="1"/>
          <p:nvPr/>
        </p:nvSpPr>
        <p:spPr>
          <a:xfrm>
            <a:off x="737317" y="3654129"/>
            <a:ext cx="4572000" cy="485069"/>
          </a:xfrm>
          <a:prstGeom prst="rect">
            <a:avLst/>
          </a:prstGeom>
          <a:noFill/>
        </p:spPr>
        <p:txBody>
          <a:bodyPr wrap="square" rtlCol="0" anchor="b">
            <a:spAutoFit/>
          </a:bodyPr>
          <a:lstStyle/>
          <a:p>
            <a:pPr marL="0" marR="0" lvl="0" indent="0" algn="r" defTabSz="914400" rtl="0" eaLnBrk="1" fontAlgn="auto" latinLnBrk="0" hangingPunct="1">
              <a:lnSpc>
                <a:spcPts val="3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CE2"/>
                </a:solidFill>
                <a:effectLst/>
                <a:uLnTx/>
                <a:uFillTx/>
                <a:latin typeface="Arial Nova" panose="020B0504020202020204" pitchFamily="34" charset="0"/>
                <a:ea typeface="+mn-ea"/>
                <a:cs typeface="Arial" panose="020B0604020202020204" pitchFamily="34" charset="0"/>
              </a:rPr>
              <a:t>Project delays</a:t>
            </a:r>
          </a:p>
        </p:txBody>
      </p:sp>
      <p:sp>
        <p:nvSpPr>
          <p:cNvPr id="26" name="TextBox 25">
            <a:extLst>
              <a:ext uri="{FF2B5EF4-FFF2-40B4-BE49-F238E27FC236}">
                <a16:creationId xmlns:a16="http://schemas.microsoft.com/office/drawing/2014/main" id="{EF88F914-B649-17DA-2F78-EEC6A0E40859}"/>
              </a:ext>
            </a:extLst>
          </p:cNvPr>
          <p:cNvSpPr txBox="1"/>
          <p:nvPr/>
        </p:nvSpPr>
        <p:spPr>
          <a:xfrm>
            <a:off x="737317" y="4025138"/>
            <a:ext cx="4572000" cy="477054"/>
          </a:xfrm>
          <a:prstGeom prst="rect">
            <a:avLst/>
          </a:prstGeom>
          <a:noFill/>
        </p:spPr>
        <p:txBody>
          <a:bodyPr wrap="square" rtlCol="0" anchor="b">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AD00"/>
                </a:solidFill>
                <a:effectLst/>
                <a:uLnTx/>
                <a:uFillTx/>
                <a:latin typeface="Arial Nova" panose="020B0504020202020204" pitchFamily="34" charset="0"/>
                <a:ea typeface="+mn-ea"/>
                <a:cs typeface="Arial" panose="020B0604020202020204" pitchFamily="34" charset="0"/>
              </a:rPr>
              <a:t>	Paper trails</a:t>
            </a:r>
          </a:p>
        </p:txBody>
      </p:sp>
      <p:pic>
        <p:nvPicPr>
          <p:cNvPr id="38" name="Graphic 37" descr="Star with solid fill">
            <a:extLst>
              <a:ext uri="{FF2B5EF4-FFF2-40B4-BE49-F238E27FC236}">
                <a16:creationId xmlns:a16="http://schemas.microsoft.com/office/drawing/2014/main" id="{34989FD8-A78B-1A3B-0CA3-3970FB65F1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30192" y="3219168"/>
            <a:ext cx="457200" cy="457200"/>
          </a:xfrm>
          <a:prstGeom prst="rect">
            <a:avLst/>
          </a:prstGeom>
        </p:spPr>
      </p:pic>
      <p:sp>
        <p:nvSpPr>
          <p:cNvPr id="39" name="TextBox 38">
            <a:extLst>
              <a:ext uri="{FF2B5EF4-FFF2-40B4-BE49-F238E27FC236}">
                <a16:creationId xmlns:a16="http://schemas.microsoft.com/office/drawing/2014/main" id="{732F6D54-78E0-98A0-9DBD-D1A741CC1E6B}"/>
              </a:ext>
            </a:extLst>
          </p:cNvPr>
          <p:cNvSpPr txBox="1"/>
          <p:nvPr/>
        </p:nvSpPr>
        <p:spPr>
          <a:xfrm>
            <a:off x="737317" y="4388132"/>
            <a:ext cx="4572000" cy="477054"/>
          </a:xfrm>
          <a:prstGeom prst="rect">
            <a:avLst/>
          </a:prstGeom>
          <a:noFill/>
        </p:spPr>
        <p:txBody>
          <a:bodyPr wrap="square" rtlCol="0" anchor="b">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sz="3200" b="0" i="0" u="none" strike="noStrike" kern="1200" cap="none" spc="0" normalizeH="0" baseline="0" noProof="0">
                <a:ln>
                  <a:noFill/>
                </a:ln>
                <a:solidFill>
                  <a:srgbClr val="2CD5C4"/>
                </a:solidFill>
                <a:effectLst/>
                <a:uLnTx/>
                <a:uFillTx/>
                <a:latin typeface="Arial Nova" panose="020B0504020202020204" pitchFamily="34" charset="0"/>
                <a:ea typeface="+mn-ea"/>
                <a:cs typeface="Arial" panose="020B0604020202020204" pitchFamily="34" charset="0"/>
              </a:rPr>
              <a:t>		Cost overruns</a:t>
            </a:r>
          </a:p>
        </p:txBody>
      </p:sp>
      <p:sp>
        <p:nvSpPr>
          <p:cNvPr id="37" name="TextBox 36">
            <a:extLst>
              <a:ext uri="{FF2B5EF4-FFF2-40B4-BE49-F238E27FC236}">
                <a16:creationId xmlns:a16="http://schemas.microsoft.com/office/drawing/2014/main" id="{451DDC46-47BF-4193-00B0-0E0CABDE5E23}"/>
              </a:ext>
            </a:extLst>
          </p:cNvPr>
          <p:cNvSpPr txBox="1"/>
          <p:nvPr/>
        </p:nvSpPr>
        <p:spPr>
          <a:xfrm>
            <a:off x="568958" y="5403992"/>
            <a:ext cx="3397661" cy="954107"/>
          </a:xfrm>
          <a:prstGeom prst="rect">
            <a:avLst/>
          </a:prstGeom>
          <a:noFill/>
        </p:spPr>
        <p:txBody>
          <a:bodyPr wrap="none" rtlCol="0">
            <a:spAutoFit/>
          </a:bodyPr>
          <a:lstStyle/>
          <a:p>
            <a:r>
              <a:rPr lang="en-US" sz="2800">
                <a:solidFill>
                  <a:srgbClr val="C00000"/>
                </a:solidFill>
              </a:rPr>
              <a:t>Increase Predictability</a:t>
            </a:r>
          </a:p>
          <a:p>
            <a:r>
              <a:rPr lang="en-US" sz="2800">
                <a:solidFill>
                  <a:srgbClr val="C00000"/>
                </a:solidFill>
              </a:rPr>
              <a:t>Mitigate Risk</a:t>
            </a:r>
          </a:p>
        </p:txBody>
      </p:sp>
      <p:sp>
        <p:nvSpPr>
          <p:cNvPr id="46" name="TextBox 45">
            <a:extLst>
              <a:ext uri="{FF2B5EF4-FFF2-40B4-BE49-F238E27FC236}">
                <a16:creationId xmlns:a16="http://schemas.microsoft.com/office/drawing/2014/main" id="{484F6EAE-FE5B-EE53-3EE7-A74CE0AA5137}"/>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48" name="Slide Number Placeholder 47">
            <a:extLst>
              <a:ext uri="{FF2B5EF4-FFF2-40B4-BE49-F238E27FC236}">
                <a16:creationId xmlns:a16="http://schemas.microsoft.com/office/drawing/2014/main" id="{BB27F12C-7016-AA6B-2EDE-71AD3B7ED116}"/>
              </a:ext>
            </a:extLst>
          </p:cNvPr>
          <p:cNvSpPr>
            <a:spLocks noGrp="1"/>
          </p:cNvSpPr>
          <p:nvPr>
            <p:ph type="sldNum" sz="quarter" idx="13"/>
          </p:nvPr>
        </p:nvSpPr>
        <p:spPr/>
        <p:txBody>
          <a:bodyPr/>
          <a:lstStyle/>
          <a:p>
            <a:fld id="{4E0AE188-E3D0-E942-9E53-3C4D8249D1B0}" type="slidenum">
              <a:rPr lang="en-US" smtClean="0"/>
              <a:t>59</a:t>
            </a:fld>
            <a:endParaRPr lang="en-US"/>
          </a:p>
        </p:txBody>
      </p:sp>
    </p:spTree>
    <p:extLst>
      <p:ext uri="{BB962C8B-B14F-4D97-AF65-F5344CB8AC3E}">
        <p14:creationId xmlns:p14="http://schemas.microsoft.com/office/powerpoint/2010/main" val="420223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0CCB354-85F3-9368-E207-594E09D4303C}"/>
              </a:ext>
            </a:extLst>
          </p:cNvPr>
          <p:cNvSpPr>
            <a:spLocks noChangeAspect="1"/>
          </p:cNvSpPr>
          <p:nvPr/>
        </p:nvSpPr>
        <p:spPr bwMode="auto">
          <a:xfrm>
            <a:off x="454918" y="1136825"/>
            <a:ext cx="4096512" cy="4572000"/>
          </a:xfrm>
          <a:prstGeom prst="ellipse">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Oval 13">
            <a:extLst>
              <a:ext uri="{FF2B5EF4-FFF2-40B4-BE49-F238E27FC236}">
                <a16:creationId xmlns:a16="http://schemas.microsoft.com/office/drawing/2014/main" id="{63330436-9133-2463-5E2E-4F5DAE70233C}"/>
              </a:ext>
            </a:extLst>
          </p:cNvPr>
          <p:cNvSpPr>
            <a:spLocks noChangeAspect="1"/>
          </p:cNvSpPr>
          <p:nvPr/>
        </p:nvSpPr>
        <p:spPr bwMode="auto">
          <a:xfrm>
            <a:off x="168162" y="816785"/>
            <a:ext cx="4670024" cy="5212080"/>
          </a:xfrm>
          <a:prstGeom prst="ellipse">
            <a:avLst/>
          </a:prstGeom>
          <a:noFill/>
          <a:ln w="9525" cap="flat" cmpd="sng" algn="ctr">
            <a:solidFill>
              <a:srgbClr val="18235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2" name="Picture 11">
            <a:extLst>
              <a:ext uri="{FF2B5EF4-FFF2-40B4-BE49-F238E27FC236}">
                <a16:creationId xmlns:a16="http://schemas.microsoft.com/office/drawing/2014/main" id="{E62DF236-F0F7-370C-3970-460B1E1F118F}"/>
              </a:ext>
            </a:extLst>
          </p:cNvPr>
          <p:cNvPicPr>
            <a:picLocks noChangeAspect="1"/>
          </p:cNvPicPr>
          <p:nvPr/>
        </p:nvPicPr>
        <p:blipFill>
          <a:blip r:embed="rId3">
            <a:extLst>
              <a:ext uri="{28A0092B-C50C-407E-A947-70E740481C1C}">
                <a14:useLocalDpi xmlns:a14="http://schemas.microsoft.com/office/drawing/2010/main" val="0"/>
              </a:ext>
            </a:extLst>
          </a:blip>
          <a:srcRect t="8398" b="8398"/>
          <a:stretch/>
        </p:blipFill>
        <p:spPr>
          <a:xfrm>
            <a:off x="478908" y="658283"/>
            <a:ext cx="4096512" cy="5120640"/>
          </a:xfrm>
          <a:prstGeom prst="ellipse">
            <a:avLst/>
          </a:prstGeom>
        </p:spPr>
      </p:pic>
      <p:sp>
        <p:nvSpPr>
          <p:cNvPr id="15" name="Oval 14">
            <a:extLst>
              <a:ext uri="{FF2B5EF4-FFF2-40B4-BE49-F238E27FC236}">
                <a16:creationId xmlns:a16="http://schemas.microsoft.com/office/drawing/2014/main" id="{4ECC8BF8-49B3-95E2-B8D5-CEECB1F4BD18}"/>
              </a:ext>
            </a:extLst>
          </p:cNvPr>
          <p:cNvSpPr/>
          <p:nvPr/>
        </p:nvSpPr>
        <p:spPr bwMode="auto">
          <a:xfrm>
            <a:off x="721217" y="1511026"/>
            <a:ext cx="228600" cy="228600"/>
          </a:xfrm>
          <a:prstGeom prst="ellipse">
            <a:avLst/>
          </a:prstGeom>
          <a:solidFill>
            <a:srgbClr val="0F9DE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Oval 15">
            <a:extLst>
              <a:ext uri="{FF2B5EF4-FFF2-40B4-BE49-F238E27FC236}">
                <a16:creationId xmlns:a16="http://schemas.microsoft.com/office/drawing/2014/main" id="{F575ABB3-DD75-0606-AB05-2087E2559C10}"/>
              </a:ext>
            </a:extLst>
          </p:cNvPr>
          <p:cNvSpPr>
            <a:spLocks noChangeAspect="1"/>
          </p:cNvSpPr>
          <p:nvPr/>
        </p:nvSpPr>
        <p:spPr bwMode="auto">
          <a:xfrm>
            <a:off x="615696" y="1692379"/>
            <a:ext cx="164592" cy="164592"/>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Oval 23">
            <a:extLst>
              <a:ext uri="{FF2B5EF4-FFF2-40B4-BE49-F238E27FC236}">
                <a16:creationId xmlns:a16="http://schemas.microsoft.com/office/drawing/2014/main" id="{9836F388-1065-3ADD-0FB3-484C365699BC}"/>
              </a:ext>
            </a:extLst>
          </p:cNvPr>
          <p:cNvSpPr>
            <a:spLocks noChangeAspect="1"/>
          </p:cNvSpPr>
          <p:nvPr/>
        </p:nvSpPr>
        <p:spPr bwMode="auto">
          <a:xfrm>
            <a:off x="3166759" y="5821598"/>
            <a:ext cx="164592" cy="164592"/>
          </a:xfrm>
          <a:prstGeom prst="ellipse">
            <a:avLst/>
          </a:prstGeom>
          <a:solidFill>
            <a:srgbClr val="0F9DE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Oval 24">
            <a:extLst>
              <a:ext uri="{FF2B5EF4-FFF2-40B4-BE49-F238E27FC236}">
                <a16:creationId xmlns:a16="http://schemas.microsoft.com/office/drawing/2014/main" id="{B7E67F28-43ED-4BCA-4ED9-BE04ADE7C96B}"/>
              </a:ext>
            </a:extLst>
          </p:cNvPr>
          <p:cNvSpPr>
            <a:spLocks noChangeAspect="1"/>
          </p:cNvSpPr>
          <p:nvPr/>
        </p:nvSpPr>
        <p:spPr bwMode="auto">
          <a:xfrm>
            <a:off x="2950949" y="5882557"/>
            <a:ext cx="164592" cy="164592"/>
          </a:xfrm>
          <a:prstGeom prst="ellipse">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6" name="Oval 25">
            <a:extLst>
              <a:ext uri="{FF2B5EF4-FFF2-40B4-BE49-F238E27FC236}">
                <a16:creationId xmlns:a16="http://schemas.microsoft.com/office/drawing/2014/main" id="{B04D3472-575B-AA61-372E-450497165ACD}"/>
              </a:ext>
            </a:extLst>
          </p:cNvPr>
          <p:cNvSpPr>
            <a:spLocks noChangeAspect="1"/>
          </p:cNvSpPr>
          <p:nvPr/>
        </p:nvSpPr>
        <p:spPr bwMode="auto">
          <a:xfrm>
            <a:off x="3355341" y="5717965"/>
            <a:ext cx="164592" cy="164592"/>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 name="TextBox 2">
            <a:extLst>
              <a:ext uri="{FF2B5EF4-FFF2-40B4-BE49-F238E27FC236}">
                <a16:creationId xmlns:a16="http://schemas.microsoft.com/office/drawing/2014/main" id="{95802B4A-4434-81C9-7B22-FFE00511E2E4}"/>
              </a:ext>
            </a:extLst>
          </p:cNvPr>
          <p:cNvSpPr txBox="1"/>
          <p:nvPr/>
        </p:nvSpPr>
        <p:spPr>
          <a:xfrm>
            <a:off x="4551430" y="179412"/>
            <a:ext cx="287045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2400" b="1">
                <a:solidFill>
                  <a:schemeClr val="bg1"/>
                </a:solidFill>
                <a:latin typeface="+mj-lt"/>
                <a:ea typeface="+mj-ea"/>
                <a:cs typeface="+mj-cs"/>
              </a:defRPr>
            </a:lvl1pPr>
            <a:lvl2pPr eaLnBrk="1" hangingPunct="1">
              <a:defRPr sz="4267" b="1">
                <a:solidFill>
                  <a:srgbClr val="F77B0B"/>
                </a:solidFill>
              </a:defRPr>
            </a:lvl2pPr>
            <a:lvl3pPr eaLnBrk="1" hangingPunct="1">
              <a:defRPr sz="4267" b="1">
                <a:solidFill>
                  <a:srgbClr val="F77B0B"/>
                </a:solidFill>
              </a:defRPr>
            </a:lvl3pPr>
            <a:lvl4pPr eaLnBrk="1" hangingPunct="1">
              <a:defRPr sz="4267" b="1">
                <a:solidFill>
                  <a:srgbClr val="F77B0B"/>
                </a:solidFill>
              </a:defRPr>
            </a:lvl4pPr>
            <a:lvl5pPr eaLnBrk="1" hangingPunct="1">
              <a:defRPr sz="4267" b="1">
                <a:solidFill>
                  <a:srgbClr val="F77B0B"/>
                </a:solidFill>
              </a:defRPr>
            </a:lvl5pPr>
            <a:lvl6pPr marL="609585" fontAlgn="base">
              <a:spcBef>
                <a:spcPct val="0"/>
              </a:spcBef>
              <a:spcAft>
                <a:spcPct val="0"/>
              </a:spcAft>
              <a:defRPr sz="4267" b="1">
                <a:solidFill>
                  <a:srgbClr val="F77B0B"/>
                </a:solidFill>
              </a:defRPr>
            </a:lvl6pPr>
            <a:lvl7pPr marL="1219170" fontAlgn="base">
              <a:spcBef>
                <a:spcPct val="0"/>
              </a:spcBef>
              <a:spcAft>
                <a:spcPct val="0"/>
              </a:spcAft>
              <a:defRPr sz="4267" b="1">
                <a:solidFill>
                  <a:srgbClr val="F77B0B"/>
                </a:solidFill>
              </a:defRPr>
            </a:lvl7pPr>
            <a:lvl8pPr marL="1828754" fontAlgn="base">
              <a:spcBef>
                <a:spcPct val="0"/>
              </a:spcBef>
              <a:spcAft>
                <a:spcPct val="0"/>
              </a:spcAft>
              <a:defRPr sz="4267" b="1">
                <a:solidFill>
                  <a:srgbClr val="F77B0B"/>
                </a:solidFill>
              </a:defRPr>
            </a:lvl8pPr>
            <a:lvl9pPr marL="2438339" fontAlgn="base">
              <a:spcBef>
                <a:spcPct val="0"/>
              </a:spcBef>
              <a:spcAft>
                <a:spcPct val="0"/>
              </a:spcAft>
              <a:defRPr sz="4267" b="1">
                <a:solidFill>
                  <a:srgbClr val="F77B0B"/>
                </a:solidFill>
              </a:defRPr>
            </a:lvl9pPr>
          </a:lstStyle>
          <a:p>
            <a:r>
              <a:rPr lang="en-US" sz="2800" dirty="0"/>
              <a:t>Brett Moushon</a:t>
            </a:r>
          </a:p>
        </p:txBody>
      </p:sp>
      <p:grpSp>
        <p:nvGrpSpPr>
          <p:cNvPr id="29" name="Group 28">
            <a:extLst>
              <a:ext uri="{FF2B5EF4-FFF2-40B4-BE49-F238E27FC236}">
                <a16:creationId xmlns:a16="http://schemas.microsoft.com/office/drawing/2014/main" id="{C1646854-EAF6-62E4-C391-6A58A45C9FE6}"/>
              </a:ext>
            </a:extLst>
          </p:cNvPr>
          <p:cNvGrpSpPr/>
          <p:nvPr/>
        </p:nvGrpSpPr>
        <p:grpSpPr>
          <a:xfrm>
            <a:off x="5079003" y="1237131"/>
            <a:ext cx="1049628" cy="1051560"/>
            <a:chOff x="5080495" y="1237131"/>
            <a:chExt cx="1049628" cy="1051560"/>
          </a:xfrm>
        </p:grpSpPr>
        <p:sp>
          <p:nvSpPr>
            <p:cNvPr id="19" name="Oval 18">
              <a:extLst>
                <a:ext uri="{FF2B5EF4-FFF2-40B4-BE49-F238E27FC236}">
                  <a16:creationId xmlns:a16="http://schemas.microsoft.com/office/drawing/2014/main" id="{E6E138F8-FD7F-4FBE-1BEA-C48A2B8767DF}"/>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0" name="Graphic 9" descr="Circle with left arrow outline">
              <a:extLst>
                <a:ext uri="{FF2B5EF4-FFF2-40B4-BE49-F238E27FC236}">
                  <a16:creationId xmlns:a16="http://schemas.microsoft.com/office/drawing/2014/main" id="{85104B04-F68C-824D-1620-C46C6CAF12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8932" y="1305711"/>
              <a:ext cx="914400" cy="914400"/>
            </a:xfrm>
            <a:prstGeom prst="rect">
              <a:avLst/>
            </a:prstGeom>
          </p:spPr>
        </p:pic>
      </p:grpSp>
      <p:grpSp>
        <p:nvGrpSpPr>
          <p:cNvPr id="30" name="Group 29">
            <a:extLst>
              <a:ext uri="{FF2B5EF4-FFF2-40B4-BE49-F238E27FC236}">
                <a16:creationId xmlns:a16="http://schemas.microsoft.com/office/drawing/2014/main" id="{C0E51992-13DB-821E-51B6-29BA33F475F8}"/>
              </a:ext>
            </a:extLst>
          </p:cNvPr>
          <p:cNvGrpSpPr/>
          <p:nvPr/>
        </p:nvGrpSpPr>
        <p:grpSpPr>
          <a:xfrm>
            <a:off x="5079003" y="2553592"/>
            <a:ext cx="1049628" cy="1051560"/>
            <a:chOff x="5080495" y="1237131"/>
            <a:chExt cx="1049628" cy="1051560"/>
          </a:xfrm>
        </p:grpSpPr>
        <p:sp>
          <p:nvSpPr>
            <p:cNvPr id="31" name="Oval 30">
              <a:extLst>
                <a:ext uri="{FF2B5EF4-FFF2-40B4-BE49-F238E27FC236}">
                  <a16:creationId xmlns:a16="http://schemas.microsoft.com/office/drawing/2014/main" id="{233DDD3A-5139-5BE1-9564-279090EFBB76}"/>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2" name="Graphic 31" descr="Circle with left arrow outline">
              <a:extLst>
                <a:ext uri="{FF2B5EF4-FFF2-40B4-BE49-F238E27FC236}">
                  <a16:creationId xmlns:a16="http://schemas.microsoft.com/office/drawing/2014/main" id="{DB93BA3C-F0D9-818F-07E2-7B94A12AB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8932" y="1305711"/>
              <a:ext cx="914400" cy="914400"/>
            </a:xfrm>
            <a:prstGeom prst="rect">
              <a:avLst/>
            </a:prstGeom>
          </p:spPr>
        </p:pic>
      </p:grpSp>
      <p:grpSp>
        <p:nvGrpSpPr>
          <p:cNvPr id="33" name="Group 32">
            <a:extLst>
              <a:ext uri="{FF2B5EF4-FFF2-40B4-BE49-F238E27FC236}">
                <a16:creationId xmlns:a16="http://schemas.microsoft.com/office/drawing/2014/main" id="{139BBAC9-607D-92AF-22B2-ADCAB0F3EC9C}"/>
              </a:ext>
            </a:extLst>
          </p:cNvPr>
          <p:cNvGrpSpPr/>
          <p:nvPr/>
        </p:nvGrpSpPr>
        <p:grpSpPr>
          <a:xfrm>
            <a:off x="5079003" y="3870053"/>
            <a:ext cx="1049628" cy="1051560"/>
            <a:chOff x="5080495" y="1237131"/>
            <a:chExt cx="1049628" cy="1051560"/>
          </a:xfrm>
        </p:grpSpPr>
        <p:sp>
          <p:nvSpPr>
            <p:cNvPr id="34" name="Oval 33">
              <a:extLst>
                <a:ext uri="{FF2B5EF4-FFF2-40B4-BE49-F238E27FC236}">
                  <a16:creationId xmlns:a16="http://schemas.microsoft.com/office/drawing/2014/main" id="{E1F3D425-7990-AD1C-D041-5C4DEC372C18}"/>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5" name="Graphic 34" descr="Circle with left arrow outline">
              <a:extLst>
                <a:ext uri="{FF2B5EF4-FFF2-40B4-BE49-F238E27FC236}">
                  <a16:creationId xmlns:a16="http://schemas.microsoft.com/office/drawing/2014/main" id="{0BED0289-4553-1B8B-BFA9-4C5C95423C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8932" y="1305711"/>
              <a:ext cx="914400" cy="914400"/>
            </a:xfrm>
            <a:prstGeom prst="rect">
              <a:avLst/>
            </a:prstGeom>
          </p:spPr>
        </p:pic>
      </p:grpSp>
      <p:grpSp>
        <p:nvGrpSpPr>
          <p:cNvPr id="36" name="Group 35">
            <a:extLst>
              <a:ext uri="{FF2B5EF4-FFF2-40B4-BE49-F238E27FC236}">
                <a16:creationId xmlns:a16="http://schemas.microsoft.com/office/drawing/2014/main" id="{1CD5CB4C-D77A-642F-54F0-863457D6E5AE}"/>
              </a:ext>
            </a:extLst>
          </p:cNvPr>
          <p:cNvGrpSpPr/>
          <p:nvPr/>
        </p:nvGrpSpPr>
        <p:grpSpPr>
          <a:xfrm>
            <a:off x="5079003" y="5186515"/>
            <a:ext cx="1049628" cy="1051560"/>
            <a:chOff x="5080495" y="1237131"/>
            <a:chExt cx="1049628" cy="1051560"/>
          </a:xfrm>
        </p:grpSpPr>
        <p:sp>
          <p:nvSpPr>
            <p:cNvPr id="37" name="Oval 36">
              <a:extLst>
                <a:ext uri="{FF2B5EF4-FFF2-40B4-BE49-F238E27FC236}">
                  <a16:creationId xmlns:a16="http://schemas.microsoft.com/office/drawing/2014/main" id="{C6885F41-F3A1-A786-B624-27BE7268F8F6}"/>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8" name="Graphic 37" descr="Circle with left arrow outline">
              <a:extLst>
                <a:ext uri="{FF2B5EF4-FFF2-40B4-BE49-F238E27FC236}">
                  <a16:creationId xmlns:a16="http://schemas.microsoft.com/office/drawing/2014/main" id="{015AC452-7AE5-45B4-3CB5-3996A01E03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8932" y="1305711"/>
              <a:ext cx="914400" cy="914400"/>
            </a:xfrm>
            <a:prstGeom prst="rect">
              <a:avLst/>
            </a:prstGeom>
          </p:spPr>
        </p:pic>
      </p:grpSp>
      <p:sp>
        <p:nvSpPr>
          <p:cNvPr id="4" name="Rectangle 3">
            <a:extLst>
              <a:ext uri="{FF2B5EF4-FFF2-40B4-BE49-F238E27FC236}">
                <a16:creationId xmlns:a16="http://schemas.microsoft.com/office/drawing/2014/main" id="{B4363187-5DCC-FC64-D301-E16642C8CBD7}"/>
              </a:ext>
            </a:extLst>
          </p:cNvPr>
          <p:cNvSpPr/>
          <p:nvPr/>
        </p:nvSpPr>
        <p:spPr bwMode="auto">
          <a:xfrm>
            <a:off x="6234220" y="1237131"/>
            <a:ext cx="5668144" cy="105156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dirty="0">
                <a:solidFill>
                  <a:schemeClr val="dk1"/>
                </a:solidFill>
              </a:rPr>
              <a:t>25+ years experience in the technical software and consulting services in the worlds of real time, data driven Digital Twins, Program/Project Management, CAD/CAM/CAE, Virtual Prototyping, Virtual &amp; Augmented Reality, and Enterprise Solutions.</a:t>
            </a:r>
            <a:endParaRPr kumimoji="0" lang="en-US" sz="1400" b="0" i="0" u="none" strike="noStrike" cap="none" normalizeH="0" baseline="0" dirty="0">
              <a:ln>
                <a:noFill/>
              </a:ln>
              <a:solidFill>
                <a:schemeClr val="tx1"/>
              </a:solidFill>
              <a:effectLst/>
              <a:latin typeface="Tahoma" charset="0"/>
            </a:endParaRPr>
          </a:p>
        </p:txBody>
      </p:sp>
      <p:sp>
        <p:nvSpPr>
          <p:cNvPr id="9" name="Rectangle 8">
            <a:extLst>
              <a:ext uri="{FF2B5EF4-FFF2-40B4-BE49-F238E27FC236}">
                <a16:creationId xmlns:a16="http://schemas.microsoft.com/office/drawing/2014/main" id="{7D079D76-660B-36BD-8BAC-E7EDFB16F74E}"/>
              </a:ext>
            </a:extLst>
          </p:cNvPr>
          <p:cNvSpPr/>
          <p:nvPr/>
        </p:nvSpPr>
        <p:spPr bwMode="auto">
          <a:xfrm>
            <a:off x="6234220" y="2553592"/>
            <a:ext cx="5668144" cy="105156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Focus on helping owners leverage digital twins and the power of digital transformation. </a:t>
            </a:r>
          </a:p>
        </p:txBody>
      </p:sp>
      <p:sp>
        <p:nvSpPr>
          <p:cNvPr id="11" name="Rectangle 10">
            <a:extLst>
              <a:ext uri="{FF2B5EF4-FFF2-40B4-BE49-F238E27FC236}">
                <a16:creationId xmlns:a16="http://schemas.microsoft.com/office/drawing/2014/main" id="{314E62BC-BD15-15F7-58F6-FB8D9F03EE65}"/>
              </a:ext>
            </a:extLst>
          </p:cNvPr>
          <p:cNvSpPr/>
          <p:nvPr/>
        </p:nvSpPr>
        <p:spPr bwMode="auto">
          <a:xfrm>
            <a:off x="6234220" y="3870053"/>
            <a:ext cx="5668144" cy="105156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Industry experience in DoD, a</a:t>
            </a:r>
            <a:r>
              <a:rPr lang="en-US" sz="1600">
                <a:solidFill>
                  <a:schemeClr val="tx2"/>
                </a:solidFill>
                <a:effectLst/>
              </a:rPr>
              <a:t>erospace &amp; defense contractors, energy/utilities, industrial manufacturing, oil &amp; gas, entertainment, and commercial real estate.</a:t>
            </a:r>
            <a:endParaRPr kumimoji="0" lang="en-US" sz="1600" b="0" i="0" u="none" strike="noStrike" cap="none" normalizeH="0" baseline="0">
              <a:ln>
                <a:noFill/>
              </a:ln>
              <a:solidFill>
                <a:schemeClr val="tx1"/>
              </a:solidFill>
              <a:effectLst/>
              <a:latin typeface="Tahoma" charset="0"/>
            </a:endParaRPr>
          </a:p>
        </p:txBody>
      </p:sp>
      <p:sp>
        <p:nvSpPr>
          <p:cNvPr id="13" name="Rectangle 12">
            <a:extLst>
              <a:ext uri="{FF2B5EF4-FFF2-40B4-BE49-F238E27FC236}">
                <a16:creationId xmlns:a16="http://schemas.microsoft.com/office/drawing/2014/main" id="{4BB20327-8C28-06D9-B68A-F618220ED5BA}"/>
              </a:ext>
            </a:extLst>
          </p:cNvPr>
          <p:cNvSpPr/>
          <p:nvPr/>
        </p:nvSpPr>
        <p:spPr bwMode="auto">
          <a:xfrm>
            <a:off x="6234220" y="5186515"/>
            <a:ext cx="5668144" cy="105156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a:solidFill>
                  <a:schemeClr val="dk1"/>
                </a:solidFill>
                <a:highlight>
                  <a:srgbClr val="FFFFFF"/>
                </a:highlight>
              </a:rPr>
              <a:t>We are a software-agnostic systems integrator that works with change agents looking to transform their real estate portfolios through digital transformation. </a:t>
            </a:r>
            <a:endParaRPr kumimoji="0" lang="en-US" sz="16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37575771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CF7C45B-74BD-5017-AE69-518F32FDEA79}"/>
              </a:ext>
            </a:extLst>
          </p:cNvPr>
          <p:cNvGrpSpPr/>
          <p:nvPr/>
        </p:nvGrpSpPr>
        <p:grpSpPr>
          <a:xfrm>
            <a:off x="2515577" y="893454"/>
            <a:ext cx="6035040" cy="6030473"/>
            <a:chOff x="5401393" y="557894"/>
            <a:chExt cx="6035040" cy="6030473"/>
          </a:xfrm>
        </p:grpSpPr>
        <p:sp>
          <p:nvSpPr>
            <p:cNvPr id="3" name="Oval 2">
              <a:extLst>
                <a:ext uri="{FF2B5EF4-FFF2-40B4-BE49-F238E27FC236}">
                  <a16:creationId xmlns:a16="http://schemas.microsoft.com/office/drawing/2014/main" id="{273D0139-60D5-BF23-29CC-FA1E179DA637}"/>
                </a:ext>
              </a:extLst>
            </p:cNvPr>
            <p:cNvSpPr>
              <a:spLocks noChangeAspect="1"/>
            </p:cNvSpPr>
            <p:nvPr/>
          </p:nvSpPr>
          <p:spPr>
            <a:xfrm>
              <a:off x="5401393" y="557894"/>
              <a:ext cx="6035040" cy="6030473"/>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F0980DF9-379F-EFEB-24CB-373901869DAA}"/>
                </a:ext>
              </a:extLst>
            </p:cNvPr>
            <p:cNvSpPr txBox="1"/>
            <p:nvPr/>
          </p:nvSpPr>
          <p:spPr>
            <a:xfrm>
              <a:off x="7717527" y="840876"/>
              <a:ext cx="1402772" cy="369332"/>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Digital Twin</a:t>
              </a:r>
            </a:p>
          </p:txBody>
        </p:sp>
        <p:sp>
          <p:nvSpPr>
            <p:cNvPr id="13" name="TextBox 12">
              <a:extLst>
                <a:ext uri="{FF2B5EF4-FFF2-40B4-BE49-F238E27FC236}">
                  <a16:creationId xmlns:a16="http://schemas.microsoft.com/office/drawing/2014/main" id="{087F2078-83C3-1DBC-EC4A-72B4030596A0}"/>
                </a:ext>
              </a:extLst>
            </p:cNvPr>
            <p:cNvSpPr txBox="1"/>
            <p:nvPr/>
          </p:nvSpPr>
          <p:spPr>
            <a:xfrm>
              <a:off x="7458793" y="5988767"/>
              <a:ext cx="1920240" cy="369332"/>
            </a:xfrm>
            <a:prstGeom prst="rect">
              <a:avLst/>
            </a:prstGeom>
            <a:noFill/>
          </p:spPr>
          <p:txBody>
            <a:bodyPr wrap="none" rtlCol="0">
              <a:prstTxWarp prst="textArchDow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System of Systems</a:t>
              </a:r>
            </a:p>
          </p:txBody>
        </p:sp>
      </p:grpSp>
      <p:grpSp>
        <p:nvGrpSpPr>
          <p:cNvPr id="41" name="Group 40">
            <a:extLst>
              <a:ext uri="{FF2B5EF4-FFF2-40B4-BE49-F238E27FC236}">
                <a16:creationId xmlns:a16="http://schemas.microsoft.com/office/drawing/2014/main" id="{72C9EEB6-29E2-1DFC-4A47-791A1DB476D1}"/>
              </a:ext>
            </a:extLst>
          </p:cNvPr>
          <p:cNvGrpSpPr/>
          <p:nvPr/>
        </p:nvGrpSpPr>
        <p:grpSpPr>
          <a:xfrm>
            <a:off x="3063942" y="1387605"/>
            <a:ext cx="5029200" cy="5025392"/>
            <a:chOff x="5944192" y="1060434"/>
            <a:chExt cx="5029200" cy="5025392"/>
          </a:xfrm>
        </p:grpSpPr>
        <p:sp>
          <p:nvSpPr>
            <p:cNvPr id="4" name="Oval 3">
              <a:extLst>
                <a:ext uri="{FF2B5EF4-FFF2-40B4-BE49-F238E27FC236}">
                  <a16:creationId xmlns:a16="http://schemas.microsoft.com/office/drawing/2014/main" id="{5E17CFE3-25A4-D1F2-4F91-13C71444D2DA}"/>
                </a:ext>
              </a:extLst>
            </p:cNvPr>
            <p:cNvSpPr>
              <a:spLocks noChangeAspect="1"/>
            </p:cNvSpPr>
            <p:nvPr/>
          </p:nvSpPr>
          <p:spPr>
            <a:xfrm>
              <a:off x="5944192" y="1060434"/>
              <a:ext cx="5029200" cy="5025392"/>
            </a:xfrm>
            <a:prstGeom prst="ellipse">
              <a:avLst/>
            </a:prstGeom>
            <a:solidFill>
              <a:srgbClr val="E7E6E6">
                <a:alpha val="85098"/>
              </a:srgbClr>
            </a:solidFill>
            <a:ln>
              <a:solidFill>
                <a:schemeClr val="bg2"/>
              </a:solidFill>
            </a:ln>
            <a:effectLst>
              <a:innerShdw blurRad="431800" dist="508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D73BAA6A-217F-9573-E496-7D483C5F67A4}"/>
                </a:ext>
              </a:extLst>
            </p:cNvPr>
            <p:cNvSpPr txBox="1"/>
            <p:nvPr/>
          </p:nvSpPr>
          <p:spPr>
            <a:xfrm rot="19935123">
              <a:off x="6639977" y="1492245"/>
              <a:ext cx="1554480" cy="369332"/>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426A"/>
                  </a:solidFill>
                  <a:effectLst/>
                  <a:uLnTx/>
                  <a:uFillTx/>
                  <a:latin typeface="Arial" panose="020B0604020202020204" pitchFamily="34" charset="0"/>
                  <a:ea typeface="+mn-ea"/>
                  <a:cs typeface="Arial" panose="020B0604020202020204" pitchFamily="34" charset="0"/>
                </a:rPr>
                <a:t>Communicate</a:t>
              </a:r>
            </a:p>
          </p:txBody>
        </p:sp>
        <p:sp>
          <p:nvSpPr>
            <p:cNvPr id="19" name="TextBox 18">
              <a:extLst>
                <a:ext uri="{FF2B5EF4-FFF2-40B4-BE49-F238E27FC236}">
                  <a16:creationId xmlns:a16="http://schemas.microsoft.com/office/drawing/2014/main" id="{E5C8E295-C2CD-161F-AB68-E15AC48C294E}"/>
                </a:ext>
              </a:extLst>
            </p:cNvPr>
            <p:cNvSpPr txBox="1"/>
            <p:nvPr/>
          </p:nvSpPr>
          <p:spPr>
            <a:xfrm rot="2981068">
              <a:off x="6075648" y="4748610"/>
              <a:ext cx="1188720" cy="369332"/>
            </a:xfrm>
            <a:prstGeom prst="rect">
              <a:avLst/>
            </a:prstGeom>
            <a:noFill/>
          </p:spPr>
          <p:txBody>
            <a:bodyPr wrap="none" rtlCol="0">
              <a:prstTxWarp prst="textArchDow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426A"/>
                  </a:solidFill>
                  <a:effectLst/>
                  <a:uLnTx/>
                  <a:uFillTx/>
                  <a:latin typeface="Arial" panose="020B0604020202020204" pitchFamily="34" charset="0"/>
                  <a:ea typeface="+mn-ea"/>
                  <a:cs typeface="Arial" panose="020B0604020202020204" pitchFamily="34" charset="0"/>
                </a:rPr>
                <a:t>Correlate</a:t>
              </a:r>
            </a:p>
          </p:txBody>
        </p:sp>
        <p:sp>
          <p:nvSpPr>
            <p:cNvPr id="20" name="TextBox 19">
              <a:extLst>
                <a:ext uri="{FF2B5EF4-FFF2-40B4-BE49-F238E27FC236}">
                  <a16:creationId xmlns:a16="http://schemas.microsoft.com/office/drawing/2014/main" id="{94F53ECF-E184-67DE-BEF6-7C3D9B0BC39E}"/>
                </a:ext>
              </a:extLst>
            </p:cNvPr>
            <p:cNvSpPr txBox="1"/>
            <p:nvPr/>
          </p:nvSpPr>
          <p:spPr>
            <a:xfrm rot="17504264">
              <a:off x="9780744" y="4151841"/>
              <a:ext cx="1371600" cy="369332"/>
            </a:xfrm>
            <a:prstGeom prst="rect">
              <a:avLst/>
            </a:prstGeom>
            <a:noFill/>
          </p:spPr>
          <p:txBody>
            <a:bodyPr wrap="none" rtlCol="0">
              <a:prstTxWarp prst="textArchDow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426A"/>
                  </a:solidFill>
                  <a:effectLst/>
                  <a:uLnTx/>
                  <a:uFillTx/>
                  <a:latin typeface="Arial" panose="020B0604020202020204" pitchFamily="34" charset="0"/>
                  <a:ea typeface="+mn-ea"/>
                  <a:cs typeface="Arial" panose="020B0604020202020204" pitchFamily="34" charset="0"/>
                </a:rPr>
                <a:t>Collaborate</a:t>
              </a:r>
            </a:p>
          </p:txBody>
        </p:sp>
      </p:grpSp>
      <p:grpSp>
        <p:nvGrpSpPr>
          <p:cNvPr id="44" name="Group 43">
            <a:extLst>
              <a:ext uri="{FF2B5EF4-FFF2-40B4-BE49-F238E27FC236}">
                <a16:creationId xmlns:a16="http://schemas.microsoft.com/office/drawing/2014/main" id="{93C4AD14-C060-AD02-98D4-E11750D09830}"/>
              </a:ext>
            </a:extLst>
          </p:cNvPr>
          <p:cNvGrpSpPr/>
          <p:nvPr/>
        </p:nvGrpSpPr>
        <p:grpSpPr>
          <a:xfrm>
            <a:off x="5313356" y="2201318"/>
            <a:ext cx="2301102" cy="2284270"/>
            <a:chOff x="8199172" y="1865758"/>
            <a:chExt cx="2301102" cy="2284270"/>
          </a:xfrm>
        </p:grpSpPr>
        <p:sp>
          <p:nvSpPr>
            <p:cNvPr id="6" name="Oval 5">
              <a:extLst>
                <a:ext uri="{FF2B5EF4-FFF2-40B4-BE49-F238E27FC236}">
                  <a16:creationId xmlns:a16="http://schemas.microsoft.com/office/drawing/2014/main" id="{88601FCB-8210-3598-B25C-A748568A9CF3}"/>
                </a:ext>
              </a:extLst>
            </p:cNvPr>
            <p:cNvSpPr>
              <a:spLocks noChangeAspect="1"/>
            </p:cNvSpPr>
            <p:nvPr/>
          </p:nvSpPr>
          <p:spPr>
            <a:xfrm>
              <a:off x="8199172" y="1865758"/>
              <a:ext cx="2286000" cy="2284270"/>
            </a:xfrm>
            <a:prstGeom prst="ellipse">
              <a:avLst/>
            </a:prstGeom>
            <a:solidFill>
              <a:schemeClr val="accent3">
                <a:alpha val="50196"/>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endParaRPr>
            </a:p>
          </p:txBody>
        </p:sp>
        <p:grpSp>
          <p:nvGrpSpPr>
            <p:cNvPr id="43" name="Group 42">
              <a:extLst>
                <a:ext uri="{FF2B5EF4-FFF2-40B4-BE49-F238E27FC236}">
                  <a16:creationId xmlns:a16="http://schemas.microsoft.com/office/drawing/2014/main" id="{F4E419C6-AF5D-02BE-9771-A166E9640841}"/>
                </a:ext>
              </a:extLst>
            </p:cNvPr>
            <p:cNvGrpSpPr/>
            <p:nvPr/>
          </p:nvGrpSpPr>
          <p:grpSpPr>
            <a:xfrm>
              <a:off x="8719825" y="1978277"/>
              <a:ext cx="1780449" cy="1401953"/>
              <a:chOff x="8719825" y="1978277"/>
              <a:chExt cx="1780449" cy="1401953"/>
            </a:xfrm>
          </p:grpSpPr>
          <p:grpSp>
            <p:nvGrpSpPr>
              <p:cNvPr id="30" name="Group 29">
                <a:extLst>
                  <a:ext uri="{FF2B5EF4-FFF2-40B4-BE49-F238E27FC236}">
                    <a16:creationId xmlns:a16="http://schemas.microsoft.com/office/drawing/2014/main" id="{CE2F8A2B-63CF-F3FE-C4D9-9D95A46727AE}"/>
                  </a:ext>
                </a:extLst>
              </p:cNvPr>
              <p:cNvGrpSpPr/>
              <p:nvPr/>
            </p:nvGrpSpPr>
            <p:grpSpPr>
              <a:xfrm>
                <a:off x="9584639" y="2650946"/>
                <a:ext cx="915635" cy="729284"/>
                <a:chOff x="1064499" y="2678212"/>
                <a:chExt cx="915635" cy="729284"/>
              </a:xfrm>
            </p:grpSpPr>
            <p:pic>
              <p:nvPicPr>
                <p:cNvPr id="23" name="Graphic 22" descr="Cloud Computing outline">
                  <a:extLst>
                    <a:ext uri="{FF2B5EF4-FFF2-40B4-BE49-F238E27FC236}">
                      <a16:creationId xmlns:a16="http://schemas.microsoft.com/office/drawing/2014/main" id="{EBA2E8E2-D03E-7DF7-BBFE-067786B795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70372" y="2678212"/>
                  <a:ext cx="548640" cy="548640"/>
                </a:xfrm>
                <a:prstGeom prst="rect">
                  <a:avLst/>
                </a:prstGeom>
              </p:spPr>
            </p:pic>
            <p:sp>
              <p:nvSpPr>
                <p:cNvPr id="27" name="TextBox 26">
                  <a:extLst>
                    <a:ext uri="{FF2B5EF4-FFF2-40B4-BE49-F238E27FC236}">
                      <a16:creationId xmlns:a16="http://schemas.microsoft.com/office/drawing/2014/main" id="{2D3C656C-A16A-15E6-A213-291248225B5F}"/>
                    </a:ext>
                  </a:extLst>
                </p:cNvPr>
                <p:cNvSpPr txBox="1"/>
                <p:nvPr/>
              </p:nvSpPr>
              <p:spPr>
                <a:xfrm>
                  <a:off x="1064499" y="3145886"/>
                  <a:ext cx="91563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Technology</a:t>
                  </a:r>
                </a:p>
              </p:txBody>
            </p:sp>
          </p:grpSp>
          <p:sp>
            <p:nvSpPr>
              <p:cNvPr id="35" name="TextBox 34">
                <a:extLst>
                  <a:ext uri="{FF2B5EF4-FFF2-40B4-BE49-F238E27FC236}">
                    <a16:creationId xmlns:a16="http://schemas.microsoft.com/office/drawing/2014/main" id="{DF76C163-9FFE-F54E-41F4-0E0DC148F6E1}"/>
                  </a:ext>
                </a:extLst>
              </p:cNvPr>
              <p:cNvSpPr txBox="1"/>
              <p:nvPr/>
            </p:nvSpPr>
            <p:spPr>
              <a:xfrm>
                <a:off x="8719825" y="1978277"/>
                <a:ext cx="1168035" cy="110799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ERP, CRM, HRIS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Data Integration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Data Lakes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Data Warehouse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Analytics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Dashboards</a:t>
                </a:r>
              </a:p>
            </p:txBody>
          </p:sp>
        </p:grpSp>
      </p:grpSp>
      <p:grpSp>
        <p:nvGrpSpPr>
          <p:cNvPr id="29" name="Group 28">
            <a:extLst>
              <a:ext uri="{FF2B5EF4-FFF2-40B4-BE49-F238E27FC236}">
                <a16:creationId xmlns:a16="http://schemas.microsoft.com/office/drawing/2014/main" id="{1C9A3D9A-4A6C-BD94-4675-B8D1DF622C6B}"/>
              </a:ext>
            </a:extLst>
          </p:cNvPr>
          <p:cNvGrpSpPr/>
          <p:nvPr/>
        </p:nvGrpSpPr>
        <p:grpSpPr>
          <a:xfrm>
            <a:off x="3541011" y="2201318"/>
            <a:ext cx="2286000" cy="2284270"/>
            <a:chOff x="6426827" y="1865758"/>
            <a:chExt cx="2286000" cy="2284270"/>
          </a:xfrm>
        </p:grpSpPr>
        <p:sp>
          <p:nvSpPr>
            <p:cNvPr id="5" name="Oval 4">
              <a:extLst>
                <a:ext uri="{FF2B5EF4-FFF2-40B4-BE49-F238E27FC236}">
                  <a16:creationId xmlns:a16="http://schemas.microsoft.com/office/drawing/2014/main" id="{1B06427B-160F-0CF5-581C-B0FD5604091A}"/>
                </a:ext>
              </a:extLst>
            </p:cNvPr>
            <p:cNvSpPr>
              <a:spLocks noChangeAspect="1"/>
            </p:cNvSpPr>
            <p:nvPr/>
          </p:nvSpPr>
          <p:spPr>
            <a:xfrm>
              <a:off x="6426827" y="1865758"/>
              <a:ext cx="2286000" cy="2284270"/>
            </a:xfrm>
            <a:prstGeom prst="ellipse">
              <a:avLst/>
            </a:prstGeom>
            <a:solidFill>
              <a:schemeClr val="bg2">
                <a:alpha val="50196"/>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2" name="Group 31">
              <a:extLst>
                <a:ext uri="{FF2B5EF4-FFF2-40B4-BE49-F238E27FC236}">
                  <a16:creationId xmlns:a16="http://schemas.microsoft.com/office/drawing/2014/main" id="{1BEA5AEB-9C49-B395-0AF4-6CA29DB5EE17}"/>
                </a:ext>
              </a:extLst>
            </p:cNvPr>
            <p:cNvGrpSpPr/>
            <p:nvPr/>
          </p:nvGrpSpPr>
          <p:grpSpPr>
            <a:xfrm>
              <a:off x="6523112" y="2649792"/>
              <a:ext cx="553357" cy="900868"/>
              <a:chOff x="6523112" y="2649792"/>
              <a:chExt cx="553357" cy="900868"/>
            </a:xfrm>
          </p:grpSpPr>
          <p:pic>
            <p:nvPicPr>
              <p:cNvPr id="22" name="Graphic 21" descr="Building outline">
                <a:extLst>
                  <a:ext uri="{FF2B5EF4-FFF2-40B4-BE49-F238E27FC236}">
                    <a16:creationId xmlns:a16="http://schemas.microsoft.com/office/drawing/2014/main" id="{8399DC91-2140-7147-55BB-7E9FB3C0AB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25470" y="2649792"/>
                <a:ext cx="548640" cy="548640"/>
              </a:xfrm>
              <a:prstGeom prst="rect">
                <a:avLst/>
              </a:prstGeom>
            </p:spPr>
          </p:pic>
          <p:sp>
            <p:nvSpPr>
              <p:cNvPr id="28" name="TextBox 27">
                <a:extLst>
                  <a:ext uri="{FF2B5EF4-FFF2-40B4-BE49-F238E27FC236}">
                    <a16:creationId xmlns:a16="http://schemas.microsoft.com/office/drawing/2014/main" id="{45E32D67-6164-9FDC-DC49-06872D5A3321}"/>
                  </a:ext>
                </a:extLst>
              </p:cNvPr>
              <p:cNvSpPr txBox="1"/>
              <p:nvPr/>
            </p:nvSpPr>
            <p:spPr>
              <a:xfrm>
                <a:off x="6523112" y="3119773"/>
                <a:ext cx="5533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CD5C4">
                        <a:lumMod val="50000"/>
                      </a:srgbClr>
                    </a:solidFill>
                    <a:effectLst/>
                    <a:uLnTx/>
                    <a:uFillTx/>
                    <a:latin typeface="Arial" panose="020B0604020202020204" pitchFamily="34" charset="0"/>
                    <a:ea typeface="+mn-ea"/>
                    <a:cs typeface="Arial" panose="020B0604020202020204" pitchFamily="34" charset="0"/>
                  </a:rPr>
                  <a:t>Built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CD5C4">
                        <a:lumMod val="50000"/>
                      </a:srgbClr>
                    </a:solidFill>
                    <a:effectLst/>
                    <a:uLnTx/>
                    <a:uFillTx/>
                    <a:latin typeface="Arial" panose="020B0604020202020204" pitchFamily="34" charset="0"/>
                    <a:ea typeface="+mn-ea"/>
                    <a:cs typeface="Arial" panose="020B0604020202020204" pitchFamily="34" charset="0"/>
                  </a:rPr>
                  <a:t>World</a:t>
                </a:r>
              </a:p>
            </p:txBody>
          </p:sp>
        </p:grpSp>
        <p:sp>
          <p:nvSpPr>
            <p:cNvPr id="33" name="TextBox 32">
              <a:extLst>
                <a:ext uri="{FF2B5EF4-FFF2-40B4-BE49-F238E27FC236}">
                  <a16:creationId xmlns:a16="http://schemas.microsoft.com/office/drawing/2014/main" id="{8B17EDCC-4ED7-1967-F536-3238AD58FFFE}"/>
                </a:ext>
              </a:extLst>
            </p:cNvPr>
            <p:cNvSpPr txBox="1"/>
            <p:nvPr/>
          </p:nvSpPr>
          <p:spPr>
            <a:xfrm>
              <a:off x="7048871" y="2076333"/>
              <a:ext cx="1463040" cy="1785104"/>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Construction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Commissioning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Tenant Improvements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Revamp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Retrofit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Demolition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FC6293FB-8255-B153-A19C-F18C7700EECD}"/>
              </a:ext>
            </a:extLst>
          </p:cNvPr>
          <p:cNvGrpSpPr/>
          <p:nvPr/>
        </p:nvGrpSpPr>
        <p:grpSpPr>
          <a:xfrm>
            <a:off x="4390097" y="3605971"/>
            <a:ext cx="2344817" cy="2284270"/>
            <a:chOff x="7275913" y="3270411"/>
            <a:chExt cx="2344817" cy="2284270"/>
          </a:xfrm>
        </p:grpSpPr>
        <p:grpSp>
          <p:nvGrpSpPr>
            <p:cNvPr id="40" name="Group 39">
              <a:extLst>
                <a:ext uri="{FF2B5EF4-FFF2-40B4-BE49-F238E27FC236}">
                  <a16:creationId xmlns:a16="http://schemas.microsoft.com/office/drawing/2014/main" id="{A5F11697-9C8F-49CC-E1D5-01C21D87FD20}"/>
                </a:ext>
              </a:extLst>
            </p:cNvPr>
            <p:cNvGrpSpPr/>
            <p:nvPr/>
          </p:nvGrpSpPr>
          <p:grpSpPr>
            <a:xfrm>
              <a:off x="7275913" y="3270411"/>
              <a:ext cx="2344817" cy="2284270"/>
              <a:chOff x="7275913" y="3270411"/>
              <a:chExt cx="2344817" cy="2284270"/>
            </a:xfrm>
          </p:grpSpPr>
          <p:sp>
            <p:nvSpPr>
              <p:cNvPr id="7" name="Oval 6">
                <a:extLst>
                  <a:ext uri="{FF2B5EF4-FFF2-40B4-BE49-F238E27FC236}">
                    <a16:creationId xmlns:a16="http://schemas.microsoft.com/office/drawing/2014/main" id="{4938C79D-6681-556A-D07F-F361D986BD21}"/>
                  </a:ext>
                </a:extLst>
              </p:cNvPr>
              <p:cNvSpPr>
                <a:spLocks noChangeAspect="1"/>
              </p:cNvSpPr>
              <p:nvPr/>
            </p:nvSpPr>
            <p:spPr>
              <a:xfrm>
                <a:off x="7275913" y="3270411"/>
                <a:ext cx="2286000" cy="2284270"/>
              </a:xfrm>
              <a:prstGeom prst="ellipse">
                <a:avLst/>
              </a:prstGeom>
              <a:solidFill>
                <a:schemeClr val="accent1">
                  <a:alpha val="49804"/>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6C3DEB84-AA86-C104-E536-82318EE9A9EA}"/>
                  </a:ext>
                </a:extLst>
              </p:cNvPr>
              <p:cNvSpPr txBox="1"/>
              <p:nvPr/>
            </p:nvSpPr>
            <p:spPr>
              <a:xfrm>
                <a:off x="7426170" y="4143958"/>
                <a:ext cx="2194560" cy="600164"/>
              </a:xfrm>
              <a:prstGeom prst="rect">
                <a:avLst/>
              </a:prstGeom>
              <a:noFill/>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People Related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Product Related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Manufacturing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Productivity</a:t>
                </a:r>
              </a:p>
            </p:txBody>
          </p:sp>
        </p:grpSp>
        <p:grpSp>
          <p:nvGrpSpPr>
            <p:cNvPr id="31" name="Group 30">
              <a:extLst>
                <a:ext uri="{FF2B5EF4-FFF2-40B4-BE49-F238E27FC236}">
                  <a16:creationId xmlns:a16="http://schemas.microsoft.com/office/drawing/2014/main" id="{2066F34C-D4E6-41DD-3009-F49FD844C64D}"/>
                </a:ext>
              </a:extLst>
            </p:cNvPr>
            <p:cNvGrpSpPr/>
            <p:nvPr/>
          </p:nvGrpSpPr>
          <p:grpSpPr>
            <a:xfrm>
              <a:off x="7777418" y="4742229"/>
              <a:ext cx="1306768" cy="742138"/>
              <a:chOff x="1065646" y="3808544"/>
              <a:chExt cx="1306768" cy="742138"/>
            </a:xfrm>
          </p:grpSpPr>
          <p:pic>
            <p:nvPicPr>
              <p:cNvPr id="24" name="Graphic 23" descr="Cycle with people outline">
                <a:extLst>
                  <a:ext uri="{FF2B5EF4-FFF2-40B4-BE49-F238E27FC236}">
                    <a16:creationId xmlns:a16="http://schemas.microsoft.com/office/drawing/2014/main" id="{2EC3C9FE-23E9-2E6F-CF91-E45DA9AA97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460302" y="3808544"/>
                <a:ext cx="548640" cy="548640"/>
              </a:xfrm>
              <a:prstGeom prst="rect">
                <a:avLst/>
              </a:prstGeom>
            </p:spPr>
          </p:pic>
          <p:sp>
            <p:nvSpPr>
              <p:cNvPr id="25" name="TextBox 24">
                <a:extLst>
                  <a:ext uri="{FF2B5EF4-FFF2-40B4-BE49-F238E27FC236}">
                    <a16:creationId xmlns:a16="http://schemas.microsoft.com/office/drawing/2014/main" id="{B04E4010-1EAF-E80D-BB81-7F09279B9725}"/>
                  </a:ext>
                </a:extLst>
              </p:cNvPr>
              <p:cNvSpPr txBox="1"/>
              <p:nvPr/>
            </p:nvSpPr>
            <p:spPr>
              <a:xfrm>
                <a:off x="1065646" y="4289072"/>
                <a:ext cx="13067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People &amp; Process</a:t>
                </a:r>
              </a:p>
            </p:txBody>
          </p:sp>
        </p:grpSp>
      </p:grpSp>
      <p:sp>
        <p:nvSpPr>
          <p:cNvPr id="2" name="Title 1">
            <a:extLst>
              <a:ext uri="{FF2B5EF4-FFF2-40B4-BE49-F238E27FC236}">
                <a16:creationId xmlns:a16="http://schemas.microsoft.com/office/drawing/2014/main" id="{B759CA10-8F28-9D35-B81D-5ACC29B33956}"/>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a:t>Benefits Summary</a:t>
            </a:r>
          </a:p>
        </p:txBody>
      </p:sp>
      <p:sp>
        <p:nvSpPr>
          <p:cNvPr id="8" name="TextBox 7">
            <a:extLst>
              <a:ext uri="{FF2B5EF4-FFF2-40B4-BE49-F238E27FC236}">
                <a16:creationId xmlns:a16="http://schemas.microsoft.com/office/drawing/2014/main" id="{C5660A94-A01A-5CC5-7C47-BDA74A9528C8}"/>
              </a:ext>
            </a:extLst>
          </p:cNvPr>
          <p:cNvSpPr txBox="1"/>
          <p:nvPr/>
        </p:nvSpPr>
        <p:spPr>
          <a:xfrm>
            <a:off x="5265892" y="2782477"/>
            <a:ext cx="63331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IT/OT</a:t>
            </a:r>
          </a:p>
        </p:txBody>
      </p:sp>
      <p:sp>
        <p:nvSpPr>
          <p:cNvPr id="9" name="TextBox 8">
            <a:extLst>
              <a:ext uri="{FF2B5EF4-FFF2-40B4-BE49-F238E27FC236}">
                <a16:creationId xmlns:a16="http://schemas.microsoft.com/office/drawing/2014/main" id="{9B52E273-A811-9D93-F42E-40C5A66115FA}"/>
              </a:ext>
            </a:extLst>
          </p:cNvPr>
          <p:cNvSpPr txBox="1"/>
          <p:nvPr/>
        </p:nvSpPr>
        <p:spPr>
          <a:xfrm>
            <a:off x="4681760" y="3794103"/>
            <a:ext cx="73892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IoA</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ESG+H</a:t>
            </a:r>
          </a:p>
        </p:txBody>
      </p:sp>
      <p:sp>
        <p:nvSpPr>
          <p:cNvPr id="10" name="TextBox 9">
            <a:extLst>
              <a:ext uri="{FF2B5EF4-FFF2-40B4-BE49-F238E27FC236}">
                <a16:creationId xmlns:a16="http://schemas.microsoft.com/office/drawing/2014/main" id="{6E916397-E4CA-6FE6-02E1-88177D3E52FC}"/>
              </a:ext>
            </a:extLst>
          </p:cNvPr>
          <p:cNvSpPr txBox="1"/>
          <p:nvPr/>
        </p:nvSpPr>
        <p:spPr>
          <a:xfrm>
            <a:off x="5499909" y="3780697"/>
            <a:ext cx="110254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Integration</a:t>
            </a:r>
          </a:p>
        </p:txBody>
      </p:sp>
      <p:pic>
        <p:nvPicPr>
          <p:cNvPr id="38" name="Graphic 37" descr="Star with solid fill">
            <a:extLst>
              <a:ext uri="{FF2B5EF4-FFF2-40B4-BE49-F238E27FC236}">
                <a16:creationId xmlns:a16="http://schemas.microsoft.com/office/drawing/2014/main" id="{34989FD8-A78B-1A3B-0CA3-3970FB65F1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44376" y="3554728"/>
            <a:ext cx="457200" cy="457200"/>
          </a:xfrm>
          <a:prstGeom prst="rect">
            <a:avLst/>
          </a:prstGeom>
        </p:spPr>
      </p:pic>
      <p:sp>
        <p:nvSpPr>
          <p:cNvPr id="46" name="TextBox 45">
            <a:extLst>
              <a:ext uri="{FF2B5EF4-FFF2-40B4-BE49-F238E27FC236}">
                <a16:creationId xmlns:a16="http://schemas.microsoft.com/office/drawing/2014/main" id="{484F6EAE-FE5B-EE53-3EE7-A74CE0AA5137}"/>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JN</a:t>
            </a:r>
          </a:p>
        </p:txBody>
      </p:sp>
      <p:sp>
        <p:nvSpPr>
          <p:cNvPr id="48" name="Slide Number Placeholder 47">
            <a:extLst>
              <a:ext uri="{FF2B5EF4-FFF2-40B4-BE49-F238E27FC236}">
                <a16:creationId xmlns:a16="http://schemas.microsoft.com/office/drawing/2014/main" id="{BB27F12C-7016-AA6B-2EDE-71AD3B7ED116}"/>
              </a:ext>
            </a:extLst>
          </p:cNvPr>
          <p:cNvSpPr>
            <a:spLocks noGrp="1"/>
          </p:cNvSpPr>
          <p:nvPr>
            <p:ph type="sldNum" sz="quarter" idx="13"/>
          </p:nvPr>
        </p:nvSpPr>
        <p:spPr/>
        <p:txBody>
          <a:bodyPr/>
          <a:lstStyle/>
          <a:p>
            <a:fld id="{4E0AE188-E3D0-E942-9E53-3C4D8249D1B0}" type="slidenum">
              <a:rPr lang="en-US" smtClean="0"/>
              <a:t>60</a:t>
            </a:fld>
            <a:endParaRPr lang="en-US"/>
          </a:p>
        </p:txBody>
      </p:sp>
    </p:spTree>
    <p:extLst>
      <p:ext uri="{BB962C8B-B14F-4D97-AF65-F5344CB8AC3E}">
        <p14:creationId xmlns:p14="http://schemas.microsoft.com/office/powerpoint/2010/main" val="281032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84" y="0"/>
            <a:ext cx="10552176" cy="79513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Best practices for digital twins to the DOD</a:t>
            </a:r>
          </a:p>
        </p:txBody>
      </p:sp>
      <p:sp>
        <p:nvSpPr>
          <p:cNvPr id="4" name="Content Placeholder 3"/>
          <p:cNvSpPr>
            <a:spLocks noGrp="1"/>
          </p:cNvSpPr>
          <p:nvPr>
            <p:ph sz="quarter" idx="11"/>
          </p:nvPr>
        </p:nvSpPr>
        <p:spPr>
          <a:xfrm>
            <a:off x="528258" y="1215189"/>
            <a:ext cx="4127963" cy="5053264"/>
          </a:xfrm>
        </p:spPr>
        <p:txBody>
          <a:bodyPr/>
          <a:lstStyle/>
          <a:p>
            <a:r>
              <a:rPr lang="en-US" dirty="0"/>
              <a:t>AEC </a:t>
            </a:r>
          </a:p>
          <a:p>
            <a:pPr lvl="1"/>
            <a:r>
              <a:rPr lang="en-US" dirty="0"/>
              <a:t>Safety and Compliance</a:t>
            </a:r>
          </a:p>
          <a:p>
            <a:r>
              <a:rPr lang="en-US" dirty="0"/>
              <a:t>Manufacturing</a:t>
            </a:r>
          </a:p>
          <a:p>
            <a:pPr lvl="1"/>
            <a:r>
              <a:rPr lang="en-US" dirty="0"/>
              <a:t>Moving more products more efficiently.</a:t>
            </a:r>
          </a:p>
          <a:p>
            <a:r>
              <a:rPr lang="en-US" dirty="0"/>
              <a:t>Entertainment </a:t>
            </a:r>
          </a:p>
          <a:p>
            <a:pPr lvl="1"/>
            <a:r>
              <a:rPr lang="en-US" dirty="0"/>
              <a:t>Efficiency and guest safety.</a:t>
            </a:r>
          </a:p>
          <a:p>
            <a:r>
              <a:rPr lang="en-US" dirty="0"/>
              <a:t>Security</a:t>
            </a:r>
          </a:p>
          <a:p>
            <a:pPr lvl="1"/>
            <a:r>
              <a:rPr lang="en-US" dirty="0"/>
              <a:t>Asset and Equipment tracking.</a:t>
            </a:r>
          </a:p>
        </p:txBody>
      </p:sp>
      <p:pic>
        <p:nvPicPr>
          <p:cNvPr id="2050" name="Picture 2" descr="Digital twins' manage the airport and hospitals. Are people next? |  Archives | sfexaminer.com">
            <a:hlinkClick r:id="rId2"/>
            <a:extLst>
              <a:ext uri="{FF2B5EF4-FFF2-40B4-BE49-F238E27FC236}">
                <a16:creationId xmlns:a16="http://schemas.microsoft.com/office/drawing/2014/main" id="{CC76990D-43E5-FCEA-764D-18EB23497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84" y="1215189"/>
            <a:ext cx="7415900" cy="49439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13A87FD-9698-D498-199C-CFFB475740FA}"/>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CH</a:t>
            </a:r>
          </a:p>
        </p:txBody>
      </p:sp>
      <p:sp>
        <p:nvSpPr>
          <p:cNvPr id="6" name="Slide Number Placeholder 5">
            <a:extLst>
              <a:ext uri="{FF2B5EF4-FFF2-40B4-BE49-F238E27FC236}">
                <a16:creationId xmlns:a16="http://schemas.microsoft.com/office/drawing/2014/main" id="{7837746F-233C-B400-4B1E-524B78189D34}"/>
              </a:ext>
            </a:extLst>
          </p:cNvPr>
          <p:cNvSpPr>
            <a:spLocks noGrp="1"/>
          </p:cNvSpPr>
          <p:nvPr>
            <p:ph type="sldNum" sz="quarter" idx="10"/>
          </p:nvPr>
        </p:nvSpPr>
        <p:spPr/>
        <p:txBody>
          <a:bodyPr/>
          <a:lstStyle/>
          <a:p>
            <a:pPr>
              <a:defRPr/>
            </a:pPr>
            <a:fld id="{D68E8870-17DE-45C4-A8DD-7644B2422933}" type="slidenum">
              <a:rPr lang="en-US" smtClean="0"/>
              <a:pPr>
                <a:defRPr/>
              </a:pPr>
              <a:t>61</a:t>
            </a:fld>
            <a:endParaRPr lang="en-US" dirty="0"/>
          </a:p>
        </p:txBody>
      </p:sp>
    </p:spTree>
    <p:extLst>
      <p:ext uri="{BB962C8B-B14F-4D97-AF65-F5344CB8AC3E}">
        <p14:creationId xmlns:p14="http://schemas.microsoft.com/office/powerpoint/2010/main" val="3517955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6CE7-4BFC-40A7-A6F6-FD28CE659A73}"/>
              </a:ext>
            </a:extLst>
          </p:cNvPr>
          <p:cNvSpPr>
            <a:spLocks noGrp="1"/>
          </p:cNvSpPr>
          <p:nvPr>
            <p:ph type="title"/>
          </p:nvPr>
        </p:nvSpPr>
        <p:spPr>
          <a:xfrm>
            <a:off x="0" y="1"/>
            <a:ext cx="12192000" cy="833933"/>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2800" dirty="0"/>
              <a:t>Use Cases for Digital Twins in DOD Real Estate</a:t>
            </a:r>
          </a:p>
        </p:txBody>
      </p:sp>
      <p:sp>
        <p:nvSpPr>
          <p:cNvPr id="4" name="TextBox 3">
            <a:extLst>
              <a:ext uri="{FF2B5EF4-FFF2-40B4-BE49-F238E27FC236}">
                <a16:creationId xmlns:a16="http://schemas.microsoft.com/office/drawing/2014/main" id="{1242D97C-8B96-49B0-A498-E66920DBADF9}"/>
              </a:ext>
            </a:extLst>
          </p:cNvPr>
          <p:cNvSpPr txBox="1"/>
          <p:nvPr/>
        </p:nvSpPr>
        <p:spPr>
          <a:xfrm>
            <a:off x="496047" y="917613"/>
            <a:ext cx="1096512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D13238"/>
                </a:solidFill>
                <a:effectLst/>
                <a:uLnTx/>
                <a:uFillTx/>
                <a:latin typeface="Arial" panose="020B0604020202020204"/>
                <a:ea typeface="+mn-ea"/>
                <a:cs typeface="+mn-cs"/>
              </a:rPr>
              <a:t>When would a digital twin of a built asset (or a related process) improve your ability to understand, predict, and manage its performance in the real world?</a:t>
            </a:r>
          </a:p>
        </p:txBody>
      </p:sp>
      <p:sp>
        <p:nvSpPr>
          <p:cNvPr id="5" name="TextBox 4">
            <a:extLst>
              <a:ext uri="{FF2B5EF4-FFF2-40B4-BE49-F238E27FC236}">
                <a16:creationId xmlns:a16="http://schemas.microsoft.com/office/drawing/2014/main" id="{19F440CB-E8CC-4CCB-BAA1-D3B5BD482095}"/>
              </a:ext>
            </a:extLst>
          </p:cNvPr>
          <p:cNvSpPr txBox="1"/>
          <p:nvPr/>
        </p:nvSpPr>
        <p:spPr>
          <a:xfrm>
            <a:off x="1874945" y="2010344"/>
            <a:ext cx="96801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D13238"/>
                </a:solidFill>
                <a:effectLst/>
                <a:uLnTx/>
                <a:uFillTx/>
                <a:latin typeface="Arial" panose="020B0604020202020204"/>
                <a:ea typeface="+mn-ea"/>
                <a:cs typeface="+mn-cs"/>
              </a:rPr>
              <a:t>During</a:t>
            </a:r>
            <a:r>
              <a:rPr kumimoji="0" lang="en-US" sz="1800" b="0" i="0" u="none" strike="noStrike" kern="1200" cap="none" spc="0" normalizeH="0" baseline="0" noProof="0" dirty="0">
                <a:ln>
                  <a:noFill/>
                </a:ln>
                <a:solidFill>
                  <a:srgbClr val="002B49"/>
                </a:solidFill>
                <a:effectLst/>
                <a:uLnTx/>
                <a:uFillTx/>
                <a:latin typeface="Arial" panose="020B0604020202020204"/>
                <a:ea typeface="+mn-ea"/>
                <a:cs typeface="+mn-cs"/>
              </a:rPr>
              <a:t> </a:t>
            </a:r>
            <a:r>
              <a:rPr kumimoji="0" lang="en-US" sz="1800" b="1" i="1" u="none" strike="noStrike" kern="1200" cap="none" spc="0" normalizeH="0" baseline="0" noProof="0" dirty="0">
                <a:ln>
                  <a:noFill/>
                </a:ln>
                <a:solidFill>
                  <a:srgbClr val="D13238"/>
                </a:solidFill>
                <a:effectLst/>
                <a:uLnTx/>
                <a:uFillTx/>
                <a:latin typeface="Arial" panose="020B0604020202020204"/>
                <a:ea typeface="+mn-ea"/>
                <a:cs typeface="+mn-cs"/>
              </a:rPr>
              <a:t>design…</a:t>
            </a:r>
            <a:r>
              <a:rPr kumimoji="0" lang="en-US" sz="1800" b="0" i="0" u="none" strike="noStrike" kern="1200" cap="none" spc="0" normalizeH="0" baseline="0" noProof="0" dirty="0">
                <a:ln>
                  <a:noFill/>
                </a:ln>
                <a:solidFill>
                  <a:srgbClr val="002B49"/>
                </a:solidFill>
                <a:effectLst/>
                <a:uLnTx/>
                <a:uFillTx/>
                <a:latin typeface="Arial" panose="020B0604020202020204"/>
                <a:ea typeface="+mn-ea"/>
                <a:cs typeface="+mn-cs"/>
              </a:rPr>
              <a:t> when you can integrate point cloud models in BIM authoring models so that design team works within high fidelity representation of real-world constraints.</a:t>
            </a:r>
          </a:p>
        </p:txBody>
      </p:sp>
      <p:sp>
        <p:nvSpPr>
          <p:cNvPr id="6" name="TextBox 5">
            <a:extLst>
              <a:ext uri="{FF2B5EF4-FFF2-40B4-BE49-F238E27FC236}">
                <a16:creationId xmlns:a16="http://schemas.microsoft.com/office/drawing/2014/main" id="{F39946BA-CE4A-4DC4-965D-A7B0421BDF1F}"/>
              </a:ext>
            </a:extLst>
          </p:cNvPr>
          <p:cNvSpPr txBox="1"/>
          <p:nvPr/>
        </p:nvSpPr>
        <p:spPr>
          <a:xfrm>
            <a:off x="1874945" y="3669176"/>
            <a:ext cx="96801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D13238"/>
                </a:solidFill>
                <a:effectLst/>
                <a:uLnTx/>
                <a:uFillTx/>
                <a:latin typeface="Arial" panose="020B0604020202020204"/>
                <a:ea typeface="+mn-ea"/>
                <a:cs typeface="+mn-cs"/>
              </a:rPr>
              <a:t>During closeout…</a:t>
            </a:r>
            <a:r>
              <a:rPr kumimoji="0" lang="en-US" sz="1800" b="1" i="1" u="none" strike="noStrike" kern="1200" cap="none" spc="0" normalizeH="0" baseline="0" noProof="0" dirty="0">
                <a:ln>
                  <a:noFill/>
                </a:ln>
                <a:solidFill>
                  <a:srgbClr val="002B49"/>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002B49"/>
                </a:solidFill>
                <a:effectLst/>
                <a:uLnTx/>
                <a:uFillTx/>
                <a:latin typeface="Arial" panose="020B0604020202020204"/>
                <a:ea typeface="+mn-ea"/>
                <a:cs typeface="+mn-cs"/>
              </a:rPr>
              <a:t>when you can verify that installed work matches as-builts and complies with design requirements by integrating point cloud models with project BIM models.</a:t>
            </a:r>
          </a:p>
        </p:txBody>
      </p:sp>
      <p:sp>
        <p:nvSpPr>
          <p:cNvPr id="7" name="TextBox 6">
            <a:extLst>
              <a:ext uri="{FF2B5EF4-FFF2-40B4-BE49-F238E27FC236}">
                <a16:creationId xmlns:a16="http://schemas.microsoft.com/office/drawing/2014/main" id="{1197C2A0-B31E-4D3A-983F-D9A080591C5F}"/>
              </a:ext>
            </a:extLst>
          </p:cNvPr>
          <p:cNvSpPr txBox="1"/>
          <p:nvPr/>
        </p:nvSpPr>
        <p:spPr>
          <a:xfrm>
            <a:off x="1874945" y="2839760"/>
            <a:ext cx="96801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D13238"/>
                </a:solidFill>
                <a:effectLst/>
                <a:uLnTx/>
                <a:uFillTx/>
                <a:latin typeface="Arial" panose="020B0604020202020204"/>
                <a:ea typeface="+mn-ea"/>
                <a:cs typeface="+mn-cs"/>
              </a:rPr>
              <a:t>During construction… </a:t>
            </a:r>
            <a:r>
              <a:rPr kumimoji="0" lang="en-US" sz="1800" b="0" i="0" u="none" strike="noStrike" kern="1200" cap="none" spc="0" normalizeH="0" baseline="0" noProof="0" dirty="0">
                <a:ln>
                  <a:noFill/>
                </a:ln>
                <a:solidFill>
                  <a:srgbClr val="002B49"/>
                </a:solidFill>
                <a:effectLst/>
                <a:uLnTx/>
                <a:uFillTx/>
                <a:latin typeface="Arial" panose="020B0604020202020204"/>
                <a:ea typeface="+mn-ea"/>
                <a:cs typeface="+mn-cs"/>
              </a:rPr>
              <a:t>when you can validate pay applications by evaluating IoT data related to site activity and reality capture data documenting completed work.</a:t>
            </a:r>
          </a:p>
        </p:txBody>
      </p:sp>
      <p:sp>
        <p:nvSpPr>
          <p:cNvPr id="8" name="TextBox 7">
            <a:extLst>
              <a:ext uri="{FF2B5EF4-FFF2-40B4-BE49-F238E27FC236}">
                <a16:creationId xmlns:a16="http://schemas.microsoft.com/office/drawing/2014/main" id="{7A8B4BEC-A9A6-4B13-8775-1A9DE9E4E094}"/>
              </a:ext>
            </a:extLst>
          </p:cNvPr>
          <p:cNvSpPr txBox="1"/>
          <p:nvPr/>
        </p:nvSpPr>
        <p:spPr>
          <a:xfrm>
            <a:off x="1874944" y="4498592"/>
            <a:ext cx="96801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D13238"/>
                </a:solidFill>
                <a:effectLst/>
                <a:uLnTx/>
                <a:uFillTx/>
                <a:latin typeface="Arial" panose="020B0604020202020204"/>
                <a:ea typeface="+mn-ea"/>
                <a:cs typeface="+mn-cs"/>
              </a:rPr>
              <a:t>During operations… </a:t>
            </a:r>
            <a:r>
              <a:rPr kumimoji="0" lang="en-US" sz="1800" b="0" i="0" u="none" strike="noStrike" kern="1200" cap="none" spc="0" normalizeH="0" baseline="0" noProof="0" dirty="0">
                <a:ln>
                  <a:noFill/>
                </a:ln>
                <a:solidFill>
                  <a:srgbClr val="002B49"/>
                </a:solidFill>
                <a:effectLst/>
                <a:uLnTx/>
                <a:uFillTx/>
                <a:latin typeface="Arial" panose="020B0604020202020204"/>
                <a:ea typeface="+mn-ea"/>
                <a:cs typeface="+mn-cs"/>
              </a:rPr>
              <a:t>when you can evaluate actual building energy performance with expected performance by comparing IoT data and physics-based simulations.</a:t>
            </a:r>
          </a:p>
        </p:txBody>
      </p:sp>
      <p:sp>
        <p:nvSpPr>
          <p:cNvPr id="11" name="TextBox 10">
            <a:extLst>
              <a:ext uri="{FF2B5EF4-FFF2-40B4-BE49-F238E27FC236}">
                <a16:creationId xmlns:a16="http://schemas.microsoft.com/office/drawing/2014/main" id="{37AABE8B-982E-45FF-99E4-6CF9A9927472}"/>
              </a:ext>
            </a:extLst>
          </p:cNvPr>
          <p:cNvSpPr txBox="1"/>
          <p:nvPr/>
        </p:nvSpPr>
        <p:spPr>
          <a:xfrm>
            <a:off x="1874945" y="5328007"/>
            <a:ext cx="96801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D13238"/>
                </a:solidFill>
                <a:effectLst/>
                <a:uLnTx/>
                <a:uFillTx/>
                <a:latin typeface="Arial" panose="020B0604020202020204"/>
                <a:ea typeface="+mn-ea"/>
                <a:cs typeface="+mn-cs"/>
              </a:rPr>
              <a:t>During capital planning… </a:t>
            </a:r>
            <a:r>
              <a:rPr kumimoji="0" lang="en-US" sz="1800" b="0" i="0" u="none" strike="noStrike" kern="1200" cap="none" spc="0" normalizeH="0" baseline="0" noProof="0" dirty="0">
                <a:ln>
                  <a:noFill/>
                </a:ln>
                <a:solidFill>
                  <a:srgbClr val="002B49"/>
                </a:solidFill>
                <a:effectLst/>
                <a:uLnTx/>
                <a:uFillTx/>
                <a:latin typeface="Arial" panose="020B0604020202020204"/>
                <a:ea typeface="+mn-ea"/>
                <a:cs typeface="+mn-cs"/>
              </a:rPr>
              <a:t>when you can analyze actual space utilization using IoT data and reliably predict future program requirements.</a:t>
            </a:r>
          </a:p>
        </p:txBody>
      </p:sp>
      <p:grpSp>
        <p:nvGrpSpPr>
          <p:cNvPr id="3" name="Group 2">
            <a:extLst>
              <a:ext uri="{FF2B5EF4-FFF2-40B4-BE49-F238E27FC236}">
                <a16:creationId xmlns:a16="http://schemas.microsoft.com/office/drawing/2014/main" id="{82ED2793-54E9-2123-8D2F-BF797049F88A}"/>
              </a:ext>
            </a:extLst>
          </p:cNvPr>
          <p:cNvGrpSpPr/>
          <p:nvPr/>
        </p:nvGrpSpPr>
        <p:grpSpPr>
          <a:xfrm>
            <a:off x="821883" y="1948788"/>
            <a:ext cx="707887" cy="707887"/>
            <a:chOff x="5080495" y="1237131"/>
            <a:chExt cx="1049628" cy="1051560"/>
          </a:xfrm>
        </p:grpSpPr>
        <p:sp>
          <p:nvSpPr>
            <p:cNvPr id="9" name="Oval 8">
              <a:extLst>
                <a:ext uri="{FF2B5EF4-FFF2-40B4-BE49-F238E27FC236}">
                  <a16:creationId xmlns:a16="http://schemas.microsoft.com/office/drawing/2014/main" id="{236C16BC-BDE7-B0A2-F482-8B43E7370CBC}"/>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0" name="Graphic 9" descr="Circle with left arrow outline">
              <a:extLst>
                <a:ext uri="{FF2B5EF4-FFF2-40B4-BE49-F238E27FC236}">
                  <a16:creationId xmlns:a16="http://schemas.microsoft.com/office/drawing/2014/main" id="{B0D06DDC-BE10-E789-2730-EDDDDD26F0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932" y="1305711"/>
              <a:ext cx="914400" cy="914400"/>
            </a:xfrm>
            <a:prstGeom prst="rect">
              <a:avLst/>
            </a:prstGeom>
          </p:spPr>
        </p:pic>
      </p:grpSp>
      <p:grpSp>
        <p:nvGrpSpPr>
          <p:cNvPr id="12" name="Group 11">
            <a:extLst>
              <a:ext uri="{FF2B5EF4-FFF2-40B4-BE49-F238E27FC236}">
                <a16:creationId xmlns:a16="http://schemas.microsoft.com/office/drawing/2014/main" id="{CF1A1B9F-CB59-53AD-A672-16696535EABF}"/>
              </a:ext>
            </a:extLst>
          </p:cNvPr>
          <p:cNvGrpSpPr/>
          <p:nvPr/>
        </p:nvGrpSpPr>
        <p:grpSpPr>
          <a:xfrm>
            <a:off x="821883" y="2785898"/>
            <a:ext cx="707887" cy="707887"/>
            <a:chOff x="5080495" y="1237131"/>
            <a:chExt cx="1049628" cy="1051560"/>
          </a:xfrm>
        </p:grpSpPr>
        <p:sp>
          <p:nvSpPr>
            <p:cNvPr id="13" name="Oval 12">
              <a:extLst>
                <a:ext uri="{FF2B5EF4-FFF2-40B4-BE49-F238E27FC236}">
                  <a16:creationId xmlns:a16="http://schemas.microsoft.com/office/drawing/2014/main" id="{CC79F283-5F2E-9B3A-87C9-A8F0946396FD}"/>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4" name="Graphic 13" descr="Circle with left arrow outline">
              <a:extLst>
                <a:ext uri="{FF2B5EF4-FFF2-40B4-BE49-F238E27FC236}">
                  <a16:creationId xmlns:a16="http://schemas.microsoft.com/office/drawing/2014/main" id="{4C612F22-65E0-5450-9DC0-4956105566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932" y="1305711"/>
              <a:ext cx="914400" cy="914400"/>
            </a:xfrm>
            <a:prstGeom prst="rect">
              <a:avLst/>
            </a:prstGeom>
          </p:spPr>
        </p:pic>
      </p:grpSp>
      <p:grpSp>
        <p:nvGrpSpPr>
          <p:cNvPr id="15" name="Group 14">
            <a:extLst>
              <a:ext uri="{FF2B5EF4-FFF2-40B4-BE49-F238E27FC236}">
                <a16:creationId xmlns:a16="http://schemas.microsoft.com/office/drawing/2014/main" id="{CFEF687B-69D2-929D-C7E7-CFF6AD1F3FDA}"/>
              </a:ext>
            </a:extLst>
          </p:cNvPr>
          <p:cNvGrpSpPr/>
          <p:nvPr/>
        </p:nvGrpSpPr>
        <p:grpSpPr>
          <a:xfrm>
            <a:off x="821883" y="3623008"/>
            <a:ext cx="707887" cy="707887"/>
            <a:chOff x="5080495" y="1237131"/>
            <a:chExt cx="1049628" cy="1051560"/>
          </a:xfrm>
        </p:grpSpPr>
        <p:sp>
          <p:nvSpPr>
            <p:cNvPr id="16" name="Oval 15">
              <a:extLst>
                <a:ext uri="{FF2B5EF4-FFF2-40B4-BE49-F238E27FC236}">
                  <a16:creationId xmlns:a16="http://schemas.microsoft.com/office/drawing/2014/main" id="{81828975-0EBA-D4CB-D239-45DFBB414B00}"/>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7" name="Graphic 16" descr="Circle with left arrow outline">
              <a:extLst>
                <a:ext uri="{FF2B5EF4-FFF2-40B4-BE49-F238E27FC236}">
                  <a16:creationId xmlns:a16="http://schemas.microsoft.com/office/drawing/2014/main" id="{933069E9-E8A0-16BE-8E65-3DB8551DA7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932" y="1305711"/>
              <a:ext cx="914400" cy="914400"/>
            </a:xfrm>
            <a:prstGeom prst="rect">
              <a:avLst/>
            </a:prstGeom>
          </p:spPr>
        </p:pic>
      </p:grpSp>
      <p:grpSp>
        <p:nvGrpSpPr>
          <p:cNvPr id="18" name="Group 17">
            <a:extLst>
              <a:ext uri="{FF2B5EF4-FFF2-40B4-BE49-F238E27FC236}">
                <a16:creationId xmlns:a16="http://schemas.microsoft.com/office/drawing/2014/main" id="{33E2E708-247B-C9F4-1208-23F31F414587}"/>
              </a:ext>
            </a:extLst>
          </p:cNvPr>
          <p:cNvGrpSpPr/>
          <p:nvPr/>
        </p:nvGrpSpPr>
        <p:grpSpPr>
          <a:xfrm>
            <a:off x="821883" y="4460118"/>
            <a:ext cx="707887" cy="707887"/>
            <a:chOff x="5080495" y="1237131"/>
            <a:chExt cx="1049628" cy="1051560"/>
          </a:xfrm>
        </p:grpSpPr>
        <p:sp>
          <p:nvSpPr>
            <p:cNvPr id="19" name="Oval 18">
              <a:extLst>
                <a:ext uri="{FF2B5EF4-FFF2-40B4-BE49-F238E27FC236}">
                  <a16:creationId xmlns:a16="http://schemas.microsoft.com/office/drawing/2014/main" id="{0815F343-36C5-2FB3-F267-D14040B8845A}"/>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0" name="Graphic 19" descr="Circle with left arrow outline">
              <a:extLst>
                <a:ext uri="{FF2B5EF4-FFF2-40B4-BE49-F238E27FC236}">
                  <a16:creationId xmlns:a16="http://schemas.microsoft.com/office/drawing/2014/main" id="{B796E090-533A-4296-5B20-8BAECD8A69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932" y="1305711"/>
              <a:ext cx="914400" cy="914400"/>
            </a:xfrm>
            <a:prstGeom prst="rect">
              <a:avLst/>
            </a:prstGeom>
          </p:spPr>
        </p:pic>
      </p:grpSp>
      <p:grpSp>
        <p:nvGrpSpPr>
          <p:cNvPr id="21" name="Group 20">
            <a:extLst>
              <a:ext uri="{FF2B5EF4-FFF2-40B4-BE49-F238E27FC236}">
                <a16:creationId xmlns:a16="http://schemas.microsoft.com/office/drawing/2014/main" id="{FFE44FA5-48EB-D85C-251C-D7E5066BF5A8}"/>
              </a:ext>
            </a:extLst>
          </p:cNvPr>
          <p:cNvGrpSpPr/>
          <p:nvPr/>
        </p:nvGrpSpPr>
        <p:grpSpPr>
          <a:xfrm>
            <a:off x="821883" y="5297228"/>
            <a:ext cx="707887" cy="707887"/>
            <a:chOff x="5080495" y="1237131"/>
            <a:chExt cx="1049628" cy="1051560"/>
          </a:xfrm>
        </p:grpSpPr>
        <p:sp>
          <p:nvSpPr>
            <p:cNvPr id="22" name="Oval 21">
              <a:extLst>
                <a:ext uri="{FF2B5EF4-FFF2-40B4-BE49-F238E27FC236}">
                  <a16:creationId xmlns:a16="http://schemas.microsoft.com/office/drawing/2014/main" id="{5A545302-FDBA-7C9A-A18C-4A4B2C4D8CEA}"/>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3" name="Graphic 22" descr="Circle with left arrow outline">
              <a:extLst>
                <a:ext uri="{FF2B5EF4-FFF2-40B4-BE49-F238E27FC236}">
                  <a16:creationId xmlns:a16="http://schemas.microsoft.com/office/drawing/2014/main" id="{94E145E4-16BD-94D9-6229-391EB4E982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932" y="1305711"/>
              <a:ext cx="914400" cy="914400"/>
            </a:xfrm>
            <a:prstGeom prst="rect">
              <a:avLst/>
            </a:prstGeom>
          </p:spPr>
        </p:pic>
      </p:grpSp>
      <p:sp>
        <p:nvSpPr>
          <p:cNvPr id="24" name="TextBox 23">
            <a:extLst>
              <a:ext uri="{FF2B5EF4-FFF2-40B4-BE49-F238E27FC236}">
                <a16:creationId xmlns:a16="http://schemas.microsoft.com/office/drawing/2014/main" id="{6E2A047D-957C-A8AC-0875-25C2C1C13C00}"/>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CH</a:t>
            </a:r>
          </a:p>
        </p:txBody>
      </p:sp>
      <p:sp>
        <p:nvSpPr>
          <p:cNvPr id="26" name="Slide Number Placeholder 25">
            <a:extLst>
              <a:ext uri="{FF2B5EF4-FFF2-40B4-BE49-F238E27FC236}">
                <a16:creationId xmlns:a16="http://schemas.microsoft.com/office/drawing/2014/main" id="{D7084B11-A48D-F504-5FBB-15FFED7B829A}"/>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62</a:t>
            </a:fld>
            <a:endParaRPr lang="en-US" dirty="0">
              <a:solidFill>
                <a:srgbClr val="000000"/>
              </a:solidFill>
            </a:endParaRPr>
          </a:p>
        </p:txBody>
      </p:sp>
    </p:spTree>
    <p:extLst>
      <p:ext uri="{BB962C8B-B14F-4D97-AF65-F5344CB8AC3E}">
        <p14:creationId xmlns:p14="http://schemas.microsoft.com/office/powerpoint/2010/main" val="102459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6E35C-7CB1-45C7-8E1A-A1D880ED1AB7}"/>
              </a:ext>
            </a:extLst>
          </p:cNvPr>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Top Five Technical Lessons Learned</a:t>
            </a:r>
          </a:p>
        </p:txBody>
      </p:sp>
      <p:grpSp>
        <p:nvGrpSpPr>
          <p:cNvPr id="25" name="Group 24">
            <a:extLst>
              <a:ext uri="{FF2B5EF4-FFF2-40B4-BE49-F238E27FC236}">
                <a16:creationId xmlns:a16="http://schemas.microsoft.com/office/drawing/2014/main" id="{F2CBAD51-3E60-44BC-BF53-02F1708BC4F5}"/>
              </a:ext>
            </a:extLst>
          </p:cNvPr>
          <p:cNvGrpSpPr/>
          <p:nvPr/>
        </p:nvGrpSpPr>
        <p:grpSpPr>
          <a:xfrm>
            <a:off x="407102" y="3330288"/>
            <a:ext cx="10151031" cy="811648"/>
            <a:chOff x="407102" y="3330288"/>
            <a:chExt cx="10151031" cy="811648"/>
          </a:xfrm>
        </p:grpSpPr>
        <p:sp>
          <p:nvSpPr>
            <p:cNvPr id="6" name="Rectangle 5">
              <a:extLst>
                <a:ext uri="{FF2B5EF4-FFF2-40B4-BE49-F238E27FC236}">
                  <a16:creationId xmlns:a16="http://schemas.microsoft.com/office/drawing/2014/main" id="{C5A046F2-B0B9-4D05-9198-66A197DBF7C3}"/>
                </a:ext>
              </a:extLst>
            </p:cNvPr>
            <p:cNvSpPr/>
            <p:nvPr/>
          </p:nvSpPr>
          <p:spPr>
            <a:xfrm>
              <a:off x="895454" y="3456136"/>
              <a:ext cx="9662679" cy="685800"/>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320040" rtlCol="0" anchor="ctr"/>
            <a:lstStyle/>
            <a:p>
              <a:pPr marL="114300"/>
              <a:r>
                <a:rPr lang="en-US" sz="1600" b="1">
                  <a:solidFill>
                    <a:schemeClr val="accent1"/>
                  </a:solidFill>
                </a:rPr>
                <a:t>Start with the end in mind</a:t>
              </a:r>
            </a:p>
            <a:p>
              <a:pPr marL="114300"/>
              <a:r>
                <a:rPr lang="en-US" sz="1600">
                  <a:solidFill>
                    <a:schemeClr val="accent1"/>
                  </a:solidFill>
                </a:rPr>
                <a:t>Focus on the reason for the building, not just the building</a:t>
              </a:r>
            </a:p>
          </p:txBody>
        </p:sp>
        <p:grpSp>
          <p:nvGrpSpPr>
            <p:cNvPr id="8" name="Group 7">
              <a:extLst>
                <a:ext uri="{FF2B5EF4-FFF2-40B4-BE49-F238E27FC236}">
                  <a16:creationId xmlns:a16="http://schemas.microsoft.com/office/drawing/2014/main" id="{19C0B7B1-183B-40E8-A05C-D0F8CCFDDC59}"/>
                </a:ext>
              </a:extLst>
            </p:cNvPr>
            <p:cNvGrpSpPr/>
            <p:nvPr/>
          </p:nvGrpSpPr>
          <p:grpSpPr>
            <a:xfrm>
              <a:off x="407102" y="3330288"/>
              <a:ext cx="685800" cy="685800"/>
              <a:chOff x="2023452" y="2297906"/>
              <a:chExt cx="457200" cy="457200"/>
            </a:xfrm>
          </p:grpSpPr>
          <p:sp>
            <p:nvSpPr>
              <p:cNvPr id="9" name="Rectangle 8">
                <a:extLst>
                  <a:ext uri="{FF2B5EF4-FFF2-40B4-BE49-F238E27FC236}">
                    <a16:creationId xmlns:a16="http://schemas.microsoft.com/office/drawing/2014/main" id="{3F18DFAA-4A50-496D-9740-B1A9D267D50F}"/>
                  </a:ext>
                </a:extLst>
              </p:cNvPr>
              <p:cNvSpPr/>
              <p:nvPr/>
            </p:nvSpPr>
            <p:spPr>
              <a:xfrm>
                <a:off x="2023452" y="2297906"/>
                <a:ext cx="457200" cy="457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pic>
            <p:nvPicPr>
              <p:cNvPr id="10" name="Graphic 9" descr="Target with solid fill">
                <a:extLst>
                  <a:ext uri="{FF2B5EF4-FFF2-40B4-BE49-F238E27FC236}">
                    <a16:creationId xmlns:a16="http://schemas.microsoft.com/office/drawing/2014/main" id="{A9F395B1-E488-40EE-A29C-833572DCD8B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23452" y="2297906"/>
                <a:ext cx="457200" cy="457200"/>
              </a:xfrm>
              <a:prstGeom prst="rect">
                <a:avLst/>
              </a:prstGeom>
            </p:spPr>
          </p:pic>
        </p:grpSp>
      </p:grpSp>
      <p:grpSp>
        <p:nvGrpSpPr>
          <p:cNvPr id="26" name="Group 25">
            <a:extLst>
              <a:ext uri="{FF2B5EF4-FFF2-40B4-BE49-F238E27FC236}">
                <a16:creationId xmlns:a16="http://schemas.microsoft.com/office/drawing/2014/main" id="{40522246-E227-4682-99CD-934251A7B594}"/>
              </a:ext>
            </a:extLst>
          </p:cNvPr>
          <p:cNvGrpSpPr/>
          <p:nvPr/>
        </p:nvGrpSpPr>
        <p:grpSpPr>
          <a:xfrm>
            <a:off x="407102" y="4348809"/>
            <a:ext cx="10151031" cy="811471"/>
            <a:chOff x="407102" y="4348809"/>
            <a:chExt cx="10151031" cy="811471"/>
          </a:xfrm>
        </p:grpSpPr>
        <p:sp>
          <p:nvSpPr>
            <p:cNvPr id="7" name="Rectangle 6">
              <a:extLst>
                <a:ext uri="{FF2B5EF4-FFF2-40B4-BE49-F238E27FC236}">
                  <a16:creationId xmlns:a16="http://schemas.microsoft.com/office/drawing/2014/main" id="{D753F181-62CF-4D4C-B537-A9E79916ED0F}"/>
                </a:ext>
              </a:extLst>
            </p:cNvPr>
            <p:cNvSpPr/>
            <p:nvPr/>
          </p:nvSpPr>
          <p:spPr>
            <a:xfrm>
              <a:off x="895452" y="4474480"/>
              <a:ext cx="9662681" cy="685800"/>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320040" rtlCol="0" anchor="ctr"/>
            <a:lstStyle/>
            <a:p>
              <a:pPr marL="117475"/>
              <a:r>
                <a:rPr lang="en-US" sz="1600" b="1">
                  <a:solidFill>
                    <a:schemeClr val="accent1"/>
                  </a:solidFill>
                </a:rPr>
                <a:t>Use technology to transform the process</a:t>
              </a:r>
            </a:p>
            <a:p>
              <a:pPr marL="117475"/>
              <a:r>
                <a:rPr lang="en-US" sz="1600">
                  <a:solidFill>
                    <a:schemeClr val="accent1"/>
                  </a:solidFill>
                </a:rPr>
                <a:t>Applying technology to an inefficient process will create waste faster</a:t>
              </a:r>
            </a:p>
          </p:txBody>
        </p:sp>
        <p:grpSp>
          <p:nvGrpSpPr>
            <p:cNvPr id="11" name="Group 10">
              <a:extLst>
                <a:ext uri="{FF2B5EF4-FFF2-40B4-BE49-F238E27FC236}">
                  <a16:creationId xmlns:a16="http://schemas.microsoft.com/office/drawing/2014/main" id="{2CFC934A-B83D-4CB3-8631-A35C9AD39F5F}"/>
                </a:ext>
              </a:extLst>
            </p:cNvPr>
            <p:cNvGrpSpPr/>
            <p:nvPr/>
          </p:nvGrpSpPr>
          <p:grpSpPr>
            <a:xfrm>
              <a:off x="407102" y="4348809"/>
              <a:ext cx="685800" cy="685800"/>
              <a:chOff x="2237748" y="2867947"/>
              <a:chExt cx="457200" cy="457200"/>
            </a:xfrm>
          </p:grpSpPr>
          <p:sp>
            <p:nvSpPr>
              <p:cNvPr id="12" name="Rectangle 11">
                <a:extLst>
                  <a:ext uri="{FF2B5EF4-FFF2-40B4-BE49-F238E27FC236}">
                    <a16:creationId xmlns:a16="http://schemas.microsoft.com/office/drawing/2014/main" id="{6D64CCD3-17F6-4E9B-B93F-C705312FF325}"/>
                  </a:ext>
                </a:extLst>
              </p:cNvPr>
              <p:cNvSpPr/>
              <p:nvPr/>
            </p:nvSpPr>
            <p:spPr>
              <a:xfrm>
                <a:off x="2237748" y="2867947"/>
                <a:ext cx="457200" cy="457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pic>
            <p:nvPicPr>
              <p:cNvPr id="13" name="Graphic 12" descr="Continuous Improvement with solid fill">
                <a:extLst>
                  <a:ext uri="{FF2B5EF4-FFF2-40B4-BE49-F238E27FC236}">
                    <a16:creationId xmlns:a16="http://schemas.microsoft.com/office/drawing/2014/main" id="{49523931-9CBA-4588-810B-C30410B67F5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237748" y="2867947"/>
                <a:ext cx="457200" cy="457200"/>
              </a:xfrm>
              <a:prstGeom prst="rect">
                <a:avLst/>
              </a:prstGeom>
            </p:spPr>
          </p:pic>
        </p:grpSp>
      </p:grpSp>
      <p:grpSp>
        <p:nvGrpSpPr>
          <p:cNvPr id="23" name="Group 22">
            <a:extLst>
              <a:ext uri="{FF2B5EF4-FFF2-40B4-BE49-F238E27FC236}">
                <a16:creationId xmlns:a16="http://schemas.microsoft.com/office/drawing/2014/main" id="{50EEC52B-C667-4C13-B899-7857325FCBBB}"/>
              </a:ext>
            </a:extLst>
          </p:cNvPr>
          <p:cNvGrpSpPr/>
          <p:nvPr/>
        </p:nvGrpSpPr>
        <p:grpSpPr>
          <a:xfrm>
            <a:off x="407102" y="1293246"/>
            <a:ext cx="10151028" cy="812002"/>
            <a:chOff x="407102" y="1293246"/>
            <a:chExt cx="10151028" cy="812002"/>
          </a:xfrm>
        </p:grpSpPr>
        <p:sp>
          <p:nvSpPr>
            <p:cNvPr id="3" name="Rectangle 2">
              <a:extLst>
                <a:ext uri="{FF2B5EF4-FFF2-40B4-BE49-F238E27FC236}">
                  <a16:creationId xmlns:a16="http://schemas.microsoft.com/office/drawing/2014/main" id="{37839F94-B265-4CDE-A47B-262FE87C7F2E}"/>
                </a:ext>
              </a:extLst>
            </p:cNvPr>
            <p:cNvSpPr/>
            <p:nvPr/>
          </p:nvSpPr>
          <p:spPr>
            <a:xfrm>
              <a:off x="895454" y="1419448"/>
              <a:ext cx="9662676" cy="685800"/>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320040" rtlCol="0" anchor="ctr"/>
            <a:lstStyle/>
            <a:p>
              <a:pPr marL="114300"/>
              <a:r>
                <a:rPr lang="en-US" sz="1600" b="1">
                  <a:solidFill>
                    <a:schemeClr val="accent1"/>
                  </a:solidFill>
                </a:rPr>
                <a:t>BIM is just a single element in the solution</a:t>
              </a:r>
            </a:p>
            <a:p>
              <a:pPr marL="114300"/>
              <a:r>
                <a:rPr lang="en-US" sz="1600">
                  <a:solidFill>
                    <a:schemeClr val="accent1"/>
                  </a:solidFill>
                </a:rPr>
                <a:t>While a BIM-centric data model is important BIM cannot do it all – standards make it happen</a:t>
              </a:r>
            </a:p>
          </p:txBody>
        </p:sp>
        <p:grpSp>
          <p:nvGrpSpPr>
            <p:cNvPr id="14" name="Group 13">
              <a:extLst>
                <a:ext uri="{FF2B5EF4-FFF2-40B4-BE49-F238E27FC236}">
                  <a16:creationId xmlns:a16="http://schemas.microsoft.com/office/drawing/2014/main" id="{F7179039-8039-424B-B85C-84C5F5B9FFEF}"/>
                </a:ext>
              </a:extLst>
            </p:cNvPr>
            <p:cNvGrpSpPr/>
            <p:nvPr/>
          </p:nvGrpSpPr>
          <p:grpSpPr>
            <a:xfrm>
              <a:off x="407102" y="1293246"/>
              <a:ext cx="685800" cy="685800"/>
              <a:chOff x="2023452" y="1076327"/>
              <a:chExt cx="457200" cy="457200"/>
            </a:xfrm>
          </p:grpSpPr>
          <p:sp>
            <p:nvSpPr>
              <p:cNvPr id="15" name="Rectangle 14">
                <a:extLst>
                  <a:ext uri="{FF2B5EF4-FFF2-40B4-BE49-F238E27FC236}">
                    <a16:creationId xmlns:a16="http://schemas.microsoft.com/office/drawing/2014/main" id="{3DDD90CF-85F8-4FD6-9127-3046E0863FA2}"/>
                  </a:ext>
                </a:extLst>
              </p:cNvPr>
              <p:cNvSpPr/>
              <p:nvPr/>
            </p:nvSpPr>
            <p:spPr>
              <a:xfrm>
                <a:off x="2023452" y="1076327"/>
                <a:ext cx="457200" cy="457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pic>
            <p:nvPicPr>
              <p:cNvPr id="16" name="Graphic 15" descr="Puzzle pieces with solid fill">
                <a:extLst>
                  <a:ext uri="{FF2B5EF4-FFF2-40B4-BE49-F238E27FC236}">
                    <a16:creationId xmlns:a16="http://schemas.microsoft.com/office/drawing/2014/main" id="{14213F35-093D-4FBA-BEDE-7EC9A7D837A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2023452" y="1076327"/>
                <a:ext cx="457200" cy="457200"/>
              </a:xfrm>
              <a:prstGeom prst="rect">
                <a:avLst/>
              </a:prstGeom>
            </p:spPr>
          </p:pic>
        </p:grpSp>
      </p:grpSp>
      <p:grpSp>
        <p:nvGrpSpPr>
          <p:cNvPr id="27" name="Group 26">
            <a:extLst>
              <a:ext uri="{FF2B5EF4-FFF2-40B4-BE49-F238E27FC236}">
                <a16:creationId xmlns:a16="http://schemas.microsoft.com/office/drawing/2014/main" id="{93B63DB7-E82F-48C7-8880-EB2040D3D377}"/>
              </a:ext>
            </a:extLst>
          </p:cNvPr>
          <p:cNvGrpSpPr/>
          <p:nvPr/>
        </p:nvGrpSpPr>
        <p:grpSpPr>
          <a:xfrm>
            <a:off x="407102" y="5367330"/>
            <a:ext cx="10151028" cy="811292"/>
            <a:chOff x="407102" y="5367330"/>
            <a:chExt cx="10151028" cy="811292"/>
          </a:xfrm>
        </p:grpSpPr>
        <p:sp>
          <p:nvSpPr>
            <p:cNvPr id="4" name="Rectangle 3">
              <a:extLst>
                <a:ext uri="{FF2B5EF4-FFF2-40B4-BE49-F238E27FC236}">
                  <a16:creationId xmlns:a16="http://schemas.microsoft.com/office/drawing/2014/main" id="{2980058B-AE76-4C9A-82C4-17BA5C02AC76}"/>
                </a:ext>
              </a:extLst>
            </p:cNvPr>
            <p:cNvSpPr/>
            <p:nvPr/>
          </p:nvSpPr>
          <p:spPr>
            <a:xfrm>
              <a:off x="895451" y="5492822"/>
              <a:ext cx="9662679" cy="685800"/>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320040" rtlCol="0" anchor="ctr"/>
            <a:lstStyle/>
            <a:p>
              <a:pPr marL="117475"/>
              <a:r>
                <a:rPr lang="en-US" sz="1600" b="1">
                  <a:solidFill>
                    <a:schemeClr val="accent1"/>
                  </a:solidFill>
                </a:rPr>
                <a:t>Technology cannot provide all the solutions</a:t>
              </a:r>
            </a:p>
            <a:p>
              <a:pPr marL="117475"/>
              <a:r>
                <a:rPr lang="en-US" sz="1600">
                  <a:solidFill>
                    <a:schemeClr val="accent1"/>
                  </a:solidFill>
                </a:rPr>
                <a:t>This is as much about change management as technology</a:t>
              </a:r>
            </a:p>
          </p:txBody>
        </p:sp>
        <p:grpSp>
          <p:nvGrpSpPr>
            <p:cNvPr id="17" name="Group 16">
              <a:extLst>
                <a:ext uri="{FF2B5EF4-FFF2-40B4-BE49-F238E27FC236}">
                  <a16:creationId xmlns:a16="http://schemas.microsoft.com/office/drawing/2014/main" id="{4660DDEA-BFCD-4D46-935C-034C873FB930}"/>
                </a:ext>
              </a:extLst>
            </p:cNvPr>
            <p:cNvGrpSpPr/>
            <p:nvPr/>
          </p:nvGrpSpPr>
          <p:grpSpPr>
            <a:xfrm>
              <a:off x="407102" y="5367330"/>
              <a:ext cx="685800" cy="685800"/>
              <a:chOff x="2115876" y="3582724"/>
              <a:chExt cx="457200" cy="457200"/>
            </a:xfrm>
          </p:grpSpPr>
          <p:sp>
            <p:nvSpPr>
              <p:cNvPr id="18" name="Rectangle 17">
                <a:extLst>
                  <a:ext uri="{FF2B5EF4-FFF2-40B4-BE49-F238E27FC236}">
                    <a16:creationId xmlns:a16="http://schemas.microsoft.com/office/drawing/2014/main" id="{6F753892-D657-48D9-9FF4-1959A535A3A5}"/>
                  </a:ext>
                </a:extLst>
              </p:cNvPr>
              <p:cNvSpPr/>
              <p:nvPr/>
            </p:nvSpPr>
            <p:spPr>
              <a:xfrm>
                <a:off x="2115876" y="3582724"/>
                <a:ext cx="457200" cy="457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pic>
            <p:nvPicPr>
              <p:cNvPr id="19" name="Graphic 18" descr="Move with solid fill">
                <a:extLst>
                  <a:ext uri="{FF2B5EF4-FFF2-40B4-BE49-F238E27FC236}">
                    <a16:creationId xmlns:a16="http://schemas.microsoft.com/office/drawing/2014/main" id="{AC79A3C7-FADD-4B48-A4E8-BFF4848FA87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115876" y="3582724"/>
                <a:ext cx="457200" cy="457200"/>
              </a:xfrm>
              <a:prstGeom prst="rect">
                <a:avLst/>
              </a:prstGeom>
            </p:spPr>
          </p:pic>
        </p:grpSp>
      </p:grpSp>
      <p:grpSp>
        <p:nvGrpSpPr>
          <p:cNvPr id="24" name="Group 23">
            <a:extLst>
              <a:ext uri="{FF2B5EF4-FFF2-40B4-BE49-F238E27FC236}">
                <a16:creationId xmlns:a16="http://schemas.microsoft.com/office/drawing/2014/main" id="{156757CE-708F-43DB-A7B6-C7D5EDF4277F}"/>
              </a:ext>
            </a:extLst>
          </p:cNvPr>
          <p:cNvGrpSpPr/>
          <p:nvPr/>
        </p:nvGrpSpPr>
        <p:grpSpPr>
          <a:xfrm>
            <a:off x="407102" y="2311767"/>
            <a:ext cx="10151026" cy="811825"/>
            <a:chOff x="407102" y="2311767"/>
            <a:chExt cx="10151026" cy="811825"/>
          </a:xfrm>
        </p:grpSpPr>
        <p:sp>
          <p:nvSpPr>
            <p:cNvPr id="5" name="Rectangle 4">
              <a:extLst>
                <a:ext uri="{FF2B5EF4-FFF2-40B4-BE49-F238E27FC236}">
                  <a16:creationId xmlns:a16="http://schemas.microsoft.com/office/drawing/2014/main" id="{8AD8AFA8-3303-4328-B547-34B715FCDE39}"/>
                </a:ext>
              </a:extLst>
            </p:cNvPr>
            <p:cNvSpPr/>
            <p:nvPr/>
          </p:nvSpPr>
          <p:spPr>
            <a:xfrm>
              <a:off x="895451" y="2437792"/>
              <a:ext cx="9662677" cy="685800"/>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320040" rtlCol="0" anchor="ctr"/>
            <a:lstStyle/>
            <a:p>
              <a:pPr marL="114300"/>
              <a:r>
                <a:rPr lang="en-US" sz="1600" b="1">
                  <a:solidFill>
                    <a:schemeClr val="accent1"/>
                  </a:solidFill>
                </a:rPr>
                <a:t>Multiple systems will be needed for a lifecycle approach</a:t>
              </a:r>
            </a:p>
            <a:p>
              <a:pPr marL="114300"/>
              <a:r>
                <a:rPr lang="en-US" sz="1600">
                  <a:solidFill>
                    <a:schemeClr val="accent1"/>
                  </a:solidFill>
                </a:rPr>
                <a:t>A single software vendor will not be able to provide the full solution</a:t>
              </a:r>
            </a:p>
          </p:txBody>
        </p:sp>
        <p:grpSp>
          <p:nvGrpSpPr>
            <p:cNvPr id="20" name="Group 19">
              <a:extLst>
                <a:ext uri="{FF2B5EF4-FFF2-40B4-BE49-F238E27FC236}">
                  <a16:creationId xmlns:a16="http://schemas.microsoft.com/office/drawing/2014/main" id="{03BE7FCE-5DB3-4693-84BF-43256353DDE5}"/>
                </a:ext>
              </a:extLst>
            </p:cNvPr>
            <p:cNvGrpSpPr/>
            <p:nvPr/>
          </p:nvGrpSpPr>
          <p:grpSpPr>
            <a:xfrm>
              <a:off x="407102" y="2311767"/>
              <a:ext cx="685800" cy="685800"/>
              <a:chOff x="2210974" y="1666877"/>
              <a:chExt cx="457200" cy="457200"/>
            </a:xfrm>
          </p:grpSpPr>
          <p:sp>
            <p:nvSpPr>
              <p:cNvPr id="21" name="Rectangle 20">
                <a:extLst>
                  <a:ext uri="{FF2B5EF4-FFF2-40B4-BE49-F238E27FC236}">
                    <a16:creationId xmlns:a16="http://schemas.microsoft.com/office/drawing/2014/main" id="{CF3AE230-21AF-4555-913F-EC5F2C129035}"/>
                  </a:ext>
                </a:extLst>
              </p:cNvPr>
              <p:cNvSpPr/>
              <p:nvPr/>
            </p:nvSpPr>
            <p:spPr>
              <a:xfrm>
                <a:off x="2210974" y="1666877"/>
                <a:ext cx="457200" cy="457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pic>
            <p:nvPicPr>
              <p:cNvPr id="22" name="Graphic 21" descr="Blockchain with solid fill">
                <a:extLst>
                  <a:ext uri="{FF2B5EF4-FFF2-40B4-BE49-F238E27FC236}">
                    <a16:creationId xmlns:a16="http://schemas.microsoft.com/office/drawing/2014/main" id="{2F8DC0D3-7C19-4A2E-B928-4ABC5736501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2210974" y="1666877"/>
                <a:ext cx="457200" cy="457200"/>
              </a:xfrm>
              <a:prstGeom prst="rect">
                <a:avLst/>
              </a:prstGeom>
            </p:spPr>
          </p:pic>
        </p:grpSp>
      </p:grpSp>
      <p:sp>
        <p:nvSpPr>
          <p:cNvPr id="29" name="Slide Number Placeholder 28">
            <a:extLst>
              <a:ext uri="{FF2B5EF4-FFF2-40B4-BE49-F238E27FC236}">
                <a16:creationId xmlns:a16="http://schemas.microsoft.com/office/drawing/2014/main" id="{A1716F3F-37EE-69F4-DB7F-19F62EB3B720}"/>
              </a:ext>
            </a:extLst>
          </p:cNvPr>
          <p:cNvSpPr>
            <a:spLocks noGrp="1"/>
          </p:cNvSpPr>
          <p:nvPr>
            <p:ph type="sldNum" sz="quarter" idx="13"/>
          </p:nvPr>
        </p:nvSpPr>
        <p:spPr/>
        <p:txBody>
          <a:bodyPr/>
          <a:lstStyle/>
          <a:p>
            <a:fld id="{C0BE70E5-7878-4DBE-B09D-547D2865E311}" type="slidenum">
              <a:rPr lang="en-US" smtClean="0"/>
              <a:t>63</a:t>
            </a:fld>
            <a:endParaRPr lang="en-US"/>
          </a:p>
        </p:txBody>
      </p:sp>
      <p:sp>
        <p:nvSpPr>
          <p:cNvPr id="30" name="TextBox 29">
            <a:extLst>
              <a:ext uri="{FF2B5EF4-FFF2-40B4-BE49-F238E27FC236}">
                <a16:creationId xmlns:a16="http://schemas.microsoft.com/office/drawing/2014/main" id="{A3F51082-7DC2-C590-3B21-EF71ED6EBA9E}"/>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CH</a:t>
            </a:r>
          </a:p>
        </p:txBody>
      </p:sp>
    </p:spTree>
    <p:extLst>
      <p:ext uri="{BB962C8B-B14F-4D97-AF65-F5344CB8AC3E}">
        <p14:creationId xmlns:p14="http://schemas.microsoft.com/office/powerpoint/2010/main" val="86574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6E35C-7CB1-45C7-8E1A-A1D880ED1AB7}"/>
              </a:ext>
            </a:extLst>
          </p:cNvPr>
          <p:cNvSpPr>
            <a:spLocks noGrp="1"/>
          </p:cNvSpPr>
          <p:nvPr>
            <p:ph type="title"/>
          </p:nvPr>
        </p:nvSpPr>
        <p:spPr>
          <a:xfrm>
            <a:off x="0" y="0"/>
            <a:ext cx="12192000" cy="803548"/>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Top Five Change Management Lessons Learned</a:t>
            </a:r>
          </a:p>
        </p:txBody>
      </p:sp>
      <p:grpSp>
        <p:nvGrpSpPr>
          <p:cNvPr id="28" name="Group 27">
            <a:extLst>
              <a:ext uri="{FF2B5EF4-FFF2-40B4-BE49-F238E27FC236}">
                <a16:creationId xmlns:a16="http://schemas.microsoft.com/office/drawing/2014/main" id="{9DC092E4-2A62-42BC-E37F-2FD505A9C813}"/>
              </a:ext>
            </a:extLst>
          </p:cNvPr>
          <p:cNvGrpSpPr/>
          <p:nvPr/>
        </p:nvGrpSpPr>
        <p:grpSpPr>
          <a:xfrm>
            <a:off x="654750" y="1059619"/>
            <a:ext cx="10238535" cy="903663"/>
            <a:chOff x="654750" y="1059619"/>
            <a:chExt cx="10238535" cy="903663"/>
          </a:xfrm>
        </p:grpSpPr>
        <p:sp>
          <p:nvSpPr>
            <p:cNvPr id="3" name="Rectangle 2">
              <a:extLst>
                <a:ext uri="{FF2B5EF4-FFF2-40B4-BE49-F238E27FC236}">
                  <a16:creationId xmlns:a16="http://schemas.microsoft.com/office/drawing/2014/main" id="{37839F94-B265-4CDE-A47B-262FE87C7F2E}"/>
                </a:ext>
              </a:extLst>
            </p:cNvPr>
            <p:cNvSpPr/>
            <p:nvPr/>
          </p:nvSpPr>
          <p:spPr>
            <a:xfrm>
              <a:off x="1187399" y="1237272"/>
              <a:ext cx="9705886" cy="726010"/>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320040" rtlCol="0" anchor="ctr"/>
            <a:lstStyle/>
            <a:p>
              <a:pPr marL="114300"/>
              <a:r>
                <a:rPr lang="en-US" sz="1600" b="1" dirty="0">
                  <a:solidFill>
                    <a:schemeClr val="accent1"/>
                  </a:solidFill>
                </a:rPr>
                <a:t>Focus on participation of existing staff.</a:t>
              </a:r>
            </a:p>
            <a:p>
              <a:pPr marL="114300"/>
              <a:r>
                <a:rPr lang="en-US" sz="1600" dirty="0">
                  <a:solidFill>
                    <a:schemeClr val="accent1"/>
                  </a:solidFill>
                </a:rPr>
                <a:t>This cannot be done to an organization</a:t>
              </a:r>
            </a:p>
          </p:txBody>
        </p:sp>
        <p:sp>
          <p:nvSpPr>
            <p:cNvPr id="23" name="Rectangle 22">
              <a:extLst>
                <a:ext uri="{FF2B5EF4-FFF2-40B4-BE49-F238E27FC236}">
                  <a16:creationId xmlns:a16="http://schemas.microsoft.com/office/drawing/2014/main" id="{44409014-C667-FDB4-E0D5-5043685CA97C}"/>
                </a:ext>
              </a:extLst>
            </p:cNvPr>
            <p:cNvSpPr/>
            <p:nvPr/>
          </p:nvSpPr>
          <p:spPr bwMode="auto">
            <a:xfrm>
              <a:off x="654752" y="1059619"/>
              <a:ext cx="685800" cy="671218"/>
            </a:xfrm>
            <a:prstGeom prst="rect">
              <a:avLst/>
            </a:prstGeom>
            <a:solidFill>
              <a:srgbClr val="C9CBE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9" name="Graphic 28" descr="Connections with solid fill">
              <a:extLst>
                <a:ext uri="{FF2B5EF4-FFF2-40B4-BE49-F238E27FC236}">
                  <a16:creationId xmlns:a16="http://schemas.microsoft.com/office/drawing/2014/main" id="{6AD2C801-F26E-470A-872C-B9D2AB228BC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54750" y="1064899"/>
              <a:ext cx="685801" cy="685801"/>
            </a:xfrm>
            <a:prstGeom prst="rect">
              <a:avLst/>
            </a:prstGeom>
          </p:spPr>
        </p:pic>
      </p:grpSp>
      <p:grpSp>
        <p:nvGrpSpPr>
          <p:cNvPr id="27" name="Group 26">
            <a:extLst>
              <a:ext uri="{FF2B5EF4-FFF2-40B4-BE49-F238E27FC236}">
                <a16:creationId xmlns:a16="http://schemas.microsoft.com/office/drawing/2014/main" id="{5798D841-7213-CF4C-2D5D-B993A168670C}"/>
              </a:ext>
            </a:extLst>
          </p:cNvPr>
          <p:cNvGrpSpPr/>
          <p:nvPr/>
        </p:nvGrpSpPr>
        <p:grpSpPr>
          <a:xfrm>
            <a:off x="654751" y="2067597"/>
            <a:ext cx="10238534" cy="885198"/>
            <a:chOff x="654751" y="2067597"/>
            <a:chExt cx="10238534" cy="885198"/>
          </a:xfrm>
        </p:grpSpPr>
        <p:sp>
          <p:nvSpPr>
            <p:cNvPr id="5" name="Rectangle 4">
              <a:extLst>
                <a:ext uri="{FF2B5EF4-FFF2-40B4-BE49-F238E27FC236}">
                  <a16:creationId xmlns:a16="http://schemas.microsoft.com/office/drawing/2014/main" id="{8AD8AFA8-3303-4328-B547-34B715FCDE39}"/>
                </a:ext>
              </a:extLst>
            </p:cNvPr>
            <p:cNvSpPr/>
            <p:nvPr/>
          </p:nvSpPr>
          <p:spPr>
            <a:xfrm>
              <a:off x="1187398" y="2226784"/>
              <a:ext cx="9705887" cy="726011"/>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320040" rtlCol="0" anchor="ctr"/>
            <a:lstStyle/>
            <a:p>
              <a:pPr marL="114300"/>
              <a:r>
                <a:rPr lang="en-US" sz="1600" b="1" dirty="0">
                  <a:solidFill>
                    <a:schemeClr val="accent1"/>
                  </a:solidFill>
                </a:rPr>
                <a:t>Leaders must lead</a:t>
              </a:r>
            </a:p>
            <a:p>
              <a:pPr marL="114300"/>
              <a:r>
                <a:rPr lang="en-US" sz="1600" dirty="0">
                  <a:solidFill>
                    <a:schemeClr val="accent1"/>
                  </a:solidFill>
                </a:rPr>
                <a:t>The tone of the transformation is reflected in how the leaders communicate about it</a:t>
              </a:r>
            </a:p>
          </p:txBody>
        </p:sp>
        <p:sp>
          <p:nvSpPr>
            <p:cNvPr id="22" name="Rectangle 21">
              <a:extLst>
                <a:ext uri="{FF2B5EF4-FFF2-40B4-BE49-F238E27FC236}">
                  <a16:creationId xmlns:a16="http://schemas.microsoft.com/office/drawing/2014/main" id="{299848E5-2FCF-7DB2-BA8F-D039DB4D620E}"/>
                </a:ext>
              </a:extLst>
            </p:cNvPr>
            <p:cNvSpPr/>
            <p:nvPr/>
          </p:nvSpPr>
          <p:spPr bwMode="auto">
            <a:xfrm>
              <a:off x="654751" y="2067597"/>
              <a:ext cx="685800" cy="671218"/>
            </a:xfrm>
            <a:prstGeom prst="rect">
              <a:avLst/>
            </a:prstGeom>
            <a:solidFill>
              <a:srgbClr val="C9CBE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1" name="Graphic 30" descr="Lecturer with solid fill">
              <a:extLst>
                <a:ext uri="{FF2B5EF4-FFF2-40B4-BE49-F238E27FC236}">
                  <a16:creationId xmlns:a16="http://schemas.microsoft.com/office/drawing/2014/main" id="{3E01B749-17F6-42E1-B2A1-3DE2557F778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9317" y="2077582"/>
              <a:ext cx="661233" cy="661233"/>
            </a:xfrm>
            <a:prstGeom prst="rect">
              <a:avLst/>
            </a:prstGeom>
          </p:spPr>
        </p:pic>
      </p:grpSp>
      <p:grpSp>
        <p:nvGrpSpPr>
          <p:cNvPr id="26" name="Group 25">
            <a:extLst>
              <a:ext uri="{FF2B5EF4-FFF2-40B4-BE49-F238E27FC236}">
                <a16:creationId xmlns:a16="http://schemas.microsoft.com/office/drawing/2014/main" id="{1B7505E1-9E3E-2698-6050-F5F20C45FC77}"/>
              </a:ext>
            </a:extLst>
          </p:cNvPr>
          <p:cNvGrpSpPr/>
          <p:nvPr/>
        </p:nvGrpSpPr>
        <p:grpSpPr>
          <a:xfrm>
            <a:off x="654750" y="3137717"/>
            <a:ext cx="10238536" cy="767489"/>
            <a:chOff x="654750" y="3137717"/>
            <a:chExt cx="10238536" cy="767489"/>
          </a:xfrm>
        </p:grpSpPr>
        <p:sp>
          <p:nvSpPr>
            <p:cNvPr id="6" name="Rectangle 5">
              <a:extLst>
                <a:ext uri="{FF2B5EF4-FFF2-40B4-BE49-F238E27FC236}">
                  <a16:creationId xmlns:a16="http://schemas.microsoft.com/office/drawing/2014/main" id="{C5A046F2-B0B9-4D05-9198-66A197DBF7C3}"/>
                </a:ext>
              </a:extLst>
            </p:cNvPr>
            <p:cNvSpPr/>
            <p:nvPr/>
          </p:nvSpPr>
          <p:spPr>
            <a:xfrm>
              <a:off x="1187398" y="3216297"/>
              <a:ext cx="9705888" cy="688909"/>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320040" rtlCol="0" anchor="ctr"/>
            <a:lstStyle/>
            <a:p>
              <a:pPr marL="114300"/>
              <a:r>
                <a:rPr lang="en-US" sz="1600" b="1" dirty="0">
                  <a:solidFill>
                    <a:schemeClr val="accent1"/>
                  </a:solidFill>
                </a:rPr>
                <a:t>Coordination is critical</a:t>
              </a:r>
            </a:p>
            <a:p>
              <a:pPr marL="114300"/>
              <a:r>
                <a:rPr lang="en-US" sz="1600" dirty="0">
                  <a:solidFill>
                    <a:schemeClr val="accent1"/>
                  </a:solidFill>
                </a:rPr>
                <a:t>A Transformation Program structure is critical for road map, governance and much more</a:t>
              </a:r>
            </a:p>
          </p:txBody>
        </p:sp>
        <p:sp>
          <p:nvSpPr>
            <p:cNvPr id="21" name="Rectangle 20">
              <a:extLst>
                <a:ext uri="{FF2B5EF4-FFF2-40B4-BE49-F238E27FC236}">
                  <a16:creationId xmlns:a16="http://schemas.microsoft.com/office/drawing/2014/main" id="{55085988-229C-AEC2-621C-B4BD19AD2688}"/>
                </a:ext>
              </a:extLst>
            </p:cNvPr>
            <p:cNvSpPr/>
            <p:nvPr/>
          </p:nvSpPr>
          <p:spPr bwMode="auto">
            <a:xfrm>
              <a:off x="654750" y="3137717"/>
              <a:ext cx="685800" cy="671218"/>
            </a:xfrm>
            <a:prstGeom prst="rect">
              <a:avLst/>
            </a:prstGeom>
            <a:solidFill>
              <a:srgbClr val="C9CBE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3" name="Graphic 32" descr="Transfer with solid fill">
              <a:extLst>
                <a:ext uri="{FF2B5EF4-FFF2-40B4-BE49-F238E27FC236}">
                  <a16:creationId xmlns:a16="http://schemas.microsoft.com/office/drawing/2014/main" id="{A08E9B5C-89F2-4BFD-9D1F-C9ED36D80AE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2160" y="3140872"/>
              <a:ext cx="668063" cy="668063"/>
            </a:xfrm>
            <a:prstGeom prst="rect">
              <a:avLst/>
            </a:prstGeom>
          </p:spPr>
        </p:pic>
      </p:grpSp>
      <p:grpSp>
        <p:nvGrpSpPr>
          <p:cNvPr id="25" name="Group 24">
            <a:extLst>
              <a:ext uri="{FF2B5EF4-FFF2-40B4-BE49-F238E27FC236}">
                <a16:creationId xmlns:a16="http://schemas.microsoft.com/office/drawing/2014/main" id="{D8CF24CC-7C0B-0AC1-5E03-C33F2B10FEBF}"/>
              </a:ext>
            </a:extLst>
          </p:cNvPr>
          <p:cNvGrpSpPr/>
          <p:nvPr/>
        </p:nvGrpSpPr>
        <p:grpSpPr>
          <a:xfrm>
            <a:off x="679317" y="4072437"/>
            <a:ext cx="10213969" cy="835294"/>
            <a:chOff x="679317" y="4072437"/>
            <a:chExt cx="10213969" cy="835294"/>
          </a:xfrm>
        </p:grpSpPr>
        <p:sp>
          <p:nvSpPr>
            <p:cNvPr id="7" name="Rectangle 6">
              <a:extLst>
                <a:ext uri="{FF2B5EF4-FFF2-40B4-BE49-F238E27FC236}">
                  <a16:creationId xmlns:a16="http://schemas.microsoft.com/office/drawing/2014/main" id="{D753F181-62CF-4D4C-B537-A9E79916ED0F}"/>
                </a:ext>
              </a:extLst>
            </p:cNvPr>
            <p:cNvSpPr/>
            <p:nvPr/>
          </p:nvSpPr>
          <p:spPr>
            <a:xfrm>
              <a:off x="1187397" y="4166557"/>
              <a:ext cx="9705889" cy="741174"/>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320040" rtlCol="0" anchor="ctr"/>
            <a:lstStyle/>
            <a:p>
              <a:pPr marL="114300"/>
              <a:r>
                <a:rPr lang="en-US" sz="1600" b="1" dirty="0">
                  <a:solidFill>
                    <a:schemeClr val="accent1"/>
                  </a:solidFill>
                </a:rPr>
                <a:t>Don’t forget that this is more about people than technology</a:t>
              </a:r>
            </a:p>
            <a:p>
              <a:pPr marL="114300"/>
              <a:r>
                <a:rPr lang="en-US" sz="1600" dirty="0">
                  <a:solidFill>
                    <a:schemeClr val="accent1"/>
                  </a:solidFill>
                </a:rPr>
                <a:t>The changes should enable people to thrive in a secure manner that breaks down barriers</a:t>
              </a:r>
            </a:p>
          </p:txBody>
        </p:sp>
        <p:sp>
          <p:nvSpPr>
            <p:cNvPr id="20" name="Rectangle 19">
              <a:extLst>
                <a:ext uri="{FF2B5EF4-FFF2-40B4-BE49-F238E27FC236}">
                  <a16:creationId xmlns:a16="http://schemas.microsoft.com/office/drawing/2014/main" id="{697B62DD-1E64-57FD-F11E-8BA37605AC8E}"/>
                </a:ext>
              </a:extLst>
            </p:cNvPr>
            <p:cNvSpPr/>
            <p:nvPr/>
          </p:nvSpPr>
          <p:spPr bwMode="auto">
            <a:xfrm>
              <a:off x="679317" y="4072437"/>
              <a:ext cx="685800" cy="671218"/>
            </a:xfrm>
            <a:prstGeom prst="rect">
              <a:avLst/>
            </a:prstGeom>
            <a:solidFill>
              <a:srgbClr val="C9CBE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5" name="Graphic 34" descr="Group of people with solid fill">
              <a:extLst>
                <a:ext uri="{FF2B5EF4-FFF2-40B4-BE49-F238E27FC236}">
                  <a16:creationId xmlns:a16="http://schemas.microsoft.com/office/drawing/2014/main" id="{A0BDF063-8A6C-47DF-B95E-EF857AD1AF9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95262" y="4072437"/>
              <a:ext cx="668063" cy="668063"/>
            </a:xfrm>
            <a:prstGeom prst="rect">
              <a:avLst/>
            </a:prstGeom>
            <a:effectLst/>
          </p:spPr>
        </p:pic>
      </p:grpSp>
      <p:grpSp>
        <p:nvGrpSpPr>
          <p:cNvPr id="24" name="Group 23">
            <a:extLst>
              <a:ext uri="{FF2B5EF4-FFF2-40B4-BE49-F238E27FC236}">
                <a16:creationId xmlns:a16="http://schemas.microsoft.com/office/drawing/2014/main" id="{1C1E3D3F-D2F9-F0B0-14AC-D0A7744D1A97}"/>
              </a:ext>
            </a:extLst>
          </p:cNvPr>
          <p:cNvGrpSpPr/>
          <p:nvPr/>
        </p:nvGrpSpPr>
        <p:grpSpPr>
          <a:xfrm>
            <a:off x="687050" y="5119432"/>
            <a:ext cx="10206238" cy="907701"/>
            <a:chOff x="687050" y="5119432"/>
            <a:chExt cx="10206238" cy="907701"/>
          </a:xfrm>
        </p:grpSpPr>
        <p:sp>
          <p:nvSpPr>
            <p:cNvPr id="4" name="Rectangle 3">
              <a:extLst>
                <a:ext uri="{FF2B5EF4-FFF2-40B4-BE49-F238E27FC236}">
                  <a16:creationId xmlns:a16="http://schemas.microsoft.com/office/drawing/2014/main" id="{2980058B-AE76-4C9A-82C4-17BA5C02AC76}"/>
                </a:ext>
              </a:extLst>
            </p:cNvPr>
            <p:cNvSpPr/>
            <p:nvPr/>
          </p:nvSpPr>
          <p:spPr>
            <a:xfrm>
              <a:off x="1187398" y="5285959"/>
              <a:ext cx="9705890" cy="741174"/>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320040" rtlCol="0" anchor="ctr"/>
            <a:lstStyle/>
            <a:p>
              <a:pPr marL="114300"/>
              <a:r>
                <a:rPr lang="en-US" sz="1600" b="1" dirty="0">
                  <a:solidFill>
                    <a:schemeClr val="accent1"/>
                  </a:solidFill>
                </a:rPr>
                <a:t>Plan to roll out the approach progressively</a:t>
              </a:r>
            </a:p>
            <a:p>
              <a:pPr marL="114300"/>
              <a:r>
                <a:rPr lang="en-US" sz="1600" dirty="0">
                  <a:solidFill>
                    <a:schemeClr val="accent1"/>
                  </a:solidFill>
                </a:rPr>
                <a:t>A “big bang” approach has too much risk in an environment in which projects extend for several years</a:t>
              </a:r>
            </a:p>
          </p:txBody>
        </p:sp>
        <p:sp>
          <p:nvSpPr>
            <p:cNvPr id="19" name="Rectangle 18">
              <a:extLst>
                <a:ext uri="{FF2B5EF4-FFF2-40B4-BE49-F238E27FC236}">
                  <a16:creationId xmlns:a16="http://schemas.microsoft.com/office/drawing/2014/main" id="{A95BF9EE-81DD-FA06-8463-5D25B5719903}"/>
                </a:ext>
              </a:extLst>
            </p:cNvPr>
            <p:cNvSpPr/>
            <p:nvPr/>
          </p:nvSpPr>
          <p:spPr bwMode="auto">
            <a:xfrm>
              <a:off x="687050" y="5119432"/>
              <a:ext cx="685800" cy="671218"/>
            </a:xfrm>
            <a:prstGeom prst="rect">
              <a:avLst/>
            </a:prstGeom>
            <a:solidFill>
              <a:srgbClr val="C9CBE7"/>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7" name="Graphic 36" descr="Speedometer Low with solid fill">
              <a:extLst>
                <a:ext uri="{FF2B5EF4-FFF2-40B4-BE49-F238E27FC236}">
                  <a16:creationId xmlns:a16="http://schemas.microsoft.com/office/drawing/2014/main" id="{9B374041-9783-407D-A8B3-3AF02E76D6F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95262" y="5121883"/>
              <a:ext cx="671218" cy="671218"/>
            </a:xfrm>
            <a:prstGeom prst="rect">
              <a:avLst/>
            </a:prstGeom>
            <a:effectLst/>
          </p:spPr>
        </p:pic>
      </p:grpSp>
      <p:sp>
        <p:nvSpPr>
          <p:cNvPr id="9" name="TextBox 8">
            <a:extLst>
              <a:ext uri="{FF2B5EF4-FFF2-40B4-BE49-F238E27FC236}">
                <a16:creationId xmlns:a16="http://schemas.microsoft.com/office/drawing/2014/main" id="{59AF6C45-B89A-F5B9-DFD5-0581A5B49DDB}"/>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CH</a:t>
            </a:r>
          </a:p>
        </p:txBody>
      </p:sp>
      <p:sp>
        <p:nvSpPr>
          <p:cNvPr id="11" name="Slide Number Placeholder 10">
            <a:extLst>
              <a:ext uri="{FF2B5EF4-FFF2-40B4-BE49-F238E27FC236}">
                <a16:creationId xmlns:a16="http://schemas.microsoft.com/office/drawing/2014/main" id="{712CEEFC-B95D-2A3F-663F-DA4CA39B8F6D}"/>
              </a:ext>
            </a:extLst>
          </p:cNvPr>
          <p:cNvSpPr>
            <a:spLocks noGrp="1"/>
          </p:cNvSpPr>
          <p:nvPr>
            <p:ph type="sldNum" sz="quarter" idx="13"/>
          </p:nvPr>
        </p:nvSpPr>
        <p:spPr/>
        <p:txBody>
          <a:bodyPr/>
          <a:lstStyle/>
          <a:p>
            <a:fld id="{4E0AE188-E3D0-E942-9E53-3C4D8249D1B0}" type="slidenum">
              <a:rPr lang="en-US" smtClean="0"/>
              <a:t>64</a:t>
            </a:fld>
            <a:endParaRPr lang="en-US"/>
          </a:p>
        </p:txBody>
      </p:sp>
    </p:spTree>
    <p:extLst>
      <p:ext uri="{BB962C8B-B14F-4D97-AF65-F5344CB8AC3E}">
        <p14:creationId xmlns:p14="http://schemas.microsoft.com/office/powerpoint/2010/main" val="28759356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E0A7136-5E77-4B17-91D0-84B28BE8B3F7}"/>
              </a:ext>
            </a:extLst>
          </p:cNvPr>
          <p:cNvSpPr txBox="1"/>
          <p:nvPr/>
        </p:nvSpPr>
        <p:spPr>
          <a:xfrm>
            <a:off x="3593804" y="179412"/>
            <a:ext cx="4224225"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2400" b="1">
                <a:solidFill>
                  <a:schemeClr val="bg1"/>
                </a:solidFill>
                <a:latin typeface="+mj-lt"/>
                <a:ea typeface="+mj-ea"/>
                <a:cs typeface="+mj-cs"/>
              </a:defRPr>
            </a:lvl1pPr>
            <a:lvl2pPr eaLnBrk="1" hangingPunct="1">
              <a:defRPr sz="4267" b="1">
                <a:solidFill>
                  <a:srgbClr val="F77B0B"/>
                </a:solidFill>
              </a:defRPr>
            </a:lvl2pPr>
            <a:lvl3pPr eaLnBrk="1" hangingPunct="1">
              <a:defRPr sz="4267" b="1">
                <a:solidFill>
                  <a:srgbClr val="F77B0B"/>
                </a:solidFill>
              </a:defRPr>
            </a:lvl3pPr>
            <a:lvl4pPr eaLnBrk="1" hangingPunct="1">
              <a:defRPr sz="4267" b="1">
                <a:solidFill>
                  <a:srgbClr val="F77B0B"/>
                </a:solidFill>
              </a:defRPr>
            </a:lvl4pPr>
            <a:lvl5pPr eaLnBrk="1" hangingPunct="1">
              <a:defRPr sz="4267" b="1">
                <a:solidFill>
                  <a:srgbClr val="F77B0B"/>
                </a:solidFill>
              </a:defRPr>
            </a:lvl5pPr>
            <a:lvl6pPr marL="609585" fontAlgn="base">
              <a:spcBef>
                <a:spcPct val="0"/>
              </a:spcBef>
              <a:spcAft>
                <a:spcPct val="0"/>
              </a:spcAft>
              <a:defRPr sz="4267" b="1">
                <a:solidFill>
                  <a:srgbClr val="F77B0B"/>
                </a:solidFill>
              </a:defRPr>
            </a:lvl6pPr>
            <a:lvl7pPr marL="1219170" fontAlgn="base">
              <a:spcBef>
                <a:spcPct val="0"/>
              </a:spcBef>
              <a:spcAft>
                <a:spcPct val="0"/>
              </a:spcAft>
              <a:defRPr sz="4267" b="1">
                <a:solidFill>
                  <a:srgbClr val="F77B0B"/>
                </a:solidFill>
              </a:defRPr>
            </a:lvl7pPr>
            <a:lvl8pPr marL="1828754" fontAlgn="base">
              <a:spcBef>
                <a:spcPct val="0"/>
              </a:spcBef>
              <a:spcAft>
                <a:spcPct val="0"/>
              </a:spcAft>
              <a:defRPr sz="4267" b="1">
                <a:solidFill>
                  <a:srgbClr val="F77B0B"/>
                </a:solidFill>
              </a:defRPr>
            </a:lvl8pPr>
            <a:lvl9pPr marL="2438339" fontAlgn="base">
              <a:spcBef>
                <a:spcPct val="0"/>
              </a:spcBef>
              <a:spcAft>
                <a:spcPct val="0"/>
              </a:spcAft>
              <a:defRPr sz="4267" b="1">
                <a:solidFill>
                  <a:srgbClr val="F77B0B"/>
                </a:solidFill>
              </a:defRPr>
            </a:lvl9pPr>
          </a:lstStyle>
          <a:p>
            <a:r>
              <a:rPr lang="en-US" sz="2800" dirty="0"/>
              <a:t>Closing</a:t>
            </a:r>
          </a:p>
        </p:txBody>
      </p:sp>
      <p:sp>
        <p:nvSpPr>
          <p:cNvPr id="3" name="Freeform: Shape 2">
            <a:extLst>
              <a:ext uri="{FF2B5EF4-FFF2-40B4-BE49-F238E27FC236}">
                <a16:creationId xmlns:a16="http://schemas.microsoft.com/office/drawing/2014/main" id="{FF64FCD4-BDDE-209B-017F-A0C715DB5AEC}"/>
              </a:ext>
            </a:extLst>
          </p:cNvPr>
          <p:cNvSpPr/>
          <p:nvPr/>
        </p:nvSpPr>
        <p:spPr>
          <a:xfrm>
            <a:off x="1587897" y="974691"/>
            <a:ext cx="9451326" cy="861408"/>
          </a:xfrm>
          <a:custGeom>
            <a:avLst/>
            <a:gdLst>
              <a:gd name="connsiteX0" fmla="*/ 0 w 9451326"/>
              <a:gd name="connsiteY0" fmla="*/ 0 h 861406"/>
              <a:gd name="connsiteX1" fmla="*/ 9020623 w 9451326"/>
              <a:gd name="connsiteY1" fmla="*/ 0 h 861406"/>
              <a:gd name="connsiteX2" fmla="*/ 9451326 w 9451326"/>
              <a:gd name="connsiteY2" fmla="*/ 430703 h 861406"/>
              <a:gd name="connsiteX3" fmla="*/ 9020623 w 9451326"/>
              <a:gd name="connsiteY3" fmla="*/ 861406 h 861406"/>
              <a:gd name="connsiteX4" fmla="*/ 0 w 9451326"/>
              <a:gd name="connsiteY4" fmla="*/ 861406 h 861406"/>
              <a:gd name="connsiteX5" fmla="*/ 0 w 9451326"/>
              <a:gd name="connsiteY5" fmla="*/ 0 h 86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1326" h="861406">
                <a:moveTo>
                  <a:pt x="9451326" y="861405"/>
                </a:moveTo>
                <a:lnTo>
                  <a:pt x="430703" y="861405"/>
                </a:lnTo>
                <a:lnTo>
                  <a:pt x="0" y="430703"/>
                </a:lnTo>
                <a:lnTo>
                  <a:pt x="430703" y="1"/>
                </a:lnTo>
                <a:lnTo>
                  <a:pt x="9451326" y="1"/>
                </a:lnTo>
                <a:lnTo>
                  <a:pt x="9451326" y="861405"/>
                </a:lnTo>
                <a:close/>
              </a:path>
            </a:pathLst>
          </a:custGeom>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63991" tIns="76201"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Full understanding of what a digital twin is, common language terms, and definitions to use when talking about digital twins</a:t>
            </a:r>
          </a:p>
        </p:txBody>
      </p:sp>
      <p:sp>
        <p:nvSpPr>
          <p:cNvPr id="4" name="Oval 3" descr="Badge 1 with solid fill">
            <a:extLst>
              <a:ext uri="{FF2B5EF4-FFF2-40B4-BE49-F238E27FC236}">
                <a16:creationId xmlns:a16="http://schemas.microsoft.com/office/drawing/2014/main" id="{9B45A079-AE6A-6B44-FEB8-95F50C98C287}"/>
              </a:ext>
            </a:extLst>
          </p:cNvPr>
          <p:cNvSpPr/>
          <p:nvPr/>
        </p:nvSpPr>
        <p:spPr>
          <a:xfrm>
            <a:off x="1421660" y="974692"/>
            <a:ext cx="861406" cy="861406"/>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 name="Slide Number Placeholder 4">
            <a:extLst>
              <a:ext uri="{FF2B5EF4-FFF2-40B4-BE49-F238E27FC236}">
                <a16:creationId xmlns:a16="http://schemas.microsoft.com/office/drawing/2014/main" id="{8AB4750C-5A35-1976-499D-ABADC8CFB1C4}"/>
              </a:ext>
            </a:extLst>
          </p:cNvPr>
          <p:cNvSpPr>
            <a:spLocks noGrp="1"/>
          </p:cNvSpPr>
          <p:nvPr>
            <p:ph type="sldNum" sz="quarter" idx="10"/>
          </p:nvPr>
        </p:nvSpPr>
        <p:spPr/>
        <p:txBody>
          <a:bodyPr/>
          <a:lstStyle/>
          <a:p>
            <a:pPr>
              <a:defRPr/>
            </a:pPr>
            <a:fld id="{D68E8870-17DE-45C4-A8DD-7644B2422933}" type="slidenum">
              <a:rPr lang="en-US" smtClean="0"/>
              <a:pPr>
                <a:defRPr/>
              </a:pPr>
              <a:t>65</a:t>
            </a:fld>
            <a:endParaRPr lang="en-US" dirty="0"/>
          </a:p>
        </p:txBody>
      </p:sp>
    </p:spTree>
    <p:extLst>
      <p:ext uri="{BB962C8B-B14F-4D97-AF65-F5344CB8AC3E}">
        <p14:creationId xmlns:p14="http://schemas.microsoft.com/office/powerpoint/2010/main" val="1544091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E0A7136-5E77-4B17-91D0-84B28BE8B3F7}"/>
              </a:ext>
            </a:extLst>
          </p:cNvPr>
          <p:cNvSpPr txBox="1"/>
          <p:nvPr/>
        </p:nvSpPr>
        <p:spPr>
          <a:xfrm>
            <a:off x="3593804" y="179412"/>
            <a:ext cx="4224225"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2400" b="1">
                <a:solidFill>
                  <a:schemeClr val="bg1"/>
                </a:solidFill>
                <a:latin typeface="+mj-lt"/>
                <a:ea typeface="+mj-ea"/>
                <a:cs typeface="+mj-cs"/>
              </a:defRPr>
            </a:lvl1pPr>
            <a:lvl2pPr eaLnBrk="1" hangingPunct="1">
              <a:defRPr sz="4267" b="1">
                <a:solidFill>
                  <a:srgbClr val="F77B0B"/>
                </a:solidFill>
              </a:defRPr>
            </a:lvl2pPr>
            <a:lvl3pPr eaLnBrk="1" hangingPunct="1">
              <a:defRPr sz="4267" b="1">
                <a:solidFill>
                  <a:srgbClr val="F77B0B"/>
                </a:solidFill>
              </a:defRPr>
            </a:lvl3pPr>
            <a:lvl4pPr eaLnBrk="1" hangingPunct="1">
              <a:defRPr sz="4267" b="1">
                <a:solidFill>
                  <a:srgbClr val="F77B0B"/>
                </a:solidFill>
              </a:defRPr>
            </a:lvl4pPr>
            <a:lvl5pPr eaLnBrk="1" hangingPunct="1">
              <a:defRPr sz="4267" b="1">
                <a:solidFill>
                  <a:srgbClr val="F77B0B"/>
                </a:solidFill>
              </a:defRPr>
            </a:lvl5pPr>
            <a:lvl6pPr marL="609585" fontAlgn="base">
              <a:spcBef>
                <a:spcPct val="0"/>
              </a:spcBef>
              <a:spcAft>
                <a:spcPct val="0"/>
              </a:spcAft>
              <a:defRPr sz="4267" b="1">
                <a:solidFill>
                  <a:srgbClr val="F77B0B"/>
                </a:solidFill>
              </a:defRPr>
            </a:lvl6pPr>
            <a:lvl7pPr marL="1219170" fontAlgn="base">
              <a:spcBef>
                <a:spcPct val="0"/>
              </a:spcBef>
              <a:spcAft>
                <a:spcPct val="0"/>
              </a:spcAft>
              <a:defRPr sz="4267" b="1">
                <a:solidFill>
                  <a:srgbClr val="F77B0B"/>
                </a:solidFill>
              </a:defRPr>
            </a:lvl7pPr>
            <a:lvl8pPr marL="1828754" fontAlgn="base">
              <a:spcBef>
                <a:spcPct val="0"/>
              </a:spcBef>
              <a:spcAft>
                <a:spcPct val="0"/>
              </a:spcAft>
              <a:defRPr sz="4267" b="1">
                <a:solidFill>
                  <a:srgbClr val="F77B0B"/>
                </a:solidFill>
              </a:defRPr>
            </a:lvl8pPr>
            <a:lvl9pPr marL="2438339" fontAlgn="base">
              <a:spcBef>
                <a:spcPct val="0"/>
              </a:spcBef>
              <a:spcAft>
                <a:spcPct val="0"/>
              </a:spcAft>
              <a:defRPr sz="4267" b="1">
                <a:solidFill>
                  <a:srgbClr val="F77B0B"/>
                </a:solidFill>
              </a:defRPr>
            </a:lvl9pPr>
          </a:lstStyle>
          <a:p>
            <a:r>
              <a:rPr lang="en-US" sz="2800" dirty="0"/>
              <a:t>Closing</a:t>
            </a:r>
          </a:p>
        </p:txBody>
      </p:sp>
      <p:sp>
        <p:nvSpPr>
          <p:cNvPr id="3" name="Freeform: Shape 2">
            <a:extLst>
              <a:ext uri="{FF2B5EF4-FFF2-40B4-BE49-F238E27FC236}">
                <a16:creationId xmlns:a16="http://schemas.microsoft.com/office/drawing/2014/main" id="{FF64FCD4-BDDE-209B-017F-A0C715DB5AEC}"/>
              </a:ext>
            </a:extLst>
          </p:cNvPr>
          <p:cNvSpPr/>
          <p:nvPr/>
        </p:nvSpPr>
        <p:spPr>
          <a:xfrm>
            <a:off x="1587897" y="974691"/>
            <a:ext cx="9451326" cy="861408"/>
          </a:xfrm>
          <a:custGeom>
            <a:avLst/>
            <a:gdLst>
              <a:gd name="connsiteX0" fmla="*/ 0 w 9451326"/>
              <a:gd name="connsiteY0" fmla="*/ 0 h 861406"/>
              <a:gd name="connsiteX1" fmla="*/ 9020623 w 9451326"/>
              <a:gd name="connsiteY1" fmla="*/ 0 h 861406"/>
              <a:gd name="connsiteX2" fmla="*/ 9451326 w 9451326"/>
              <a:gd name="connsiteY2" fmla="*/ 430703 h 861406"/>
              <a:gd name="connsiteX3" fmla="*/ 9020623 w 9451326"/>
              <a:gd name="connsiteY3" fmla="*/ 861406 h 861406"/>
              <a:gd name="connsiteX4" fmla="*/ 0 w 9451326"/>
              <a:gd name="connsiteY4" fmla="*/ 861406 h 861406"/>
              <a:gd name="connsiteX5" fmla="*/ 0 w 9451326"/>
              <a:gd name="connsiteY5" fmla="*/ 0 h 86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1326" h="861406">
                <a:moveTo>
                  <a:pt x="9451326" y="861405"/>
                </a:moveTo>
                <a:lnTo>
                  <a:pt x="430703" y="861405"/>
                </a:lnTo>
                <a:lnTo>
                  <a:pt x="0" y="430703"/>
                </a:lnTo>
                <a:lnTo>
                  <a:pt x="430703" y="1"/>
                </a:lnTo>
                <a:lnTo>
                  <a:pt x="9451326" y="1"/>
                </a:lnTo>
                <a:lnTo>
                  <a:pt x="9451326" y="861405"/>
                </a:lnTo>
                <a:close/>
              </a:path>
            </a:pathLst>
          </a:custGeom>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63991" tIns="76201"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Understanding of what a digital twin is, common language terms, and definitions to use when talking about digital twins</a:t>
            </a:r>
          </a:p>
        </p:txBody>
      </p:sp>
      <p:sp>
        <p:nvSpPr>
          <p:cNvPr id="4" name="Oval 3" descr="Badge 1 with solid fill">
            <a:extLst>
              <a:ext uri="{FF2B5EF4-FFF2-40B4-BE49-F238E27FC236}">
                <a16:creationId xmlns:a16="http://schemas.microsoft.com/office/drawing/2014/main" id="{9B45A079-AE6A-6B44-FEB8-95F50C98C287}"/>
              </a:ext>
            </a:extLst>
          </p:cNvPr>
          <p:cNvSpPr/>
          <p:nvPr/>
        </p:nvSpPr>
        <p:spPr>
          <a:xfrm>
            <a:off x="1421660" y="974692"/>
            <a:ext cx="861406" cy="861406"/>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E9549AF8-3AAE-C11D-D7B0-B1A114C337FD}"/>
              </a:ext>
            </a:extLst>
          </p:cNvPr>
          <p:cNvSpPr/>
          <p:nvPr/>
        </p:nvSpPr>
        <p:spPr>
          <a:xfrm>
            <a:off x="1587897" y="2093234"/>
            <a:ext cx="9451326" cy="861408"/>
          </a:xfrm>
          <a:custGeom>
            <a:avLst/>
            <a:gdLst>
              <a:gd name="connsiteX0" fmla="*/ 0 w 9451326"/>
              <a:gd name="connsiteY0" fmla="*/ 0 h 861406"/>
              <a:gd name="connsiteX1" fmla="*/ 9020623 w 9451326"/>
              <a:gd name="connsiteY1" fmla="*/ 0 h 861406"/>
              <a:gd name="connsiteX2" fmla="*/ 9451326 w 9451326"/>
              <a:gd name="connsiteY2" fmla="*/ 430703 h 861406"/>
              <a:gd name="connsiteX3" fmla="*/ 9020623 w 9451326"/>
              <a:gd name="connsiteY3" fmla="*/ 861406 h 861406"/>
              <a:gd name="connsiteX4" fmla="*/ 0 w 9451326"/>
              <a:gd name="connsiteY4" fmla="*/ 861406 h 861406"/>
              <a:gd name="connsiteX5" fmla="*/ 0 w 9451326"/>
              <a:gd name="connsiteY5" fmla="*/ 0 h 86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1326" h="861406">
                <a:moveTo>
                  <a:pt x="9451326" y="861405"/>
                </a:moveTo>
                <a:lnTo>
                  <a:pt x="430703" y="861405"/>
                </a:lnTo>
                <a:lnTo>
                  <a:pt x="0" y="430703"/>
                </a:lnTo>
                <a:lnTo>
                  <a:pt x="430703" y="1"/>
                </a:lnTo>
                <a:lnTo>
                  <a:pt x="9451326" y="1"/>
                </a:lnTo>
                <a:lnTo>
                  <a:pt x="9451326" y="861405"/>
                </a:lnTo>
                <a:close/>
              </a:path>
            </a:pathLst>
          </a:custGeom>
        </p:spPr>
        <p:style>
          <a:lnRef idx="2">
            <a:schemeClr val="lt1">
              <a:hueOff val="0"/>
              <a:satOff val="0"/>
              <a:lumOff val="0"/>
              <a:alphaOff val="0"/>
            </a:schemeClr>
          </a:lnRef>
          <a:fillRef idx="1">
            <a:schemeClr val="accent3">
              <a:shade val="80000"/>
              <a:hueOff val="132055"/>
              <a:satOff val="-2921"/>
              <a:lumOff val="7356"/>
              <a:alphaOff val="0"/>
            </a:schemeClr>
          </a:fillRef>
          <a:effectRef idx="0">
            <a:schemeClr val="accent3">
              <a:shade val="80000"/>
              <a:hueOff val="132055"/>
              <a:satOff val="-2921"/>
              <a:lumOff val="7356"/>
              <a:alphaOff val="0"/>
            </a:schemeClr>
          </a:effectRef>
          <a:fontRef idx="minor">
            <a:schemeClr val="lt1"/>
          </a:fontRef>
        </p:style>
        <p:txBody>
          <a:bodyPr spcFirstLastPara="0" vert="horz" wrap="square" lIns="763991" tIns="76201" rIns="142240" bIns="76201"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bg1"/>
                </a:solidFill>
                <a:latin typeface="Arial" pitchFamily="34" charset="0"/>
                <a:cs typeface="Arial" pitchFamily="34" charset="0"/>
              </a:rPr>
              <a:t>How to build a digital twin for monitoring DOD assets (facilities, buildings, vessels, etc.)</a:t>
            </a:r>
            <a:endParaRPr lang="en-US" sz="2000" b="0" kern="1200" dirty="0">
              <a:solidFill>
                <a:schemeClr val="bg1"/>
              </a:solidFill>
            </a:endParaRPr>
          </a:p>
        </p:txBody>
      </p:sp>
      <p:sp>
        <p:nvSpPr>
          <p:cNvPr id="7" name="Oval 6" descr="Badge with solid fill">
            <a:extLst>
              <a:ext uri="{FF2B5EF4-FFF2-40B4-BE49-F238E27FC236}">
                <a16:creationId xmlns:a16="http://schemas.microsoft.com/office/drawing/2014/main" id="{4372B5BB-FDEB-2DDA-466A-D9CD0339B184}"/>
              </a:ext>
            </a:extLst>
          </p:cNvPr>
          <p:cNvSpPr/>
          <p:nvPr/>
        </p:nvSpPr>
        <p:spPr>
          <a:xfrm>
            <a:off x="1421660" y="2093235"/>
            <a:ext cx="861406" cy="861406"/>
          </a:xfrm>
          <a:prstGeom prst="ellipse">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19630"/>
              <a:satOff val="-785"/>
              <a:lumOff val="2668"/>
              <a:alphaOff val="0"/>
            </a:schemeClr>
          </a:effectRef>
          <a:fontRef idx="minor">
            <a:schemeClr val="lt1">
              <a:hueOff val="0"/>
              <a:satOff val="0"/>
              <a:lumOff val="0"/>
              <a:alphaOff val="0"/>
            </a:schemeClr>
          </a:fontRef>
        </p:style>
        <p:txBody>
          <a:bodyPr/>
          <a:lstStyle/>
          <a:p>
            <a:endParaRPr lang="en-US"/>
          </a:p>
        </p:txBody>
      </p:sp>
      <p:sp>
        <p:nvSpPr>
          <p:cNvPr id="5" name="Slide Number Placeholder 4">
            <a:extLst>
              <a:ext uri="{FF2B5EF4-FFF2-40B4-BE49-F238E27FC236}">
                <a16:creationId xmlns:a16="http://schemas.microsoft.com/office/drawing/2014/main" id="{4CB2DE5E-6113-3392-1CC4-28143CA26A33}"/>
              </a:ext>
            </a:extLst>
          </p:cNvPr>
          <p:cNvSpPr>
            <a:spLocks noGrp="1"/>
          </p:cNvSpPr>
          <p:nvPr>
            <p:ph type="sldNum" sz="quarter" idx="10"/>
          </p:nvPr>
        </p:nvSpPr>
        <p:spPr/>
        <p:txBody>
          <a:bodyPr/>
          <a:lstStyle/>
          <a:p>
            <a:pPr>
              <a:defRPr/>
            </a:pPr>
            <a:fld id="{D68E8870-17DE-45C4-A8DD-7644B2422933}" type="slidenum">
              <a:rPr lang="en-US" smtClean="0"/>
              <a:pPr>
                <a:defRPr/>
              </a:pPr>
              <a:t>66</a:t>
            </a:fld>
            <a:endParaRPr lang="en-US" dirty="0"/>
          </a:p>
        </p:txBody>
      </p:sp>
    </p:spTree>
    <p:extLst>
      <p:ext uri="{BB962C8B-B14F-4D97-AF65-F5344CB8AC3E}">
        <p14:creationId xmlns:p14="http://schemas.microsoft.com/office/powerpoint/2010/main" val="1444382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E0A7136-5E77-4B17-91D0-84B28BE8B3F7}"/>
              </a:ext>
            </a:extLst>
          </p:cNvPr>
          <p:cNvSpPr txBox="1"/>
          <p:nvPr/>
        </p:nvSpPr>
        <p:spPr>
          <a:xfrm>
            <a:off x="3593804" y="179412"/>
            <a:ext cx="4224225"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2400" b="1">
                <a:solidFill>
                  <a:schemeClr val="bg1"/>
                </a:solidFill>
                <a:latin typeface="+mj-lt"/>
                <a:ea typeface="+mj-ea"/>
                <a:cs typeface="+mj-cs"/>
              </a:defRPr>
            </a:lvl1pPr>
            <a:lvl2pPr eaLnBrk="1" hangingPunct="1">
              <a:defRPr sz="4267" b="1">
                <a:solidFill>
                  <a:srgbClr val="F77B0B"/>
                </a:solidFill>
              </a:defRPr>
            </a:lvl2pPr>
            <a:lvl3pPr eaLnBrk="1" hangingPunct="1">
              <a:defRPr sz="4267" b="1">
                <a:solidFill>
                  <a:srgbClr val="F77B0B"/>
                </a:solidFill>
              </a:defRPr>
            </a:lvl3pPr>
            <a:lvl4pPr eaLnBrk="1" hangingPunct="1">
              <a:defRPr sz="4267" b="1">
                <a:solidFill>
                  <a:srgbClr val="F77B0B"/>
                </a:solidFill>
              </a:defRPr>
            </a:lvl4pPr>
            <a:lvl5pPr eaLnBrk="1" hangingPunct="1">
              <a:defRPr sz="4267" b="1">
                <a:solidFill>
                  <a:srgbClr val="F77B0B"/>
                </a:solidFill>
              </a:defRPr>
            </a:lvl5pPr>
            <a:lvl6pPr marL="609585" fontAlgn="base">
              <a:spcBef>
                <a:spcPct val="0"/>
              </a:spcBef>
              <a:spcAft>
                <a:spcPct val="0"/>
              </a:spcAft>
              <a:defRPr sz="4267" b="1">
                <a:solidFill>
                  <a:srgbClr val="F77B0B"/>
                </a:solidFill>
              </a:defRPr>
            </a:lvl6pPr>
            <a:lvl7pPr marL="1219170" fontAlgn="base">
              <a:spcBef>
                <a:spcPct val="0"/>
              </a:spcBef>
              <a:spcAft>
                <a:spcPct val="0"/>
              </a:spcAft>
              <a:defRPr sz="4267" b="1">
                <a:solidFill>
                  <a:srgbClr val="F77B0B"/>
                </a:solidFill>
              </a:defRPr>
            </a:lvl7pPr>
            <a:lvl8pPr marL="1828754" fontAlgn="base">
              <a:spcBef>
                <a:spcPct val="0"/>
              </a:spcBef>
              <a:spcAft>
                <a:spcPct val="0"/>
              </a:spcAft>
              <a:defRPr sz="4267" b="1">
                <a:solidFill>
                  <a:srgbClr val="F77B0B"/>
                </a:solidFill>
              </a:defRPr>
            </a:lvl8pPr>
            <a:lvl9pPr marL="2438339" fontAlgn="base">
              <a:spcBef>
                <a:spcPct val="0"/>
              </a:spcBef>
              <a:spcAft>
                <a:spcPct val="0"/>
              </a:spcAft>
              <a:defRPr sz="4267" b="1">
                <a:solidFill>
                  <a:srgbClr val="F77B0B"/>
                </a:solidFill>
              </a:defRPr>
            </a:lvl9pPr>
          </a:lstStyle>
          <a:p>
            <a:r>
              <a:rPr lang="en-US" sz="2800" dirty="0"/>
              <a:t>Closing</a:t>
            </a:r>
          </a:p>
        </p:txBody>
      </p:sp>
      <p:sp>
        <p:nvSpPr>
          <p:cNvPr id="3" name="Freeform: Shape 2">
            <a:extLst>
              <a:ext uri="{FF2B5EF4-FFF2-40B4-BE49-F238E27FC236}">
                <a16:creationId xmlns:a16="http://schemas.microsoft.com/office/drawing/2014/main" id="{FF64FCD4-BDDE-209B-017F-A0C715DB5AEC}"/>
              </a:ext>
            </a:extLst>
          </p:cNvPr>
          <p:cNvSpPr/>
          <p:nvPr/>
        </p:nvSpPr>
        <p:spPr>
          <a:xfrm>
            <a:off x="1587897" y="974691"/>
            <a:ext cx="9451326" cy="861408"/>
          </a:xfrm>
          <a:custGeom>
            <a:avLst/>
            <a:gdLst>
              <a:gd name="connsiteX0" fmla="*/ 0 w 9451326"/>
              <a:gd name="connsiteY0" fmla="*/ 0 h 861406"/>
              <a:gd name="connsiteX1" fmla="*/ 9020623 w 9451326"/>
              <a:gd name="connsiteY1" fmla="*/ 0 h 861406"/>
              <a:gd name="connsiteX2" fmla="*/ 9451326 w 9451326"/>
              <a:gd name="connsiteY2" fmla="*/ 430703 h 861406"/>
              <a:gd name="connsiteX3" fmla="*/ 9020623 w 9451326"/>
              <a:gd name="connsiteY3" fmla="*/ 861406 h 861406"/>
              <a:gd name="connsiteX4" fmla="*/ 0 w 9451326"/>
              <a:gd name="connsiteY4" fmla="*/ 861406 h 861406"/>
              <a:gd name="connsiteX5" fmla="*/ 0 w 9451326"/>
              <a:gd name="connsiteY5" fmla="*/ 0 h 86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1326" h="861406">
                <a:moveTo>
                  <a:pt x="9451326" y="861405"/>
                </a:moveTo>
                <a:lnTo>
                  <a:pt x="430703" y="861405"/>
                </a:lnTo>
                <a:lnTo>
                  <a:pt x="0" y="430703"/>
                </a:lnTo>
                <a:lnTo>
                  <a:pt x="430703" y="1"/>
                </a:lnTo>
                <a:lnTo>
                  <a:pt x="9451326" y="1"/>
                </a:lnTo>
                <a:lnTo>
                  <a:pt x="9451326" y="861405"/>
                </a:lnTo>
                <a:close/>
              </a:path>
            </a:pathLst>
          </a:custGeom>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63991" tIns="76201"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Understanding of what a digital twin is, common language terms, and definitions to use when talking about digital twins</a:t>
            </a:r>
          </a:p>
        </p:txBody>
      </p:sp>
      <p:sp>
        <p:nvSpPr>
          <p:cNvPr id="4" name="Oval 3" descr="Badge 1 with solid fill">
            <a:extLst>
              <a:ext uri="{FF2B5EF4-FFF2-40B4-BE49-F238E27FC236}">
                <a16:creationId xmlns:a16="http://schemas.microsoft.com/office/drawing/2014/main" id="{9B45A079-AE6A-6B44-FEB8-95F50C98C287}"/>
              </a:ext>
            </a:extLst>
          </p:cNvPr>
          <p:cNvSpPr/>
          <p:nvPr/>
        </p:nvSpPr>
        <p:spPr>
          <a:xfrm>
            <a:off x="1421660" y="974692"/>
            <a:ext cx="861406" cy="861406"/>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E9549AF8-3AAE-C11D-D7B0-B1A114C337FD}"/>
              </a:ext>
            </a:extLst>
          </p:cNvPr>
          <p:cNvSpPr/>
          <p:nvPr/>
        </p:nvSpPr>
        <p:spPr>
          <a:xfrm>
            <a:off x="1587897" y="2093234"/>
            <a:ext cx="9451326" cy="861408"/>
          </a:xfrm>
          <a:custGeom>
            <a:avLst/>
            <a:gdLst>
              <a:gd name="connsiteX0" fmla="*/ 0 w 9451326"/>
              <a:gd name="connsiteY0" fmla="*/ 0 h 861406"/>
              <a:gd name="connsiteX1" fmla="*/ 9020623 w 9451326"/>
              <a:gd name="connsiteY1" fmla="*/ 0 h 861406"/>
              <a:gd name="connsiteX2" fmla="*/ 9451326 w 9451326"/>
              <a:gd name="connsiteY2" fmla="*/ 430703 h 861406"/>
              <a:gd name="connsiteX3" fmla="*/ 9020623 w 9451326"/>
              <a:gd name="connsiteY3" fmla="*/ 861406 h 861406"/>
              <a:gd name="connsiteX4" fmla="*/ 0 w 9451326"/>
              <a:gd name="connsiteY4" fmla="*/ 861406 h 861406"/>
              <a:gd name="connsiteX5" fmla="*/ 0 w 9451326"/>
              <a:gd name="connsiteY5" fmla="*/ 0 h 86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1326" h="861406">
                <a:moveTo>
                  <a:pt x="9451326" y="861405"/>
                </a:moveTo>
                <a:lnTo>
                  <a:pt x="430703" y="861405"/>
                </a:lnTo>
                <a:lnTo>
                  <a:pt x="0" y="430703"/>
                </a:lnTo>
                <a:lnTo>
                  <a:pt x="430703" y="1"/>
                </a:lnTo>
                <a:lnTo>
                  <a:pt x="9451326" y="1"/>
                </a:lnTo>
                <a:lnTo>
                  <a:pt x="9451326" y="861405"/>
                </a:lnTo>
                <a:close/>
              </a:path>
            </a:pathLst>
          </a:custGeom>
        </p:spPr>
        <p:style>
          <a:lnRef idx="2">
            <a:schemeClr val="lt1">
              <a:hueOff val="0"/>
              <a:satOff val="0"/>
              <a:lumOff val="0"/>
              <a:alphaOff val="0"/>
            </a:schemeClr>
          </a:lnRef>
          <a:fillRef idx="1">
            <a:schemeClr val="accent3">
              <a:shade val="80000"/>
              <a:hueOff val="132055"/>
              <a:satOff val="-2921"/>
              <a:lumOff val="7356"/>
              <a:alphaOff val="0"/>
            </a:schemeClr>
          </a:fillRef>
          <a:effectRef idx="0">
            <a:schemeClr val="accent3">
              <a:shade val="80000"/>
              <a:hueOff val="132055"/>
              <a:satOff val="-2921"/>
              <a:lumOff val="7356"/>
              <a:alphaOff val="0"/>
            </a:schemeClr>
          </a:effectRef>
          <a:fontRef idx="minor">
            <a:schemeClr val="lt1"/>
          </a:fontRef>
        </p:style>
        <p:txBody>
          <a:bodyPr spcFirstLastPara="0" vert="horz" wrap="square" lIns="763991" tIns="76201" rIns="142240" bIns="76201"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bg1"/>
                </a:solidFill>
                <a:latin typeface="Arial" pitchFamily="34" charset="0"/>
                <a:cs typeface="Arial" pitchFamily="34" charset="0"/>
              </a:rPr>
              <a:t>How to build a digital twin for monitoring DOD assets (facilities, buildings, vessels, etc.)</a:t>
            </a:r>
            <a:endParaRPr lang="en-US" sz="2000" b="0" kern="1200" dirty="0">
              <a:solidFill>
                <a:schemeClr val="bg1"/>
              </a:solidFill>
            </a:endParaRPr>
          </a:p>
        </p:txBody>
      </p:sp>
      <p:sp>
        <p:nvSpPr>
          <p:cNvPr id="7" name="Oval 6" descr="Badge with solid fill">
            <a:extLst>
              <a:ext uri="{FF2B5EF4-FFF2-40B4-BE49-F238E27FC236}">
                <a16:creationId xmlns:a16="http://schemas.microsoft.com/office/drawing/2014/main" id="{4372B5BB-FDEB-2DDA-466A-D9CD0339B184}"/>
              </a:ext>
            </a:extLst>
          </p:cNvPr>
          <p:cNvSpPr/>
          <p:nvPr/>
        </p:nvSpPr>
        <p:spPr>
          <a:xfrm>
            <a:off x="1421660" y="2093235"/>
            <a:ext cx="861406" cy="861406"/>
          </a:xfrm>
          <a:prstGeom prst="ellipse">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19630"/>
              <a:satOff val="-785"/>
              <a:lumOff val="2668"/>
              <a:alphaOff val="0"/>
            </a:schemeClr>
          </a:effectRef>
          <a:fontRef idx="minor">
            <a:schemeClr val="lt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E31D5D22-AB61-CE6E-3A99-8E986DABA1D4}"/>
              </a:ext>
            </a:extLst>
          </p:cNvPr>
          <p:cNvSpPr/>
          <p:nvPr/>
        </p:nvSpPr>
        <p:spPr>
          <a:xfrm>
            <a:off x="1587897" y="3211778"/>
            <a:ext cx="9451326" cy="861408"/>
          </a:xfrm>
          <a:custGeom>
            <a:avLst/>
            <a:gdLst>
              <a:gd name="connsiteX0" fmla="*/ 0 w 9451326"/>
              <a:gd name="connsiteY0" fmla="*/ 0 h 861406"/>
              <a:gd name="connsiteX1" fmla="*/ 9020623 w 9451326"/>
              <a:gd name="connsiteY1" fmla="*/ 0 h 861406"/>
              <a:gd name="connsiteX2" fmla="*/ 9451326 w 9451326"/>
              <a:gd name="connsiteY2" fmla="*/ 430703 h 861406"/>
              <a:gd name="connsiteX3" fmla="*/ 9020623 w 9451326"/>
              <a:gd name="connsiteY3" fmla="*/ 861406 h 861406"/>
              <a:gd name="connsiteX4" fmla="*/ 0 w 9451326"/>
              <a:gd name="connsiteY4" fmla="*/ 861406 h 861406"/>
              <a:gd name="connsiteX5" fmla="*/ 0 w 9451326"/>
              <a:gd name="connsiteY5" fmla="*/ 0 h 86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1326" h="861406">
                <a:moveTo>
                  <a:pt x="9451326" y="861405"/>
                </a:moveTo>
                <a:lnTo>
                  <a:pt x="430703" y="861405"/>
                </a:lnTo>
                <a:lnTo>
                  <a:pt x="0" y="430703"/>
                </a:lnTo>
                <a:lnTo>
                  <a:pt x="430703" y="1"/>
                </a:lnTo>
                <a:lnTo>
                  <a:pt x="9451326" y="1"/>
                </a:lnTo>
                <a:lnTo>
                  <a:pt x="9451326" y="861405"/>
                </a:lnTo>
                <a:close/>
              </a:path>
            </a:pathLst>
          </a:custGeom>
        </p:spPr>
        <p:style>
          <a:lnRef idx="2">
            <a:schemeClr val="lt1">
              <a:hueOff val="0"/>
              <a:satOff val="0"/>
              <a:lumOff val="0"/>
              <a:alphaOff val="0"/>
            </a:schemeClr>
          </a:lnRef>
          <a:fillRef idx="1">
            <a:schemeClr val="accent3">
              <a:shade val="80000"/>
              <a:hueOff val="264109"/>
              <a:satOff val="-5842"/>
              <a:lumOff val="14712"/>
              <a:alphaOff val="0"/>
            </a:schemeClr>
          </a:fillRef>
          <a:effectRef idx="0">
            <a:schemeClr val="accent3">
              <a:shade val="80000"/>
              <a:hueOff val="264109"/>
              <a:satOff val="-5842"/>
              <a:lumOff val="14712"/>
              <a:alphaOff val="0"/>
            </a:schemeClr>
          </a:effectRef>
          <a:fontRef idx="minor">
            <a:schemeClr val="lt1"/>
          </a:fontRef>
        </p:style>
        <p:txBody>
          <a:bodyPr spcFirstLastPara="0" vert="horz" wrap="square" lIns="763991" tIns="76201" rIns="142240" bIns="76201"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bg1"/>
                </a:solidFill>
                <a:latin typeface="Arial" pitchFamily="34" charset="0"/>
                <a:cs typeface="Arial" pitchFamily="34" charset="0"/>
              </a:rPr>
              <a:t>Learn about novel technology integrations that are making digital twins more efficient.</a:t>
            </a:r>
          </a:p>
        </p:txBody>
      </p:sp>
      <p:sp>
        <p:nvSpPr>
          <p:cNvPr id="9" name="Oval 8" descr="Badge 3 with solid fill">
            <a:extLst>
              <a:ext uri="{FF2B5EF4-FFF2-40B4-BE49-F238E27FC236}">
                <a16:creationId xmlns:a16="http://schemas.microsoft.com/office/drawing/2014/main" id="{602C0F50-E12B-DDA5-3049-D551441BC332}"/>
              </a:ext>
            </a:extLst>
          </p:cNvPr>
          <p:cNvSpPr/>
          <p:nvPr/>
        </p:nvSpPr>
        <p:spPr>
          <a:xfrm>
            <a:off x="1421660" y="3211779"/>
            <a:ext cx="861406" cy="861406"/>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39259"/>
              <a:satOff val="-1570"/>
              <a:lumOff val="5336"/>
              <a:alphaOff val="0"/>
            </a:schemeClr>
          </a:effectRef>
          <a:fontRef idx="minor">
            <a:schemeClr val="lt1">
              <a:hueOff val="0"/>
              <a:satOff val="0"/>
              <a:lumOff val="0"/>
              <a:alphaOff val="0"/>
            </a:schemeClr>
          </a:fontRef>
        </p:style>
        <p:txBody>
          <a:bodyPr/>
          <a:lstStyle/>
          <a:p>
            <a:endParaRPr lang="en-US"/>
          </a:p>
        </p:txBody>
      </p:sp>
      <p:sp>
        <p:nvSpPr>
          <p:cNvPr id="5" name="Slide Number Placeholder 4">
            <a:extLst>
              <a:ext uri="{FF2B5EF4-FFF2-40B4-BE49-F238E27FC236}">
                <a16:creationId xmlns:a16="http://schemas.microsoft.com/office/drawing/2014/main" id="{77103686-B4B1-2C24-FA2B-2A6BC04B73D1}"/>
              </a:ext>
            </a:extLst>
          </p:cNvPr>
          <p:cNvSpPr>
            <a:spLocks noGrp="1"/>
          </p:cNvSpPr>
          <p:nvPr>
            <p:ph type="sldNum" sz="quarter" idx="10"/>
          </p:nvPr>
        </p:nvSpPr>
        <p:spPr/>
        <p:txBody>
          <a:bodyPr/>
          <a:lstStyle/>
          <a:p>
            <a:pPr>
              <a:defRPr/>
            </a:pPr>
            <a:fld id="{D68E8870-17DE-45C4-A8DD-7644B2422933}" type="slidenum">
              <a:rPr lang="en-US" smtClean="0"/>
              <a:pPr>
                <a:defRPr/>
              </a:pPr>
              <a:t>67</a:t>
            </a:fld>
            <a:endParaRPr lang="en-US" dirty="0"/>
          </a:p>
        </p:txBody>
      </p:sp>
    </p:spTree>
    <p:extLst>
      <p:ext uri="{BB962C8B-B14F-4D97-AF65-F5344CB8AC3E}">
        <p14:creationId xmlns:p14="http://schemas.microsoft.com/office/powerpoint/2010/main" val="751802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E0A7136-5E77-4B17-91D0-84B28BE8B3F7}"/>
              </a:ext>
            </a:extLst>
          </p:cNvPr>
          <p:cNvSpPr txBox="1"/>
          <p:nvPr/>
        </p:nvSpPr>
        <p:spPr>
          <a:xfrm>
            <a:off x="3593804" y="179412"/>
            <a:ext cx="4224225"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2400" b="1">
                <a:solidFill>
                  <a:schemeClr val="bg1"/>
                </a:solidFill>
                <a:latin typeface="+mj-lt"/>
                <a:ea typeface="+mj-ea"/>
                <a:cs typeface="+mj-cs"/>
              </a:defRPr>
            </a:lvl1pPr>
            <a:lvl2pPr eaLnBrk="1" hangingPunct="1">
              <a:defRPr sz="4267" b="1">
                <a:solidFill>
                  <a:srgbClr val="F77B0B"/>
                </a:solidFill>
              </a:defRPr>
            </a:lvl2pPr>
            <a:lvl3pPr eaLnBrk="1" hangingPunct="1">
              <a:defRPr sz="4267" b="1">
                <a:solidFill>
                  <a:srgbClr val="F77B0B"/>
                </a:solidFill>
              </a:defRPr>
            </a:lvl3pPr>
            <a:lvl4pPr eaLnBrk="1" hangingPunct="1">
              <a:defRPr sz="4267" b="1">
                <a:solidFill>
                  <a:srgbClr val="F77B0B"/>
                </a:solidFill>
              </a:defRPr>
            </a:lvl4pPr>
            <a:lvl5pPr eaLnBrk="1" hangingPunct="1">
              <a:defRPr sz="4267" b="1">
                <a:solidFill>
                  <a:srgbClr val="F77B0B"/>
                </a:solidFill>
              </a:defRPr>
            </a:lvl5pPr>
            <a:lvl6pPr marL="609585" fontAlgn="base">
              <a:spcBef>
                <a:spcPct val="0"/>
              </a:spcBef>
              <a:spcAft>
                <a:spcPct val="0"/>
              </a:spcAft>
              <a:defRPr sz="4267" b="1">
                <a:solidFill>
                  <a:srgbClr val="F77B0B"/>
                </a:solidFill>
              </a:defRPr>
            </a:lvl6pPr>
            <a:lvl7pPr marL="1219170" fontAlgn="base">
              <a:spcBef>
                <a:spcPct val="0"/>
              </a:spcBef>
              <a:spcAft>
                <a:spcPct val="0"/>
              </a:spcAft>
              <a:defRPr sz="4267" b="1">
                <a:solidFill>
                  <a:srgbClr val="F77B0B"/>
                </a:solidFill>
              </a:defRPr>
            </a:lvl7pPr>
            <a:lvl8pPr marL="1828754" fontAlgn="base">
              <a:spcBef>
                <a:spcPct val="0"/>
              </a:spcBef>
              <a:spcAft>
                <a:spcPct val="0"/>
              </a:spcAft>
              <a:defRPr sz="4267" b="1">
                <a:solidFill>
                  <a:srgbClr val="F77B0B"/>
                </a:solidFill>
              </a:defRPr>
            </a:lvl8pPr>
            <a:lvl9pPr marL="2438339" fontAlgn="base">
              <a:spcBef>
                <a:spcPct val="0"/>
              </a:spcBef>
              <a:spcAft>
                <a:spcPct val="0"/>
              </a:spcAft>
              <a:defRPr sz="4267" b="1">
                <a:solidFill>
                  <a:srgbClr val="F77B0B"/>
                </a:solidFill>
              </a:defRPr>
            </a:lvl9pPr>
          </a:lstStyle>
          <a:p>
            <a:r>
              <a:rPr lang="en-US" sz="2800" dirty="0"/>
              <a:t>Closing</a:t>
            </a:r>
          </a:p>
        </p:txBody>
      </p:sp>
      <p:sp>
        <p:nvSpPr>
          <p:cNvPr id="3" name="Freeform: Shape 2">
            <a:extLst>
              <a:ext uri="{FF2B5EF4-FFF2-40B4-BE49-F238E27FC236}">
                <a16:creationId xmlns:a16="http://schemas.microsoft.com/office/drawing/2014/main" id="{FF64FCD4-BDDE-209B-017F-A0C715DB5AEC}"/>
              </a:ext>
            </a:extLst>
          </p:cNvPr>
          <p:cNvSpPr/>
          <p:nvPr/>
        </p:nvSpPr>
        <p:spPr>
          <a:xfrm>
            <a:off x="1587897" y="974691"/>
            <a:ext cx="9451326" cy="861408"/>
          </a:xfrm>
          <a:custGeom>
            <a:avLst/>
            <a:gdLst>
              <a:gd name="connsiteX0" fmla="*/ 0 w 9451326"/>
              <a:gd name="connsiteY0" fmla="*/ 0 h 861406"/>
              <a:gd name="connsiteX1" fmla="*/ 9020623 w 9451326"/>
              <a:gd name="connsiteY1" fmla="*/ 0 h 861406"/>
              <a:gd name="connsiteX2" fmla="*/ 9451326 w 9451326"/>
              <a:gd name="connsiteY2" fmla="*/ 430703 h 861406"/>
              <a:gd name="connsiteX3" fmla="*/ 9020623 w 9451326"/>
              <a:gd name="connsiteY3" fmla="*/ 861406 h 861406"/>
              <a:gd name="connsiteX4" fmla="*/ 0 w 9451326"/>
              <a:gd name="connsiteY4" fmla="*/ 861406 h 861406"/>
              <a:gd name="connsiteX5" fmla="*/ 0 w 9451326"/>
              <a:gd name="connsiteY5" fmla="*/ 0 h 86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1326" h="861406">
                <a:moveTo>
                  <a:pt x="9451326" y="861405"/>
                </a:moveTo>
                <a:lnTo>
                  <a:pt x="430703" y="861405"/>
                </a:lnTo>
                <a:lnTo>
                  <a:pt x="0" y="430703"/>
                </a:lnTo>
                <a:lnTo>
                  <a:pt x="430703" y="1"/>
                </a:lnTo>
                <a:lnTo>
                  <a:pt x="9451326" y="1"/>
                </a:lnTo>
                <a:lnTo>
                  <a:pt x="9451326" y="861405"/>
                </a:lnTo>
                <a:close/>
              </a:path>
            </a:pathLst>
          </a:custGeom>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63991" tIns="76201"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Understanding of what a digital twin is, common language terms, and definitions to use when talking about digital twins</a:t>
            </a:r>
          </a:p>
        </p:txBody>
      </p:sp>
      <p:sp>
        <p:nvSpPr>
          <p:cNvPr id="4" name="Oval 3" descr="Badge 1 with solid fill">
            <a:extLst>
              <a:ext uri="{FF2B5EF4-FFF2-40B4-BE49-F238E27FC236}">
                <a16:creationId xmlns:a16="http://schemas.microsoft.com/office/drawing/2014/main" id="{9B45A079-AE6A-6B44-FEB8-95F50C98C287}"/>
              </a:ext>
            </a:extLst>
          </p:cNvPr>
          <p:cNvSpPr/>
          <p:nvPr/>
        </p:nvSpPr>
        <p:spPr>
          <a:xfrm>
            <a:off x="1421660" y="974692"/>
            <a:ext cx="861406" cy="861406"/>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E9549AF8-3AAE-C11D-D7B0-B1A114C337FD}"/>
              </a:ext>
            </a:extLst>
          </p:cNvPr>
          <p:cNvSpPr/>
          <p:nvPr/>
        </p:nvSpPr>
        <p:spPr>
          <a:xfrm>
            <a:off x="1587897" y="2093234"/>
            <a:ext cx="9451326" cy="861408"/>
          </a:xfrm>
          <a:custGeom>
            <a:avLst/>
            <a:gdLst>
              <a:gd name="connsiteX0" fmla="*/ 0 w 9451326"/>
              <a:gd name="connsiteY0" fmla="*/ 0 h 861406"/>
              <a:gd name="connsiteX1" fmla="*/ 9020623 w 9451326"/>
              <a:gd name="connsiteY1" fmla="*/ 0 h 861406"/>
              <a:gd name="connsiteX2" fmla="*/ 9451326 w 9451326"/>
              <a:gd name="connsiteY2" fmla="*/ 430703 h 861406"/>
              <a:gd name="connsiteX3" fmla="*/ 9020623 w 9451326"/>
              <a:gd name="connsiteY3" fmla="*/ 861406 h 861406"/>
              <a:gd name="connsiteX4" fmla="*/ 0 w 9451326"/>
              <a:gd name="connsiteY4" fmla="*/ 861406 h 861406"/>
              <a:gd name="connsiteX5" fmla="*/ 0 w 9451326"/>
              <a:gd name="connsiteY5" fmla="*/ 0 h 86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1326" h="861406">
                <a:moveTo>
                  <a:pt x="9451326" y="861405"/>
                </a:moveTo>
                <a:lnTo>
                  <a:pt x="430703" y="861405"/>
                </a:lnTo>
                <a:lnTo>
                  <a:pt x="0" y="430703"/>
                </a:lnTo>
                <a:lnTo>
                  <a:pt x="430703" y="1"/>
                </a:lnTo>
                <a:lnTo>
                  <a:pt x="9451326" y="1"/>
                </a:lnTo>
                <a:lnTo>
                  <a:pt x="9451326" y="861405"/>
                </a:lnTo>
                <a:close/>
              </a:path>
            </a:pathLst>
          </a:custGeom>
        </p:spPr>
        <p:style>
          <a:lnRef idx="2">
            <a:schemeClr val="lt1">
              <a:hueOff val="0"/>
              <a:satOff val="0"/>
              <a:lumOff val="0"/>
              <a:alphaOff val="0"/>
            </a:schemeClr>
          </a:lnRef>
          <a:fillRef idx="1">
            <a:schemeClr val="accent3">
              <a:shade val="80000"/>
              <a:hueOff val="132055"/>
              <a:satOff val="-2921"/>
              <a:lumOff val="7356"/>
              <a:alphaOff val="0"/>
            </a:schemeClr>
          </a:fillRef>
          <a:effectRef idx="0">
            <a:schemeClr val="accent3">
              <a:shade val="80000"/>
              <a:hueOff val="132055"/>
              <a:satOff val="-2921"/>
              <a:lumOff val="7356"/>
              <a:alphaOff val="0"/>
            </a:schemeClr>
          </a:effectRef>
          <a:fontRef idx="minor">
            <a:schemeClr val="lt1"/>
          </a:fontRef>
        </p:style>
        <p:txBody>
          <a:bodyPr spcFirstLastPara="0" vert="horz" wrap="square" lIns="763991" tIns="76201" rIns="142240" bIns="76201"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bg1"/>
                </a:solidFill>
                <a:latin typeface="Arial" pitchFamily="34" charset="0"/>
                <a:cs typeface="Arial" pitchFamily="34" charset="0"/>
              </a:rPr>
              <a:t>How to build a digital twin for monitoring DOD assets (facilities, buildings, vessels, etc.)</a:t>
            </a:r>
            <a:endParaRPr lang="en-US" sz="2000" b="0" kern="1200" dirty="0">
              <a:solidFill>
                <a:schemeClr val="bg1"/>
              </a:solidFill>
            </a:endParaRPr>
          </a:p>
        </p:txBody>
      </p:sp>
      <p:sp>
        <p:nvSpPr>
          <p:cNvPr id="7" name="Oval 6" descr="Badge with solid fill">
            <a:extLst>
              <a:ext uri="{FF2B5EF4-FFF2-40B4-BE49-F238E27FC236}">
                <a16:creationId xmlns:a16="http://schemas.microsoft.com/office/drawing/2014/main" id="{4372B5BB-FDEB-2DDA-466A-D9CD0339B184}"/>
              </a:ext>
            </a:extLst>
          </p:cNvPr>
          <p:cNvSpPr/>
          <p:nvPr/>
        </p:nvSpPr>
        <p:spPr>
          <a:xfrm>
            <a:off x="1421660" y="2093235"/>
            <a:ext cx="861406" cy="861406"/>
          </a:xfrm>
          <a:prstGeom prst="ellipse">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19630"/>
              <a:satOff val="-785"/>
              <a:lumOff val="2668"/>
              <a:alphaOff val="0"/>
            </a:schemeClr>
          </a:effectRef>
          <a:fontRef idx="minor">
            <a:schemeClr val="lt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E31D5D22-AB61-CE6E-3A99-8E986DABA1D4}"/>
              </a:ext>
            </a:extLst>
          </p:cNvPr>
          <p:cNvSpPr/>
          <p:nvPr/>
        </p:nvSpPr>
        <p:spPr>
          <a:xfrm>
            <a:off x="1587897" y="3211778"/>
            <a:ext cx="9451326" cy="861408"/>
          </a:xfrm>
          <a:custGeom>
            <a:avLst/>
            <a:gdLst>
              <a:gd name="connsiteX0" fmla="*/ 0 w 9451326"/>
              <a:gd name="connsiteY0" fmla="*/ 0 h 861406"/>
              <a:gd name="connsiteX1" fmla="*/ 9020623 w 9451326"/>
              <a:gd name="connsiteY1" fmla="*/ 0 h 861406"/>
              <a:gd name="connsiteX2" fmla="*/ 9451326 w 9451326"/>
              <a:gd name="connsiteY2" fmla="*/ 430703 h 861406"/>
              <a:gd name="connsiteX3" fmla="*/ 9020623 w 9451326"/>
              <a:gd name="connsiteY3" fmla="*/ 861406 h 861406"/>
              <a:gd name="connsiteX4" fmla="*/ 0 w 9451326"/>
              <a:gd name="connsiteY4" fmla="*/ 861406 h 861406"/>
              <a:gd name="connsiteX5" fmla="*/ 0 w 9451326"/>
              <a:gd name="connsiteY5" fmla="*/ 0 h 86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1326" h="861406">
                <a:moveTo>
                  <a:pt x="9451326" y="861405"/>
                </a:moveTo>
                <a:lnTo>
                  <a:pt x="430703" y="861405"/>
                </a:lnTo>
                <a:lnTo>
                  <a:pt x="0" y="430703"/>
                </a:lnTo>
                <a:lnTo>
                  <a:pt x="430703" y="1"/>
                </a:lnTo>
                <a:lnTo>
                  <a:pt x="9451326" y="1"/>
                </a:lnTo>
                <a:lnTo>
                  <a:pt x="9451326" y="861405"/>
                </a:lnTo>
                <a:close/>
              </a:path>
            </a:pathLst>
          </a:custGeom>
        </p:spPr>
        <p:style>
          <a:lnRef idx="2">
            <a:schemeClr val="lt1">
              <a:hueOff val="0"/>
              <a:satOff val="0"/>
              <a:lumOff val="0"/>
              <a:alphaOff val="0"/>
            </a:schemeClr>
          </a:lnRef>
          <a:fillRef idx="1">
            <a:schemeClr val="accent3">
              <a:shade val="80000"/>
              <a:hueOff val="264109"/>
              <a:satOff val="-5842"/>
              <a:lumOff val="14712"/>
              <a:alphaOff val="0"/>
            </a:schemeClr>
          </a:fillRef>
          <a:effectRef idx="0">
            <a:schemeClr val="accent3">
              <a:shade val="80000"/>
              <a:hueOff val="264109"/>
              <a:satOff val="-5842"/>
              <a:lumOff val="14712"/>
              <a:alphaOff val="0"/>
            </a:schemeClr>
          </a:effectRef>
          <a:fontRef idx="minor">
            <a:schemeClr val="lt1"/>
          </a:fontRef>
        </p:style>
        <p:txBody>
          <a:bodyPr spcFirstLastPara="0" vert="horz" wrap="square" lIns="763991" tIns="76201" rIns="142240" bIns="76201"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bg1"/>
                </a:solidFill>
                <a:latin typeface="Arial" pitchFamily="34" charset="0"/>
                <a:cs typeface="Arial" pitchFamily="34" charset="0"/>
              </a:rPr>
              <a:t>Learn about novel technology integrations that are making digital twins more efficient.</a:t>
            </a:r>
          </a:p>
        </p:txBody>
      </p:sp>
      <p:sp>
        <p:nvSpPr>
          <p:cNvPr id="9" name="Oval 8" descr="Badge 3 with solid fill">
            <a:extLst>
              <a:ext uri="{FF2B5EF4-FFF2-40B4-BE49-F238E27FC236}">
                <a16:creationId xmlns:a16="http://schemas.microsoft.com/office/drawing/2014/main" id="{602C0F50-E12B-DDA5-3049-D551441BC332}"/>
              </a:ext>
            </a:extLst>
          </p:cNvPr>
          <p:cNvSpPr/>
          <p:nvPr/>
        </p:nvSpPr>
        <p:spPr>
          <a:xfrm>
            <a:off x="1421660" y="3211779"/>
            <a:ext cx="861406" cy="861406"/>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39259"/>
              <a:satOff val="-1570"/>
              <a:lumOff val="5336"/>
              <a:alphaOff val="0"/>
            </a:schemeClr>
          </a:effectRef>
          <a:fontRef idx="minor">
            <a:schemeClr val="lt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6079E6E1-E7BA-27A7-5022-BFF89C2844CF}"/>
              </a:ext>
            </a:extLst>
          </p:cNvPr>
          <p:cNvSpPr/>
          <p:nvPr/>
        </p:nvSpPr>
        <p:spPr>
          <a:xfrm>
            <a:off x="1587897" y="4330322"/>
            <a:ext cx="9451326" cy="861407"/>
          </a:xfrm>
          <a:custGeom>
            <a:avLst/>
            <a:gdLst>
              <a:gd name="connsiteX0" fmla="*/ 0 w 9451326"/>
              <a:gd name="connsiteY0" fmla="*/ 0 h 861406"/>
              <a:gd name="connsiteX1" fmla="*/ 9020623 w 9451326"/>
              <a:gd name="connsiteY1" fmla="*/ 0 h 861406"/>
              <a:gd name="connsiteX2" fmla="*/ 9451326 w 9451326"/>
              <a:gd name="connsiteY2" fmla="*/ 430703 h 861406"/>
              <a:gd name="connsiteX3" fmla="*/ 9020623 w 9451326"/>
              <a:gd name="connsiteY3" fmla="*/ 861406 h 861406"/>
              <a:gd name="connsiteX4" fmla="*/ 0 w 9451326"/>
              <a:gd name="connsiteY4" fmla="*/ 861406 h 861406"/>
              <a:gd name="connsiteX5" fmla="*/ 0 w 9451326"/>
              <a:gd name="connsiteY5" fmla="*/ 0 h 86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1326" h="861406">
                <a:moveTo>
                  <a:pt x="9451326" y="861405"/>
                </a:moveTo>
                <a:lnTo>
                  <a:pt x="430703" y="861405"/>
                </a:lnTo>
                <a:lnTo>
                  <a:pt x="0" y="430703"/>
                </a:lnTo>
                <a:lnTo>
                  <a:pt x="430703" y="1"/>
                </a:lnTo>
                <a:lnTo>
                  <a:pt x="9451326" y="1"/>
                </a:lnTo>
                <a:lnTo>
                  <a:pt x="9451326" y="861405"/>
                </a:lnTo>
                <a:close/>
              </a:path>
            </a:pathLst>
          </a:custGeom>
        </p:spPr>
        <p:style>
          <a:lnRef idx="2">
            <a:schemeClr val="lt1">
              <a:hueOff val="0"/>
              <a:satOff val="0"/>
              <a:lumOff val="0"/>
              <a:alphaOff val="0"/>
            </a:schemeClr>
          </a:lnRef>
          <a:fillRef idx="1">
            <a:schemeClr val="accent3">
              <a:shade val="80000"/>
              <a:hueOff val="396164"/>
              <a:satOff val="-8763"/>
              <a:lumOff val="22069"/>
              <a:alphaOff val="0"/>
            </a:schemeClr>
          </a:fillRef>
          <a:effectRef idx="0">
            <a:schemeClr val="accent3">
              <a:shade val="80000"/>
              <a:hueOff val="396164"/>
              <a:satOff val="-8763"/>
              <a:lumOff val="22069"/>
              <a:alphaOff val="0"/>
            </a:schemeClr>
          </a:effectRef>
          <a:fontRef idx="minor">
            <a:schemeClr val="lt1"/>
          </a:fontRef>
        </p:style>
        <p:txBody>
          <a:bodyPr spcFirstLastPara="0" vert="horz" wrap="square" lIns="763991" tIns="76200" rIns="142240" bIns="76201"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bg1"/>
                </a:solidFill>
                <a:latin typeface="Arial" pitchFamily="34" charset="0"/>
                <a:cs typeface="Arial" pitchFamily="34" charset="0"/>
              </a:rPr>
              <a:t>Roles that digital twins can play in simulation and training.</a:t>
            </a:r>
          </a:p>
        </p:txBody>
      </p:sp>
      <p:sp>
        <p:nvSpPr>
          <p:cNvPr id="11" name="Oval 10" descr="Badge 4 with solid fill">
            <a:extLst>
              <a:ext uri="{FF2B5EF4-FFF2-40B4-BE49-F238E27FC236}">
                <a16:creationId xmlns:a16="http://schemas.microsoft.com/office/drawing/2014/main" id="{83A826B1-04D4-C6E8-BEC7-079AB4E5C82D}"/>
              </a:ext>
            </a:extLst>
          </p:cNvPr>
          <p:cNvSpPr/>
          <p:nvPr/>
        </p:nvSpPr>
        <p:spPr>
          <a:xfrm>
            <a:off x="1421660" y="4330322"/>
            <a:ext cx="861406" cy="861406"/>
          </a:xfrm>
          <a:prstGeom prst="ellipse">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58889"/>
              <a:satOff val="-2355"/>
              <a:lumOff val="8003"/>
              <a:alphaOff val="0"/>
            </a:schemeClr>
          </a:effectRef>
          <a:fontRef idx="minor">
            <a:schemeClr val="lt1">
              <a:hueOff val="0"/>
              <a:satOff val="0"/>
              <a:lumOff val="0"/>
              <a:alphaOff val="0"/>
            </a:schemeClr>
          </a:fontRef>
        </p:style>
        <p:txBody>
          <a:bodyPr/>
          <a:lstStyle/>
          <a:p>
            <a:endParaRPr lang="en-US"/>
          </a:p>
        </p:txBody>
      </p:sp>
      <p:sp>
        <p:nvSpPr>
          <p:cNvPr id="5" name="Slide Number Placeholder 4">
            <a:extLst>
              <a:ext uri="{FF2B5EF4-FFF2-40B4-BE49-F238E27FC236}">
                <a16:creationId xmlns:a16="http://schemas.microsoft.com/office/drawing/2014/main" id="{03214B16-FAE5-D631-200D-147C7AE98887}"/>
              </a:ext>
            </a:extLst>
          </p:cNvPr>
          <p:cNvSpPr>
            <a:spLocks noGrp="1"/>
          </p:cNvSpPr>
          <p:nvPr>
            <p:ph type="sldNum" sz="quarter" idx="10"/>
          </p:nvPr>
        </p:nvSpPr>
        <p:spPr/>
        <p:txBody>
          <a:bodyPr/>
          <a:lstStyle/>
          <a:p>
            <a:pPr>
              <a:defRPr/>
            </a:pPr>
            <a:fld id="{D68E8870-17DE-45C4-A8DD-7644B2422933}" type="slidenum">
              <a:rPr lang="en-US" smtClean="0"/>
              <a:pPr>
                <a:defRPr/>
              </a:pPr>
              <a:t>68</a:t>
            </a:fld>
            <a:endParaRPr lang="en-US" dirty="0"/>
          </a:p>
        </p:txBody>
      </p:sp>
    </p:spTree>
    <p:extLst>
      <p:ext uri="{BB962C8B-B14F-4D97-AF65-F5344CB8AC3E}">
        <p14:creationId xmlns:p14="http://schemas.microsoft.com/office/powerpoint/2010/main" val="3415051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E0A7136-5E77-4B17-91D0-84B28BE8B3F7}"/>
              </a:ext>
            </a:extLst>
          </p:cNvPr>
          <p:cNvSpPr txBox="1"/>
          <p:nvPr/>
        </p:nvSpPr>
        <p:spPr>
          <a:xfrm>
            <a:off x="3593804" y="179412"/>
            <a:ext cx="4224225"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2400" b="1">
                <a:solidFill>
                  <a:schemeClr val="bg1"/>
                </a:solidFill>
                <a:latin typeface="+mj-lt"/>
                <a:ea typeface="+mj-ea"/>
                <a:cs typeface="+mj-cs"/>
              </a:defRPr>
            </a:lvl1pPr>
            <a:lvl2pPr eaLnBrk="1" hangingPunct="1">
              <a:defRPr sz="4267" b="1">
                <a:solidFill>
                  <a:srgbClr val="F77B0B"/>
                </a:solidFill>
              </a:defRPr>
            </a:lvl2pPr>
            <a:lvl3pPr eaLnBrk="1" hangingPunct="1">
              <a:defRPr sz="4267" b="1">
                <a:solidFill>
                  <a:srgbClr val="F77B0B"/>
                </a:solidFill>
              </a:defRPr>
            </a:lvl3pPr>
            <a:lvl4pPr eaLnBrk="1" hangingPunct="1">
              <a:defRPr sz="4267" b="1">
                <a:solidFill>
                  <a:srgbClr val="F77B0B"/>
                </a:solidFill>
              </a:defRPr>
            </a:lvl4pPr>
            <a:lvl5pPr eaLnBrk="1" hangingPunct="1">
              <a:defRPr sz="4267" b="1">
                <a:solidFill>
                  <a:srgbClr val="F77B0B"/>
                </a:solidFill>
              </a:defRPr>
            </a:lvl5pPr>
            <a:lvl6pPr marL="609585" fontAlgn="base">
              <a:spcBef>
                <a:spcPct val="0"/>
              </a:spcBef>
              <a:spcAft>
                <a:spcPct val="0"/>
              </a:spcAft>
              <a:defRPr sz="4267" b="1">
                <a:solidFill>
                  <a:srgbClr val="F77B0B"/>
                </a:solidFill>
              </a:defRPr>
            </a:lvl6pPr>
            <a:lvl7pPr marL="1219170" fontAlgn="base">
              <a:spcBef>
                <a:spcPct val="0"/>
              </a:spcBef>
              <a:spcAft>
                <a:spcPct val="0"/>
              </a:spcAft>
              <a:defRPr sz="4267" b="1">
                <a:solidFill>
                  <a:srgbClr val="F77B0B"/>
                </a:solidFill>
              </a:defRPr>
            </a:lvl7pPr>
            <a:lvl8pPr marL="1828754" fontAlgn="base">
              <a:spcBef>
                <a:spcPct val="0"/>
              </a:spcBef>
              <a:spcAft>
                <a:spcPct val="0"/>
              </a:spcAft>
              <a:defRPr sz="4267" b="1">
                <a:solidFill>
                  <a:srgbClr val="F77B0B"/>
                </a:solidFill>
              </a:defRPr>
            </a:lvl8pPr>
            <a:lvl9pPr marL="2438339" fontAlgn="base">
              <a:spcBef>
                <a:spcPct val="0"/>
              </a:spcBef>
              <a:spcAft>
                <a:spcPct val="0"/>
              </a:spcAft>
              <a:defRPr sz="4267" b="1">
                <a:solidFill>
                  <a:srgbClr val="F77B0B"/>
                </a:solidFill>
              </a:defRPr>
            </a:lvl9pPr>
          </a:lstStyle>
          <a:p>
            <a:r>
              <a:rPr lang="en-US" sz="2800" dirty="0"/>
              <a:t>Closing</a:t>
            </a:r>
          </a:p>
        </p:txBody>
      </p:sp>
      <p:sp>
        <p:nvSpPr>
          <p:cNvPr id="3" name="Freeform: Shape 2">
            <a:extLst>
              <a:ext uri="{FF2B5EF4-FFF2-40B4-BE49-F238E27FC236}">
                <a16:creationId xmlns:a16="http://schemas.microsoft.com/office/drawing/2014/main" id="{FF64FCD4-BDDE-209B-017F-A0C715DB5AEC}"/>
              </a:ext>
            </a:extLst>
          </p:cNvPr>
          <p:cNvSpPr/>
          <p:nvPr/>
        </p:nvSpPr>
        <p:spPr>
          <a:xfrm>
            <a:off x="1587897" y="974691"/>
            <a:ext cx="9451326" cy="861408"/>
          </a:xfrm>
          <a:custGeom>
            <a:avLst/>
            <a:gdLst>
              <a:gd name="connsiteX0" fmla="*/ 0 w 9451326"/>
              <a:gd name="connsiteY0" fmla="*/ 0 h 861406"/>
              <a:gd name="connsiteX1" fmla="*/ 9020623 w 9451326"/>
              <a:gd name="connsiteY1" fmla="*/ 0 h 861406"/>
              <a:gd name="connsiteX2" fmla="*/ 9451326 w 9451326"/>
              <a:gd name="connsiteY2" fmla="*/ 430703 h 861406"/>
              <a:gd name="connsiteX3" fmla="*/ 9020623 w 9451326"/>
              <a:gd name="connsiteY3" fmla="*/ 861406 h 861406"/>
              <a:gd name="connsiteX4" fmla="*/ 0 w 9451326"/>
              <a:gd name="connsiteY4" fmla="*/ 861406 h 861406"/>
              <a:gd name="connsiteX5" fmla="*/ 0 w 9451326"/>
              <a:gd name="connsiteY5" fmla="*/ 0 h 86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1326" h="861406">
                <a:moveTo>
                  <a:pt x="9451326" y="861405"/>
                </a:moveTo>
                <a:lnTo>
                  <a:pt x="430703" y="861405"/>
                </a:lnTo>
                <a:lnTo>
                  <a:pt x="0" y="430703"/>
                </a:lnTo>
                <a:lnTo>
                  <a:pt x="430703" y="1"/>
                </a:lnTo>
                <a:lnTo>
                  <a:pt x="9451326" y="1"/>
                </a:lnTo>
                <a:lnTo>
                  <a:pt x="9451326" y="861405"/>
                </a:lnTo>
                <a:close/>
              </a:path>
            </a:pathLst>
          </a:custGeom>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63991" tIns="76201"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Understanding of what a digital twin is, common language terms, and definitions to use when talking about digital twins</a:t>
            </a:r>
          </a:p>
        </p:txBody>
      </p:sp>
      <p:sp>
        <p:nvSpPr>
          <p:cNvPr id="4" name="Oval 3" descr="Badge 1 with solid fill">
            <a:extLst>
              <a:ext uri="{FF2B5EF4-FFF2-40B4-BE49-F238E27FC236}">
                <a16:creationId xmlns:a16="http://schemas.microsoft.com/office/drawing/2014/main" id="{9B45A079-AE6A-6B44-FEB8-95F50C98C287}"/>
              </a:ext>
            </a:extLst>
          </p:cNvPr>
          <p:cNvSpPr/>
          <p:nvPr/>
        </p:nvSpPr>
        <p:spPr>
          <a:xfrm>
            <a:off x="1421660" y="974692"/>
            <a:ext cx="861406" cy="861406"/>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E9549AF8-3AAE-C11D-D7B0-B1A114C337FD}"/>
              </a:ext>
            </a:extLst>
          </p:cNvPr>
          <p:cNvSpPr/>
          <p:nvPr/>
        </p:nvSpPr>
        <p:spPr>
          <a:xfrm>
            <a:off x="1587897" y="2093234"/>
            <a:ext cx="9451326" cy="861408"/>
          </a:xfrm>
          <a:custGeom>
            <a:avLst/>
            <a:gdLst>
              <a:gd name="connsiteX0" fmla="*/ 0 w 9451326"/>
              <a:gd name="connsiteY0" fmla="*/ 0 h 861406"/>
              <a:gd name="connsiteX1" fmla="*/ 9020623 w 9451326"/>
              <a:gd name="connsiteY1" fmla="*/ 0 h 861406"/>
              <a:gd name="connsiteX2" fmla="*/ 9451326 w 9451326"/>
              <a:gd name="connsiteY2" fmla="*/ 430703 h 861406"/>
              <a:gd name="connsiteX3" fmla="*/ 9020623 w 9451326"/>
              <a:gd name="connsiteY3" fmla="*/ 861406 h 861406"/>
              <a:gd name="connsiteX4" fmla="*/ 0 w 9451326"/>
              <a:gd name="connsiteY4" fmla="*/ 861406 h 861406"/>
              <a:gd name="connsiteX5" fmla="*/ 0 w 9451326"/>
              <a:gd name="connsiteY5" fmla="*/ 0 h 86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1326" h="861406">
                <a:moveTo>
                  <a:pt x="9451326" y="861405"/>
                </a:moveTo>
                <a:lnTo>
                  <a:pt x="430703" y="861405"/>
                </a:lnTo>
                <a:lnTo>
                  <a:pt x="0" y="430703"/>
                </a:lnTo>
                <a:lnTo>
                  <a:pt x="430703" y="1"/>
                </a:lnTo>
                <a:lnTo>
                  <a:pt x="9451326" y="1"/>
                </a:lnTo>
                <a:lnTo>
                  <a:pt x="9451326" y="861405"/>
                </a:lnTo>
                <a:close/>
              </a:path>
            </a:pathLst>
          </a:custGeom>
        </p:spPr>
        <p:style>
          <a:lnRef idx="2">
            <a:schemeClr val="lt1">
              <a:hueOff val="0"/>
              <a:satOff val="0"/>
              <a:lumOff val="0"/>
              <a:alphaOff val="0"/>
            </a:schemeClr>
          </a:lnRef>
          <a:fillRef idx="1">
            <a:schemeClr val="accent3">
              <a:shade val="80000"/>
              <a:hueOff val="132055"/>
              <a:satOff val="-2921"/>
              <a:lumOff val="7356"/>
              <a:alphaOff val="0"/>
            </a:schemeClr>
          </a:fillRef>
          <a:effectRef idx="0">
            <a:schemeClr val="accent3">
              <a:shade val="80000"/>
              <a:hueOff val="132055"/>
              <a:satOff val="-2921"/>
              <a:lumOff val="7356"/>
              <a:alphaOff val="0"/>
            </a:schemeClr>
          </a:effectRef>
          <a:fontRef idx="minor">
            <a:schemeClr val="lt1"/>
          </a:fontRef>
        </p:style>
        <p:txBody>
          <a:bodyPr spcFirstLastPara="0" vert="horz" wrap="square" lIns="763991" tIns="76201" rIns="142240" bIns="76201"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bg1"/>
                </a:solidFill>
                <a:latin typeface="Arial" pitchFamily="34" charset="0"/>
                <a:cs typeface="Arial" pitchFamily="34" charset="0"/>
              </a:rPr>
              <a:t>How to build a digital twin for monitoring DOD assets (facilities, buildings, vessels, etc.)</a:t>
            </a:r>
            <a:endParaRPr lang="en-US" sz="2000" b="0" kern="1200" dirty="0">
              <a:solidFill>
                <a:schemeClr val="bg1"/>
              </a:solidFill>
            </a:endParaRPr>
          </a:p>
        </p:txBody>
      </p:sp>
      <p:sp>
        <p:nvSpPr>
          <p:cNvPr id="7" name="Oval 6" descr="Badge with solid fill">
            <a:extLst>
              <a:ext uri="{FF2B5EF4-FFF2-40B4-BE49-F238E27FC236}">
                <a16:creationId xmlns:a16="http://schemas.microsoft.com/office/drawing/2014/main" id="{4372B5BB-FDEB-2DDA-466A-D9CD0339B184}"/>
              </a:ext>
            </a:extLst>
          </p:cNvPr>
          <p:cNvSpPr/>
          <p:nvPr/>
        </p:nvSpPr>
        <p:spPr>
          <a:xfrm>
            <a:off x="1421660" y="2093235"/>
            <a:ext cx="861406" cy="861406"/>
          </a:xfrm>
          <a:prstGeom prst="ellipse">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19630"/>
              <a:satOff val="-785"/>
              <a:lumOff val="2668"/>
              <a:alphaOff val="0"/>
            </a:schemeClr>
          </a:effectRef>
          <a:fontRef idx="minor">
            <a:schemeClr val="lt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E31D5D22-AB61-CE6E-3A99-8E986DABA1D4}"/>
              </a:ext>
            </a:extLst>
          </p:cNvPr>
          <p:cNvSpPr/>
          <p:nvPr/>
        </p:nvSpPr>
        <p:spPr>
          <a:xfrm>
            <a:off x="1587897" y="3211778"/>
            <a:ext cx="9451326" cy="861408"/>
          </a:xfrm>
          <a:custGeom>
            <a:avLst/>
            <a:gdLst>
              <a:gd name="connsiteX0" fmla="*/ 0 w 9451326"/>
              <a:gd name="connsiteY0" fmla="*/ 0 h 861406"/>
              <a:gd name="connsiteX1" fmla="*/ 9020623 w 9451326"/>
              <a:gd name="connsiteY1" fmla="*/ 0 h 861406"/>
              <a:gd name="connsiteX2" fmla="*/ 9451326 w 9451326"/>
              <a:gd name="connsiteY2" fmla="*/ 430703 h 861406"/>
              <a:gd name="connsiteX3" fmla="*/ 9020623 w 9451326"/>
              <a:gd name="connsiteY3" fmla="*/ 861406 h 861406"/>
              <a:gd name="connsiteX4" fmla="*/ 0 w 9451326"/>
              <a:gd name="connsiteY4" fmla="*/ 861406 h 861406"/>
              <a:gd name="connsiteX5" fmla="*/ 0 w 9451326"/>
              <a:gd name="connsiteY5" fmla="*/ 0 h 86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1326" h="861406">
                <a:moveTo>
                  <a:pt x="9451326" y="861405"/>
                </a:moveTo>
                <a:lnTo>
                  <a:pt x="430703" y="861405"/>
                </a:lnTo>
                <a:lnTo>
                  <a:pt x="0" y="430703"/>
                </a:lnTo>
                <a:lnTo>
                  <a:pt x="430703" y="1"/>
                </a:lnTo>
                <a:lnTo>
                  <a:pt x="9451326" y="1"/>
                </a:lnTo>
                <a:lnTo>
                  <a:pt x="9451326" y="861405"/>
                </a:lnTo>
                <a:close/>
              </a:path>
            </a:pathLst>
          </a:custGeom>
        </p:spPr>
        <p:style>
          <a:lnRef idx="2">
            <a:schemeClr val="lt1">
              <a:hueOff val="0"/>
              <a:satOff val="0"/>
              <a:lumOff val="0"/>
              <a:alphaOff val="0"/>
            </a:schemeClr>
          </a:lnRef>
          <a:fillRef idx="1">
            <a:schemeClr val="accent3">
              <a:shade val="80000"/>
              <a:hueOff val="264109"/>
              <a:satOff val="-5842"/>
              <a:lumOff val="14712"/>
              <a:alphaOff val="0"/>
            </a:schemeClr>
          </a:fillRef>
          <a:effectRef idx="0">
            <a:schemeClr val="accent3">
              <a:shade val="80000"/>
              <a:hueOff val="264109"/>
              <a:satOff val="-5842"/>
              <a:lumOff val="14712"/>
              <a:alphaOff val="0"/>
            </a:schemeClr>
          </a:effectRef>
          <a:fontRef idx="minor">
            <a:schemeClr val="lt1"/>
          </a:fontRef>
        </p:style>
        <p:txBody>
          <a:bodyPr spcFirstLastPara="0" vert="horz" wrap="square" lIns="763991" tIns="76201" rIns="142240" bIns="76201"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bg1"/>
                </a:solidFill>
                <a:latin typeface="Arial" pitchFamily="34" charset="0"/>
                <a:cs typeface="Arial" pitchFamily="34" charset="0"/>
              </a:rPr>
              <a:t>Learn about novel technology integrations that are making digital twins more efficient.</a:t>
            </a:r>
          </a:p>
        </p:txBody>
      </p:sp>
      <p:sp>
        <p:nvSpPr>
          <p:cNvPr id="9" name="Oval 8" descr="Badge 3 with solid fill">
            <a:extLst>
              <a:ext uri="{FF2B5EF4-FFF2-40B4-BE49-F238E27FC236}">
                <a16:creationId xmlns:a16="http://schemas.microsoft.com/office/drawing/2014/main" id="{602C0F50-E12B-DDA5-3049-D551441BC332}"/>
              </a:ext>
            </a:extLst>
          </p:cNvPr>
          <p:cNvSpPr/>
          <p:nvPr/>
        </p:nvSpPr>
        <p:spPr>
          <a:xfrm>
            <a:off x="1421660" y="3211779"/>
            <a:ext cx="861406" cy="861406"/>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39259"/>
              <a:satOff val="-1570"/>
              <a:lumOff val="5336"/>
              <a:alphaOff val="0"/>
            </a:schemeClr>
          </a:effectRef>
          <a:fontRef idx="minor">
            <a:schemeClr val="lt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6079E6E1-E7BA-27A7-5022-BFF89C2844CF}"/>
              </a:ext>
            </a:extLst>
          </p:cNvPr>
          <p:cNvSpPr/>
          <p:nvPr/>
        </p:nvSpPr>
        <p:spPr>
          <a:xfrm>
            <a:off x="1587897" y="4330322"/>
            <a:ext cx="9451326" cy="861407"/>
          </a:xfrm>
          <a:custGeom>
            <a:avLst/>
            <a:gdLst>
              <a:gd name="connsiteX0" fmla="*/ 0 w 9451326"/>
              <a:gd name="connsiteY0" fmla="*/ 0 h 861406"/>
              <a:gd name="connsiteX1" fmla="*/ 9020623 w 9451326"/>
              <a:gd name="connsiteY1" fmla="*/ 0 h 861406"/>
              <a:gd name="connsiteX2" fmla="*/ 9451326 w 9451326"/>
              <a:gd name="connsiteY2" fmla="*/ 430703 h 861406"/>
              <a:gd name="connsiteX3" fmla="*/ 9020623 w 9451326"/>
              <a:gd name="connsiteY3" fmla="*/ 861406 h 861406"/>
              <a:gd name="connsiteX4" fmla="*/ 0 w 9451326"/>
              <a:gd name="connsiteY4" fmla="*/ 861406 h 861406"/>
              <a:gd name="connsiteX5" fmla="*/ 0 w 9451326"/>
              <a:gd name="connsiteY5" fmla="*/ 0 h 86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1326" h="861406">
                <a:moveTo>
                  <a:pt x="9451326" y="861405"/>
                </a:moveTo>
                <a:lnTo>
                  <a:pt x="430703" y="861405"/>
                </a:lnTo>
                <a:lnTo>
                  <a:pt x="0" y="430703"/>
                </a:lnTo>
                <a:lnTo>
                  <a:pt x="430703" y="1"/>
                </a:lnTo>
                <a:lnTo>
                  <a:pt x="9451326" y="1"/>
                </a:lnTo>
                <a:lnTo>
                  <a:pt x="9451326" y="861405"/>
                </a:lnTo>
                <a:close/>
              </a:path>
            </a:pathLst>
          </a:custGeom>
        </p:spPr>
        <p:style>
          <a:lnRef idx="2">
            <a:schemeClr val="lt1">
              <a:hueOff val="0"/>
              <a:satOff val="0"/>
              <a:lumOff val="0"/>
              <a:alphaOff val="0"/>
            </a:schemeClr>
          </a:lnRef>
          <a:fillRef idx="1">
            <a:schemeClr val="accent3">
              <a:shade val="80000"/>
              <a:hueOff val="396164"/>
              <a:satOff val="-8763"/>
              <a:lumOff val="22069"/>
              <a:alphaOff val="0"/>
            </a:schemeClr>
          </a:fillRef>
          <a:effectRef idx="0">
            <a:schemeClr val="accent3">
              <a:shade val="80000"/>
              <a:hueOff val="396164"/>
              <a:satOff val="-8763"/>
              <a:lumOff val="22069"/>
              <a:alphaOff val="0"/>
            </a:schemeClr>
          </a:effectRef>
          <a:fontRef idx="minor">
            <a:schemeClr val="lt1"/>
          </a:fontRef>
        </p:style>
        <p:txBody>
          <a:bodyPr spcFirstLastPara="0" vert="horz" wrap="square" lIns="763991" tIns="76200" rIns="142240" bIns="76201"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bg1"/>
                </a:solidFill>
                <a:latin typeface="Arial" pitchFamily="34" charset="0"/>
                <a:cs typeface="Arial" pitchFamily="34" charset="0"/>
              </a:rPr>
              <a:t>Roles that digital twins can play in simulation and training.</a:t>
            </a:r>
          </a:p>
        </p:txBody>
      </p:sp>
      <p:sp>
        <p:nvSpPr>
          <p:cNvPr id="11" name="Oval 10" descr="Badge 4 with solid fill">
            <a:extLst>
              <a:ext uri="{FF2B5EF4-FFF2-40B4-BE49-F238E27FC236}">
                <a16:creationId xmlns:a16="http://schemas.microsoft.com/office/drawing/2014/main" id="{83A826B1-04D4-C6E8-BEC7-079AB4E5C82D}"/>
              </a:ext>
            </a:extLst>
          </p:cNvPr>
          <p:cNvSpPr/>
          <p:nvPr/>
        </p:nvSpPr>
        <p:spPr>
          <a:xfrm>
            <a:off x="1421660" y="4330322"/>
            <a:ext cx="861406" cy="861406"/>
          </a:xfrm>
          <a:prstGeom prst="ellipse">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58889"/>
              <a:satOff val="-2355"/>
              <a:lumOff val="8003"/>
              <a:alphaOff val="0"/>
            </a:schemeClr>
          </a:effectRef>
          <a:fontRef idx="minor">
            <a:schemeClr val="lt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89F42A1C-E4C9-B754-EF2B-AD0137BF6074}"/>
              </a:ext>
            </a:extLst>
          </p:cNvPr>
          <p:cNvSpPr/>
          <p:nvPr/>
        </p:nvSpPr>
        <p:spPr>
          <a:xfrm>
            <a:off x="1587897" y="5448864"/>
            <a:ext cx="9451326" cy="861407"/>
          </a:xfrm>
          <a:custGeom>
            <a:avLst/>
            <a:gdLst>
              <a:gd name="connsiteX0" fmla="*/ 0 w 9451326"/>
              <a:gd name="connsiteY0" fmla="*/ 0 h 861406"/>
              <a:gd name="connsiteX1" fmla="*/ 9020623 w 9451326"/>
              <a:gd name="connsiteY1" fmla="*/ 0 h 861406"/>
              <a:gd name="connsiteX2" fmla="*/ 9451326 w 9451326"/>
              <a:gd name="connsiteY2" fmla="*/ 430703 h 861406"/>
              <a:gd name="connsiteX3" fmla="*/ 9020623 w 9451326"/>
              <a:gd name="connsiteY3" fmla="*/ 861406 h 861406"/>
              <a:gd name="connsiteX4" fmla="*/ 0 w 9451326"/>
              <a:gd name="connsiteY4" fmla="*/ 861406 h 861406"/>
              <a:gd name="connsiteX5" fmla="*/ 0 w 9451326"/>
              <a:gd name="connsiteY5" fmla="*/ 0 h 86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1326" h="861406">
                <a:moveTo>
                  <a:pt x="9451326" y="861405"/>
                </a:moveTo>
                <a:lnTo>
                  <a:pt x="430703" y="861405"/>
                </a:lnTo>
                <a:lnTo>
                  <a:pt x="0" y="430703"/>
                </a:lnTo>
                <a:lnTo>
                  <a:pt x="430703" y="1"/>
                </a:lnTo>
                <a:lnTo>
                  <a:pt x="9451326" y="1"/>
                </a:lnTo>
                <a:lnTo>
                  <a:pt x="9451326" y="861405"/>
                </a:lnTo>
                <a:close/>
              </a:path>
            </a:pathLst>
          </a:custGeom>
        </p:spPr>
        <p:style>
          <a:lnRef idx="2">
            <a:schemeClr val="lt1">
              <a:hueOff val="0"/>
              <a:satOff val="0"/>
              <a:lumOff val="0"/>
              <a:alphaOff val="0"/>
            </a:schemeClr>
          </a:lnRef>
          <a:fillRef idx="1">
            <a:schemeClr val="accent3">
              <a:shade val="80000"/>
              <a:hueOff val="528218"/>
              <a:satOff val="-11684"/>
              <a:lumOff val="29425"/>
              <a:alphaOff val="0"/>
            </a:schemeClr>
          </a:fillRef>
          <a:effectRef idx="0">
            <a:schemeClr val="accent3">
              <a:shade val="80000"/>
              <a:hueOff val="528218"/>
              <a:satOff val="-11684"/>
              <a:lumOff val="29425"/>
              <a:alphaOff val="0"/>
            </a:schemeClr>
          </a:effectRef>
          <a:fontRef idx="minor">
            <a:schemeClr val="lt1"/>
          </a:fontRef>
        </p:style>
        <p:txBody>
          <a:bodyPr spcFirstLastPara="0" vert="horz" wrap="square" lIns="763991" tIns="76201" rIns="142240" bIns="76200"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bg1"/>
                </a:solidFill>
                <a:latin typeface="Arial" pitchFamily="34" charset="0"/>
                <a:cs typeface="Arial" pitchFamily="34" charset="0"/>
              </a:rPr>
              <a:t>Best practices for digital twins that transfer from the private sector to the DOD</a:t>
            </a:r>
          </a:p>
        </p:txBody>
      </p:sp>
      <p:sp>
        <p:nvSpPr>
          <p:cNvPr id="13" name="Oval 12" descr="Badge 5 with solid fill">
            <a:extLst>
              <a:ext uri="{FF2B5EF4-FFF2-40B4-BE49-F238E27FC236}">
                <a16:creationId xmlns:a16="http://schemas.microsoft.com/office/drawing/2014/main" id="{3A4794BD-5C75-46BB-77DB-109B99AF4839}"/>
              </a:ext>
            </a:extLst>
          </p:cNvPr>
          <p:cNvSpPr/>
          <p:nvPr/>
        </p:nvSpPr>
        <p:spPr>
          <a:xfrm>
            <a:off x="1421660" y="5448865"/>
            <a:ext cx="861406" cy="861406"/>
          </a:xfrm>
          <a:prstGeom prst="ellipse">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78518"/>
              <a:satOff val="-3140"/>
              <a:lumOff val="10671"/>
              <a:alphaOff val="0"/>
            </a:schemeClr>
          </a:effectRef>
          <a:fontRef idx="minor">
            <a:schemeClr val="lt1">
              <a:hueOff val="0"/>
              <a:satOff val="0"/>
              <a:lumOff val="0"/>
              <a:alphaOff val="0"/>
            </a:schemeClr>
          </a:fontRef>
        </p:style>
        <p:txBody>
          <a:bodyPr/>
          <a:lstStyle/>
          <a:p>
            <a:endParaRPr lang="en-US"/>
          </a:p>
        </p:txBody>
      </p:sp>
      <p:sp>
        <p:nvSpPr>
          <p:cNvPr id="5" name="Slide Number Placeholder 4">
            <a:extLst>
              <a:ext uri="{FF2B5EF4-FFF2-40B4-BE49-F238E27FC236}">
                <a16:creationId xmlns:a16="http://schemas.microsoft.com/office/drawing/2014/main" id="{4F0336B3-7072-6933-C020-237DFD78C97A}"/>
              </a:ext>
            </a:extLst>
          </p:cNvPr>
          <p:cNvSpPr>
            <a:spLocks noGrp="1"/>
          </p:cNvSpPr>
          <p:nvPr>
            <p:ph type="sldNum" sz="quarter" idx="10"/>
          </p:nvPr>
        </p:nvSpPr>
        <p:spPr/>
        <p:txBody>
          <a:bodyPr/>
          <a:lstStyle/>
          <a:p>
            <a:pPr>
              <a:defRPr/>
            </a:pPr>
            <a:fld id="{D68E8870-17DE-45C4-A8DD-7644B2422933}" type="slidenum">
              <a:rPr lang="en-US" smtClean="0"/>
              <a:pPr>
                <a:defRPr/>
              </a:pPr>
              <a:t>69</a:t>
            </a:fld>
            <a:endParaRPr lang="en-US" dirty="0"/>
          </a:p>
        </p:txBody>
      </p:sp>
    </p:spTree>
    <p:extLst>
      <p:ext uri="{BB962C8B-B14F-4D97-AF65-F5344CB8AC3E}">
        <p14:creationId xmlns:p14="http://schemas.microsoft.com/office/powerpoint/2010/main" val="3689398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0CCB354-85F3-9368-E207-594E09D4303C}"/>
              </a:ext>
            </a:extLst>
          </p:cNvPr>
          <p:cNvSpPr>
            <a:spLocks noChangeAspect="1"/>
          </p:cNvSpPr>
          <p:nvPr/>
        </p:nvSpPr>
        <p:spPr bwMode="auto">
          <a:xfrm>
            <a:off x="454918" y="1179160"/>
            <a:ext cx="4096512" cy="4572000"/>
          </a:xfrm>
          <a:prstGeom prst="ellipse">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Oval 13">
            <a:extLst>
              <a:ext uri="{FF2B5EF4-FFF2-40B4-BE49-F238E27FC236}">
                <a16:creationId xmlns:a16="http://schemas.microsoft.com/office/drawing/2014/main" id="{63330436-9133-2463-5E2E-4F5DAE70233C}"/>
              </a:ext>
            </a:extLst>
          </p:cNvPr>
          <p:cNvSpPr>
            <a:spLocks noChangeAspect="1"/>
          </p:cNvSpPr>
          <p:nvPr/>
        </p:nvSpPr>
        <p:spPr bwMode="auto">
          <a:xfrm>
            <a:off x="168162" y="859120"/>
            <a:ext cx="4670024" cy="5212080"/>
          </a:xfrm>
          <a:prstGeom prst="ellipse">
            <a:avLst/>
          </a:prstGeom>
          <a:noFill/>
          <a:ln w="9525" cap="flat" cmpd="sng" algn="ctr">
            <a:solidFill>
              <a:srgbClr val="18235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2" name="Picture 11" descr="A person wearing glasses smiling&#10;&#10;Description automatically generated">
            <a:extLst>
              <a:ext uri="{FF2B5EF4-FFF2-40B4-BE49-F238E27FC236}">
                <a16:creationId xmlns:a16="http://schemas.microsoft.com/office/drawing/2014/main" id="{E62DF236-F0F7-370C-3970-460B1E1F1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08" y="700618"/>
            <a:ext cx="4096512" cy="5120640"/>
          </a:xfrm>
          <a:prstGeom prst="ellipse">
            <a:avLst/>
          </a:prstGeom>
        </p:spPr>
      </p:pic>
      <p:sp>
        <p:nvSpPr>
          <p:cNvPr id="15" name="Oval 14">
            <a:extLst>
              <a:ext uri="{FF2B5EF4-FFF2-40B4-BE49-F238E27FC236}">
                <a16:creationId xmlns:a16="http://schemas.microsoft.com/office/drawing/2014/main" id="{4ECC8BF8-49B3-95E2-B8D5-CEECB1F4BD18}"/>
              </a:ext>
            </a:extLst>
          </p:cNvPr>
          <p:cNvSpPr/>
          <p:nvPr/>
        </p:nvSpPr>
        <p:spPr bwMode="auto">
          <a:xfrm>
            <a:off x="721217" y="1553361"/>
            <a:ext cx="228600" cy="228600"/>
          </a:xfrm>
          <a:prstGeom prst="ellipse">
            <a:avLst/>
          </a:prstGeom>
          <a:solidFill>
            <a:srgbClr val="0F9DE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Oval 15">
            <a:extLst>
              <a:ext uri="{FF2B5EF4-FFF2-40B4-BE49-F238E27FC236}">
                <a16:creationId xmlns:a16="http://schemas.microsoft.com/office/drawing/2014/main" id="{F575ABB3-DD75-0606-AB05-2087E2559C10}"/>
              </a:ext>
            </a:extLst>
          </p:cNvPr>
          <p:cNvSpPr>
            <a:spLocks noChangeAspect="1"/>
          </p:cNvSpPr>
          <p:nvPr/>
        </p:nvSpPr>
        <p:spPr bwMode="auto">
          <a:xfrm>
            <a:off x="615696" y="1734714"/>
            <a:ext cx="164592" cy="164592"/>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Oval 23">
            <a:extLst>
              <a:ext uri="{FF2B5EF4-FFF2-40B4-BE49-F238E27FC236}">
                <a16:creationId xmlns:a16="http://schemas.microsoft.com/office/drawing/2014/main" id="{9836F388-1065-3ADD-0FB3-484C365699BC}"/>
              </a:ext>
            </a:extLst>
          </p:cNvPr>
          <p:cNvSpPr>
            <a:spLocks noChangeAspect="1"/>
          </p:cNvSpPr>
          <p:nvPr/>
        </p:nvSpPr>
        <p:spPr bwMode="auto">
          <a:xfrm>
            <a:off x="3166759" y="5863933"/>
            <a:ext cx="164592" cy="164592"/>
          </a:xfrm>
          <a:prstGeom prst="ellipse">
            <a:avLst/>
          </a:prstGeom>
          <a:solidFill>
            <a:srgbClr val="0F9DE9"/>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Oval 24">
            <a:extLst>
              <a:ext uri="{FF2B5EF4-FFF2-40B4-BE49-F238E27FC236}">
                <a16:creationId xmlns:a16="http://schemas.microsoft.com/office/drawing/2014/main" id="{B7E67F28-43ED-4BCA-4ED9-BE04ADE7C96B}"/>
              </a:ext>
            </a:extLst>
          </p:cNvPr>
          <p:cNvSpPr>
            <a:spLocks noChangeAspect="1"/>
          </p:cNvSpPr>
          <p:nvPr/>
        </p:nvSpPr>
        <p:spPr bwMode="auto">
          <a:xfrm>
            <a:off x="2950949" y="5924892"/>
            <a:ext cx="164592" cy="164592"/>
          </a:xfrm>
          <a:prstGeom prst="ellipse">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6" name="Oval 25">
            <a:extLst>
              <a:ext uri="{FF2B5EF4-FFF2-40B4-BE49-F238E27FC236}">
                <a16:creationId xmlns:a16="http://schemas.microsoft.com/office/drawing/2014/main" id="{B04D3472-575B-AA61-372E-450497165ACD}"/>
              </a:ext>
            </a:extLst>
          </p:cNvPr>
          <p:cNvSpPr>
            <a:spLocks noChangeAspect="1"/>
          </p:cNvSpPr>
          <p:nvPr/>
        </p:nvSpPr>
        <p:spPr bwMode="auto">
          <a:xfrm>
            <a:off x="3355341" y="5760300"/>
            <a:ext cx="164592" cy="164592"/>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 name="TextBox 2">
            <a:extLst>
              <a:ext uri="{FF2B5EF4-FFF2-40B4-BE49-F238E27FC236}">
                <a16:creationId xmlns:a16="http://schemas.microsoft.com/office/drawing/2014/main" id="{95802B4A-4434-81C9-7B22-FFE00511E2E4}"/>
              </a:ext>
            </a:extLst>
          </p:cNvPr>
          <p:cNvSpPr txBox="1"/>
          <p:nvPr/>
        </p:nvSpPr>
        <p:spPr>
          <a:xfrm>
            <a:off x="1" y="179412"/>
            <a:ext cx="1209821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2400" b="1">
                <a:solidFill>
                  <a:schemeClr val="bg1"/>
                </a:solidFill>
                <a:latin typeface="+mj-lt"/>
                <a:ea typeface="+mj-ea"/>
                <a:cs typeface="+mj-cs"/>
              </a:defRPr>
            </a:lvl1pPr>
            <a:lvl2pPr eaLnBrk="1" hangingPunct="1">
              <a:defRPr sz="4267" b="1">
                <a:solidFill>
                  <a:srgbClr val="F77B0B"/>
                </a:solidFill>
              </a:defRPr>
            </a:lvl2pPr>
            <a:lvl3pPr eaLnBrk="1" hangingPunct="1">
              <a:defRPr sz="4267" b="1">
                <a:solidFill>
                  <a:srgbClr val="F77B0B"/>
                </a:solidFill>
              </a:defRPr>
            </a:lvl3pPr>
            <a:lvl4pPr eaLnBrk="1" hangingPunct="1">
              <a:defRPr sz="4267" b="1">
                <a:solidFill>
                  <a:srgbClr val="F77B0B"/>
                </a:solidFill>
              </a:defRPr>
            </a:lvl4pPr>
            <a:lvl5pPr eaLnBrk="1" hangingPunct="1">
              <a:defRPr sz="4267" b="1">
                <a:solidFill>
                  <a:srgbClr val="F77B0B"/>
                </a:solidFill>
              </a:defRPr>
            </a:lvl5pPr>
            <a:lvl6pPr marL="609585" fontAlgn="base">
              <a:spcBef>
                <a:spcPct val="0"/>
              </a:spcBef>
              <a:spcAft>
                <a:spcPct val="0"/>
              </a:spcAft>
              <a:defRPr sz="4267" b="1">
                <a:solidFill>
                  <a:srgbClr val="F77B0B"/>
                </a:solidFill>
              </a:defRPr>
            </a:lvl6pPr>
            <a:lvl7pPr marL="1219170" fontAlgn="base">
              <a:spcBef>
                <a:spcPct val="0"/>
              </a:spcBef>
              <a:spcAft>
                <a:spcPct val="0"/>
              </a:spcAft>
              <a:defRPr sz="4267" b="1">
                <a:solidFill>
                  <a:srgbClr val="F77B0B"/>
                </a:solidFill>
              </a:defRPr>
            </a:lvl7pPr>
            <a:lvl8pPr marL="1828754" fontAlgn="base">
              <a:spcBef>
                <a:spcPct val="0"/>
              </a:spcBef>
              <a:spcAft>
                <a:spcPct val="0"/>
              </a:spcAft>
              <a:defRPr sz="4267" b="1">
                <a:solidFill>
                  <a:srgbClr val="F77B0B"/>
                </a:solidFill>
              </a:defRPr>
            </a:lvl8pPr>
            <a:lvl9pPr marL="2438339" fontAlgn="base">
              <a:spcBef>
                <a:spcPct val="0"/>
              </a:spcBef>
              <a:spcAft>
                <a:spcPct val="0"/>
              </a:spcAft>
              <a:defRPr sz="4267" b="1">
                <a:solidFill>
                  <a:srgbClr val="F77B0B"/>
                </a:solidFill>
              </a:defRPr>
            </a:lvl9pPr>
          </a:lstStyle>
          <a:p>
            <a:r>
              <a:rPr lang="en-US" sz="2800" dirty="0"/>
              <a:t>Chris Hussey - Anser Advisory</a:t>
            </a:r>
          </a:p>
        </p:txBody>
      </p:sp>
      <p:grpSp>
        <p:nvGrpSpPr>
          <p:cNvPr id="29" name="Group 28">
            <a:extLst>
              <a:ext uri="{FF2B5EF4-FFF2-40B4-BE49-F238E27FC236}">
                <a16:creationId xmlns:a16="http://schemas.microsoft.com/office/drawing/2014/main" id="{C1646854-EAF6-62E4-C391-6A58A45C9FE6}"/>
              </a:ext>
            </a:extLst>
          </p:cNvPr>
          <p:cNvGrpSpPr/>
          <p:nvPr/>
        </p:nvGrpSpPr>
        <p:grpSpPr>
          <a:xfrm>
            <a:off x="5079003" y="1237131"/>
            <a:ext cx="1049628" cy="1051560"/>
            <a:chOff x="5080495" y="1237131"/>
            <a:chExt cx="1049628" cy="1051560"/>
          </a:xfrm>
        </p:grpSpPr>
        <p:sp>
          <p:nvSpPr>
            <p:cNvPr id="19" name="Oval 18">
              <a:extLst>
                <a:ext uri="{FF2B5EF4-FFF2-40B4-BE49-F238E27FC236}">
                  <a16:creationId xmlns:a16="http://schemas.microsoft.com/office/drawing/2014/main" id="{E6E138F8-FD7F-4FBE-1BEA-C48A2B8767DF}"/>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0" name="Graphic 9" descr="Circle with left arrow outline">
              <a:extLst>
                <a:ext uri="{FF2B5EF4-FFF2-40B4-BE49-F238E27FC236}">
                  <a16:creationId xmlns:a16="http://schemas.microsoft.com/office/drawing/2014/main" id="{85104B04-F68C-824D-1620-C46C6CAF12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8932" y="1305711"/>
              <a:ext cx="914400" cy="914400"/>
            </a:xfrm>
            <a:prstGeom prst="rect">
              <a:avLst/>
            </a:prstGeom>
          </p:spPr>
        </p:pic>
      </p:grpSp>
      <p:grpSp>
        <p:nvGrpSpPr>
          <p:cNvPr id="30" name="Group 29">
            <a:extLst>
              <a:ext uri="{FF2B5EF4-FFF2-40B4-BE49-F238E27FC236}">
                <a16:creationId xmlns:a16="http://schemas.microsoft.com/office/drawing/2014/main" id="{C0E51992-13DB-821E-51B6-29BA33F475F8}"/>
              </a:ext>
            </a:extLst>
          </p:cNvPr>
          <p:cNvGrpSpPr/>
          <p:nvPr/>
        </p:nvGrpSpPr>
        <p:grpSpPr>
          <a:xfrm>
            <a:off x="5079003" y="2553592"/>
            <a:ext cx="1049628" cy="1051560"/>
            <a:chOff x="5080495" y="1237131"/>
            <a:chExt cx="1049628" cy="1051560"/>
          </a:xfrm>
        </p:grpSpPr>
        <p:sp>
          <p:nvSpPr>
            <p:cNvPr id="31" name="Oval 30">
              <a:extLst>
                <a:ext uri="{FF2B5EF4-FFF2-40B4-BE49-F238E27FC236}">
                  <a16:creationId xmlns:a16="http://schemas.microsoft.com/office/drawing/2014/main" id="{233DDD3A-5139-5BE1-9564-279090EFBB76}"/>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2" name="Graphic 31" descr="Circle with left arrow outline">
              <a:extLst>
                <a:ext uri="{FF2B5EF4-FFF2-40B4-BE49-F238E27FC236}">
                  <a16:creationId xmlns:a16="http://schemas.microsoft.com/office/drawing/2014/main" id="{DB93BA3C-F0D9-818F-07E2-7B94A12AB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8932" y="1305711"/>
              <a:ext cx="914400" cy="914400"/>
            </a:xfrm>
            <a:prstGeom prst="rect">
              <a:avLst/>
            </a:prstGeom>
          </p:spPr>
        </p:pic>
      </p:grpSp>
      <p:grpSp>
        <p:nvGrpSpPr>
          <p:cNvPr id="33" name="Group 32">
            <a:extLst>
              <a:ext uri="{FF2B5EF4-FFF2-40B4-BE49-F238E27FC236}">
                <a16:creationId xmlns:a16="http://schemas.microsoft.com/office/drawing/2014/main" id="{139BBAC9-607D-92AF-22B2-ADCAB0F3EC9C}"/>
              </a:ext>
            </a:extLst>
          </p:cNvPr>
          <p:cNvGrpSpPr/>
          <p:nvPr/>
        </p:nvGrpSpPr>
        <p:grpSpPr>
          <a:xfrm>
            <a:off x="5079003" y="3870053"/>
            <a:ext cx="1049628" cy="1051560"/>
            <a:chOff x="5080495" y="1237131"/>
            <a:chExt cx="1049628" cy="1051560"/>
          </a:xfrm>
        </p:grpSpPr>
        <p:sp>
          <p:nvSpPr>
            <p:cNvPr id="34" name="Oval 33">
              <a:extLst>
                <a:ext uri="{FF2B5EF4-FFF2-40B4-BE49-F238E27FC236}">
                  <a16:creationId xmlns:a16="http://schemas.microsoft.com/office/drawing/2014/main" id="{E1F3D425-7990-AD1C-D041-5C4DEC372C18}"/>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5" name="Graphic 34" descr="Circle with left arrow outline">
              <a:extLst>
                <a:ext uri="{FF2B5EF4-FFF2-40B4-BE49-F238E27FC236}">
                  <a16:creationId xmlns:a16="http://schemas.microsoft.com/office/drawing/2014/main" id="{0BED0289-4553-1B8B-BFA9-4C5C95423C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8932" y="1305711"/>
              <a:ext cx="914400" cy="914400"/>
            </a:xfrm>
            <a:prstGeom prst="rect">
              <a:avLst/>
            </a:prstGeom>
          </p:spPr>
        </p:pic>
      </p:grpSp>
      <p:grpSp>
        <p:nvGrpSpPr>
          <p:cNvPr id="36" name="Group 35">
            <a:extLst>
              <a:ext uri="{FF2B5EF4-FFF2-40B4-BE49-F238E27FC236}">
                <a16:creationId xmlns:a16="http://schemas.microsoft.com/office/drawing/2014/main" id="{1CD5CB4C-D77A-642F-54F0-863457D6E5AE}"/>
              </a:ext>
            </a:extLst>
          </p:cNvPr>
          <p:cNvGrpSpPr/>
          <p:nvPr/>
        </p:nvGrpSpPr>
        <p:grpSpPr>
          <a:xfrm>
            <a:off x="5079003" y="5186515"/>
            <a:ext cx="1049628" cy="1051560"/>
            <a:chOff x="5080495" y="1237131"/>
            <a:chExt cx="1049628" cy="1051560"/>
          </a:xfrm>
        </p:grpSpPr>
        <p:sp>
          <p:nvSpPr>
            <p:cNvPr id="37" name="Oval 36">
              <a:extLst>
                <a:ext uri="{FF2B5EF4-FFF2-40B4-BE49-F238E27FC236}">
                  <a16:creationId xmlns:a16="http://schemas.microsoft.com/office/drawing/2014/main" id="{C6885F41-F3A1-A786-B624-27BE7268F8F6}"/>
                </a:ext>
              </a:extLst>
            </p:cNvPr>
            <p:cNvSpPr/>
            <p:nvPr/>
          </p:nvSpPr>
          <p:spPr bwMode="auto">
            <a:xfrm>
              <a:off x="5080495" y="1237131"/>
              <a:ext cx="1049628" cy="1051560"/>
            </a:xfrm>
            <a:prstGeom prst="ellipse">
              <a:avLst/>
            </a:prstGeom>
            <a:solidFill>
              <a:srgbClr val="0571B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8" name="Graphic 37" descr="Circle with left arrow outline">
              <a:extLst>
                <a:ext uri="{FF2B5EF4-FFF2-40B4-BE49-F238E27FC236}">
                  <a16:creationId xmlns:a16="http://schemas.microsoft.com/office/drawing/2014/main" id="{015AC452-7AE5-45B4-3CB5-3996A01E03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8932" y="1305711"/>
              <a:ext cx="914400" cy="914400"/>
            </a:xfrm>
            <a:prstGeom prst="rect">
              <a:avLst/>
            </a:prstGeom>
          </p:spPr>
        </p:pic>
      </p:grpSp>
      <p:sp>
        <p:nvSpPr>
          <p:cNvPr id="4" name="Rectangle 3">
            <a:extLst>
              <a:ext uri="{FF2B5EF4-FFF2-40B4-BE49-F238E27FC236}">
                <a16:creationId xmlns:a16="http://schemas.microsoft.com/office/drawing/2014/main" id="{B4363187-5DCC-FC64-D301-E16642C8CBD7}"/>
              </a:ext>
            </a:extLst>
          </p:cNvPr>
          <p:cNvSpPr/>
          <p:nvPr/>
        </p:nvSpPr>
        <p:spPr bwMode="auto">
          <a:xfrm>
            <a:off x="6234220" y="1237131"/>
            <a:ext cx="5668144" cy="105156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dirty="0">
                <a:solidFill>
                  <a:schemeClr val="dk1"/>
                </a:solidFill>
              </a:rPr>
              <a:t>25+ years experience in the technical software and consulting services in the worlds of real time, data driven Digital Twins, Program/Project Management, CAD/CAM/CAE, Virtual Prototyping, Virtual &amp; Augmented Reality, and Enterprise Level Project Controls.</a:t>
            </a:r>
            <a:endParaRPr kumimoji="0" lang="en-US" sz="1400" b="0" i="0" u="none" strike="noStrike" cap="none" normalizeH="0" baseline="0" dirty="0">
              <a:ln>
                <a:noFill/>
              </a:ln>
              <a:solidFill>
                <a:schemeClr val="tx1"/>
              </a:solidFill>
              <a:effectLst/>
              <a:latin typeface="Tahoma" charset="0"/>
            </a:endParaRPr>
          </a:p>
        </p:txBody>
      </p:sp>
      <p:sp>
        <p:nvSpPr>
          <p:cNvPr id="9" name="Rectangle 8">
            <a:extLst>
              <a:ext uri="{FF2B5EF4-FFF2-40B4-BE49-F238E27FC236}">
                <a16:creationId xmlns:a16="http://schemas.microsoft.com/office/drawing/2014/main" id="{7D079D76-660B-36BD-8BAC-E7EDFB16F74E}"/>
              </a:ext>
            </a:extLst>
          </p:cNvPr>
          <p:cNvSpPr/>
          <p:nvPr/>
        </p:nvSpPr>
        <p:spPr bwMode="auto">
          <a:xfrm>
            <a:off x="6234220" y="2553592"/>
            <a:ext cx="5668144" cy="105156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Focus on helping owners leverage digital twins and the power of digital transformation. </a:t>
            </a:r>
          </a:p>
        </p:txBody>
      </p:sp>
      <p:sp>
        <p:nvSpPr>
          <p:cNvPr id="11" name="Rectangle 10">
            <a:extLst>
              <a:ext uri="{FF2B5EF4-FFF2-40B4-BE49-F238E27FC236}">
                <a16:creationId xmlns:a16="http://schemas.microsoft.com/office/drawing/2014/main" id="{314E62BC-BD15-15F7-58F6-FB8D9F03EE65}"/>
              </a:ext>
            </a:extLst>
          </p:cNvPr>
          <p:cNvSpPr/>
          <p:nvPr/>
        </p:nvSpPr>
        <p:spPr bwMode="auto">
          <a:xfrm>
            <a:off x="6234220" y="3870053"/>
            <a:ext cx="5668144" cy="105156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Tahoma" charset="0"/>
              </a:rPr>
              <a:t>Industry experience in DoD, a</a:t>
            </a:r>
            <a:r>
              <a:rPr lang="en-US" sz="1600">
                <a:solidFill>
                  <a:schemeClr val="tx2"/>
                </a:solidFill>
                <a:effectLst/>
              </a:rPr>
              <a:t>erospace &amp; defense contractors, energy/utilities, industrial manufacturing, oil &amp; gas, entertainment, and commercial real estate.</a:t>
            </a:r>
            <a:endParaRPr kumimoji="0" lang="en-US" sz="1600" b="0" i="0" u="none" strike="noStrike" cap="none" normalizeH="0" baseline="0">
              <a:ln>
                <a:noFill/>
              </a:ln>
              <a:solidFill>
                <a:schemeClr val="tx1"/>
              </a:solidFill>
              <a:effectLst/>
              <a:latin typeface="Tahoma" charset="0"/>
            </a:endParaRPr>
          </a:p>
        </p:txBody>
      </p:sp>
      <p:sp>
        <p:nvSpPr>
          <p:cNvPr id="13" name="Rectangle 12">
            <a:extLst>
              <a:ext uri="{FF2B5EF4-FFF2-40B4-BE49-F238E27FC236}">
                <a16:creationId xmlns:a16="http://schemas.microsoft.com/office/drawing/2014/main" id="{4BB20327-8C28-06D9-B68A-F618220ED5BA}"/>
              </a:ext>
            </a:extLst>
          </p:cNvPr>
          <p:cNvSpPr/>
          <p:nvPr/>
        </p:nvSpPr>
        <p:spPr bwMode="auto">
          <a:xfrm>
            <a:off x="6234220" y="5186515"/>
            <a:ext cx="5668144" cy="105156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a:solidFill>
                  <a:schemeClr val="dk1"/>
                </a:solidFill>
                <a:highlight>
                  <a:srgbClr val="FFFFFF"/>
                </a:highlight>
              </a:rPr>
              <a:t>We are a software-agnostic systems integrator that works with change agents looking to transform their real estate portfolios through digital transformation. </a:t>
            </a:r>
            <a:endParaRPr kumimoji="0" lang="en-US" sz="1600" b="0" i="0" u="none" strike="noStrike" cap="none" normalizeH="0" baseline="0">
              <a:ln>
                <a:noFill/>
              </a:ln>
              <a:solidFill>
                <a:schemeClr val="tx1"/>
              </a:solidFill>
              <a:effectLst/>
              <a:latin typeface="Tahoma" charset="0"/>
            </a:endParaRPr>
          </a:p>
        </p:txBody>
      </p:sp>
      <p:sp>
        <p:nvSpPr>
          <p:cNvPr id="17" name="Slide Number Placeholder 16">
            <a:extLst>
              <a:ext uri="{FF2B5EF4-FFF2-40B4-BE49-F238E27FC236}">
                <a16:creationId xmlns:a16="http://schemas.microsoft.com/office/drawing/2014/main" id="{2C029A60-7E2A-1E17-DDBA-B2E97AA64D94}"/>
              </a:ext>
            </a:extLst>
          </p:cNvPr>
          <p:cNvSpPr>
            <a:spLocks noGrp="1"/>
          </p:cNvSpPr>
          <p:nvPr>
            <p:ph type="sldNum" sz="quarter" idx="13"/>
          </p:nvPr>
        </p:nvSpPr>
        <p:spPr/>
        <p:txBody>
          <a:bodyPr/>
          <a:lstStyle/>
          <a:p>
            <a:fld id="{4E0AE188-E3D0-E942-9E53-3C4D8249D1B0}" type="slidenum">
              <a:rPr lang="en-US" smtClean="0"/>
              <a:t>7</a:t>
            </a:fld>
            <a:endParaRPr lang="en-US"/>
          </a:p>
        </p:txBody>
      </p:sp>
    </p:spTree>
    <p:extLst>
      <p:ext uri="{BB962C8B-B14F-4D97-AF65-F5344CB8AC3E}">
        <p14:creationId xmlns:p14="http://schemas.microsoft.com/office/powerpoint/2010/main" val="14718876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5130"/>
          </a:xfrm>
        </p:spPr>
        <p:txBody>
          <a:bodyPr/>
          <a:lstStyle/>
          <a:p>
            <a:r>
              <a:rPr lang="en-US" dirty="0"/>
              <a:t>Questions</a:t>
            </a:r>
          </a:p>
        </p:txBody>
      </p:sp>
      <p:sp>
        <p:nvSpPr>
          <p:cNvPr id="4" name="Content Placeholder 3"/>
          <p:cNvSpPr>
            <a:spLocks noGrp="1"/>
          </p:cNvSpPr>
          <p:nvPr>
            <p:ph sz="quarter" idx="11"/>
          </p:nvPr>
        </p:nvSpPr>
        <p:spPr>
          <a:xfrm>
            <a:off x="4788568" y="1046715"/>
            <a:ext cx="7254080" cy="5075237"/>
          </a:xfrm>
        </p:spPr>
        <p:txBody>
          <a:bodyPr/>
          <a:lstStyle/>
          <a:p>
            <a:endParaRPr lang="en-US" dirty="0"/>
          </a:p>
          <a:p>
            <a:r>
              <a:rPr lang="en-US" dirty="0"/>
              <a:t>John Niles</a:t>
            </a:r>
          </a:p>
          <a:p>
            <a:endParaRPr lang="en-US" dirty="0"/>
          </a:p>
          <a:p>
            <a:endParaRPr lang="en-US" dirty="0"/>
          </a:p>
          <a:p>
            <a:r>
              <a:rPr lang="en-US" dirty="0"/>
              <a:t>Ryan Thomas</a:t>
            </a:r>
          </a:p>
          <a:p>
            <a:endParaRPr lang="en-US" dirty="0"/>
          </a:p>
          <a:p>
            <a:endParaRPr lang="en-US" dirty="0"/>
          </a:p>
          <a:p>
            <a:r>
              <a:rPr lang="en-US" dirty="0"/>
              <a:t>Chris Hussey</a:t>
            </a:r>
          </a:p>
        </p:txBody>
      </p:sp>
      <p:pic>
        <p:nvPicPr>
          <p:cNvPr id="5" name="Picture 4">
            <a:extLst>
              <a:ext uri="{FF2B5EF4-FFF2-40B4-BE49-F238E27FC236}">
                <a16:creationId xmlns:a16="http://schemas.microsoft.com/office/drawing/2014/main" id="{85B2321E-9D11-0FE6-0F20-F081CF695FBC}"/>
              </a:ext>
            </a:extLst>
          </p:cNvPr>
          <p:cNvPicPr>
            <a:picLocks noChangeAspect="1"/>
          </p:cNvPicPr>
          <p:nvPr/>
        </p:nvPicPr>
        <p:blipFill>
          <a:blip r:embed="rId2"/>
          <a:stretch>
            <a:fillRect/>
          </a:stretch>
        </p:blipFill>
        <p:spPr>
          <a:xfrm>
            <a:off x="8035681" y="2825924"/>
            <a:ext cx="1324891" cy="1314031"/>
          </a:xfrm>
          <a:prstGeom prst="rect">
            <a:avLst/>
          </a:prstGeom>
        </p:spPr>
      </p:pic>
      <p:pic>
        <p:nvPicPr>
          <p:cNvPr id="7" name="Picture 6">
            <a:extLst>
              <a:ext uri="{FF2B5EF4-FFF2-40B4-BE49-F238E27FC236}">
                <a16:creationId xmlns:a16="http://schemas.microsoft.com/office/drawing/2014/main" id="{E1FE487A-21CE-FB1A-ADE0-B8661527376B}"/>
              </a:ext>
            </a:extLst>
          </p:cNvPr>
          <p:cNvPicPr>
            <a:picLocks noChangeAspect="1"/>
          </p:cNvPicPr>
          <p:nvPr/>
        </p:nvPicPr>
        <p:blipFill>
          <a:blip r:embed="rId2"/>
          <a:stretch>
            <a:fillRect/>
          </a:stretch>
        </p:blipFill>
        <p:spPr>
          <a:xfrm>
            <a:off x="8035681" y="4339147"/>
            <a:ext cx="1324891" cy="1314031"/>
          </a:xfrm>
          <a:prstGeom prst="rect">
            <a:avLst/>
          </a:prstGeom>
        </p:spPr>
      </p:pic>
      <p:pic>
        <p:nvPicPr>
          <p:cNvPr id="9" name="Picture 8">
            <a:extLst>
              <a:ext uri="{FF2B5EF4-FFF2-40B4-BE49-F238E27FC236}">
                <a16:creationId xmlns:a16="http://schemas.microsoft.com/office/drawing/2014/main" id="{7C3583AF-4426-AF30-57E0-F95A37ACD4A8}"/>
              </a:ext>
            </a:extLst>
          </p:cNvPr>
          <p:cNvPicPr>
            <a:picLocks noChangeAspect="1"/>
          </p:cNvPicPr>
          <p:nvPr/>
        </p:nvPicPr>
        <p:blipFill>
          <a:blip r:embed="rId3"/>
          <a:stretch>
            <a:fillRect/>
          </a:stretch>
        </p:blipFill>
        <p:spPr>
          <a:xfrm>
            <a:off x="8035681" y="1272503"/>
            <a:ext cx="1343130" cy="1354230"/>
          </a:xfrm>
          <a:prstGeom prst="rect">
            <a:avLst/>
          </a:prstGeom>
        </p:spPr>
      </p:pic>
      <p:pic>
        <p:nvPicPr>
          <p:cNvPr id="10" name="Picture 9">
            <a:extLst>
              <a:ext uri="{FF2B5EF4-FFF2-40B4-BE49-F238E27FC236}">
                <a16:creationId xmlns:a16="http://schemas.microsoft.com/office/drawing/2014/main" id="{A8B7C2B2-AE48-84C4-C7F2-269606CB2CB5}"/>
              </a:ext>
            </a:extLst>
          </p:cNvPr>
          <p:cNvPicPr>
            <a:picLocks noChangeAspect="1"/>
          </p:cNvPicPr>
          <p:nvPr/>
        </p:nvPicPr>
        <p:blipFill>
          <a:blip r:embed="rId4" cstate="print">
            <a:extLst>
              <a:ext uri="{28A0092B-C50C-407E-A947-70E740481C1C}">
                <a14:useLocalDpi xmlns:a14="http://schemas.microsoft.com/office/drawing/2010/main" val="0"/>
              </a:ext>
            </a:extLst>
          </a:blip>
          <a:srcRect l="7317" r="7317"/>
          <a:stretch/>
        </p:blipFill>
        <p:spPr>
          <a:xfrm>
            <a:off x="3272745" y="1272503"/>
            <a:ext cx="974406" cy="1218008"/>
          </a:xfrm>
          <a:prstGeom prst="ellipse">
            <a:avLst/>
          </a:prstGeom>
        </p:spPr>
      </p:pic>
      <p:pic>
        <p:nvPicPr>
          <p:cNvPr id="11" name="Picture 10">
            <a:extLst>
              <a:ext uri="{FF2B5EF4-FFF2-40B4-BE49-F238E27FC236}">
                <a16:creationId xmlns:a16="http://schemas.microsoft.com/office/drawing/2014/main" id="{104E56E7-1E9B-A448-6525-522C8B1F6633}"/>
              </a:ext>
            </a:extLst>
          </p:cNvPr>
          <p:cNvPicPr>
            <a:picLocks noChangeAspect="1"/>
          </p:cNvPicPr>
          <p:nvPr/>
        </p:nvPicPr>
        <p:blipFill>
          <a:blip r:embed="rId5">
            <a:extLst>
              <a:ext uri="{28A0092B-C50C-407E-A947-70E740481C1C}">
                <a14:useLocalDpi xmlns:a14="http://schemas.microsoft.com/office/drawing/2010/main" val="0"/>
              </a:ext>
            </a:extLst>
          </a:blip>
          <a:srcRect l="10000" r="10000"/>
          <a:stretch/>
        </p:blipFill>
        <p:spPr>
          <a:xfrm>
            <a:off x="3272745" y="2825924"/>
            <a:ext cx="974406" cy="1218008"/>
          </a:xfrm>
          <a:prstGeom prst="ellipse">
            <a:avLst/>
          </a:prstGeom>
        </p:spPr>
      </p:pic>
      <p:pic>
        <p:nvPicPr>
          <p:cNvPr id="12" name="Picture 11" descr="A person wearing glasses smiling&#10;&#10;Description automatically generated">
            <a:extLst>
              <a:ext uri="{FF2B5EF4-FFF2-40B4-BE49-F238E27FC236}">
                <a16:creationId xmlns:a16="http://schemas.microsoft.com/office/drawing/2014/main" id="{E08A966E-1EA5-2F59-6880-EBD375505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2745" y="4342227"/>
            <a:ext cx="1060376" cy="1325469"/>
          </a:xfrm>
          <a:prstGeom prst="ellipse">
            <a:avLst/>
          </a:prstGeom>
        </p:spPr>
      </p:pic>
      <p:sp>
        <p:nvSpPr>
          <p:cNvPr id="6" name="Slide Number Placeholder 5">
            <a:extLst>
              <a:ext uri="{FF2B5EF4-FFF2-40B4-BE49-F238E27FC236}">
                <a16:creationId xmlns:a16="http://schemas.microsoft.com/office/drawing/2014/main" id="{6B0ED70E-1312-AF53-DC1B-9C23DA6C7DE8}"/>
              </a:ext>
            </a:extLst>
          </p:cNvPr>
          <p:cNvSpPr>
            <a:spLocks noGrp="1"/>
          </p:cNvSpPr>
          <p:nvPr>
            <p:ph type="sldNum" sz="quarter" idx="10"/>
          </p:nvPr>
        </p:nvSpPr>
        <p:spPr/>
        <p:txBody>
          <a:bodyPr/>
          <a:lstStyle/>
          <a:p>
            <a:pPr>
              <a:defRPr/>
            </a:pPr>
            <a:fld id="{D68E8870-17DE-45C4-A8DD-7644B2422933}" type="slidenum">
              <a:rPr lang="en-US" smtClean="0"/>
              <a:pPr>
                <a:defRPr/>
              </a:pPr>
              <a:t>70</a:t>
            </a:fld>
            <a:endParaRPr lang="en-US" dirty="0"/>
          </a:p>
        </p:txBody>
      </p:sp>
    </p:spTree>
    <p:extLst>
      <p:ext uri="{BB962C8B-B14F-4D97-AF65-F5344CB8AC3E}">
        <p14:creationId xmlns:p14="http://schemas.microsoft.com/office/powerpoint/2010/main" val="34441162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t>Fonts</a:t>
            </a:r>
          </a:p>
        </p:txBody>
      </p:sp>
      <p:sp>
        <p:nvSpPr>
          <p:cNvPr id="6" name="Slide Number Placeholder 58"/>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71</a:t>
            </a:fld>
            <a:endParaRPr lang="en-US" dirty="0">
              <a:solidFill>
                <a:srgbClr val="000000"/>
              </a:solidFill>
            </a:endParaRPr>
          </a:p>
        </p:txBody>
      </p:sp>
      <p:sp>
        <p:nvSpPr>
          <p:cNvPr id="5" name="Rectangle 3"/>
          <p:cNvSpPr txBox="1">
            <a:spLocks noChangeArrowheads="1"/>
          </p:cNvSpPr>
          <p:nvPr/>
        </p:nvSpPr>
        <p:spPr bwMode="auto">
          <a:xfrm>
            <a:off x="1725981" y="1249681"/>
            <a:ext cx="8656320" cy="4525963"/>
          </a:xfrm>
          <a:prstGeom prst="rect">
            <a:avLst/>
          </a:prstGeom>
          <a:noFill/>
          <a:ln w="9525">
            <a:noFill/>
            <a:miter lim="800000"/>
            <a:headEnd/>
            <a:tailEnd/>
          </a:ln>
        </p:spPr>
        <p:txBody>
          <a:bodyPr/>
          <a:lstStyle/>
          <a:p>
            <a:pPr marL="342900" indent="-342900">
              <a:lnSpc>
                <a:spcPct val="90000"/>
              </a:lnSpc>
              <a:spcBef>
                <a:spcPct val="20000"/>
              </a:spcBef>
              <a:buFontTx/>
              <a:buChar char="•"/>
              <a:defRPr/>
            </a:pPr>
            <a:r>
              <a:rPr lang="en-US" sz="2400" b="1" kern="0" dirty="0">
                <a:solidFill>
                  <a:srgbClr val="000000"/>
                </a:solidFill>
                <a:latin typeface="Arial" pitchFamily="34" charset="0"/>
                <a:cs typeface="Arial" pitchFamily="34" charset="0"/>
              </a:rPr>
              <a:t>Use big, sans-serif fonts (24-pt Arial Bold)</a:t>
            </a:r>
          </a:p>
          <a:p>
            <a:pPr marL="742950" lvl="1" indent="-285750">
              <a:lnSpc>
                <a:spcPct val="90000"/>
              </a:lnSpc>
              <a:spcBef>
                <a:spcPct val="20000"/>
              </a:spcBef>
              <a:buFontTx/>
              <a:buChar char="–"/>
              <a:defRPr/>
            </a:pPr>
            <a:r>
              <a:rPr lang="en-US" sz="2000" b="1" kern="0" dirty="0">
                <a:solidFill>
                  <a:srgbClr val="000000"/>
                </a:solidFill>
                <a:latin typeface="Arial" pitchFamily="34" charset="0"/>
                <a:cs typeface="Arial" pitchFamily="34" charset="0"/>
              </a:rPr>
              <a:t>These fonts could be a little smaller, but </a:t>
            </a:r>
            <a:r>
              <a:rPr lang="en-US" sz="2000" b="1" i="1" kern="0" dirty="0">
                <a:solidFill>
                  <a:srgbClr val="000000"/>
                </a:solidFill>
                <a:latin typeface="Arial" pitchFamily="34" charset="0"/>
                <a:cs typeface="Arial" pitchFamily="34" charset="0"/>
              </a:rPr>
              <a:t>not much</a:t>
            </a:r>
            <a:r>
              <a:rPr lang="en-US" sz="2000" b="1" kern="0" dirty="0">
                <a:solidFill>
                  <a:srgbClr val="000000"/>
                </a:solidFill>
                <a:latin typeface="Arial" pitchFamily="34" charset="0"/>
                <a:cs typeface="Arial" pitchFamily="34" charset="0"/>
              </a:rPr>
              <a:t> </a:t>
            </a:r>
            <a:br>
              <a:rPr lang="en-US" sz="2000" b="1" kern="0" dirty="0">
                <a:solidFill>
                  <a:srgbClr val="000000"/>
                </a:solidFill>
                <a:latin typeface="Arial" pitchFamily="34" charset="0"/>
                <a:cs typeface="Arial" pitchFamily="34" charset="0"/>
              </a:rPr>
            </a:br>
            <a:r>
              <a:rPr lang="en-US" sz="2000" b="1" kern="0" dirty="0">
                <a:solidFill>
                  <a:srgbClr val="000000"/>
                </a:solidFill>
                <a:latin typeface="Arial" pitchFamily="34" charset="0"/>
                <a:cs typeface="Arial" pitchFamily="34" charset="0"/>
              </a:rPr>
              <a:t>(20-pt Arial Bold)</a:t>
            </a:r>
          </a:p>
          <a:p>
            <a:pPr marL="742950" lvl="1" indent="-285750">
              <a:lnSpc>
                <a:spcPct val="90000"/>
              </a:lnSpc>
              <a:spcBef>
                <a:spcPct val="20000"/>
              </a:spcBef>
              <a:buFontTx/>
              <a:buChar char="–"/>
              <a:defRPr/>
            </a:pPr>
            <a:r>
              <a:rPr lang="en-US" sz="2000" kern="0" dirty="0">
                <a:solidFill>
                  <a:srgbClr val="000000"/>
                </a:solidFill>
                <a:latin typeface="Times New Roman" pitchFamily="18" charset="0"/>
              </a:rPr>
              <a:t>Serif fonts are harder to read at any given size and resolution (20-pt Times New Roman)</a:t>
            </a:r>
          </a:p>
          <a:p>
            <a:pPr marL="342900" indent="-342900">
              <a:lnSpc>
                <a:spcPct val="90000"/>
              </a:lnSpc>
              <a:spcBef>
                <a:spcPct val="20000"/>
              </a:spcBef>
              <a:buFontTx/>
              <a:buChar char="•"/>
              <a:defRPr/>
            </a:pPr>
            <a:r>
              <a:rPr lang="en-US" sz="1800" b="1" kern="0" dirty="0">
                <a:solidFill>
                  <a:srgbClr val="000000"/>
                </a:solidFill>
                <a:latin typeface="Arial" pitchFamily="34" charset="0"/>
                <a:cs typeface="Arial" pitchFamily="34" charset="0"/>
              </a:rPr>
              <a:t>Use big, sans-serif fonts (18-pt Arial Bold)</a:t>
            </a:r>
          </a:p>
          <a:p>
            <a:pPr marL="742950" lvl="1" indent="-285750">
              <a:lnSpc>
                <a:spcPct val="90000"/>
              </a:lnSpc>
              <a:spcBef>
                <a:spcPct val="20000"/>
              </a:spcBef>
              <a:buFontTx/>
              <a:buChar char="–"/>
              <a:defRPr/>
            </a:pPr>
            <a:r>
              <a:rPr lang="en-US" sz="1600" kern="0" dirty="0">
                <a:solidFill>
                  <a:srgbClr val="000000"/>
                </a:solidFill>
                <a:latin typeface="Arial" pitchFamily="34" charset="0"/>
                <a:cs typeface="Arial" pitchFamily="34" charset="0"/>
              </a:rPr>
              <a:t>Unlikely you’d want anything smaller than this (16-pt Arial)</a:t>
            </a:r>
          </a:p>
          <a:p>
            <a:pPr marL="742950" lvl="1" indent="-285750">
              <a:lnSpc>
                <a:spcPct val="90000"/>
              </a:lnSpc>
              <a:spcBef>
                <a:spcPct val="20000"/>
              </a:spcBef>
              <a:buFontTx/>
              <a:buChar char="–"/>
              <a:defRPr/>
            </a:pPr>
            <a:r>
              <a:rPr lang="en-US" sz="1600" kern="0" dirty="0">
                <a:solidFill>
                  <a:srgbClr val="000000"/>
                </a:solidFill>
                <a:latin typeface="Times New Roman" pitchFamily="18" charset="0"/>
              </a:rPr>
              <a:t>Also, serif fonts are harder to read at any given size and resolution (16-pt TNR) </a:t>
            </a:r>
          </a:p>
          <a:p>
            <a:pPr marL="342900" indent="-342900">
              <a:lnSpc>
                <a:spcPct val="90000"/>
              </a:lnSpc>
              <a:spcBef>
                <a:spcPct val="20000"/>
              </a:spcBef>
              <a:buFontTx/>
              <a:buChar char="•"/>
              <a:defRPr/>
            </a:pPr>
            <a:r>
              <a:rPr lang="en-US" sz="1800" kern="0" dirty="0">
                <a:solidFill>
                  <a:srgbClr val="000000"/>
                </a:solidFill>
                <a:latin typeface="Arial" pitchFamily="34" charset="0"/>
                <a:cs typeface="Arial" pitchFamily="34" charset="0"/>
              </a:rPr>
              <a:t>Use </a:t>
            </a:r>
            <a:r>
              <a:rPr lang="en-US" sz="1800" i="1" kern="0" dirty="0">
                <a:solidFill>
                  <a:srgbClr val="000000"/>
                </a:solidFill>
                <a:latin typeface="Arial" pitchFamily="34" charset="0"/>
                <a:cs typeface="Arial" pitchFamily="34" charset="0"/>
              </a:rPr>
              <a:t>standard</a:t>
            </a:r>
            <a:r>
              <a:rPr lang="en-US" sz="1800" kern="0" dirty="0">
                <a:solidFill>
                  <a:srgbClr val="000000"/>
                </a:solidFill>
                <a:latin typeface="Arial" pitchFamily="34" charset="0"/>
                <a:cs typeface="Arial" pitchFamily="34" charset="0"/>
              </a:rPr>
              <a:t> fonts</a:t>
            </a:r>
          </a:p>
          <a:p>
            <a:pPr marL="742950" lvl="1" indent="-285750">
              <a:lnSpc>
                <a:spcPct val="90000"/>
              </a:lnSpc>
              <a:spcBef>
                <a:spcPct val="20000"/>
              </a:spcBef>
              <a:buFontTx/>
              <a:buChar char="–"/>
              <a:defRPr/>
            </a:pPr>
            <a:r>
              <a:rPr lang="en-US" sz="2000" b="1" kern="0" dirty="0">
                <a:solidFill>
                  <a:srgbClr val="000000"/>
                </a:solidFill>
                <a:latin typeface="Arial" panose="020B0604020202020204" pitchFamily="34" charset="0"/>
                <a:cs typeface="Arial" panose="020B0604020202020204" pitchFamily="34" charset="0"/>
              </a:rPr>
              <a:t>Arial</a:t>
            </a:r>
            <a:r>
              <a:rPr lang="en-US" sz="2000" b="1" kern="0" dirty="0">
                <a:solidFill>
                  <a:srgbClr val="000000"/>
                </a:solidFill>
                <a:latin typeface="Tahoma"/>
              </a:rPr>
              <a:t> or Tahoma; not Helvetica</a:t>
            </a:r>
          </a:p>
          <a:p>
            <a:pPr marL="742950" lvl="1" indent="-285750">
              <a:lnSpc>
                <a:spcPct val="90000"/>
              </a:lnSpc>
              <a:spcBef>
                <a:spcPct val="20000"/>
              </a:spcBef>
              <a:buFontTx/>
              <a:buChar char="–"/>
              <a:defRPr/>
            </a:pPr>
            <a:r>
              <a:rPr lang="en-US" sz="2000" b="1" kern="0" dirty="0">
                <a:solidFill>
                  <a:srgbClr val="000000"/>
                </a:solidFill>
                <a:latin typeface="Tahoma"/>
              </a:rPr>
              <a:t>If you </a:t>
            </a:r>
            <a:r>
              <a:rPr lang="en-US" sz="2000" b="1" i="1" kern="0" dirty="0">
                <a:solidFill>
                  <a:srgbClr val="000000"/>
                </a:solidFill>
                <a:latin typeface="Tahoma"/>
              </a:rPr>
              <a:t>must</a:t>
            </a:r>
            <a:r>
              <a:rPr lang="en-US" sz="2000" b="1" kern="0" dirty="0">
                <a:solidFill>
                  <a:srgbClr val="000000"/>
                </a:solidFill>
                <a:latin typeface="Tahoma"/>
              </a:rPr>
              <a:t> use non-standard fonts </a:t>
            </a:r>
            <a:r>
              <a:rPr lang="en-US" sz="1200" b="1" kern="0" dirty="0">
                <a:solidFill>
                  <a:srgbClr val="000000"/>
                </a:solidFill>
                <a:latin typeface="Tahoma"/>
              </a:rPr>
              <a:t>(but why??)</a:t>
            </a:r>
            <a:r>
              <a:rPr lang="en-US" sz="2000" b="1" kern="0" dirty="0">
                <a:solidFill>
                  <a:srgbClr val="000000"/>
                </a:solidFill>
                <a:latin typeface="Tahoma"/>
              </a:rPr>
              <a:t>, then embed them:</a:t>
            </a:r>
          </a:p>
          <a:p>
            <a:pPr marL="1143000" lvl="2" indent="-228600">
              <a:lnSpc>
                <a:spcPct val="90000"/>
              </a:lnSpc>
              <a:spcBef>
                <a:spcPct val="20000"/>
              </a:spcBef>
              <a:buFontTx/>
              <a:buChar char="•"/>
              <a:defRPr/>
            </a:pPr>
            <a:r>
              <a:rPr lang="en-US" sz="1400" kern="0" dirty="0">
                <a:solidFill>
                  <a:srgbClr val="000000"/>
                </a:solidFill>
                <a:latin typeface="Tahoma" pitchFamily="34" charset="0"/>
              </a:rPr>
              <a:t>File | Save As | Tools | Save Options … | Embed True Type Fonts (18-pt Tahoma)</a:t>
            </a:r>
          </a:p>
          <a:p>
            <a:pPr marL="1143000" lvl="2" indent="-228600">
              <a:lnSpc>
                <a:spcPct val="90000"/>
              </a:lnSpc>
              <a:spcBef>
                <a:spcPct val="20000"/>
              </a:spcBef>
              <a:buFontTx/>
              <a:buChar char="•"/>
              <a:defRPr/>
            </a:pPr>
            <a:r>
              <a:rPr lang="en-US" sz="1400" i="1" kern="0" dirty="0">
                <a:solidFill>
                  <a:srgbClr val="000000"/>
                </a:solidFill>
                <a:latin typeface="Tahoma" pitchFamily="34" charset="0"/>
              </a:rPr>
              <a:t>This may cause font copyright problems in PowerPoint 2003!</a:t>
            </a:r>
          </a:p>
        </p:txBody>
      </p:sp>
    </p:spTree>
    <p:extLst>
      <p:ext uri="{BB962C8B-B14F-4D97-AF65-F5344CB8AC3E}">
        <p14:creationId xmlns:p14="http://schemas.microsoft.com/office/powerpoint/2010/main" val="33440942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t>Colors</a:t>
            </a:r>
          </a:p>
        </p:txBody>
      </p:sp>
      <p:sp>
        <p:nvSpPr>
          <p:cNvPr id="6" name="Slide Number Placeholder 58"/>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72</a:t>
            </a:fld>
            <a:endParaRPr lang="en-US" dirty="0">
              <a:solidFill>
                <a:srgbClr val="000000"/>
              </a:solidFill>
            </a:endParaRPr>
          </a:p>
        </p:txBody>
      </p:sp>
      <p:sp>
        <p:nvSpPr>
          <p:cNvPr id="2" name="Rectangle 1">
            <a:extLst>
              <a:ext uri="{FF2B5EF4-FFF2-40B4-BE49-F238E27FC236}">
                <a16:creationId xmlns:a16="http://schemas.microsoft.com/office/drawing/2014/main" id="{2202FDEC-FCDB-C618-A9FC-65E57710BA36}"/>
              </a:ext>
            </a:extLst>
          </p:cNvPr>
          <p:cNvSpPr/>
          <p:nvPr/>
        </p:nvSpPr>
        <p:spPr bwMode="auto">
          <a:xfrm>
            <a:off x="2964485" y="1164717"/>
            <a:ext cx="936955" cy="457200"/>
          </a:xfrm>
          <a:prstGeom prst="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7" name="Rectangle 16">
            <a:extLst>
              <a:ext uri="{FF2B5EF4-FFF2-40B4-BE49-F238E27FC236}">
                <a16:creationId xmlns:a16="http://schemas.microsoft.com/office/drawing/2014/main" id="{2359852A-CDEF-7BF9-B288-35BB8CA0FE3D}"/>
              </a:ext>
            </a:extLst>
          </p:cNvPr>
          <p:cNvSpPr/>
          <p:nvPr/>
        </p:nvSpPr>
        <p:spPr bwMode="auto">
          <a:xfrm>
            <a:off x="2964483" y="3845814"/>
            <a:ext cx="936955" cy="457200"/>
          </a:xfrm>
          <a:prstGeom prst="rect">
            <a:avLst/>
          </a:prstGeom>
          <a:solidFill>
            <a:srgbClr val="92D7E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Rectangle 17">
            <a:extLst>
              <a:ext uri="{FF2B5EF4-FFF2-40B4-BE49-F238E27FC236}">
                <a16:creationId xmlns:a16="http://schemas.microsoft.com/office/drawing/2014/main" id="{A21D8BF0-333E-BCFE-5156-2D963BED5DAC}"/>
              </a:ext>
            </a:extLst>
          </p:cNvPr>
          <p:cNvSpPr/>
          <p:nvPr/>
        </p:nvSpPr>
        <p:spPr bwMode="auto">
          <a:xfrm>
            <a:off x="2964484" y="3313557"/>
            <a:ext cx="936955" cy="457200"/>
          </a:xfrm>
          <a:prstGeom prst="rect">
            <a:avLst/>
          </a:prstGeom>
          <a:solidFill>
            <a:srgbClr val="7AC7E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Rectangle 18">
            <a:extLst>
              <a:ext uri="{FF2B5EF4-FFF2-40B4-BE49-F238E27FC236}">
                <a16:creationId xmlns:a16="http://schemas.microsoft.com/office/drawing/2014/main" id="{4FCCBD51-EB3D-66EA-2EBD-E5EB08C86BD1}"/>
              </a:ext>
            </a:extLst>
          </p:cNvPr>
          <p:cNvSpPr/>
          <p:nvPr/>
        </p:nvSpPr>
        <p:spPr bwMode="auto">
          <a:xfrm>
            <a:off x="2964480" y="5442585"/>
            <a:ext cx="936955" cy="457200"/>
          </a:xfrm>
          <a:prstGeom prst="rect">
            <a:avLst/>
          </a:prstGeom>
          <a:solidFill>
            <a:schemeClr val="accent2"/>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Rectangle 19">
            <a:extLst>
              <a:ext uri="{FF2B5EF4-FFF2-40B4-BE49-F238E27FC236}">
                <a16:creationId xmlns:a16="http://schemas.microsoft.com/office/drawing/2014/main" id="{3B83FF12-44A0-B078-7D25-602A5848D123}"/>
              </a:ext>
            </a:extLst>
          </p:cNvPr>
          <p:cNvSpPr/>
          <p:nvPr/>
        </p:nvSpPr>
        <p:spPr bwMode="auto">
          <a:xfrm>
            <a:off x="2964482" y="4379595"/>
            <a:ext cx="936955" cy="457200"/>
          </a:xfrm>
          <a:prstGeom prst="rect">
            <a:avLst/>
          </a:prstGeom>
          <a:solidFill>
            <a:schemeClr val="accent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1" name="Rectangle 20">
            <a:extLst>
              <a:ext uri="{FF2B5EF4-FFF2-40B4-BE49-F238E27FC236}">
                <a16:creationId xmlns:a16="http://schemas.microsoft.com/office/drawing/2014/main" id="{BAAE67EF-F88A-995A-4D7E-68E843D0F5EF}"/>
              </a:ext>
            </a:extLst>
          </p:cNvPr>
          <p:cNvSpPr/>
          <p:nvPr/>
        </p:nvSpPr>
        <p:spPr bwMode="auto">
          <a:xfrm>
            <a:off x="2964481" y="4930140"/>
            <a:ext cx="936955" cy="457200"/>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Rectangle 21">
            <a:extLst>
              <a:ext uri="{FF2B5EF4-FFF2-40B4-BE49-F238E27FC236}">
                <a16:creationId xmlns:a16="http://schemas.microsoft.com/office/drawing/2014/main" id="{5DA29AF2-C739-C082-C5DE-5DFE646E9541}"/>
              </a:ext>
            </a:extLst>
          </p:cNvPr>
          <p:cNvSpPr/>
          <p:nvPr/>
        </p:nvSpPr>
        <p:spPr bwMode="auto">
          <a:xfrm>
            <a:off x="2964484" y="2781300"/>
            <a:ext cx="936955" cy="457200"/>
          </a:xfrm>
          <a:prstGeom prst="rect">
            <a:avLst/>
          </a:prstGeom>
          <a:solidFill>
            <a:srgbClr val="2A9ECE"/>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3" name="Rectangle 22">
            <a:extLst>
              <a:ext uri="{FF2B5EF4-FFF2-40B4-BE49-F238E27FC236}">
                <a16:creationId xmlns:a16="http://schemas.microsoft.com/office/drawing/2014/main" id="{A7810EB2-70DF-D4A2-B436-7ADB307EF14B}"/>
              </a:ext>
            </a:extLst>
          </p:cNvPr>
          <p:cNvSpPr/>
          <p:nvPr/>
        </p:nvSpPr>
        <p:spPr bwMode="auto">
          <a:xfrm>
            <a:off x="2964484" y="2249043"/>
            <a:ext cx="936955" cy="457200"/>
          </a:xfrm>
          <a:prstGeom prst="rect">
            <a:avLst/>
          </a:prstGeom>
          <a:solidFill>
            <a:srgbClr val="0336B8"/>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Rectangle 23">
            <a:extLst>
              <a:ext uri="{FF2B5EF4-FFF2-40B4-BE49-F238E27FC236}">
                <a16:creationId xmlns:a16="http://schemas.microsoft.com/office/drawing/2014/main" id="{E2767FEB-3340-78E4-77A5-2DE7F9057E39}"/>
              </a:ext>
            </a:extLst>
          </p:cNvPr>
          <p:cNvSpPr/>
          <p:nvPr/>
        </p:nvSpPr>
        <p:spPr bwMode="auto">
          <a:xfrm>
            <a:off x="2964484" y="1696974"/>
            <a:ext cx="936955" cy="457200"/>
          </a:xfrm>
          <a:prstGeom prst="rect">
            <a:avLst/>
          </a:prstGeom>
          <a:solidFill>
            <a:srgbClr val="034F7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35009169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89006" y="1211631"/>
            <a:ext cx="11013990" cy="4703483"/>
          </a:xfrm>
        </p:spPr>
        <p:txBody>
          <a:bodyPr vert="horz" lIns="91440" tIns="45720" rIns="91440" bIns="45720" rtlCol="0" anchor="t">
            <a:normAutofit fontScale="62500" lnSpcReduction="20000"/>
          </a:bodyPr>
          <a:lstStyle/>
          <a:p>
            <a:r>
              <a:rPr lang="en-US" dirty="0">
                <a:solidFill>
                  <a:srgbClr val="FF0000"/>
                </a:solidFill>
                <a:latin typeface="Arial"/>
                <a:cs typeface="Arial"/>
                <a:hlinkClick r:id="rId3">
                  <a:extLst>
                    <a:ext uri="{A12FA001-AC4F-418D-AE19-62706E023703}">
                      <ahyp:hlinkClr xmlns:ahyp="http://schemas.microsoft.com/office/drawing/2018/hyperlinkcolor" val="tx"/>
                    </a:ext>
                  </a:extLst>
                </a:hlinkClick>
              </a:rPr>
              <a:t>Digital Engineering Body of Knowledge (DEBoK)</a:t>
            </a:r>
            <a:r>
              <a:rPr lang="en-US" dirty="0">
                <a:solidFill>
                  <a:srgbClr val="FF0000"/>
                </a:solidFill>
                <a:latin typeface="Arial"/>
                <a:cs typeface="Arial"/>
              </a:rPr>
              <a:t> </a:t>
            </a:r>
            <a:endParaRPr lang="en-US" dirty="0">
              <a:solidFill>
                <a:srgbClr val="FF0000"/>
              </a:solidFill>
            </a:endParaRPr>
          </a:p>
          <a:p>
            <a:r>
              <a:rPr lang="en-US" dirty="0">
                <a:solidFill>
                  <a:srgbClr val="FF0000"/>
                </a:solidFill>
                <a:latin typeface="Arial"/>
                <a:cs typeface="Arial"/>
                <a:hlinkClick r:id="rId4">
                  <a:extLst>
                    <a:ext uri="{A12FA001-AC4F-418D-AE19-62706E023703}">
                      <ahyp:hlinkClr xmlns:ahyp="http://schemas.microsoft.com/office/drawing/2018/hyperlinkcolor" val="tx"/>
                    </a:ext>
                  </a:extLst>
                </a:hlinkClick>
              </a:rPr>
              <a:t>US AF Digital Transformation Guide</a:t>
            </a:r>
            <a:endParaRPr lang="en-US" dirty="0">
              <a:solidFill>
                <a:srgbClr val="FF0000"/>
              </a:solidFill>
            </a:endParaRPr>
          </a:p>
          <a:p>
            <a:r>
              <a:rPr lang="en-US" dirty="0">
                <a:solidFill>
                  <a:srgbClr val="FF0000"/>
                </a:solidFill>
                <a:latin typeface="Arial"/>
                <a:cs typeface="Arial"/>
              </a:rPr>
              <a:t>USD SE&amp;A Web Site</a:t>
            </a:r>
            <a:endParaRPr lang="en-US" dirty="0">
              <a:solidFill>
                <a:srgbClr val="FF0000"/>
              </a:solidFill>
            </a:endParaRPr>
          </a:p>
          <a:p>
            <a:pPr lvl="1"/>
            <a:r>
              <a:rPr lang="en-US" dirty="0">
                <a:solidFill>
                  <a:srgbClr val="FF0000"/>
                </a:solidFill>
                <a:latin typeface="Arial"/>
                <a:cs typeface="Arial"/>
                <a:hlinkClick r:id="rId5">
                  <a:extLst>
                    <a:ext uri="{A12FA001-AC4F-418D-AE19-62706E023703}">
                      <ahyp:hlinkClr xmlns:ahyp="http://schemas.microsoft.com/office/drawing/2018/hyperlinkcolor" val="tx"/>
                    </a:ext>
                  </a:extLst>
                </a:hlinkClick>
              </a:rPr>
              <a:t>Digital Engineering Page</a:t>
            </a:r>
            <a:endParaRPr lang="en-US" dirty="0">
              <a:solidFill>
                <a:srgbClr val="FF0000"/>
              </a:solidFill>
              <a:latin typeface="Arial"/>
              <a:cs typeface="Arial"/>
            </a:endParaRPr>
          </a:p>
          <a:p>
            <a:pPr lvl="1"/>
            <a:r>
              <a:rPr lang="en-US" dirty="0">
                <a:solidFill>
                  <a:srgbClr val="FF0000"/>
                </a:solidFill>
                <a:latin typeface="Arial"/>
                <a:cs typeface="Arial"/>
                <a:hlinkClick r:id="rId6">
                  <a:extLst>
                    <a:ext uri="{A12FA001-AC4F-418D-AE19-62706E023703}">
                      <ahyp:hlinkClr xmlns:ahyp="http://schemas.microsoft.com/office/drawing/2018/hyperlinkcolor" val="tx"/>
                    </a:ext>
                  </a:extLst>
                </a:hlinkClick>
              </a:rPr>
              <a:t>Engineering References for Program Offices</a:t>
            </a:r>
            <a:endParaRPr lang="en-US" dirty="0">
              <a:solidFill>
                <a:srgbClr val="FF0000"/>
              </a:solidFill>
              <a:latin typeface="Arial"/>
              <a:cs typeface="Arial"/>
            </a:endParaRPr>
          </a:p>
          <a:p>
            <a:pPr lvl="2">
              <a:buClr>
                <a:schemeClr val="bg2"/>
              </a:buClr>
            </a:pPr>
            <a:r>
              <a:rPr lang="en-US" sz="1900" dirty="0">
                <a:solidFill>
                  <a:srgbClr val="FF0000"/>
                </a:solidFill>
                <a:latin typeface="Arial"/>
                <a:cs typeface="Arial"/>
              </a:rPr>
              <a:t>DoD Digital Engineering Fundamentals</a:t>
            </a:r>
            <a:endParaRPr lang="en-US" sz="1900" dirty="0">
              <a:solidFill>
                <a:srgbClr val="FF0000"/>
              </a:solidFill>
            </a:endParaRPr>
          </a:p>
          <a:p>
            <a:pPr lvl="2">
              <a:buClr>
                <a:schemeClr val="bg2"/>
              </a:buClr>
            </a:pPr>
            <a:r>
              <a:rPr lang="en-US" sz="1900" dirty="0">
                <a:solidFill>
                  <a:srgbClr val="FF0000"/>
                </a:solidFill>
                <a:latin typeface="Arial"/>
                <a:cs typeface="Arial"/>
              </a:rPr>
              <a:t>Digital Engineering Ecosystem Generic Requirements</a:t>
            </a:r>
          </a:p>
          <a:p>
            <a:pPr lvl="2">
              <a:buClr>
                <a:schemeClr val="bg2"/>
              </a:buClr>
            </a:pPr>
            <a:r>
              <a:rPr lang="en-US" sz="1900" dirty="0">
                <a:solidFill>
                  <a:srgbClr val="FF0000"/>
                </a:solidFill>
                <a:latin typeface="Arial"/>
                <a:cs typeface="Arial"/>
              </a:rPr>
              <a:t>DoD Instruction 5000.88, Engineering of Defense Systems </a:t>
            </a:r>
            <a:endParaRPr lang="en-US" sz="1900" dirty="0">
              <a:solidFill>
                <a:srgbClr val="FF0000"/>
              </a:solidFill>
            </a:endParaRPr>
          </a:p>
          <a:p>
            <a:pPr lvl="2">
              <a:buClr>
                <a:schemeClr val="bg2"/>
              </a:buClr>
            </a:pPr>
            <a:r>
              <a:rPr lang="en-US" sz="1900" dirty="0">
                <a:solidFill>
                  <a:srgbClr val="FF0000"/>
                </a:solidFill>
                <a:latin typeface="Arial"/>
                <a:cs typeface="Arial"/>
              </a:rPr>
              <a:t>Engineering of Defense Systems Guidebook</a:t>
            </a:r>
          </a:p>
          <a:p>
            <a:pPr lvl="2">
              <a:buClr>
                <a:schemeClr val="bg2"/>
              </a:buClr>
            </a:pPr>
            <a:r>
              <a:rPr lang="en-US" sz="1900" dirty="0">
                <a:solidFill>
                  <a:srgbClr val="FF0000"/>
                </a:solidFill>
                <a:latin typeface="Arial"/>
                <a:cs typeface="Arial"/>
              </a:rPr>
              <a:t>Systems Engineering Guidebook</a:t>
            </a:r>
          </a:p>
          <a:p>
            <a:pPr lvl="2">
              <a:buClr>
                <a:schemeClr val="bg2"/>
              </a:buClr>
            </a:pPr>
            <a:r>
              <a:rPr lang="en-US" sz="1900" dirty="0">
                <a:solidFill>
                  <a:srgbClr val="FF0000"/>
                </a:solidFill>
                <a:latin typeface="Arial"/>
                <a:cs typeface="Arial"/>
              </a:rPr>
              <a:t>Systems Engineering Plan (SEP) Outline, Version 4.0</a:t>
            </a:r>
          </a:p>
          <a:p>
            <a:pPr lvl="1"/>
            <a:r>
              <a:rPr lang="en-US" dirty="0">
                <a:solidFill>
                  <a:srgbClr val="FF0000"/>
                </a:solidFill>
                <a:latin typeface="Arial"/>
                <a:cs typeface="Arial"/>
                <a:hlinkClick r:id="rId7">
                  <a:extLst>
                    <a:ext uri="{A12FA001-AC4F-418D-AE19-62706E023703}">
                      <ahyp:hlinkClr xmlns:ahyp="http://schemas.microsoft.com/office/drawing/2018/hyperlinkcolor" val="tx"/>
                    </a:ext>
                  </a:extLst>
                </a:hlinkClick>
              </a:rPr>
              <a:t>The Digital Engineering, Modeling and Simulation (DEM&amp;S) Glossary</a:t>
            </a:r>
          </a:p>
          <a:p>
            <a:r>
              <a:rPr lang="en-US" sz="2900" dirty="0">
                <a:solidFill>
                  <a:srgbClr val="FF0000"/>
                </a:solidFill>
                <a:latin typeface="Arial"/>
                <a:cs typeface="Arial"/>
              </a:rPr>
              <a:t>Others</a:t>
            </a:r>
          </a:p>
          <a:p>
            <a:pPr lvl="1"/>
            <a:r>
              <a:rPr lang="en-US" dirty="0">
                <a:solidFill>
                  <a:srgbClr val="FF0000"/>
                </a:solidFill>
                <a:latin typeface="Arial"/>
                <a:cs typeface="Arial"/>
                <a:hlinkClick r:id="rId8">
                  <a:extLst>
                    <a:ext uri="{A12FA001-AC4F-418D-AE19-62706E023703}">
                      <ahyp:hlinkClr xmlns:ahyp="http://schemas.microsoft.com/office/drawing/2018/hyperlinkcolor" val="tx"/>
                    </a:ext>
                  </a:extLst>
                </a:hlinkClick>
              </a:rPr>
              <a:t>DAU, CENG 001 Digital Engineering for DoD Consumers Credential (CLE084, MBSE)</a:t>
            </a:r>
            <a:endParaRPr lang="en-US" dirty="0">
              <a:solidFill>
                <a:srgbClr val="FF0000"/>
              </a:solidFill>
              <a:latin typeface="Arial"/>
              <a:cs typeface="Arial"/>
            </a:endParaRPr>
          </a:p>
          <a:p>
            <a:pPr lvl="1"/>
            <a:r>
              <a:rPr lang="en-US" dirty="0">
                <a:solidFill>
                  <a:srgbClr val="FF0000"/>
                </a:solidFill>
                <a:latin typeface="Arial"/>
                <a:cs typeface="Arial"/>
                <a:hlinkClick r:id="rId9">
                  <a:extLst>
                    <a:ext uri="{A12FA001-AC4F-418D-AE19-62706E023703}">
                      <ahyp:hlinkClr xmlns:ahyp="http://schemas.microsoft.com/office/drawing/2018/hyperlinkcolor" val="tx"/>
                    </a:ext>
                  </a:extLst>
                </a:hlinkClick>
              </a:rPr>
              <a:t>INCOSE SE Body of Knowledge (</a:t>
            </a:r>
            <a:r>
              <a:rPr lang="en-US" dirty="0" err="1">
                <a:solidFill>
                  <a:srgbClr val="FF0000"/>
                </a:solidFill>
                <a:latin typeface="Arial"/>
                <a:cs typeface="Arial"/>
                <a:hlinkClick r:id="rId9">
                  <a:extLst>
                    <a:ext uri="{A12FA001-AC4F-418D-AE19-62706E023703}">
                      <ahyp:hlinkClr xmlns:ahyp="http://schemas.microsoft.com/office/drawing/2018/hyperlinkcolor" val="tx"/>
                    </a:ext>
                  </a:extLst>
                </a:hlinkClick>
              </a:rPr>
              <a:t>SEBoK</a:t>
            </a:r>
            <a:r>
              <a:rPr lang="en-US" dirty="0">
                <a:solidFill>
                  <a:srgbClr val="FF0000"/>
                </a:solidFill>
                <a:latin typeface="Arial"/>
                <a:cs typeface="Arial"/>
                <a:hlinkClick r:id="rId9">
                  <a:extLst>
                    <a:ext uri="{A12FA001-AC4F-418D-AE19-62706E023703}">
                      <ahyp:hlinkClr xmlns:ahyp="http://schemas.microsoft.com/office/drawing/2018/hyperlinkcolor" val="tx"/>
                    </a:ext>
                  </a:extLst>
                </a:hlinkClick>
              </a:rPr>
              <a:t>)</a:t>
            </a:r>
            <a:endParaRPr lang="en-US" dirty="0">
              <a:solidFill>
                <a:srgbClr val="FF0000"/>
              </a:solidFill>
              <a:latin typeface="Arial"/>
              <a:cs typeface="Arial"/>
            </a:endParaRPr>
          </a:p>
          <a:p>
            <a:pPr lvl="1"/>
            <a:r>
              <a:rPr lang="en-US" dirty="0">
                <a:solidFill>
                  <a:srgbClr val="FF0000"/>
                </a:solidFill>
                <a:latin typeface="Arial"/>
                <a:cs typeface="Arial"/>
                <a:hlinkClick r:id="rId10">
                  <a:extLst>
                    <a:ext uri="{A12FA001-AC4F-418D-AE19-62706E023703}">
                      <ahyp:hlinkClr xmlns:ahyp="http://schemas.microsoft.com/office/drawing/2018/hyperlinkcolor" val="tx"/>
                    </a:ext>
                  </a:extLst>
                </a:hlinkClick>
              </a:rPr>
              <a:t>OMG MBSE WIKI</a:t>
            </a:r>
            <a:endParaRPr lang="en-US" dirty="0">
              <a:solidFill>
                <a:srgbClr val="FF0000"/>
              </a:solidFill>
              <a:latin typeface="Arial"/>
              <a:cs typeface="Arial"/>
            </a:endParaRPr>
          </a:p>
          <a:p>
            <a:pPr lvl="1"/>
            <a:r>
              <a:rPr lang="en-US" dirty="0">
                <a:solidFill>
                  <a:srgbClr val="FF0000"/>
                </a:solidFill>
                <a:latin typeface="Arial"/>
                <a:cs typeface="Arial"/>
                <a:hlinkClick r:id="rId11">
                  <a:extLst>
                    <a:ext uri="{A12FA001-AC4F-418D-AE19-62706E023703}">
                      <ahyp:hlinkClr xmlns:ahyp="http://schemas.microsoft.com/office/drawing/2018/hyperlinkcolor" val="tx"/>
                    </a:ext>
                  </a:extLst>
                </a:hlinkClick>
              </a:rPr>
              <a:t>CIMdata</a:t>
            </a:r>
            <a:endParaRPr lang="en-US" dirty="0">
              <a:solidFill>
                <a:srgbClr val="FF0000"/>
              </a:solidFill>
              <a:latin typeface="Arial"/>
              <a:cs typeface="Arial"/>
            </a:endParaRPr>
          </a:p>
          <a:p>
            <a:pPr lvl="1"/>
            <a:r>
              <a:rPr lang="en-US" dirty="0">
                <a:solidFill>
                  <a:srgbClr val="FF0000"/>
                </a:solidFill>
                <a:latin typeface="Arial"/>
                <a:cs typeface="Arial"/>
                <a:hlinkClick r:id="rId12">
                  <a:extLst>
                    <a:ext uri="{A12FA001-AC4F-418D-AE19-62706E023703}">
                      <ahyp:hlinkClr xmlns:ahyp="http://schemas.microsoft.com/office/drawing/2018/hyperlinkcolor" val="tx"/>
                    </a:ext>
                  </a:extLst>
                </a:hlinkClick>
              </a:rPr>
              <a:t>Digital Twin Consortium</a:t>
            </a:r>
            <a:endParaRPr lang="en-US" dirty="0">
              <a:solidFill>
                <a:srgbClr val="FF0000"/>
              </a:solidFill>
              <a:latin typeface="Arial"/>
              <a:cs typeface="Arial"/>
            </a:endParaRPr>
          </a:p>
          <a:p>
            <a:pPr lvl="1"/>
            <a:r>
              <a:rPr lang="en-US" dirty="0">
                <a:solidFill>
                  <a:srgbClr val="FF0000"/>
                </a:solidFill>
                <a:latin typeface="Arial"/>
                <a:cs typeface="Arial"/>
                <a:hlinkClick r:id="rId13">
                  <a:extLst>
                    <a:ext uri="{A12FA001-AC4F-418D-AE19-62706E023703}">
                      <ahyp:hlinkClr xmlns:ahyp="http://schemas.microsoft.com/office/drawing/2018/hyperlinkcolor" val="tx"/>
                    </a:ext>
                  </a:extLst>
                </a:hlinkClick>
              </a:rPr>
              <a:t>AIAA Digital Engineering Integration Committee- Digital Engineering Public Forum</a:t>
            </a:r>
            <a:endParaRPr lang="en-US" dirty="0">
              <a:solidFill>
                <a:srgbClr val="FF0000"/>
              </a:solidFill>
              <a:latin typeface="Arial"/>
              <a:cs typeface="Arial"/>
            </a:endParaRPr>
          </a:p>
          <a:p>
            <a:pPr lvl="1"/>
            <a:r>
              <a:rPr lang="en-US" dirty="0">
                <a:solidFill>
                  <a:srgbClr val="FF0000"/>
                </a:solidFill>
                <a:latin typeface="Arial"/>
                <a:cs typeface="Arial"/>
                <a:hlinkClick r:id="rId14">
                  <a:extLst>
                    <a:ext uri="{A12FA001-AC4F-418D-AE19-62706E023703}">
                      <ahyp:hlinkClr xmlns:ahyp="http://schemas.microsoft.com/office/drawing/2018/hyperlinkcolor" val="tx"/>
                    </a:ext>
                  </a:extLst>
                </a:hlinkClick>
              </a:rPr>
              <a:t>Systems Engineering Research Center (SERC)</a:t>
            </a:r>
            <a:endParaRPr lang="en-US" dirty="0">
              <a:solidFill>
                <a:srgbClr val="FF0000"/>
              </a:solidFill>
              <a:latin typeface="Arial"/>
              <a:cs typeface="Arial"/>
            </a:endParaRPr>
          </a:p>
          <a:p>
            <a:pPr lvl="1"/>
            <a:r>
              <a:rPr lang="en-US" sz="1600"/>
              <a:t>Digital Twins for the Built Environment</a:t>
            </a:r>
            <a:endParaRPr lang="en-US" sz="1900" dirty="0">
              <a:solidFill>
                <a:srgbClr val="FF0000"/>
              </a:solidFill>
              <a:latin typeface="Arial"/>
              <a:cs typeface="Arial"/>
            </a:endParaRPr>
          </a:p>
          <a:p>
            <a:pPr lvl="1"/>
            <a:endParaRPr lang="en-US" dirty="0">
              <a:latin typeface="Arial"/>
              <a:cs typeface="Arial"/>
            </a:endParaRPr>
          </a:p>
        </p:txBody>
      </p:sp>
      <p:sp>
        <p:nvSpPr>
          <p:cNvPr id="3" name="Title 2"/>
          <p:cNvSpPr>
            <a:spLocks noGrp="1"/>
          </p:cNvSpPr>
          <p:nvPr>
            <p:ph type="title"/>
          </p:nvPr>
        </p:nvSpPr>
        <p:spPr>
          <a:xfrm>
            <a:off x="1214007" y="36441"/>
            <a:ext cx="10250444" cy="677002"/>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t>Resources</a:t>
            </a:r>
          </a:p>
        </p:txBody>
      </p:sp>
      <p:sp>
        <p:nvSpPr>
          <p:cNvPr id="4" name="Slide Number Placeholder 1">
            <a:extLst>
              <a:ext uri="{FF2B5EF4-FFF2-40B4-BE49-F238E27FC236}">
                <a16:creationId xmlns:a16="http://schemas.microsoft.com/office/drawing/2014/main" id="{140CC62C-CEF6-4C95-B45B-CFB245256B30}"/>
              </a:ext>
            </a:extLst>
          </p:cNvPr>
          <p:cNvSpPr txBox="1">
            <a:spLocks/>
          </p:cNvSpPr>
          <p:nvPr/>
        </p:nvSpPr>
        <p:spPr>
          <a:xfrm>
            <a:off x="10059465" y="6423602"/>
            <a:ext cx="1345608" cy="365125"/>
          </a:xfrm>
          <a:prstGeom prst="rect">
            <a:avLst/>
          </a:prstGeom>
        </p:spPr>
        <p:txBody>
          <a:bodyPr vert="horz" lIns="91440" tIns="45720" rIns="91440" bIns="45720" rtlCol="0" anchor="ctr"/>
          <a:lstStyle>
            <a:defPPr>
              <a:defRPr lang="en-US"/>
            </a:defPPr>
            <a:lvl1pPr algn="r">
              <a:defRPr sz="1000">
                <a:solidFill>
                  <a:srgbClr val="111C4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5DF160-2252-4507-9087-606C83CDB7D9}" type="slidenum">
              <a:rPr lang="en-US"/>
              <a:pPr/>
              <a:t>73</a:t>
            </a:fld>
            <a:endParaRPr lang="en-US"/>
          </a:p>
        </p:txBody>
      </p:sp>
      <p:sp>
        <p:nvSpPr>
          <p:cNvPr id="7" name="Slide Number Placeholder 6">
            <a:extLst>
              <a:ext uri="{FF2B5EF4-FFF2-40B4-BE49-F238E27FC236}">
                <a16:creationId xmlns:a16="http://schemas.microsoft.com/office/drawing/2014/main" id="{6AE405CC-2F44-B900-293E-C75A2BEE3C78}"/>
              </a:ext>
            </a:extLst>
          </p:cNvPr>
          <p:cNvSpPr>
            <a:spLocks noGrp="1"/>
          </p:cNvSpPr>
          <p:nvPr>
            <p:ph type="sldNum" sz="quarter" idx="12"/>
          </p:nvPr>
        </p:nvSpPr>
        <p:spPr/>
        <p:txBody>
          <a:bodyPr/>
          <a:lstStyle/>
          <a:p>
            <a:fld id="{A95DF160-2252-4507-9087-606C83CDB7D9}" type="slidenum">
              <a:rPr lang="en-US" smtClean="0"/>
              <a:pPr/>
              <a:t>73</a:t>
            </a:fld>
            <a:endParaRPr lang="en-US"/>
          </a:p>
        </p:txBody>
      </p:sp>
    </p:spTree>
    <p:extLst>
      <p:ext uri="{BB962C8B-B14F-4D97-AF65-F5344CB8AC3E}">
        <p14:creationId xmlns:p14="http://schemas.microsoft.com/office/powerpoint/2010/main" val="471229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Digital Twin?</a:t>
            </a:r>
          </a:p>
        </p:txBody>
      </p:sp>
      <p:sp>
        <p:nvSpPr>
          <p:cNvPr id="4" name="Content Placeholder 3"/>
          <p:cNvSpPr>
            <a:spLocks noGrp="1"/>
          </p:cNvSpPr>
          <p:nvPr>
            <p:ph sz="quarter" idx="11"/>
          </p:nvPr>
        </p:nvSpPr>
        <p:spPr>
          <a:xfrm>
            <a:off x="383880" y="2279968"/>
            <a:ext cx="11250613" cy="2298064"/>
          </a:xfrm>
        </p:spPr>
        <p:txBody>
          <a:bodyPr/>
          <a:lstStyle/>
          <a:p>
            <a:r>
              <a:rPr lang="en-US" dirty="0">
                <a:latin typeface="+mn-lt"/>
              </a:rPr>
              <a:t>What is a Digital Twin?</a:t>
            </a:r>
          </a:p>
          <a:p>
            <a:pPr lvl="1"/>
            <a:r>
              <a:rPr lang="en-US" dirty="0">
                <a:latin typeface="+mn-lt"/>
              </a:rPr>
              <a:t>What are the common language terms and definitions to use when talking about digital twins?</a:t>
            </a:r>
          </a:p>
          <a:p>
            <a:pPr lvl="1"/>
            <a:r>
              <a:rPr lang="en-US" dirty="0">
                <a:latin typeface="+mn-lt"/>
              </a:rPr>
              <a:t>What other key terms are associated to Digital Twins?</a:t>
            </a:r>
          </a:p>
          <a:p>
            <a:pPr lvl="1"/>
            <a:r>
              <a:rPr lang="en-US" dirty="0">
                <a:latin typeface="+mn-lt"/>
              </a:rPr>
              <a:t>What processes are associated to developing digital Twins?</a:t>
            </a:r>
          </a:p>
          <a:p>
            <a:pPr lvl="1"/>
            <a:r>
              <a:rPr lang="en-US" dirty="0">
                <a:latin typeface="+mn-lt"/>
              </a:rPr>
              <a:t>A digital twin is different than a model and/or simulation in that your  receiving equipment performance feedback.</a:t>
            </a:r>
          </a:p>
          <a:p>
            <a:pPr lvl="1"/>
            <a:endParaRPr lang="en-US" dirty="0">
              <a:latin typeface="+mn-lt"/>
            </a:endParaRPr>
          </a:p>
        </p:txBody>
      </p:sp>
      <p:sp>
        <p:nvSpPr>
          <p:cNvPr id="3" name="TextBox 2">
            <a:extLst>
              <a:ext uri="{FF2B5EF4-FFF2-40B4-BE49-F238E27FC236}">
                <a16:creationId xmlns:a16="http://schemas.microsoft.com/office/drawing/2014/main" id="{60824D8E-461D-284A-1F92-9BC5EF7D4432}"/>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RT</a:t>
            </a:r>
          </a:p>
        </p:txBody>
      </p:sp>
      <p:sp>
        <p:nvSpPr>
          <p:cNvPr id="7" name="Slide Number Placeholder 6">
            <a:extLst>
              <a:ext uri="{FF2B5EF4-FFF2-40B4-BE49-F238E27FC236}">
                <a16:creationId xmlns:a16="http://schemas.microsoft.com/office/drawing/2014/main" id="{0069BA7B-0FE3-E7AC-0CEF-AD3B52175401}"/>
              </a:ext>
            </a:extLst>
          </p:cNvPr>
          <p:cNvSpPr>
            <a:spLocks noGrp="1"/>
          </p:cNvSpPr>
          <p:nvPr>
            <p:ph type="sldNum" sz="quarter" idx="10"/>
          </p:nvPr>
        </p:nvSpPr>
        <p:spPr/>
        <p:txBody>
          <a:bodyPr/>
          <a:lstStyle/>
          <a:p>
            <a:pPr>
              <a:defRPr/>
            </a:pPr>
            <a:fld id="{D68E8870-17DE-45C4-A8DD-7644B2422933}" type="slidenum">
              <a:rPr lang="en-US" smtClean="0"/>
              <a:pPr>
                <a:defRPr/>
              </a:pPr>
              <a:t>8</a:t>
            </a:fld>
            <a:endParaRPr lang="en-US" dirty="0"/>
          </a:p>
        </p:txBody>
      </p:sp>
    </p:spTree>
    <p:extLst>
      <p:ext uri="{BB962C8B-B14F-4D97-AF65-F5344CB8AC3E}">
        <p14:creationId xmlns:p14="http://schemas.microsoft.com/office/powerpoint/2010/main" val="807741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E0A7136-5E77-4B17-91D0-84B28BE8B3F7}"/>
              </a:ext>
            </a:extLst>
          </p:cNvPr>
          <p:cNvSpPr txBox="1"/>
          <p:nvPr/>
        </p:nvSpPr>
        <p:spPr>
          <a:xfrm>
            <a:off x="0" y="0"/>
            <a:ext cx="12192000" cy="8286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2400" b="1">
                <a:solidFill>
                  <a:schemeClr val="bg1"/>
                </a:solidFill>
                <a:latin typeface="+mj-lt"/>
                <a:ea typeface="+mj-ea"/>
                <a:cs typeface="+mj-cs"/>
              </a:defRPr>
            </a:lvl1pPr>
            <a:lvl2pPr eaLnBrk="1" hangingPunct="1">
              <a:defRPr sz="4267" b="1">
                <a:solidFill>
                  <a:srgbClr val="F77B0B"/>
                </a:solidFill>
              </a:defRPr>
            </a:lvl2pPr>
            <a:lvl3pPr eaLnBrk="1" hangingPunct="1">
              <a:defRPr sz="4267" b="1">
                <a:solidFill>
                  <a:srgbClr val="F77B0B"/>
                </a:solidFill>
              </a:defRPr>
            </a:lvl3pPr>
            <a:lvl4pPr eaLnBrk="1" hangingPunct="1">
              <a:defRPr sz="4267" b="1">
                <a:solidFill>
                  <a:srgbClr val="F77B0B"/>
                </a:solidFill>
              </a:defRPr>
            </a:lvl4pPr>
            <a:lvl5pPr eaLnBrk="1" hangingPunct="1">
              <a:defRPr sz="4267" b="1">
                <a:solidFill>
                  <a:srgbClr val="F77B0B"/>
                </a:solidFill>
              </a:defRPr>
            </a:lvl5pPr>
            <a:lvl6pPr marL="609585" fontAlgn="base">
              <a:spcBef>
                <a:spcPct val="0"/>
              </a:spcBef>
              <a:spcAft>
                <a:spcPct val="0"/>
              </a:spcAft>
              <a:defRPr sz="4267" b="1">
                <a:solidFill>
                  <a:srgbClr val="F77B0B"/>
                </a:solidFill>
              </a:defRPr>
            </a:lvl6pPr>
            <a:lvl7pPr marL="1219170" fontAlgn="base">
              <a:spcBef>
                <a:spcPct val="0"/>
              </a:spcBef>
              <a:spcAft>
                <a:spcPct val="0"/>
              </a:spcAft>
              <a:defRPr sz="4267" b="1">
                <a:solidFill>
                  <a:srgbClr val="F77B0B"/>
                </a:solidFill>
              </a:defRPr>
            </a:lvl7pPr>
            <a:lvl8pPr marL="1828754" fontAlgn="base">
              <a:spcBef>
                <a:spcPct val="0"/>
              </a:spcBef>
              <a:spcAft>
                <a:spcPct val="0"/>
              </a:spcAft>
              <a:defRPr sz="4267" b="1">
                <a:solidFill>
                  <a:srgbClr val="F77B0B"/>
                </a:solidFill>
              </a:defRPr>
            </a:lvl8pPr>
            <a:lvl9pPr marL="2438339" fontAlgn="base">
              <a:spcBef>
                <a:spcPct val="0"/>
              </a:spcBef>
              <a:spcAft>
                <a:spcPct val="0"/>
              </a:spcAft>
              <a:defRPr sz="4267" b="1">
                <a:solidFill>
                  <a:srgbClr val="F77B0B"/>
                </a:solidFill>
              </a:defRPr>
            </a:lvl9pPr>
          </a:lstStyle>
          <a:p>
            <a:r>
              <a:rPr lang="en-US" sz="2800" dirty="0"/>
              <a:t>Definition - KISS</a:t>
            </a:r>
          </a:p>
        </p:txBody>
      </p:sp>
      <p:pic>
        <p:nvPicPr>
          <p:cNvPr id="1026" name="Picture 2" descr="KISS Illustration – Paul King Artwerks">
            <a:extLst>
              <a:ext uri="{FF2B5EF4-FFF2-40B4-BE49-F238E27FC236}">
                <a16:creationId xmlns:a16="http://schemas.microsoft.com/office/drawing/2014/main" id="{BBAB03F4-AB48-E259-055B-AE183BA4F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0056" y="1225419"/>
            <a:ext cx="3671887" cy="45917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6D51308-4F64-F55E-3F4E-77DFC7F93A72}"/>
              </a:ext>
            </a:extLst>
          </p:cNvPr>
          <p:cNvSpPr txBox="1"/>
          <p:nvPr/>
        </p:nvSpPr>
        <p:spPr>
          <a:xfrm>
            <a:off x="0" y="818142"/>
            <a:ext cx="733926" cy="276999"/>
          </a:xfrm>
          <a:prstGeom prst="rect">
            <a:avLst/>
          </a:prstGeom>
          <a:noFill/>
        </p:spPr>
        <p:txBody>
          <a:bodyPr wrap="square" rtlCol="0">
            <a:spAutoFit/>
          </a:bodyPr>
          <a:lstStyle/>
          <a:p>
            <a:r>
              <a:rPr lang="en-US" sz="1200" dirty="0">
                <a:solidFill>
                  <a:schemeClr val="bg2"/>
                </a:solidFill>
              </a:rPr>
              <a:t>RT</a:t>
            </a:r>
          </a:p>
        </p:txBody>
      </p:sp>
      <p:sp>
        <p:nvSpPr>
          <p:cNvPr id="4" name="Slide Number Placeholder 3">
            <a:extLst>
              <a:ext uri="{FF2B5EF4-FFF2-40B4-BE49-F238E27FC236}">
                <a16:creationId xmlns:a16="http://schemas.microsoft.com/office/drawing/2014/main" id="{412EA962-6D18-5E77-62B5-866B31AC8E74}"/>
              </a:ext>
            </a:extLst>
          </p:cNvPr>
          <p:cNvSpPr>
            <a:spLocks noGrp="1"/>
          </p:cNvSpPr>
          <p:nvPr>
            <p:ph type="sldNum" sz="quarter" idx="10"/>
          </p:nvPr>
        </p:nvSpPr>
        <p:spPr/>
        <p:txBody>
          <a:bodyPr/>
          <a:lstStyle/>
          <a:p>
            <a:pPr>
              <a:defRPr/>
            </a:pPr>
            <a:fld id="{D68E8870-17DE-45C4-A8DD-7644B2422933}" type="slidenum">
              <a:rPr lang="en-US" smtClean="0"/>
              <a:pPr>
                <a:defRPr/>
              </a:pPr>
              <a:t>9</a:t>
            </a:fld>
            <a:endParaRPr lang="en-US" dirty="0"/>
          </a:p>
        </p:txBody>
      </p:sp>
      <p:sp>
        <p:nvSpPr>
          <p:cNvPr id="2" name="Content Placeholder 3">
            <a:extLst>
              <a:ext uri="{FF2B5EF4-FFF2-40B4-BE49-F238E27FC236}">
                <a16:creationId xmlns:a16="http://schemas.microsoft.com/office/drawing/2014/main" id="{AA53808C-015A-A9AB-D0E0-78EFFB69C03C}"/>
              </a:ext>
            </a:extLst>
          </p:cNvPr>
          <p:cNvSpPr>
            <a:spLocks noGrp="1"/>
          </p:cNvSpPr>
          <p:nvPr>
            <p:ph sz="quarter" idx="11"/>
          </p:nvPr>
        </p:nvSpPr>
        <p:spPr>
          <a:xfrm>
            <a:off x="383880" y="5617056"/>
            <a:ext cx="11250613" cy="510011"/>
          </a:xfrm>
        </p:spPr>
        <p:txBody>
          <a:bodyPr/>
          <a:lstStyle/>
          <a:p>
            <a:pPr marL="0" indent="0" algn="ctr">
              <a:buNone/>
            </a:pPr>
            <a:r>
              <a:rPr lang="en-US" dirty="0">
                <a:latin typeface="+mn-lt"/>
              </a:rPr>
              <a:t>Keep It Simple Silly!</a:t>
            </a:r>
          </a:p>
        </p:txBody>
      </p:sp>
    </p:spTree>
    <p:extLst>
      <p:ext uri="{BB962C8B-B14F-4D97-AF65-F5344CB8AC3E}">
        <p14:creationId xmlns:p14="http://schemas.microsoft.com/office/powerpoint/2010/main" val="55066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ends">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8C709B06-5FA7-40B8-A752-7128AA94FE0C}">
  <ds:schemaRefs>
    <ds:schemaRef ds:uri="http://schemas.microsoft.com/sharepoint/v3"/>
    <ds:schemaRef ds:uri="http://purl.org/dc/elements/1.1/"/>
    <ds:schemaRef ds:uri="http://schemas.microsoft.com/office/2006/documentManagement/types"/>
    <ds:schemaRef ds:uri="http://schemas.microsoft.com/office/2006/metadata/properties"/>
    <ds:schemaRef ds:uri="http://purl.org/dc/dcmitype/"/>
    <ds:schemaRef ds:uri="http://schemas.openxmlformats.org/package/2006/metadata/core-properties"/>
    <ds:schemaRef ds:uri="http://www.w3.org/XML/1998/namespace"/>
    <ds:schemaRef ds:uri="http://purl.org/dc/terms/"/>
  </ds:schemaRefs>
</ds:datastoreItem>
</file>

<file path=docMetadata/LabelInfo.xml><?xml version="1.0" encoding="utf-8"?>
<clbl:labelList xmlns:clbl="http://schemas.microsoft.com/office/2020/mipLabelMetadata">
  <clbl:label id="{e0793d39-0939-496d-b129-198edd916feb}" enabled="0" method="" siteId="{e0793d39-0939-496d-b129-198edd916feb}" removed="1"/>
</clbl:labelList>
</file>

<file path=docProps/app.xml><?xml version="1.0" encoding="utf-8"?>
<Properties xmlns="http://schemas.openxmlformats.org/officeDocument/2006/extended-properties" xmlns:vt="http://schemas.openxmlformats.org/officeDocument/2006/docPropsVTypes">
  <Template/>
  <TotalTime>7554</TotalTime>
  <Words>6038</Words>
  <Application>Microsoft Office PowerPoint</Application>
  <PresentationFormat>Widescreen</PresentationFormat>
  <Paragraphs>1119</Paragraphs>
  <Slides>73</Slides>
  <Notes>32</Notes>
  <HiddenSlides>2</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73</vt:i4>
      </vt:variant>
    </vt:vector>
  </HeadingPairs>
  <TitlesOfParts>
    <vt:vector size="91" baseType="lpstr">
      <vt:lpstr> Arial</vt:lpstr>
      <vt:lpstr>Arial</vt:lpstr>
      <vt:lpstr>Arial Narrow</vt:lpstr>
      <vt:lpstr>Arial Nova</vt:lpstr>
      <vt:lpstr>Arial,Sans-Serif</vt:lpstr>
      <vt:lpstr>Calibri</vt:lpstr>
      <vt:lpstr>Georgia</vt:lpstr>
      <vt:lpstr>Google Sans</vt:lpstr>
      <vt:lpstr>inherit</vt:lpstr>
      <vt:lpstr>Roboto</vt:lpstr>
      <vt:lpstr>Segoe UI</vt:lpstr>
      <vt:lpstr>Segoe UI Black</vt:lpstr>
      <vt:lpstr>Source Sans Pro</vt:lpstr>
      <vt:lpstr>Symbol</vt:lpstr>
      <vt:lpstr>Tahoma</vt:lpstr>
      <vt:lpstr>Times New Roman</vt:lpstr>
      <vt:lpstr>Wingdings</vt:lpstr>
      <vt:lpstr>Blends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Digital Twin?</vt:lpstr>
      <vt:lpstr>PowerPoint Presentation</vt:lpstr>
      <vt:lpstr>PowerPoint Presentation</vt:lpstr>
      <vt:lpstr>Digital Twin – Definition</vt:lpstr>
      <vt:lpstr>Digital Twin – Examples</vt:lpstr>
      <vt:lpstr>What is a Digital Twin</vt:lpstr>
      <vt:lpstr>Additional Definitions</vt:lpstr>
      <vt:lpstr>Notable Tech Enablers and Related Concepts</vt:lpstr>
      <vt:lpstr>What is a Digital Twin and Why is it Beneficial</vt:lpstr>
      <vt:lpstr>Why Digital Twins</vt:lpstr>
      <vt:lpstr>Industrial Revolution to Digital Revolution</vt:lpstr>
      <vt:lpstr>Relevance</vt:lpstr>
      <vt:lpstr>Maturity Assessment </vt:lpstr>
      <vt:lpstr>Building a digital twin for monitoring assets</vt:lpstr>
      <vt:lpstr>Digital Building Lifecycle</vt:lpstr>
      <vt:lpstr>BIM to Twin</vt:lpstr>
      <vt:lpstr>Where Should an Owner Start?</vt:lpstr>
      <vt:lpstr>Where Should an Owner Start?</vt:lpstr>
      <vt:lpstr>Proving the Concept</vt:lpstr>
      <vt:lpstr>Implementing a Digital Building Lifecycle </vt:lpstr>
      <vt:lpstr>Guiding Principles</vt:lpstr>
      <vt:lpstr>Digital Twin System Proof of Concept (POC) SOW</vt:lpstr>
      <vt:lpstr>Digital Twin System Capabilities</vt:lpstr>
      <vt:lpstr>Embrace a Software-agnostic Approach</vt:lpstr>
      <vt:lpstr>Digital Twin for Real-Time Analytics and Decision Making</vt:lpstr>
      <vt:lpstr>Digital Twin Lifecycle</vt:lpstr>
      <vt:lpstr>Digital Twin Lifecycle</vt:lpstr>
      <vt:lpstr>The Digital Thread / System of Systems - Benefits</vt:lpstr>
      <vt:lpstr>The Smart Phone Analogy – Operations and Maintenance</vt:lpstr>
      <vt:lpstr>Sensors in Real-Time: Digital Twin Monitoring &amp; Analysis</vt:lpstr>
      <vt:lpstr>PowerPoint Presentation</vt:lpstr>
      <vt:lpstr>Standards and Accountability are Critical to Implementation</vt:lpstr>
      <vt:lpstr>Composition of a Digital Twin</vt:lpstr>
      <vt:lpstr>Example Digital Twin System</vt:lpstr>
      <vt:lpstr>Reference Summary, Questions and Discussion</vt:lpstr>
      <vt:lpstr>Digital Twin System Capabilities</vt:lpstr>
      <vt:lpstr>Example: 3D Smart Building Dashboard</vt:lpstr>
      <vt:lpstr>Digital Twin System POC – Resource and Deliverables</vt:lpstr>
      <vt:lpstr>Example Framework for Proof of Concept(s)</vt:lpstr>
      <vt:lpstr>What technology integrations are making digital twins more efficient? </vt:lpstr>
      <vt:lpstr>Connecting Data with a Common Data Environment</vt:lpstr>
      <vt:lpstr>Digital Engineering Technology considerations for Operations</vt:lpstr>
      <vt:lpstr>BIM and Reality Capture</vt:lpstr>
      <vt:lpstr>PowerPoint Presentation</vt:lpstr>
      <vt:lpstr>PowerPoint Presentation</vt:lpstr>
      <vt:lpstr>Digital Twin System Capabilities</vt:lpstr>
      <vt:lpstr>PowerPoint Presentation</vt:lpstr>
      <vt:lpstr>What role can digital twins play in simulation and training?</vt:lpstr>
      <vt:lpstr>POC #1 Example – Simulate</vt:lpstr>
      <vt:lpstr>POC #2 Example – Measure</vt:lpstr>
      <vt:lpstr>POC #3 Example – Compare</vt:lpstr>
      <vt:lpstr>Benefits Summary</vt:lpstr>
      <vt:lpstr>Benefits Summary</vt:lpstr>
      <vt:lpstr>Best practices for digital twins to the DOD</vt:lpstr>
      <vt:lpstr>Use Cases for Digital Twins in DOD Real Estate</vt:lpstr>
      <vt:lpstr>Top Five Technical Lessons Learned</vt:lpstr>
      <vt:lpstr>Top Five Change Management Lessons Learned</vt:lpstr>
      <vt:lpstr>PowerPoint Presentation</vt:lpstr>
      <vt:lpstr>PowerPoint Presentation</vt:lpstr>
      <vt:lpstr>PowerPoint Presentation</vt:lpstr>
      <vt:lpstr>PowerPoint Presentation</vt:lpstr>
      <vt:lpstr>PowerPoint Presentation</vt:lpstr>
      <vt:lpstr>Questions</vt:lpstr>
      <vt:lpstr>Fonts</vt:lpstr>
      <vt:lpstr>Colors</vt:lpstr>
      <vt:lpstr>Resources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Niles, John</cp:lastModifiedBy>
  <cp:revision>38</cp:revision>
  <cp:lastPrinted>2024-07-05T13:56:36Z</cp:lastPrinted>
  <dcterms:created xsi:type="dcterms:W3CDTF">2016-03-29T15:29:36Z</dcterms:created>
  <dcterms:modified xsi:type="dcterms:W3CDTF">2024-10-07T22:38:03Z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