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Lst>
  <p:notesMasterIdLst>
    <p:notesMasterId r:id="rId51"/>
  </p:notesMasterIdLst>
  <p:handoutMasterIdLst>
    <p:handoutMasterId r:id="rId52"/>
  </p:handoutMasterIdLst>
  <p:sldIdLst>
    <p:sldId id="289" r:id="rId5"/>
    <p:sldId id="290" r:id="rId6"/>
    <p:sldId id="304" r:id="rId7"/>
    <p:sldId id="312" r:id="rId8"/>
    <p:sldId id="313" r:id="rId9"/>
    <p:sldId id="303" r:id="rId10"/>
    <p:sldId id="305" r:id="rId11"/>
    <p:sldId id="370" r:id="rId12"/>
    <p:sldId id="337" r:id="rId13"/>
    <p:sldId id="341" r:id="rId14"/>
    <p:sldId id="314" r:id="rId15"/>
    <p:sldId id="335" r:id="rId16"/>
    <p:sldId id="336" r:id="rId17"/>
    <p:sldId id="319" r:id="rId18"/>
    <p:sldId id="338" r:id="rId19"/>
    <p:sldId id="350" r:id="rId20"/>
    <p:sldId id="318" r:id="rId21"/>
    <p:sldId id="358" r:id="rId22"/>
    <p:sldId id="354" r:id="rId23"/>
    <p:sldId id="361" r:id="rId24"/>
    <p:sldId id="362" r:id="rId25"/>
    <p:sldId id="363" r:id="rId26"/>
    <p:sldId id="367" r:id="rId27"/>
    <p:sldId id="329" r:id="rId28"/>
    <p:sldId id="330" r:id="rId29"/>
    <p:sldId id="307" r:id="rId30"/>
    <p:sldId id="364" r:id="rId31"/>
    <p:sldId id="365" r:id="rId32"/>
    <p:sldId id="366" r:id="rId33"/>
    <p:sldId id="368" r:id="rId34"/>
    <p:sldId id="308" r:id="rId35"/>
    <p:sldId id="326" r:id="rId36"/>
    <p:sldId id="396" r:id="rId37"/>
    <p:sldId id="394" r:id="rId38"/>
    <p:sldId id="395" r:id="rId39"/>
    <p:sldId id="333" r:id="rId40"/>
    <p:sldId id="323" r:id="rId41"/>
    <p:sldId id="334" r:id="rId42"/>
    <p:sldId id="309" r:id="rId43"/>
    <p:sldId id="389" r:id="rId44"/>
    <p:sldId id="390" r:id="rId45"/>
    <p:sldId id="391" r:id="rId46"/>
    <p:sldId id="311" r:id="rId47"/>
    <p:sldId id="316" r:id="rId48"/>
    <p:sldId id="317" r:id="rId49"/>
    <p:sldId id="327" r:id="rId50"/>
  </p:sldIdLst>
  <p:sldSz cx="12192000" cy="6858000"/>
  <p:notesSz cx="6858000" cy="9029700"/>
  <p:custDataLst>
    <p:tags r:id="rId53"/>
  </p:custDataLst>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1798E9"/>
    <a:srgbClr val="22458A"/>
    <a:srgbClr val="2B56AB"/>
    <a:srgbClr val="0033CC"/>
    <a:srgbClr val="3366CC"/>
    <a:srgbClr val="0066CC"/>
    <a:srgbClr val="F77B0B"/>
    <a:srgbClr val="B2F50B"/>
    <a:srgbClr val="F88C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A67CF4-7794-4BF3-9FD5-864810D0A92B}" v="17" dt="2024-12-01T23:42:23.844"/>
  </p1510:revLst>
</p1510:revInfo>
</file>

<file path=ppt/tableStyles.xml><?xml version="1.0" encoding="utf-8"?>
<a:tblStyleLst xmlns:a="http://schemas.openxmlformats.org/drawingml/2006/main" def="{5C22544A-7EE6-4342-B048-85BDC9FD1C3A}">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22" autoAdjust="0"/>
    <p:restoredTop sz="71791" autoAdjust="0"/>
  </p:normalViewPr>
  <p:slideViewPr>
    <p:cSldViewPr snapToGrid="0">
      <p:cViewPr varScale="1">
        <p:scale>
          <a:sx n="79" d="100"/>
          <a:sy n="79" d="100"/>
        </p:scale>
        <p:origin x="1540" y="7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0" d="100"/>
          <a:sy n="70" d="100"/>
        </p:scale>
        <p:origin x="-2814" y="-102"/>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gs" Target="tags/tag1.xml"/><Relationship Id="rId58" Type="http://schemas.microsoft.com/office/2016/11/relationships/changesInfo" Target="changesInfos/changesInfo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Dowell, Perry (CIV)" userId="b349c3ba-4939-4556-8fc9-16435bd90232" providerId="ADAL" clId="{28356AE3-F3E7-4C35-9F61-91B44EB14950}"/>
    <pc:docChg chg="undo custSel addSld delSld modSld sldOrd">
      <pc:chgData name="McDowell, Perry (CIV)" userId="b349c3ba-4939-4556-8fc9-16435bd90232" providerId="ADAL" clId="{28356AE3-F3E7-4C35-9F61-91B44EB14950}" dt="2024-11-04T01:16:54.439" v="16456" actId="20577"/>
      <pc:docMkLst>
        <pc:docMk/>
      </pc:docMkLst>
      <pc:sldChg chg="modNotesTx">
        <pc:chgData name="McDowell, Perry (CIV)" userId="b349c3ba-4939-4556-8fc9-16435bd90232" providerId="ADAL" clId="{28356AE3-F3E7-4C35-9F61-91B44EB14950}" dt="2024-11-03T20:22:23.481" v="565" actId="6549"/>
        <pc:sldMkLst>
          <pc:docMk/>
          <pc:sldMk cId="3364885160" sldId="305"/>
        </pc:sldMkLst>
      </pc:sldChg>
      <pc:sldChg chg="modSp mod modNotesTx">
        <pc:chgData name="McDowell, Perry (CIV)" userId="b349c3ba-4939-4556-8fc9-16435bd90232" providerId="ADAL" clId="{28356AE3-F3E7-4C35-9F61-91B44EB14950}" dt="2024-11-04T01:04:08.416" v="15471" actId="20577"/>
        <pc:sldMkLst>
          <pc:docMk/>
          <pc:sldMk cId="1606175715" sldId="309"/>
        </pc:sldMkLst>
        <pc:spChg chg="mod">
          <ac:chgData name="McDowell, Perry (CIV)" userId="b349c3ba-4939-4556-8fc9-16435bd90232" providerId="ADAL" clId="{28356AE3-F3E7-4C35-9F61-91B44EB14950}" dt="2024-11-03T23:35:50.314" v="9862" actId="114"/>
          <ac:spMkLst>
            <pc:docMk/>
            <pc:sldMk cId="1606175715" sldId="309"/>
            <ac:spMk id="3" creationId="{11D132E3-FCFC-32B5-DC1C-22838CEA7F3B}"/>
          </ac:spMkLst>
        </pc:spChg>
      </pc:sldChg>
      <pc:sldChg chg="modNotesTx">
        <pc:chgData name="McDowell, Perry (CIV)" userId="b349c3ba-4939-4556-8fc9-16435bd90232" providerId="ADAL" clId="{28356AE3-F3E7-4C35-9F61-91B44EB14950}" dt="2024-11-03T21:34:37.913" v="4394" actId="20577"/>
        <pc:sldMkLst>
          <pc:docMk/>
          <pc:sldMk cId="3143339065" sldId="314"/>
        </pc:sldMkLst>
      </pc:sldChg>
      <pc:sldChg chg="modNotesTx">
        <pc:chgData name="McDowell, Perry (CIV)" userId="b349c3ba-4939-4556-8fc9-16435bd90232" providerId="ADAL" clId="{28356AE3-F3E7-4C35-9F61-91B44EB14950}" dt="2024-11-03T22:11:01.709" v="7226" actId="20577"/>
        <pc:sldMkLst>
          <pc:docMk/>
          <pc:sldMk cId="635312557" sldId="319"/>
        </pc:sldMkLst>
      </pc:sldChg>
      <pc:sldChg chg="modSp mod modAnim modNotesTx">
        <pc:chgData name="McDowell, Perry (CIV)" userId="b349c3ba-4939-4556-8fc9-16435bd90232" providerId="ADAL" clId="{28356AE3-F3E7-4C35-9F61-91B44EB14950}" dt="2024-11-03T21:46:36.089" v="4957" actId="20577"/>
        <pc:sldMkLst>
          <pc:docMk/>
          <pc:sldMk cId="3637496268" sldId="335"/>
        </pc:sldMkLst>
        <pc:spChg chg="mod">
          <ac:chgData name="McDowell, Perry (CIV)" userId="b349c3ba-4939-4556-8fc9-16435bd90232" providerId="ADAL" clId="{28356AE3-F3E7-4C35-9F61-91B44EB14950}" dt="2024-11-03T21:38:56.651" v="4407" actId="20577"/>
          <ac:spMkLst>
            <pc:docMk/>
            <pc:sldMk cId="3637496268" sldId="335"/>
            <ac:spMk id="2" creationId="{97A00DB1-B3A0-DFE5-7C54-8101BBBC90AF}"/>
          </ac:spMkLst>
        </pc:spChg>
        <pc:picChg chg="ord">
          <ac:chgData name="McDowell, Perry (CIV)" userId="b349c3ba-4939-4556-8fc9-16435bd90232" providerId="ADAL" clId="{28356AE3-F3E7-4C35-9F61-91B44EB14950}" dt="2024-11-03T21:40:29.600" v="4412" actId="166"/>
          <ac:picMkLst>
            <pc:docMk/>
            <pc:sldMk cId="3637496268" sldId="335"/>
            <ac:picMk id="8" creationId="{E86152E0-BA39-824B-F7F4-DF6B951C0E7D}"/>
          </ac:picMkLst>
        </pc:picChg>
        <pc:picChg chg="ord">
          <ac:chgData name="McDowell, Perry (CIV)" userId="b349c3ba-4939-4556-8fc9-16435bd90232" providerId="ADAL" clId="{28356AE3-F3E7-4C35-9F61-91B44EB14950}" dt="2024-11-03T21:40:31.118" v="4413" actId="166"/>
          <ac:picMkLst>
            <pc:docMk/>
            <pc:sldMk cId="3637496268" sldId="335"/>
            <ac:picMk id="14" creationId="{B44360A6-445C-E6C0-189E-BDC547BD9998}"/>
          </ac:picMkLst>
        </pc:picChg>
        <pc:picChg chg="mod">
          <ac:chgData name="McDowell, Perry (CIV)" userId="b349c3ba-4939-4556-8fc9-16435bd90232" providerId="ADAL" clId="{28356AE3-F3E7-4C35-9F61-91B44EB14950}" dt="2024-11-03T21:40:32.867" v="4415" actId="1076"/>
          <ac:picMkLst>
            <pc:docMk/>
            <pc:sldMk cId="3637496268" sldId="335"/>
            <ac:picMk id="22" creationId="{01E31D35-71BF-4F1B-123E-A26A5B306616}"/>
          </ac:picMkLst>
        </pc:picChg>
      </pc:sldChg>
      <pc:sldChg chg="modNotesTx">
        <pc:chgData name="McDowell, Perry (CIV)" userId="b349c3ba-4939-4556-8fc9-16435bd90232" providerId="ADAL" clId="{28356AE3-F3E7-4C35-9F61-91B44EB14950}" dt="2024-11-03T22:21:19.672" v="7474" actId="20577"/>
        <pc:sldMkLst>
          <pc:docMk/>
          <pc:sldMk cId="2486688683" sldId="336"/>
        </pc:sldMkLst>
      </pc:sldChg>
      <pc:sldChg chg="modNotesTx">
        <pc:chgData name="McDowell, Perry (CIV)" userId="b349c3ba-4939-4556-8fc9-16435bd90232" providerId="ADAL" clId="{28356AE3-F3E7-4C35-9F61-91B44EB14950}" dt="2024-11-03T20:48:20.068" v="2673" actId="313"/>
        <pc:sldMkLst>
          <pc:docMk/>
          <pc:sldMk cId="0" sldId="337"/>
        </pc:sldMkLst>
      </pc:sldChg>
      <pc:sldChg chg="ord modNotesTx">
        <pc:chgData name="McDowell, Perry (CIV)" userId="b349c3ba-4939-4556-8fc9-16435bd90232" providerId="ADAL" clId="{28356AE3-F3E7-4C35-9F61-91B44EB14950}" dt="2024-11-04T00:58:33.913" v="14976" actId="20577"/>
        <pc:sldMkLst>
          <pc:docMk/>
          <pc:sldMk cId="0" sldId="338"/>
        </pc:sldMkLst>
      </pc:sldChg>
      <pc:sldChg chg="addSp delSp modSp mod modNotesTx">
        <pc:chgData name="McDowell, Perry (CIV)" userId="b349c3ba-4939-4556-8fc9-16435bd90232" providerId="ADAL" clId="{28356AE3-F3E7-4C35-9F61-91B44EB14950}" dt="2024-11-03T21:33:18.870" v="4201" actId="20577"/>
        <pc:sldMkLst>
          <pc:docMk/>
          <pc:sldMk cId="2019411190" sldId="341"/>
        </pc:sldMkLst>
        <pc:spChg chg="mod">
          <ac:chgData name="McDowell, Perry (CIV)" userId="b349c3ba-4939-4556-8fc9-16435bd90232" providerId="ADAL" clId="{28356AE3-F3E7-4C35-9F61-91B44EB14950}" dt="2024-11-03T21:18:09.158" v="3390" actId="1076"/>
          <ac:spMkLst>
            <pc:docMk/>
            <pc:sldMk cId="2019411190" sldId="341"/>
            <ac:spMk id="3" creationId="{1291E21A-840C-25D6-BE41-CD33E0BE7536}"/>
          </ac:spMkLst>
        </pc:spChg>
        <pc:picChg chg="add del">
          <ac:chgData name="McDowell, Perry (CIV)" userId="b349c3ba-4939-4556-8fc9-16435bd90232" providerId="ADAL" clId="{28356AE3-F3E7-4C35-9F61-91B44EB14950}" dt="2024-11-03T21:04:27.625" v="2676" actId="478"/>
          <ac:picMkLst>
            <pc:docMk/>
            <pc:sldMk cId="2019411190" sldId="341"/>
            <ac:picMk id="5" creationId="{7970B19B-4DF5-9D3F-C6B4-B157957713F8}"/>
          </ac:picMkLst>
        </pc:picChg>
      </pc:sldChg>
      <pc:sldChg chg="modNotesTx">
        <pc:chgData name="McDowell, Perry (CIV)" userId="b349c3ba-4939-4556-8fc9-16435bd90232" providerId="ADAL" clId="{28356AE3-F3E7-4C35-9F61-91B44EB14950}" dt="2024-11-03T22:41:12.538" v="9810" actId="20577"/>
        <pc:sldMkLst>
          <pc:docMk/>
          <pc:sldMk cId="3309674280" sldId="350"/>
        </pc:sldMkLst>
      </pc:sldChg>
      <pc:sldChg chg="addSp delSp modSp modNotesTx">
        <pc:chgData name="McDowell, Perry (CIV)" userId="b349c3ba-4939-4556-8fc9-16435bd90232" providerId="ADAL" clId="{28356AE3-F3E7-4C35-9F61-91B44EB14950}" dt="2024-11-03T21:28:58.589" v="4029" actId="20577"/>
        <pc:sldMkLst>
          <pc:docMk/>
          <pc:sldMk cId="2769429139" sldId="370"/>
        </pc:sldMkLst>
        <pc:spChg chg="add mod">
          <ac:chgData name="McDowell, Perry (CIV)" userId="b349c3ba-4939-4556-8fc9-16435bd90232" providerId="ADAL" clId="{28356AE3-F3E7-4C35-9F61-91B44EB14950}" dt="2024-11-03T21:19:41.941" v="3403" actId="1076"/>
          <ac:spMkLst>
            <pc:docMk/>
            <pc:sldMk cId="2769429139" sldId="370"/>
            <ac:spMk id="4" creationId="{03362BB5-FC5B-5A34-1D99-E514C6590CAD}"/>
          </ac:spMkLst>
        </pc:spChg>
        <pc:spChg chg="mod">
          <ac:chgData name="McDowell, Perry (CIV)" userId="b349c3ba-4939-4556-8fc9-16435bd90232" providerId="ADAL" clId="{28356AE3-F3E7-4C35-9F61-91B44EB14950}" dt="2024-11-03T21:19:41.941" v="3403" actId="1076"/>
          <ac:spMkLst>
            <pc:docMk/>
            <pc:sldMk cId="2769429139" sldId="370"/>
            <ac:spMk id="23" creationId="{8956D36F-CA38-6C71-BF3E-E356035D0DE8}"/>
          </ac:spMkLst>
        </pc:spChg>
        <pc:spChg chg="mod topLvl">
          <ac:chgData name="McDowell, Perry (CIV)" userId="b349c3ba-4939-4556-8fc9-16435bd90232" providerId="ADAL" clId="{28356AE3-F3E7-4C35-9F61-91B44EB14950}" dt="2024-11-03T20:29:32.088" v="1494" actId="165"/>
          <ac:spMkLst>
            <pc:docMk/>
            <pc:sldMk cId="2769429139" sldId="370"/>
            <ac:spMk id="26" creationId="{E1A2BEE9-C37B-1385-1A5D-B20067E69CA7}"/>
          </ac:spMkLst>
        </pc:spChg>
        <pc:spChg chg="mod topLvl">
          <ac:chgData name="McDowell, Perry (CIV)" userId="b349c3ba-4939-4556-8fc9-16435bd90232" providerId="ADAL" clId="{28356AE3-F3E7-4C35-9F61-91B44EB14950}" dt="2024-11-03T20:29:32.088" v="1494" actId="165"/>
          <ac:spMkLst>
            <pc:docMk/>
            <pc:sldMk cId="2769429139" sldId="370"/>
            <ac:spMk id="27" creationId="{FE4203D4-744F-0A2E-E000-9980739C9DE6}"/>
          </ac:spMkLst>
        </pc:spChg>
        <pc:spChg chg="mod topLvl">
          <ac:chgData name="McDowell, Perry (CIV)" userId="b349c3ba-4939-4556-8fc9-16435bd90232" providerId="ADAL" clId="{28356AE3-F3E7-4C35-9F61-91B44EB14950}" dt="2024-11-03T20:29:32.088" v="1494" actId="165"/>
          <ac:spMkLst>
            <pc:docMk/>
            <pc:sldMk cId="2769429139" sldId="370"/>
            <ac:spMk id="28" creationId="{CC133C28-CD8C-420D-DA78-AF316DB649E6}"/>
          </ac:spMkLst>
        </pc:spChg>
        <pc:spChg chg="mod topLvl">
          <ac:chgData name="McDowell, Perry (CIV)" userId="b349c3ba-4939-4556-8fc9-16435bd90232" providerId="ADAL" clId="{28356AE3-F3E7-4C35-9F61-91B44EB14950}" dt="2024-11-03T20:29:32.088" v="1494" actId="165"/>
          <ac:spMkLst>
            <pc:docMk/>
            <pc:sldMk cId="2769429139" sldId="370"/>
            <ac:spMk id="29" creationId="{15542006-5FE4-F02E-9971-C35ED1D2828E}"/>
          </ac:spMkLst>
        </pc:spChg>
        <pc:spChg chg="mod topLvl">
          <ac:chgData name="McDowell, Perry (CIV)" userId="b349c3ba-4939-4556-8fc9-16435bd90232" providerId="ADAL" clId="{28356AE3-F3E7-4C35-9F61-91B44EB14950}" dt="2024-11-03T20:29:32.088" v="1494" actId="165"/>
          <ac:spMkLst>
            <pc:docMk/>
            <pc:sldMk cId="2769429139" sldId="370"/>
            <ac:spMk id="30" creationId="{45D69BCE-739E-C80C-93C3-111AE8CF3C74}"/>
          </ac:spMkLst>
        </pc:spChg>
        <pc:spChg chg="mod topLvl">
          <ac:chgData name="McDowell, Perry (CIV)" userId="b349c3ba-4939-4556-8fc9-16435bd90232" providerId="ADAL" clId="{28356AE3-F3E7-4C35-9F61-91B44EB14950}" dt="2024-11-03T20:29:32.088" v="1494" actId="165"/>
          <ac:spMkLst>
            <pc:docMk/>
            <pc:sldMk cId="2769429139" sldId="370"/>
            <ac:spMk id="31" creationId="{FF571DEF-7269-1CDB-86CA-D4F7D4F2125B}"/>
          </ac:spMkLst>
        </pc:spChg>
        <pc:spChg chg="mod topLvl">
          <ac:chgData name="McDowell, Perry (CIV)" userId="b349c3ba-4939-4556-8fc9-16435bd90232" providerId="ADAL" clId="{28356AE3-F3E7-4C35-9F61-91B44EB14950}" dt="2024-11-03T20:29:32.088" v="1494" actId="165"/>
          <ac:spMkLst>
            <pc:docMk/>
            <pc:sldMk cId="2769429139" sldId="370"/>
            <ac:spMk id="32" creationId="{6950B399-F7E4-8334-66FF-01665DC21E7E}"/>
          </ac:spMkLst>
        </pc:spChg>
        <pc:spChg chg="mod topLvl">
          <ac:chgData name="McDowell, Perry (CIV)" userId="b349c3ba-4939-4556-8fc9-16435bd90232" providerId="ADAL" clId="{28356AE3-F3E7-4C35-9F61-91B44EB14950}" dt="2024-11-03T20:29:32.088" v="1494" actId="165"/>
          <ac:spMkLst>
            <pc:docMk/>
            <pc:sldMk cId="2769429139" sldId="370"/>
            <ac:spMk id="33" creationId="{36FEC0BF-4C52-EECE-87D0-75FEC0F9FDA8}"/>
          </ac:spMkLst>
        </pc:spChg>
        <pc:spChg chg="mod topLvl">
          <ac:chgData name="McDowell, Perry (CIV)" userId="b349c3ba-4939-4556-8fc9-16435bd90232" providerId="ADAL" clId="{28356AE3-F3E7-4C35-9F61-91B44EB14950}" dt="2024-11-03T20:29:32.088" v="1494" actId="165"/>
          <ac:spMkLst>
            <pc:docMk/>
            <pc:sldMk cId="2769429139" sldId="370"/>
            <ac:spMk id="34" creationId="{E419523C-5D28-846E-71E8-A69DD957D2DE}"/>
          </ac:spMkLst>
        </pc:spChg>
        <pc:spChg chg="mod topLvl">
          <ac:chgData name="McDowell, Perry (CIV)" userId="b349c3ba-4939-4556-8fc9-16435bd90232" providerId="ADAL" clId="{28356AE3-F3E7-4C35-9F61-91B44EB14950}" dt="2024-11-03T20:29:32.088" v="1494" actId="165"/>
          <ac:spMkLst>
            <pc:docMk/>
            <pc:sldMk cId="2769429139" sldId="370"/>
            <ac:spMk id="35" creationId="{A1D3E8D4-A575-8513-7DCD-E04A0FFA33EA}"/>
          </ac:spMkLst>
        </pc:spChg>
        <pc:spChg chg="mod topLvl">
          <ac:chgData name="McDowell, Perry (CIV)" userId="b349c3ba-4939-4556-8fc9-16435bd90232" providerId="ADAL" clId="{28356AE3-F3E7-4C35-9F61-91B44EB14950}" dt="2024-11-03T20:29:32.088" v="1494" actId="165"/>
          <ac:spMkLst>
            <pc:docMk/>
            <pc:sldMk cId="2769429139" sldId="370"/>
            <ac:spMk id="36" creationId="{8F16966B-FB85-44D4-3773-93F6FAEE6B32}"/>
          </ac:spMkLst>
        </pc:spChg>
        <pc:spChg chg="mod topLvl">
          <ac:chgData name="McDowell, Perry (CIV)" userId="b349c3ba-4939-4556-8fc9-16435bd90232" providerId="ADAL" clId="{28356AE3-F3E7-4C35-9F61-91B44EB14950}" dt="2024-11-03T20:29:32.088" v="1494" actId="165"/>
          <ac:spMkLst>
            <pc:docMk/>
            <pc:sldMk cId="2769429139" sldId="370"/>
            <ac:spMk id="37" creationId="{E228B80E-095D-8249-48F3-3E6934308921}"/>
          </ac:spMkLst>
        </pc:spChg>
        <pc:spChg chg="mod topLvl">
          <ac:chgData name="McDowell, Perry (CIV)" userId="b349c3ba-4939-4556-8fc9-16435bd90232" providerId="ADAL" clId="{28356AE3-F3E7-4C35-9F61-91B44EB14950}" dt="2024-11-03T20:29:32.088" v="1494" actId="165"/>
          <ac:spMkLst>
            <pc:docMk/>
            <pc:sldMk cId="2769429139" sldId="370"/>
            <ac:spMk id="38" creationId="{0C147D88-EC35-586F-37FB-D4D93F5D70E4}"/>
          </ac:spMkLst>
        </pc:spChg>
        <pc:grpChg chg="add del mod">
          <ac:chgData name="McDowell, Perry (CIV)" userId="b349c3ba-4939-4556-8fc9-16435bd90232" providerId="ADAL" clId="{28356AE3-F3E7-4C35-9F61-91B44EB14950}" dt="2024-11-03T20:29:32.088" v="1494" actId="165"/>
          <ac:grpSpMkLst>
            <pc:docMk/>
            <pc:sldMk cId="2769429139" sldId="370"/>
            <ac:grpSpMk id="25" creationId="{9D7036CA-991E-6C34-22CA-116B4950E76B}"/>
          </ac:grpSpMkLst>
        </pc:grpChg>
        <pc:picChg chg="add">
          <ac:chgData name="McDowell, Perry (CIV)" userId="b349c3ba-4939-4556-8fc9-16435bd90232" providerId="ADAL" clId="{28356AE3-F3E7-4C35-9F61-91B44EB14950}" dt="2024-11-03T21:20:09.261" v="3404"/>
          <ac:picMkLst>
            <pc:docMk/>
            <pc:sldMk cId="2769429139" sldId="370"/>
            <ac:picMk id="5" creationId="{071A0BE1-D1FD-35DA-798D-7547CA9B1706}"/>
          </ac:picMkLst>
        </pc:picChg>
      </pc:sldChg>
      <pc:sldChg chg="ord modNotesTx">
        <pc:chgData name="McDowell, Perry (CIV)" userId="b349c3ba-4939-4556-8fc9-16435bd90232" providerId="ADAL" clId="{28356AE3-F3E7-4C35-9F61-91B44EB14950}" dt="2024-11-04T00:10:05.862" v="12544" actId="20577"/>
        <pc:sldMkLst>
          <pc:docMk/>
          <pc:sldMk cId="0" sldId="389"/>
        </pc:sldMkLst>
      </pc:sldChg>
      <pc:sldChg chg="modNotesTx">
        <pc:chgData name="McDowell, Perry (CIV)" userId="b349c3ba-4939-4556-8fc9-16435bd90232" providerId="ADAL" clId="{28356AE3-F3E7-4C35-9F61-91B44EB14950}" dt="2024-11-04T01:16:54.439" v="16456" actId="20577"/>
        <pc:sldMkLst>
          <pc:docMk/>
          <pc:sldMk cId="0" sldId="390"/>
        </pc:sldMkLst>
      </pc:sldChg>
      <pc:sldChg chg="new del">
        <pc:chgData name="McDowell, Perry (CIV)" userId="b349c3ba-4939-4556-8fc9-16435bd90232" providerId="ADAL" clId="{28356AE3-F3E7-4C35-9F61-91B44EB14950}" dt="2024-11-03T21:37:35.995" v="4399" actId="47"/>
        <pc:sldMkLst>
          <pc:docMk/>
          <pc:sldMk cId="2428544646" sldId="397"/>
        </pc:sldMkLst>
      </pc:sldChg>
    </pc:docChg>
  </pc:docChgLst>
  <pc:docChgLst>
    <pc:chgData name="McDowell, Perry (CIV)" userId="b349c3ba-4939-4556-8fc9-16435bd90232" providerId="ADAL" clId="{606B400B-36EA-424C-9C26-34D0B5F4AD59}"/>
    <pc:docChg chg="custSel delSld modSld">
      <pc:chgData name="McDowell, Perry (CIV)" userId="b349c3ba-4939-4556-8fc9-16435bd90232" providerId="ADAL" clId="{606B400B-36EA-424C-9C26-34D0B5F4AD59}" dt="2024-10-07T23:04:24.006" v="418" actId="20577"/>
      <pc:docMkLst>
        <pc:docMk/>
      </pc:docMkLst>
      <pc:sldChg chg="modNotesTx">
        <pc:chgData name="McDowell, Perry (CIV)" userId="b349c3ba-4939-4556-8fc9-16435bd90232" providerId="ADAL" clId="{606B400B-36EA-424C-9C26-34D0B5F4AD59}" dt="2024-10-07T22:44:46.682" v="190" actId="20577"/>
        <pc:sldMkLst>
          <pc:docMk/>
          <pc:sldMk cId="3664686379" sldId="289"/>
        </pc:sldMkLst>
      </pc:sldChg>
      <pc:sldChg chg="modNotesTx">
        <pc:chgData name="McDowell, Perry (CIV)" userId="b349c3ba-4939-4556-8fc9-16435bd90232" providerId="ADAL" clId="{606B400B-36EA-424C-9C26-34D0B5F4AD59}" dt="2024-10-07T22:44:51.672" v="193" actId="20577"/>
        <pc:sldMkLst>
          <pc:docMk/>
          <pc:sldMk cId="1008667600" sldId="290"/>
        </pc:sldMkLst>
      </pc:sldChg>
      <pc:sldChg chg="modNotesTx">
        <pc:chgData name="McDowell, Perry (CIV)" userId="b349c3ba-4939-4556-8fc9-16435bd90232" providerId="ADAL" clId="{606B400B-36EA-424C-9C26-34D0B5F4AD59}" dt="2024-10-07T22:46:28.110" v="210" actId="20577"/>
        <pc:sldMkLst>
          <pc:docMk/>
          <pc:sldMk cId="620752052" sldId="303"/>
        </pc:sldMkLst>
      </pc:sldChg>
      <pc:sldChg chg="modNotesTx">
        <pc:chgData name="McDowell, Perry (CIV)" userId="b349c3ba-4939-4556-8fc9-16435bd90232" providerId="ADAL" clId="{606B400B-36EA-424C-9C26-34D0B5F4AD59}" dt="2024-10-07T22:44:56.469" v="196" actId="20577"/>
        <pc:sldMkLst>
          <pc:docMk/>
          <pc:sldMk cId="2204335274" sldId="304"/>
        </pc:sldMkLst>
      </pc:sldChg>
      <pc:sldChg chg="modNotesTx">
        <pc:chgData name="McDowell, Perry (CIV)" userId="b349c3ba-4939-4556-8fc9-16435bd90232" providerId="ADAL" clId="{606B400B-36EA-424C-9C26-34D0B5F4AD59}" dt="2024-10-07T22:46:56.266" v="217" actId="20577"/>
        <pc:sldMkLst>
          <pc:docMk/>
          <pc:sldMk cId="3364885160" sldId="305"/>
        </pc:sldMkLst>
      </pc:sldChg>
      <pc:sldChg chg="modNotesTx">
        <pc:chgData name="McDowell, Perry (CIV)" userId="b349c3ba-4939-4556-8fc9-16435bd90232" providerId="ADAL" clId="{606B400B-36EA-424C-9C26-34D0B5F4AD59}" dt="2024-10-07T22:59:00.214" v="331" actId="20577"/>
        <pc:sldMkLst>
          <pc:docMk/>
          <pc:sldMk cId="3981746110" sldId="307"/>
        </pc:sldMkLst>
      </pc:sldChg>
      <pc:sldChg chg="modNotesTx">
        <pc:chgData name="McDowell, Perry (CIV)" userId="b349c3ba-4939-4556-8fc9-16435bd90232" providerId="ADAL" clId="{606B400B-36EA-424C-9C26-34D0B5F4AD59}" dt="2024-10-07T23:00:39.542" v="366" actId="20577"/>
        <pc:sldMkLst>
          <pc:docMk/>
          <pc:sldMk cId="3430633372" sldId="308"/>
        </pc:sldMkLst>
      </pc:sldChg>
      <pc:sldChg chg="modNotesTx">
        <pc:chgData name="McDowell, Perry (CIV)" userId="b349c3ba-4939-4556-8fc9-16435bd90232" providerId="ADAL" clId="{606B400B-36EA-424C-9C26-34D0B5F4AD59}" dt="2024-10-07T23:03:09.158" v="391" actId="20577"/>
        <pc:sldMkLst>
          <pc:docMk/>
          <pc:sldMk cId="1606175715" sldId="309"/>
        </pc:sldMkLst>
      </pc:sldChg>
      <pc:sldChg chg="modNotesTx">
        <pc:chgData name="McDowell, Perry (CIV)" userId="b349c3ba-4939-4556-8fc9-16435bd90232" providerId="ADAL" clId="{606B400B-36EA-424C-9C26-34D0B5F4AD59}" dt="2024-10-07T23:04:24.006" v="418" actId="20577"/>
        <pc:sldMkLst>
          <pc:docMk/>
          <pc:sldMk cId="3834188302" sldId="311"/>
        </pc:sldMkLst>
      </pc:sldChg>
      <pc:sldChg chg="modNotesTx">
        <pc:chgData name="McDowell, Perry (CIV)" userId="b349c3ba-4939-4556-8fc9-16435bd90232" providerId="ADAL" clId="{606B400B-36EA-424C-9C26-34D0B5F4AD59}" dt="2024-10-07T22:45:06.243" v="202" actId="5793"/>
        <pc:sldMkLst>
          <pc:docMk/>
          <pc:sldMk cId="3130877931" sldId="312"/>
        </pc:sldMkLst>
      </pc:sldChg>
      <pc:sldChg chg="modNotesTx">
        <pc:chgData name="McDowell, Perry (CIV)" userId="b349c3ba-4939-4556-8fc9-16435bd90232" providerId="ADAL" clId="{606B400B-36EA-424C-9C26-34D0B5F4AD59}" dt="2024-10-07T22:46:08.474" v="206" actId="20577"/>
        <pc:sldMkLst>
          <pc:docMk/>
          <pc:sldMk cId="3705656892" sldId="313"/>
        </pc:sldMkLst>
      </pc:sldChg>
      <pc:sldChg chg="modNotesTx">
        <pc:chgData name="McDowell, Perry (CIV)" userId="b349c3ba-4939-4556-8fc9-16435bd90232" providerId="ADAL" clId="{606B400B-36EA-424C-9C26-34D0B5F4AD59}" dt="2024-10-07T22:48:10.794" v="245" actId="20577"/>
        <pc:sldMkLst>
          <pc:docMk/>
          <pc:sldMk cId="3143339065" sldId="314"/>
        </pc:sldMkLst>
      </pc:sldChg>
      <pc:sldChg chg="modNotesTx">
        <pc:chgData name="McDowell, Perry (CIV)" userId="b349c3ba-4939-4556-8fc9-16435bd90232" providerId="ADAL" clId="{606B400B-36EA-424C-9C26-34D0B5F4AD59}" dt="2024-10-07T22:55:28.818" v="285" actId="20577"/>
        <pc:sldMkLst>
          <pc:docMk/>
          <pc:sldMk cId="2855336641" sldId="318"/>
        </pc:sldMkLst>
      </pc:sldChg>
      <pc:sldChg chg="modNotesTx">
        <pc:chgData name="McDowell, Perry (CIV)" userId="b349c3ba-4939-4556-8fc9-16435bd90232" providerId="ADAL" clId="{606B400B-36EA-424C-9C26-34D0B5F4AD59}" dt="2024-10-07T22:50:30.287" v="265" actId="20577"/>
        <pc:sldMkLst>
          <pc:docMk/>
          <pc:sldMk cId="635312557" sldId="319"/>
        </pc:sldMkLst>
      </pc:sldChg>
      <pc:sldChg chg="modNotesTx">
        <pc:chgData name="McDowell, Perry (CIV)" userId="b349c3ba-4939-4556-8fc9-16435bd90232" providerId="ADAL" clId="{606B400B-36EA-424C-9C26-34D0B5F4AD59}" dt="2024-10-07T18:56:11.125" v="179" actId="5793"/>
        <pc:sldMkLst>
          <pc:docMk/>
          <pc:sldMk cId="0" sldId="323"/>
        </pc:sldMkLst>
      </pc:sldChg>
      <pc:sldChg chg="modNotesTx">
        <pc:chgData name="McDowell, Perry (CIV)" userId="b349c3ba-4939-4556-8fc9-16435bd90232" providerId="ADAL" clId="{606B400B-36EA-424C-9C26-34D0B5F4AD59}" dt="2024-10-07T23:00:56.023" v="373" actId="20577"/>
        <pc:sldMkLst>
          <pc:docMk/>
          <pc:sldMk cId="583441796" sldId="326"/>
        </pc:sldMkLst>
      </pc:sldChg>
      <pc:sldChg chg="modNotesTx">
        <pc:chgData name="McDowell, Perry (CIV)" userId="b349c3ba-4939-4556-8fc9-16435bd90232" providerId="ADAL" clId="{606B400B-36EA-424C-9C26-34D0B5F4AD59}" dt="2024-10-07T22:58:00.327" v="320" actId="20577"/>
        <pc:sldMkLst>
          <pc:docMk/>
          <pc:sldMk cId="1190263409" sldId="329"/>
        </pc:sldMkLst>
      </pc:sldChg>
      <pc:sldChg chg="modNotesTx">
        <pc:chgData name="McDowell, Perry (CIV)" userId="b349c3ba-4939-4556-8fc9-16435bd90232" providerId="ADAL" clId="{606B400B-36EA-424C-9C26-34D0B5F4AD59}" dt="2024-10-07T22:58:33.763" v="324" actId="20577"/>
        <pc:sldMkLst>
          <pc:docMk/>
          <pc:sldMk cId="2351148387" sldId="330"/>
        </pc:sldMkLst>
      </pc:sldChg>
      <pc:sldChg chg="modNotesTx">
        <pc:chgData name="McDowell, Perry (CIV)" userId="b349c3ba-4939-4556-8fc9-16435bd90232" providerId="ADAL" clId="{606B400B-36EA-424C-9C26-34D0B5F4AD59}" dt="2024-10-07T18:54:56.370" v="173" actId="20577"/>
        <pc:sldMkLst>
          <pc:docMk/>
          <pc:sldMk cId="2352249740" sldId="333"/>
        </pc:sldMkLst>
      </pc:sldChg>
      <pc:sldChg chg="modNotesTx">
        <pc:chgData name="McDowell, Perry (CIV)" userId="b349c3ba-4939-4556-8fc9-16435bd90232" providerId="ADAL" clId="{606B400B-36EA-424C-9C26-34D0B5F4AD59}" dt="2024-10-07T18:58:12.452" v="186" actId="20577"/>
        <pc:sldMkLst>
          <pc:docMk/>
          <pc:sldMk cId="0" sldId="334"/>
        </pc:sldMkLst>
      </pc:sldChg>
      <pc:sldChg chg="modNotesTx">
        <pc:chgData name="McDowell, Perry (CIV)" userId="b349c3ba-4939-4556-8fc9-16435bd90232" providerId="ADAL" clId="{606B400B-36EA-424C-9C26-34D0B5F4AD59}" dt="2024-10-07T22:48:14.841" v="249" actId="20577"/>
        <pc:sldMkLst>
          <pc:docMk/>
          <pc:sldMk cId="3637496268" sldId="335"/>
        </pc:sldMkLst>
      </pc:sldChg>
      <pc:sldChg chg="modNotesTx">
        <pc:chgData name="McDowell, Perry (CIV)" userId="b349c3ba-4939-4556-8fc9-16435bd90232" providerId="ADAL" clId="{606B400B-36EA-424C-9C26-34D0B5F4AD59}" dt="2024-10-07T22:48:53.579" v="258" actId="20577"/>
        <pc:sldMkLst>
          <pc:docMk/>
          <pc:sldMk cId="2486688683" sldId="336"/>
        </pc:sldMkLst>
      </pc:sldChg>
      <pc:sldChg chg="modNotesTx">
        <pc:chgData name="McDowell, Perry (CIV)" userId="b349c3ba-4939-4556-8fc9-16435bd90232" providerId="ADAL" clId="{606B400B-36EA-424C-9C26-34D0B5F4AD59}" dt="2024-10-07T22:47:22.697" v="234" actId="20577"/>
        <pc:sldMkLst>
          <pc:docMk/>
          <pc:sldMk cId="0" sldId="337"/>
        </pc:sldMkLst>
      </pc:sldChg>
      <pc:sldChg chg="modNotesTx">
        <pc:chgData name="McDowell, Perry (CIV)" userId="b349c3ba-4939-4556-8fc9-16435bd90232" providerId="ADAL" clId="{606B400B-36EA-424C-9C26-34D0B5F4AD59}" dt="2024-10-07T22:51:04.635" v="273" actId="20577"/>
        <pc:sldMkLst>
          <pc:docMk/>
          <pc:sldMk cId="0" sldId="338"/>
        </pc:sldMkLst>
      </pc:sldChg>
      <pc:sldChg chg="modNotesTx">
        <pc:chgData name="McDowell, Perry (CIV)" userId="b349c3ba-4939-4556-8fc9-16435bd90232" providerId="ADAL" clId="{606B400B-36EA-424C-9C26-34D0B5F4AD59}" dt="2024-10-07T22:47:48.250" v="241" actId="20577"/>
        <pc:sldMkLst>
          <pc:docMk/>
          <pc:sldMk cId="2019411190" sldId="341"/>
        </pc:sldMkLst>
      </pc:sldChg>
      <pc:sldChg chg="modNotesTx">
        <pc:chgData name="McDowell, Perry (CIV)" userId="b349c3ba-4939-4556-8fc9-16435bd90232" providerId="ADAL" clId="{606B400B-36EA-424C-9C26-34D0B5F4AD59}" dt="2024-10-07T22:51:13.915" v="281" actId="20577"/>
        <pc:sldMkLst>
          <pc:docMk/>
          <pc:sldMk cId="3309674280" sldId="350"/>
        </pc:sldMkLst>
      </pc:sldChg>
      <pc:sldChg chg="modNotesTx">
        <pc:chgData name="McDowell, Perry (CIV)" userId="b349c3ba-4939-4556-8fc9-16435bd90232" providerId="ADAL" clId="{606B400B-36EA-424C-9C26-34D0B5F4AD59}" dt="2024-10-07T22:56:32.404" v="295" actId="20577"/>
        <pc:sldMkLst>
          <pc:docMk/>
          <pc:sldMk cId="1109239972" sldId="354"/>
        </pc:sldMkLst>
      </pc:sldChg>
      <pc:sldChg chg="modNotesTx">
        <pc:chgData name="McDowell, Perry (CIV)" userId="b349c3ba-4939-4556-8fc9-16435bd90232" providerId="ADAL" clId="{606B400B-36EA-424C-9C26-34D0B5F4AD59}" dt="2024-10-07T22:55:52.594" v="290" actId="20577"/>
        <pc:sldMkLst>
          <pc:docMk/>
          <pc:sldMk cId="0" sldId="358"/>
        </pc:sldMkLst>
      </pc:sldChg>
      <pc:sldChg chg="del">
        <pc:chgData name="McDowell, Perry (CIV)" userId="b349c3ba-4939-4556-8fc9-16435bd90232" providerId="ADAL" clId="{606B400B-36EA-424C-9C26-34D0B5F4AD59}" dt="2024-10-07T18:49:54.799" v="149" actId="47"/>
        <pc:sldMkLst>
          <pc:docMk/>
          <pc:sldMk cId="1260436900" sldId="360"/>
        </pc:sldMkLst>
      </pc:sldChg>
      <pc:sldChg chg="modNotesTx">
        <pc:chgData name="McDowell, Perry (CIV)" userId="b349c3ba-4939-4556-8fc9-16435bd90232" providerId="ADAL" clId="{606B400B-36EA-424C-9C26-34D0B5F4AD59}" dt="2024-10-07T22:56:43.370" v="298" actId="20577"/>
        <pc:sldMkLst>
          <pc:docMk/>
          <pc:sldMk cId="3299461800" sldId="361"/>
        </pc:sldMkLst>
      </pc:sldChg>
      <pc:sldChg chg="modNotesTx">
        <pc:chgData name="McDowell, Perry (CIV)" userId="b349c3ba-4939-4556-8fc9-16435bd90232" providerId="ADAL" clId="{606B400B-36EA-424C-9C26-34D0B5F4AD59}" dt="2024-10-07T22:56:54.387" v="303" actId="20577"/>
        <pc:sldMkLst>
          <pc:docMk/>
          <pc:sldMk cId="136666943" sldId="362"/>
        </pc:sldMkLst>
      </pc:sldChg>
      <pc:sldChg chg="modNotesTx">
        <pc:chgData name="McDowell, Perry (CIV)" userId="b349c3ba-4939-4556-8fc9-16435bd90232" providerId="ADAL" clId="{606B400B-36EA-424C-9C26-34D0B5F4AD59}" dt="2024-10-07T22:57:42.773" v="306" actId="20577"/>
        <pc:sldMkLst>
          <pc:docMk/>
          <pc:sldMk cId="2307882415" sldId="363"/>
        </pc:sldMkLst>
      </pc:sldChg>
      <pc:sldChg chg="modNotesTx">
        <pc:chgData name="McDowell, Perry (CIV)" userId="b349c3ba-4939-4556-8fc9-16435bd90232" providerId="ADAL" clId="{606B400B-36EA-424C-9C26-34D0B5F4AD59}" dt="2024-10-07T22:59:09.813" v="338" actId="20577"/>
        <pc:sldMkLst>
          <pc:docMk/>
          <pc:sldMk cId="1200691094" sldId="364"/>
        </pc:sldMkLst>
      </pc:sldChg>
      <pc:sldChg chg="modNotesTx">
        <pc:chgData name="McDowell, Perry (CIV)" userId="b349c3ba-4939-4556-8fc9-16435bd90232" providerId="ADAL" clId="{606B400B-36EA-424C-9C26-34D0B5F4AD59}" dt="2024-10-07T22:59:39.637" v="350" actId="20577"/>
        <pc:sldMkLst>
          <pc:docMk/>
          <pc:sldMk cId="581750395" sldId="365"/>
        </pc:sldMkLst>
      </pc:sldChg>
      <pc:sldChg chg="modNotesTx">
        <pc:chgData name="McDowell, Perry (CIV)" userId="b349c3ba-4939-4556-8fc9-16435bd90232" providerId="ADAL" clId="{606B400B-36EA-424C-9C26-34D0B5F4AD59}" dt="2024-10-07T22:59:56.230" v="362" actId="20577"/>
        <pc:sldMkLst>
          <pc:docMk/>
          <pc:sldMk cId="315803878" sldId="366"/>
        </pc:sldMkLst>
      </pc:sldChg>
      <pc:sldChg chg="modNotesTx">
        <pc:chgData name="McDowell, Perry (CIV)" userId="b349c3ba-4939-4556-8fc9-16435bd90232" providerId="ADAL" clId="{606B400B-36EA-424C-9C26-34D0B5F4AD59}" dt="2024-10-07T22:57:50.342" v="310" actId="20577"/>
        <pc:sldMkLst>
          <pc:docMk/>
          <pc:sldMk cId="951279738" sldId="367"/>
        </pc:sldMkLst>
      </pc:sldChg>
      <pc:sldChg chg="modNotesTx">
        <pc:chgData name="McDowell, Perry (CIV)" userId="b349c3ba-4939-4556-8fc9-16435bd90232" providerId="ADAL" clId="{606B400B-36EA-424C-9C26-34D0B5F4AD59}" dt="2024-10-07T18:45:45.218" v="148" actId="20577"/>
        <pc:sldMkLst>
          <pc:docMk/>
          <pc:sldMk cId="1141675737" sldId="368"/>
        </pc:sldMkLst>
      </pc:sldChg>
      <pc:sldChg chg="modNotesTx">
        <pc:chgData name="McDowell, Perry (CIV)" userId="b349c3ba-4939-4556-8fc9-16435bd90232" providerId="ADAL" clId="{606B400B-36EA-424C-9C26-34D0B5F4AD59}" dt="2024-10-07T22:47:02.488" v="224" actId="20577"/>
        <pc:sldMkLst>
          <pc:docMk/>
          <pc:sldMk cId="2769429139" sldId="370"/>
        </pc:sldMkLst>
      </pc:sldChg>
      <pc:sldChg chg="modSp mod modNotesTx">
        <pc:chgData name="McDowell, Perry (CIV)" userId="b349c3ba-4939-4556-8fc9-16435bd90232" providerId="ADAL" clId="{606B400B-36EA-424C-9C26-34D0B5F4AD59}" dt="2024-10-07T23:04:08.165" v="400" actId="20577"/>
        <pc:sldMkLst>
          <pc:docMk/>
          <pc:sldMk cId="0" sldId="389"/>
        </pc:sldMkLst>
        <pc:spChg chg="mod">
          <ac:chgData name="McDowell, Perry (CIV)" userId="b349c3ba-4939-4556-8fc9-16435bd90232" providerId="ADAL" clId="{606B400B-36EA-424C-9C26-34D0B5F4AD59}" dt="2024-10-07T23:03:29.235" v="392" actId="20577"/>
          <ac:spMkLst>
            <pc:docMk/>
            <pc:sldMk cId="0" sldId="389"/>
            <ac:spMk id="79874" creationId="{E7718B05-5D9D-4B5B-8F6E-D5C8348D6B01}"/>
          </ac:spMkLst>
        </pc:spChg>
      </pc:sldChg>
      <pc:sldChg chg="modNotesTx">
        <pc:chgData name="McDowell, Perry (CIV)" userId="b349c3ba-4939-4556-8fc9-16435bd90232" providerId="ADAL" clId="{606B400B-36EA-424C-9C26-34D0B5F4AD59}" dt="2024-10-07T23:03:58.407" v="396" actId="20577"/>
        <pc:sldMkLst>
          <pc:docMk/>
          <pc:sldMk cId="0" sldId="390"/>
        </pc:sldMkLst>
      </pc:sldChg>
      <pc:sldChg chg="modNotesTx">
        <pc:chgData name="McDowell, Perry (CIV)" userId="b349c3ba-4939-4556-8fc9-16435bd90232" providerId="ADAL" clId="{606B400B-36EA-424C-9C26-34D0B5F4AD59}" dt="2024-10-07T23:04:16.918" v="408" actId="20577"/>
        <pc:sldMkLst>
          <pc:docMk/>
          <pc:sldMk cId="0" sldId="391"/>
        </pc:sldMkLst>
      </pc:sldChg>
      <pc:sldChg chg="del">
        <pc:chgData name="McDowell, Perry (CIV)" userId="b349c3ba-4939-4556-8fc9-16435bd90232" providerId="ADAL" clId="{606B400B-36EA-424C-9C26-34D0B5F4AD59}" dt="2024-10-07T18:54:02.289" v="169" actId="47"/>
        <pc:sldMkLst>
          <pc:docMk/>
          <pc:sldMk cId="3194604088" sldId="392"/>
        </pc:sldMkLst>
      </pc:sldChg>
      <pc:sldChg chg="del">
        <pc:chgData name="McDowell, Perry (CIV)" userId="b349c3ba-4939-4556-8fc9-16435bd90232" providerId="ADAL" clId="{606B400B-36EA-424C-9C26-34D0B5F4AD59}" dt="2024-10-07T18:54:02.289" v="169" actId="47"/>
        <pc:sldMkLst>
          <pc:docMk/>
          <pc:sldMk cId="2765022239" sldId="393"/>
        </pc:sldMkLst>
      </pc:sldChg>
      <pc:sldChg chg="modNotesTx">
        <pc:chgData name="McDowell, Perry (CIV)" userId="b349c3ba-4939-4556-8fc9-16435bd90232" providerId="ADAL" clId="{606B400B-36EA-424C-9C26-34D0B5F4AD59}" dt="2024-10-07T23:01:41.974" v="384" actId="20577"/>
        <pc:sldMkLst>
          <pc:docMk/>
          <pc:sldMk cId="2915027732" sldId="394"/>
        </pc:sldMkLst>
      </pc:sldChg>
      <pc:sldChg chg="modNotesTx">
        <pc:chgData name="McDowell, Perry (CIV)" userId="b349c3ba-4939-4556-8fc9-16435bd90232" providerId="ADAL" clId="{606B400B-36EA-424C-9C26-34D0B5F4AD59}" dt="2024-10-07T18:53:57.746" v="168" actId="20577"/>
        <pc:sldMkLst>
          <pc:docMk/>
          <pc:sldMk cId="2947362425" sldId="395"/>
        </pc:sldMkLst>
      </pc:sldChg>
      <pc:sldChg chg="modNotesTx">
        <pc:chgData name="McDowell, Perry (CIV)" userId="b349c3ba-4939-4556-8fc9-16435bd90232" providerId="ADAL" clId="{606B400B-36EA-424C-9C26-34D0B5F4AD59}" dt="2024-10-07T18:50:35.343" v="156" actId="20577"/>
        <pc:sldMkLst>
          <pc:docMk/>
          <pc:sldMk cId="955093646" sldId="396"/>
        </pc:sldMkLst>
      </pc:sldChg>
    </pc:docChg>
  </pc:docChgLst>
  <pc:docChgLst>
    <pc:chgData name="McDowell, Perry (CIV)" userId="b349c3ba-4939-4556-8fc9-16435bd90232" providerId="ADAL" clId="{0CA67CF4-7794-4BF3-9FD5-864810D0A92B}"/>
    <pc:docChg chg="undo custSel modSld sldOrd">
      <pc:chgData name="McDowell, Perry (CIV)" userId="b349c3ba-4939-4556-8fc9-16435bd90232" providerId="ADAL" clId="{0CA67CF4-7794-4BF3-9FD5-864810D0A92B}" dt="2024-12-02T00:27:02.471" v="5896" actId="6549"/>
      <pc:docMkLst>
        <pc:docMk/>
      </pc:docMkLst>
      <pc:sldChg chg="modSp mod modNotesTx">
        <pc:chgData name="McDowell, Perry (CIV)" userId="b349c3ba-4939-4556-8fc9-16435bd90232" providerId="ADAL" clId="{0CA67CF4-7794-4BF3-9FD5-864810D0A92B}" dt="2024-12-01T21:38:09.869" v="2363" actId="20577"/>
        <pc:sldMkLst>
          <pc:docMk/>
          <pc:sldMk cId="3364885160" sldId="305"/>
        </pc:sldMkLst>
        <pc:spChg chg="mod">
          <ac:chgData name="McDowell, Perry (CIV)" userId="b349c3ba-4939-4556-8fc9-16435bd90232" providerId="ADAL" clId="{0CA67CF4-7794-4BF3-9FD5-864810D0A92B}" dt="2024-12-01T21:38:09.869" v="2363" actId="20577"/>
          <ac:spMkLst>
            <pc:docMk/>
            <pc:sldMk cId="3364885160" sldId="305"/>
            <ac:spMk id="2" creationId="{7F209547-9298-6E22-AD57-5DFCA2E92286}"/>
          </ac:spMkLst>
        </pc:spChg>
        <pc:spChg chg="mod">
          <ac:chgData name="McDowell, Perry (CIV)" userId="b349c3ba-4939-4556-8fc9-16435bd90232" providerId="ADAL" clId="{0CA67CF4-7794-4BF3-9FD5-864810D0A92B}" dt="2024-12-01T21:37:58.126" v="2341" actId="20577"/>
          <ac:spMkLst>
            <pc:docMk/>
            <pc:sldMk cId="3364885160" sldId="305"/>
            <ac:spMk id="3" creationId="{2F4087F1-B7A9-E5CF-D7B1-327080F98C05}"/>
          </ac:spMkLst>
        </pc:spChg>
      </pc:sldChg>
      <pc:sldChg chg="modSp mod">
        <pc:chgData name="McDowell, Perry (CIV)" userId="b349c3ba-4939-4556-8fc9-16435bd90232" providerId="ADAL" clId="{0CA67CF4-7794-4BF3-9FD5-864810D0A92B}" dt="2024-12-01T21:52:04.607" v="2449" actId="20577"/>
        <pc:sldMkLst>
          <pc:docMk/>
          <pc:sldMk cId="3430633372" sldId="308"/>
        </pc:sldMkLst>
        <pc:spChg chg="mod">
          <ac:chgData name="McDowell, Perry (CIV)" userId="b349c3ba-4939-4556-8fc9-16435bd90232" providerId="ADAL" clId="{0CA67CF4-7794-4BF3-9FD5-864810D0A92B}" dt="2024-12-01T21:52:04.607" v="2449" actId="20577"/>
          <ac:spMkLst>
            <pc:docMk/>
            <pc:sldMk cId="3430633372" sldId="308"/>
            <ac:spMk id="2" creationId="{AE5E8738-9160-4975-3548-F0BAADD4A87A}"/>
          </ac:spMkLst>
        </pc:spChg>
      </pc:sldChg>
      <pc:sldChg chg="modSp mod ord modNotesTx">
        <pc:chgData name="McDowell, Perry (CIV)" userId="b349c3ba-4939-4556-8fc9-16435bd90232" providerId="ADAL" clId="{0CA67CF4-7794-4BF3-9FD5-864810D0A92B}" dt="2024-12-01T23:24:31.534" v="5080" actId="20577"/>
        <pc:sldMkLst>
          <pc:docMk/>
          <pc:sldMk cId="1606175715" sldId="309"/>
        </pc:sldMkLst>
        <pc:spChg chg="mod">
          <ac:chgData name="McDowell, Perry (CIV)" userId="b349c3ba-4939-4556-8fc9-16435bd90232" providerId="ADAL" clId="{0CA67CF4-7794-4BF3-9FD5-864810D0A92B}" dt="2024-12-01T23:18:16.334" v="4845" actId="6549"/>
          <ac:spMkLst>
            <pc:docMk/>
            <pc:sldMk cId="1606175715" sldId="309"/>
            <ac:spMk id="3" creationId="{11D132E3-FCFC-32B5-DC1C-22838CEA7F3B}"/>
          </ac:spMkLst>
        </pc:spChg>
      </pc:sldChg>
      <pc:sldChg chg="modSp mod">
        <pc:chgData name="McDowell, Perry (CIV)" userId="b349c3ba-4939-4556-8fc9-16435bd90232" providerId="ADAL" clId="{0CA67CF4-7794-4BF3-9FD5-864810D0A92B}" dt="2024-12-01T21:49:07.471" v="2444" actId="20577"/>
        <pc:sldMkLst>
          <pc:docMk/>
          <pc:sldMk cId="3143339065" sldId="314"/>
        </pc:sldMkLst>
        <pc:spChg chg="mod">
          <ac:chgData name="McDowell, Perry (CIV)" userId="b349c3ba-4939-4556-8fc9-16435bd90232" providerId="ADAL" clId="{0CA67CF4-7794-4BF3-9FD5-864810D0A92B}" dt="2024-12-01T21:49:07.471" v="2444" actId="20577"/>
          <ac:spMkLst>
            <pc:docMk/>
            <pc:sldMk cId="3143339065" sldId="314"/>
            <ac:spMk id="3" creationId="{2F4087F1-B7A9-E5CF-D7B1-327080F98C05}"/>
          </ac:spMkLst>
        </pc:spChg>
      </pc:sldChg>
      <pc:sldChg chg="modSp mod modNotesTx">
        <pc:chgData name="McDowell, Perry (CIV)" userId="b349c3ba-4939-4556-8fc9-16435bd90232" providerId="ADAL" clId="{0CA67CF4-7794-4BF3-9FD5-864810D0A92B}" dt="2024-11-18T20:38:26.314" v="2212" actId="313"/>
        <pc:sldMkLst>
          <pc:docMk/>
          <pc:sldMk cId="583441796" sldId="326"/>
        </pc:sldMkLst>
        <pc:spChg chg="mod">
          <ac:chgData name="McDowell, Perry (CIV)" userId="b349c3ba-4939-4556-8fc9-16435bd90232" providerId="ADAL" clId="{0CA67CF4-7794-4BF3-9FD5-864810D0A92B}" dt="2024-11-04T17:45:56.980" v="340" actId="14"/>
          <ac:spMkLst>
            <pc:docMk/>
            <pc:sldMk cId="583441796" sldId="326"/>
            <ac:spMk id="3" creationId="{CF5CF94D-40C4-D2DE-03EF-BB747401EDA8}"/>
          </ac:spMkLst>
        </pc:spChg>
      </pc:sldChg>
      <pc:sldChg chg="modNotesTx">
        <pc:chgData name="McDowell, Perry (CIV)" userId="b349c3ba-4939-4556-8fc9-16435bd90232" providerId="ADAL" clId="{0CA67CF4-7794-4BF3-9FD5-864810D0A92B}" dt="2024-11-04T18:32:44.824" v="1937" actId="20577"/>
        <pc:sldMkLst>
          <pc:docMk/>
          <pc:sldMk cId="3637496268" sldId="335"/>
        </pc:sldMkLst>
      </pc:sldChg>
      <pc:sldChg chg="modSp mod modNotesTx">
        <pc:chgData name="McDowell, Perry (CIV)" userId="b349c3ba-4939-4556-8fc9-16435bd90232" providerId="ADAL" clId="{0CA67CF4-7794-4BF3-9FD5-864810D0A92B}" dt="2024-12-01T23:44:14.485" v="5581" actId="20577"/>
        <pc:sldMkLst>
          <pc:docMk/>
          <pc:sldMk cId="2486688683" sldId="336"/>
        </pc:sldMkLst>
        <pc:spChg chg="mod">
          <ac:chgData name="McDowell, Perry (CIV)" userId="b349c3ba-4939-4556-8fc9-16435bd90232" providerId="ADAL" clId="{0CA67CF4-7794-4BF3-9FD5-864810D0A92B}" dt="2024-12-01T22:15:13.860" v="3268" actId="20577"/>
          <ac:spMkLst>
            <pc:docMk/>
            <pc:sldMk cId="2486688683" sldId="336"/>
            <ac:spMk id="3" creationId="{2F4087F1-B7A9-E5CF-D7B1-327080F98C05}"/>
          </ac:spMkLst>
        </pc:spChg>
      </pc:sldChg>
      <pc:sldChg chg="modSp mod modNotesTx">
        <pc:chgData name="McDowell, Perry (CIV)" userId="b349c3ba-4939-4556-8fc9-16435bd90232" providerId="ADAL" clId="{0CA67CF4-7794-4BF3-9FD5-864810D0A92B}" dt="2024-12-01T21:41:27.094" v="2400" actId="6549"/>
        <pc:sldMkLst>
          <pc:docMk/>
          <pc:sldMk cId="0" sldId="337"/>
        </pc:sldMkLst>
        <pc:spChg chg="mod">
          <ac:chgData name="McDowell, Perry (CIV)" userId="b349c3ba-4939-4556-8fc9-16435bd90232" providerId="ADAL" clId="{0CA67CF4-7794-4BF3-9FD5-864810D0A92B}" dt="2024-12-01T21:41:18.629" v="2399" actId="14100"/>
          <ac:spMkLst>
            <pc:docMk/>
            <pc:sldMk cId="0" sldId="337"/>
            <ac:spMk id="2" creationId="{3365B72B-1796-DC66-F39D-C70F1AC8CA5B}"/>
          </ac:spMkLst>
        </pc:spChg>
      </pc:sldChg>
      <pc:sldChg chg="modSp ord modNotesTx">
        <pc:chgData name="McDowell, Perry (CIV)" userId="b349c3ba-4939-4556-8fc9-16435bd90232" providerId="ADAL" clId="{0CA67CF4-7794-4BF3-9FD5-864810D0A92B}" dt="2024-12-01T23:49:38.109" v="5884" actId="20577"/>
        <pc:sldMkLst>
          <pc:docMk/>
          <pc:sldMk cId="0" sldId="338"/>
        </pc:sldMkLst>
        <pc:spChg chg="mod">
          <ac:chgData name="McDowell, Perry (CIV)" userId="b349c3ba-4939-4556-8fc9-16435bd90232" providerId="ADAL" clId="{0CA67CF4-7794-4BF3-9FD5-864810D0A92B}" dt="2024-12-01T22:38:26.088" v="4419" actId="20578"/>
          <ac:spMkLst>
            <pc:docMk/>
            <pc:sldMk cId="0" sldId="338"/>
            <ac:spMk id="8195" creationId="{00000000-0000-0000-0000-000000000000}"/>
          </ac:spMkLst>
        </pc:spChg>
      </pc:sldChg>
      <pc:sldChg chg="modSp mod modNotesTx">
        <pc:chgData name="McDowell, Perry (CIV)" userId="b349c3ba-4939-4556-8fc9-16435bd90232" providerId="ADAL" clId="{0CA67CF4-7794-4BF3-9FD5-864810D0A92B}" dt="2024-12-01T21:43:02.610" v="2440" actId="20577"/>
        <pc:sldMkLst>
          <pc:docMk/>
          <pc:sldMk cId="2019411190" sldId="341"/>
        </pc:sldMkLst>
        <pc:spChg chg="mod">
          <ac:chgData name="McDowell, Perry (CIV)" userId="b349c3ba-4939-4556-8fc9-16435bd90232" providerId="ADAL" clId="{0CA67CF4-7794-4BF3-9FD5-864810D0A92B}" dt="2024-12-01T21:43:02.610" v="2440" actId="20577"/>
          <ac:spMkLst>
            <pc:docMk/>
            <pc:sldMk cId="2019411190" sldId="341"/>
            <ac:spMk id="3" creationId="{1291E21A-840C-25D6-BE41-CD33E0BE7536}"/>
          </ac:spMkLst>
        </pc:spChg>
      </pc:sldChg>
      <pc:sldChg chg="modSp mod modNotesTx">
        <pc:chgData name="McDowell, Perry (CIV)" userId="b349c3ba-4939-4556-8fc9-16435bd90232" providerId="ADAL" clId="{0CA67CF4-7794-4BF3-9FD5-864810D0A92B}" dt="2024-12-01T21:50:04.162" v="2447" actId="20577"/>
        <pc:sldMkLst>
          <pc:docMk/>
          <pc:sldMk cId="1109239972" sldId="354"/>
        </pc:sldMkLst>
        <pc:spChg chg="mod">
          <ac:chgData name="McDowell, Perry (CIV)" userId="b349c3ba-4939-4556-8fc9-16435bd90232" providerId="ADAL" clId="{0CA67CF4-7794-4BF3-9FD5-864810D0A92B}" dt="2024-12-01T21:50:04.162" v="2447" actId="20577"/>
          <ac:spMkLst>
            <pc:docMk/>
            <pc:sldMk cId="1109239972" sldId="354"/>
            <ac:spMk id="3" creationId="{578F4BA1-B2D8-1232-0926-CF6D7E5A47A9}"/>
          </ac:spMkLst>
        </pc:spChg>
      </pc:sldChg>
      <pc:sldChg chg="delSp modSp mod modNotesTx">
        <pc:chgData name="McDowell, Perry (CIV)" userId="b349c3ba-4939-4556-8fc9-16435bd90232" providerId="ADAL" clId="{0CA67CF4-7794-4BF3-9FD5-864810D0A92B}" dt="2024-12-02T00:13:33.682" v="5891" actId="6549"/>
        <pc:sldMkLst>
          <pc:docMk/>
          <pc:sldMk cId="2769429139" sldId="370"/>
        </pc:sldMkLst>
        <pc:spChg chg="mod">
          <ac:chgData name="McDowell, Perry (CIV)" userId="b349c3ba-4939-4556-8fc9-16435bd90232" providerId="ADAL" clId="{0CA67CF4-7794-4BF3-9FD5-864810D0A92B}" dt="2024-12-01T21:39:11.594" v="2384" actId="5793"/>
          <ac:spMkLst>
            <pc:docMk/>
            <pc:sldMk cId="2769429139" sldId="370"/>
            <ac:spMk id="3" creationId="{46AC71AB-9F05-677D-7B45-A47C1F4AEA1C}"/>
          </ac:spMkLst>
        </pc:spChg>
        <pc:spChg chg="mod">
          <ac:chgData name="McDowell, Perry (CIV)" userId="b349c3ba-4939-4556-8fc9-16435bd90232" providerId="ADAL" clId="{0CA67CF4-7794-4BF3-9FD5-864810D0A92B}" dt="2024-12-02T00:12:58.227" v="5889" actId="207"/>
          <ac:spMkLst>
            <pc:docMk/>
            <pc:sldMk cId="2769429139" sldId="370"/>
            <ac:spMk id="26" creationId="{E1A2BEE9-C37B-1385-1A5D-B20067E69CA7}"/>
          </ac:spMkLst>
        </pc:spChg>
        <pc:spChg chg="mod">
          <ac:chgData name="McDowell, Perry (CIV)" userId="b349c3ba-4939-4556-8fc9-16435bd90232" providerId="ADAL" clId="{0CA67CF4-7794-4BF3-9FD5-864810D0A92B}" dt="2024-12-02T00:12:58.653" v="5890" actId="207"/>
          <ac:spMkLst>
            <pc:docMk/>
            <pc:sldMk cId="2769429139" sldId="370"/>
            <ac:spMk id="31" creationId="{FF571DEF-7269-1CDB-86CA-D4F7D4F2125B}"/>
          </ac:spMkLst>
        </pc:spChg>
        <pc:spChg chg="mod">
          <ac:chgData name="McDowell, Perry (CIV)" userId="b349c3ba-4939-4556-8fc9-16435bd90232" providerId="ADAL" clId="{0CA67CF4-7794-4BF3-9FD5-864810D0A92B}" dt="2024-12-02T00:12:57.677" v="5888" actId="207"/>
          <ac:spMkLst>
            <pc:docMk/>
            <pc:sldMk cId="2769429139" sldId="370"/>
            <ac:spMk id="32" creationId="{6950B399-F7E4-8334-66FF-01665DC21E7E}"/>
          </ac:spMkLst>
        </pc:spChg>
        <pc:picChg chg="del">
          <ac:chgData name="McDowell, Perry (CIV)" userId="b349c3ba-4939-4556-8fc9-16435bd90232" providerId="ADAL" clId="{0CA67CF4-7794-4BF3-9FD5-864810D0A92B}" dt="2024-11-04T16:35:32.555" v="0" actId="478"/>
          <ac:picMkLst>
            <pc:docMk/>
            <pc:sldMk cId="2769429139" sldId="370"/>
            <ac:picMk id="5" creationId="{071A0BE1-D1FD-35DA-798D-7547CA9B1706}"/>
          </ac:picMkLst>
        </pc:picChg>
      </pc:sldChg>
      <pc:sldChg chg="modSp mod ord modNotesTx">
        <pc:chgData name="McDowell, Perry (CIV)" userId="b349c3ba-4939-4556-8fc9-16435bd90232" providerId="ADAL" clId="{0CA67CF4-7794-4BF3-9FD5-864810D0A92B}" dt="2024-12-02T00:27:02.471" v="5896" actId="6549"/>
        <pc:sldMkLst>
          <pc:docMk/>
          <pc:sldMk cId="0" sldId="389"/>
        </pc:sldMkLst>
        <pc:spChg chg="mod">
          <ac:chgData name="McDowell, Perry (CIV)" userId="b349c3ba-4939-4556-8fc9-16435bd90232" providerId="ADAL" clId="{0CA67CF4-7794-4BF3-9FD5-864810D0A92B}" dt="2024-12-01T23:24:58.542" v="5082" actId="20577"/>
          <ac:spMkLst>
            <pc:docMk/>
            <pc:sldMk cId="0" sldId="389"/>
            <ac:spMk id="79875" creationId="{C5CF8DF2-CBC4-AC52-FFE5-1FCEDA9B566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dirty="0"/>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dirty="0"/>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doi.org/10.1080/10447318.2020.1828535"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doi.org/10.1080/10447318.2020.1828535"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doi.org/10.1080/10447318.2020.1828535"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doi.org/10.1080/10447318.2020.1828535"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1</a:t>
            </a:fld>
            <a:endParaRPr lang="en-US" dirty="0"/>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r>
              <a:rPr lang="en-US" dirty="0"/>
              <a:t>Nick - 1</a:t>
            </a:r>
          </a:p>
        </p:txBody>
      </p:sp>
    </p:spTree>
    <p:extLst>
      <p:ext uri="{BB962C8B-B14F-4D97-AF65-F5344CB8AC3E}">
        <p14:creationId xmlns:p14="http://schemas.microsoft.com/office/powerpoint/2010/main" val="785981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Perry – 1.5</a:t>
            </a:r>
          </a:p>
          <a:p>
            <a:endParaRPr lang="en-US" dirty="0"/>
          </a:p>
          <a:p>
            <a:r>
              <a:rPr lang="en-US" dirty="0"/>
              <a:t>As I said, “cybersickness” has become the most common term used to describe symptoms in any type of computerized environment such as simulators or HMDs, but those in the field often break them down separately and here’s the reason. We do this because users generally feel different types of discomfort in “VR sickness” vs “AR sickness” vs “simulator sickness, with the differences in the orders of severity experienced in the three areas of the SSQ.</a:t>
            </a:r>
          </a:p>
          <a:p>
            <a:endParaRPr lang="en-US" dirty="0"/>
          </a:p>
          <a:p>
            <a:endParaRPr lang="en-US" dirty="0"/>
          </a:p>
          <a:p>
            <a:endParaRPr lang="en-US" dirty="0"/>
          </a:p>
          <a:p>
            <a:endParaRPr lang="en-US" dirty="0"/>
          </a:p>
          <a:p>
            <a:r>
              <a:rPr lang="en-US" dirty="0"/>
              <a:t>ADD:</a:t>
            </a:r>
          </a:p>
          <a:p>
            <a:endParaRPr lang="en-US" dirty="0"/>
          </a:p>
          <a:p>
            <a:r>
              <a:rPr lang="en-US" dirty="0"/>
              <a:t>CHANGE CAUSES TO SYMPTOMS??? ADD AR SICKNESS TO THAT SAME LINE???</a:t>
            </a:r>
          </a:p>
          <a:p>
            <a:endParaRPr lang="en-US" dirty="0"/>
          </a:p>
          <a:p>
            <a:r>
              <a:rPr lang="en-US" dirty="0"/>
              <a:t>COLOR THE TEXT TO MATCH THE COLORS USED IN THE PREVIOUS SLIDE???</a:t>
            </a:r>
          </a:p>
          <a:p>
            <a:endParaRPr lang="en-US" dirty="0"/>
          </a:p>
          <a:p>
            <a:r>
              <a:rPr lang="en-US" dirty="0"/>
              <a:t>ADD “THE” AFTER “VR SICKNESS”</a:t>
            </a:r>
          </a:p>
          <a:p>
            <a:r>
              <a:rPr lang="en-US" dirty="0"/>
              <a:t>ADD “IS” AFTER “DISORIENTATION”.  ADD “THE” AFTER “OCULMOTOR”</a:t>
            </a:r>
          </a:p>
          <a:p>
            <a:r>
              <a:rPr lang="en-US" dirty="0"/>
              <a:t>ADD “THE” AFTER “NAUSEA AS”</a:t>
            </a:r>
          </a:p>
          <a:p>
            <a:r>
              <a:rPr lang="en-US" dirty="0"/>
              <a:t>ADD “THE” AFTER “ADDITIONALLY,”</a:t>
            </a:r>
          </a:p>
        </p:txBody>
      </p:sp>
      <p:sp>
        <p:nvSpPr>
          <p:cNvPr id="4" name="Slide Number Placeholder 3"/>
          <p:cNvSpPr>
            <a:spLocks noGrp="1"/>
          </p:cNvSpPr>
          <p:nvPr>
            <p:ph type="sldNum" sz="quarter" idx="5"/>
          </p:nvPr>
        </p:nvSpPr>
        <p:spPr/>
        <p:txBody>
          <a:bodyPr/>
          <a:lstStyle/>
          <a:p>
            <a:fld id="{85D9B890-3B6E-417C-BD92-47816D5AB620}" type="slidenum">
              <a:rPr lang="en-US" smtClean="0"/>
              <a:pPr/>
              <a:t>10</a:t>
            </a:fld>
            <a:endParaRPr lang="en-US" dirty="0"/>
          </a:p>
        </p:txBody>
      </p:sp>
    </p:spTree>
    <p:extLst>
      <p:ext uri="{BB962C8B-B14F-4D97-AF65-F5344CB8AC3E}">
        <p14:creationId xmlns:p14="http://schemas.microsoft.com/office/powerpoint/2010/main" val="3979857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Perry - 0</a:t>
            </a:r>
          </a:p>
          <a:p>
            <a:endParaRPr lang="en-US" dirty="0"/>
          </a:p>
          <a:p>
            <a:r>
              <a:rPr lang="en-US" dirty="0"/>
              <a:t>So why do we think CyS is important?</a:t>
            </a:r>
          </a:p>
          <a:p>
            <a:endParaRPr lang="en-US" dirty="0"/>
          </a:p>
          <a:p>
            <a:r>
              <a:rPr lang="en-US" dirty="0"/>
              <a:t>Because simulators and other methods of computer-based visual training – and operations -  are becoming far more common in the military.</a:t>
            </a:r>
          </a:p>
        </p:txBody>
      </p:sp>
      <p:sp>
        <p:nvSpPr>
          <p:cNvPr id="4" name="Slide Number Placeholder 3"/>
          <p:cNvSpPr>
            <a:spLocks noGrp="1"/>
          </p:cNvSpPr>
          <p:nvPr>
            <p:ph type="sldNum" sz="quarter" idx="5"/>
          </p:nvPr>
        </p:nvSpPr>
        <p:spPr/>
        <p:txBody>
          <a:bodyPr/>
          <a:lstStyle/>
          <a:p>
            <a:fld id="{85D9B890-3B6E-417C-BD92-47816D5AB620}" type="slidenum">
              <a:rPr lang="en-US" smtClean="0"/>
              <a:pPr/>
              <a:t>11</a:t>
            </a:fld>
            <a:endParaRPr lang="en-US" dirty="0"/>
          </a:p>
        </p:txBody>
      </p:sp>
    </p:spTree>
    <p:extLst>
      <p:ext uri="{BB962C8B-B14F-4D97-AF65-F5344CB8AC3E}">
        <p14:creationId xmlns:p14="http://schemas.microsoft.com/office/powerpoint/2010/main" val="114384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Perry – 0</a:t>
            </a:r>
          </a:p>
          <a:p>
            <a:endParaRPr lang="en-US" dirty="0"/>
          </a:p>
          <a:p>
            <a:r>
              <a:rPr lang="en-US"/>
              <a:t>NEED TO REHEARSE THIS ONE.</a:t>
            </a:r>
          </a:p>
          <a:p>
            <a:endParaRPr lang="en-US" dirty="0"/>
          </a:p>
          <a:p>
            <a:r>
              <a:rPr lang="en-US" dirty="0"/>
              <a:t>It’s used for </a:t>
            </a:r>
          </a:p>
          <a:p>
            <a:endParaRPr lang="en-US" dirty="0"/>
          </a:p>
          <a:p>
            <a:pPr marL="285750" indent="-285750">
              <a:buFont typeface="Arial" panose="020B0604020202020204" pitchFamily="34" charset="0"/>
              <a:buChar char="•"/>
            </a:pPr>
            <a:r>
              <a:rPr lang="en-US" dirty="0"/>
              <a:t>parachuting training…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pilot training by the USAF</a:t>
            </a:r>
          </a:p>
          <a:p>
            <a:pPr marL="285750" indent="-285750">
              <a:buFont typeface="Arial" panose="020B0604020202020204" pitchFamily="34" charset="0"/>
              <a:buChar char="•"/>
            </a:pPr>
            <a:r>
              <a:rPr lang="en-US" dirty="0"/>
              <a:t>Army for a wide range of training</a:t>
            </a:r>
          </a:p>
          <a:p>
            <a:pPr marL="285750" indent="-285750">
              <a:buFont typeface="Arial" panose="020B0604020202020204" pitchFamily="34" charset="0"/>
              <a:buChar char="•"/>
            </a:pPr>
            <a:r>
              <a:rPr lang="en-US" dirty="0"/>
              <a:t>By more and more companies both domestic and international</a:t>
            </a:r>
          </a:p>
          <a:p>
            <a:pPr marL="285750" indent="-285750">
              <a:buFont typeface="Arial" panose="020B0604020202020204" pitchFamily="34" charset="0"/>
              <a:buChar char="•"/>
            </a:pPr>
            <a:r>
              <a:rPr lang="en-US" dirty="0"/>
              <a:t>And what got us interested, the Navy for very basic training.</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And beyond, training it’s also being implemented more for operational uses such as mission planning, visualization, even maintenance.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If you don’t believe me, when you walk the floor this week, see how many different booths have HMDs or simulators.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12</a:t>
            </a:fld>
            <a:endParaRPr lang="en-US" dirty="0"/>
          </a:p>
        </p:txBody>
      </p:sp>
    </p:spTree>
    <p:extLst>
      <p:ext uri="{BB962C8B-B14F-4D97-AF65-F5344CB8AC3E}">
        <p14:creationId xmlns:p14="http://schemas.microsoft.com/office/powerpoint/2010/main" val="2311180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Perry – 1.5</a:t>
            </a:r>
          </a:p>
          <a:p>
            <a:endParaRPr lang="en-US" dirty="0"/>
          </a:p>
          <a:p>
            <a:r>
              <a:rPr lang="en-US" dirty="0"/>
              <a:t>But if the military is using this far more than in the past, shouldn’t it fully understand any potential issues with it?</a:t>
            </a:r>
          </a:p>
          <a:p>
            <a:endParaRPr lang="en-US" dirty="0"/>
          </a:p>
          <a:p>
            <a:r>
              <a:rPr lang="en-US" dirty="0"/>
              <a:t>If we’re putting Soldiers/Sailors/Airmen/Marines into these systems, we owe it to them that the systems are safe and aren’t causing issues for them.</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Because,  despite that claims of many of those building the latest and greatest head-worn systems, technology is unlikely to completely eliminate </a:t>
            </a:r>
            <a:r>
              <a:rPr lang="en-US" dirty="0" err="1"/>
              <a:t>CyS</a:t>
            </a:r>
            <a:r>
              <a:rPr lang="en-US" dirty="0"/>
              <a:t>. Claire will show you in a few minutes that the causes of </a:t>
            </a:r>
            <a:r>
              <a:rPr lang="en-US" dirty="0" err="1"/>
              <a:t>CyS</a:t>
            </a:r>
            <a:r>
              <a:rPr lang="en-US" dirty="0"/>
              <a:t> are not necessarily a hardware problem or a software problem, but primarily a wetware problem, i.e., .a human issue, that new technology is unlikely to eliminate for quite a while.</a:t>
            </a:r>
          </a:p>
          <a:p>
            <a:endParaRPr lang="en-US" dirty="0"/>
          </a:p>
          <a:p>
            <a:r>
              <a:rPr lang="en-US" dirty="0"/>
              <a:t>Also, we need to better understand the effects of  </a:t>
            </a:r>
            <a:r>
              <a:rPr lang="en-US" dirty="0" err="1"/>
              <a:t>CyS</a:t>
            </a:r>
            <a:r>
              <a:rPr lang="en-US" dirty="0"/>
              <a:t> upon this VE-based learning paradigm. Think about many of the symptoms of cybersickness when in an environment</a:t>
            </a:r>
          </a:p>
          <a:p>
            <a:endParaRPr lang="en-US" dirty="0"/>
          </a:p>
          <a:p>
            <a:pPr marL="285750" lvl="0" indent="-285750">
              <a:buFont typeface="Arial" panose="020B0604020202020204" pitchFamily="34" charset="0"/>
              <a:buChar char="•"/>
            </a:pPr>
            <a:r>
              <a:rPr lang="en-AU" dirty="0">
                <a:latin typeface="Arial"/>
                <a:cs typeface="Arial"/>
              </a:rPr>
              <a:t>Headache   	Dizziness 		Eye strain 	Vertigo 	Nausea 	Malaise 		Blurred vision	</a:t>
            </a:r>
          </a:p>
          <a:p>
            <a:pPr marL="0" lvl="0" indent="0">
              <a:buFont typeface="Arial" panose="020B0604020202020204" pitchFamily="34" charset="0"/>
              <a:buNone/>
            </a:pPr>
            <a:endParaRPr lang="en-AU" dirty="0">
              <a:latin typeface="Arial"/>
              <a:cs typeface="Arial"/>
            </a:endParaRPr>
          </a:p>
          <a:p>
            <a:pPr marL="0" lvl="0" indent="0">
              <a:buFont typeface="Arial" panose="020B0604020202020204" pitchFamily="34" charset="0"/>
              <a:buNone/>
            </a:pPr>
            <a:r>
              <a:rPr lang="en-AU" dirty="0">
                <a:latin typeface="Arial"/>
                <a:cs typeface="Arial"/>
              </a:rPr>
              <a:t>And think about how well you would learn from a lecture or perform when you’re suffering from some or all of these symptoms. I’m not going to ask for a show of hands, but did anyone ever show up to an eight o’clock class hungover from the night before?</a:t>
            </a:r>
          </a:p>
          <a:p>
            <a:pPr marL="0" lvl="0" indent="0">
              <a:buFont typeface="Arial" panose="020B0604020202020204" pitchFamily="34" charset="0"/>
              <a:buNone/>
            </a:pPr>
            <a:endParaRPr lang="en-AU" dirty="0">
              <a:latin typeface="Arial"/>
              <a:cs typeface="Arial"/>
            </a:endParaRPr>
          </a:p>
          <a:p>
            <a:pPr marL="0" lvl="0" indent="0">
              <a:buFont typeface="Arial" panose="020B0604020202020204" pitchFamily="34" charset="0"/>
              <a:buNone/>
            </a:pPr>
            <a:r>
              <a:rPr lang="en-AU" dirty="0">
                <a:latin typeface="Arial"/>
                <a:cs typeface="Arial"/>
              </a:rPr>
              <a:t>A quick personal anecdote: when I was a midshipman, we went to Pensacola for a week of aviation familiarization where we got to fly in T-34s. . (BTW, this was one month after Top Gun came out, so you can imagine what we were thinking walking around in flight suits.) I was smart enough not to go out the night before flying, but two nights before the flight, we all went out late. The next morning, I was suffering from </a:t>
            </a:r>
            <a:r>
              <a:rPr lang="en-AU" dirty="0" err="1">
                <a:latin typeface="Arial"/>
                <a:cs typeface="Arial"/>
              </a:rPr>
              <a:t>CyS</a:t>
            </a:r>
            <a:r>
              <a:rPr lang="en-AU" dirty="0">
                <a:latin typeface="Arial"/>
                <a:cs typeface="Arial"/>
              </a:rPr>
              <a:t> symptoms, and not paying attention to the class. I remember suddenly realizing that the subject being covered, although unlikely to be needed, would be extremely important to know if it was needed. The subject was “How to bail out of a T-34.” But even after realizing that, I don’t think I got very much out of the lecture. Luckily, my T-34 remained airborne.</a:t>
            </a:r>
          </a:p>
          <a:p>
            <a:pPr marL="0" lvl="0" indent="0">
              <a:buFont typeface="Arial" panose="020B0604020202020204" pitchFamily="34" charset="0"/>
              <a:buNone/>
            </a:pPr>
            <a:endParaRPr lang="en-AU" dirty="0">
              <a:latin typeface="Arial"/>
              <a:cs typeface="Arial"/>
            </a:endParaRPr>
          </a:p>
          <a:p>
            <a:pPr marL="0" lvl="0" indent="0">
              <a:buFont typeface="Arial" panose="020B0604020202020204" pitchFamily="34" charset="0"/>
              <a:buNone/>
            </a:pPr>
            <a:r>
              <a:rPr lang="en-AU" dirty="0">
                <a:latin typeface="Arial"/>
                <a:cs typeface="Arial"/>
              </a:rPr>
              <a:t>So, imagine users trying to learn in a VE while battling symptoms that mimic a hangover.</a:t>
            </a:r>
          </a:p>
          <a:p>
            <a:pPr marL="0" lvl="0" indent="0">
              <a:buFont typeface="Arial" panose="020B0604020202020204" pitchFamily="34" charset="0"/>
              <a:buNone/>
            </a:pPr>
            <a:endParaRPr lang="en-AU" dirty="0">
              <a:latin typeface="Arial"/>
              <a:cs typeface="Arial"/>
            </a:endParaRPr>
          </a:p>
          <a:p>
            <a:pPr marL="0" lvl="0" indent="0">
              <a:buFont typeface="Arial" panose="020B0604020202020204" pitchFamily="34" charset="0"/>
              <a:buNone/>
            </a:pPr>
            <a:r>
              <a:rPr lang="en-AU" dirty="0">
                <a:latin typeface="Arial"/>
                <a:cs typeface="Arial"/>
              </a:rPr>
              <a:t>Likewise, imagine utilizing an HMD for training in a morning class and then trying to learn in the afternoon when you are suffering from the post-exposure symptoms of </a:t>
            </a:r>
          </a:p>
          <a:p>
            <a:pPr marL="0" lvl="0" indent="0">
              <a:buFont typeface="Arial" panose="020B0604020202020204" pitchFamily="34" charset="0"/>
              <a:buNone/>
            </a:pPr>
            <a:endParaRPr lang="en-AU" dirty="0">
              <a:latin typeface="Arial"/>
              <a:cs typeface="Arial"/>
            </a:endParaRPr>
          </a:p>
          <a:p>
            <a:pPr marL="0" lvl="0" indent="0">
              <a:buFont typeface="Arial" panose="020B0604020202020204" pitchFamily="34" charset="0"/>
              <a:buNone/>
            </a:pPr>
            <a:r>
              <a:rPr lang="en-AU" dirty="0">
                <a:latin typeface="Arial"/>
                <a:cs typeface="Arial"/>
              </a:rPr>
              <a:t>Ataxia (the clumsy movements that affect walking, balance, speech, swallowing, and eye movements.), </a:t>
            </a:r>
          </a:p>
          <a:p>
            <a:pPr marL="0" lvl="0" indent="0">
              <a:buFont typeface="Arial" panose="020B0604020202020204" pitchFamily="34" charset="0"/>
              <a:buNone/>
            </a:pPr>
            <a:endParaRPr lang="en-AU" dirty="0">
              <a:latin typeface="Arial"/>
              <a:cs typeface="Arial"/>
            </a:endParaRPr>
          </a:p>
          <a:p>
            <a:pPr marL="0" lvl="0" indent="0">
              <a:buFont typeface="Arial" panose="020B0604020202020204" pitchFamily="34" charset="0"/>
              <a:buNone/>
            </a:pPr>
            <a:r>
              <a:rPr lang="en-AU" dirty="0">
                <a:latin typeface="Arial"/>
                <a:cs typeface="Arial"/>
              </a:rPr>
              <a:t>Sopite syndrome (Drowsiness, Fatigue, Mood changes, Apathy, Depression, Lethargy, Irritability, Malaise, and Impaired concentration), Visual disturbances/blurred vision</a:t>
            </a:r>
          </a:p>
          <a:p>
            <a:pPr marL="0" lvl="0" indent="0">
              <a:buFont typeface="Arial" panose="020B0604020202020204" pitchFamily="34" charset="0"/>
              <a:buNone/>
            </a:pPr>
            <a:endParaRPr lang="en-AU" dirty="0">
              <a:latin typeface="Arial"/>
              <a:cs typeface="Arial"/>
            </a:endParaRPr>
          </a:p>
          <a:p>
            <a:pPr marL="0" lvl="0" indent="0">
              <a:buFont typeface="Arial" panose="020B0604020202020204" pitchFamily="34" charset="0"/>
              <a:buNone/>
            </a:pPr>
            <a:r>
              <a:rPr lang="en-AU" dirty="0">
                <a:latin typeface="Arial"/>
                <a:cs typeface="Arial"/>
              </a:rPr>
              <a:t>So VEs can be implemented to improve training effectiveness, but </a:t>
            </a:r>
            <a:r>
              <a:rPr lang="en-AU" dirty="0" err="1">
                <a:latin typeface="Arial"/>
                <a:cs typeface="Arial"/>
              </a:rPr>
              <a:t>CyS</a:t>
            </a:r>
            <a:r>
              <a:rPr lang="en-AU" dirty="0">
                <a:latin typeface="Arial"/>
                <a:cs typeface="Arial"/>
              </a:rPr>
              <a:t> might make it impossible to learn effectively in them.</a:t>
            </a:r>
          </a:p>
        </p:txBody>
      </p:sp>
      <p:sp>
        <p:nvSpPr>
          <p:cNvPr id="4" name="Slide Number Placeholder 3"/>
          <p:cNvSpPr>
            <a:spLocks noGrp="1"/>
          </p:cNvSpPr>
          <p:nvPr>
            <p:ph type="sldNum" sz="quarter" idx="5"/>
          </p:nvPr>
        </p:nvSpPr>
        <p:spPr/>
        <p:txBody>
          <a:bodyPr/>
          <a:lstStyle/>
          <a:p>
            <a:fld id="{85D9B890-3B6E-417C-BD92-47816D5AB620}" type="slidenum">
              <a:rPr lang="en-US" smtClean="0"/>
              <a:pPr/>
              <a:t>13</a:t>
            </a:fld>
            <a:endParaRPr lang="en-US" dirty="0"/>
          </a:p>
        </p:txBody>
      </p:sp>
    </p:spTree>
    <p:extLst>
      <p:ext uri="{BB962C8B-B14F-4D97-AF65-F5344CB8AC3E}">
        <p14:creationId xmlns:p14="http://schemas.microsoft.com/office/powerpoint/2010/main" val="3928765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Perry – 1.5</a:t>
            </a:r>
          </a:p>
          <a:p>
            <a:endParaRPr lang="en-US" dirty="0"/>
          </a:p>
          <a:p>
            <a:r>
              <a:rPr lang="en-US" dirty="0"/>
              <a:t>So why is it important for you?</a:t>
            </a:r>
          </a:p>
          <a:p>
            <a:endParaRPr lang="en-US" dirty="0"/>
          </a:p>
          <a:p>
            <a:r>
              <a:rPr lang="en-US" dirty="0"/>
              <a:t>If you’re a program manager or someone involved in the acquisition program, you need to understand how CyS will affect the effectiveness of your product and ensure that requirements are written in such a way to reduce the likelihood of CyS as much as possible.</a:t>
            </a:r>
          </a:p>
          <a:p>
            <a:endParaRPr lang="en-US" dirty="0"/>
          </a:p>
          <a:p>
            <a:r>
              <a:rPr lang="en-US" dirty="0"/>
              <a:t>If you’re an engineer, you need to understand how your decisions, even innocuous ones, can have a major effect on causing CyS.</a:t>
            </a:r>
          </a:p>
          <a:p>
            <a:endParaRPr lang="en-US" dirty="0"/>
          </a:p>
          <a:p>
            <a:r>
              <a:rPr lang="en-US" dirty="0"/>
              <a:t>If you’re involved in designing curricula, you must understand the effects of CyS on your students and plan accordingly as you design and request new types of learning aids for your program.</a:t>
            </a:r>
          </a:p>
          <a:p>
            <a:endParaRPr lang="en-US" dirty="0"/>
          </a:p>
          <a:p>
            <a:r>
              <a:rPr lang="en-US" dirty="0"/>
              <a:t>If you’re involved in classroom management, when, for how long, and other factors can greatly affect the likelihood and severity of CyS symptoms.</a:t>
            </a:r>
          </a:p>
          <a:p>
            <a:endParaRPr lang="en-US" dirty="0"/>
          </a:p>
          <a:p>
            <a:r>
              <a:rPr lang="en-US" dirty="0"/>
              <a:t>[CLICK]</a:t>
            </a:r>
          </a:p>
        </p:txBody>
      </p:sp>
      <p:sp>
        <p:nvSpPr>
          <p:cNvPr id="4" name="Slide Number Placeholder 3"/>
          <p:cNvSpPr>
            <a:spLocks noGrp="1"/>
          </p:cNvSpPr>
          <p:nvPr>
            <p:ph type="sldNum" sz="quarter" idx="5"/>
          </p:nvPr>
        </p:nvSpPr>
        <p:spPr/>
        <p:txBody>
          <a:bodyPr/>
          <a:lstStyle/>
          <a:p>
            <a:fld id="{85D9B890-3B6E-417C-BD92-47816D5AB620}" type="slidenum">
              <a:rPr lang="en-US" smtClean="0"/>
              <a:pPr/>
              <a:t>14</a:t>
            </a:fld>
            <a:endParaRPr lang="en-US" dirty="0"/>
          </a:p>
        </p:txBody>
      </p:sp>
    </p:spTree>
    <p:extLst>
      <p:ext uri="{BB962C8B-B14F-4D97-AF65-F5344CB8AC3E}">
        <p14:creationId xmlns:p14="http://schemas.microsoft.com/office/powerpoint/2010/main" val="21796599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First, you don’t want a training system that inherently reduces training effectiveness - we need to better understand the effects on this new learning paradigm on learner performance. </a:t>
            </a:r>
          </a:p>
          <a:p>
            <a:endParaRPr lang="en-US" dirty="0"/>
          </a:p>
          <a:p>
            <a:r>
              <a:rPr lang="en-US" dirty="0"/>
              <a:t>We covered how hard it can be to learn in VEs or after using them, due to the symptoms of </a:t>
            </a:r>
            <a:r>
              <a:rPr lang="en-US" dirty="0" err="1"/>
              <a:t>CyS</a:t>
            </a:r>
            <a:r>
              <a:rPr lang="en-US" dirty="0"/>
              <a:t>.</a:t>
            </a:r>
          </a:p>
          <a:p>
            <a:endParaRPr lang="en-US" dirty="0"/>
          </a:p>
          <a:p>
            <a:r>
              <a:rPr lang="en-US" dirty="0"/>
              <a:t>Additionally, you don’t want to crash the student. There has been at least one incident when after training in a simulator, an experienced pilot drove his car into a ditch due to disorientation. (And, no, he hadn’t stopped at the O Club for a couple.) Also remember, that the effects of VEs are roughly 3x the effects of simulators. What should be the mandated delay between utilization of experiencing an environment and flying or another similarly difficult task. For example, if we have special forces doing mission rehearsal in an HMD close to go time, what happens when they parachute into the scene?</a:t>
            </a:r>
          </a:p>
          <a:p>
            <a:endParaRPr lang="en-US" dirty="0"/>
          </a:p>
          <a:p>
            <a:r>
              <a:rPr lang="en-US" dirty="0"/>
              <a:t>Likewise, there could be unintended consequences, such as negative training transfer. Claire is going to describe how minimizing head movements can reduce the effects of </a:t>
            </a:r>
            <a:r>
              <a:rPr lang="en-US" dirty="0" err="1"/>
              <a:t>CyS</a:t>
            </a:r>
            <a:r>
              <a:rPr lang="en-US" dirty="0"/>
              <a:t>. However, users may pick up habits in the environment (such as not scanning as widely as possible) because doing so in the environment increased </a:t>
            </a:r>
            <a:r>
              <a:rPr lang="en-US" dirty="0" err="1"/>
              <a:t>CyS.issues</a:t>
            </a:r>
            <a:r>
              <a:rPr lang="en-US" dirty="0"/>
              <a:t>. </a:t>
            </a:r>
          </a:p>
          <a:p>
            <a:endParaRPr lang="en-US" dirty="0"/>
          </a:p>
          <a:p>
            <a:r>
              <a:rPr lang="en-US" dirty="0"/>
              <a:t>If the students dislike using VEs or their performance isn’t improving with their use, the training commands won’t use them. Anyone who has spent time in the military has seen gear given to their units that didn’t provide the promised benefits. This gear ends up in a </a:t>
            </a:r>
            <a:r>
              <a:rPr lang="en-US" dirty="0" err="1"/>
              <a:t>connex</a:t>
            </a:r>
            <a:r>
              <a:rPr lang="en-US" dirty="0"/>
              <a:t> box, or a closet, or deep sixed.</a:t>
            </a:r>
          </a:p>
          <a:p>
            <a:r>
              <a:rPr lang="en-US" dirty="0"/>
              <a:t> </a:t>
            </a:r>
          </a:p>
          <a:p>
            <a:r>
              <a:rPr lang="en-US" dirty="0"/>
              <a:t>And although we’ve addressed the military aspects so far, but don’t forget the second “I” in I/ITSEC: “industry”.  If poorly designed, built or employed VEs don’t deliver or are unused, reorders will be negatively affected, as will a company’s profits. Not only can sales suffer, but there are also: liability for selling a product without sufficient warnings to customers outside the military.</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15</a:t>
            </a:fld>
            <a:endParaRPr lang="en-US" dirty="0"/>
          </a:p>
        </p:txBody>
      </p:sp>
    </p:spTree>
    <p:extLst>
      <p:ext uri="{BB962C8B-B14F-4D97-AF65-F5344CB8AC3E}">
        <p14:creationId xmlns:p14="http://schemas.microsoft.com/office/powerpoint/2010/main" val="27299042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I’m going to leave you with a worst case that I’ll talk about again when talking about designing curricula.</a:t>
            </a:r>
          </a:p>
          <a:p>
            <a:endParaRPr lang="en-US" dirty="0"/>
          </a:p>
          <a:p>
            <a:r>
              <a:rPr lang="en-US" dirty="0"/>
              <a:t>Michael Schumacher won a record-setting seven Formula One World Drivers' Championship titles, a record which was tied by Lewis Hamilton in 2020. At the time of his retirement in 2006, Schumacher held the records for most wins (91), pole positions (68), and podium finishes (155), while some of his records still stand.</a:t>
            </a:r>
          </a:p>
          <a:p>
            <a:endParaRPr lang="en-US" dirty="0"/>
          </a:p>
          <a:p>
            <a:r>
              <a:rPr lang="en-US" dirty="0"/>
              <a:t>He returned to driving in 2010 for three years, he never won a race and never finished higher than eighth in the overall Formula One standings during his comeback. Now, there are lots of possible reasons for this, but one of them was that Schumacher suffered from CyS and could not use the simulators teams started to use to prepare drivers for new circuits.</a:t>
            </a:r>
          </a:p>
          <a:p>
            <a:endParaRPr lang="en-US" dirty="0"/>
          </a:p>
          <a:p>
            <a:r>
              <a:rPr lang="en-US" dirty="0"/>
              <a:t>So think about what we do with troops who are otherwise outstanding in their field but can’t use simulators or HMDs for training?</a:t>
            </a:r>
          </a:p>
          <a:p>
            <a:endParaRPr lang="en-US" dirty="0"/>
          </a:p>
          <a:p>
            <a:r>
              <a:rPr lang="en-US" dirty="0"/>
              <a:t>Now that I’ve covered a bit of the higher level items, our next speaker will be Claire Hughes, who will cover much of the science of CyS.</a:t>
            </a:r>
          </a:p>
          <a:p>
            <a:endParaRPr lang="en-US" dirty="0"/>
          </a:p>
        </p:txBody>
      </p:sp>
      <p:sp>
        <p:nvSpPr>
          <p:cNvPr id="4" name="Slide Number Placeholder 3"/>
          <p:cNvSpPr>
            <a:spLocks noGrp="1"/>
          </p:cNvSpPr>
          <p:nvPr>
            <p:ph type="sldNum" sz="quarter" idx="5"/>
          </p:nvPr>
        </p:nvSpPr>
        <p:spPr/>
        <p:txBody>
          <a:bodyPr/>
          <a:lstStyle/>
          <a:p>
            <a:fld id="{54F07B14-7DC2-4339-B66A-A9497B2BDD78}" type="slidenum">
              <a:rPr lang="en-US" smtClean="0"/>
              <a:t>16</a:t>
            </a:fld>
            <a:endParaRPr lang="en-US" dirty="0"/>
          </a:p>
        </p:txBody>
      </p:sp>
    </p:spTree>
    <p:extLst>
      <p:ext uri="{BB962C8B-B14F-4D97-AF65-F5344CB8AC3E}">
        <p14:creationId xmlns:p14="http://schemas.microsoft.com/office/powerpoint/2010/main" val="15652385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Claire - 1</a:t>
            </a:r>
          </a:p>
          <a:p>
            <a:endParaRPr lang="en-US" dirty="0"/>
          </a:p>
          <a:p>
            <a:r>
              <a:rPr lang="en-US" dirty="0"/>
              <a:t>Possible useful references:</a:t>
            </a:r>
          </a:p>
          <a:p>
            <a:endParaRPr lang="en-US" dirty="0"/>
          </a:p>
          <a:p>
            <a:r>
              <a:rPr lang="en-US" b="0" i="0" dirty="0">
                <a:solidFill>
                  <a:srgbClr val="222222"/>
                </a:solidFill>
                <a:effectLst/>
                <a:highlight>
                  <a:srgbClr val="FFFFFF"/>
                </a:highlight>
                <a:latin typeface="Arial" panose="020B0604020202020204" pitchFamily="34" charset="0"/>
              </a:rPr>
              <a:t>Cao, Z., Grandi, J., &amp; Kopper, R. (2021). Granulated rest frames outperform field of view restrictors on visual search performance. </a:t>
            </a:r>
            <a:r>
              <a:rPr lang="en-US" b="0" i="1" dirty="0">
                <a:solidFill>
                  <a:srgbClr val="222222"/>
                </a:solidFill>
                <a:effectLst/>
                <a:highlight>
                  <a:srgbClr val="FFFFFF"/>
                </a:highlight>
                <a:latin typeface="Arial" panose="020B0604020202020204" pitchFamily="34" charset="0"/>
              </a:rPr>
              <a:t>Frontiers in Virtual Reality</a:t>
            </a:r>
            <a:r>
              <a:rPr lang="en-US" b="0" i="0" dirty="0">
                <a:solidFill>
                  <a:srgbClr val="222222"/>
                </a:solidFill>
                <a:effectLst/>
                <a:highlight>
                  <a:srgbClr val="FFFFFF"/>
                </a:highlight>
                <a:latin typeface="Arial" panose="020B0604020202020204" pitchFamily="34" charset="0"/>
              </a:rPr>
              <a:t>, </a:t>
            </a:r>
            <a:r>
              <a:rPr lang="en-US" b="0" i="1" dirty="0">
                <a:solidFill>
                  <a:srgbClr val="222222"/>
                </a:solidFill>
                <a:effectLst/>
                <a:highlight>
                  <a:srgbClr val="FFFFFF"/>
                </a:highlight>
                <a:latin typeface="Arial" panose="020B0604020202020204" pitchFamily="34" charset="0"/>
              </a:rPr>
              <a:t>2</a:t>
            </a:r>
            <a:r>
              <a:rPr lang="en-US" b="0" i="0" dirty="0">
                <a:solidFill>
                  <a:srgbClr val="222222"/>
                </a:solidFill>
                <a:effectLst/>
                <a:highlight>
                  <a:srgbClr val="FFFFFF"/>
                </a:highlight>
                <a:latin typeface="Arial" panose="020B0604020202020204" pitchFamily="34" charset="0"/>
              </a:rPr>
              <a:t>, 604889.</a:t>
            </a:r>
            <a:endParaRPr lang="en-US" dirty="0"/>
          </a:p>
          <a:p>
            <a:endParaRPr lang="en-US" dirty="0"/>
          </a:p>
          <a:p>
            <a:r>
              <a:rPr lang="en-US" b="0" i="0" dirty="0">
                <a:solidFill>
                  <a:srgbClr val="222222"/>
                </a:solidFill>
                <a:effectLst/>
                <a:highlight>
                  <a:srgbClr val="FFFFFF"/>
                </a:highlight>
                <a:latin typeface="Arial" panose="020B0604020202020204" pitchFamily="34" charset="0"/>
              </a:rPr>
              <a:t>Stauffert, J. P., Niebling, F., &amp; Latoschik, M. E. (2020). Latency and cybersickness: Impact, causes, and measures. A review. </a:t>
            </a:r>
            <a:r>
              <a:rPr lang="en-US" b="0" i="1" dirty="0">
                <a:solidFill>
                  <a:srgbClr val="222222"/>
                </a:solidFill>
                <a:effectLst/>
                <a:highlight>
                  <a:srgbClr val="FFFFFF"/>
                </a:highlight>
                <a:latin typeface="Arial" panose="020B0604020202020204" pitchFamily="34" charset="0"/>
              </a:rPr>
              <a:t>Frontiers in Virtual Reality</a:t>
            </a:r>
            <a:r>
              <a:rPr lang="en-US" b="0" i="0" dirty="0">
                <a:solidFill>
                  <a:srgbClr val="222222"/>
                </a:solidFill>
                <a:effectLst/>
                <a:highlight>
                  <a:srgbClr val="FFFFFF"/>
                </a:highlight>
                <a:latin typeface="Arial" panose="020B0604020202020204" pitchFamily="34" charset="0"/>
              </a:rPr>
              <a:t>, </a:t>
            </a:r>
            <a:r>
              <a:rPr lang="en-US" b="0" i="1" dirty="0">
                <a:solidFill>
                  <a:srgbClr val="222222"/>
                </a:solidFill>
                <a:effectLst/>
                <a:highlight>
                  <a:srgbClr val="FFFFFF"/>
                </a:highlight>
                <a:latin typeface="Arial" panose="020B0604020202020204" pitchFamily="34" charset="0"/>
              </a:rPr>
              <a:t>1</a:t>
            </a:r>
            <a:r>
              <a:rPr lang="en-US" b="0" i="0" dirty="0">
                <a:solidFill>
                  <a:srgbClr val="222222"/>
                </a:solidFill>
                <a:effectLst/>
                <a:highlight>
                  <a:srgbClr val="FFFFFF"/>
                </a:highlight>
                <a:latin typeface="Arial" panose="020B0604020202020204" pitchFamily="34" charset="0"/>
              </a:rPr>
              <a:t>, 582204.</a:t>
            </a:r>
            <a:endParaRPr lang="en-US" dirty="0"/>
          </a:p>
          <a:p>
            <a:endParaRPr lang="en-US" dirty="0"/>
          </a:p>
          <a:p>
            <a:r>
              <a:rPr lang="en-US" b="0" i="0" dirty="0">
                <a:solidFill>
                  <a:srgbClr val="222222"/>
                </a:solidFill>
                <a:effectLst/>
                <a:highlight>
                  <a:srgbClr val="FFFFFF"/>
                </a:highlight>
                <a:latin typeface="Arial" panose="020B0604020202020204" pitchFamily="34" charset="0"/>
              </a:rPr>
              <a:t>Shahnewaz Ferdous, S. M., Chowdhury, T. I., Arafat, I. M., &amp; Quarles, J. (2021). Static rest frame to improve postural stability in virtual and augmented reality. </a:t>
            </a:r>
            <a:r>
              <a:rPr lang="en-US" b="0" i="1" dirty="0">
                <a:solidFill>
                  <a:srgbClr val="222222"/>
                </a:solidFill>
                <a:effectLst/>
                <a:highlight>
                  <a:srgbClr val="FFFFFF"/>
                </a:highlight>
                <a:latin typeface="Arial" panose="020B0604020202020204" pitchFamily="34" charset="0"/>
              </a:rPr>
              <a:t>Frontiers in Virtual Reality</a:t>
            </a:r>
            <a:r>
              <a:rPr lang="en-US" b="0" i="0" dirty="0">
                <a:solidFill>
                  <a:srgbClr val="222222"/>
                </a:solidFill>
                <a:effectLst/>
                <a:highlight>
                  <a:srgbClr val="FFFFFF"/>
                </a:highlight>
                <a:latin typeface="Arial" panose="020B0604020202020204" pitchFamily="34" charset="0"/>
              </a:rPr>
              <a:t>, </a:t>
            </a:r>
            <a:r>
              <a:rPr lang="en-US" b="0" i="1" dirty="0">
                <a:solidFill>
                  <a:srgbClr val="222222"/>
                </a:solidFill>
                <a:effectLst/>
                <a:highlight>
                  <a:srgbClr val="FFFFFF"/>
                </a:highlight>
                <a:latin typeface="Arial" panose="020B0604020202020204" pitchFamily="34" charset="0"/>
              </a:rPr>
              <a:t>1</a:t>
            </a:r>
            <a:r>
              <a:rPr lang="en-US" b="0" i="0" dirty="0">
                <a:solidFill>
                  <a:srgbClr val="222222"/>
                </a:solidFill>
                <a:effectLst/>
                <a:highlight>
                  <a:srgbClr val="FFFFFF"/>
                </a:highlight>
                <a:latin typeface="Arial" panose="020B0604020202020204" pitchFamily="34" charset="0"/>
              </a:rPr>
              <a:t>, 582169.</a:t>
            </a: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17</a:t>
            </a:fld>
            <a:endParaRPr lang="en-US" dirty="0"/>
          </a:p>
        </p:txBody>
      </p:sp>
    </p:spTree>
    <p:extLst>
      <p:ext uri="{BB962C8B-B14F-4D97-AF65-F5344CB8AC3E}">
        <p14:creationId xmlns:p14="http://schemas.microsoft.com/office/powerpoint/2010/main" val="42367203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Claire -1.5</a:t>
            </a:r>
          </a:p>
        </p:txBody>
      </p:sp>
      <p:sp>
        <p:nvSpPr>
          <p:cNvPr id="4" name="Slide Number Placeholder 3"/>
          <p:cNvSpPr>
            <a:spLocks noGrp="1"/>
          </p:cNvSpPr>
          <p:nvPr>
            <p:ph type="sldNum" sz="quarter" idx="5"/>
          </p:nvPr>
        </p:nvSpPr>
        <p:spPr/>
        <p:txBody>
          <a:bodyPr/>
          <a:lstStyle/>
          <a:p>
            <a:fld id="{85D9B890-3B6E-417C-BD92-47816D5AB620}" type="slidenum">
              <a:rPr lang="en-US" smtClean="0"/>
              <a:pPr/>
              <a:t>18</a:t>
            </a:fld>
            <a:endParaRPr lang="en-US" dirty="0"/>
          </a:p>
        </p:txBody>
      </p:sp>
    </p:spTree>
    <p:extLst>
      <p:ext uri="{BB962C8B-B14F-4D97-AF65-F5344CB8AC3E}">
        <p14:creationId xmlns:p14="http://schemas.microsoft.com/office/powerpoint/2010/main" val="3308872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Claire -0.5</a:t>
            </a:r>
          </a:p>
          <a:p>
            <a:endParaRPr lang="en-US" dirty="0"/>
          </a:p>
          <a:p>
            <a:r>
              <a:rPr lang="en-US" dirty="0"/>
              <a:t>Learning objective 1b.</a:t>
            </a:r>
          </a:p>
        </p:txBody>
      </p:sp>
      <p:sp>
        <p:nvSpPr>
          <p:cNvPr id="4" name="Slide Number Placeholder 3"/>
          <p:cNvSpPr>
            <a:spLocks noGrp="1"/>
          </p:cNvSpPr>
          <p:nvPr>
            <p:ph type="sldNum" sz="quarter" idx="5"/>
          </p:nvPr>
        </p:nvSpPr>
        <p:spPr/>
        <p:txBody>
          <a:bodyPr/>
          <a:lstStyle/>
          <a:p>
            <a:fld id="{85D9B890-3B6E-417C-BD92-47816D5AB620}" type="slidenum">
              <a:rPr lang="en-US" smtClean="0"/>
              <a:pPr/>
              <a:t>19</a:t>
            </a:fld>
            <a:endParaRPr lang="en-US" dirty="0"/>
          </a:p>
        </p:txBody>
      </p:sp>
    </p:spTree>
    <p:extLst>
      <p:ext uri="{BB962C8B-B14F-4D97-AF65-F5344CB8AC3E}">
        <p14:creationId xmlns:p14="http://schemas.microsoft.com/office/powerpoint/2010/main" val="2254657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rPr>
              <a:t>Nick – 1</a:t>
            </a:r>
          </a:p>
          <a:p>
            <a:endParaRPr lang="en-US" altLang="en-US" dirty="0">
              <a:latin typeface="Arial" panose="020B0604020202020204" pitchFamily="34" charset="0"/>
            </a:endParaRPr>
          </a:p>
          <a:p>
            <a:r>
              <a:rPr lang="en-US" altLang="en-US" dirty="0">
                <a:latin typeface="Arial" panose="020B0604020202020204" pitchFamily="34" charset="0"/>
              </a:rPr>
              <a:t>Attendees will come away with a knowledge of cybersickness (CyS), including</a:t>
            </a:r>
          </a:p>
          <a:p>
            <a:r>
              <a:rPr lang="en-US" altLang="en-US" dirty="0">
                <a:latin typeface="Arial" panose="020B0604020202020204" pitchFamily="34" charset="0"/>
              </a:rPr>
              <a:t>causes and factors affecting CyS, as well as how to design virtual environments (VEs) and curricula to</a:t>
            </a:r>
          </a:p>
          <a:p>
            <a:r>
              <a:rPr lang="en-US" altLang="en-US" dirty="0">
                <a:latin typeface="Arial" panose="020B0604020202020204" pitchFamily="34" charset="0"/>
              </a:rPr>
              <a:t>minimize CyS effects upon students and learner outcomes.</a:t>
            </a:r>
          </a:p>
          <a:p>
            <a:endParaRPr lang="en-US" altLang="en-US" dirty="0">
              <a:latin typeface="Arial" panose="020B0604020202020204" pitchFamily="34" charset="0"/>
            </a:endParaRPr>
          </a:p>
          <a:p>
            <a:r>
              <a:rPr lang="en-US" altLang="en-US" dirty="0">
                <a:latin typeface="Arial" panose="020B0604020202020204" pitchFamily="34" charset="0"/>
              </a:rPr>
              <a:t>This tutorial will provide attendees with a basic knowledge of the underlying causes of CyS, which factors aggravate or mitigate CyS, how CyS degrades learning, as well as how to design a VE system and create a curriculum to minimize CyS’s effects.</a:t>
            </a:r>
          </a:p>
          <a:p>
            <a:endParaRPr lang="en-US" altLang="en-US" dirty="0">
              <a:latin typeface="Arial" panose="020B0604020202020204" pitchFamily="34" charset="0"/>
            </a:endParaRPr>
          </a:p>
          <a:p>
            <a:r>
              <a:rPr lang="en-US" altLang="en-US" dirty="0">
                <a:latin typeface="Arial" panose="020B0604020202020204" pitchFamily="34" charset="0"/>
              </a:rPr>
              <a:t>List mitigating factors</a:t>
            </a:r>
          </a:p>
          <a:p>
            <a:endParaRPr lang="en-US" altLang="en-US"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85D9B890-3B6E-417C-BD92-47816D5AB620}" type="slidenum">
              <a:rPr lang="en-US" smtClean="0"/>
              <a:pPr/>
              <a:t>2</a:t>
            </a:fld>
            <a:endParaRPr lang="en-US" dirty="0"/>
          </a:p>
        </p:txBody>
      </p:sp>
    </p:spTree>
    <p:extLst>
      <p:ext uri="{BB962C8B-B14F-4D97-AF65-F5344CB8AC3E}">
        <p14:creationId xmlns:p14="http://schemas.microsoft.com/office/powerpoint/2010/main" val="22949358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67C55-BB3C-558B-0E32-4EDB1B0D98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59403E-014D-66E3-E4C5-D2A60191C8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F7BD29-5D6C-13AE-FA9A-DDADCA4DA41B}"/>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Claire -2</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r>
              <a:rPr lang="en-US" b="1" dirty="0"/>
              <a:t>Sensory Conflict Hypothesis </a:t>
            </a:r>
            <a:r>
              <a:rPr lang="en-US" dirty="0"/>
              <a:t>(or neural mismatch hypothesis; most cited) </a:t>
            </a:r>
          </a:p>
          <a:p>
            <a:pPr lvl="1"/>
            <a:r>
              <a:rPr lang="en-US" dirty="0" err="1"/>
              <a:t>CyS</a:t>
            </a:r>
            <a:r>
              <a:rPr lang="en-US" dirty="0"/>
              <a:t> driven by discrepancy between expected and experienced sensory signals  (visual, vestibular, proprioceptive) </a:t>
            </a:r>
          </a:p>
          <a:p>
            <a:pPr lvl="2"/>
            <a:r>
              <a:rPr lang="en-US" dirty="0"/>
              <a:t>Viewers can be particularly sensitive to motion parallax cues</a:t>
            </a:r>
          </a:p>
          <a:p>
            <a:pPr lvl="1"/>
            <a:r>
              <a:rPr lang="en-US" u="sng" dirty="0"/>
              <a:t>Example</a:t>
            </a:r>
            <a:r>
              <a:rPr lang="en-US" dirty="0"/>
              <a:t>: Eyes perceive moving in a virtual world, but body does not feel motion because sitting still</a:t>
            </a:r>
          </a:p>
          <a:p>
            <a:pPr lvl="1"/>
            <a:r>
              <a:rPr lang="en-US" u="sng" dirty="0"/>
              <a:t>Relevance</a:t>
            </a:r>
            <a:r>
              <a:rPr lang="en-US" dirty="0"/>
              <a:t>: High level of individual variability in sensitivity to sensory depth cues varies</a:t>
            </a:r>
          </a:p>
          <a:p>
            <a:pPr lvl="1"/>
            <a:r>
              <a:rPr lang="en-US" u="sng" dirty="0"/>
              <a:t>Design</a:t>
            </a:r>
            <a:r>
              <a:rPr lang="en-US" dirty="0"/>
              <a:t>: Need to determine which sensory cues are particularly sickness-inducing</a:t>
            </a:r>
          </a:p>
          <a:p>
            <a:endParaRPr lang="en-US" dirty="0"/>
          </a:p>
        </p:txBody>
      </p:sp>
      <p:sp>
        <p:nvSpPr>
          <p:cNvPr id="4" name="Slide Number Placeholder 3">
            <a:extLst>
              <a:ext uri="{FF2B5EF4-FFF2-40B4-BE49-F238E27FC236}">
                <a16:creationId xmlns:a16="http://schemas.microsoft.com/office/drawing/2014/main" id="{BE36BD0C-C01C-54B1-24D9-0DB16D266062}"/>
              </a:ext>
            </a:extLst>
          </p:cNvPr>
          <p:cNvSpPr>
            <a:spLocks noGrp="1"/>
          </p:cNvSpPr>
          <p:nvPr>
            <p:ph type="sldNum" sz="quarter" idx="5"/>
          </p:nvPr>
        </p:nvSpPr>
        <p:spPr/>
        <p:txBody>
          <a:bodyPr/>
          <a:lstStyle/>
          <a:p>
            <a:fld id="{85D9B890-3B6E-417C-BD92-47816D5AB620}" type="slidenum">
              <a:rPr lang="en-US" smtClean="0"/>
              <a:pPr/>
              <a:t>20</a:t>
            </a:fld>
            <a:endParaRPr lang="en-US" dirty="0"/>
          </a:p>
        </p:txBody>
      </p:sp>
    </p:spTree>
    <p:extLst>
      <p:ext uri="{BB962C8B-B14F-4D97-AF65-F5344CB8AC3E}">
        <p14:creationId xmlns:p14="http://schemas.microsoft.com/office/powerpoint/2010/main" val="37025243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Claire -2</a:t>
            </a:r>
          </a:p>
          <a:p>
            <a:endParaRPr lang="en-US" dirty="0"/>
          </a:p>
          <a:p>
            <a:r>
              <a:rPr lang="en-US" b="1" dirty="0"/>
              <a:t>Evolutionary Hypothesis</a:t>
            </a:r>
          </a:p>
          <a:p>
            <a:pPr lvl="1"/>
            <a:r>
              <a:rPr lang="en-US" dirty="0" err="1"/>
              <a:t>CyS</a:t>
            </a:r>
            <a:r>
              <a:rPr lang="en-US" dirty="0"/>
              <a:t> is seen as an evolutionary response to perceived toxins</a:t>
            </a:r>
          </a:p>
          <a:p>
            <a:pPr lvl="2"/>
            <a:r>
              <a:rPr lang="en-US" u="sng" dirty="0"/>
              <a:t>Mechanism</a:t>
            </a:r>
            <a:r>
              <a:rPr lang="en-US" dirty="0"/>
              <a:t>: Body’s defense mechanism against neurotoxins, causing nausea to expel them</a:t>
            </a:r>
          </a:p>
          <a:p>
            <a:pPr lvl="1"/>
            <a:r>
              <a:rPr lang="en-US" u="sng" dirty="0"/>
              <a:t>Example</a:t>
            </a:r>
            <a:r>
              <a:rPr lang="en-US" dirty="0"/>
              <a:t>: XR effects coordination of visual, vestibular, proprioceptive sensory systems, misinterpreted by body as hallucinations associated with ingestion of noxious substance that trigger emetic response to rid body of poison </a:t>
            </a:r>
          </a:p>
          <a:p>
            <a:pPr lvl="1"/>
            <a:r>
              <a:rPr lang="en-US" u="sng" dirty="0"/>
              <a:t>Relevance</a:t>
            </a:r>
            <a:r>
              <a:rPr lang="en-US" dirty="0"/>
              <a:t>: Sensorineural discordance due to HWD limitations (limited </a:t>
            </a:r>
            <a:r>
              <a:rPr lang="en-US" dirty="0" err="1"/>
              <a:t>FOV</a:t>
            </a:r>
            <a:r>
              <a:rPr lang="en-US" dirty="0"/>
              <a:t>, optical distortions, static projection depth planes, etc.)</a:t>
            </a:r>
          </a:p>
          <a:p>
            <a:pPr lvl="1"/>
            <a:r>
              <a:rPr lang="en-US" u="sng" dirty="0"/>
              <a:t>Design</a:t>
            </a:r>
            <a:r>
              <a:rPr lang="en-US" dirty="0"/>
              <a:t>: Design XR systems to minimize sensorineural discordance to prevent cybersickness and harmful maladaptation</a:t>
            </a:r>
          </a:p>
          <a:p>
            <a:pPr lvl="2"/>
            <a:r>
              <a:rPr lang="en-US" dirty="0"/>
              <a:t>Integrate eye tracking in </a:t>
            </a:r>
            <a:r>
              <a:rPr lang="en-US" dirty="0" err="1"/>
              <a:t>HWDs</a:t>
            </a:r>
            <a:r>
              <a:rPr lang="en-US" dirty="0"/>
              <a:t> to help capture adaptive changes and adjust visual                                   content accordingly</a:t>
            </a:r>
          </a:p>
          <a:p>
            <a:pPr lvl="2"/>
            <a:r>
              <a:rPr lang="en-US" dirty="0"/>
              <a:t>Usage protocols can be used to drive adaptation to XR environments to help avoid                    sickness; such adaptation can be quick (visual coding) or gradual (end-state results)</a:t>
            </a:r>
          </a:p>
        </p:txBody>
      </p:sp>
      <p:sp>
        <p:nvSpPr>
          <p:cNvPr id="4" name="Slide Number Placeholder 3"/>
          <p:cNvSpPr>
            <a:spLocks noGrp="1"/>
          </p:cNvSpPr>
          <p:nvPr>
            <p:ph type="sldNum" sz="quarter" idx="5"/>
          </p:nvPr>
        </p:nvSpPr>
        <p:spPr/>
        <p:txBody>
          <a:bodyPr/>
          <a:lstStyle/>
          <a:p>
            <a:fld id="{85D9B890-3B6E-417C-BD92-47816D5AB620}" type="slidenum">
              <a:rPr lang="en-US" smtClean="0"/>
              <a:pPr/>
              <a:t>21</a:t>
            </a:fld>
            <a:endParaRPr lang="en-US" dirty="0"/>
          </a:p>
        </p:txBody>
      </p:sp>
    </p:spTree>
    <p:extLst>
      <p:ext uri="{BB962C8B-B14F-4D97-AF65-F5344CB8AC3E}">
        <p14:creationId xmlns:p14="http://schemas.microsoft.com/office/powerpoint/2010/main" val="2076816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Claire -2</a:t>
            </a:r>
          </a:p>
          <a:p>
            <a:endParaRPr lang="en-US" dirty="0"/>
          </a:p>
          <a:p>
            <a:r>
              <a:rPr lang="en-US" b="1" dirty="0"/>
              <a:t>Ecological Hypothesis</a:t>
            </a:r>
            <a:endParaRPr lang="en-US" dirty="0"/>
          </a:p>
          <a:p>
            <a:pPr lvl="1"/>
            <a:r>
              <a:rPr lang="en-US" dirty="0" err="1"/>
              <a:t>CyS</a:t>
            </a:r>
            <a:r>
              <a:rPr lang="en-US" dirty="0"/>
              <a:t> arises from prolonged postural instability (inability to maintain balance and posture in XR), focusing on movement control rather than sensory conflict</a:t>
            </a:r>
          </a:p>
          <a:p>
            <a:pPr lvl="1"/>
            <a:r>
              <a:rPr lang="en-US" u="sng" dirty="0"/>
              <a:t>Example</a:t>
            </a:r>
            <a:r>
              <a:rPr lang="en-US" dirty="0"/>
              <a:t>: XR exposure can lead to altered specificity (e.g., visual accelerations and rotations unrelated to control of body), thus may use muscular force to resist these virtual motions but these control strategies for gaining postural stability will not work, which creates unintended divergence from a stable position causing postural instability</a:t>
            </a:r>
          </a:p>
          <a:p>
            <a:pPr lvl="1"/>
            <a:r>
              <a:rPr lang="en-US" u="sng" dirty="0"/>
              <a:t>Relevance</a:t>
            </a:r>
            <a:r>
              <a:rPr lang="en-US" dirty="0"/>
              <a:t>: As postural instability increases, motion sickness develops</a:t>
            </a:r>
          </a:p>
          <a:p>
            <a:pPr lvl="1"/>
            <a:r>
              <a:rPr lang="en-US" u="sng" dirty="0"/>
              <a:t>Design</a:t>
            </a:r>
            <a:r>
              <a:rPr lang="en-US" dirty="0"/>
              <a:t>: Design XR environments that promote postural stability by reducing unnecessary motion, providing stable reference points, and giving users control over their movements within the XR environment </a:t>
            </a:r>
          </a:p>
        </p:txBody>
      </p:sp>
      <p:sp>
        <p:nvSpPr>
          <p:cNvPr id="4" name="Slide Number Placeholder 3"/>
          <p:cNvSpPr>
            <a:spLocks noGrp="1"/>
          </p:cNvSpPr>
          <p:nvPr>
            <p:ph type="sldNum" sz="quarter" idx="5"/>
          </p:nvPr>
        </p:nvSpPr>
        <p:spPr/>
        <p:txBody>
          <a:bodyPr/>
          <a:lstStyle/>
          <a:p>
            <a:fld id="{85D9B890-3B6E-417C-BD92-47816D5AB620}" type="slidenum">
              <a:rPr lang="en-US" smtClean="0"/>
              <a:pPr/>
              <a:t>22</a:t>
            </a:fld>
            <a:endParaRPr lang="en-US" dirty="0"/>
          </a:p>
        </p:txBody>
      </p:sp>
    </p:spTree>
    <p:extLst>
      <p:ext uri="{BB962C8B-B14F-4D97-AF65-F5344CB8AC3E}">
        <p14:creationId xmlns:p14="http://schemas.microsoft.com/office/powerpoint/2010/main" val="37526372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Claire - 2</a:t>
            </a:r>
          </a:p>
          <a:p>
            <a:endParaRPr lang="en-US" dirty="0"/>
          </a:p>
          <a:p>
            <a:r>
              <a:rPr lang="en-US" b="1" dirty="0"/>
              <a:t>Multisensory Reweighting Hypothesis</a:t>
            </a:r>
          </a:p>
          <a:p>
            <a:pPr lvl="1"/>
            <a:r>
              <a:rPr lang="en-US" dirty="0"/>
              <a:t>Suggests that CNS adjusts importance, or “weight” it assigns to different sensory inputs to maintain balance and orientation during XR exposure</a:t>
            </a:r>
          </a:p>
          <a:p>
            <a:pPr lvl="1"/>
            <a:r>
              <a:rPr lang="en-US" u="sng" dirty="0"/>
              <a:t>Example</a:t>
            </a:r>
            <a:r>
              <a:rPr lang="en-US" dirty="0"/>
              <a:t>: Brain re-weights sensory information to adapt to XR environments</a:t>
            </a:r>
          </a:p>
          <a:p>
            <a:pPr lvl="2"/>
            <a:r>
              <a:rPr lang="en-US" dirty="0"/>
              <a:t>Over time, CNS adapts by increasing weight of more reliable sensory inputs (e.g., vision) and decreasing weight of less reliable ones (e.g., vestibular cues) to reduce discomfort</a:t>
            </a:r>
          </a:p>
          <a:p>
            <a:pPr lvl="1"/>
            <a:r>
              <a:rPr lang="en-US" u="sng" dirty="0"/>
              <a:t>Relevance</a:t>
            </a:r>
            <a:r>
              <a:rPr lang="en-US" dirty="0"/>
              <a:t>: Can predict which individuals might be more susceptible to </a:t>
            </a:r>
            <a:r>
              <a:rPr lang="en-US" dirty="0" err="1"/>
              <a:t>CyS</a:t>
            </a:r>
            <a:r>
              <a:rPr lang="en-US" dirty="0"/>
              <a:t> based on their ability to re-weight sensory inputs effectively</a:t>
            </a:r>
          </a:p>
          <a:p>
            <a:pPr lvl="1"/>
            <a:r>
              <a:rPr lang="en-US" u="sng" dirty="0"/>
              <a:t>Design</a:t>
            </a:r>
            <a:r>
              <a:rPr lang="en-US" dirty="0"/>
              <a:t>: Design XR systems to provide most reliable sensory inputs, particularly visual cues, to help CNS prioritize accurate information</a:t>
            </a:r>
          </a:p>
          <a:p>
            <a:pPr lvl="2"/>
            <a:r>
              <a:rPr lang="en-US" dirty="0"/>
              <a:t>Implement adaptive feedback mechanisms that adjust sensory outputs based on real-time user interactions and sensory reliability</a:t>
            </a:r>
          </a:p>
          <a:p>
            <a:pPr lvl="2"/>
            <a:r>
              <a:rPr lang="en-US" dirty="0"/>
              <a:t>Allow users to customize sensory settings to match their individual sensory                                        processing capabilities and preferences</a:t>
            </a:r>
          </a:p>
        </p:txBody>
      </p:sp>
      <p:sp>
        <p:nvSpPr>
          <p:cNvPr id="4" name="Slide Number Placeholder 3"/>
          <p:cNvSpPr>
            <a:spLocks noGrp="1"/>
          </p:cNvSpPr>
          <p:nvPr>
            <p:ph type="sldNum" sz="quarter" idx="5"/>
          </p:nvPr>
        </p:nvSpPr>
        <p:spPr/>
        <p:txBody>
          <a:bodyPr/>
          <a:lstStyle/>
          <a:p>
            <a:fld id="{85D9B890-3B6E-417C-BD92-47816D5AB620}" type="slidenum">
              <a:rPr lang="en-US" smtClean="0"/>
              <a:pPr/>
              <a:t>23</a:t>
            </a:fld>
            <a:endParaRPr lang="en-US" dirty="0"/>
          </a:p>
        </p:txBody>
      </p:sp>
    </p:spTree>
    <p:extLst>
      <p:ext uri="{BB962C8B-B14F-4D97-AF65-F5344CB8AC3E}">
        <p14:creationId xmlns:p14="http://schemas.microsoft.com/office/powerpoint/2010/main" val="2359184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Claire - 1</a:t>
            </a:r>
          </a:p>
        </p:txBody>
      </p:sp>
      <p:sp>
        <p:nvSpPr>
          <p:cNvPr id="4" name="Slide Number Placeholder 3"/>
          <p:cNvSpPr>
            <a:spLocks noGrp="1"/>
          </p:cNvSpPr>
          <p:nvPr>
            <p:ph type="sldNum" sz="quarter" idx="5"/>
          </p:nvPr>
        </p:nvSpPr>
        <p:spPr/>
        <p:txBody>
          <a:bodyPr/>
          <a:lstStyle/>
          <a:p>
            <a:fld id="{85D9B890-3B6E-417C-BD92-47816D5AB620}" type="slidenum">
              <a:rPr lang="en-US" smtClean="0"/>
              <a:pPr/>
              <a:t>24</a:t>
            </a:fld>
            <a:endParaRPr lang="en-US" dirty="0"/>
          </a:p>
        </p:txBody>
      </p:sp>
    </p:spTree>
    <p:extLst>
      <p:ext uri="{BB962C8B-B14F-4D97-AF65-F5344CB8AC3E}">
        <p14:creationId xmlns:p14="http://schemas.microsoft.com/office/powerpoint/2010/main" val="29250346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Claire - 1</a:t>
            </a:r>
          </a:p>
          <a:p>
            <a:endParaRPr lang="en-US" dirty="0"/>
          </a:p>
          <a:p>
            <a:r>
              <a:rPr lang="en-US" dirty="0"/>
              <a:t>https://en.wikipedia.org/wiki/Illusions_of_self-motion#/media/File:Vection_diagram.svg</a:t>
            </a:r>
          </a:p>
        </p:txBody>
      </p:sp>
      <p:sp>
        <p:nvSpPr>
          <p:cNvPr id="4" name="Slide Number Placeholder 3"/>
          <p:cNvSpPr>
            <a:spLocks noGrp="1"/>
          </p:cNvSpPr>
          <p:nvPr>
            <p:ph type="sldNum" sz="quarter" idx="5"/>
          </p:nvPr>
        </p:nvSpPr>
        <p:spPr/>
        <p:txBody>
          <a:bodyPr/>
          <a:lstStyle/>
          <a:p>
            <a:fld id="{85D9B890-3B6E-417C-BD92-47816D5AB620}" type="slidenum">
              <a:rPr lang="en-US" smtClean="0"/>
              <a:pPr/>
              <a:t>25</a:t>
            </a:fld>
            <a:endParaRPr lang="en-US" dirty="0"/>
          </a:p>
        </p:txBody>
      </p:sp>
    </p:spTree>
    <p:extLst>
      <p:ext uri="{BB962C8B-B14F-4D97-AF65-F5344CB8AC3E}">
        <p14:creationId xmlns:p14="http://schemas.microsoft.com/office/powerpoint/2010/main" val="29582224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Claire – 0.5</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Improvements in technology have reduced or eliminated some of the causes of CyS, but there are causes that are inherent in humans which technology is unlikely to eliminate. This means that everyone involved in the design, development, and implementation of training VEs must understand the causes of CyS, how to mitigate them, and how to create systems that reduce both the likelihood and severity of CyS symptoms. Otherwise, it will be impossible to properly utilize the incredible potential of these technologies.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Developers must test their design early in development process.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222222"/>
                </a:solidFill>
                <a:effectLst/>
                <a:highlight>
                  <a:srgbClr val="FFFFFF"/>
                </a:highlight>
                <a:latin typeface="Arial" panose="020B0604020202020204" pitchFamily="34" charset="0"/>
              </a:rPr>
              <a:t>Weech, S., Calderon, C. M., &amp; Barnett-Cowan, M. (2020). Sensory down-weighting in visual-postural coupling is linked with lower cybersickness. </a:t>
            </a:r>
            <a:r>
              <a:rPr lang="en-US" b="0" i="1" dirty="0">
                <a:solidFill>
                  <a:srgbClr val="222222"/>
                </a:solidFill>
                <a:effectLst/>
                <a:highlight>
                  <a:srgbClr val="FFFFFF"/>
                </a:highlight>
                <a:latin typeface="Arial" panose="020B0604020202020204" pitchFamily="34" charset="0"/>
              </a:rPr>
              <a:t>Frontiers in Virtual Reality</a:t>
            </a:r>
            <a:r>
              <a:rPr lang="en-US" b="0" i="0" dirty="0">
                <a:solidFill>
                  <a:srgbClr val="222222"/>
                </a:solidFill>
                <a:effectLst/>
                <a:highlight>
                  <a:srgbClr val="FFFFFF"/>
                </a:highlight>
                <a:latin typeface="Arial" panose="020B0604020202020204" pitchFamily="34" charset="0"/>
              </a:rPr>
              <a:t>, </a:t>
            </a:r>
            <a:r>
              <a:rPr lang="en-US" b="0" i="1" dirty="0">
                <a:solidFill>
                  <a:srgbClr val="222222"/>
                </a:solidFill>
                <a:effectLst/>
                <a:highlight>
                  <a:srgbClr val="FFFFFF"/>
                </a:highlight>
                <a:latin typeface="Arial" panose="020B0604020202020204" pitchFamily="34" charset="0"/>
              </a:rPr>
              <a:t>1</a:t>
            </a:r>
            <a:r>
              <a:rPr lang="en-US" b="0" i="0" dirty="0">
                <a:solidFill>
                  <a:srgbClr val="222222"/>
                </a:solidFill>
                <a:effectLst/>
                <a:highlight>
                  <a:srgbClr val="FFFFFF"/>
                </a:highlight>
                <a:latin typeface="Arial" panose="020B0604020202020204" pitchFamily="34" charset="0"/>
              </a:rPr>
              <a:t>, 10.</a:t>
            </a: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26</a:t>
            </a:fld>
            <a:endParaRPr lang="en-US" dirty="0"/>
          </a:p>
        </p:txBody>
      </p:sp>
    </p:spTree>
    <p:extLst>
      <p:ext uri="{BB962C8B-B14F-4D97-AF65-F5344CB8AC3E}">
        <p14:creationId xmlns:p14="http://schemas.microsoft.com/office/powerpoint/2010/main" val="9893911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2FDAA-FBB7-A9E8-4A5D-A0CB78DD7A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8FBE40-5E61-8BCE-40DE-0DF6E406E3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611FB1-197F-B5F6-E101-C1CEF304B886}"/>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Claire – 2.5</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Source: </a:t>
            </a:r>
            <a:r>
              <a:rPr lang="en-US" b="0" i="0" u="none" strike="noStrike" dirty="0">
                <a:solidFill>
                  <a:srgbClr val="212121"/>
                </a:solidFill>
                <a:effectLst/>
                <a:latin typeface="Aptos" panose="020B0004020202020204" pitchFamily="34" charset="0"/>
              </a:rPr>
              <a:t>Stanney, K., Lawson, B. D., Rokers, B., Dennison, M., Fidopiastis, C., Stoffregen, T., … Fulvio, J. M. (2020). Identifying Causes of and Solutions for Cybersickness in Immersive Technology: Reformulation of a Research and Development Agenda. </a:t>
            </a:r>
            <a:r>
              <a:rPr lang="en-US" b="0" i="1" u="none" strike="noStrike" dirty="0">
                <a:solidFill>
                  <a:srgbClr val="212121"/>
                </a:solidFill>
                <a:effectLst/>
                <a:latin typeface="Aptos" panose="020B0004020202020204" pitchFamily="34" charset="0"/>
              </a:rPr>
              <a:t>International Journal of Human–Computer Interaction</a:t>
            </a:r>
            <a:r>
              <a:rPr lang="en-US" b="0" i="0" u="none" strike="noStrike" dirty="0">
                <a:solidFill>
                  <a:srgbClr val="212121"/>
                </a:solidFill>
                <a:effectLst/>
                <a:latin typeface="Aptos" panose="020B0004020202020204" pitchFamily="34" charset="0"/>
              </a:rPr>
              <a:t>, </a:t>
            </a:r>
            <a:r>
              <a:rPr lang="en-US" b="0" i="1" u="none" strike="noStrike" dirty="0">
                <a:solidFill>
                  <a:srgbClr val="212121"/>
                </a:solidFill>
                <a:effectLst/>
                <a:latin typeface="Aptos" panose="020B0004020202020204" pitchFamily="34" charset="0"/>
              </a:rPr>
              <a:t>36</a:t>
            </a:r>
            <a:r>
              <a:rPr lang="en-US" b="0" i="0" u="none" strike="noStrike" dirty="0">
                <a:solidFill>
                  <a:srgbClr val="212121"/>
                </a:solidFill>
                <a:effectLst/>
                <a:latin typeface="Aptos" panose="020B0004020202020204" pitchFamily="34" charset="0"/>
              </a:rPr>
              <a:t>(19), 1783–1803. </a:t>
            </a:r>
            <a:r>
              <a:rPr lang="en-US" b="0" i="0" u="sng" dirty="0">
                <a:solidFill>
                  <a:srgbClr val="0078D7"/>
                </a:solidFill>
                <a:effectLst/>
                <a:latin typeface="Aptos" panose="020B0004020202020204" pitchFamily="34" charset="0"/>
                <a:hlinkClick r:id="rId3"/>
              </a:rPr>
              <a:t>https://doi.org/10.1080/10447318.2020.1828535</a:t>
            </a:r>
            <a:endParaRPr lang="en-US" dirty="0"/>
          </a:p>
        </p:txBody>
      </p:sp>
      <p:sp>
        <p:nvSpPr>
          <p:cNvPr id="4" name="Slide Number Placeholder 3">
            <a:extLst>
              <a:ext uri="{FF2B5EF4-FFF2-40B4-BE49-F238E27FC236}">
                <a16:creationId xmlns:a16="http://schemas.microsoft.com/office/drawing/2014/main" id="{9C7B9E4D-B794-A0CD-58FF-4F34A721CA34}"/>
              </a:ext>
            </a:extLst>
          </p:cNvPr>
          <p:cNvSpPr>
            <a:spLocks noGrp="1"/>
          </p:cNvSpPr>
          <p:nvPr>
            <p:ph type="sldNum" sz="quarter" idx="5"/>
          </p:nvPr>
        </p:nvSpPr>
        <p:spPr/>
        <p:txBody>
          <a:bodyPr/>
          <a:lstStyle/>
          <a:p>
            <a:fld id="{85D9B890-3B6E-417C-BD92-47816D5AB620}" type="slidenum">
              <a:rPr lang="en-US" smtClean="0"/>
              <a:pPr/>
              <a:t>27</a:t>
            </a:fld>
            <a:endParaRPr lang="en-US" dirty="0"/>
          </a:p>
        </p:txBody>
      </p:sp>
    </p:spTree>
    <p:extLst>
      <p:ext uri="{BB962C8B-B14F-4D97-AF65-F5344CB8AC3E}">
        <p14:creationId xmlns:p14="http://schemas.microsoft.com/office/powerpoint/2010/main" val="34286706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7FC05-9C0B-CCB7-600A-80C0258999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D86B97-DBFB-173A-9212-50EC387603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A83505-236A-DE5D-0902-7E5BF980FBA8}"/>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Claire - 2</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Source: </a:t>
            </a:r>
            <a:r>
              <a:rPr lang="en-US" b="0" i="0" u="none" strike="noStrike" dirty="0">
                <a:solidFill>
                  <a:srgbClr val="212121"/>
                </a:solidFill>
                <a:effectLst/>
                <a:latin typeface="Aptos" panose="020B0004020202020204" pitchFamily="34" charset="0"/>
              </a:rPr>
              <a:t>Stanney, K., Lawson, B. D., Rokers, B., Dennison, M., Fidopiastis, C., Stoffregen, T., … Fulvio, J. M. (2020). Identifying Causes of and Solutions for Cybersickness in Immersive Technology: Reformulation of a Research and Development Agenda. </a:t>
            </a:r>
            <a:r>
              <a:rPr lang="en-US" b="0" i="1" u="none" strike="noStrike" dirty="0">
                <a:solidFill>
                  <a:srgbClr val="212121"/>
                </a:solidFill>
                <a:effectLst/>
                <a:latin typeface="Aptos" panose="020B0004020202020204" pitchFamily="34" charset="0"/>
              </a:rPr>
              <a:t>International Journal of Human–Computer Interaction</a:t>
            </a:r>
            <a:r>
              <a:rPr lang="en-US" b="0" i="0" u="none" strike="noStrike" dirty="0">
                <a:solidFill>
                  <a:srgbClr val="212121"/>
                </a:solidFill>
                <a:effectLst/>
                <a:latin typeface="Aptos" panose="020B0004020202020204" pitchFamily="34" charset="0"/>
              </a:rPr>
              <a:t>, </a:t>
            </a:r>
            <a:r>
              <a:rPr lang="en-US" b="0" i="1" u="none" strike="noStrike" dirty="0">
                <a:solidFill>
                  <a:srgbClr val="212121"/>
                </a:solidFill>
                <a:effectLst/>
                <a:latin typeface="Aptos" panose="020B0004020202020204" pitchFamily="34" charset="0"/>
              </a:rPr>
              <a:t>36</a:t>
            </a:r>
            <a:r>
              <a:rPr lang="en-US" b="0" i="0" u="none" strike="noStrike" dirty="0">
                <a:solidFill>
                  <a:srgbClr val="212121"/>
                </a:solidFill>
                <a:effectLst/>
                <a:latin typeface="Aptos" panose="020B0004020202020204" pitchFamily="34" charset="0"/>
              </a:rPr>
              <a:t>(19), 1783–1803. </a:t>
            </a:r>
            <a:r>
              <a:rPr lang="en-US" b="0" i="0" u="sng" dirty="0">
                <a:solidFill>
                  <a:srgbClr val="0078D7"/>
                </a:solidFill>
                <a:effectLst/>
                <a:latin typeface="Aptos" panose="020B0004020202020204" pitchFamily="34" charset="0"/>
                <a:hlinkClick r:id="rId3"/>
              </a:rPr>
              <a:t>https://doi.org/10.1080/10447318.2020.1828535</a:t>
            </a:r>
            <a:endParaRPr lang="en-US" dirty="0"/>
          </a:p>
        </p:txBody>
      </p:sp>
      <p:sp>
        <p:nvSpPr>
          <p:cNvPr id="4" name="Slide Number Placeholder 3">
            <a:extLst>
              <a:ext uri="{FF2B5EF4-FFF2-40B4-BE49-F238E27FC236}">
                <a16:creationId xmlns:a16="http://schemas.microsoft.com/office/drawing/2014/main" id="{BD9991F7-038C-4BC7-000A-BE3826A0422B}"/>
              </a:ext>
            </a:extLst>
          </p:cNvPr>
          <p:cNvSpPr>
            <a:spLocks noGrp="1"/>
          </p:cNvSpPr>
          <p:nvPr>
            <p:ph type="sldNum" sz="quarter" idx="5"/>
          </p:nvPr>
        </p:nvSpPr>
        <p:spPr/>
        <p:txBody>
          <a:bodyPr/>
          <a:lstStyle/>
          <a:p>
            <a:fld id="{85D9B890-3B6E-417C-BD92-47816D5AB620}" type="slidenum">
              <a:rPr lang="en-US" smtClean="0"/>
              <a:pPr/>
              <a:t>28</a:t>
            </a:fld>
            <a:endParaRPr lang="en-US" dirty="0"/>
          </a:p>
        </p:txBody>
      </p:sp>
    </p:spTree>
    <p:extLst>
      <p:ext uri="{BB962C8B-B14F-4D97-AF65-F5344CB8AC3E}">
        <p14:creationId xmlns:p14="http://schemas.microsoft.com/office/powerpoint/2010/main" val="27035530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85030-E623-07B2-0C44-5084B77971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CD5687-CD2D-D703-51BF-DA1C7DCA5E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39E893-97C3-3CB5-538C-A3F20EACCCA3}"/>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Claire - 2</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Source: </a:t>
            </a:r>
            <a:r>
              <a:rPr lang="en-US" b="0" i="0" u="none" strike="noStrike" dirty="0">
                <a:solidFill>
                  <a:srgbClr val="212121"/>
                </a:solidFill>
                <a:effectLst/>
                <a:latin typeface="Aptos" panose="020B0004020202020204" pitchFamily="34" charset="0"/>
              </a:rPr>
              <a:t>Stanney, K., Lawson, B. D., Rokers, B., Dennison, M., Fidopiastis, C., Stoffregen, T., … Fulvio, J. M. (2020). Identifying Causes of and Solutions for Cybersickness in Immersive Technology: Reformulation of a Research and Development Agenda. </a:t>
            </a:r>
            <a:r>
              <a:rPr lang="en-US" b="0" i="1" u="none" strike="noStrike" dirty="0">
                <a:solidFill>
                  <a:srgbClr val="212121"/>
                </a:solidFill>
                <a:effectLst/>
                <a:latin typeface="Aptos" panose="020B0004020202020204" pitchFamily="34" charset="0"/>
              </a:rPr>
              <a:t>International Journal of Human–Computer Interaction</a:t>
            </a:r>
            <a:r>
              <a:rPr lang="en-US" b="0" i="0" u="none" strike="noStrike" dirty="0">
                <a:solidFill>
                  <a:srgbClr val="212121"/>
                </a:solidFill>
                <a:effectLst/>
                <a:latin typeface="Aptos" panose="020B0004020202020204" pitchFamily="34" charset="0"/>
              </a:rPr>
              <a:t>, </a:t>
            </a:r>
            <a:r>
              <a:rPr lang="en-US" b="0" i="1" u="none" strike="noStrike" dirty="0">
                <a:solidFill>
                  <a:srgbClr val="212121"/>
                </a:solidFill>
                <a:effectLst/>
                <a:latin typeface="Aptos" panose="020B0004020202020204" pitchFamily="34" charset="0"/>
              </a:rPr>
              <a:t>36</a:t>
            </a:r>
            <a:r>
              <a:rPr lang="en-US" b="0" i="0" u="none" strike="noStrike" dirty="0">
                <a:solidFill>
                  <a:srgbClr val="212121"/>
                </a:solidFill>
                <a:effectLst/>
                <a:latin typeface="Aptos" panose="020B0004020202020204" pitchFamily="34" charset="0"/>
              </a:rPr>
              <a:t>(19), 1783–1803. </a:t>
            </a:r>
            <a:r>
              <a:rPr lang="en-US" b="0" i="0" u="sng" dirty="0">
                <a:solidFill>
                  <a:srgbClr val="0078D7"/>
                </a:solidFill>
                <a:effectLst/>
                <a:latin typeface="Aptos" panose="020B0004020202020204" pitchFamily="34" charset="0"/>
                <a:hlinkClick r:id="rId3"/>
              </a:rPr>
              <a:t>https://doi.org/10.1080/10447318.2020.1828535</a:t>
            </a:r>
            <a:endParaRPr lang="en-US" dirty="0"/>
          </a:p>
        </p:txBody>
      </p:sp>
      <p:sp>
        <p:nvSpPr>
          <p:cNvPr id="4" name="Slide Number Placeholder 3">
            <a:extLst>
              <a:ext uri="{FF2B5EF4-FFF2-40B4-BE49-F238E27FC236}">
                <a16:creationId xmlns:a16="http://schemas.microsoft.com/office/drawing/2014/main" id="{FC3C6A57-4D2D-0DC3-14B5-3BAFFC0BF525}"/>
              </a:ext>
            </a:extLst>
          </p:cNvPr>
          <p:cNvSpPr>
            <a:spLocks noGrp="1"/>
          </p:cNvSpPr>
          <p:nvPr>
            <p:ph type="sldNum" sz="quarter" idx="5"/>
          </p:nvPr>
        </p:nvSpPr>
        <p:spPr/>
        <p:txBody>
          <a:bodyPr/>
          <a:lstStyle/>
          <a:p>
            <a:fld id="{85D9B890-3B6E-417C-BD92-47816D5AB620}" type="slidenum">
              <a:rPr lang="en-US" smtClean="0"/>
              <a:pPr/>
              <a:t>29</a:t>
            </a:fld>
            <a:endParaRPr lang="en-US" dirty="0"/>
          </a:p>
        </p:txBody>
      </p:sp>
    </p:spTree>
    <p:extLst>
      <p:ext uri="{BB962C8B-B14F-4D97-AF65-F5344CB8AC3E}">
        <p14:creationId xmlns:p14="http://schemas.microsoft.com/office/powerpoint/2010/main" val="1117278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Nick – 2</a:t>
            </a:r>
          </a:p>
          <a:p>
            <a:endParaRPr lang="en-US" dirty="0"/>
          </a:p>
          <a:p>
            <a:r>
              <a:rPr lang="en-US" dirty="0"/>
              <a:t>Won’t bog you down with the science – but a little bit is necessary to ensure we are all talking with the correct vocabulary. This is about practical application of the science to fielding a VE in a training environment.</a:t>
            </a:r>
          </a:p>
          <a:p>
            <a:endParaRPr lang="en-US" dirty="0"/>
          </a:p>
          <a:p>
            <a:r>
              <a:rPr lang="en-US" sz="1800" b="1" i="0" u="none" strike="noStrike" baseline="0" dirty="0">
                <a:solidFill>
                  <a:srgbClr val="000000"/>
                </a:solidFill>
                <a:latin typeface="Calibri" panose="020F0502020204030204" pitchFamily="34" charset="0"/>
              </a:rPr>
              <a:t>Purpose: </a:t>
            </a:r>
            <a:r>
              <a:rPr lang="en-US" sz="1800" b="0" i="0" u="none" strike="noStrike" baseline="0" dirty="0">
                <a:solidFill>
                  <a:srgbClr val="000000"/>
                </a:solidFill>
                <a:latin typeface="Calibri" panose="020F0502020204030204" pitchFamily="34" charset="0"/>
              </a:rPr>
              <a:t>This tutorial is designed to provide those involved in producing and implementing VEs for training with a basic knowledge of CyS. This is significant because CyS can reduce the training effectiveness of systems utilizing VEs and visual simulations, even to the point of making it unusable. Mitigating the effects of CyS begins in the design of the system, where minor decisions can result in substantial differences in the CyS effects of the final system. Likewise, curricula design can greatly impact the degree that CyS affects students.</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Militaries across the globe are planning on utilizing VEs to improve their training, whether they be traditional simulators using screens or the most up-to-date technology such as head mounted displays for virtual reality, augmented reality, mixed reality, or extended reality. There is a general belief among both the general public and the training community that the technological advancements in the latest generation of these devices have eliminated the effects of CyS.. However, this is decidedly not true</a:t>
            </a: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a:t>
            </a:fld>
            <a:endParaRPr lang="en-US" dirty="0"/>
          </a:p>
        </p:txBody>
      </p:sp>
    </p:spTree>
    <p:extLst>
      <p:ext uri="{BB962C8B-B14F-4D97-AF65-F5344CB8AC3E}">
        <p14:creationId xmlns:p14="http://schemas.microsoft.com/office/powerpoint/2010/main" val="15326375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E7042-0534-D539-D67E-2B0315C9D6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F766AC-0EED-0E17-0DFB-C58DD306B4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3B56A9-541E-7D81-5473-A286AD0C3F3C}"/>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Claire – 2.5</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Source: </a:t>
            </a:r>
            <a:r>
              <a:rPr lang="en-US" b="0" i="0" u="none" strike="noStrike" dirty="0">
                <a:solidFill>
                  <a:srgbClr val="212121"/>
                </a:solidFill>
                <a:effectLst/>
                <a:latin typeface="Aptos" panose="020B0004020202020204" pitchFamily="34" charset="0"/>
              </a:rPr>
              <a:t>Stanney, K., Lawson, B. D., Rokers, B., Dennison, M., Fidopiastis, C., Stoffregen, T., … Fulvio, J. M. (2020). Identifying Causes of and Solutions for Cybersickness in Immersive Technology: Reformulation of a Research and Development Agenda. </a:t>
            </a:r>
            <a:r>
              <a:rPr lang="en-US" b="0" i="1" u="none" strike="noStrike" dirty="0">
                <a:solidFill>
                  <a:srgbClr val="212121"/>
                </a:solidFill>
                <a:effectLst/>
                <a:latin typeface="Aptos" panose="020B0004020202020204" pitchFamily="34" charset="0"/>
              </a:rPr>
              <a:t>International Journal of Human–Computer Interaction</a:t>
            </a:r>
            <a:r>
              <a:rPr lang="en-US" b="0" i="0" u="none" strike="noStrike" dirty="0">
                <a:solidFill>
                  <a:srgbClr val="212121"/>
                </a:solidFill>
                <a:effectLst/>
                <a:latin typeface="Aptos" panose="020B0004020202020204" pitchFamily="34" charset="0"/>
              </a:rPr>
              <a:t>, </a:t>
            </a:r>
            <a:r>
              <a:rPr lang="en-US" b="0" i="1" u="none" strike="noStrike" dirty="0">
                <a:solidFill>
                  <a:srgbClr val="212121"/>
                </a:solidFill>
                <a:effectLst/>
                <a:latin typeface="Aptos" panose="020B0004020202020204" pitchFamily="34" charset="0"/>
              </a:rPr>
              <a:t>36</a:t>
            </a:r>
            <a:r>
              <a:rPr lang="en-US" b="0" i="0" u="none" strike="noStrike" dirty="0">
                <a:solidFill>
                  <a:srgbClr val="212121"/>
                </a:solidFill>
                <a:effectLst/>
                <a:latin typeface="Aptos" panose="020B0004020202020204" pitchFamily="34" charset="0"/>
              </a:rPr>
              <a:t>(19), 1783–1803. </a:t>
            </a:r>
            <a:r>
              <a:rPr lang="en-US" b="0" i="0" u="sng" dirty="0">
                <a:solidFill>
                  <a:srgbClr val="0078D7"/>
                </a:solidFill>
                <a:effectLst/>
                <a:latin typeface="Aptos" panose="020B0004020202020204" pitchFamily="34" charset="0"/>
                <a:hlinkClick r:id="rId3"/>
              </a:rPr>
              <a:t>https://doi.org/10.1080/10447318.2020.1828535</a:t>
            </a:r>
            <a:endParaRPr lang="en-US" dirty="0"/>
          </a:p>
        </p:txBody>
      </p:sp>
      <p:sp>
        <p:nvSpPr>
          <p:cNvPr id="4" name="Slide Number Placeholder 3">
            <a:extLst>
              <a:ext uri="{FF2B5EF4-FFF2-40B4-BE49-F238E27FC236}">
                <a16:creationId xmlns:a16="http://schemas.microsoft.com/office/drawing/2014/main" id="{0ED095AF-F0D6-9CA4-9343-F66A4E20AF10}"/>
              </a:ext>
            </a:extLst>
          </p:cNvPr>
          <p:cNvSpPr>
            <a:spLocks noGrp="1"/>
          </p:cNvSpPr>
          <p:nvPr>
            <p:ph type="sldNum" sz="quarter" idx="5"/>
          </p:nvPr>
        </p:nvSpPr>
        <p:spPr/>
        <p:txBody>
          <a:bodyPr/>
          <a:lstStyle/>
          <a:p>
            <a:fld id="{85D9B890-3B6E-417C-BD92-47816D5AB620}" type="slidenum">
              <a:rPr lang="en-US" smtClean="0"/>
              <a:pPr/>
              <a:t>30</a:t>
            </a:fld>
            <a:endParaRPr lang="en-US" dirty="0"/>
          </a:p>
        </p:txBody>
      </p:sp>
    </p:spTree>
    <p:extLst>
      <p:ext uri="{BB962C8B-B14F-4D97-AF65-F5344CB8AC3E}">
        <p14:creationId xmlns:p14="http://schemas.microsoft.com/office/powerpoint/2010/main" val="6963328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Nick - 1</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31</a:t>
            </a:fld>
            <a:endParaRPr lang="en-US" dirty="0"/>
          </a:p>
        </p:txBody>
      </p:sp>
    </p:spTree>
    <p:extLst>
      <p:ext uri="{BB962C8B-B14F-4D97-AF65-F5344CB8AC3E}">
        <p14:creationId xmlns:p14="http://schemas.microsoft.com/office/powerpoint/2010/main" val="35887931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TimesLTStd-Roman"/>
              </a:rPr>
              <a:t>Nick – 2.5</a:t>
            </a:r>
          </a:p>
          <a:p>
            <a:pPr algn="l"/>
            <a:endParaRPr lang="en-US" sz="1800" b="0" i="0" u="none" strike="noStrike" baseline="0" dirty="0">
              <a:latin typeface="TimesLTStd-Roman"/>
            </a:endParaRPr>
          </a:p>
          <a:p>
            <a:pPr algn="l"/>
            <a:r>
              <a:rPr lang="en-US" sz="1800" b="0" i="0" u="none" strike="noStrike" baseline="0" dirty="0">
                <a:latin typeface="TimesLTStd-Roman"/>
              </a:rPr>
              <a:t>Optical flow is an approximation measure of image motion using projection of a 3D surface on a 2D plane. When analyzed in time sequence structures of the optical flow field can recover 3D motion and motion of the original sensor. Used in many computer vision tasks. It provides insight into motion regularity and complexity.</a:t>
            </a:r>
            <a:endParaRPr lang="en-AU" sz="16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6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1600" dirty="0"/>
              <a:t>Using entropy metrics to characterise the signal of optical flow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6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1600" dirty="0"/>
              <a:t>Tian, N., &amp; Boulic, R. (2024). The Least Increasing Aversion (LIA) Protocol: illustration on identifying individual susceptibility to cybersickness triggers. IEEE Transactions on Visualization and Computer Graphics</a:t>
            </a:r>
          </a:p>
          <a:p>
            <a:endParaRPr lang="en-US" dirty="0"/>
          </a:p>
          <a:p>
            <a:endParaRPr lang="en-US" dirty="0"/>
          </a:p>
          <a:p>
            <a:r>
              <a:rPr lang="en-US" b="0" i="0" dirty="0">
                <a:solidFill>
                  <a:srgbClr val="222222"/>
                </a:solidFill>
                <a:effectLst/>
                <a:highlight>
                  <a:srgbClr val="FFFFFF"/>
                </a:highlight>
                <a:latin typeface="Arial" panose="020B0604020202020204" pitchFamily="34" charset="0"/>
              </a:rPr>
              <a:t>Smith, S. P. (2021). Comparing virtual environments for cybersickness using a cumulative optical flow entropy metric. </a:t>
            </a:r>
            <a:r>
              <a:rPr lang="en-US" b="0" i="1" dirty="0">
                <a:solidFill>
                  <a:srgbClr val="222222"/>
                </a:solidFill>
                <a:effectLst/>
                <a:highlight>
                  <a:srgbClr val="FFFFFF"/>
                </a:highlight>
                <a:latin typeface="Arial" panose="020B0604020202020204" pitchFamily="34" charset="0"/>
              </a:rPr>
              <a:t>IEEE Access</a:t>
            </a:r>
            <a:r>
              <a:rPr lang="en-US" b="0" i="0" dirty="0">
                <a:solidFill>
                  <a:srgbClr val="222222"/>
                </a:solidFill>
                <a:effectLst/>
                <a:highlight>
                  <a:srgbClr val="FFFFFF"/>
                </a:highlight>
                <a:latin typeface="Arial" panose="020B0604020202020204" pitchFamily="34" charset="0"/>
              </a:rPr>
              <a:t>, </a:t>
            </a:r>
            <a:r>
              <a:rPr lang="en-US" b="0" i="1" dirty="0">
                <a:solidFill>
                  <a:srgbClr val="222222"/>
                </a:solidFill>
                <a:effectLst/>
                <a:highlight>
                  <a:srgbClr val="FFFFFF"/>
                </a:highlight>
                <a:latin typeface="Arial" panose="020B0604020202020204" pitchFamily="34" charset="0"/>
              </a:rPr>
              <a:t>9</a:t>
            </a:r>
            <a:r>
              <a:rPr lang="en-US" b="0" i="0" dirty="0">
                <a:solidFill>
                  <a:srgbClr val="222222"/>
                </a:solidFill>
                <a:effectLst/>
                <a:highlight>
                  <a:srgbClr val="FFFFFF"/>
                </a:highlight>
                <a:latin typeface="Arial" panose="020B0604020202020204" pitchFamily="34" charset="0"/>
              </a:rPr>
              <a:t>, 68898-68904.</a:t>
            </a:r>
          </a:p>
          <a:p>
            <a:endParaRPr lang="en-US" b="0" i="0" dirty="0">
              <a:solidFill>
                <a:srgbClr val="222222"/>
              </a:solidFill>
              <a:effectLst/>
              <a:highlight>
                <a:srgbClr val="FFFFFF"/>
              </a:highlight>
              <a:latin typeface="Arial" panose="020B0604020202020204" pitchFamily="34" charset="0"/>
            </a:endParaRPr>
          </a:p>
          <a:p>
            <a:pPr marL="285750" indent="-285750">
              <a:buFontTx/>
              <a:buChar char="-"/>
            </a:pPr>
            <a:r>
              <a:rPr lang="en-US" dirty="0"/>
              <a:t>We really need more data here for longer learning type experiences. The data is often focused on short (&lt;15 minute), ride like experiences (rollercoasters) which doesn’t necessarily translate well into an educational setting.</a:t>
            </a:r>
          </a:p>
          <a:p>
            <a:pPr marL="285750" indent="-285750">
              <a:buFontTx/>
              <a:buChar char="-"/>
            </a:pPr>
            <a:r>
              <a:rPr lang="en-US" dirty="0"/>
              <a:t>Challenging to compare across systems as well. i.e. how much of the issue is due to limited resolution when comparing say Oculus DK 1 vs a Quest 3 or Varjo?</a:t>
            </a:r>
          </a:p>
          <a:p>
            <a:pPr marL="285750" indent="-285750">
              <a:buFontTx/>
              <a:buChar char="-"/>
            </a:pPr>
            <a:r>
              <a:rPr lang="en-US" dirty="0"/>
              <a:t>Does the frame rate that the data was captured at have an impact?</a:t>
            </a:r>
          </a:p>
          <a:p>
            <a:pPr marL="285750" indent="-285750">
              <a:buFontTx/>
              <a:buChar char="-"/>
            </a:pPr>
            <a:endParaRPr lang="en-US" dirty="0"/>
          </a:p>
          <a:p>
            <a:pPr marL="0" indent="0">
              <a:buFontTx/>
              <a:buNone/>
            </a:pPr>
            <a:r>
              <a:rPr lang="en-US" b="0" i="0" dirty="0">
                <a:solidFill>
                  <a:srgbClr val="222222"/>
                </a:solidFill>
                <a:effectLst/>
                <a:highlight>
                  <a:srgbClr val="FFFFFF"/>
                </a:highlight>
                <a:latin typeface="Arial" panose="020B0604020202020204" pitchFamily="34" charset="0"/>
              </a:rPr>
              <a:t>Kourtesis, P., Collina, S., Doumas, L. A., &amp; MacPherson, S. E. (2019). Validation of the virtual reality neuroscience questionnaire: maximum duration of immersive virtual reality sessions without the presence of pertinent adverse symptomatology. </a:t>
            </a:r>
            <a:r>
              <a:rPr lang="en-US" b="0" i="1" dirty="0">
                <a:solidFill>
                  <a:srgbClr val="222222"/>
                </a:solidFill>
                <a:effectLst/>
                <a:highlight>
                  <a:srgbClr val="FFFFFF"/>
                </a:highlight>
                <a:latin typeface="Arial" panose="020B0604020202020204" pitchFamily="34" charset="0"/>
              </a:rPr>
              <a:t>Frontiers in human neuroscience</a:t>
            </a:r>
            <a:r>
              <a:rPr lang="en-US" b="0" i="0" dirty="0">
                <a:solidFill>
                  <a:srgbClr val="222222"/>
                </a:solidFill>
                <a:effectLst/>
                <a:highlight>
                  <a:srgbClr val="FFFFFF"/>
                </a:highlight>
                <a:latin typeface="Arial" panose="020B0604020202020204" pitchFamily="34" charset="0"/>
              </a:rPr>
              <a:t>, </a:t>
            </a:r>
            <a:r>
              <a:rPr lang="en-US" b="0" i="1" dirty="0">
                <a:solidFill>
                  <a:srgbClr val="222222"/>
                </a:solidFill>
                <a:effectLst/>
                <a:highlight>
                  <a:srgbClr val="FFFFFF"/>
                </a:highlight>
                <a:latin typeface="Arial" panose="020B0604020202020204" pitchFamily="34" charset="0"/>
              </a:rPr>
              <a:t>13</a:t>
            </a:r>
            <a:r>
              <a:rPr lang="en-US" b="0" i="0" dirty="0">
                <a:solidFill>
                  <a:srgbClr val="222222"/>
                </a:solidFill>
                <a:effectLst/>
                <a:highlight>
                  <a:srgbClr val="FFFFFF"/>
                </a:highlight>
                <a:latin typeface="Arial" panose="020B0604020202020204" pitchFamily="34" charset="0"/>
              </a:rPr>
              <a:t>, 417.</a:t>
            </a:r>
            <a:endParaRPr lang="en-US" dirty="0"/>
          </a:p>
          <a:p>
            <a:pPr marL="285750" indent="-285750">
              <a:buFontTx/>
              <a:buChar char="-"/>
            </a:pPr>
            <a:endParaRPr lang="en-US" dirty="0"/>
          </a:p>
          <a:p>
            <a:pPr marL="0" indent="0">
              <a:buFontTx/>
              <a:buNone/>
            </a:pPr>
            <a:endParaRPr lang="en-US" dirty="0"/>
          </a:p>
          <a:p>
            <a:pPr marL="0" indent="0">
              <a:buFontTx/>
              <a:buNone/>
            </a:pPr>
            <a:r>
              <a:rPr lang="en-US" dirty="0"/>
              <a:t>MAKE QUESTIONNAIRES TOP LEVEL BULLET</a:t>
            </a:r>
          </a:p>
          <a:p>
            <a:pPr marL="0" indent="0">
              <a:buFontTx/>
              <a:buNone/>
            </a:pPr>
            <a:r>
              <a:rPr lang="en-US" dirty="0"/>
              <a:t>ADD FMS TO LIST</a:t>
            </a:r>
          </a:p>
          <a:p>
            <a:pPr marL="0" indent="0">
              <a:buFontTx/>
              <a:buNone/>
            </a:pPr>
            <a:r>
              <a:rPr lang="en-US" dirty="0"/>
              <a:t>REMOVES CSSQ BECAUSE IT IS PREDICTIVE???</a:t>
            </a:r>
          </a:p>
          <a:p>
            <a:pPr marL="0" indent="0">
              <a:buFontTx/>
              <a:buNone/>
            </a:pPr>
            <a:r>
              <a:rPr lang="en-US" dirty="0"/>
              <a:t>Add biometrics under Questionnaires</a:t>
            </a:r>
          </a:p>
          <a:p>
            <a:pPr marL="0" indent="0">
              <a:buFontTx/>
              <a:buNone/>
            </a:pPr>
            <a:endParaRPr lang="en-US" dirty="0"/>
          </a:p>
          <a:p>
            <a:pPr marL="0" indent="0">
              <a:buFontTx/>
              <a:buNone/>
            </a:pP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32</a:t>
            </a:fld>
            <a:endParaRPr lang="en-US" dirty="0"/>
          </a:p>
        </p:txBody>
      </p:sp>
    </p:spTree>
    <p:extLst>
      <p:ext uri="{BB962C8B-B14F-4D97-AF65-F5344CB8AC3E}">
        <p14:creationId xmlns:p14="http://schemas.microsoft.com/office/powerpoint/2010/main" val="24581906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Nick - </a:t>
            </a:r>
          </a:p>
        </p:txBody>
      </p:sp>
      <p:sp>
        <p:nvSpPr>
          <p:cNvPr id="4" name="Slide Number Placeholder 3"/>
          <p:cNvSpPr>
            <a:spLocks noGrp="1"/>
          </p:cNvSpPr>
          <p:nvPr>
            <p:ph type="sldNum" sz="quarter" idx="5"/>
          </p:nvPr>
        </p:nvSpPr>
        <p:spPr/>
        <p:txBody>
          <a:bodyPr/>
          <a:lstStyle/>
          <a:p>
            <a:fld id="{85D9B890-3B6E-417C-BD92-47816D5AB620}" type="slidenum">
              <a:rPr lang="en-US" smtClean="0"/>
              <a:pPr/>
              <a:t>33</a:t>
            </a:fld>
            <a:endParaRPr lang="en-US" dirty="0"/>
          </a:p>
        </p:txBody>
      </p:sp>
    </p:spTree>
    <p:extLst>
      <p:ext uri="{BB962C8B-B14F-4D97-AF65-F5344CB8AC3E}">
        <p14:creationId xmlns:p14="http://schemas.microsoft.com/office/powerpoint/2010/main" val="11285994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Nick – 1.5</a:t>
            </a:r>
          </a:p>
        </p:txBody>
      </p:sp>
      <p:sp>
        <p:nvSpPr>
          <p:cNvPr id="4" name="Slide Number Placeholder 3"/>
          <p:cNvSpPr>
            <a:spLocks noGrp="1"/>
          </p:cNvSpPr>
          <p:nvPr>
            <p:ph type="sldNum" sz="quarter" idx="5"/>
          </p:nvPr>
        </p:nvSpPr>
        <p:spPr/>
        <p:txBody>
          <a:bodyPr/>
          <a:lstStyle/>
          <a:p>
            <a:fld id="{85D9B890-3B6E-417C-BD92-47816D5AB620}" type="slidenum">
              <a:rPr lang="en-US" smtClean="0"/>
              <a:pPr/>
              <a:t>34</a:t>
            </a:fld>
            <a:endParaRPr lang="en-US" dirty="0"/>
          </a:p>
        </p:txBody>
      </p:sp>
    </p:spTree>
    <p:extLst>
      <p:ext uri="{BB962C8B-B14F-4D97-AF65-F5344CB8AC3E}">
        <p14:creationId xmlns:p14="http://schemas.microsoft.com/office/powerpoint/2010/main" val="4368643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Nick – 2.5</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35</a:t>
            </a:fld>
            <a:endParaRPr lang="en-US" dirty="0"/>
          </a:p>
        </p:txBody>
      </p:sp>
    </p:spTree>
    <p:extLst>
      <p:ext uri="{BB962C8B-B14F-4D97-AF65-F5344CB8AC3E}">
        <p14:creationId xmlns:p14="http://schemas.microsoft.com/office/powerpoint/2010/main" val="9826337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Nick - 1</a:t>
            </a:r>
          </a:p>
        </p:txBody>
      </p:sp>
      <p:sp>
        <p:nvSpPr>
          <p:cNvPr id="4" name="Slide Number Placeholder 3"/>
          <p:cNvSpPr>
            <a:spLocks noGrp="1"/>
          </p:cNvSpPr>
          <p:nvPr>
            <p:ph type="sldNum" sz="quarter" idx="5"/>
          </p:nvPr>
        </p:nvSpPr>
        <p:spPr/>
        <p:txBody>
          <a:bodyPr/>
          <a:lstStyle/>
          <a:p>
            <a:fld id="{85D9B890-3B6E-417C-BD92-47816D5AB620}" type="slidenum">
              <a:rPr lang="en-US" smtClean="0"/>
              <a:pPr/>
              <a:t>36</a:t>
            </a:fld>
            <a:endParaRPr lang="en-US" dirty="0"/>
          </a:p>
        </p:txBody>
      </p:sp>
    </p:spTree>
    <p:extLst>
      <p:ext uri="{BB962C8B-B14F-4D97-AF65-F5344CB8AC3E}">
        <p14:creationId xmlns:p14="http://schemas.microsoft.com/office/powerpoint/2010/main" val="16597837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A18A7916-FA03-3B7A-DBC9-23C807A6F3DC}"/>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3914740D-3131-D010-7516-2D17443015F3}"/>
              </a:ext>
            </a:extLst>
          </p:cNvPr>
          <p:cNvSpPr>
            <a:spLocks noGrp="1"/>
          </p:cNvSpPr>
          <p:nvPr>
            <p:ph type="body" idx="1"/>
          </p:nvPr>
        </p:nvSpPr>
        <p:spPr/>
        <p:txBody>
          <a:bodyPr/>
          <a:lstStyle/>
          <a:p>
            <a:pPr>
              <a:defRPr/>
            </a:pPr>
            <a:r>
              <a:rPr lang="en-US" dirty="0">
                <a:solidFill>
                  <a:srgbClr val="222222"/>
                </a:solidFill>
                <a:highlight>
                  <a:srgbClr val="FFFFFF"/>
                </a:highlight>
                <a:latin typeface="Arial" panose="020B0604020202020204" pitchFamily="34" charset="0"/>
              </a:rPr>
              <a:t>Nick – 2</a:t>
            </a:r>
          </a:p>
          <a:p>
            <a:pPr>
              <a:defRPr/>
            </a:pPr>
            <a:endParaRPr lang="en-US" dirty="0">
              <a:solidFill>
                <a:srgbClr val="222222"/>
              </a:solidFill>
              <a:highlight>
                <a:srgbClr val="FFFFFF"/>
              </a:highlight>
              <a:latin typeface="Arial" panose="020B0604020202020204" pitchFamily="34" charset="0"/>
            </a:endParaRPr>
          </a:p>
          <a:p>
            <a:pPr>
              <a:defRPr/>
            </a:pPr>
            <a:endParaRPr lang="en-US" dirty="0">
              <a:solidFill>
                <a:srgbClr val="222222"/>
              </a:solidFill>
              <a:highlight>
                <a:srgbClr val="FFFFFF"/>
              </a:highlight>
              <a:latin typeface="Arial" panose="020B0604020202020204" pitchFamily="34" charset="0"/>
            </a:endParaRPr>
          </a:p>
          <a:p>
            <a:pPr>
              <a:defRPr/>
            </a:pPr>
            <a:r>
              <a:rPr lang="en-US" dirty="0">
                <a:solidFill>
                  <a:srgbClr val="222222"/>
                </a:solidFill>
                <a:highlight>
                  <a:srgbClr val="FFFFFF"/>
                </a:highlight>
                <a:latin typeface="Arial" panose="020B0604020202020204" pitchFamily="34" charset="0"/>
              </a:rPr>
              <a:t>Smith, S. P. (2021). Comparing virtual environments for cybersickness using a cumulative optical flow entropy metric. </a:t>
            </a:r>
            <a:r>
              <a:rPr lang="en-US" i="1" dirty="0">
                <a:solidFill>
                  <a:srgbClr val="222222"/>
                </a:solidFill>
                <a:highlight>
                  <a:srgbClr val="FFFFFF"/>
                </a:highlight>
                <a:latin typeface="Arial" panose="020B0604020202020204" pitchFamily="34" charset="0"/>
              </a:rPr>
              <a:t>IEEE Access</a:t>
            </a:r>
            <a:r>
              <a:rPr lang="en-US" dirty="0">
                <a:solidFill>
                  <a:srgbClr val="222222"/>
                </a:solidFill>
                <a:highlight>
                  <a:srgbClr val="FFFFFF"/>
                </a:highlight>
                <a:latin typeface="Arial" panose="020B0604020202020204" pitchFamily="34" charset="0"/>
              </a:rPr>
              <a:t>, </a:t>
            </a:r>
            <a:r>
              <a:rPr lang="en-US" i="1" dirty="0">
                <a:solidFill>
                  <a:srgbClr val="222222"/>
                </a:solidFill>
                <a:highlight>
                  <a:srgbClr val="FFFFFF"/>
                </a:highlight>
                <a:latin typeface="Arial" panose="020B0604020202020204" pitchFamily="34" charset="0"/>
              </a:rPr>
              <a:t>9</a:t>
            </a:r>
            <a:r>
              <a:rPr lang="en-US" dirty="0">
                <a:solidFill>
                  <a:srgbClr val="222222"/>
                </a:solidFill>
                <a:highlight>
                  <a:srgbClr val="FFFFFF"/>
                </a:highlight>
                <a:latin typeface="Arial" panose="020B0604020202020204" pitchFamily="34" charset="0"/>
              </a:rPr>
              <a:t>, 68898-68904</a:t>
            </a:r>
          </a:p>
          <a:p>
            <a:pPr>
              <a:defRPr/>
            </a:pPr>
            <a:endParaRPr lang="en-US" dirty="0">
              <a:solidFill>
                <a:srgbClr val="222222"/>
              </a:solidFill>
              <a:highlight>
                <a:srgbClr val="FFFFFF"/>
              </a:highlight>
              <a:latin typeface="Arial" panose="020B0604020202020204" pitchFamily="34" charset="0"/>
            </a:endParaRPr>
          </a:p>
          <a:p>
            <a:pPr>
              <a:defRPr/>
            </a:pPr>
            <a:endParaRPr lang="en-US" dirty="0">
              <a:solidFill>
                <a:srgbClr val="222222"/>
              </a:solidFill>
              <a:highlight>
                <a:srgbClr val="FFFFFF"/>
              </a:highlight>
              <a:latin typeface="Arial" panose="020B0604020202020204" pitchFamily="34" charset="0"/>
            </a:endParaRPr>
          </a:p>
          <a:p>
            <a:pPr>
              <a:defRPr/>
            </a:pPr>
            <a:r>
              <a:rPr lang="en-US" dirty="0">
                <a:solidFill>
                  <a:srgbClr val="333333"/>
                </a:solidFill>
                <a:highlight>
                  <a:srgbClr val="EAEAEA"/>
                </a:highlight>
                <a:latin typeface="Open Sans" panose="020B0606030504020204" pitchFamily="34" charset="0"/>
              </a:rPr>
              <a:t>Long, Y., Shen, Y., Guo, D., Wang, X., &amp; Gu, Y. (2020). The Effects of Consumer-grade Virtual Reality Headsets on Adult Visual Function. </a:t>
            </a:r>
            <a:r>
              <a:rPr lang="en-US" i="1" dirty="0">
                <a:solidFill>
                  <a:srgbClr val="333333"/>
                </a:solidFill>
                <a:highlight>
                  <a:srgbClr val="EAEAEA"/>
                </a:highlight>
                <a:latin typeface="Open Sans" panose="020B0606030504020204" pitchFamily="34" charset="0"/>
              </a:rPr>
              <a:t>Seminars in Ophthalmology</a:t>
            </a:r>
            <a:r>
              <a:rPr lang="en-US" dirty="0">
                <a:solidFill>
                  <a:srgbClr val="333333"/>
                </a:solidFill>
                <a:highlight>
                  <a:srgbClr val="EAEAEA"/>
                </a:highlight>
                <a:latin typeface="Open Sans" panose="020B0606030504020204" pitchFamily="34" charset="0"/>
              </a:rPr>
              <a:t>, </a:t>
            </a:r>
            <a:r>
              <a:rPr lang="en-US" i="1" dirty="0">
                <a:solidFill>
                  <a:srgbClr val="333333"/>
                </a:solidFill>
                <a:highlight>
                  <a:srgbClr val="EAEAEA"/>
                </a:highlight>
                <a:latin typeface="Open Sans" panose="020B0606030504020204" pitchFamily="34" charset="0"/>
              </a:rPr>
              <a:t>35</a:t>
            </a:r>
            <a:r>
              <a:rPr lang="en-US" dirty="0">
                <a:solidFill>
                  <a:srgbClr val="333333"/>
                </a:solidFill>
                <a:highlight>
                  <a:srgbClr val="EAEAEA"/>
                </a:highlight>
                <a:latin typeface="Open Sans" panose="020B0606030504020204" pitchFamily="34" charset="0"/>
              </a:rPr>
              <a:t>(3), 170–173. https://doi.org/10.1080/08820538.2020.1776342</a:t>
            </a:r>
            <a:endParaRPr lang="en-US" dirty="0">
              <a:solidFill>
                <a:srgbClr val="222222"/>
              </a:solidFill>
              <a:highlight>
                <a:srgbClr val="FFFFFF"/>
              </a:highlight>
              <a:latin typeface="Arial" panose="020B0604020202020204" pitchFamily="34" charset="0"/>
            </a:endParaRPr>
          </a:p>
          <a:p>
            <a:pPr marL="285750" indent="-285750">
              <a:buFontTx/>
              <a:buChar char="-"/>
              <a:defRPr/>
            </a:pPr>
            <a:r>
              <a:rPr lang="en-US" dirty="0">
                <a:solidFill>
                  <a:srgbClr val="222222"/>
                </a:solidFill>
                <a:highlight>
                  <a:srgbClr val="FFFFFF"/>
                </a:highlight>
                <a:latin typeface="Arial" panose="020B0604020202020204" pitchFamily="34" charset="0"/>
              </a:rPr>
              <a:t>Long term the amplitude of accommodation changed, but visual acuity, pupil size and refractive error remained unaffected</a:t>
            </a:r>
          </a:p>
          <a:p>
            <a:pPr marL="285750" indent="-285750">
              <a:buFontTx/>
              <a:buChar char="-"/>
              <a:defRPr/>
            </a:pPr>
            <a:r>
              <a:rPr lang="en-US" dirty="0">
                <a:solidFill>
                  <a:srgbClr val="222222"/>
                </a:solidFill>
                <a:highlight>
                  <a:srgbClr val="FFFFFF"/>
                </a:highlight>
                <a:latin typeface="Arial" panose="020B0604020202020204" pitchFamily="34" charset="0"/>
              </a:rPr>
              <a:t>10 minutes, 2x day for 2 weeks – possibly well representative of a learning style activity?</a:t>
            </a:r>
            <a:r>
              <a:rPr lang="en-US" dirty="0">
                <a:highlight>
                  <a:srgbClr val="FFFF00"/>
                </a:highlight>
              </a:rPr>
              <a:t> </a:t>
            </a:r>
          </a:p>
          <a:p>
            <a:pPr marL="285750" indent="-285750">
              <a:buFontTx/>
              <a:buChar char="-"/>
              <a:defRPr/>
            </a:pPr>
            <a:endParaRPr lang="en-US" dirty="0">
              <a:highlight>
                <a:srgbClr val="FFFF00"/>
              </a:highlight>
            </a:endParaRPr>
          </a:p>
          <a:p>
            <a:pPr marL="285750" indent="-285750">
              <a:buFontTx/>
              <a:buChar char="-"/>
              <a:defRPr/>
            </a:pPr>
            <a:endParaRPr lang="en-US" dirty="0">
              <a:highlight>
                <a:srgbClr val="FFFF00"/>
              </a:highlight>
            </a:endParaRPr>
          </a:p>
          <a:p>
            <a:pPr marL="285750" indent="-285750">
              <a:buFontTx/>
              <a:buChar char="-"/>
              <a:defRPr/>
            </a:pPr>
            <a:r>
              <a:rPr lang="en-US" dirty="0">
                <a:highlight>
                  <a:srgbClr val="FFFF00"/>
                </a:highlight>
              </a:rPr>
              <a:t>Biases? Subjective measurements?</a:t>
            </a:r>
          </a:p>
          <a:p>
            <a:pPr marL="285750" indent="-285750">
              <a:buFontTx/>
              <a:buChar char="-"/>
              <a:defRPr/>
            </a:pPr>
            <a:endParaRPr lang="en-US" dirty="0"/>
          </a:p>
        </p:txBody>
      </p:sp>
      <p:sp>
        <p:nvSpPr>
          <p:cNvPr id="74756" name="Slide Number Placeholder 3">
            <a:extLst>
              <a:ext uri="{FF2B5EF4-FFF2-40B4-BE49-F238E27FC236}">
                <a16:creationId xmlns:a16="http://schemas.microsoft.com/office/drawing/2014/main" id="{0212789C-C8BE-69F1-1287-5789300D07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defRPr sz="3200">
                <a:solidFill>
                  <a:schemeClr val="tx1"/>
                </a:solidFill>
                <a:latin typeface="Tahoma" panose="020B0604030504040204" pitchFamily="34" charset="0"/>
              </a:defRPr>
            </a:lvl1pPr>
            <a:lvl2pPr marL="742950" indent="-285750" defTabSz="908050">
              <a:defRPr sz="3200">
                <a:solidFill>
                  <a:schemeClr val="tx1"/>
                </a:solidFill>
                <a:latin typeface="Tahoma" panose="020B0604030504040204" pitchFamily="34" charset="0"/>
              </a:defRPr>
            </a:lvl2pPr>
            <a:lvl3pPr marL="1143000" indent="-228600" defTabSz="908050">
              <a:defRPr sz="3200">
                <a:solidFill>
                  <a:schemeClr val="tx1"/>
                </a:solidFill>
                <a:latin typeface="Tahoma" panose="020B0604030504040204" pitchFamily="34" charset="0"/>
              </a:defRPr>
            </a:lvl3pPr>
            <a:lvl4pPr marL="1600200" indent="-228600" defTabSz="908050">
              <a:defRPr sz="3200">
                <a:solidFill>
                  <a:schemeClr val="tx1"/>
                </a:solidFill>
                <a:latin typeface="Tahoma" panose="020B0604030504040204" pitchFamily="34" charset="0"/>
              </a:defRPr>
            </a:lvl4pPr>
            <a:lvl5pPr marL="2057400" indent="-228600" defTabSz="908050">
              <a:defRPr sz="3200">
                <a:solidFill>
                  <a:schemeClr val="tx1"/>
                </a:solidFill>
                <a:latin typeface="Tahoma" panose="020B0604030504040204" pitchFamily="34" charset="0"/>
              </a:defRPr>
            </a:lvl5pPr>
            <a:lvl6pPr marL="2514600" indent="-228600" defTabSz="908050" eaLnBrk="0" fontAlgn="base" hangingPunct="0">
              <a:spcBef>
                <a:spcPct val="0"/>
              </a:spcBef>
              <a:spcAft>
                <a:spcPct val="0"/>
              </a:spcAft>
              <a:defRPr sz="3200">
                <a:solidFill>
                  <a:schemeClr val="tx1"/>
                </a:solidFill>
                <a:latin typeface="Tahoma" panose="020B0604030504040204" pitchFamily="34" charset="0"/>
              </a:defRPr>
            </a:lvl6pPr>
            <a:lvl7pPr marL="2971800" indent="-228600" defTabSz="908050" eaLnBrk="0" fontAlgn="base" hangingPunct="0">
              <a:spcBef>
                <a:spcPct val="0"/>
              </a:spcBef>
              <a:spcAft>
                <a:spcPct val="0"/>
              </a:spcAft>
              <a:defRPr sz="3200">
                <a:solidFill>
                  <a:schemeClr val="tx1"/>
                </a:solidFill>
                <a:latin typeface="Tahoma" panose="020B0604030504040204" pitchFamily="34" charset="0"/>
              </a:defRPr>
            </a:lvl7pPr>
            <a:lvl8pPr marL="3429000" indent="-228600" defTabSz="908050" eaLnBrk="0" fontAlgn="base" hangingPunct="0">
              <a:spcBef>
                <a:spcPct val="0"/>
              </a:spcBef>
              <a:spcAft>
                <a:spcPct val="0"/>
              </a:spcAft>
              <a:defRPr sz="3200">
                <a:solidFill>
                  <a:schemeClr val="tx1"/>
                </a:solidFill>
                <a:latin typeface="Tahoma" panose="020B0604030504040204" pitchFamily="34" charset="0"/>
              </a:defRPr>
            </a:lvl8pPr>
            <a:lvl9pPr marL="3886200" indent="-228600" defTabSz="908050" eaLnBrk="0" fontAlgn="base" hangingPunct="0">
              <a:spcBef>
                <a:spcPct val="0"/>
              </a:spcBef>
              <a:spcAft>
                <a:spcPct val="0"/>
              </a:spcAft>
              <a:defRPr sz="3200">
                <a:solidFill>
                  <a:schemeClr val="tx1"/>
                </a:solidFill>
                <a:latin typeface="Tahoma" panose="020B0604030504040204" pitchFamily="34" charset="0"/>
              </a:defRPr>
            </a:lvl9pPr>
          </a:lstStyle>
          <a:p>
            <a:fld id="{6B47F848-4F4C-4673-A3C4-A35599E8126F}" type="slidenum">
              <a:rPr lang="en-US" altLang="en-US" sz="1200" smtClean="0"/>
              <a:pPr/>
              <a:t>37</a:t>
            </a:fld>
            <a:endParaRPr lang="en-US" altLang="en-US"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526AC671-3D73-1FC3-5394-81386FC8B901}"/>
              </a:ext>
            </a:extLst>
          </p:cNvPr>
          <p:cNvSpPr>
            <a:spLocks noGrp="1" noRot="1" noChangeAspect="1" noChangeArrowheads="1" noTextEdit="1"/>
          </p:cNvSpPr>
          <p:nvPr>
            <p:ph type="sldImg"/>
          </p:nvPr>
        </p:nvSpPr>
        <p:spPr>
          <a:ln/>
        </p:spPr>
      </p:sp>
      <p:sp>
        <p:nvSpPr>
          <p:cNvPr id="76803" name="Notes Placeholder 2">
            <a:extLst>
              <a:ext uri="{FF2B5EF4-FFF2-40B4-BE49-F238E27FC236}">
                <a16:creationId xmlns:a16="http://schemas.microsoft.com/office/drawing/2014/main" id="{38F33F2C-841E-AF55-80AD-71427675E3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Nick – 1.5</a:t>
            </a:r>
            <a:endParaRPr lang="en-US" altLang="en-US" dirty="0">
              <a:latin typeface="Arial" panose="020B0604020202020204" pitchFamily="34" charset="0"/>
            </a:endParaRPr>
          </a:p>
        </p:txBody>
      </p:sp>
      <p:sp>
        <p:nvSpPr>
          <p:cNvPr id="76804" name="Slide Number Placeholder 3">
            <a:extLst>
              <a:ext uri="{FF2B5EF4-FFF2-40B4-BE49-F238E27FC236}">
                <a16:creationId xmlns:a16="http://schemas.microsoft.com/office/drawing/2014/main" id="{C008F1EF-0E7B-C65A-9BBF-60E50B7511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defRPr sz="3200">
                <a:solidFill>
                  <a:schemeClr val="tx1"/>
                </a:solidFill>
                <a:latin typeface="Tahoma" panose="020B0604030504040204" pitchFamily="34" charset="0"/>
              </a:defRPr>
            </a:lvl1pPr>
            <a:lvl2pPr defTabSz="908050">
              <a:defRPr sz="3200">
                <a:solidFill>
                  <a:schemeClr val="tx1"/>
                </a:solidFill>
                <a:latin typeface="Tahoma" panose="020B0604030504040204" pitchFamily="34" charset="0"/>
              </a:defRPr>
            </a:lvl2pPr>
            <a:lvl3pPr defTabSz="908050">
              <a:defRPr sz="3200">
                <a:solidFill>
                  <a:schemeClr val="tx1"/>
                </a:solidFill>
                <a:latin typeface="Tahoma" panose="020B0604030504040204" pitchFamily="34" charset="0"/>
              </a:defRPr>
            </a:lvl3pPr>
            <a:lvl4pPr defTabSz="908050">
              <a:defRPr sz="3200">
                <a:solidFill>
                  <a:schemeClr val="tx1"/>
                </a:solidFill>
                <a:latin typeface="Tahoma" panose="020B0604030504040204" pitchFamily="34" charset="0"/>
              </a:defRPr>
            </a:lvl4pPr>
            <a:lvl5pPr defTabSz="908050">
              <a:defRPr sz="3200">
                <a:solidFill>
                  <a:schemeClr val="tx1"/>
                </a:solidFill>
                <a:latin typeface="Tahoma" panose="020B0604030504040204" pitchFamily="34" charset="0"/>
              </a:defRPr>
            </a:lvl5pPr>
            <a:lvl6pPr marL="2894013" indent="-608013" defTabSz="908050" eaLnBrk="0" fontAlgn="base" hangingPunct="0">
              <a:spcBef>
                <a:spcPct val="0"/>
              </a:spcBef>
              <a:spcAft>
                <a:spcPct val="0"/>
              </a:spcAft>
              <a:defRPr sz="3200">
                <a:solidFill>
                  <a:schemeClr val="tx1"/>
                </a:solidFill>
                <a:latin typeface="Tahoma" panose="020B0604030504040204" pitchFamily="34" charset="0"/>
              </a:defRPr>
            </a:lvl6pPr>
            <a:lvl7pPr marL="3351213" indent="-608013" defTabSz="908050" eaLnBrk="0" fontAlgn="base" hangingPunct="0">
              <a:spcBef>
                <a:spcPct val="0"/>
              </a:spcBef>
              <a:spcAft>
                <a:spcPct val="0"/>
              </a:spcAft>
              <a:defRPr sz="3200">
                <a:solidFill>
                  <a:schemeClr val="tx1"/>
                </a:solidFill>
                <a:latin typeface="Tahoma" panose="020B0604030504040204" pitchFamily="34" charset="0"/>
              </a:defRPr>
            </a:lvl7pPr>
            <a:lvl8pPr marL="3808413" indent="-608013" defTabSz="908050" eaLnBrk="0" fontAlgn="base" hangingPunct="0">
              <a:spcBef>
                <a:spcPct val="0"/>
              </a:spcBef>
              <a:spcAft>
                <a:spcPct val="0"/>
              </a:spcAft>
              <a:defRPr sz="3200">
                <a:solidFill>
                  <a:schemeClr val="tx1"/>
                </a:solidFill>
                <a:latin typeface="Tahoma" panose="020B0604030504040204" pitchFamily="34" charset="0"/>
              </a:defRPr>
            </a:lvl8pPr>
            <a:lvl9pPr marL="4265613" indent="-608013" defTabSz="908050" eaLnBrk="0" fontAlgn="base" hangingPunct="0">
              <a:spcBef>
                <a:spcPct val="0"/>
              </a:spcBef>
              <a:spcAft>
                <a:spcPct val="0"/>
              </a:spcAft>
              <a:defRPr sz="3200">
                <a:solidFill>
                  <a:schemeClr val="tx1"/>
                </a:solidFill>
                <a:latin typeface="Tahoma" panose="020B0604030504040204" pitchFamily="34" charset="0"/>
              </a:defRPr>
            </a:lvl9pPr>
          </a:lstStyle>
          <a:p>
            <a:fld id="{CEF3C82B-997C-4CFF-A5CA-0339A0E4A428}" type="slidenum">
              <a:rPr lang="en-US" altLang="en-US" sz="1200" smtClean="0"/>
              <a:pPr/>
              <a:t>38</a:t>
            </a:fld>
            <a:endParaRPr lang="en-US" altLang="en-US"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Perry – 0.5</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r>
              <a:rPr lang="en-US" dirty="0"/>
              <a:t>Thanks Nick.</a:t>
            </a:r>
          </a:p>
          <a:p>
            <a:endParaRPr lang="en-US" dirty="0"/>
          </a:p>
          <a:p>
            <a:r>
              <a:rPr lang="en-US" dirty="0"/>
              <a:t>Regardless of how well the system is developed, how a curriculum designer implements VEs into the curriculum can have significant effects on how </a:t>
            </a:r>
            <a:r>
              <a:rPr lang="en-US" dirty="0" err="1"/>
              <a:t>CyS</a:t>
            </a:r>
            <a:r>
              <a:rPr lang="en-US" dirty="0"/>
              <a:t> impacts their students.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Now, like Claire and Nick, I will some give general guidelines on how to implement class design to minimize the likelihood and magnitude of </a:t>
            </a:r>
            <a:r>
              <a:rPr lang="en-US" dirty="0" err="1"/>
              <a:t>CyS</a:t>
            </a:r>
            <a:r>
              <a:rPr lang="en-US" dirty="0"/>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Adaptation is a key factor in </a:t>
            </a:r>
            <a:r>
              <a:rPr lang="en-US" dirty="0" err="1"/>
              <a:t>CyS</a:t>
            </a:r>
            <a:r>
              <a:rPr lang="en-US" dirty="0"/>
              <a:t>. Just as most people eventually become accustomed to a ship’s motion and their seasickness abates or disappears, multiple studies have shown that most – but not all - people can acclimatize themselves to the differences in sensory inputs from computer environments and mitigate the symptoms of </a:t>
            </a:r>
            <a:r>
              <a:rPr lang="en-US" dirty="0" err="1"/>
              <a:t>CyS</a:t>
            </a:r>
            <a:r>
              <a:rPr lang="en-US" dirty="0"/>
              <a:t>. Adaptation can also be affected by beginning the curriculum with shorter times in the environment and increasing as the class progresses. Likewise, the number of sessions per day should be minimized until it appears the students are fully adapted.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r>
              <a:rPr lang="en-US" dirty="0"/>
              <a:t>Throughout this lecture, we’ve described how everyone is different with regard to </a:t>
            </a:r>
            <a:r>
              <a:rPr lang="en-US" dirty="0" err="1"/>
              <a:t>CyS</a:t>
            </a:r>
            <a:r>
              <a:rPr lang="en-US" dirty="0"/>
              <a:t> and Nick also covered various questionnaires available to measure </a:t>
            </a:r>
            <a:r>
              <a:rPr lang="en-US" dirty="0" err="1"/>
              <a:t>CyS</a:t>
            </a:r>
            <a:r>
              <a:rPr lang="en-US" dirty="0"/>
              <a:t>. Investigating an individual’s susceptibility to </a:t>
            </a:r>
            <a:r>
              <a:rPr lang="en-US" dirty="0" err="1"/>
              <a:t>CyS</a:t>
            </a:r>
            <a:r>
              <a:rPr lang="en-US" dirty="0"/>
              <a:t> is something curriculum designers can add to the beginning of a course to evaluate the likelihood each student experiences </a:t>
            </a:r>
            <a:r>
              <a:rPr lang="en-US" dirty="0" err="1"/>
              <a:t>CyS</a:t>
            </a:r>
            <a:r>
              <a:rPr lang="en-US" dirty="0"/>
              <a:t>. If this can be done long before the time that all students begin using environments as part of their learning, it gives more time to bring them along slowly in adapting to the environment, which increases the likelihood of adaptation. For example, the curriculum designer may not be planning on using a HMD-based trainer until week 3, but if they administer a MSSQ and/or FMS to locate those students more likely to have issues, the designer can craft a program of extra instruction where susceptible students slowly increase their times in the simulator for them to adapt. Ideally, this initial test could also serve as a way to demonstrate parts of the big picture of the LOs </a:t>
            </a:r>
          </a:p>
          <a:p>
            <a:endParaRPr lang="en-US" dirty="0"/>
          </a:p>
          <a:p>
            <a:r>
              <a:rPr lang="en-US" dirty="0"/>
              <a:t>Additionally, given the fact that students may experience post-exposure symptoms, scheduling sessions to occur earlier in the day so that students’ symptoms have a chance to abate before they are driving. Likewise, if the curriculum included real world events, e.g., flight school where flights are part of the curriculum, there should be a marked separation between classes requiring simulator time and those events.</a:t>
            </a:r>
          </a:p>
          <a:p>
            <a:endParaRPr lang="en-US" dirty="0"/>
          </a:p>
          <a:p>
            <a:r>
              <a:rPr lang="en-US" dirty="0"/>
              <a:t>Finally, for training systems, which is what we focused upon in this tutorial, the ultimate metric of your system will be how well you meet your learning outcomes. If you’re using VEs for your curriculum and your students aren’t performing as well as you would like, you need to analyze the entire curriculum, including the sims. And one part of analyzing the VEs involves checking if your students aren’t learning in them because of CyS. If that is the cause, you might need to revamp your </a:t>
            </a:r>
            <a:r>
              <a:rPr lang="en-US" dirty="0" err="1"/>
              <a:t>curricullum</a:t>
            </a:r>
            <a:r>
              <a:rPr lang="en-US" dirty="0"/>
              <a:t> with some of the recommendations here to correct it.</a:t>
            </a:r>
          </a:p>
          <a:p>
            <a:endParaRPr lang="en-US" dirty="0"/>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39</a:t>
            </a:fld>
            <a:endParaRPr lang="en-US" dirty="0"/>
          </a:p>
        </p:txBody>
      </p:sp>
    </p:spTree>
    <p:extLst>
      <p:ext uri="{BB962C8B-B14F-4D97-AF65-F5344CB8AC3E}">
        <p14:creationId xmlns:p14="http://schemas.microsoft.com/office/powerpoint/2010/main" val="1849257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Nick – 2</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a:t>
            </a:fld>
            <a:endParaRPr lang="en-US" dirty="0"/>
          </a:p>
        </p:txBody>
      </p:sp>
    </p:spTree>
    <p:extLst>
      <p:ext uri="{BB962C8B-B14F-4D97-AF65-F5344CB8AC3E}">
        <p14:creationId xmlns:p14="http://schemas.microsoft.com/office/powerpoint/2010/main" val="28539601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7010F7A3-598A-DCF7-2812-79C89EA307AD}"/>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2FCC85E6-4849-B54C-A2F3-9EEDDB527761}"/>
              </a:ext>
            </a:extLst>
          </p:cNvPr>
          <p:cNvSpPr>
            <a:spLocks noGrp="1"/>
          </p:cNvSpPr>
          <p:nvPr>
            <p:ph type="body" idx="1"/>
          </p:nvPr>
        </p:nvSpPr>
        <p:spPr/>
        <p:txBody>
          <a:bodyPr/>
          <a:lstStyle/>
          <a:p>
            <a:pPr>
              <a:defRPr/>
            </a:pPr>
            <a:r>
              <a:rPr lang="en-US" dirty="0">
                <a:solidFill>
                  <a:srgbClr val="222222"/>
                </a:solidFill>
                <a:highlight>
                  <a:srgbClr val="FFFFFF"/>
                </a:highlight>
                <a:latin typeface="Arial" panose="020B0604020202020204" pitchFamily="34" charset="0"/>
              </a:rPr>
              <a:t>Perry - 2</a:t>
            </a:r>
          </a:p>
          <a:p>
            <a:pPr>
              <a:defRPr/>
            </a:pPr>
            <a:endParaRPr lang="en-US" dirty="0">
              <a:solidFill>
                <a:srgbClr val="222222"/>
              </a:solidFill>
              <a:highlight>
                <a:srgbClr val="FFFFFF"/>
              </a:highlight>
              <a:latin typeface="Arial" panose="020B0604020202020204" pitchFamily="34" charset="0"/>
            </a:endParaRPr>
          </a:p>
          <a:p>
            <a:pPr>
              <a:defRPr/>
            </a:pPr>
            <a:r>
              <a:rPr lang="en-US" dirty="0"/>
              <a:t>The Motion Sickness Susceptibility </a:t>
            </a:r>
            <a:r>
              <a:rPr lang="en-US"/>
              <a:t>Questionnaire asks </a:t>
            </a:r>
            <a:r>
              <a:rPr lang="en-US" dirty="0"/>
              <a:t>questions about how frequently a person has felt  sick/nauseated in cars/busses/planes/ships/rides/etc. The MSSQ has been validated to predict sickness caused by virtual environments, such as cybersickness. Students can be given the MSSQ before entering an environment to predict their likelihood of getting sick.</a:t>
            </a:r>
          </a:p>
          <a:p>
            <a:pPr>
              <a:defRPr/>
            </a:pPr>
            <a:endParaRPr lang="en-US" dirty="0">
              <a:solidFill>
                <a:srgbClr val="222222"/>
              </a:solidFill>
              <a:highlight>
                <a:srgbClr val="FFFFFF"/>
              </a:highlight>
              <a:latin typeface="Arial" panose="020B0604020202020204" pitchFamily="34" charset="0"/>
            </a:endParaRPr>
          </a:p>
          <a:p>
            <a:pPr>
              <a:defRPr/>
            </a:pPr>
            <a:r>
              <a:rPr lang="en-US" dirty="0">
                <a:solidFill>
                  <a:srgbClr val="222222"/>
                </a:solidFill>
                <a:highlight>
                  <a:srgbClr val="FFFFFF"/>
                </a:highlight>
                <a:latin typeface="Arial" panose="020B0604020202020204" pitchFamily="34" charset="0"/>
              </a:rPr>
              <a:t>Similarly, the </a:t>
            </a:r>
            <a:r>
              <a:rPr lang="en-US" b="0" i="0" dirty="0">
                <a:solidFill>
                  <a:srgbClr val="212121"/>
                </a:solidFill>
                <a:effectLst/>
                <a:latin typeface="BlinkMacSystemFont"/>
              </a:rPr>
              <a:t>Fast MS Scale (FMS), a verbal rating scale ranging from zero (no sickness at all) to 20 (frank sickness) as they experience the environment. Unlike the more detailed SSQ, where users report their levels of sickness after they leave the environment, in the FMS users report their level of sickness repeatedly WHILE IN the environment, as often as every minute. This can be used in early sessions to check the user’s level of sickness and end sessions early when users are beginning to have severe reactions because a severe reaction early can negatively influence their ability to adapt to the environment.</a:t>
            </a:r>
          </a:p>
          <a:p>
            <a:pPr>
              <a:defRPr/>
            </a:pPr>
            <a:endParaRPr lang="en-US" b="0" i="0" dirty="0">
              <a:solidFill>
                <a:srgbClr val="212121"/>
              </a:solidFill>
              <a:effectLst/>
              <a:highlight>
                <a:srgbClr val="FFFFFF"/>
              </a:highlight>
              <a:latin typeface="BlinkMacSystemFont"/>
            </a:endParaRPr>
          </a:p>
          <a:p>
            <a:pPr>
              <a:defRPr/>
            </a:pPr>
            <a:r>
              <a:rPr lang="en-US" b="0" i="0" dirty="0">
                <a:solidFill>
                  <a:srgbClr val="212121"/>
                </a:solidFill>
                <a:effectLst/>
                <a:highlight>
                  <a:srgbClr val="FFFFFF"/>
                </a:highlight>
                <a:latin typeface="BlinkMacSystemFont"/>
              </a:rPr>
              <a:t>Also, although CyS affects each person differently, there are some predictors for CyS. </a:t>
            </a:r>
          </a:p>
          <a:p>
            <a:pPr>
              <a:defRPr/>
            </a:pPr>
            <a:endParaRPr lang="en-US" b="0" i="0" dirty="0">
              <a:solidFill>
                <a:srgbClr val="212121"/>
              </a:solidFill>
              <a:effectLst/>
              <a:highlight>
                <a:srgbClr val="FFFFFF"/>
              </a:highlight>
              <a:latin typeface="BlinkMacSystemFont"/>
            </a:endParaRPr>
          </a:p>
          <a:p>
            <a:pPr>
              <a:defRPr/>
            </a:pPr>
            <a:r>
              <a:rPr lang="en-US" b="0" i="0" dirty="0">
                <a:solidFill>
                  <a:srgbClr val="212121"/>
                </a:solidFill>
                <a:effectLst/>
                <a:highlight>
                  <a:srgbClr val="FFFFFF"/>
                </a:highlight>
                <a:latin typeface="BlinkMacSystemFont"/>
              </a:rPr>
              <a:t>Sex is one, with women more likely to report in many early CyS studies. However, many researchers attribute that to the fact that early HMDs either could not adjust for inter-pupillary distance, or, if adjustable, that the lowest IPD was higher than required for many women. As the IPD settings have been expanded to address this, more recent studies are finding no differences between the sexes.</a:t>
            </a:r>
          </a:p>
          <a:p>
            <a:pPr>
              <a:defRPr/>
            </a:pPr>
            <a:endParaRPr lang="en-US" b="0" i="0" dirty="0">
              <a:solidFill>
                <a:srgbClr val="212121"/>
              </a:solidFill>
              <a:effectLst/>
              <a:highlight>
                <a:srgbClr val="FFFFFF"/>
              </a:highlight>
              <a:latin typeface="BlinkMacSystemFont"/>
            </a:endParaRPr>
          </a:p>
          <a:p>
            <a:pPr>
              <a:defRPr/>
            </a:pPr>
            <a:r>
              <a:rPr lang="en-US" b="0" i="0" dirty="0">
                <a:solidFill>
                  <a:srgbClr val="212121"/>
                </a:solidFill>
                <a:effectLst/>
                <a:highlight>
                  <a:srgbClr val="FFFFFF"/>
                </a:highlight>
                <a:latin typeface="BlinkMacSystemFont"/>
              </a:rPr>
              <a:t>Age is another predictor, with younger people less likely to experience CyS than older people.</a:t>
            </a:r>
          </a:p>
          <a:p>
            <a:pPr>
              <a:defRPr/>
            </a:pPr>
            <a:endParaRPr lang="en-US" b="0" i="0" dirty="0">
              <a:solidFill>
                <a:srgbClr val="212121"/>
              </a:solidFill>
              <a:effectLst/>
              <a:highlight>
                <a:srgbClr val="FFFFFF"/>
              </a:highlight>
              <a:latin typeface="BlinkMacSystemFont"/>
            </a:endParaRPr>
          </a:p>
          <a:p>
            <a:pPr>
              <a:defRPr/>
            </a:pPr>
            <a:r>
              <a:rPr lang="en-US" b="0" i="0" dirty="0">
                <a:solidFill>
                  <a:srgbClr val="212121"/>
                </a:solidFill>
                <a:effectLst/>
                <a:highlight>
                  <a:srgbClr val="FFFFFF"/>
                </a:highlight>
                <a:latin typeface="BlinkMacSystemFont"/>
              </a:rPr>
              <a:t>Similar to adaptation, the more time a person has spent in VEs, simulators or games, the less likely they are to experience CyS.</a:t>
            </a:r>
            <a:endParaRPr lang="en-US" dirty="0">
              <a:solidFill>
                <a:srgbClr val="222222"/>
              </a:solidFill>
              <a:highlight>
                <a:srgbClr val="FFFFFF"/>
              </a:highlight>
              <a:latin typeface="Arial" panose="020B0604020202020204" pitchFamily="34" charset="0"/>
            </a:endParaRPr>
          </a:p>
          <a:p>
            <a:pPr>
              <a:defRPr/>
            </a:pPr>
            <a:endParaRPr lang="en-US" dirty="0">
              <a:solidFill>
                <a:srgbClr val="222222"/>
              </a:solidFill>
              <a:highlight>
                <a:srgbClr val="FFFFFF"/>
              </a:highlight>
              <a:latin typeface="Arial" panose="020B0604020202020204" pitchFamily="34" charset="0"/>
            </a:endParaRPr>
          </a:p>
          <a:p>
            <a:pPr>
              <a:defRPr/>
            </a:pPr>
            <a:endParaRPr lang="en-US" dirty="0"/>
          </a:p>
        </p:txBody>
      </p:sp>
      <p:sp>
        <p:nvSpPr>
          <p:cNvPr id="80900" name="Slide Number Placeholder 3">
            <a:extLst>
              <a:ext uri="{FF2B5EF4-FFF2-40B4-BE49-F238E27FC236}">
                <a16:creationId xmlns:a16="http://schemas.microsoft.com/office/drawing/2014/main" id="{846470D5-E2D9-B161-8EF5-51C78CFA10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defRPr sz="3200">
                <a:solidFill>
                  <a:schemeClr val="tx1"/>
                </a:solidFill>
                <a:latin typeface="Tahoma" panose="020B0604030504040204" pitchFamily="34" charset="0"/>
              </a:defRPr>
            </a:lvl1pPr>
            <a:lvl2pPr marL="742950" indent="-285750" defTabSz="908050">
              <a:defRPr sz="3200">
                <a:solidFill>
                  <a:schemeClr val="tx1"/>
                </a:solidFill>
                <a:latin typeface="Tahoma" panose="020B0604030504040204" pitchFamily="34" charset="0"/>
              </a:defRPr>
            </a:lvl2pPr>
            <a:lvl3pPr marL="1143000" indent="-228600" defTabSz="908050">
              <a:defRPr sz="3200">
                <a:solidFill>
                  <a:schemeClr val="tx1"/>
                </a:solidFill>
                <a:latin typeface="Tahoma" panose="020B0604030504040204" pitchFamily="34" charset="0"/>
              </a:defRPr>
            </a:lvl3pPr>
            <a:lvl4pPr marL="1600200" indent="-228600" defTabSz="908050">
              <a:defRPr sz="3200">
                <a:solidFill>
                  <a:schemeClr val="tx1"/>
                </a:solidFill>
                <a:latin typeface="Tahoma" panose="020B0604030504040204" pitchFamily="34" charset="0"/>
              </a:defRPr>
            </a:lvl4pPr>
            <a:lvl5pPr marL="2057400" indent="-228600" defTabSz="908050">
              <a:defRPr sz="3200">
                <a:solidFill>
                  <a:schemeClr val="tx1"/>
                </a:solidFill>
                <a:latin typeface="Tahoma" panose="020B0604030504040204" pitchFamily="34" charset="0"/>
              </a:defRPr>
            </a:lvl5pPr>
            <a:lvl6pPr marL="2514600" indent="-228600" defTabSz="908050" eaLnBrk="0" fontAlgn="base" hangingPunct="0">
              <a:spcBef>
                <a:spcPct val="0"/>
              </a:spcBef>
              <a:spcAft>
                <a:spcPct val="0"/>
              </a:spcAft>
              <a:defRPr sz="3200">
                <a:solidFill>
                  <a:schemeClr val="tx1"/>
                </a:solidFill>
                <a:latin typeface="Tahoma" panose="020B0604030504040204" pitchFamily="34" charset="0"/>
              </a:defRPr>
            </a:lvl6pPr>
            <a:lvl7pPr marL="2971800" indent="-228600" defTabSz="908050" eaLnBrk="0" fontAlgn="base" hangingPunct="0">
              <a:spcBef>
                <a:spcPct val="0"/>
              </a:spcBef>
              <a:spcAft>
                <a:spcPct val="0"/>
              </a:spcAft>
              <a:defRPr sz="3200">
                <a:solidFill>
                  <a:schemeClr val="tx1"/>
                </a:solidFill>
                <a:latin typeface="Tahoma" panose="020B0604030504040204" pitchFamily="34" charset="0"/>
              </a:defRPr>
            </a:lvl7pPr>
            <a:lvl8pPr marL="3429000" indent="-228600" defTabSz="908050" eaLnBrk="0" fontAlgn="base" hangingPunct="0">
              <a:spcBef>
                <a:spcPct val="0"/>
              </a:spcBef>
              <a:spcAft>
                <a:spcPct val="0"/>
              </a:spcAft>
              <a:defRPr sz="3200">
                <a:solidFill>
                  <a:schemeClr val="tx1"/>
                </a:solidFill>
                <a:latin typeface="Tahoma" panose="020B0604030504040204" pitchFamily="34" charset="0"/>
              </a:defRPr>
            </a:lvl8pPr>
            <a:lvl9pPr marL="3886200" indent="-228600" defTabSz="908050" eaLnBrk="0" fontAlgn="base" hangingPunct="0">
              <a:spcBef>
                <a:spcPct val="0"/>
              </a:spcBef>
              <a:spcAft>
                <a:spcPct val="0"/>
              </a:spcAft>
              <a:defRPr sz="3200">
                <a:solidFill>
                  <a:schemeClr val="tx1"/>
                </a:solidFill>
                <a:latin typeface="Tahoma" panose="020B0604030504040204" pitchFamily="34" charset="0"/>
              </a:defRPr>
            </a:lvl9pPr>
          </a:lstStyle>
          <a:p>
            <a:fld id="{23488A28-E241-44BF-A3AA-4F4D22C499C3}" type="slidenum">
              <a:rPr lang="en-US" altLang="en-US" sz="1200" smtClean="0"/>
              <a:pPr/>
              <a:t>40</a:t>
            </a:fld>
            <a:endParaRPr lang="en-US" altLang="en-US"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C51CE7CC-E2BB-8C37-0169-FD4C7FC61CF6}"/>
              </a:ext>
            </a:extLst>
          </p:cNvPr>
          <p:cNvSpPr>
            <a:spLocks noGrp="1" noRot="1" noChangeAspect="1" noChangeArrowheads="1" noTextEdit="1"/>
          </p:cNvSpPr>
          <p:nvPr>
            <p:ph type="sldImg"/>
          </p:nvPr>
        </p:nvSpPr>
        <p:spPr>
          <a:ln/>
        </p:spPr>
      </p:sp>
      <p:sp>
        <p:nvSpPr>
          <p:cNvPr id="82947" name="Notes Placeholder 2">
            <a:extLst>
              <a:ext uri="{FF2B5EF4-FFF2-40B4-BE49-F238E27FC236}">
                <a16:creationId xmlns:a16="http://schemas.microsoft.com/office/drawing/2014/main" id="{FC84BFF2-DCBC-4E57-C5E3-50CE2CFF21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Perry – 1</a:t>
            </a:r>
          </a:p>
          <a:p>
            <a:endParaRPr lang="en-US" altLang="en-US" dirty="0">
              <a:latin typeface="Arial" panose="020B0604020202020204" pitchFamily="34" charset="0"/>
            </a:endParaRPr>
          </a:p>
          <a:p>
            <a:r>
              <a:rPr lang="en-US" altLang="en-US" dirty="0">
                <a:latin typeface="Arial" panose="020B0604020202020204" pitchFamily="34" charset="0"/>
              </a:rPr>
              <a:t>Finally, I want to go back to the example of Michael Schumacher. Now obviously, this was a guy who could drive the car, but had couldn’t use the simulator to train, and it might have affected his ability to compete, and I asked you to think about that.</a:t>
            </a:r>
          </a:p>
          <a:p>
            <a:endParaRPr lang="en-US" altLang="en-US" dirty="0">
              <a:latin typeface="Arial" panose="020B0604020202020204" pitchFamily="34" charset="0"/>
            </a:endParaRPr>
          </a:p>
          <a:p>
            <a:r>
              <a:rPr lang="en-US" altLang="en-US" dirty="0">
                <a:latin typeface="Arial" panose="020B0604020202020204" pitchFamily="34" charset="0"/>
              </a:rPr>
              <a:t>So what do you do in such a case?</a:t>
            </a:r>
          </a:p>
          <a:p>
            <a:endParaRPr lang="en-US" altLang="en-US" dirty="0">
              <a:latin typeface="Arial" panose="020B0604020202020204" pitchFamily="34" charset="0"/>
            </a:endParaRPr>
          </a:p>
          <a:p>
            <a:r>
              <a:rPr lang="en-US" altLang="en-US" dirty="0">
                <a:latin typeface="Arial" panose="020B0604020202020204" pitchFamily="34" charset="0"/>
              </a:rPr>
              <a:t>What will you do to try and provide the training from sims/VEs to a student who just can’t adapt to using them? Ideally, you’re using these in your curriculum because they are producing better/faster training, so how can such a student still achieve the LOs in the given time?</a:t>
            </a:r>
          </a:p>
          <a:p>
            <a:endParaRPr lang="en-US" altLang="en-US" dirty="0">
              <a:latin typeface="Arial" panose="020B0604020202020204" pitchFamily="34" charset="0"/>
            </a:endParaRPr>
          </a:p>
          <a:p>
            <a:r>
              <a:rPr lang="en-US" altLang="en-US" dirty="0">
                <a:latin typeface="Arial" panose="020B0604020202020204" pitchFamily="34" charset="0"/>
              </a:rPr>
              <a:t>And the long-term implication is whether susceptibility to CyS becomes a selection criteria for certain military specialties, the way vision is a criteria for pilots. You don’t want to tighten selection criteria too much, but how does a team operate if a member can’t train in a VE </a:t>
            </a:r>
            <a:r>
              <a:rPr lang="en-US" altLang="en-US">
                <a:latin typeface="Arial" panose="020B0604020202020204" pitchFamily="34" charset="0"/>
              </a:rPr>
              <a:t>with the rest.</a:t>
            </a:r>
            <a:endParaRPr lang="en-US" altLang="en-US" dirty="0">
              <a:latin typeface="Arial" panose="020B0604020202020204" pitchFamily="34" charset="0"/>
            </a:endParaRPr>
          </a:p>
        </p:txBody>
      </p:sp>
      <p:sp>
        <p:nvSpPr>
          <p:cNvPr id="82948" name="Slide Number Placeholder 3">
            <a:extLst>
              <a:ext uri="{FF2B5EF4-FFF2-40B4-BE49-F238E27FC236}">
                <a16:creationId xmlns:a16="http://schemas.microsoft.com/office/drawing/2014/main" id="{60A157A4-E868-C2F1-E683-A4D8026794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defRPr sz="3200">
                <a:solidFill>
                  <a:schemeClr val="tx1"/>
                </a:solidFill>
                <a:latin typeface="Tahoma" panose="020B0604030504040204" pitchFamily="34" charset="0"/>
              </a:defRPr>
            </a:lvl1pPr>
            <a:lvl2pPr defTabSz="908050">
              <a:defRPr sz="3200">
                <a:solidFill>
                  <a:schemeClr val="tx1"/>
                </a:solidFill>
                <a:latin typeface="Tahoma" panose="020B0604030504040204" pitchFamily="34" charset="0"/>
              </a:defRPr>
            </a:lvl2pPr>
            <a:lvl3pPr defTabSz="908050">
              <a:defRPr sz="3200">
                <a:solidFill>
                  <a:schemeClr val="tx1"/>
                </a:solidFill>
                <a:latin typeface="Tahoma" panose="020B0604030504040204" pitchFamily="34" charset="0"/>
              </a:defRPr>
            </a:lvl3pPr>
            <a:lvl4pPr defTabSz="908050">
              <a:defRPr sz="3200">
                <a:solidFill>
                  <a:schemeClr val="tx1"/>
                </a:solidFill>
                <a:latin typeface="Tahoma" panose="020B0604030504040204" pitchFamily="34" charset="0"/>
              </a:defRPr>
            </a:lvl4pPr>
            <a:lvl5pPr defTabSz="908050">
              <a:defRPr sz="3200">
                <a:solidFill>
                  <a:schemeClr val="tx1"/>
                </a:solidFill>
                <a:latin typeface="Tahoma" panose="020B0604030504040204" pitchFamily="34" charset="0"/>
              </a:defRPr>
            </a:lvl5pPr>
            <a:lvl6pPr marL="2894013" indent="-608013" defTabSz="908050" eaLnBrk="0" fontAlgn="base" hangingPunct="0">
              <a:spcBef>
                <a:spcPct val="0"/>
              </a:spcBef>
              <a:spcAft>
                <a:spcPct val="0"/>
              </a:spcAft>
              <a:defRPr sz="3200">
                <a:solidFill>
                  <a:schemeClr val="tx1"/>
                </a:solidFill>
                <a:latin typeface="Tahoma" panose="020B0604030504040204" pitchFamily="34" charset="0"/>
              </a:defRPr>
            </a:lvl6pPr>
            <a:lvl7pPr marL="3351213" indent="-608013" defTabSz="908050" eaLnBrk="0" fontAlgn="base" hangingPunct="0">
              <a:spcBef>
                <a:spcPct val="0"/>
              </a:spcBef>
              <a:spcAft>
                <a:spcPct val="0"/>
              </a:spcAft>
              <a:defRPr sz="3200">
                <a:solidFill>
                  <a:schemeClr val="tx1"/>
                </a:solidFill>
                <a:latin typeface="Tahoma" panose="020B0604030504040204" pitchFamily="34" charset="0"/>
              </a:defRPr>
            </a:lvl7pPr>
            <a:lvl8pPr marL="3808413" indent="-608013" defTabSz="908050" eaLnBrk="0" fontAlgn="base" hangingPunct="0">
              <a:spcBef>
                <a:spcPct val="0"/>
              </a:spcBef>
              <a:spcAft>
                <a:spcPct val="0"/>
              </a:spcAft>
              <a:defRPr sz="3200">
                <a:solidFill>
                  <a:schemeClr val="tx1"/>
                </a:solidFill>
                <a:latin typeface="Tahoma" panose="020B0604030504040204" pitchFamily="34" charset="0"/>
              </a:defRPr>
            </a:lvl8pPr>
            <a:lvl9pPr marL="4265613" indent="-608013" defTabSz="908050" eaLnBrk="0" fontAlgn="base" hangingPunct="0">
              <a:spcBef>
                <a:spcPct val="0"/>
              </a:spcBef>
              <a:spcAft>
                <a:spcPct val="0"/>
              </a:spcAft>
              <a:defRPr sz="3200">
                <a:solidFill>
                  <a:schemeClr val="tx1"/>
                </a:solidFill>
                <a:latin typeface="Tahoma" panose="020B0604030504040204" pitchFamily="34" charset="0"/>
              </a:defRPr>
            </a:lvl9pPr>
          </a:lstStyle>
          <a:p>
            <a:fld id="{F8245482-8BD3-43C7-B8DB-002CE80F4F0B}" type="slidenum">
              <a:rPr lang="en-US" altLang="en-US" sz="1200" smtClean="0"/>
              <a:pPr/>
              <a:t>41</a:t>
            </a:fld>
            <a:endParaRPr lang="en-US" altLang="en-US"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- 15</a:t>
            </a:r>
          </a:p>
        </p:txBody>
      </p:sp>
      <p:sp>
        <p:nvSpPr>
          <p:cNvPr id="4" name="Slide Number Placeholder 3"/>
          <p:cNvSpPr>
            <a:spLocks noGrp="1"/>
          </p:cNvSpPr>
          <p:nvPr>
            <p:ph type="sldNum" sz="quarter" idx="5"/>
          </p:nvPr>
        </p:nvSpPr>
        <p:spPr/>
        <p:txBody>
          <a:bodyPr/>
          <a:lstStyle/>
          <a:p>
            <a:fld id="{85D9B890-3B6E-417C-BD92-47816D5AB620}" type="slidenum">
              <a:rPr lang="en-US" smtClean="0"/>
              <a:pPr/>
              <a:t>42</a:t>
            </a:fld>
            <a:endParaRPr lang="en-US" dirty="0"/>
          </a:p>
        </p:txBody>
      </p:sp>
    </p:spTree>
    <p:extLst>
      <p:ext uri="{BB962C8B-B14F-4D97-AF65-F5344CB8AC3E}">
        <p14:creationId xmlns:p14="http://schemas.microsoft.com/office/powerpoint/2010/main" val="23552175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 2.5</a:t>
            </a: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43</a:t>
            </a:fld>
            <a:endParaRPr lang="en-US" dirty="0"/>
          </a:p>
        </p:txBody>
      </p:sp>
    </p:spTree>
    <p:extLst>
      <p:ext uri="{BB962C8B-B14F-4D97-AF65-F5344CB8AC3E}">
        <p14:creationId xmlns:p14="http://schemas.microsoft.com/office/powerpoint/2010/main" val="3011117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44</a:t>
            </a:fld>
            <a:endParaRPr lang="en-US" dirty="0"/>
          </a:p>
        </p:txBody>
      </p:sp>
    </p:spTree>
    <p:extLst>
      <p:ext uri="{BB962C8B-B14F-4D97-AF65-F5344CB8AC3E}">
        <p14:creationId xmlns:p14="http://schemas.microsoft.com/office/powerpoint/2010/main" val="6232428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3 -4 key references from paper</a:t>
            </a:r>
          </a:p>
          <a:p>
            <a:r>
              <a:rPr lang="en-AU" dirty="0"/>
              <a:t>Stanney Article</a:t>
            </a:r>
          </a:p>
          <a:p>
            <a:r>
              <a:rPr lang="en-AU" dirty="0"/>
              <a:t>Stanney</a:t>
            </a:r>
            <a:r>
              <a:rPr lang="en-AU" baseline="0" dirty="0"/>
              <a:t>/Hale Book</a:t>
            </a:r>
          </a:p>
          <a:p>
            <a:r>
              <a:rPr lang="en-AU" dirty="0"/>
              <a:t>La Viola</a:t>
            </a:r>
          </a:p>
          <a:p>
            <a:r>
              <a:rPr lang="en-AU" dirty="0"/>
              <a:t>Lowood</a:t>
            </a:r>
          </a:p>
          <a:p>
            <a:endParaRPr lang="en-AU"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45</a:t>
            </a:fld>
            <a:endParaRPr lang="en-US" dirty="0"/>
          </a:p>
        </p:txBody>
      </p:sp>
    </p:spTree>
    <p:extLst>
      <p:ext uri="{BB962C8B-B14F-4D97-AF65-F5344CB8AC3E}">
        <p14:creationId xmlns:p14="http://schemas.microsoft.com/office/powerpoint/2010/main" val="24969424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3 -4 key references from paper</a:t>
            </a:r>
          </a:p>
          <a:p>
            <a:r>
              <a:rPr lang="en-AU" dirty="0"/>
              <a:t>Stanney Article</a:t>
            </a:r>
          </a:p>
          <a:p>
            <a:r>
              <a:rPr lang="en-AU" dirty="0"/>
              <a:t>Stanney</a:t>
            </a:r>
            <a:r>
              <a:rPr lang="en-AU" baseline="0" dirty="0"/>
              <a:t>/Hale Book</a:t>
            </a:r>
          </a:p>
          <a:p>
            <a:r>
              <a:rPr lang="en-AU" dirty="0"/>
              <a:t>La Viola</a:t>
            </a:r>
          </a:p>
          <a:p>
            <a:r>
              <a:rPr lang="en-AU" dirty="0"/>
              <a:t>Lowood</a:t>
            </a:r>
          </a:p>
          <a:p>
            <a:endParaRPr lang="en-AU"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46</a:t>
            </a:fld>
            <a:endParaRPr lang="en-US" dirty="0"/>
          </a:p>
        </p:txBody>
      </p:sp>
    </p:spTree>
    <p:extLst>
      <p:ext uri="{BB962C8B-B14F-4D97-AF65-F5344CB8AC3E}">
        <p14:creationId xmlns:p14="http://schemas.microsoft.com/office/powerpoint/2010/main" val="1958501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Nick - 2</a:t>
            </a:r>
          </a:p>
        </p:txBody>
      </p:sp>
      <p:sp>
        <p:nvSpPr>
          <p:cNvPr id="4" name="Slide Number Placeholder 3"/>
          <p:cNvSpPr>
            <a:spLocks noGrp="1"/>
          </p:cNvSpPr>
          <p:nvPr>
            <p:ph type="sldNum" sz="quarter" idx="5"/>
          </p:nvPr>
        </p:nvSpPr>
        <p:spPr/>
        <p:txBody>
          <a:bodyPr/>
          <a:lstStyle/>
          <a:p>
            <a:fld id="{85D9B890-3B6E-417C-BD92-47816D5AB620}" type="slidenum">
              <a:rPr lang="en-US" smtClean="0"/>
              <a:pPr/>
              <a:t>5</a:t>
            </a:fld>
            <a:endParaRPr lang="en-US" dirty="0"/>
          </a:p>
        </p:txBody>
      </p:sp>
    </p:spTree>
    <p:extLst>
      <p:ext uri="{BB962C8B-B14F-4D97-AF65-F5344CB8AC3E}">
        <p14:creationId xmlns:p14="http://schemas.microsoft.com/office/powerpoint/2010/main" val="2413643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Nick: 2</a:t>
            </a:r>
          </a:p>
          <a:p>
            <a:pPr>
              <a:defRPr/>
            </a:pPr>
            <a:endParaRPr lang="en-US" dirty="0"/>
          </a:p>
          <a:p>
            <a:pPr>
              <a:defRPr/>
            </a:pPr>
            <a:r>
              <a:rPr lang="en-US" dirty="0"/>
              <a:t>Intro -&gt; Agenda</a:t>
            </a:r>
          </a:p>
          <a:p>
            <a:pPr>
              <a:defRPr/>
            </a:pPr>
            <a:endParaRPr lang="en-US" dirty="0"/>
          </a:p>
          <a:p>
            <a:pPr>
              <a:defRPr/>
            </a:pPr>
            <a:r>
              <a:rPr lang="en-US" dirty="0"/>
              <a:t>Claire: (20mins)</a:t>
            </a:r>
          </a:p>
          <a:p>
            <a:pPr>
              <a:defRPr/>
            </a:pPr>
            <a:r>
              <a:rPr lang="en-US" dirty="0"/>
              <a:t>Definition of CyS</a:t>
            </a:r>
          </a:p>
          <a:p>
            <a:pPr>
              <a:defRPr/>
            </a:pPr>
            <a:r>
              <a:rPr lang="en-US" dirty="0"/>
              <a:t>Importance of CyS</a:t>
            </a:r>
          </a:p>
          <a:p>
            <a:pPr>
              <a:defRPr/>
            </a:pPr>
            <a:r>
              <a:rPr lang="en-US" dirty="0"/>
              <a:t>CyS Science </a:t>
            </a:r>
          </a:p>
          <a:p>
            <a:pPr>
              <a:defRPr/>
            </a:pPr>
            <a:r>
              <a:rPr lang="en-US" dirty="0"/>
              <a:t>Scientific factors that affect CyS</a:t>
            </a:r>
          </a:p>
          <a:p>
            <a:pPr>
              <a:defRPr/>
            </a:pPr>
            <a:r>
              <a:rPr lang="en-US" dirty="0"/>
              <a:t>How to reduce CyS during the design and development phases</a:t>
            </a:r>
          </a:p>
          <a:p>
            <a:pPr>
              <a:defRPr/>
            </a:pPr>
            <a:endParaRPr lang="en-US" dirty="0"/>
          </a:p>
          <a:p>
            <a:pPr>
              <a:defRPr/>
            </a:pPr>
            <a:r>
              <a:rPr lang="en-US" dirty="0"/>
              <a:t>Perry: (20mins)</a:t>
            </a:r>
          </a:p>
          <a:p>
            <a:pPr>
              <a:defRPr/>
            </a:pPr>
            <a:r>
              <a:rPr lang="en-US" dirty="0"/>
              <a:t>Protocols to reduce CyS for fielded systems</a:t>
            </a:r>
          </a:p>
          <a:p>
            <a:pPr>
              <a:defRPr/>
            </a:pPr>
            <a:r>
              <a:rPr lang="en-US" dirty="0"/>
              <a:t>How to reduce CyS during curriculum design</a:t>
            </a:r>
          </a:p>
          <a:p>
            <a:pPr>
              <a:defRPr/>
            </a:pPr>
            <a:r>
              <a:rPr lang="en-US" dirty="0"/>
              <a:t>Other factors </a:t>
            </a:r>
            <a:r>
              <a:rPr lang="en-US" dirty="0">
                <a:highlight>
                  <a:srgbClr val="FFFF00"/>
                </a:highlight>
              </a:rPr>
              <a:t>SHOULD WE BE MORE SPECIFIC HERE</a:t>
            </a:r>
          </a:p>
          <a:p>
            <a:pPr>
              <a:defRPr/>
            </a:pPr>
            <a:endParaRPr lang="en-US" dirty="0"/>
          </a:p>
          <a:p>
            <a:pPr>
              <a:defRPr/>
            </a:pPr>
            <a:r>
              <a:rPr lang="en-US" dirty="0"/>
              <a:t>Conclude (10mins + 20mins questions/interaction)</a:t>
            </a:r>
          </a:p>
        </p:txBody>
      </p:sp>
      <p:sp>
        <p:nvSpPr>
          <p:cNvPr id="4" name="Slide Number Placeholder 3"/>
          <p:cNvSpPr>
            <a:spLocks noGrp="1"/>
          </p:cNvSpPr>
          <p:nvPr>
            <p:ph type="sldNum" sz="quarter" idx="5"/>
          </p:nvPr>
        </p:nvSpPr>
        <p:spPr/>
        <p:txBody>
          <a:bodyPr/>
          <a:lstStyle/>
          <a:p>
            <a:fld id="{85D9B890-3B6E-417C-BD92-47816D5AB620}" type="slidenum">
              <a:rPr lang="en-US" smtClean="0"/>
              <a:pPr/>
              <a:t>6</a:t>
            </a:fld>
            <a:endParaRPr lang="en-US" dirty="0"/>
          </a:p>
        </p:txBody>
      </p:sp>
    </p:spTree>
    <p:extLst>
      <p:ext uri="{BB962C8B-B14F-4D97-AF65-F5344CB8AC3E}">
        <p14:creationId xmlns:p14="http://schemas.microsoft.com/office/powerpoint/2010/main" val="1729328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Perry – 0.5</a:t>
            </a:r>
          </a:p>
          <a:p>
            <a:endParaRPr lang="en-US" dirty="0"/>
          </a:p>
          <a:p>
            <a:r>
              <a:rPr lang="en-US" dirty="0"/>
              <a:t>Thank you Nick. I’m Perry McDowell, a researcher with the MOVES Institute at the Naval Postgraduate School. A former Naval officer, my work is primarily in the area of training, largely in games, VR/AR/etc.</a:t>
            </a:r>
          </a:p>
          <a:p>
            <a:endParaRPr lang="en-US" dirty="0"/>
          </a:p>
          <a:p>
            <a:r>
              <a:rPr lang="en-US" dirty="0"/>
              <a:t>On the screen is the general, generic definition that most people use.  First point: we’re using the term “cybersickness” synonymously with “simulator sickness,” when they really are two different conditions. We’ll see why in a few slides.</a:t>
            </a:r>
          </a:p>
          <a:p>
            <a:endParaRPr lang="en-US" dirty="0"/>
          </a:p>
          <a:p>
            <a:r>
              <a:rPr lang="en-US" dirty="0"/>
              <a:t>However, those who don’t specifically study the field conflate them and this is the most common definition you will get if you ask those working in the M&amp;S field. </a:t>
            </a:r>
          </a:p>
          <a:p>
            <a:endParaRPr lang="en-US" dirty="0"/>
          </a:p>
          <a:p>
            <a:r>
              <a:rPr lang="en-US" dirty="0"/>
              <a:t>CyS is a phenomenon that occurs when individuals experience symptoms while/after using simulation technology, such as flight simulators or VEs. These affect a large percentage of the user population, with some experiencing minor effects easily ignored and others being unable to utilize the system at all.</a:t>
            </a:r>
          </a:p>
          <a:p>
            <a:endParaRPr lang="en-US" dirty="0"/>
          </a:p>
          <a:p>
            <a:r>
              <a:rPr lang="en-US" dirty="0"/>
              <a:t>Now, this begs the question, what symptoms are we talking about… [CLICK]</a:t>
            </a:r>
          </a:p>
          <a:p>
            <a:endParaRPr lang="en-US" dirty="0"/>
          </a:p>
          <a:p>
            <a:r>
              <a:rPr lang="en-US" dirty="0"/>
              <a:t>ADD “/AFTER” AFTER “WHILE…”</a:t>
            </a:r>
          </a:p>
          <a:p>
            <a:endParaRPr lang="en-US" dirty="0"/>
          </a:p>
          <a:p>
            <a:r>
              <a:rPr lang="en-US" dirty="0"/>
              <a:t>CHANGE TITLE TO “BACKGROUND INFORMATION”</a:t>
            </a:r>
          </a:p>
        </p:txBody>
      </p:sp>
      <p:sp>
        <p:nvSpPr>
          <p:cNvPr id="4" name="Slide Number Placeholder 3"/>
          <p:cNvSpPr>
            <a:spLocks noGrp="1"/>
          </p:cNvSpPr>
          <p:nvPr>
            <p:ph type="sldNum" sz="quarter" idx="5"/>
          </p:nvPr>
        </p:nvSpPr>
        <p:spPr/>
        <p:txBody>
          <a:bodyPr/>
          <a:lstStyle/>
          <a:p>
            <a:fld id="{85D9B890-3B6E-417C-BD92-47816D5AB620}" type="slidenum">
              <a:rPr lang="en-US" smtClean="0"/>
              <a:pPr/>
              <a:t>7</a:t>
            </a:fld>
            <a:endParaRPr lang="en-US" dirty="0"/>
          </a:p>
        </p:txBody>
      </p:sp>
    </p:spTree>
    <p:extLst>
      <p:ext uri="{BB962C8B-B14F-4D97-AF65-F5344CB8AC3E}">
        <p14:creationId xmlns:p14="http://schemas.microsoft.com/office/powerpoint/2010/main" val="1770681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Arial"/>
                <a:cs typeface="Arial"/>
              </a:rPr>
              <a:t>Perry – 2.5</a:t>
            </a:r>
          </a:p>
          <a:p>
            <a:endParaRPr lang="en-AU" dirty="0">
              <a:latin typeface="Arial"/>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latin typeface="Arial"/>
                <a:cs typeface="Arial"/>
              </a:rPr>
              <a:t>As we cover the symptoms, it’s also important to remember that not every user suffers each of these symptoms – suffering one or more is sufficient to be considered to be suffering cybersickness.</a:t>
            </a:r>
          </a:p>
          <a:p>
            <a:endParaRPr lang="en-AU" dirty="0">
              <a:latin typeface="Arial"/>
              <a:cs typeface="Arial"/>
            </a:endParaRPr>
          </a:p>
          <a:p>
            <a:r>
              <a:rPr lang="en-AU" dirty="0">
                <a:latin typeface="Arial"/>
                <a:cs typeface="Arial"/>
              </a:rPr>
              <a:t>It’s also very important to note that our definition used the terms “during/after” because the symptoms of </a:t>
            </a:r>
            <a:r>
              <a:rPr lang="en-AU" dirty="0" err="1">
                <a:latin typeface="Arial"/>
                <a:cs typeface="Arial"/>
              </a:rPr>
              <a:t>CyS</a:t>
            </a:r>
            <a:r>
              <a:rPr lang="en-AU" dirty="0">
                <a:latin typeface="Arial"/>
                <a:cs typeface="Arial"/>
              </a:rPr>
              <a:t> don’t affect people only while they are in a VE. In fact, they can continue for several hours after leaving. And while many of the symptoms experienced during and after are similar, there are some differences.</a:t>
            </a:r>
          </a:p>
          <a:p>
            <a:endParaRPr lang="en-AU" dirty="0">
              <a:latin typeface="Arial"/>
              <a:cs typeface="Arial"/>
            </a:endParaRPr>
          </a:p>
          <a:p>
            <a:r>
              <a:rPr lang="en-AU" dirty="0">
                <a:latin typeface="Arial"/>
                <a:cs typeface="Arial"/>
              </a:rPr>
              <a:t>So let’s start with the symptoms users might suffer while in the environment are:</a:t>
            </a:r>
          </a:p>
          <a:p>
            <a:endParaRPr lang="en-AU" dirty="0">
              <a:latin typeface="Arial"/>
              <a:cs typeface="Arial"/>
            </a:endParaRPr>
          </a:p>
          <a:p>
            <a:pPr marL="285750" lvl="0" indent="-285750">
              <a:buFont typeface="Arial" panose="020B0604020202020204" pitchFamily="34" charset="0"/>
              <a:buChar char="•"/>
            </a:pPr>
            <a:r>
              <a:rPr lang="en-AU" dirty="0">
                <a:latin typeface="Arial"/>
                <a:cs typeface="Arial"/>
              </a:rPr>
              <a:t>Headache   	Dizziness 		Eye strain 	Vertigo 	</a:t>
            </a:r>
          </a:p>
          <a:p>
            <a:pPr marL="285750" lvl="0" indent="-285750">
              <a:buFont typeface="Arial" panose="020B0604020202020204" pitchFamily="34" charset="0"/>
              <a:buChar char="•"/>
            </a:pPr>
            <a:r>
              <a:rPr lang="en-AU" dirty="0">
                <a:latin typeface="Arial"/>
                <a:cs typeface="Arial"/>
              </a:rPr>
              <a:t>Sweating 		Nausea, up to reaching the point of Vomiting, albeit this severe a reaction is rare,</a:t>
            </a:r>
          </a:p>
          <a:p>
            <a:pPr marL="285750" indent="-285750">
              <a:buFont typeface="Arial" panose="020B0604020202020204" pitchFamily="34" charset="0"/>
              <a:buChar char="•"/>
            </a:pPr>
            <a:r>
              <a:rPr lang="en-AU" dirty="0">
                <a:latin typeface="Arial"/>
                <a:cs typeface="Arial"/>
              </a:rPr>
              <a:t>Burping 		Malaise 		Blurred vision		Rapid breathing 	Pallor </a:t>
            </a:r>
          </a:p>
          <a:p>
            <a:pPr marL="285750" indent="-285750">
              <a:buFont typeface="Arial" panose="020B0604020202020204" pitchFamily="34" charset="0"/>
              <a:buChar char="•"/>
            </a:pPr>
            <a:endParaRPr lang="en-AU" dirty="0">
              <a:latin typeface="Arial"/>
              <a:cs typeface="Arial"/>
            </a:endParaRPr>
          </a:p>
          <a:p>
            <a:pPr marL="0" indent="0">
              <a:buFont typeface="Arial" panose="020B0604020202020204" pitchFamily="34" charset="0"/>
              <a:buNone/>
            </a:pPr>
            <a:r>
              <a:rPr lang="en-AU" dirty="0">
                <a:latin typeface="Arial"/>
                <a:cs typeface="Arial"/>
              </a:rPr>
              <a:t>The symptoms suffered after leaving the environment include:</a:t>
            </a:r>
          </a:p>
          <a:p>
            <a:pPr marL="0" indent="0">
              <a:buFont typeface="Arial" panose="020B0604020202020204" pitchFamily="34" charset="0"/>
              <a:buNone/>
            </a:pPr>
            <a:endParaRPr lang="en-AU" dirty="0">
              <a:latin typeface="Arial"/>
              <a:cs typeface="Arial"/>
            </a:endParaRPr>
          </a:p>
          <a:p>
            <a:pPr marL="285750" indent="-285750">
              <a:buFont typeface="Arial" panose="020B0604020202020204" pitchFamily="34" charset="0"/>
              <a:buChar char="•"/>
            </a:pPr>
            <a:r>
              <a:rPr lang="en-AU" dirty="0">
                <a:latin typeface="Arial"/>
                <a:cs typeface="Arial"/>
              </a:rPr>
              <a:t>Ataxia (</a:t>
            </a:r>
            <a:r>
              <a:rPr lang="en-US" dirty="0">
                <a:latin typeface="Arial"/>
                <a:cs typeface="Arial"/>
              </a:rPr>
              <a:t>basically clumsy movements that affect walking, balance, speech, swallowing, and eye movements.)</a:t>
            </a:r>
          </a:p>
          <a:p>
            <a:pPr marL="285750" indent="-285750">
              <a:buFont typeface="Arial" panose="020B0604020202020204" pitchFamily="34" charset="0"/>
              <a:buChar char="•"/>
            </a:pPr>
            <a:r>
              <a:rPr lang="en-US" dirty="0">
                <a:latin typeface="Arial"/>
                <a:cs typeface="Arial"/>
              </a:rPr>
              <a:t>Sopite syndrome (Drowsiness, Fatigue, Mood changes, Apathy, and many similar feelings)</a:t>
            </a:r>
          </a:p>
          <a:p>
            <a:pPr marL="285750" indent="-285750">
              <a:buFont typeface="Arial" panose="020B0604020202020204" pitchFamily="34" charset="0"/>
              <a:buChar char="•"/>
            </a:pPr>
            <a:r>
              <a:rPr lang="en-US" dirty="0">
                <a:latin typeface="Arial"/>
                <a:cs typeface="Arial"/>
              </a:rPr>
              <a:t>Reduced dexterity</a:t>
            </a:r>
          </a:p>
          <a:p>
            <a:pPr marL="285750" indent="-285750">
              <a:buFont typeface="Arial" panose="020B0604020202020204" pitchFamily="34" charset="0"/>
              <a:buChar char="•"/>
            </a:pPr>
            <a:r>
              <a:rPr lang="en-US" dirty="0">
                <a:latin typeface="Arial"/>
                <a:cs typeface="Arial"/>
              </a:rPr>
              <a:t>Visual disturbances/blurred vision</a:t>
            </a:r>
          </a:p>
          <a:p>
            <a:pPr marL="0" indent="0">
              <a:buFont typeface="Arial" panose="020B0604020202020204" pitchFamily="34" charset="0"/>
              <a:buNone/>
            </a:pPr>
            <a:endParaRPr lang="en-AU" dirty="0">
              <a:latin typeface="Arial"/>
              <a:cs typeface="Arial"/>
            </a:endParaRPr>
          </a:p>
          <a:p>
            <a:pPr marL="0" indent="0">
              <a:buFont typeface="Arial" panose="020B0604020202020204" pitchFamily="34" charset="0"/>
              <a:buNone/>
            </a:pPr>
            <a:r>
              <a:rPr lang="en-AU" dirty="0">
                <a:latin typeface="Arial"/>
                <a:cs typeface="Arial"/>
              </a:rPr>
              <a:t>The most common way of quantifying these symptoms is via the simulation sickness questionnaire (SSQ), which Kennedy and other proposed in their 1993 paper:</a:t>
            </a:r>
            <a:r>
              <a:rPr lang="en-US" dirty="0">
                <a:latin typeface="Arial"/>
                <a:cs typeface="Arial"/>
              </a:rPr>
              <a:t>. Users are asked to rank their level of discomfort in each of these </a:t>
            </a:r>
            <a:r>
              <a:rPr lang="en-US" b="1" dirty="0">
                <a:latin typeface="Arial"/>
                <a:cs typeface="Arial"/>
              </a:rPr>
              <a:t>[LASE SCREEN</a:t>
            </a:r>
            <a:r>
              <a:rPr lang="en-US" dirty="0">
                <a:latin typeface="Arial"/>
                <a:cs typeface="Arial"/>
              </a:rPr>
              <a:t>] common symptom areas from 0 (none) to 4 (severe) before and after exposure to the simulator or VE.</a:t>
            </a:r>
          </a:p>
          <a:p>
            <a:pPr marL="0" indent="0">
              <a:buFont typeface="Arial" panose="020B0604020202020204" pitchFamily="34" charset="0"/>
              <a:buNone/>
            </a:pPr>
            <a:endParaRPr lang="en-US" dirty="0">
              <a:latin typeface="Arial"/>
              <a:cs typeface="Arial"/>
            </a:endParaRPr>
          </a:p>
          <a:p>
            <a:pPr marL="0" indent="0">
              <a:buFont typeface="Arial" panose="020B0604020202020204" pitchFamily="34" charset="0"/>
              <a:buNone/>
            </a:pPr>
            <a:r>
              <a:rPr lang="en-US" dirty="0">
                <a:latin typeface="Arial"/>
                <a:cs typeface="Arial"/>
              </a:rPr>
              <a:t>The SSQ breaks the symptoms down into three major areas: Ocular motor, Nausea, and Disorientation, where each of these </a:t>
            </a:r>
            <a:r>
              <a:rPr lang="en-US" b="1" dirty="0">
                <a:latin typeface="Arial"/>
                <a:cs typeface="Arial"/>
              </a:rPr>
              <a:t>[LASE SCREEN] </a:t>
            </a:r>
            <a:r>
              <a:rPr lang="en-US" dirty="0">
                <a:latin typeface="Arial"/>
                <a:cs typeface="Arial"/>
              </a:rPr>
              <a:t>symptoms falls into one of more of these categories. The users’ rankings are used to create a score in each area, and the three areas are combined in a weighted fashion to create an overall score.</a:t>
            </a:r>
            <a:endParaRPr lang="en-AU" dirty="0">
              <a:latin typeface="Arial"/>
              <a:cs typeface="Arial"/>
            </a:endParaRPr>
          </a:p>
          <a:p>
            <a:pPr marL="0" indent="0">
              <a:buFont typeface="Arial" panose="020B0604020202020204" pitchFamily="34" charset="0"/>
              <a:buNone/>
            </a:pPr>
            <a:endParaRPr lang="en-AU" dirty="0">
              <a:latin typeface="Arial"/>
              <a:cs typeface="Arial"/>
            </a:endParaRPr>
          </a:p>
          <a:p>
            <a:r>
              <a:rPr lang="en-AU" dirty="0">
                <a:latin typeface="Arial"/>
                <a:cs typeface="Arial"/>
              </a:rPr>
              <a:t>Just as there are many symptoms, there are also many names for these effects… [</a:t>
            </a:r>
            <a:r>
              <a:rPr lang="en-AU">
                <a:latin typeface="Arial"/>
                <a:cs typeface="Arial"/>
              </a:rPr>
              <a:t>CLICK]</a:t>
            </a:r>
            <a:endParaRPr lang="en-AU" dirty="0">
              <a:latin typeface="Arial"/>
              <a:cs typeface="Arial"/>
            </a:endParaRPr>
          </a:p>
        </p:txBody>
      </p:sp>
      <p:sp>
        <p:nvSpPr>
          <p:cNvPr id="4" name="Slide Number Placeholder 3"/>
          <p:cNvSpPr>
            <a:spLocks noGrp="1"/>
          </p:cNvSpPr>
          <p:nvPr>
            <p:ph type="sldNum" sz="quarter" idx="5"/>
          </p:nvPr>
        </p:nvSpPr>
        <p:spPr/>
        <p:txBody>
          <a:bodyPr/>
          <a:lstStyle/>
          <a:p>
            <a:fld id="{85D9B890-3B6E-417C-BD92-47816D5AB620}" type="slidenum">
              <a:rPr lang="en-US" smtClean="0"/>
              <a:pPr/>
              <a:t>8</a:t>
            </a:fld>
            <a:endParaRPr lang="en-US" dirty="0"/>
          </a:p>
        </p:txBody>
      </p:sp>
    </p:spTree>
    <p:extLst>
      <p:ext uri="{BB962C8B-B14F-4D97-AF65-F5344CB8AC3E}">
        <p14:creationId xmlns:p14="http://schemas.microsoft.com/office/powerpoint/2010/main" val="1469686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Perry - 1</a:t>
            </a:r>
          </a:p>
          <a:p>
            <a:endParaRPr lang="en-US" dirty="0"/>
          </a:p>
          <a:p>
            <a:r>
              <a:rPr lang="en-US" dirty="0"/>
              <a:t>Shown here. The first two listed here – simulator sickness and cybersickness – are the two that are in most common use and generally contain most of the issues covered in the others.</a:t>
            </a:r>
          </a:p>
          <a:p>
            <a:endParaRPr lang="en-US" dirty="0"/>
          </a:p>
          <a:p>
            <a:r>
              <a:rPr lang="en-US" dirty="0"/>
              <a:t>Unless you’re getting into very specific </a:t>
            </a:r>
            <a:r>
              <a:rPr lang="en-US" dirty="0" err="1"/>
              <a:t>CyS</a:t>
            </a:r>
            <a:r>
              <a:rPr lang="en-US" dirty="0"/>
              <a:t> research, if you see one of these terms in general discussion, you can normally treat them as synonymous. </a:t>
            </a:r>
          </a:p>
          <a:p>
            <a:endParaRPr lang="en-US" dirty="0"/>
          </a:p>
          <a:p>
            <a:r>
              <a:rPr lang="en-US" dirty="0"/>
              <a:t>The last two, where “sickness” is replaced with “syndrome”, are actually more correct, because this effect is not a “sickness” it happens to people without </a:t>
            </a:r>
          </a:p>
          <a:p>
            <a:endParaRPr lang="en-US" dirty="0"/>
          </a:p>
          <a:p>
            <a:r>
              <a:rPr lang="en-US" dirty="0"/>
              <a:t>However, studies have shown that the first two terms are NOT actually synonymous. A sickness, or illness, is usually a combination of a disease and other factors, while a syndrome is a set of symptoms that may or may not have a clear cause. This also occurs in otherwise healthy people.</a:t>
            </a:r>
          </a:p>
          <a:p>
            <a:endParaRPr lang="en-US" dirty="0"/>
          </a:p>
          <a:p>
            <a:r>
              <a:rPr lang="en-US" dirty="0"/>
              <a:t>[CLICK]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9</a:t>
            </a:fld>
            <a:endParaRPr lang="en-US" dirty="0"/>
          </a:p>
        </p:txBody>
      </p:sp>
    </p:spTree>
    <p:extLst>
      <p:ext uri="{BB962C8B-B14F-4D97-AF65-F5344CB8AC3E}">
        <p14:creationId xmlns:p14="http://schemas.microsoft.com/office/powerpoint/2010/main" val="32191891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dirty="0">
                  <a:latin typeface="Arial"/>
                  <a:cs typeface="Arial"/>
                </a:rPr>
                <a:t>NTSAToday</a:t>
              </a:r>
            </a:p>
          </p:txBody>
        </p:sp>
      </p:grpSp>
      <p:pic>
        <p:nvPicPr>
          <p:cNvPr id="29" name="Picture 28" descr="Text, logo&#10;&#10;Description automatically generated">
            <a:extLst>
              <a:ext uri="{FF2B5EF4-FFF2-40B4-BE49-F238E27FC236}">
                <a16:creationId xmlns:a16="http://schemas.microsoft.com/office/drawing/2014/main" id="{1268F2DD-8B4A-B745-B423-049FE701681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48997" y="6371281"/>
            <a:ext cx="1094689" cy="438303"/>
          </a:xfrm>
          <a:prstGeom prst="rect">
            <a:avLst/>
          </a:prstGeom>
        </p:spPr>
      </p:pic>
      <p:sp>
        <p:nvSpPr>
          <p:cNvPr id="30" name="Slide Number Placeholder 2">
            <a:extLst>
              <a:ext uri="{FF2B5EF4-FFF2-40B4-BE49-F238E27FC236}">
                <a16:creationId xmlns:a16="http://schemas.microsoft.com/office/drawing/2014/main" id="{8FAAA619-D59D-024E-83F2-04B759B36D5D}"/>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a:t>
            </a:fld>
            <a:endParaRPr lang="en-US" dirty="0"/>
          </a:p>
        </p:txBody>
      </p:sp>
      <p:cxnSp>
        <p:nvCxnSpPr>
          <p:cNvPr id="2" name="Straight Connector 1">
            <a:extLst>
              <a:ext uri="{FF2B5EF4-FFF2-40B4-BE49-F238E27FC236}">
                <a16:creationId xmlns:a16="http://schemas.microsoft.com/office/drawing/2014/main" id="{763CD88B-3D8E-5930-8860-B89DE42D2953}"/>
              </a:ext>
            </a:extLst>
          </p:cNvPr>
          <p:cNvCxnSpPr/>
          <p:nvPr userDrawn="1"/>
        </p:nvCxnSpPr>
        <p:spPr bwMode="auto">
          <a:xfrm>
            <a:off x="0" y="1361190"/>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5" name="Picture 4">
            <a:extLst>
              <a:ext uri="{FF2B5EF4-FFF2-40B4-BE49-F238E27FC236}">
                <a16:creationId xmlns:a16="http://schemas.microsoft.com/office/drawing/2014/main" id="{C33F177E-FD1D-3429-0967-6E068024731E}"/>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0" y="-16800"/>
            <a:ext cx="12192000" cy="1362456"/>
          </a:xfrm>
          <a:prstGeom prst="rect">
            <a:avLst/>
          </a:prstGeom>
        </p:spPr>
      </p:pic>
      <p:grpSp>
        <p:nvGrpSpPr>
          <p:cNvPr id="3" name="Group 2">
            <a:extLst>
              <a:ext uri="{FF2B5EF4-FFF2-40B4-BE49-F238E27FC236}">
                <a16:creationId xmlns:a16="http://schemas.microsoft.com/office/drawing/2014/main" id="{D3790B48-04B0-C7FD-F0C1-BEFEA9C62337}"/>
              </a:ext>
            </a:extLst>
          </p:cNvPr>
          <p:cNvGrpSpPr/>
          <p:nvPr userDrawn="1"/>
        </p:nvGrpSpPr>
        <p:grpSpPr>
          <a:xfrm>
            <a:off x="260862" y="6503087"/>
            <a:ext cx="1044262" cy="282877"/>
            <a:chOff x="260862" y="6503087"/>
            <a:chExt cx="1044262" cy="282877"/>
          </a:xfrm>
        </p:grpSpPr>
        <p:sp>
          <p:nvSpPr>
            <p:cNvPr id="6" name="Rectangle 5">
              <a:extLst>
                <a:ext uri="{FF2B5EF4-FFF2-40B4-BE49-F238E27FC236}">
                  <a16:creationId xmlns:a16="http://schemas.microsoft.com/office/drawing/2014/main" id="{365A881C-A917-6498-85C6-F1C8BEBFFF0A}"/>
                </a:ext>
              </a:extLst>
            </p:cNvPr>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7" name="Picture 6">
              <a:extLst>
                <a:ext uri="{FF2B5EF4-FFF2-40B4-BE49-F238E27FC236}">
                  <a16:creationId xmlns:a16="http://schemas.microsoft.com/office/drawing/2014/main" id="{176AF24A-A2C7-4537-ED5B-1FB8F20C863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8" name="Picture 7">
            <a:extLst>
              <a:ext uri="{FF2B5EF4-FFF2-40B4-BE49-F238E27FC236}">
                <a16:creationId xmlns:a16="http://schemas.microsoft.com/office/drawing/2014/main" id="{22007856-D53C-82C6-78C1-CE86F095E76D}"/>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
        <p:nvSpPr>
          <p:cNvPr id="4" name="TextBox 3">
            <a:extLst>
              <a:ext uri="{FF2B5EF4-FFF2-40B4-BE49-F238E27FC236}">
                <a16:creationId xmlns:a16="http://schemas.microsoft.com/office/drawing/2014/main" id="{88D440C9-EFC5-2AEE-6BAF-51E8619AC7D5}"/>
              </a:ext>
            </a:extLst>
          </p:cNvPr>
          <p:cNvSpPr txBox="1"/>
          <p:nvPr userDrawn="1"/>
        </p:nvSpPr>
        <p:spPr>
          <a:xfrm>
            <a:off x="2698466" y="6575205"/>
            <a:ext cx="6795068" cy="261610"/>
          </a:xfrm>
          <a:prstGeom prst="rect">
            <a:avLst/>
          </a:prstGeom>
          <a:noFill/>
        </p:spPr>
        <p:txBody>
          <a:bodyPr wrap="square" rtlCol="0">
            <a:spAutoFit/>
          </a:bodyPr>
          <a:lstStyle/>
          <a:p>
            <a:pPr algn="ctr"/>
            <a:r>
              <a:rPr lang="en-US" sz="1100" b="0" i="0" dirty="0">
                <a:solidFill>
                  <a:srgbClr val="000000"/>
                </a:solidFill>
                <a:effectLst/>
                <a:highlight>
                  <a:srgbClr val="FFFFFF"/>
                </a:highlight>
                <a:latin typeface="courier new" panose="02070309020205020404" pitchFamily="49" charset="0"/>
              </a:rPr>
              <a:t>NSWCDD-PN-24-00198 </a:t>
            </a:r>
            <a:r>
              <a:rPr lang="en-US" sz="1100" b="1" i="0" dirty="0">
                <a:solidFill>
                  <a:srgbClr val="444444"/>
                </a:solidFill>
                <a:effectLst/>
                <a:highlight>
                  <a:srgbClr val="FFFFFF"/>
                </a:highlight>
                <a:latin typeface="Helvetica Neue"/>
              </a:rPr>
              <a:t>Distribution Statement A.</a:t>
            </a:r>
            <a:r>
              <a:rPr lang="en-US" sz="1100" b="0" i="0" dirty="0">
                <a:solidFill>
                  <a:srgbClr val="444444"/>
                </a:solidFill>
                <a:effectLst/>
                <a:highlight>
                  <a:srgbClr val="FFFFFF"/>
                </a:highlight>
                <a:latin typeface="Helvetica Neue"/>
              </a:rPr>
              <a:t>  Approved for public release: distribution is unlimited</a:t>
            </a:r>
            <a:r>
              <a:rPr lang="en-US" sz="700" b="0" i="0" dirty="0">
                <a:solidFill>
                  <a:srgbClr val="444444"/>
                </a:solidFill>
                <a:effectLst/>
                <a:highlight>
                  <a:srgbClr val="FFFFFF"/>
                </a:highlight>
                <a:latin typeface="Helvetica Neue"/>
              </a:rPr>
              <a:t>.</a:t>
            </a:r>
            <a:endParaRPr lang="en-US" sz="90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10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6" name="Picture Placeholder 5"/>
          <p:cNvSpPr>
            <a:spLocks noGrp="1"/>
          </p:cNvSpPr>
          <p:nvPr>
            <p:ph type="pic" sz="quarter" idx="11"/>
          </p:nvPr>
        </p:nvSpPr>
        <p:spPr>
          <a:xfrm>
            <a:off x="6105439" y="989946"/>
            <a:ext cx="5609483" cy="4896678"/>
          </a:xfrm>
        </p:spPr>
        <p:txBody>
          <a:bodyPr/>
          <a:lstStyle/>
          <a:p>
            <a:r>
              <a:rPr lang="en-US" dirty="0"/>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3321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93061" y="1053389"/>
            <a:ext cx="10928351" cy="4890211"/>
          </a:xfr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 name="Slide Number Placeholder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83695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10" name="Rectangle 3"/>
          <p:cNvSpPr>
            <a:spLocks noGrp="1" noChangeArrowheads="1"/>
          </p:cNvSpPr>
          <p:nvPr>
            <p:ph type="sldNum" sz="quarter" idx="4"/>
          </p:nvPr>
        </p:nvSpPr>
        <p:spPr>
          <a:xfrm>
            <a:off x="10893288" y="6477001"/>
            <a:ext cx="821634" cy="340935"/>
          </a:xfrm>
          <a:prstGeom prst="rect">
            <a:avLst/>
          </a:prstGeom>
        </p:spPr>
        <p:txBody>
          <a:bodyPr/>
          <a:lstStyle>
            <a:lvl1pPr algn="r">
              <a:defRPr sz="2133"/>
            </a:lvl1pPr>
          </a:lstStyle>
          <a:p>
            <a:pPr>
              <a:defRPr/>
            </a:pPr>
            <a:fld id="{D68E8870-17DE-45C4-A8DD-7644B2422933}" type="slidenum">
              <a:rPr lang="en-US" smtClean="0"/>
              <a:pPr>
                <a:defRPr/>
              </a:pPr>
              <a:t>‹#›</a:t>
            </a:fld>
            <a:endParaRPr lang="en-US" dirty="0"/>
          </a:p>
        </p:txBody>
      </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dirty="0">
                  <a:latin typeface="Arial"/>
                  <a:cs typeface="Arial"/>
                </a:rPr>
                <a:t>NTSAToday</a:t>
              </a:r>
            </a:p>
          </p:txBody>
        </p:sp>
      </p:grpSp>
      <p:pic>
        <p:nvPicPr>
          <p:cNvPr id="17" name="Picture 16" descr="Text, logo&#10;&#10;Description automatically generated">
            <a:extLst>
              <a:ext uri="{FF2B5EF4-FFF2-40B4-BE49-F238E27FC236}">
                <a16:creationId xmlns:a16="http://schemas.microsoft.com/office/drawing/2014/main" id="{54782887-490E-0144-831D-68E3D84E5E2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2" name="Picture 1">
            <a:extLst>
              <a:ext uri="{FF2B5EF4-FFF2-40B4-BE49-F238E27FC236}">
                <a16:creationId xmlns:a16="http://schemas.microsoft.com/office/drawing/2014/main" id="{E329B4E3-77EA-8607-736D-5A7B3EC41ECC}"/>
              </a:ext>
            </a:extLst>
          </p:cNvPr>
          <p:cNvPicPr>
            <a:picLocks noChangeAspect="1"/>
          </p:cNvPicPr>
          <p:nvPr userDrawn="1"/>
        </p:nvPicPr>
        <p:blipFill>
          <a:blip r:embed="rId8">
            <a:extLst>
              <a:ext uri="{28A0092B-C50C-407E-A947-70E740481C1C}">
                <a14:useLocalDpi xmlns:a14="http://schemas.microsoft.com/office/drawing/2010/main" val="0"/>
              </a:ext>
            </a:extLst>
          </a:blip>
          <a:srcRect t="100" b="100"/>
          <a:stretch/>
        </p:blipFill>
        <p:spPr>
          <a:xfrm>
            <a:off x="0" y="1474"/>
            <a:ext cx="12212320" cy="823509"/>
          </a:xfrm>
          <a:prstGeom prst="rect">
            <a:avLst/>
          </a:prstGeom>
        </p:spPr>
      </p:pic>
      <p:grpSp>
        <p:nvGrpSpPr>
          <p:cNvPr id="7" name="Group 6">
            <a:extLst>
              <a:ext uri="{FF2B5EF4-FFF2-40B4-BE49-F238E27FC236}">
                <a16:creationId xmlns:a16="http://schemas.microsoft.com/office/drawing/2014/main" id="{5D750FDE-2C1F-0237-67D9-0E156FC60F2F}"/>
              </a:ext>
            </a:extLst>
          </p:cNvPr>
          <p:cNvGrpSpPr/>
          <p:nvPr userDrawn="1"/>
        </p:nvGrpSpPr>
        <p:grpSpPr>
          <a:xfrm>
            <a:off x="260862" y="6503087"/>
            <a:ext cx="1044262" cy="282877"/>
            <a:chOff x="260862" y="6503087"/>
            <a:chExt cx="1044262" cy="282877"/>
          </a:xfrm>
        </p:grpSpPr>
        <p:sp>
          <p:nvSpPr>
            <p:cNvPr id="8" name="Rectangle 7">
              <a:extLst>
                <a:ext uri="{FF2B5EF4-FFF2-40B4-BE49-F238E27FC236}">
                  <a16:creationId xmlns:a16="http://schemas.microsoft.com/office/drawing/2014/main" id="{A065A0FB-53D2-D257-9A2D-FF80A7CD33CE}"/>
                </a:ext>
              </a:extLst>
            </p:cNvPr>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9" name="Picture 8">
              <a:extLst>
                <a:ext uri="{FF2B5EF4-FFF2-40B4-BE49-F238E27FC236}">
                  <a16:creationId xmlns:a16="http://schemas.microsoft.com/office/drawing/2014/main" id="{16A85FD3-3D3E-319A-77BE-25186D06BB45}"/>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11" name="Picture 10">
            <a:extLst>
              <a:ext uri="{FF2B5EF4-FFF2-40B4-BE49-F238E27FC236}">
                <a16:creationId xmlns:a16="http://schemas.microsoft.com/office/drawing/2014/main" id="{CDBDE676-EE96-D8BE-61A7-D8B05F2F3BA8}"/>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
        <p:nvSpPr>
          <p:cNvPr id="3" name="TextBox 2">
            <a:extLst>
              <a:ext uri="{FF2B5EF4-FFF2-40B4-BE49-F238E27FC236}">
                <a16:creationId xmlns:a16="http://schemas.microsoft.com/office/drawing/2014/main" id="{275A7803-ACD5-1A04-8D97-7BCB81E0BCF1}"/>
              </a:ext>
            </a:extLst>
          </p:cNvPr>
          <p:cNvSpPr txBox="1"/>
          <p:nvPr userDrawn="1"/>
        </p:nvSpPr>
        <p:spPr>
          <a:xfrm>
            <a:off x="2698466" y="6538550"/>
            <a:ext cx="6795068" cy="261610"/>
          </a:xfrm>
          <a:prstGeom prst="rect">
            <a:avLst/>
          </a:prstGeom>
          <a:noFill/>
        </p:spPr>
        <p:txBody>
          <a:bodyPr wrap="square" rtlCol="0">
            <a:spAutoFit/>
          </a:bodyPr>
          <a:lstStyle/>
          <a:p>
            <a:pPr algn="ctr"/>
            <a:r>
              <a:rPr lang="en-US" sz="1100" b="0" i="0" dirty="0">
                <a:solidFill>
                  <a:srgbClr val="000000"/>
                </a:solidFill>
                <a:effectLst/>
                <a:highlight>
                  <a:srgbClr val="FFFFFF"/>
                </a:highlight>
                <a:latin typeface="courier new" panose="02070309020205020404" pitchFamily="49" charset="0"/>
              </a:rPr>
              <a:t>NSWCDD-PN-24-00198 </a:t>
            </a:r>
            <a:r>
              <a:rPr lang="en-US" sz="1100" b="1" i="0" dirty="0">
                <a:solidFill>
                  <a:srgbClr val="444444"/>
                </a:solidFill>
                <a:effectLst/>
                <a:highlight>
                  <a:srgbClr val="FFFFFF"/>
                </a:highlight>
                <a:latin typeface="Helvetica Neue"/>
              </a:rPr>
              <a:t>Distribution Statement A.</a:t>
            </a:r>
            <a:r>
              <a:rPr lang="en-US" sz="1100" b="0" i="0" dirty="0">
                <a:solidFill>
                  <a:srgbClr val="444444"/>
                </a:solidFill>
                <a:effectLst/>
                <a:highlight>
                  <a:srgbClr val="FFFFFF"/>
                </a:highlight>
                <a:latin typeface="Helvetica Neue"/>
              </a:rPr>
              <a:t>  Approved for public release: distribution is unlimited</a:t>
            </a:r>
            <a:r>
              <a:rPr lang="en-US" sz="700" b="0" i="0" dirty="0">
                <a:solidFill>
                  <a:srgbClr val="444444"/>
                </a:solidFill>
                <a:effectLst/>
                <a:highlight>
                  <a:srgbClr val="FFFFFF"/>
                </a:highlight>
                <a:latin typeface="Helvetica Neue"/>
              </a:rPr>
              <a:t>.</a:t>
            </a:r>
            <a:endParaRPr lang="en-US" sz="900" dirty="0"/>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Lst>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12.xml"/><Relationship Id="rId7" Type="http://schemas.openxmlformats.org/officeDocument/2006/relationships/image" Target="../media/image17.png"/><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25.png"/><Relationship Id="rId4" Type="http://schemas.openxmlformats.org/officeDocument/2006/relationships/image" Target="../media/image11.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30.svg"/><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image" Target="../media/image32.sv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35.xml"/><Relationship Id="rId6" Type="http://schemas.openxmlformats.org/officeDocument/2006/relationships/image" Target="../media/image34.png"/><Relationship Id="rId5" Type="http://schemas.openxmlformats.org/officeDocument/2006/relationships/notesSlide" Target="../notesSlides/notesSlide34.xml"/><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36.xml"/><Relationship Id="rId6" Type="http://schemas.openxmlformats.org/officeDocument/2006/relationships/image" Target="../media/image35.png"/><Relationship Id="rId5" Type="http://schemas.openxmlformats.org/officeDocument/2006/relationships/notesSlide" Target="../notesSlides/notesSlide35.xml"/><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hyperlink" Target="mailto:claire.hughes@designinteractive.net" TargetMode="External"/><Relationship Id="rId2" Type="http://schemas.openxmlformats.org/officeDocument/2006/relationships/slideLayout" Target="../slideLayouts/slideLayout2.xml"/><Relationship Id="rId1" Type="http://schemas.openxmlformats.org/officeDocument/2006/relationships/tags" Target="../tags/tag45.xml"/><Relationship Id="rId6" Type="http://schemas.openxmlformats.org/officeDocument/2006/relationships/hyperlink" Target="mailto:mcdowell@nps.edu" TargetMode="External"/><Relationship Id="rId5" Type="http://schemas.openxmlformats.org/officeDocument/2006/relationships/hyperlink" Target="mailto:kay@designinteractive.net" TargetMode="External"/><Relationship Id="rId4" Type="http://schemas.openxmlformats.org/officeDocument/2006/relationships/hyperlink" Target="mailto:nicholas.j.adriaanse.fm@us.navy.mil" TargetMode="Externa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6.xml"/><Relationship Id="rId6" Type="http://schemas.openxmlformats.org/officeDocument/2006/relationships/image" Target="../media/image10.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dirty="0"/>
              <a:t>Mitigation and Management of Minimize Cybersickness in the Design and Implementation of Learning Systems with Virtual Environments</a:t>
            </a:r>
          </a:p>
          <a:p>
            <a:endParaRPr lang="en-US" dirty="0"/>
          </a:p>
        </p:txBody>
      </p:sp>
      <p:sp>
        <p:nvSpPr>
          <p:cNvPr id="10" name="Text Placeholder 9"/>
          <p:cNvSpPr>
            <a:spLocks noGrp="1"/>
          </p:cNvSpPr>
          <p:nvPr>
            <p:ph type="body" sz="quarter" idx="11"/>
          </p:nvPr>
        </p:nvSpPr>
        <p:spPr>
          <a:xfrm>
            <a:off x="1623862" y="4985492"/>
            <a:ext cx="8478838" cy="1431733"/>
          </a:xfrm>
        </p:spPr>
        <p:txBody>
          <a:bodyPr/>
          <a:lstStyle/>
          <a:p>
            <a:pPr eaLnBrk="1" hangingPunct="1"/>
            <a:r>
              <a:rPr lang="en-US" dirty="0">
                <a:latin typeface="Arial Narrow" pitchFamily="34" charset="0"/>
              </a:rPr>
              <a:t>Kay Stanney &amp; Claire Hughes, Design Interactive</a:t>
            </a:r>
          </a:p>
          <a:p>
            <a:pPr eaLnBrk="1" hangingPunct="1"/>
            <a:r>
              <a:rPr lang="en-US" dirty="0">
                <a:latin typeface="Arial Narrow" pitchFamily="34" charset="0"/>
              </a:rPr>
              <a:t>Perry McDowell, Naval Postgraduate School</a:t>
            </a:r>
          </a:p>
          <a:p>
            <a:r>
              <a:rPr lang="en-US" dirty="0">
                <a:latin typeface="Arial Narrow" pitchFamily="34" charset="0"/>
              </a:rPr>
              <a:t>LCDR Nicholas Adriaanse, RAN, NSWCDD DNA</a:t>
            </a:r>
          </a:p>
        </p:txBody>
      </p:sp>
      <p:pic>
        <p:nvPicPr>
          <p:cNvPr id="2" name="Picture 1">
            <a:extLst>
              <a:ext uri="{FF2B5EF4-FFF2-40B4-BE49-F238E27FC236}">
                <a16:creationId xmlns:a16="http://schemas.microsoft.com/office/drawing/2014/main" id="{805000AE-620A-7FDC-05E3-E30B9B4F00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0783" y="3338915"/>
            <a:ext cx="2431966" cy="1306294"/>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C4908822-6BA6-64A3-925D-0725C07B4B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0265" y="3412943"/>
            <a:ext cx="4599995" cy="1395332"/>
          </a:xfrm>
          <a:prstGeom prst="rect">
            <a:avLst/>
          </a:prstGeom>
        </p:spPr>
      </p:pic>
      <p:pic>
        <p:nvPicPr>
          <p:cNvPr id="4" name="Picture 3" descr="Logo&#10;&#10;Description automatically generated">
            <a:extLst>
              <a:ext uri="{FF2B5EF4-FFF2-40B4-BE49-F238E27FC236}">
                <a16:creationId xmlns:a16="http://schemas.microsoft.com/office/drawing/2014/main" id="{FD341BA7-ED2D-B1DB-B046-FCF64587C2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7876" y="3291629"/>
            <a:ext cx="1786905" cy="1516646"/>
          </a:xfrm>
          <a:prstGeom prst="rect">
            <a:avLst/>
          </a:prstGeom>
        </p:spPr>
      </p:pic>
      <p:sp>
        <p:nvSpPr>
          <p:cNvPr id="3" name="TextBox 2">
            <a:extLst>
              <a:ext uri="{FF2B5EF4-FFF2-40B4-BE49-F238E27FC236}">
                <a16:creationId xmlns:a16="http://schemas.microsoft.com/office/drawing/2014/main" id="{39683C5B-4C75-59DA-230F-8D0EBEF27393}"/>
              </a:ext>
            </a:extLst>
          </p:cNvPr>
          <p:cNvSpPr txBox="1"/>
          <p:nvPr/>
        </p:nvSpPr>
        <p:spPr>
          <a:xfrm>
            <a:off x="2698466" y="6575205"/>
            <a:ext cx="6795068" cy="261610"/>
          </a:xfrm>
          <a:prstGeom prst="rect">
            <a:avLst/>
          </a:prstGeom>
          <a:noFill/>
        </p:spPr>
        <p:txBody>
          <a:bodyPr wrap="square" rtlCol="0">
            <a:spAutoFit/>
          </a:bodyPr>
          <a:lstStyle/>
          <a:p>
            <a:pPr algn="ctr"/>
            <a:r>
              <a:rPr lang="en-US" sz="1100" b="0" i="0" dirty="0">
                <a:solidFill>
                  <a:srgbClr val="000000"/>
                </a:solidFill>
                <a:effectLst/>
                <a:highlight>
                  <a:srgbClr val="FFFFFF"/>
                </a:highlight>
                <a:latin typeface="courier new" panose="02070309020205020404" pitchFamily="49" charset="0"/>
              </a:rPr>
              <a:t>NSWCDD-PN-24-00198 </a:t>
            </a:r>
            <a:r>
              <a:rPr lang="en-US" sz="1100" b="1" i="0" dirty="0">
                <a:solidFill>
                  <a:srgbClr val="444444"/>
                </a:solidFill>
                <a:effectLst/>
                <a:highlight>
                  <a:srgbClr val="FFFFFF"/>
                </a:highlight>
                <a:latin typeface="Helvetica Neue"/>
              </a:rPr>
              <a:t>Distribution Statement A.</a:t>
            </a:r>
            <a:r>
              <a:rPr lang="en-US" sz="1100" b="0" i="0" dirty="0">
                <a:solidFill>
                  <a:srgbClr val="444444"/>
                </a:solidFill>
                <a:effectLst/>
                <a:highlight>
                  <a:srgbClr val="FFFFFF"/>
                </a:highlight>
                <a:latin typeface="Helvetica Neue"/>
              </a:rPr>
              <a:t>  Approved for public release: distribution is unlimited</a:t>
            </a:r>
            <a:r>
              <a:rPr lang="en-US" sz="700" b="0" i="0" dirty="0">
                <a:solidFill>
                  <a:srgbClr val="444444"/>
                </a:solidFill>
                <a:effectLst/>
                <a:highlight>
                  <a:srgbClr val="FFFFFF"/>
                </a:highlight>
                <a:latin typeface="Helvetica Neue"/>
              </a:rPr>
              <a:t>.</a:t>
            </a:r>
            <a:endParaRPr lang="en-US" sz="900" dirty="0"/>
          </a:p>
        </p:txBody>
      </p:sp>
    </p:spTree>
    <p:custDataLst>
      <p:tags r:id="rId1"/>
    </p:custDataLst>
    <p:extLst>
      <p:ext uri="{BB962C8B-B14F-4D97-AF65-F5344CB8AC3E}">
        <p14:creationId xmlns:p14="http://schemas.microsoft.com/office/powerpoint/2010/main" val="3664686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406E1-D78D-8AF8-84C7-20FFCBA6249A}"/>
              </a:ext>
            </a:extLst>
          </p:cNvPr>
          <p:cNvSpPr>
            <a:spLocks noGrp="1"/>
          </p:cNvSpPr>
          <p:nvPr>
            <p:ph type="title"/>
          </p:nvPr>
        </p:nvSpPr>
        <p:spPr/>
        <p:txBody>
          <a:bodyPr>
            <a:normAutofit/>
          </a:bodyPr>
          <a:lstStyle/>
          <a:p>
            <a:r>
              <a:rPr lang="en-US" dirty="0"/>
              <a:t>Simulator Sickness ≠ Cybersickness</a:t>
            </a:r>
          </a:p>
        </p:txBody>
      </p:sp>
      <p:sp>
        <p:nvSpPr>
          <p:cNvPr id="3" name="Content Placeholder 2">
            <a:extLst>
              <a:ext uri="{FF2B5EF4-FFF2-40B4-BE49-F238E27FC236}">
                <a16:creationId xmlns:a16="http://schemas.microsoft.com/office/drawing/2014/main" id="{1291E21A-840C-25D6-BE41-CD33E0BE7536}"/>
              </a:ext>
            </a:extLst>
          </p:cNvPr>
          <p:cNvSpPr>
            <a:spLocks noGrp="1"/>
          </p:cNvSpPr>
          <p:nvPr>
            <p:ph sz="quarter" idx="11"/>
          </p:nvPr>
        </p:nvSpPr>
        <p:spPr>
          <a:xfrm>
            <a:off x="480132" y="1046715"/>
            <a:ext cx="11250613" cy="5354085"/>
          </a:xfrm>
        </p:spPr>
        <p:txBody>
          <a:bodyPr>
            <a:normAutofit fontScale="92500" lnSpcReduction="10000"/>
          </a:bodyPr>
          <a:lstStyle/>
          <a:p>
            <a:r>
              <a:rPr lang="en-US" dirty="0"/>
              <a:t>Many people utilize catch-all term “cybersickness”</a:t>
            </a:r>
          </a:p>
          <a:p>
            <a:pPr lvl="1"/>
            <a:r>
              <a:rPr lang="en-US" dirty="0"/>
              <a:t>VR</a:t>
            </a:r>
          </a:p>
          <a:p>
            <a:pPr lvl="1"/>
            <a:r>
              <a:rPr lang="en-US" dirty="0"/>
              <a:t>AR</a:t>
            </a:r>
          </a:p>
          <a:p>
            <a:pPr lvl="1"/>
            <a:r>
              <a:rPr lang="en-US" dirty="0"/>
              <a:t>Simulator </a:t>
            </a:r>
          </a:p>
          <a:p>
            <a:r>
              <a:rPr lang="en-US" dirty="0"/>
              <a:t>Research has shown that symptoms of XR sickness and simulator sickness are significantly different</a:t>
            </a:r>
          </a:p>
          <a:p>
            <a:pPr lvl="1"/>
            <a:r>
              <a:rPr lang="en-US" dirty="0"/>
              <a:t>In simulator sickness, oculomotor symptoms predominated, followed by nausea and disorientation is the least least experienced symptom</a:t>
            </a:r>
          </a:p>
          <a:p>
            <a:pPr lvl="1"/>
            <a:r>
              <a:rPr lang="en-US" dirty="0"/>
              <a:t>In VR sickness, the effects are reversed – disorientation is the most prevalent symptom, followed by nausea, with oculomotor the least experienced symptom</a:t>
            </a:r>
          </a:p>
          <a:p>
            <a:pPr lvl="1"/>
            <a:r>
              <a:rPr lang="en-US" dirty="0"/>
              <a:t>In AR sickness, oculomotor symptoms predominated, followed by disorientation, with nausea as the  least least experienced symptom</a:t>
            </a:r>
          </a:p>
          <a:p>
            <a:r>
              <a:rPr lang="en-US" dirty="0"/>
              <a:t>Additionally, the severity of effects three times greater in VR sickness than                 simulator sickness </a:t>
            </a:r>
            <a:r>
              <a:rPr lang="en-US" sz="1800" dirty="0"/>
              <a:t>(Stanney et al., 1997)</a:t>
            </a:r>
            <a:endParaRPr lang="en-US" dirty="0"/>
          </a:p>
        </p:txBody>
      </p:sp>
      <p:sp>
        <p:nvSpPr>
          <p:cNvPr id="4" name="Content Placeholder 2">
            <a:extLst>
              <a:ext uri="{FF2B5EF4-FFF2-40B4-BE49-F238E27FC236}">
                <a16:creationId xmlns:a16="http://schemas.microsoft.com/office/drawing/2014/main" id="{DB51267A-ADC7-C558-626C-C4145D0B3D61}"/>
              </a:ext>
            </a:extLst>
          </p:cNvPr>
          <p:cNvSpPr txBox="1">
            <a:spLocks/>
          </p:cNvSpPr>
          <p:nvPr/>
        </p:nvSpPr>
        <p:spPr bwMode="auto">
          <a:xfrm>
            <a:off x="10227163" y="5419346"/>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VR – Virtual Reality</a:t>
            </a:r>
          </a:p>
          <a:p>
            <a:pPr marL="0" indent="0" algn="ctr">
              <a:spcBef>
                <a:spcPts val="0"/>
              </a:spcBef>
              <a:buNone/>
            </a:pPr>
            <a:r>
              <a:rPr lang="en-US" sz="1400" kern="0" dirty="0"/>
              <a:t>AR – Augmented Reality</a:t>
            </a:r>
          </a:p>
          <a:p>
            <a:pPr marL="0" indent="0" algn="ctr">
              <a:spcBef>
                <a:spcPts val="0"/>
              </a:spcBef>
              <a:buNone/>
            </a:pPr>
            <a:r>
              <a:rPr lang="en-US" sz="1400" kern="0" dirty="0"/>
              <a:t>XR - eXtended Reality</a:t>
            </a:r>
          </a:p>
        </p:txBody>
      </p:sp>
    </p:spTree>
    <p:custDataLst>
      <p:tags r:id="rId1"/>
    </p:custDataLst>
    <p:extLst>
      <p:ext uri="{BB962C8B-B14F-4D97-AF65-F5344CB8AC3E}">
        <p14:creationId xmlns:p14="http://schemas.microsoft.com/office/powerpoint/2010/main" val="2019411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09547-9298-6E22-AD57-5DFCA2E92286}"/>
              </a:ext>
            </a:extLst>
          </p:cNvPr>
          <p:cNvSpPr>
            <a:spLocks noGrp="1"/>
          </p:cNvSpPr>
          <p:nvPr>
            <p:ph type="title"/>
          </p:nvPr>
        </p:nvSpPr>
        <p:spPr/>
        <p:txBody>
          <a:bodyPr/>
          <a:lstStyle/>
          <a:p>
            <a:r>
              <a:rPr lang="en-US" dirty="0"/>
              <a:t>Importance of CyS</a:t>
            </a:r>
          </a:p>
        </p:txBody>
      </p:sp>
      <p:sp>
        <p:nvSpPr>
          <p:cNvPr id="3" name="Content Placeholder 2">
            <a:extLst>
              <a:ext uri="{FF2B5EF4-FFF2-40B4-BE49-F238E27FC236}">
                <a16:creationId xmlns:a16="http://schemas.microsoft.com/office/drawing/2014/main" id="{2F4087F1-B7A9-E5CF-D7B1-327080F98C05}"/>
              </a:ext>
            </a:extLst>
          </p:cNvPr>
          <p:cNvSpPr>
            <a:spLocks noGrp="1"/>
          </p:cNvSpPr>
          <p:nvPr>
            <p:ph sz="quarter" idx="11"/>
          </p:nvPr>
        </p:nvSpPr>
        <p:spPr/>
        <p:txBody>
          <a:bodyPr/>
          <a:lstStyle/>
          <a:p>
            <a:pPr marL="0" indent="0">
              <a:buNone/>
              <a:defRPr/>
            </a:pPr>
            <a:r>
              <a:rPr lang="en-US" sz="4000" b="1" i="1" dirty="0">
                <a:solidFill>
                  <a:schemeClr val="tx2"/>
                </a:solidFill>
                <a:latin typeface="Arial Narrow" panose="020B0606020202030204" pitchFamily="34" charset="0"/>
              </a:rPr>
              <a:t>Learning Objective 1a</a:t>
            </a:r>
          </a:p>
          <a:p>
            <a:r>
              <a:rPr lang="en-US" sz="3200" dirty="0"/>
              <a:t>Why CyS is important</a:t>
            </a:r>
          </a:p>
          <a:p>
            <a:pPr lvl="1"/>
            <a:r>
              <a:rPr lang="en-US" sz="2800" dirty="0"/>
              <a:t>Military using far more  AR/VR/MR/XR in multiple areas</a:t>
            </a:r>
          </a:p>
        </p:txBody>
      </p:sp>
      <p:sp>
        <p:nvSpPr>
          <p:cNvPr id="5" name="Content Placeholder 2">
            <a:extLst>
              <a:ext uri="{FF2B5EF4-FFF2-40B4-BE49-F238E27FC236}">
                <a16:creationId xmlns:a16="http://schemas.microsoft.com/office/drawing/2014/main" id="{FB8A60C9-6BEB-D1D1-C0BC-EBDFAF0AA26F}"/>
              </a:ext>
            </a:extLst>
          </p:cNvPr>
          <p:cNvSpPr txBox="1">
            <a:spLocks/>
          </p:cNvSpPr>
          <p:nvPr/>
        </p:nvSpPr>
        <p:spPr bwMode="auto">
          <a:xfrm>
            <a:off x="10227163" y="4935867"/>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CyS – Cybersickness</a:t>
            </a:r>
            <a:endParaRPr lang="en-US" sz="1400" b="1" u="sng" kern="0" dirty="0"/>
          </a:p>
          <a:p>
            <a:pPr marL="0" indent="0" algn="ctr">
              <a:spcBef>
                <a:spcPts val="0"/>
              </a:spcBef>
              <a:buNone/>
            </a:pPr>
            <a:r>
              <a:rPr lang="en-US" sz="1400" kern="0" dirty="0"/>
              <a:t>VR – Virtual Reality</a:t>
            </a:r>
          </a:p>
          <a:p>
            <a:pPr marL="0" indent="0" algn="ctr">
              <a:spcBef>
                <a:spcPts val="0"/>
              </a:spcBef>
              <a:buNone/>
            </a:pPr>
            <a:r>
              <a:rPr lang="en-US" sz="1400" kern="0" dirty="0"/>
              <a:t>AR – Augmented Reality</a:t>
            </a:r>
          </a:p>
          <a:p>
            <a:pPr marL="0" indent="0" algn="ctr">
              <a:spcBef>
                <a:spcPts val="0"/>
              </a:spcBef>
              <a:buNone/>
            </a:pPr>
            <a:r>
              <a:rPr lang="en-US" sz="1400" kern="0" dirty="0"/>
              <a:t>MR – Mixed Reality</a:t>
            </a:r>
          </a:p>
          <a:p>
            <a:pPr marL="0" indent="0" algn="ctr">
              <a:spcBef>
                <a:spcPts val="0"/>
              </a:spcBef>
              <a:buNone/>
            </a:pPr>
            <a:r>
              <a:rPr lang="en-US" sz="1400" kern="0" dirty="0"/>
              <a:t>XR – eXtended Reality</a:t>
            </a:r>
          </a:p>
          <a:p>
            <a:pPr marL="0" indent="0" algn="ctr">
              <a:spcBef>
                <a:spcPts val="0"/>
              </a:spcBef>
              <a:buNone/>
            </a:pPr>
            <a:endParaRPr lang="en-US" sz="1400" kern="0" dirty="0"/>
          </a:p>
        </p:txBody>
      </p:sp>
    </p:spTree>
    <p:custDataLst>
      <p:tags r:id="rId1"/>
    </p:custDataLst>
    <p:extLst>
      <p:ext uri="{BB962C8B-B14F-4D97-AF65-F5344CB8AC3E}">
        <p14:creationId xmlns:p14="http://schemas.microsoft.com/office/powerpoint/2010/main" val="3143339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848F017-BD08-50E7-FD98-95F3CED36746}"/>
              </a:ext>
            </a:extLst>
          </p:cNvPr>
          <p:cNvPicPr>
            <a:picLocks noChangeAspect="1"/>
          </p:cNvPicPr>
          <p:nvPr/>
        </p:nvPicPr>
        <p:blipFill rotWithShape="1">
          <a:blip r:embed="rId4"/>
          <a:srcRect l="367" t="12267" r="-367"/>
          <a:stretch/>
        </p:blipFill>
        <p:spPr>
          <a:xfrm>
            <a:off x="-1535958" y="819372"/>
            <a:ext cx="7315202" cy="3858243"/>
          </a:xfrm>
          <a:prstGeom prst="rect">
            <a:avLst/>
          </a:prstGeom>
        </p:spPr>
      </p:pic>
      <p:pic>
        <p:nvPicPr>
          <p:cNvPr id="16" name="Picture 15">
            <a:extLst>
              <a:ext uri="{FF2B5EF4-FFF2-40B4-BE49-F238E27FC236}">
                <a16:creationId xmlns:a16="http://schemas.microsoft.com/office/drawing/2014/main" id="{5BBD1B03-3388-3DAD-6CD7-E081A64C02A0}"/>
              </a:ext>
            </a:extLst>
          </p:cNvPr>
          <p:cNvPicPr>
            <a:picLocks noChangeAspect="1"/>
          </p:cNvPicPr>
          <p:nvPr/>
        </p:nvPicPr>
        <p:blipFill rotWithShape="1">
          <a:blip r:embed="rId5"/>
          <a:srcRect t="12267"/>
          <a:stretch/>
        </p:blipFill>
        <p:spPr>
          <a:xfrm>
            <a:off x="-902443" y="2267946"/>
            <a:ext cx="7315201" cy="3858243"/>
          </a:xfrm>
          <a:prstGeom prst="rect">
            <a:avLst/>
          </a:prstGeom>
        </p:spPr>
      </p:pic>
      <p:sp>
        <p:nvSpPr>
          <p:cNvPr id="2" name="Title 1">
            <a:extLst>
              <a:ext uri="{FF2B5EF4-FFF2-40B4-BE49-F238E27FC236}">
                <a16:creationId xmlns:a16="http://schemas.microsoft.com/office/drawing/2014/main" id="{97A00DB1-B3A0-DFE5-7C54-8101BBBC90AF}"/>
              </a:ext>
            </a:extLst>
          </p:cNvPr>
          <p:cNvSpPr>
            <a:spLocks noGrp="1"/>
          </p:cNvSpPr>
          <p:nvPr>
            <p:ph type="title"/>
          </p:nvPr>
        </p:nvSpPr>
        <p:spPr/>
        <p:txBody>
          <a:bodyPr/>
          <a:lstStyle/>
          <a:p>
            <a:r>
              <a:rPr lang="en-US" dirty="0"/>
              <a:t>DoD using More AR/VR/MR/XR</a:t>
            </a:r>
          </a:p>
        </p:txBody>
      </p:sp>
      <p:sp>
        <p:nvSpPr>
          <p:cNvPr id="4" name="Content Placeholder 2">
            <a:extLst>
              <a:ext uri="{FF2B5EF4-FFF2-40B4-BE49-F238E27FC236}">
                <a16:creationId xmlns:a16="http://schemas.microsoft.com/office/drawing/2014/main" id="{A0C7D2A3-4847-A2D9-BC90-80ADFB9E771E}"/>
              </a:ext>
            </a:extLst>
          </p:cNvPr>
          <p:cNvSpPr txBox="1">
            <a:spLocks/>
          </p:cNvSpPr>
          <p:nvPr/>
        </p:nvSpPr>
        <p:spPr bwMode="auto">
          <a:xfrm>
            <a:off x="2585257" y="6226233"/>
            <a:ext cx="7315201" cy="46230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p:txBody>
      </p:sp>
      <p:pic>
        <p:nvPicPr>
          <p:cNvPr id="10" name="Picture 9">
            <a:extLst>
              <a:ext uri="{FF2B5EF4-FFF2-40B4-BE49-F238E27FC236}">
                <a16:creationId xmlns:a16="http://schemas.microsoft.com/office/drawing/2014/main" id="{04118C5E-E023-E27C-73F9-8BA66BFF7E1F}"/>
              </a:ext>
            </a:extLst>
          </p:cNvPr>
          <p:cNvPicPr>
            <a:picLocks noChangeAspect="1"/>
          </p:cNvPicPr>
          <p:nvPr/>
        </p:nvPicPr>
        <p:blipFill rotWithShape="1">
          <a:blip r:embed="rId6"/>
          <a:srcRect t="12967"/>
          <a:stretch/>
        </p:blipFill>
        <p:spPr>
          <a:xfrm>
            <a:off x="608592" y="3617747"/>
            <a:ext cx="6553651" cy="3428999"/>
          </a:xfrm>
          <a:prstGeom prst="rect">
            <a:avLst/>
          </a:prstGeom>
        </p:spPr>
      </p:pic>
      <p:pic>
        <p:nvPicPr>
          <p:cNvPr id="8" name="Picture 7">
            <a:extLst>
              <a:ext uri="{FF2B5EF4-FFF2-40B4-BE49-F238E27FC236}">
                <a16:creationId xmlns:a16="http://schemas.microsoft.com/office/drawing/2014/main" id="{E86152E0-BA39-824B-F7F4-DF6B951C0E7D}"/>
              </a:ext>
            </a:extLst>
          </p:cNvPr>
          <p:cNvPicPr>
            <a:picLocks noChangeAspect="1"/>
          </p:cNvPicPr>
          <p:nvPr/>
        </p:nvPicPr>
        <p:blipFill rotWithShape="1">
          <a:blip r:embed="rId7"/>
          <a:srcRect t="11990"/>
          <a:stretch/>
        </p:blipFill>
        <p:spPr>
          <a:xfrm>
            <a:off x="6035515" y="2669184"/>
            <a:ext cx="7942417" cy="4202264"/>
          </a:xfrm>
          <a:prstGeom prst="rect">
            <a:avLst/>
          </a:prstGeom>
        </p:spPr>
      </p:pic>
      <p:pic>
        <p:nvPicPr>
          <p:cNvPr id="14" name="Picture 13">
            <a:extLst>
              <a:ext uri="{FF2B5EF4-FFF2-40B4-BE49-F238E27FC236}">
                <a16:creationId xmlns:a16="http://schemas.microsoft.com/office/drawing/2014/main" id="{B44360A6-445C-E6C0-189E-BDC547BD9998}"/>
              </a:ext>
            </a:extLst>
          </p:cNvPr>
          <p:cNvPicPr>
            <a:picLocks noChangeAspect="1"/>
          </p:cNvPicPr>
          <p:nvPr/>
        </p:nvPicPr>
        <p:blipFill rotWithShape="1">
          <a:blip r:embed="rId8"/>
          <a:srcRect l="673" t="12320" r="-673" b="1014"/>
          <a:stretch/>
        </p:blipFill>
        <p:spPr>
          <a:xfrm>
            <a:off x="7162243" y="799985"/>
            <a:ext cx="7479651" cy="3897015"/>
          </a:xfrm>
          <a:prstGeom prst="rect">
            <a:avLst/>
          </a:prstGeom>
        </p:spPr>
      </p:pic>
      <p:pic>
        <p:nvPicPr>
          <p:cNvPr id="18" name="Picture 17">
            <a:extLst>
              <a:ext uri="{FF2B5EF4-FFF2-40B4-BE49-F238E27FC236}">
                <a16:creationId xmlns:a16="http://schemas.microsoft.com/office/drawing/2014/main" id="{7C074371-A2C6-BF50-ECEB-A9FCB830171F}"/>
              </a:ext>
            </a:extLst>
          </p:cNvPr>
          <p:cNvPicPr>
            <a:picLocks noChangeAspect="1"/>
          </p:cNvPicPr>
          <p:nvPr/>
        </p:nvPicPr>
        <p:blipFill rotWithShape="1">
          <a:blip r:embed="rId9"/>
          <a:srcRect l="39080" t="17283" r="22255"/>
          <a:stretch/>
        </p:blipFill>
        <p:spPr>
          <a:xfrm>
            <a:off x="3910993" y="768923"/>
            <a:ext cx="4734520" cy="6089077"/>
          </a:xfrm>
          <a:prstGeom prst="rect">
            <a:avLst/>
          </a:prstGeom>
        </p:spPr>
      </p:pic>
      <p:pic>
        <p:nvPicPr>
          <p:cNvPr id="22" name="Picture 21">
            <a:extLst>
              <a:ext uri="{FF2B5EF4-FFF2-40B4-BE49-F238E27FC236}">
                <a16:creationId xmlns:a16="http://schemas.microsoft.com/office/drawing/2014/main" id="{01E31D35-71BF-4F1B-123E-A26A5B306616}"/>
              </a:ext>
            </a:extLst>
          </p:cNvPr>
          <p:cNvPicPr>
            <a:picLocks noChangeAspect="1"/>
          </p:cNvPicPr>
          <p:nvPr/>
        </p:nvPicPr>
        <p:blipFill rotWithShape="1">
          <a:blip r:embed="rId10"/>
          <a:srcRect l="-320" t="10679" r="14900" b="5638"/>
          <a:stretch/>
        </p:blipFill>
        <p:spPr>
          <a:xfrm>
            <a:off x="1223746" y="580177"/>
            <a:ext cx="9744508" cy="5738980"/>
          </a:xfrm>
          <a:prstGeom prst="rect">
            <a:avLst/>
          </a:prstGeom>
        </p:spPr>
      </p:pic>
    </p:spTree>
    <p:custDataLst>
      <p:tags r:id="rId1"/>
    </p:custDataLst>
    <p:extLst>
      <p:ext uri="{BB962C8B-B14F-4D97-AF65-F5344CB8AC3E}">
        <p14:creationId xmlns:p14="http://schemas.microsoft.com/office/powerpoint/2010/main" val="363749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150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par>
                          <p:cTn id="11" fill="hold">
                            <p:stCondLst>
                              <p:cond delay="2500"/>
                            </p:stCondLst>
                            <p:childTnLst>
                              <p:par>
                                <p:cTn id="12" presetID="31" presetClass="entr" presetSubtype="0" fill="hold" nodeType="afterEffect">
                                  <p:stCondLst>
                                    <p:cond delay="150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style.rotation</p:attrName>
                                        </p:attrNameLst>
                                      </p:cBhvr>
                                      <p:tavLst>
                                        <p:tav tm="0">
                                          <p:val>
                                            <p:fltVal val="90"/>
                                          </p:val>
                                        </p:tav>
                                        <p:tav tm="100000">
                                          <p:val>
                                            <p:fltVal val="0"/>
                                          </p:val>
                                        </p:tav>
                                      </p:tavLst>
                                    </p:anim>
                                    <p:animEffect transition="in" filter="fade">
                                      <p:cBhvr>
                                        <p:cTn id="17" dur="1000"/>
                                        <p:tgtEl>
                                          <p:spTgt spid="10"/>
                                        </p:tgtEl>
                                      </p:cBhvr>
                                    </p:animEffect>
                                  </p:childTnLst>
                                </p:cTn>
                              </p:par>
                            </p:childTnLst>
                          </p:cTn>
                        </p:par>
                        <p:par>
                          <p:cTn id="18" fill="hold">
                            <p:stCondLst>
                              <p:cond delay="5000"/>
                            </p:stCondLst>
                            <p:childTnLst>
                              <p:par>
                                <p:cTn id="19" presetID="31" presetClass="entr" presetSubtype="0" fill="hold" nodeType="afterEffect">
                                  <p:stCondLst>
                                    <p:cond delay="150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 calcmode="lin" valueType="num">
                                      <p:cBhvr>
                                        <p:cTn id="23" dur="1000" fill="hold"/>
                                        <p:tgtEl>
                                          <p:spTgt spid="8"/>
                                        </p:tgtEl>
                                        <p:attrNameLst>
                                          <p:attrName>style.rotation</p:attrName>
                                        </p:attrNameLst>
                                      </p:cBhvr>
                                      <p:tavLst>
                                        <p:tav tm="0">
                                          <p:val>
                                            <p:fltVal val="90"/>
                                          </p:val>
                                        </p:tav>
                                        <p:tav tm="100000">
                                          <p:val>
                                            <p:fltVal val="0"/>
                                          </p:val>
                                        </p:tav>
                                      </p:tavLst>
                                    </p:anim>
                                    <p:animEffect transition="in" filter="fade">
                                      <p:cBhvr>
                                        <p:cTn id="24" dur="1000"/>
                                        <p:tgtEl>
                                          <p:spTgt spid="8"/>
                                        </p:tgtEl>
                                      </p:cBhvr>
                                    </p:animEffect>
                                  </p:childTnLst>
                                </p:cTn>
                              </p:par>
                            </p:childTnLst>
                          </p:cTn>
                        </p:par>
                        <p:par>
                          <p:cTn id="25" fill="hold">
                            <p:stCondLst>
                              <p:cond delay="7500"/>
                            </p:stCondLst>
                            <p:childTnLst>
                              <p:par>
                                <p:cTn id="26" presetID="31" presetClass="entr" presetSubtype="0" fill="hold" nodeType="afterEffect">
                                  <p:stCondLst>
                                    <p:cond delay="1500"/>
                                  </p:stCondLst>
                                  <p:childTnLst>
                                    <p:set>
                                      <p:cBhvr>
                                        <p:cTn id="27" dur="1" fill="hold">
                                          <p:stCondLst>
                                            <p:cond delay="0"/>
                                          </p:stCondLst>
                                        </p:cTn>
                                        <p:tgtEl>
                                          <p:spTgt spid="14"/>
                                        </p:tgtEl>
                                        <p:attrNameLst>
                                          <p:attrName>style.visibility</p:attrName>
                                        </p:attrNameLst>
                                      </p:cBhvr>
                                      <p:to>
                                        <p:strVal val="visible"/>
                                      </p:to>
                                    </p:set>
                                    <p:anim calcmode="lin" valueType="num">
                                      <p:cBhvr>
                                        <p:cTn id="28" dur="1000" fill="hold"/>
                                        <p:tgtEl>
                                          <p:spTgt spid="14"/>
                                        </p:tgtEl>
                                        <p:attrNameLst>
                                          <p:attrName>ppt_w</p:attrName>
                                        </p:attrNameLst>
                                      </p:cBhvr>
                                      <p:tavLst>
                                        <p:tav tm="0">
                                          <p:val>
                                            <p:fltVal val="0"/>
                                          </p:val>
                                        </p:tav>
                                        <p:tav tm="100000">
                                          <p:val>
                                            <p:strVal val="#ppt_w"/>
                                          </p:val>
                                        </p:tav>
                                      </p:tavLst>
                                    </p:anim>
                                    <p:anim calcmode="lin" valueType="num">
                                      <p:cBhvr>
                                        <p:cTn id="29" dur="1000" fill="hold"/>
                                        <p:tgtEl>
                                          <p:spTgt spid="14"/>
                                        </p:tgtEl>
                                        <p:attrNameLst>
                                          <p:attrName>ppt_h</p:attrName>
                                        </p:attrNameLst>
                                      </p:cBhvr>
                                      <p:tavLst>
                                        <p:tav tm="0">
                                          <p:val>
                                            <p:fltVal val="0"/>
                                          </p:val>
                                        </p:tav>
                                        <p:tav tm="100000">
                                          <p:val>
                                            <p:strVal val="#ppt_h"/>
                                          </p:val>
                                        </p:tav>
                                      </p:tavLst>
                                    </p:anim>
                                    <p:anim calcmode="lin" valueType="num">
                                      <p:cBhvr>
                                        <p:cTn id="30" dur="1000" fill="hold"/>
                                        <p:tgtEl>
                                          <p:spTgt spid="14"/>
                                        </p:tgtEl>
                                        <p:attrNameLst>
                                          <p:attrName>style.rotation</p:attrName>
                                        </p:attrNameLst>
                                      </p:cBhvr>
                                      <p:tavLst>
                                        <p:tav tm="0">
                                          <p:val>
                                            <p:fltVal val="90"/>
                                          </p:val>
                                        </p:tav>
                                        <p:tav tm="100000">
                                          <p:val>
                                            <p:fltVal val="0"/>
                                          </p:val>
                                        </p:tav>
                                      </p:tavLst>
                                    </p:anim>
                                    <p:animEffect transition="in" filter="fade">
                                      <p:cBhvr>
                                        <p:cTn id="31" dur="1000"/>
                                        <p:tgtEl>
                                          <p:spTgt spid="14"/>
                                        </p:tgtEl>
                                      </p:cBhvr>
                                    </p:animEffect>
                                  </p:childTnLst>
                                </p:cTn>
                              </p:par>
                            </p:childTnLst>
                          </p:cTn>
                        </p:par>
                        <p:par>
                          <p:cTn id="32" fill="hold">
                            <p:stCondLst>
                              <p:cond delay="10000"/>
                            </p:stCondLst>
                            <p:childTnLst>
                              <p:par>
                                <p:cTn id="33" presetID="31" presetClass="entr" presetSubtype="0" fill="hold" nodeType="afterEffect">
                                  <p:stCondLst>
                                    <p:cond delay="1500"/>
                                  </p:stCondLst>
                                  <p:childTnLst>
                                    <p:set>
                                      <p:cBhvr>
                                        <p:cTn id="34" dur="1" fill="hold">
                                          <p:stCondLst>
                                            <p:cond delay="0"/>
                                          </p:stCondLst>
                                        </p:cTn>
                                        <p:tgtEl>
                                          <p:spTgt spid="18"/>
                                        </p:tgtEl>
                                        <p:attrNameLst>
                                          <p:attrName>style.visibility</p:attrName>
                                        </p:attrNameLst>
                                      </p:cBhvr>
                                      <p:to>
                                        <p:strVal val="visible"/>
                                      </p:to>
                                    </p:set>
                                    <p:anim calcmode="lin" valueType="num">
                                      <p:cBhvr>
                                        <p:cTn id="35" dur="1000" fill="hold"/>
                                        <p:tgtEl>
                                          <p:spTgt spid="18"/>
                                        </p:tgtEl>
                                        <p:attrNameLst>
                                          <p:attrName>ppt_w</p:attrName>
                                        </p:attrNameLst>
                                      </p:cBhvr>
                                      <p:tavLst>
                                        <p:tav tm="0">
                                          <p:val>
                                            <p:fltVal val="0"/>
                                          </p:val>
                                        </p:tav>
                                        <p:tav tm="100000">
                                          <p:val>
                                            <p:strVal val="#ppt_w"/>
                                          </p:val>
                                        </p:tav>
                                      </p:tavLst>
                                    </p:anim>
                                    <p:anim calcmode="lin" valueType="num">
                                      <p:cBhvr>
                                        <p:cTn id="36" dur="1000" fill="hold"/>
                                        <p:tgtEl>
                                          <p:spTgt spid="18"/>
                                        </p:tgtEl>
                                        <p:attrNameLst>
                                          <p:attrName>ppt_h</p:attrName>
                                        </p:attrNameLst>
                                      </p:cBhvr>
                                      <p:tavLst>
                                        <p:tav tm="0">
                                          <p:val>
                                            <p:fltVal val="0"/>
                                          </p:val>
                                        </p:tav>
                                        <p:tav tm="100000">
                                          <p:val>
                                            <p:strVal val="#ppt_h"/>
                                          </p:val>
                                        </p:tav>
                                      </p:tavLst>
                                    </p:anim>
                                    <p:anim calcmode="lin" valueType="num">
                                      <p:cBhvr>
                                        <p:cTn id="37" dur="1000" fill="hold"/>
                                        <p:tgtEl>
                                          <p:spTgt spid="18"/>
                                        </p:tgtEl>
                                        <p:attrNameLst>
                                          <p:attrName>style.rotation</p:attrName>
                                        </p:attrNameLst>
                                      </p:cBhvr>
                                      <p:tavLst>
                                        <p:tav tm="0">
                                          <p:val>
                                            <p:fltVal val="90"/>
                                          </p:val>
                                        </p:tav>
                                        <p:tav tm="100000">
                                          <p:val>
                                            <p:fltVal val="0"/>
                                          </p:val>
                                        </p:tav>
                                      </p:tavLst>
                                    </p:anim>
                                    <p:animEffect transition="in" filter="fade">
                                      <p:cBhvr>
                                        <p:cTn id="38" dur="10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p:cTn id="43" dur="1000" fill="hold"/>
                                        <p:tgtEl>
                                          <p:spTgt spid="22"/>
                                        </p:tgtEl>
                                        <p:attrNameLst>
                                          <p:attrName>ppt_w</p:attrName>
                                        </p:attrNameLst>
                                      </p:cBhvr>
                                      <p:tavLst>
                                        <p:tav tm="0">
                                          <p:val>
                                            <p:fltVal val="0"/>
                                          </p:val>
                                        </p:tav>
                                        <p:tav tm="100000">
                                          <p:val>
                                            <p:strVal val="#ppt_w"/>
                                          </p:val>
                                        </p:tav>
                                      </p:tavLst>
                                    </p:anim>
                                    <p:anim calcmode="lin" valueType="num">
                                      <p:cBhvr>
                                        <p:cTn id="44" dur="1000" fill="hold"/>
                                        <p:tgtEl>
                                          <p:spTgt spid="22"/>
                                        </p:tgtEl>
                                        <p:attrNameLst>
                                          <p:attrName>ppt_h</p:attrName>
                                        </p:attrNameLst>
                                      </p:cBhvr>
                                      <p:tavLst>
                                        <p:tav tm="0">
                                          <p:val>
                                            <p:fltVal val="0"/>
                                          </p:val>
                                        </p:tav>
                                        <p:tav tm="100000">
                                          <p:val>
                                            <p:strVal val="#ppt_h"/>
                                          </p:val>
                                        </p:tav>
                                      </p:tavLst>
                                    </p:anim>
                                    <p:anim calcmode="lin" valueType="num">
                                      <p:cBhvr>
                                        <p:cTn id="45" dur="1000" fill="hold"/>
                                        <p:tgtEl>
                                          <p:spTgt spid="22"/>
                                        </p:tgtEl>
                                        <p:attrNameLst>
                                          <p:attrName>style.rotation</p:attrName>
                                        </p:attrNameLst>
                                      </p:cBhvr>
                                      <p:tavLst>
                                        <p:tav tm="0">
                                          <p:val>
                                            <p:fltVal val="90"/>
                                          </p:val>
                                        </p:tav>
                                        <p:tav tm="100000">
                                          <p:val>
                                            <p:fltVal val="0"/>
                                          </p:val>
                                        </p:tav>
                                      </p:tavLst>
                                    </p:anim>
                                    <p:animEffect transition="in" filter="fade">
                                      <p:cBhvr>
                                        <p:cTn id="46"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09547-9298-6E22-AD57-5DFCA2E92286}"/>
              </a:ext>
            </a:extLst>
          </p:cNvPr>
          <p:cNvSpPr>
            <a:spLocks noGrp="1"/>
          </p:cNvSpPr>
          <p:nvPr>
            <p:ph type="title"/>
          </p:nvPr>
        </p:nvSpPr>
        <p:spPr/>
        <p:txBody>
          <a:bodyPr/>
          <a:lstStyle/>
          <a:p>
            <a:r>
              <a:rPr lang="en-US" dirty="0"/>
              <a:t>Importance of CyS</a:t>
            </a:r>
          </a:p>
        </p:txBody>
      </p:sp>
      <p:sp>
        <p:nvSpPr>
          <p:cNvPr id="3" name="Content Placeholder 2">
            <a:extLst>
              <a:ext uri="{FF2B5EF4-FFF2-40B4-BE49-F238E27FC236}">
                <a16:creationId xmlns:a16="http://schemas.microsoft.com/office/drawing/2014/main" id="{2F4087F1-B7A9-E5CF-D7B1-327080F98C05}"/>
              </a:ext>
            </a:extLst>
          </p:cNvPr>
          <p:cNvSpPr>
            <a:spLocks noGrp="1"/>
          </p:cNvSpPr>
          <p:nvPr>
            <p:ph sz="quarter" idx="11"/>
          </p:nvPr>
        </p:nvSpPr>
        <p:spPr/>
        <p:txBody>
          <a:bodyPr/>
          <a:lstStyle/>
          <a:p>
            <a:pPr marL="0" indent="0">
              <a:buNone/>
              <a:defRPr/>
            </a:pPr>
            <a:r>
              <a:rPr lang="en-US" sz="4000" b="1" i="1" dirty="0">
                <a:solidFill>
                  <a:schemeClr val="tx2"/>
                </a:solidFill>
                <a:latin typeface="Arial Narrow" panose="020B0606020202030204" pitchFamily="34" charset="0"/>
              </a:rPr>
              <a:t>Learning Objective 1a</a:t>
            </a:r>
          </a:p>
          <a:p>
            <a:r>
              <a:rPr lang="en-US" sz="3200" dirty="0"/>
              <a:t>Why CyS is important</a:t>
            </a:r>
          </a:p>
          <a:p>
            <a:pPr lvl="1"/>
            <a:r>
              <a:rPr lang="en-US" sz="2800" dirty="0"/>
              <a:t>Military using far more AR/VR/MR/XR in multiple areas </a:t>
            </a:r>
          </a:p>
          <a:p>
            <a:pPr lvl="1"/>
            <a:r>
              <a:rPr lang="en-US" sz="2800" dirty="0"/>
              <a:t>Despite claims, technology is unlikely to eliminate </a:t>
            </a:r>
            <a:r>
              <a:rPr lang="en-US" sz="2800" dirty="0" err="1"/>
              <a:t>CyS</a:t>
            </a:r>
            <a:endParaRPr lang="en-US" sz="2800" dirty="0"/>
          </a:p>
          <a:p>
            <a:pPr lvl="1"/>
            <a:r>
              <a:rPr lang="en-US" sz="2800" dirty="0"/>
              <a:t>How </a:t>
            </a:r>
            <a:r>
              <a:rPr lang="en-US" sz="2800" dirty="0" err="1"/>
              <a:t>CyS</a:t>
            </a:r>
            <a:r>
              <a:rPr lang="en-US" sz="2800" dirty="0"/>
              <a:t> affects learners in/after VEs</a:t>
            </a:r>
          </a:p>
          <a:p>
            <a:pPr lvl="1"/>
            <a:r>
              <a:rPr lang="en-US" sz="2800" dirty="0" err="1"/>
              <a:t>CyS</a:t>
            </a:r>
            <a:r>
              <a:rPr lang="en-US" sz="2800" dirty="0"/>
              <a:t> can have significant impact upon learning</a:t>
            </a:r>
          </a:p>
          <a:p>
            <a:pPr lvl="1"/>
            <a:endParaRPr lang="en-US" sz="2800" dirty="0"/>
          </a:p>
        </p:txBody>
      </p:sp>
      <p:sp>
        <p:nvSpPr>
          <p:cNvPr id="4" name="Content Placeholder 2">
            <a:extLst>
              <a:ext uri="{FF2B5EF4-FFF2-40B4-BE49-F238E27FC236}">
                <a16:creationId xmlns:a16="http://schemas.microsoft.com/office/drawing/2014/main" id="{F81E0543-5F6C-ED1D-5BC8-0780A85E291B}"/>
              </a:ext>
            </a:extLst>
          </p:cNvPr>
          <p:cNvSpPr txBox="1">
            <a:spLocks/>
          </p:cNvSpPr>
          <p:nvPr/>
        </p:nvSpPr>
        <p:spPr bwMode="auto">
          <a:xfrm>
            <a:off x="10227163" y="4746686"/>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CyS – Cybersickness</a:t>
            </a:r>
            <a:endParaRPr lang="en-US" sz="1400" b="1" u="sng" kern="0" dirty="0"/>
          </a:p>
          <a:p>
            <a:pPr marL="0" indent="0" algn="ctr">
              <a:spcBef>
                <a:spcPts val="0"/>
              </a:spcBef>
              <a:buNone/>
            </a:pPr>
            <a:r>
              <a:rPr lang="en-US" sz="1400" kern="0" dirty="0"/>
              <a:t>VR – Virtual Reality</a:t>
            </a:r>
          </a:p>
          <a:p>
            <a:pPr marL="0" indent="0" algn="ctr">
              <a:spcBef>
                <a:spcPts val="0"/>
              </a:spcBef>
              <a:buNone/>
            </a:pPr>
            <a:r>
              <a:rPr lang="en-US" sz="1400" kern="0" dirty="0"/>
              <a:t>AR – Augmented Reality</a:t>
            </a:r>
          </a:p>
          <a:p>
            <a:pPr marL="0" indent="0" algn="ctr">
              <a:spcBef>
                <a:spcPts val="0"/>
              </a:spcBef>
              <a:buNone/>
            </a:pPr>
            <a:r>
              <a:rPr lang="en-US" sz="1400" kern="0" dirty="0"/>
              <a:t>MR – Mixed Reality</a:t>
            </a:r>
          </a:p>
          <a:p>
            <a:pPr marL="0" indent="0" algn="ctr">
              <a:spcBef>
                <a:spcPts val="0"/>
              </a:spcBef>
              <a:buNone/>
            </a:pPr>
            <a:r>
              <a:rPr lang="en-US" sz="1400" kern="0" dirty="0"/>
              <a:t>XR – eXtended Reality</a:t>
            </a:r>
          </a:p>
          <a:p>
            <a:pPr marL="0" indent="0" algn="ctr">
              <a:spcBef>
                <a:spcPts val="0"/>
              </a:spcBef>
              <a:buNone/>
            </a:pPr>
            <a:r>
              <a:rPr lang="en-US" sz="1400" kern="0" dirty="0"/>
              <a:t>VE – Virtual Environment</a:t>
            </a:r>
          </a:p>
          <a:p>
            <a:pPr marL="0" indent="0" algn="ctr">
              <a:spcBef>
                <a:spcPts val="0"/>
              </a:spcBef>
              <a:buNone/>
            </a:pPr>
            <a:endParaRPr lang="en-US" sz="1400" kern="0" dirty="0"/>
          </a:p>
        </p:txBody>
      </p:sp>
    </p:spTree>
    <p:custDataLst>
      <p:tags r:id="rId1"/>
    </p:custDataLst>
    <p:extLst>
      <p:ext uri="{BB962C8B-B14F-4D97-AF65-F5344CB8AC3E}">
        <p14:creationId xmlns:p14="http://schemas.microsoft.com/office/powerpoint/2010/main" val="2486688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09547-9298-6E22-AD57-5DFCA2E92286}"/>
              </a:ext>
            </a:extLst>
          </p:cNvPr>
          <p:cNvSpPr>
            <a:spLocks noGrp="1"/>
          </p:cNvSpPr>
          <p:nvPr>
            <p:ph type="title"/>
          </p:nvPr>
        </p:nvSpPr>
        <p:spPr/>
        <p:txBody>
          <a:bodyPr/>
          <a:lstStyle/>
          <a:p>
            <a:r>
              <a:rPr lang="en-US" dirty="0"/>
              <a:t>Importance of CyS</a:t>
            </a:r>
          </a:p>
        </p:txBody>
      </p:sp>
      <p:sp>
        <p:nvSpPr>
          <p:cNvPr id="3" name="Content Placeholder 2">
            <a:extLst>
              <a:ext uri="{FF2B5EF4-FFF2-40B4-BE49-F238E27FC236}">
                <a16:creationId xmlns:a16="http://schemas.microsoft.com/office/drawing/2014/main" id="{2F4087F1-B7A9-E5CF-D7B1-327080F98C05}"/>
              </a:ext>
            </a:extLst>
          </p:cNvPr>
          <p:cNvSpPr>
            <a:spLocks noGrp="1"/>
          </p:cNvSpPr>
          <p:nvPr>
            <p:ph sz="quarter" idx="11"/>
          </p:nvPr>
        </p:nvSpPr>
        <p:spPr/>
        <p:txBody>
          <a:bodyPr/>
          <a:lstStyle/>
          <a:p>
            <a:r>
              <a:rPr lang="en-US" sz="3200" dirty="0"/>
              <a:t>Why tutorial attendees need to know about CyS</a:t>
            </a:r>
          </a:p>
          <a:p>
            <a:pPr lvl="1"/>
            <a:r>
              <a:rPr lang="en-US" sz="2800" dirty="0"/>
              <a:t>Choices in design and development of training system can greatly affect user’s CyS symptoms and often cannot be undone later</a:t>
            </a:r>
          </a:p>
          <a:p>
            <a:pPr lvl="1"/>
            <a:r>
              <a:rPr lang="en-US" sz="2800" dirty="0"/>
              <a:t>Curriculum designers must consider CyS in planning out a class that utilizes XRs to minimize harmful effects both during and after exposure</a:t>
            </a:r>
          </a:p>
          <a:p>
            <a:pPr lvl="1"/>
            <a:r>
              <a:rPr lang="en-US" sz="2800" dirty="0"/>
              <a:t>Class management can significantly affect CyS factors when XRs are used  </a:t>
            </a:r>
          </a:p>
        </p:txBody>
      </p:sp>
      <p:sp>
        <p:nvSpPr>
          <p:cNvPr id="5" name="Content Placeholder 2">
            <a:extLst>
              <a:ext uri="{FF2B5EF4-FFF2-40B4-BE49-F238E27FC236}">
                <a16:creationId xmlns:a16="http://schemas.microsoft.com/office/drawing/2014/main" id="{D8DEF4E0-1CFF-0455-BD38-ACD2C46466DD}"/>
              </a:ext>
            </a:extLst>
          </p:cNvPr>
          <p:cNvSpPr txBox="1">
            <a:spLocks/>
          </p:cNvSpPr>
          <p:nvPr/>
        </p:nvSpPr>
        <p:spPr bwMode="auto">
          <a:xfrm>
            <a:off x="10227163" y="5503426"/>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CyS – Cybersickness</a:t>
            </a:r>
            <a:endParaRPr lang="en-US" sz="1400" b="1" u="sng" kern="0" dirty="0"/>
          </a:p>
          <a:p>
            <a:pPr marL="0" indent="0" algn="ctr">
              <a:spcBef>
                <a:spcPts val="0"/>
              </a:spcBef>
              <a:buNone/>
            </a:pPr>
            <a:r>
              <a:rPr lang="en-US" sz="1400" kern="0" dirty="0"/>
              <a:t>VE – Virtual Environment</a:t>
            </a:r>
          </a:p>
        </p:txBody>
      </p:sp>
    </p:spTree>
    <p:custDataLst>
      <p:tags r:id="rId1"/>
    </p:custDataLst>
    <p:extLst>
      <p:ext uri="{BB962C8B-B14F-4D97-AF65-F5344CB8AC3E}">
        <p14:creationId xmlns:p14="http://schemas.microsoft.com/office/powerpoint/2010/main" val="6353125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a:bodyPr>
          <a:lstStyle/>
          <a:p>
            <a:r>
              <a:rPr lang="en-US" sz="2800" dirty="0"/>
              <a:t>Why is CyS Important?</a:t>
            </a:r>
          </a:p>
        </p:txBody>
      </p:sp>
      <p:sp>
        <p:nvSpPr>
          <p:cNvPr id="8195" name="Rectangle 3"/>
          <p:cNvSpPr>
            <a:spLocks noGrp="1" noChangeArrowheads="1"/>
          </p:cNvSpPr>
          <p:nvPr>
            <p:ph sz="quarter" idx="11"/>
          </p:nvPr>
        </p:nvSpPr>
        <p:spPr/>
        <p:txBody>
          <a:bodyPr>
            <a:normAutofit/>
          </a:bodyPr>
          <a:lstStyle/>
          <a:p>
            <a:pPr>
              <a:lnSpc>
                <a:spcPct val="90000"/>
              </a:lnSpc>
            </a:pPr>
            <a:r>
              <a:rPr lang="en-US" sz="3600" dirty="0"/>
              <a:t>Safety &amp; Health</a:t>
            </a:r>
          </a:p>
          <a:p>
            <a:pPr lvl="1">
              <a:lnSpc>
                <a:spcPct val="90000"/>
              </a:lnSpc>
            </a:pPr>
            <a:r>
              <a:rPr lang="en-US" sz="3200" dirty="0"/>
              <a:t>Reduced training effectiveness</a:t>
            </a:r>
          </a:p>
          <a:p>
            <a:pPr lvl="1">
              <a:lnSpc>
                <a:spcPct val="90000"/>
              </a:lnSpc>
            </a:pPr>
            <a:r>
              <a:rPr lang="en-US" sz="3200" dirty="0"/>
              <a:t>Don’t crash the student</a:t>
            </a:r>
          </a:p>
          <a:p>
            <a:pPr lvl="1">
              <a:lnSpc>
                <a:spcPct val="90000"/>
              </a:lnSpc>
            </a:pPr>
            <a:r>
              <a:rPr lang="en-US" sz="3200" dirty="0"/>
              <a:t>Unwanted, unintended side effects</a:t>
            </a:r>
          </a:p>
          <a:p>
            <a:pPr lvl="1">
              <a:lnSpc>
                <a:spcPct val="90000"/>
              </a:lnSpc>
            </a:pPr>
            <a:r>
              <a:rPr lang="en-US" sz="3200" dirty="0"/>
              <a:t>Decreased use of the system</a:t>
            </a:r>
          </a:p>
          <a:p>
            <a:pPr lvl="1">
              <a:lnSpc>
                <a:spcPct val="90000"/>
              </a:lnSpc>
            </a:pPr>
            <a:r>
              <a:rPr lang="en-US" sz="3200" dirty="0"/>
              <a:t>Sales (of simulators, tickets, or software)</a:t>
            </a:r>
          </a:p>
          <a:p>
            <a:pPr lvl="1">
              <a:lnSpc>
                <a:spcPct val="90000"/>
              </a:lnSpc>
            </a:pPr>
            <a:r>
              <a:rPr lang="en-US" sz="3200" dirty="0"/>
              <a:t>Liability</a:t>
            </a:r>
          </a:p>
          <a:p>
            <a:pPr>
              <a:lnSpc>
                <a:spcPct val="90000"/>
              </a:lnSpc>
              <a:buFont typeface="Arial" pitchFamily="34" charset="0"/>
              <a:buChar char="•"/>
            </a:pPr>
            <a:endParaRPr lang="en-US" sz="1600" dirty="0"/>
          </a:p>
        </p:txBody>
      </p:sp>
      <p:sp>
        <p:nvSpPr>
          <p:cNvPr id="2" name="Content Placeholder 2">
            <a:extLst>
              <a:ext uri="{FF2B5EF4-FFF2-40B4-BE49-F238E27FC236}">
                <a16:creationId xmlns:a16="http://schemas.microsoft.com/office/drawing/2014/main" id="{E910BBD7-37A4-2253-BD19-57BEF12E380F}"/>
              </a:ext>
            </a:extLst>
          </p:cNvPr>
          <p:cNvSpPr txBox="1">
            <a:spLocks/>
          </p:cNvSpPr>
          <p:nvPr/>
        </p:nvSpPr>
        <p:spPr bwMode="auto">
          <a:xfrm>
            <a:off x="10227163" y="5503426"/>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CyS - Cybersickness</a:t>
            </a:r>
            <a:endParaRPr lang="en-US" b="1" u="sng" kern="0" dirty="0"/>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screenshot of a computer&#10;&#10;Description automatically generated">
            <a:extLst>
              <a:ext uri="{FF2B5EF4-FFF2-40B4-BE49-F238E27FC236}">
                <a16:creationId xmlns:a16="http://schemas.microsoft.com/office/drawing/2014/main" id="{98712DA7-F6E6-6542-FEDA-6AD20F74F2D2}"/>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15087" t="10942" r="40881" b="4228"/>
          <a:stretch/>
        </p:blipFill>
        <p:spPr>
          <a:xfrm>
            <a:off x="2897111" y="1915"/>
            <a:ext cx="6397778" cy="6719560"/>
          </a:xfrm>
        </p:spPr>
      </p:pic>
      <p:sp>
        <p:nvSpPr>
          <p:cNvPr id="5" name="Footer Placeholder 4">
            <a:extLst>
              <a:ext uri="{FF2B5EF4-FFF2-40B4-BE49-F238E27FC236}">
                <a16:creationId xmlns:a16="http://schemas.microsoft.com/office/drawing/2014/main" id="{3AFFD18C-FC3A-4DFA-104A-72FDD2609318}"/>
              </a:ext>
            </a:extLst>
          </p:cNvPr>
          <p:cNvSpPr>
            <a:spLocks noGrp="1"/>
          </p:cNvSpPr>
          <p:nvPr>
            <p:ph type="ftr" sz="quarter" idx="11"/>
          </p:nvPr>
        </p:nvSpPr>
        <p:spPr>
          <a:xfrm>
            <a:off x="3028950" y="6356350"/>
            <a:ext cx="30861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dirty="0">
                <a:solidFill>
                  <a:prstClr val="black">
                    <a:tint val="75000"/>
                  </a:prstClr>
                </a:solidFill>
                <a:latin typeface="Calibri" panose="020F0502020204030204"/>
              </a:rPr>
              <a:t>NPS MV4002</a:t>
            </a:r>
            <a:endParaRPr lang="en-US" sz="1200" dirty="0">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EAE55BBE-7368-2ED6-1E43-DD93373363A1}"/>
              </a:ext>
            </a:extLst>
          </p:cNvPr>
          <p:cNvSpPr>
            <a:spLocks noGrp="1"/>
          </p:cNvSpPr>
          <p:nvPr>
            <p:ph type="sldNum" sz="quarter" idx="12"/>
          </p:nvPr>
        </p:nvSpPr>
        <p:spPr>
          <a:xfrm>
            <a:off x="6457950" y="6356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289B6B2D-FD4F-4B32-9302-8E8BFC9002DA}" type="slidenum">
              <a:rPr lang="en-US" smtClean="0">
                <a:solidFill>
                  <a:prstClr val="black">
                    <a:tint val="75000"/>
                  </a:prstClr>
                </a:solidFill>
                <a:latin typeface="Calibri" panose="020F0502020204030204"/>
              </a:rPr>
              <a:pPr algn="r" fontAlgn="auto">
                <a:spcBef>
                  <a:spcPts val="0"/>
                </a:spcBef>
                <a:spcAft>
                  <a:spcPts val="0"/>
                </a:spcAft>
                <a:defRPr/>
              </a:pPr>
              <a:t>16</a:t>
            </a:fld>
            <a:endParaRPr lang="en-US" sz="1200" dirty="0">
              <a:solidFill>
                <a:prstClr val="black">
                  <a:tint val="75000"/>
                </a:prstClr>
              </a:solidFill>
              <a:latin typeface="Calibri" panose="020F0502020204030204"/>
            </a:endParaRPr>
          </a:p>
        </p:txBody>
      </p:sp>
    </p:spTree>
    <p:custDataLst>
      <p:tags r:id="rId1"/>
    </p:custDataLst>
    <p:extLst>
      <p:ext uri="{BB962C8B-B14F-4D97-AF65-F5344CB8AC3E}">
        <p14:creationId xmlns:p14="http://schemas.microsoft.com/office/powerpoint/2010/main" val="33096742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979A1-4987-D41B-FEF4-CE0D138F4F5D}"/>
              </a:ext>
            </a:extLst>
          </p:cNvPr>
          <p:cNvSpPr>
            <a:spLocks noGrp="1"/>
          </p:cNvSpPr>
          <p:nvPr>
            <p:ph type="title"/>
          </p:nvPr>
        </p:nvSpPr>
        <p:spPr/>
        <p:txBody>
          <a:bodyPr/>
          <a:lstStyle/>
          <a:p>
            <a:r>
              <a:rPr lang="en-US" dirty="0"/>
              <a:t>CyS Science</a:t>
            </a:r>
          </a:p>
        </p:txBody>
      </p:sp>
      <p:sp>
        <p:nvSpPr>
          <p:cNvPr id="3" name="Content Placeholder 2">
            <a:extLst>
              <a:ext uri="{FF2B5EF4-FFF2-40B4-BE49-F238E27FC236}">
                <a16:creationId xmlns:a16="http://schemas.microsoft.com/office/drawing/2014/main" id="{B329AE81-29E6-DB7D-17A1-2BF6EE7668C6}"/>
              </a:ext>
            </a:extLst>
          </p:cNvPr>
          <p:cNvSpPr>
            <a:spLocks noGrp="1"/>
          </p:cNvSpPr>
          <p:nvPr>
            <p:ph sz="quarter" idx="11"/>
          </p:nvPr>
        </p:nvSpPr>
        <p:spPr/>
        <p:txBody>
          <a:bodyPr/>
          <a:lstStyle/>
          <a:p>
            <a:r>
              <a:rPr lang="en-US" sz="3600" dirty="0"/>
              <a:t>Scientific research findings on factors that affect CyS</a:t>
            </a:r>
          </a:p>
          <a:p>
            <a:pPr lvl="1"/>
            <a:r>
              <a:rPr lang="en-US" sz="3200" dirty="0"/>
              <a:t>Human</a:t>
            </a:r>
          </a:p>
          <a:p>
            <a:pPr lvl="1"/>
            <a:r>
              <a:rPr lang="en-US" sz="3200" dirty="0"/>
              <a:t>Hardware</a:t>
            </a:r>
          </a:p>
          <a:p>
            <a:pPr lvl="1"/>
            <a:r>
              <a:rPr lang="en-US" sz="3200" dirty="0"/>
              <a:t>Content</a:t>
            </a:r>
          </a:p>
          <a:p>
            <a:pPr lvl="1"/>
            <a:r>
              <a:rPr lang="en-US" sz="3200" dirty="0"/>
              <a:t>Interaction</a:t>
            </a:r>
          </a:p>
          <a:p>
            <a:endParaRPr lang="en-US" dirty="0"/>
          </a:p>
        </p:txBody>
      </p:sp>
      <p:sp>
        <p:nvSpPr>
          <p:cNvPr id="4" name="Content Placeholder 2">
            <a:extLst>
              <a:ext uri="{FF2B5EF4-FFF2-40B4-BE49-F238E27FC236}">
                <a16:creationId xmlns:a16="http://schemas.microsoft.com/office/drawing/2014/main" id="{3396B369-616D-0A40-373A-5EECD261985B}"/>
              </a:ext>
            </a:extLst>
          </p:cNvPr>
          <p:cNvSpPr txBox="1">
            <a:spLocks/>
          </p:cNvSpPr>
          <p:nvPr/>
        </p:nvSpPr>
        <p:spPr bwMode="auto">
          <a:xfrm>
            <a:off x="10227163" y="5503426"/>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CyS - Cybersickness</a:t>
            </a:r>
            <a:endParaRPr lang="en-US" b="1" u="sng" kern="0" dirty="0"/>
          </a:p>
        </p:txBody>
      </p:sp>
    </p:spTree>
    <p:custDataLst>
      <p:tags r:id="rId1"/>
    </p:custDataLst>
    <p:extLst>
      <p:ext uri="{BB962C8B-B14F-4D97-AF65-F5344CB8AC3E}">
        <p14:creationId xmlns:p14="http://schemas.microsoft.com/office/powerpoint/2010/main" val="28553366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B6CEB2-D2A1-E6E9-E2A8-DA99054E659D}"/>
              </a:ext>
            </a:extLst>
          </p:cNvPr>
          <p:cNvSpPr>
            <a:spLocks noGrp="1"/>
          </p:cNvSpPr>
          <p:nvPr>
            <p:ph type="title"/>
          </p:nvPr>
        </p:nvSpPr>
        <p:spPr/>
        <p:txBody>
          <a:bodyPr/>
          <a:lstStyle/>
          <a:p>
            <a:r>
              <a:rPr lang="en-US" dirty="0"/>
              <a:t>CyS Science</a:t>
            </a:r>
          </a:p>
        </p:txBody>
      </p:sp>
      <p:sp>
        <p:nvSpPr>
          <p:cNvPr id="7171" name="Rectangle 3"/>
          <p:cNvSpPr>
            <a:spLocks noGrp="1" noChangeArrowheads="1"/>
          </p:cNvSpPr>
          <p:nvPr>
            <p:ph sz="quarter" idx="11"/>
          </p:nvPr>
        </p:nvSpPr>
        <p:spPr/>
        <p:txBody>
          <a:bodyPr>
            <a:normAutofit/>
          </a:bodyPr>
          <a:lstStyle/>
          <a:p>
            <a:pPr>
              <a:buFont typeface="Wingdings" pitchFamily="2" charset="2"/>
              <a:buChar char="Ø"/>
            </a:pPr>
            <a:r>
              <a:rPr lang="en-US" sz="3200" b="1" dirty="0"/>
              <a:t>Polysymptomatic &amp; Polygenic</a:t>
            </a:r>
            <a:endParaRPr lang="en-US" b="1" dirty="0"/>
          </a:p>
          <a:p>
            <a:pPr lvl="1">
              <a:buFontTx/>
              <a:buNone/>
            </a:pPr>
            <a:endParaRPr lang="en-US" sz="1200" dirty="0"/>
          </a:p>
          <a:p>
            <a:pPr marL="0" indent="0">
              <a:buNone/>
            </a:pPr>
            <a:r>
              <a:rPr lang="en-US" dirty="0"/>
              <a:t>“Therefore, it is possible (and it happens) that some people exhibit all the signs and symptoms in connection with their simulator exposure and others experience only a few. No one symptom predominates in all persons.” </a:t>
            </a:r>
            <a:r>
              <a:rPr lang="en-US" sz="1800" dirty="0"/>
              <a:t>(Kennedy &amp; Fowlkes (1992),pg. 25)</a:t>
            </a:r>
            <a:endParaRPr lang="en-US" dirty="0"/>
          </a:p>
        </p:txBody>
      </p:sp>
      <p:sp>
        <p:nvSpPr>
          <p:cNvPr id="2" name="Content Placeholder 2">
            <a:extLst>
              <a:ext uri="{FF2B5EF4-FFF2-40B4-BE49-F238E27FC236}">
                <a16:creationId xmlns:a16="http://schemas.microsoft.com/office/drawing/2014/main" id="{F62D6866-7902-18D5-D346-37B459448932}"/>
              </a:ext>
            </a:extLst>
          </p:cNvPr>
          <p:cNvSpPr txBox="1">
            <a:spLocks/>
          </p:cNvSpPr>
          <p:nvPr/>
        </p:nvSpPr>
        <p:spPr bwMode="auto">
          <a:xfrm>
            <a:off x="10227163" y="5503426"/>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CyS - Cybersickness</a:t>
            </a:r>
            <a:endParaRPr lang="en-US" b="1" u="sng" kern="0" dirty="0"/>
          </a:p>
        </p:txBody>
      </p:sp>
      <p:pic>
        <p:nvPicPr>
          <p:cNvPr id="6" name="Picture 5" descr="A screenshot of a computer&#10;&#10;Description automatically generated">
            <a:extLst>
              <a:ext uri="{FF2B5EF4-FFF2-40B4-BE49-F238E27FC236}">
                <a16:creationId xmlns:a16="http://schemas.microsoft.com/office/drawing/2014/main" id="{F30AB64B-43C8-0DF5-6F75-E519EA6CD9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667" t="36321" r="32500" b="43920"/>
          <a:stretch/>
        </p:blipFill>
        <p:spPr>
          <a:xfrm>
            <a:off x="785481" y="3584333"/>
            <a:ext cx="8621277" cy="2606433"/>
          </a:xfrm>
          <a:prstGeom prst="rect">
            <a:avLst/>
          </a:prstGeom>
        </p:spPr>
      </p:pic>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DF9B6-491A-0A5F-8E2B-CBA3C74B98CD}"/>
              </a:ext>
            </a:extLst>
          </p:cNvPr>
          <p:cNvSpPr>
            <a:spLocks noGrp="1"/>
          </p:cNvSpPr>
          <p:nvPr>
            <p:ph type="title"/>
          </p:nvPr>
        </p:nvSpPr>
        <p:spPr/>
        <p:txBody>
          <a:bodyPr/>
          <a:lstStyle/>
          <a:p>
            <a:r>
              <a:rPr lang="en-US" dirty="0"/>
              <a:t>CyS Science</a:t>
            </a:r>
          </a:p>
        </p:txBody>
      </p:sp>
      <p:sp>
        <p:nvSpPr>
          <p:cNvPr id="3" name="Content Placeholder 2">
            <a:extLst>
              <a:ext uri="{FF2B5EF4-FFF2-40B4-BE49-F238E27FC236}">
                <a16:creationId xmlns:a16="http://schemas.microsoft.com/office/drawing/2014/main" id="{578F4BA1-B2D8-1232-0926-CF6D7E5A47A9}"/>
              </a:ext>
            </a:extLst>
          </p:cNvPr>
          <p:cNvSpPr>
            <a:spLocks noGrp="1"/>
          </p:cNvSpPr>
          <p:nvPr>
            <p:ph sz="quarter" idx="11"/>
          </p:nvPr>
        </p:nvSpPr>
        <p:spPr/>
        <p:txBody>
          <a:bodyPr/>
          <a:lstStyle/>
          <a:p>
            <a:pPr marL="0" indent="0">
              <a:buNone/>
            </a:pPr>
            <a:r>
              <a:rPr lang="en-US" sz="4000" b="1" i="1" dirty="0">
                <a:solidFill>
                  <a:schemeClr val="tx2"/>
                </a:solidFill>
                <a:latin typeface="Arial Narrow" panose="020B0606020202030204" pitchFamily="34" charset="0"/>
              </a:rPr>
              <a:t>Learning Objective 1b</a:t>
            </a:r>
            <a:endParaRPr lang="en-US" sz="4000" dirty="0"/>
          </a:p>
          <a:p>
            <a:r>
              <a:rPr lang="en-US" sz="3200" dirty="0"/>
              <a:t>Describe basic science of causes and mitigating factors of CyS</a:t>
            </a:r>
          </a:p>
          <a:p>
            <a:pPr lvl="1"/>
            <a:r>
              <a:rPr lang="en-US" sz="2800" dirty="0"/>
              <a:t>Sensory Conflict Hypothesis</a:t>
            </a:r>
          </a:p>
          <a:p>
            <a:pPr lvl="1"/>
            <a:r>
              <a:rPr lang="en-US" sz="2800" dirty="0"/>
              <a:t>Evolutionary Hypothesis</a:t>
            </a:r>
          </a:p>
          <a:p>
            <a:pPr lvl="1"/>
            <a:r>
              <a:rPr lang="en-US" sz="2800" dirty="0"/>
              <a:t>Ecological Hypothesis</a:t>
            </a:r>
          </a:p>
          <a:p>
            <a:pPr lvl="1"/>
            <a:r>
              <a:rPr lang="en-US" sz="2800" dirty="0"/>
              <a:t>Multisensory Re-weighting Hypothesis</a:t>
            </a:r>
          </a:p>
        </p:txBody>
      </p:sp>
      <p:sp>
        <p:nvSpPr>
          <p:cNvPr id="5" name="Content Placeholder 2">
            <a:extLst>
              <a:ext uri="{FF2B5EF4-FFF2-40B4-BE49-F238E27FC236}">
                <a16:creationId xmlns:a16="http://schemas.microsoft.com/office/drawing/2014/main" id="{896F4B6D-2EF9-4A3C-95EA-DE3B49F2A60C}"/>
              </a:ext>
            </a:extLst>
          </p:cNvPr>
          <p:cNvSpPr txBox="1">
            <a:spLocks/>
          </p:cNvSpPr>
          <p:nvPr/>
        </p:nvSpPr>
        <p:spPr bwMode="auto">
          <a:xfrm>
            <a:off x="10227163" y="5503426"/>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CyS - Cybersickness</a:t>
            </a:r>
            <a:endParaRPr lang="en-US" b="1" u="sng" kern="0" dirty="0"/>
          </a:p>
        </p:txBody>
      </p:sp>
    </p:spTree>
    <p:custDataLst>
      <p:tags r:id="rId1"/>
    </p:custDataLst>
    <p:extLst>
      <p:ext uri="{BB962C8B-B14F-4D97-AF65-F5344CB8AC3E}">
        <p14:creationId xmlns:p14="http://schemas.microsoft.com/office/powerpoint/2010/main" val="1109239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Outcomes</a:t>
            </a:r>
          </a:p>
        </p:txBody>
      </p:sp>
      <p:sp>
        <p:nvSpPr>
          <p:cNvPr id="4" name="Content Placeholder 3"/>
          <p:cNvSpPr>
            <a:spLocks noGrp="1"/>
          </p:cNvSpPr>
          <p:nvPr>
            <p:ph sz="quarter" idx="11"/>
          </p:nvPr>
        </p:nvSpPr>
        <p:spPr/>
        <p:txBody>
          <a:bodyPr/>
          <a:lstStyle/>
          <a:p>
            <a:pPr marL="514350" indent="-514350">
              <a:buFont typeface="+mj-lt"/>
              <a:buAutoNum type="arabicPeriod"/>
            </a:pPr>
            <a:r>
              <a:rPr lang="en-US" sz="3200" dirty="0"/>
              <a:t>Attendees will be able to describe the basic science of the causes and mitigating factors of cybersickness (CyS)</a:t>
            </a:r>
          </a:p>
          <a:p>
            <a:pPr marL="514350" indent="-514350">
              <a:buFont typeface="+mj-lt"/>
              <a:buAutoNum type="arabicPeriod"/>
            </a:pPr>
            <a:r>
              <a:rPr lang="en-US" sz="3200" dirty="0"/>
              <a:t>Attendees will be able to express how to design eXtended Reality (XR) solutions to minimize CyS effects in users </a:t>
            </a:r>
          </a:p>
          <a:p>
            <a:pPr marL="514350" indent="-514350">
              <a:buFont typeface="+mj-lt"/>
              <a:buAutoNum type="arabicPeriod"/>
            </a:pPr>
            <a:r>
              <a:rPr lang="en-US" sz="3200" dirty="0"/>
              <a:t>Attendees will be able to apply protocols to minimize the CyS impact of  XR environments</a:t>
            </a:r>
          </a:p>
          <a:p>
            <a:pPr marL="514350" indent="-514350">
              <a:buFont typeface="+mj-lt"/>
              <a:buAutoNum type="arabicPeriod"/>
            </a:pPr>
            <a:r>
              <a:rPr lang="en-US" sz="3200" dirty="0"/>
              <a:t>Attendees will be able to use key actions/methods to design curricula which minimize CyS</a:t>
            </a:r>
          </a:p>
        </p:txBody>
      </p:sp>
      <p:sp>
        <p:nvSpPr>
          <p:cNvPr id="3" name="Content Placeholder 2">
            <a:extLst>
              <a:ext uri="{FF2B5EF4-FFF2-40B4-BE49-F238E27FC236}">
                <a16:creationId xmlns:a16="http://schemas.microsoft.com/office/drawing/2014/main" id="{82B6078F-66A9-AB15-F7AC-87A6ECE4370C}"/>
              </a:ext>
            </a:extLst>
          </p:cNvPr>
          <p:cNvSpPr txBox="1">
            <a:spLocks/>
          </p:cNvSpPr>
          <p:nvPr/>
        </p:nvSpPr>
        <p:spPr bwMode="auto">
          <a:xfrm>
            <a:off x="10227163" y="5503426"/>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CyS – Cybersickness</a:t>
            </a:r>
          </a:p>
          <a:p>
            <a:pPr marL="0" indent="0" algn="ctr">
              <a:spcBef>
                <a:spcPts val="0"/>
              </a:spcBef>
              <a:buNone/>
            </a:pPr>
            <a:r>
              <a:rPr lang="en-US" sz="1400" kern="0" dirty="0"/>
              <a:t>XR - eXtended Reality</a:t>
            </a:r>
            <a:endParaRPr lang="en-US" b="1" u="sng" kern="0" dirty="0"/>
          </a:p>
        </p:txBody>
      </p:sp>
    </p:spTree>
    <p:custDataLst>
      <p:tags r:id="rId1"/>
    </p:custDataLst>
    <p:extLst>
      <p:ext uri="{BB962C8B-B14F-4D97-AF65-F5344CB8AC3E}">
        <p14:creationId xmlns:p14="http://schemas.microsoft.com/office/powerpoint/2010/main" val="1008667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BBA46-159D-86BF-FECA-704E914D47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0A7A9E-DBEF-7AE0-F865-2E5391822B9C}"/>
              </a:ext>
            </a:extLst>
          </p:cNvPr>
          <p:cNvSpPr>
            <a:spLocks noGrp="1"/>
          </p:cNvSpPr>
          <p:nvPr>
            <p:ph type="title"/>
          </p:nvPr>
        </p:nvSpPr>
        <p:spPr/>
        <p:txBody>
          <a:bodyPr/>
          <a:lstStyle/>
          <a:p>
            <a:r>
              <a:rPr lang="en-US" dirty="0"/>
              <a:t>CyS Science</a:t>
            </a:r>
          </a:p>
        </p:txBody>
      </p:sp>
      <p:sp>
        <p:nvSpPr>
          <p:cNvPr id="3" name="Content Placeholder 2">
            <a:extLst>
              <a:ext uri="{FF2B5EF4-FFF2-40B4-BE49-F238E27FC236}">
                <a16:creationId xmlns:a16="http://schemas.microsoft.com/office/drawing/2014/main" id="{C60A96D8-FCA8-DABD-A40C-60B6E58284A7}"/>
              </a:ext>
            </a:extLst>
          </p:cNvPr>
          <p:cNvSpPr>
            <a:spLocks noGrp="1"/>
          </p:cNvSpPr>
          <p:nvPr>
            <p:ph sz="quarter" idx="11"/>
          </p:nvPr>
        </p:nvSpPr>
        <p:spPr/>
        <p:txBody>
          <a:bodyPr/>
          <a:lstStyle/>
          <a:p>
            <a:r>
              <a:rPr lang="en-US" b="1" dirty="0"/>
              <a:t>Sensory Conflict Hypothesis </a:t>
            </a:r>
            <a:r>
              <a:rPr lang="en-US" dirty="0"/>
              <a:t>(or neural mismatch hypothesis; most cited) </a:t>
            </a:r>
          </a:p>
          <a:p>
            <a:pPr lvl="1"/>
            <a:r>
              <a:rPr lang="en-US" dirty="0"/>
              <a:t>CyS driven by discrepancy between expected and experienced sensory signals (visual, vestibular, proprioceptive) </a:t>
            </a:r>
          </a:p>
          <a:p>
            <a:pPr lvl="1"/>
            <a:r>
              <a:rPr lang="en-US" dirty="0"/>
              <a:t>Viewers can be particularly sensitive to motion parallax cues</a:t>
            </a:r>
          </a:p>
        </p:txBody>
      </p:sp>
      <p:pic>
        <p:nvPicPr>
          <p:cNvPr id="1028" name="Picture 4" descr="PPT - INTRODUCTION TO PSYCHOLOGY PowerPoint Presentation, free download -  ID:6101765">
            <a:extLst>
              <a:ext uri="{FF2B5EF4-FFF2-40B4-BE49-F238E27FC236}">
                <a16:creationId xmlns:a16="http://schemas.microsoft.com/office/drawing/2014/main" id="{B49659A1-A3D8-FB02-128E-FEDF787FC1A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407" t="25995" r="6111" b="7064"/>
          <a:stretch/>
        </p:blipFill>
        <p:spPr bwMode="auto">
          <a:xfrm>
            <a:off x="3687710" y="2841401"/>
            <a:ext cx="4577958" cy="300514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0FB0ABC-8BC2-7E67-689A-D2487315F03B}"/>
              </a:ext>
            </a:extLst>
          </p:cNvPr>
          <p:cNvSpPr txBox="1"/>
          <p:nvPr/>
        </p:nvSpPr>
        <p:spPr>
          <a:xfrm>
            <a:off x="1766978" y="5726009"/>
            <a:ext cx="8241922" cy="830997"/>
          </a:xfrm>
          <a:prstGeom prst="rect">
            <a:avLst/>
          </a:prstGeom>
          <a:noFill/>
        </p:spPr>
        <p:txBody>
          <a:bodyPr wrap="square" rtlCol="0">
            <a:spAutoFit/>
          </a:bodyPr>
          <a:lstStyle/>
          <a:p>
            <a:pPr algn="ctr"/>
            <a:r>
              <a:rPr lang="en-US" sz="2400" dirty="0">
                <a:latin typeface="Arial Narrow" panose="020B0606020202030204" pitchFamily="34" charset="0"/>
              </a:rPr>
              <a:t>Objects closer to you travel at faster speeds and in opposite direction; further objects travel slower and in same direction</a:t>
            </a:r>
          </a:p>
        </p:txBody>
      </p:sp>
      <p:sp>
        <p:nvSpPr>
          <p:cNvPr id="6" name="Content Placeholder 2">
            <a:extLst>
              <a:ext uri="{FF2B5EF4-FFF2-40B4-BE49-F238E27FC236}">
                <a16:creationId xmlns:a16="http://schemas.microsoft.com/office/drawing/2014/main" id="{2BA2905E-3B2D-BB6F-B129-EEDE834BC127}"/>
              </a:ext>
            </a:extLst>
          </p:cNvPr>
          <p:cNvSpPr txBox="1">
            <a:spLocks/>
          </p:cNvSpPr>
          <p:nvPr/>
        </p:nvSpPr>
        <p:spPr bwMode="auto">
          <a:xfrm>
            <a:off x="10224180" y="5760741"/>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CyS - Cybersickness</a:t>
            </a:r>
            <a:endParaRPr lang="en-US" b="1" u="sng" kern="0" dirty="0"/>
          </a:p>
        </p:txBody>
      </p:sp>
    </p:spTree>
    <p:custDataLst>
      <p:tags r:id="rId1"/>
    </p:custDataLst>
    <p:extLst>
      <p:ext uri="{BB962C8B-B14F-4D97-AF65-F5344CB8AC3E}">
        <p14:creationId xmlns:p14="http://schemas.microsoft.com/office/powerpoint/2010/main" val="32994618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2E1B3-40F8-2AA7-7B43-BAB9A6BE7C8B}"/>
              </a:ext>
            </a:extLst>
          </p:cNvPr>
          <p:cNvSpPr>
            <a:spLocks noGrp="1"/>
          </p:cNvSpPr>
          <p:nvPr>
            <p:ph type="title"/>
          </p:nvPr>
        </p:nvSpPr>
        <p:spPr/>
        <p:txBody>
          <a:bodyPr/>
          <a:lstStyle/>
          <a:p>
            <a:r>
              <a:rPr lang="en-US" dirty="0"/>
              <a:t>CyS Science</a:t>
            </a:r>
          </a:p>
        </p:txBody>
      </p:sp>
      <p:sp>
        <p:nvSpPr>
          <p:cNvPr id="3" name="Content Placeholder 2">
            <a:extLst>
              <a:ext uri="{FF2B5EF4-FFF2-40B4-BE49-F238E27FC236}">
                <a16:creationId xmlns:a16="http://schemas.microsoft.com/office/drawing/2014/main" id="{E26EA49C-337F-65B4-FBC1-294F50F6BD90}"/>
              </a:ext>
            </a:extLst>
          </p:cNvPr>
          <p:cNvSpPr>
            <a:spLocks noGrp="1"/>
          </p:cNvSpPr>
          <p:nvPr>
            <p:ph sz="quarter" idx="11"/>
          </p:nvPr>
        </p:nvSpPr>
        <p:spPr>
          <a:xfrm>
            <a:off x="480132" y="994165"/>
            <a:ext cx="11250613" cy="5075237"/>
          </a:xfrm>
        </p:spPr>
        <p:txBody>
          <a:bodyPr/>
          <a:lstStyle/>
          <a:p>
            <a:r>
              <a:rPr lang="en-US" b="1" dirty="0"/>
              <a:t>Evolutionary Hypothesis</a:t>
            </a:r>
          </a:p>
          <a:p>
            <a:pPr lvl="1"/>
            <a:r>
              <a:rPr lang="en-US" dirty="0"/>
              <a:t>CyS is seen as an evolutionary response to perceived toxins</a:t>
            </a:r>
          </a:p>
          <a:p>
            <a:pPr lvl="1"/>
            <a:r>
              <a:rPr lang="en-US" dirty="0"/>
              <a:t>Body’s defense mechanism against neurotoxins, causing nausea to expel them</a:t>
            </a:r>
          </a:p>
        </p:txBody>
      </p:sp>
      <p:sp>
        <p:nvSpPr>
          <p:cNvPr id="4" name="Content Placeholder 2">
            <a:extLst>
              <a:ext uri="{FF2B5EF4-FFF2-40B4-BE49-F238E27FC236}">
                <a16:creationId xmlns:a16="http://schemas.microsoft.com/office/drawing/2014/main" id="{39698408-3954-B230-510C-8DD2C478F007}"/>
              </a:ext>
            </a:extLst>
          </p:cNvPr>
          <p:cNvSpPr txBox="1">
            <a:spLocks/>
          </p:cNvSpPr>
          <p:nvPr/>
        </p:nvSpPr>
        <p:spPr bwMode="auto">
          <a:xfrm>
            <a:off x="10311239" y="5172315"/>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CyS – Cybersickness</a:t>
            </a:r>
            <a:endParaRPr lang="en-US" sz="1400" b="1" u="sng" kern="0" dirty="0"/>
          </a:p>
          <a:p>
            <a:pPr marL="0" indent="0" algn="ctr">
              <a:spcBef>
                <a:spcPts val="0"/>
              </a:spcBef>
              <a:buNone/>
            </a:pPr>
            <a:r>
              <a:rPr lang="en-US" sz="1400" kern="0" dirty="0"/>
              <a:t>XR - eXtended Reality</a:t>
            </a:r>
          </a:p>
          <a:p>
            <a:pPr marL="0" indent="0" algn="ctr">
              <a:spcBef>
                <a:spcPts val="0"/>
              </a:spcBef>
              <a:buNone/>
            </a:pPr>
            <a:r>
              <a:rPr lang="en-US" sz="1400" kern="0" dirty="0"/>
              <a:t>HWD - Head Work Display</a:t>
            </a:r>
          </a:p>
          <a:p>
            <a:pPr marL="0" indent="0" algn="ctr">
              <a:spcBef>
                <a:spcPts val="0"/>
              </a:spcBef>
              <a:buNone/>
            </a:pPr>
            <a:r>
              <a:rPr lang="en-US" sz="1400" kern="0" dirty="0"/>
              <a:t>FOV - Field of View</a:t>
            </a:r>
          </a:p>
          <a:p>
            <a:pPr marL="0" indent="0" algn="ctr">
              <a:spcBef>
                <a:spcPts val="0"/>
              </a:spcBef>
              <a:buNone/>
            </a:pPr>
            <a:endParaRPr lang="en-US" sz="1400" kern="0" dirty="0"/>
          </a:p>
        </p:txBody>
      </p:sp>
      <p:pic>
        <p:nvPicPr>
          <p:cNvPr id="8" name="Picture 7">
            <a:extLst>
              <a:ext uri="{FF2B5EF4-FFF2-40B4-BE49-F238E27FC236}">
                <a16:creationId xmlns:a16="http://schemas.microsoft.com/office/drawing/2014/main" id="{44277F83-A6F6-0AAD-F0B8-1E6B9EC90885}"/>
              </a:ext>
            </a:extLst>
          </p:cNvPr>
          <p:cNvPicPr>
            <a:picLocks noChangeAspect="1"/>
          </p:cNvPicPr>
          <p:nvPr/>
        </p:nvPicPr>
        <p:blipFill>
          <a:blip r:embed="rId4"/>
          <a:stretch>
            <a:fillRect/>
          </a:stretch>
        </p:blipFill>
        <p:spPr>
          <a:xfrm>
            <a:off x="3107842" y="2601398"/>
            <a:ext cx="5154061" cy="3468004"/>
          </a:xfrm>
          <a:prstGeom prst="rect">
            <a:avLst/>
          </a:prstGeom>
        </p:spPr>
      </p:pic>
    </p:spTree>
    <p:custDataLst>
      <p:tags r:id="rId1"/>
    </p:custDataLst>
    <p:extLst>
      <p:ext uri="{BB962C8B-B14F-4D97-AF65-F5344CB8AC3E}">
        <p14:creationId xmlns:p14="http://schemas.microsoft.com/office/powerpoint/2010/main" val="1366669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7ABC5-0065-A268-63F7-45BB863195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80C234-4D51-6E39-BBEE-93920396F6E6}"/>
              </a:ext>
            </a:extLst>
          </p:cNvPr>
          <p:cNvSpPr>
            <a:spLocks noGrp="1"/>
          </p:cNvSpPr>
          <p:nvPr>
            <p:ph type="title"/>
          </p:nvPr>
        </p:nvSpPr>
        <p:spPr/>
        <p:txBody>
          <a:bodyPr/>
          <a:lstStyle/>
          <a:p>
            <a:r>
              <a:rPr lang="en-US" dirty="0"/>
              <a:t>CyS Science</a:t>
            </a:r>
          </a:p>
        </p:txBody>
      </p:sp>
      <p:sp>
        <p:nvSpPr>
          <p:cNvPr id="3" name="Content Placeholder 2">
            <a:extLst>
              <a:ext uri="{FF2B5EF4-FFF2-40B4-BE49-F238E27FC236}">
                <a16:creationId xmlns:a16="http://schemas.microsoft.com/office/drawing/2014/main" id="{C633E87C-B741-E071-F7FB-E6AB22D915FC}"/>
              </a:ext>
            </a:extLst>
          </p:cNvPr>
          <p:cNvSpPr>
            <a:spLocks noGrp="1"/>
          </p:cNvSpPr>
          <p:nvPr>
            <p:ph sz="quarter" idx="11"/>
          </p:nvPr>
        </p:nvSpPr>
        <p:spPr/>
        <p:txBody>
          <a:bodyPr/>
          <a:lstStyle/>
          <a:p>
            <a:r>
              <a:rPr lang="en-US" b="1" dirty="0"/>
              <a:t>Ecological Hypothesis</a:t>
            </a:r>
            <a:endParaRPr lang="en-US" dirty="0"/>
          </a:p>
          <a:p>
            <a:pPr lvl="1"/>
            <a:r>
              <a:rPr lang="en-US" dirty="0"/>
              <a:t>CyS arises from prolonged postural instability (inability to maintain balance and posture in XR), focusing on movement control rather than sensory conflict</a:t>
            </a:r>
          </a:p>
          <a:p>
            <a:pPr lvl="1"/>
            <a:endParaRPr lang="en-US" dirty="0"/>
          </a:p>
          <a:p>
            <a:pPr lvl="1"/>
            <a:endParaRPr lang="en-US" dirty="0"/>
          </a:p>
        </p:txBody>
      </p:sp>
      <p:sp>
        <p:nvSpPr>
          <p:cNvPr id="4" name="Content Placeholder 2">
            <a:extLst>
              <a:ext uri="{FF2B5EF4-FFF2-40B4-BE49-F238E27FC236}">
                <a16:creationId xmlns:a16="http://schemas.microsoft.com/office/drawing/2014/main" id="{EB49EDFB-7D64-94A7-73FE-2DB66708187D}"/>
              </a:ext>
            </a:extLst>
          </p:cNvPr>
          <p:cNvSpPr txBox="1">
            <a:spLocks/>
          </p:cNvSpPr>
          <p:nvPr/>
        </p:nvSpPr>
        <p:spPr bwMode="auto">
          <a:xfrm>
            <a:off x="10227163" y="5503426"/>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CyS – Cybersickness</a:t>
            </a:r>
          </a:p>
          <a:p>
            <a:pPr marL="0" indent="0" algn="ctr">
              <a:spcBef>
                <a:spcPts val="0"/>
              </a:spcBef>
              <a:buNone/>
            </a:pPr>
            <a:r>
              <a:rPr lang="en-US" sz="1400" kern="0" dirty="0"/>
              <a:t>XR – eXtended Reality</a:t>
            </a:r>
            <a:endParaRPr lang="en-US" kern="0" dirty="0"/>
          </a:p>
        </p:txBody>
      </p:sp>
      <p:pic>
        <p:nvPicPr>
          <p:cNvPr id="7" name="Picture 4" descr="The Mysterious Condition That Affects Your Balance: What is Ataxia?">
            <a:extLst>
              <a:ext uri="{FF2B5EF4-FFF2-40B4-BE49-F238E27FC236}">
                <a16:creationId xmlns:a16="http://schemas.microsoft.com/office/drawing/2014/main" id="{0A89DDCC-7C45-6EE0-8D3C-EFB6DFB45C3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502" r="53052"/>
          <a:stretch/>
        </p:blipFill>
        <p:spPr bwMode="auto">
          <a:xfrm>
            <a:off x="2397039" y="2590033"/>
            <a:ext cx="2337969" cy="33903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935A357-B5DB-EEEF-F949-C8623BEBB7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3498" y="2590033"/>
            <a:ext cx="2650789" cy="336922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078824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BEC38-7480-7B22-40FB-D7B9EC4070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064A36-0996-A161-CEF9-2484EC1B3EDA}"/>
              </a:ext>
            </a:extLst>
          </p:cNvPr>
          <p:cNvSpPr>
            <a:spLocks noGrp="1"/>
          </p:cNvSpPr>
          <p:nvPr>
            <p:ph type="title"/>
          </p:nvPr>
        </p:nvSpPr>
        <p:spPr/>
        <p:txBody>
          <a:bodyPr/>
          <a:lstStyle/>
          <a:p>
            <a:r>
              <a:rPr lang="en-US" dirty="0"/>
              <a:t>CyS Science</a:t>
            </a:r>
          </a:p>
        </p:txBody>
      </p:sp>
      <p:sp>
        <p:nvSpPr>
          <p:cNvPr id="3" name="Content Placeholder 2">
            <a:extLst>
              <a:ext uri="{FF2B5EF4-FFF2-40B4-BE49-F238E27FC236}">
                <a16:creationId xmlns:a16="http://schemas.microsoft.com/office/drawing/2014/main" id="{BF3BEF6B-6180-A106-53FE-CD411AA58A02}"/>
              </a:ext>
            </a:extLst>
          </p:cNvPr>
          <p:cNvSpPr>
            <a:spLocks noGrp="1"/>
          </p:cNvSpPr>
          <p:nvPr>
            <p:ph sz="quarter" idx="11"/>
          </p:nvPr>
        </p:nvSpPr>
        <p:spPr/>
        <p:txBody>
          <a:bodyPr/>
          <a:lstStyle/>
          <a:p>
            <a:r>
              <a:rPr lang="en-US" b="1" dirty="0"/>
              <a:t>Multisensory Reweighting Hypothesis</a:t>
            </a:r>
          </a:p>
          <a:p>
            <a:pPr lvl="1"/>
            <a:r>
              <a:rPr lang="en-US" dirty="0"/>
              <a:t>Suggests that CNS adjusts importance, or “weight” it assigns to different sensory inputs to maintain balance and orientation during XR exposure</a:t>
            </a:r>
          </a:p>
        </p:txBody>
      </p:sp>
      <p:sp>
        <p:nvSpPr>
          <p:cNvPr id="4" name="Content Placeholder 2">
            <a:extLst>
              <a:ext uri="{FF2B5EF4-FFF2-40B4-BE49-F238E27FC236}">
                <a16:creationId xmlns:a16="http://schemas.microsoft.com/office/drawing/2014/main" id="{6E7726BB-7A10-5F0E-0F11-C793AB4A8741}"/>
              </a:ext>
            </a:extLst>
          </p:cNvPr>
          <p:cNvSpPr txBox="1">
            <a:spLocks/>
          </p:cNvSpPr>
          <p:nvPr/>
        </p:nvSpPr>
        <p:spPr bwMode="auto">
          <a:xfrm>
            <a:off x="10227163" y="5398325"/>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CyS – Cybersickness</a:t>
            </a:r>
            <a:endParaRPr lang="en-US" sz="1400" b="1" u="sng" kern="0" dirty="0"/>
          </a:p>
          <a:p>
            <a:pPr marL="0" indent="0" algn="ctr">
              <a:spcBef>
                <a:spcPts val="0"/>
              </a:spcBef>
              <a:buNone/>
            </a:pPr>
            <a:r>
              <a:rPr lang="en-US" sz="1400" kern="0" dirty="0"/>
              <a:t>XR - eXtended Reality</a:t>
            </a:r>
          </a:p>
          <a:p>
            <a:pPr marL="0" indent="0" algn="ctr">
              <a:spcBef>
                <a:spcPts val="0"/>
              </a:spcBef>
              <a:buNone/>
            </a:pPr>
            <a:r>
              <a:rPr lang="en-US" sz="1400" kern="0" dirty="0"/>
              <a:t>CNS - Central Nervous System</a:t>
            </a:r>
          </a:p>
          <a:p>
            <a:pPr marL="0" indent="0" algn="ctr">
              <a:spcBef>
                <a:spcPts val="0"/>
              </a:spcBef>
              <a:buNone/>
            </a:pPr>
            <a:endParaRPr lang="en-US" sz="1400" kern="0" dirty="0"/>
          </a:p>
        </p:txBody>
      </p:sp>
      <p:sp>
        <p:nvSpPr>
          <p:cNvPr id="7" name="Rectangle 6">
            <a:extLst>
              <a:ext uri="{FF2B5EF4-FFF2-40B4-BE49-F238E27FC236}">
                <a16:creationId xmlns:a16="http://schemas.microsoft.com/office/drawing/2014/main" id="{F93A0CBC-B513-C8B4-59FE-01EEAB4CC5BA}"/>
              </a:ext>
            </a:extLst>
          </p:cNvPr>
          <p:cNvSpPr/>
          <p:nvPr/>
        </p:nvSpPr>
        <p:spPr>
          <a:xfrm>
            <a:off x="2461223" y="5501744"/>
            <a:ext cx="6669361" cy="584775"/>
          </a:xfrm>
          <a:prstGeom prst="rect">
            <a:avLst/>
          </a:prstGeom>
        </p:spPr>
        <p:txBody>
          <a:bodyPr wrap="square">
            <a:spAutoFit/>
          </a:bodyPr>
          <a:lstStyle/>
          <a:p>
            <a:pPr algn="ctr"/>
            <a:r>
              <a:rPr lang="en-US" dirty="0">
                <a:latin typeface="Arial Narrow" panose="020B0606020202030204" pitchFamily="34" charset="0"/>
                <a:ea typeface="Roboto Condensed" charset="0"/>
                <a:cs typeface="Avenir Next Condensed Demi Bold"/>
              </a:rPr>
              <a:t>Shift in Felt  Limb Position</a:t>
            </a:r>
          </a:p>
        </p:txBody>
      </p:sp>
      <p:pic>
        <p:nvPicPr>
          <p:cNvPr id="8" name="Picture 7">
            <a:extLst>
              <a:ext uri="{FF2B5EF4-FFF2-40B4-BE49-F238E27FC236}">
                <a16:creationId xmlns:a16="http://schemas.microsoft.com/office/drawing/2014/main" id="{CDAFFCC8-237B-11E2-FAE5-0FA00E7F0272}"/>
              </a:ext>
            </a:extLst>
          </p:cNvPr>
          <p:cNvPicPr>
            <a:picLocks noChangeAspect="1"/>
          </p:cNvPicPr>
          <p:nvPr/>
        </p:nvPicPr>
        <p:blipFill>
          <a:blip r:embed="rId4"/>
          <a:stretch>
            <a:fillRect/>
          </a:stretch>
        </p:blipFill>
        <p:spPr>
          <a:xfrm>
            <a:off x="2960082" y="2743529"/>
            <a:ext cx="5671644" cy="2617682"/>
          </a:xfrm>
          <a:prstGeom prst="rect">
            <a:avLst/>
          </a:prstGeom>
          <a:ln w="38100">
            <a:solidFill>
              <a:srgbClr val="17C53F"/>
            </a:solidFill>
          </a:ln>
        </p:spPr>
      </p:pic>
    </p:spTree>
    <p:custDataLst>
      <p:tags r:id="rId1"/>
    </p:custDataLst>
    <p:extLst>
      <p:ext uri="{BB962C8B-B14F-4D97-AF65-F5344CB8AC3E}">
        <p14:creationId xmlns:p14="http://schemas.microsoft.com/office/powerpoint/2010/main" val="9512797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66416-156C-9FB6-C895-83E656F2F17C}"/>
              </a:ext>
            </a:extLst>
          </p:cNvPr>
          <p:cNvSpPr>
            <a:spLocks noGrp="1"/>
          </p:cNvSpPr>
          <p:nvPr>
            <p:ph type="title"/>
          </p:nvPr>
        </p:nvSpPr>
        <p:spPr/>
        <p:txBody>
          <a:bodyPr/>
          <a:lstStyle/>
          <a:p>
            <a:r>
              <a:rPr lang="en-US" dirty="0"/>
              <a:t>CyS Science – Hardware Factors</a:t>
            </a:r>
          </a:p>
        </p:txBody>
      </p:sp>
      <p:sp>
        <p:nvSpPr>
          <p:cNvPr id="3" name="Content Placeholder 2">
            <a:extLst>
              <a:ext uri="{FF2B5EF4-FFF2-40B4-BE49-F238E27FC236}">
                <a16:creationId xmlns:a16="http://schemas.microsoft.com/office/drawing/2014/main" id="{421831C8-FD13-7831-EC3A-055054D0C27E}"/>
              </a:ext>
            </a:extLst>
          </p:cNvPr>
          <p:cNvSpPr>
            <a:spLocks noGrp="1"/>
          </p:cNvSpPr>
          <p:nvPr>
            <p:ph sz="quarter" idx="11"/>
          </p:nvPr>
        </p:nvSpPr>
        <p:spPr/>
        <p:txBody>
          <a:bodyPr/>
          <a:lstStyle/>
          <a:p>
            <a:r>
              <a:rPr lang="en-US" dirty="0"/>
              <a:t>Field of View (FOV)</a:t>
            </a:r>
          </a:p>
          <a:p>
            <a:r>
              <a:rPr lang="en-US" dirty="0"/>
              <a:t>Depth of field</a:t>
            </a:r>
          </a:p>
          <a:p>
            <a:r>
              <a:rPr lang="en-US" dirty="0"/>
              <a:t>Tracking errors</a:t>
            </a:r>
          </a:p>
          <a:p>
            <a:r>
              <a:rPr lang="en-US" dirty="0"/>
              <a:t>Latency</a:t>
            </a:r>
          </a:p>
          <a:p>
            <a:r>
              <a:rPr lang="en-US" dirty="0"/>
              <a:t>Resolution</a:t>
            </a:r>
          </a:p>
          <a:p>
            <a:endParaRPr lang="en-US" dirty="0"/>
          </a:p>
        </p:txBody>
      </p:sp>
      <p:pic>
        <p:nvPicPr>
          <p:cNvPr id="5" name="Graphic 4">
            <a:extLst>
              <a:ext uri="{FF2B5EF4-FFF2-40B4-BE49-F238E27FC236}">
                <a16:creationId xmlns:a16="http://schemas.microsoft.com/office/drawing/2014/main" id="{D64097C6-A9D3-7947-5C8C-3DE11B78F14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05845" y="1260560"/>
            <a:ext cx="4246254" cy="4069327"/>
          </a:xfrm>
          <a:prstGeom prst="rect">
            <a:avLst/>
          </a:prstGeom>
        </p:spPr>
      </p:pic>
      <p:pic>
        <p:nvPicPr>
          <p:cNvPr id="7" name="Graphic 6">
            <a:extLst>
              <a:ext uri="{FF2B5EF4-FFF2-40B4-BE49-F238E27FC236}">
                <a16:creationId xmlns:a16="http://schemas.microsoft.com/office/drawing/2014/main" id="{99CF8F54-54F8-CB51-0216-82CA0D701AC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46252" y="1335880"/>
            <a:ext cx="4496906" cy="4496906"/>
          </a:xfrm>
          <a:prstGeom prst="rect">
            <a:avLst/>
          </a:prstGeom>
        </p:spPr>
      </p:pic>
      <p:sp>
        <p:nvSpPr>
          <p:cNvPr id="6" name="Content Placeholder 2">
            <a:extLst>
              <a:ext uri="{FF2B5EF4-FFF2-40B4-BE49-F238E27FC236}">
                <a16:creationId xmlns:a16="http://schemas.microsoft.com/office/drawing/2014/main" id="{AB04929C-834C-BDB8-4246-51BE1B6FD05B}"/>
              </a:ext>
            </a:extLst>
          </p:cNvPr>
          <p:cNvSpPr txBox="1">
            <a:spLocks/>
          </p:cNvSpPr>
          <p:nvPr/>
        </p:nvSpPr>
        <p:spPr bwMode="auto">
          <a:xfrm>
            <a:off x="10227163" y="5503426"/>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CyS – Cybersickness</a:t>
            </a:r>
            <a:endParaRPr lang="en-US" sz="1400" b="1" u="sng" kern="0" dirty="0"/>
          </a:p>
          <a:p>
            <a:pPr marL="0" indent="0" algn="ctr">
              <a:spcBef>
                <a:spcPts val="0"/>
              </a:spcBef>
              <a:buNone/>
            </a:pPr>
            <a:r>
              <a:rPr lang="en-US" sz="1400" kern="0" dirty="0"/>
              <a:t>FOV – Field of View</a:t>
            </a:r>
          </a:p>
        </p:txBody>
      </p:sp>
    </p:spTree>
    <p:custDataLst>
      <p:tags r:id="rId1"/>
    </p:custDataLst>
    <p:extLst>
      <p:ext uri="{BB962C8B-B14F-4D97-AF65-F5344CB8AC3E}">
        <p14:creationId xmlns:p14="http://schemas.microsoft.com/office/powerpoint/2010/main" val="11902634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EDDC9-3DFD-F214-D69C-B510F6148991}"/>
              </a:ext>
            </a:extLst>
          </p:cNvPr>
          <p:cNvSpPr>
            <a:spLocks noGrp="1"/>
          </p:cNvSpPr>
          <p:nvPr>
            <p:ph type="title"/>
          </p:nvPr>
        </p:nvSpPr>
        <p:spPr/>
        <p:txBody>
          <a:bodyPr/>
          <a:lstStyle/>
          <a:p>
            <a:r>
              <a:rPr lang="en-US" dirty="0"/>
              <a:t>CyS Science – Content Factors</a:t>
            </a:r>
          </a:p>
        </p:txBody>
      </p:sp>
      <p:sp>
        <p:nvSpPr>
          <p:cNvPr id="3" name="Content Placeholder 2">
            <a:extLst>
              <a:ext uri="{FF2B5EF4-FFF2-40B4-BE49-F238E27FC236}">
                <a16:creationId xmlns:a16="http://schemas.microsoft.com/office/drawing/2014/main" id="{CCE5FBD1-4E90-7556-347D-56C7449CAD1E}"/>
              </a:ext>
            </a:extLst>
          </p:cNvPr>
          <p:cNvSpPr>
            <a:spLocks noGrp="1"/>
          </p:cNvSpPr>
          <p:nvPr>
            <p:ph sz="quarter" idx="11"/>
          </p:nvPr>
        </p:nvSpPr>
        <p:spPr/>
        <p:txBody>
          <a:bodyPr/>
          <a:lstStyle/>
          <a:p>
            <a:r>
              <a:rPr lang="en-US" dirty="0"/>
              <a:t>Vection</a:t>
            </a:r>
          </a:p>
          <a:p>
            <a:r>
              <a:rPr lang="en-US" dirty="0"/>
              <a:t>Optic Flow</a:t>
            </a:r>
          </a:p>
          <a:p>
            <a:r>
              <a:rPr lang="en-US" dirty="0"/>
              <a:t>Flicker</a:t>
            </a:r>
          </a:p>
          <a:p>
            <a:r>
              <a:rPr lang="en-US" dirty="0"/>
              <a:t>Visual lag</a:t>
            </a:r>
          </a:p>
          <a:p>
            <a:r>
              <a:rPr lang="en-US" dirty="0"/>
              <a:t>Rest frames</a:t>
            </a:r>
          </a:p>
          <a:p>
            <a:r>
              <a:rPr lang="en-US" dirty="0"/>
              <a:t>Visual realism</a:t>
            </a:r>
          </a:p>
          <a:p>
            <a:endParaRPr lang="en-US" dirty="0"/>
          </a:p>
        </p:txBody>
      </p:sp>
      <p:pic>
        <p:nvPicPr>
          <p:cNvPr id="5" name="Graphic 4">
            <a:extLst>
              <a:ext uri="{FF2B5EF4-FFF2-40B4-BE49-F238E27FC236}">
                <a16:creationId xmlns:a16="http://schemas.microsoft.com/office/drawing/2014/main" id="{1F6B379B-7B20-1815-A666-29AEE28A800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88249" y="1280654"/>
            <a:ext cx="6723619" cy="2303679"/>
          </a:xfrm>
          <a:prstGeom prst="rect">
            <a:avLst/>
          </a:prstGeom>
        </p:spPr>
      </p:pic>
      <p:sp>
        <p:nvSpPr>
          <p:cNvPr id="6" name="Content Placeholder 2">
            <a:extLst>
              <a:ext uri="{FF2B5EF4-FFF2-40B4-BE49-F238E27FC236}">
                <a16:creationId xmlns:a16="http://schemas.microsoft.com/office/drawing/2014/main" id="{C51DF512-8CE6-BC20-2E86-2578B22014E2}"/>
              </a:ext>
            </a:extLst>
          </p:cNvPr>
          <p:cNvSpPr txBox="1">
            <a:spLocks/>
          </p:cNvSpPr>
          <p:nvPr/>
        </p:nvSpPr>
        <p:spPr bwMode="auto">
          <a:xfrm>
            <a:off x="10227163" y="5503426"/>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CyS - Cybersickness</a:t>
            </a:r>
            <a:endParaRPr lang="en-US" b="1" u="sng" kern="0" dirty="0"/>
          </a:p>
        </p:txBody>
      </p:sp>
    </p:spTree>
    <p:custDataLst>
      <p:tags r:id="rId1"/>
    </p:custDataLst>
    <p:extLst>
      <p:ext uri="{BB962C8B-B14F-4D97-AF65-F5344CB8AC3E}">
        <p14:creationId xmlns:p14="http://schemas.microsoft.com/office/powerpoint/2010/main" val="23511483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74756-547E-0192-4400-AE94C7BB61ED}"/>
              </a:ext>
            </a:extLst>
          </p:cNvPr>
          <p:cNvSpPr>
            <a:spLocks noGrp="1"/>
          </p:cNvSpPr>
          <p:nvPr>
            <p:ph type="title"/>
          </p:nvPr>
        </p:nvSpPr>
        <p:spPr/>
        <p:txBody>
          <a:bodyPr/>
          <a:lstStyle/>
          <a:p>
            <a:r>
              <a:rPr lang="en-US" dirty="0"/>
              <a:t>Reduce CyS During Design and Development</a:t>
            </a:r>
          </a:p>
        </p:txBody>
      </p:sp>
      <p:sp>
        <p:nvSpPr>
          <p:cNvPr id="3" name="Content Placeholder 2">
            <a:extLst>
              <a:ext uri="{FF2B5EF4-FFF2-40B4-BE49-F238E27FC236}">
                <a16:creationId xmlns:a16="http://schemas.microsoft.com/office/drawing/2014/main" id="{D4DC0133-5FB2-090D-20CB-6F7257EA29AB}"/>
              </a:ext>
            </a:extLst>
          </p:cNvPr>
          <p:cNvSpPr>
            <a:spLocks noGrp="1"/>
          </p:cNvSpPr>
          <p:nvPr>
            <p:ph sz="quarter" idx="11"/>
          </p:nvPr>
        </p:nvSpPr>
        <p:spPr/>
        <p:txBody>
          <a:bodyPr/>
          <a:lstStyle/>
          <a:p>
            <a:pPr marL="0" indent="0">
              <a:buNone/>
              <a:defRPr/>
            </a:pPr>
            <a:r>
              <a:rPr lang="en-US" sz="4000" b="1" i="1" dirty="0">
                <a:solidFill>
                  <a:schemeClr val="tx2"/>
                </a:solidFill>
                <a:latin typeface="Arial Narrow" panose="020B0606020202030204" pitchFamily="34" charset="0"/>
              </a:rPr>
              <a:t>Learning Objective 2</a:t>
            </a:r>
          </a:p>
          <a:p>
            <a:r>
              <a:rPr lang="en-US" sz="3200" dirty="0"/>
              <a:t>CyS must be THE key factor in design and development of XRs</a:t>
            </a:r>
          </a:p>
          <a:p>
            <a:pPr lvl="1"/>
            <a:r>
              <a:rPr lang="en-US" sz="2800" dirty="0"/>
              <a:t>If people can’t use it, does it matter how “good” the product is?</a:t>
            </a:r>
          </a:p>
          <a:p>
            <a:r>
              <a:rPr lang="en-US" sz="3200" dirty="0"/>
              <a:t>Test early/test often</a:t>
            </a:r>
          </a:p>
          <a:p>
            <a:r>
              <a:rPr lang="en-US" sz="3200" dirty="0"/>
              <a:t>Choice of input devices</a:t>
            </a:r>
          </a:p>
          <a:p>
            <a:r>
              <a:rPr lang="en-US" sz="3200" dirty="0"/>
              <a:t>Design XR stimulus to minimize CyS and associated adverse effects</a:t>
            </a:r>
          </a:p>
          <a:p>
            <a:pPr marL="0" indent="0">
              <a:buNone/>
            </a:pPr>
            <a:endParaRPr lang="en-US" dirty="0"/>
          </a:p>
        </p:txBody>
      </p:sp>
      <p:sp>
        <p:nvSpPr>
          <p:cNvPr id="4" name="Content Placeholder 2">
            <a:extLst>
              <a:ext uri="{FF2B5EF4-FFF2-40B4-BE49-F238E27FC236}">
                <a16:creationId xmlns:a16="http://schemas.microsoft.com/office/drawing/2014/main" id="{B59F3328-23A3-FFE3-FD69-BDE11F1CE715}"/>
              </a:ext>
            </a:extLst>
          </p:cNvPr>
          <p:cNvSpPr txBox="1">
            <a:spLocks/>
          </p:cNvSpPr>
          <p:nvPr/>
        </p:nvSpPr>
        <p:spPr bwMode="auto">
          <a:xfrm>
            <a:off x="10227163" y="5503426"/>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CyS – Cybersickness</a:t>
            </a:r>
            <a:endParaRPr lang="en-US" sz="1400" b="1" u="sng" kern="0" dirty="0"/>
          </a:p>
          <a:p>
            <a:pPr marL="0" indent="0" algn="ctr">
              <a:spcBef>
                <a:spcPts val="0"/>
              </a:spcBef>
              <a:buNone/>
            </a:pPr>
            <a:r>
              <a:rPr lang="en-US" sz="1400" kern="0" dirty="0"/>
              <a:t>XR – eXtended Reality</a:t>
            </a:r>
          </a:p>
        </p:txBody>
      </p:sp>
    </p:spTree>
    <p:custDataLst>
      <p:tags r:id="rId1"/>
    </p:custDataLst>
    <p:extLst>
      <p:ext uri="{BB962C8B-B14F-4D97-AF65-F5344CB8AC3E}">
        <p14:creationId xmlns:p14="http://schemas.microsoft.com/office/powerpoint/2010/main" val="39817461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35FD8-B3F6-6F6E-70AA-94E2BB6294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3D0D36-6BF4-D12B-AC49-A28DC0F322EA}"/>
              </a:ext>
            </a:extLst>
          </p:cNvPr>
          <p:cNvSpPr>
            <a:spLocks noGrp="1"/>
          </p:cNvSpPr>
          <p:nvPr>
            <p:ph type="title"/>
          </p:nvPr>
        </p:nvSpPr>
        <p:spPr/>
        <p:txBody>
          <a:bodyPr/>
          <a:lstStyle/>
          <a:p>
            <a:r>
              <a:rPr lang="en-US" dirty="0"/>
              <a:t>CyS Mitigation Factors</a:t>
            </a:r>
          </a:p>
        </p:txBody>
      </p:sp>
      <p:sp>
        <p:nvSpPr>
          <p:cNvPr id="3" name="Content Placeholder 2">
            <a:extLst>
              <a:ext uri="{FF2B5EF4-FFF2-40B4-BE49-F238E27FC236}">
                <a16:creationId xmlns:a16="http://schemas.microsoft.com/office/drawing/2014/main" id="{C09AC9BA-B634-897F-EAD9-6DADE2FB5A2F}"/>
              </a:ext>
            </a:extLst>
          </p:cNvPr>
          <p:cNvSpPr>
            <a:spLocks noGrp="1"/>
          </p:cNvSpPr>
          <p:nvPr>
            <p:ph sz="quarter" idx="11"/>
          </p:nvPr>
        </p:nvSpPr>
        <p:spPr>
          <a:xfrm>
            <a:off x="480132" y="861524"/>
            <a:ext cx="11250613" cy="5507745"/>
          </a:xfrm>
        </p:spPr>
        <p:txBody>
          <a:bodyPr/>
          <a:lstStyle/>
          <a:p>
            <a:r>
              <a:rPr lang="en-US" b="1" dirty="0"/>
              <a:t>Sensory Conflict Hypothesis</a:t>
            </a:r>
            <a:endParaRPr lang="en-US" dirty="0"/>
          </a:p>
          <a:p>
            <a:pPr lvl="1"/>
            <a:r>
              <a:rPr lang="en-US" sz="2000" dirty="0"/>
              <a:t>Upon initial XR exposure, minimize motion parallax cues to acclimate user to XR experience</a:t>
            </a:r>
          </a:p>
          <a:p>
            <a:pPr lvl="1"/>
            <a:r>
              <a:rPr lang="en-US" sz="2000" dirty="0"/>
              <a:t>Gradually step-up motion parallax cues over time, if user begins to feel discomfort, diminish motion parallax cues once again</a:t>
            </a:r>
          </a:p>
          <a:p>
            <a:pPr lvl="1"/>
            <a:r>
              <a:rPr lang="en-US" sz="2000" dirty="0"/>
              <a:t>Include options to minimize amount of head movement/motion parallax required</a:t>
            </a:r>
          </a:p>
          <a:p>
            <a:pPr lvl="1"/>
            <a:r>
              <a:rPr lang="en-US" sz="2000" dirty="0"/>
              <a:t>Use teleportation (but note that this can increase disorientation and hinder spatial awareness)</a:t>
            </a:r>
          </a:p>
          <a:p>
            <a:pPr lvl="1"/>
            <a:r>
              <a:rPr lang="en-US" sz="2000" dirty="0"/>
              <a:t>Add concordant motion (e.g., a motion-base to reduce visual-vestibular conflicts)</a:t>
            </a:r>
          </a:p>
          <a:p>
            <a:pPr lvl="1"/>
            <a:r>
              <a:rPr lang="en-US" sz="2000" dirty="0"/>
              <a:t>Ask observers to actively align head/body to behavior of virtual motion they are experiencing</a:t>
            </a:r>
          </a:p>
          <a:p>
            <a:pPr lvl="1"/>
            <a:r>
              <a:rPr lang="en-US" sz="2000" dirty="0"/>
              <a:t>Limit or slow forward speed and acceleration to reduce visual scene motion</a:t>
            </a:r>
          </a:p>
          <a:p>
            <a:pPr lvl="1"/>
            <a:r>
              <a:rPr lang="en-US" sz="2000" dirty="0"/>
              <a:t>When conflicts persist:</a:t>
            </a:r>
          </a:p>
          <a:p>
            <a:pPr lvl="2"/>
            <a:r>
              <a:rPr lang="en-US" sz="1800" dirty="0"/>
              <a:t>Provide visual cues that match vestibular system, such as by adding inertially stable visual motion cues (fixed-horizon)</a:t>
            </a:r>
          </a:p>
          <a:p>
            <a:pPr lvl="2"/>
            <a:r>
              <a:rPr lang="en-US" sz="1800" dirty="0"/>
              <a:t>Minimize vestibular cues through depth-of-field blur, peripheral blur, or dynamic field of view, latter                                of which involves modifying FOV based on speed and angular velocity</a:t>
            </a:r>
          </a:p>
        </p:txBody>
      </p:sp>
      <p:sp>
        <p:nvSpPr>
          <p:cNvPr id="5" name="Content Placeholder 2">
            <a:extLst>
              <a:ext uri="{FF2B5EF4-FFF2-40B4-BE49-F238E27FC236}">
                <a16:creationId xmlns:a16="http://schemas.microsoft.com/office/drawing/2014/main" id="{B21005BD-F344-E4F4-0C88-64DCE55A8EEC}"/>
              </a:ext>
            </a:extLst>
          </p:cNvPr>
          <p:cNvSpPr txBox="1">
            <a:spLocks/>
          </p:cNvSpPr>
          <p:nvPr/>
        </p:nvSpPr>
        <p:spPr bwMode="auto">
          <a:xfrm>
            <a:off x="10227163" y="5482406"/>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CyS – Cybersickness</a:t>
            </a:r>
            <a:endParaRPr lang="en-US" sz="1400" b="1" u="sng" kern="0" dirty="0"/>
          </a:p>
          <a:p>
            <a:pPr marL="0" indent="0" algn="ctr">
              <a:spcBef>
                <a:spcPts val="0"/>
              </a:spcBef>
              <a:buNone/>
            </a:pPr>
            <a:r>
              <a:rPr lang="en-US" sz="1400" kern="0" dirty="0"/>
              <a:t>XR - eXtended Reality</a:t>
            </a:r>
          </a:p>
          <a:p>
            <a:pPr marL="0" indent="0" algn="ctr">
              <a:spcBef>
                <a:spcPts val="0"/>
              </a:spcBef>
              <a:buNone/>
            </a:pPr>
            <a:r>
              <a:rPr lang="en-US" sz="1400" kern="0" dirty="0"/>
              <a:t>FOV - Field of View</a:t>
            </a:r>
          </a:p>
        </p:txBody>
      </p:sp>
    </p:spTree>
    <p:custDataLst>
      <p:tags r:id="rId1"/>
    </p:custDataLst>
    <p:extLst>
      <p:ext uri="{BB962C8B-B14F-4D97-AF65-F5344CB8AC3E}">
        <p14:creationId xmlns:p14="http://schemas.microsoft.com/office/powerpoint/2010/main" val="12006910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67C37-C237-0F93-E327-E930FFA049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CC7274-B0BA-26C5-89A1-5147293B98F7}"/>
              </a:ext>
            </a:extLst>
          </p:cNvPr>
          <p:cNvSpPr>
            <a:spLocks noGrp="1"/>
          </p:cNvSpPr>
          <p:nvPr>
            <p:ph type="title"/>
          </p:nvPr>
        </p:nvSpPr>
        <p:spPr/>
        <p:txBody>
          <a:bodyPr/>
          <a:lstStyle/>
          <a:p>
            <a:r>
              <a:rPr lang="en-US" dirty="0"/>
              <a:t>CyS Mitigation Factors</a:t>
            </a:r>
          </a:p>
        </p:txBody>
      </p:sp>
      <p:sp>
        <p:nvSpPr>
          <p:cNvPr id="3" name="Content Placeholder 2">
            <a:extLst>
              <a:ext uri="{FF2B5EF4-FFF2-40B4-BE49-F238E27FC236}">
                <a16:creationId xmlns:a16="http://schemas.microsoft.com/office/drawing/2014/main" id="{5D39CC3F-8ADC-8CF5-9197-908411FF57FE}"/>
              </a:ext>
            </a:extLst>
          </p:cNvPr>
          <p:cNvSpPr>
            <a:spLocks noGrp="1"/>
          </p:cNvSpPr>
          <p:nvPr>
            <p:ph sz="quarter" idx="11"/>
          </p:nvPr>
        </p:nvSpPr>
        <p:spPr/>
        <p:txBody>
          <a:bodyPr/>
          <a:lstStyle/>
          <a:p>
            <a:r>
              <a:rPr lang="en-US" b="1" dirty="0"/>
              <a:t>Evolutionary Hypothesis</a:t>
            </a:r>
          </a:p>
          <a:p>
            <a:pPr lvl="1"/>
            <a:r>
              <a:rPr lang="en-US" sz="2800" dirty="0"/>
              <a:t>Foster sensory adaptation via perceptual recalibration by highlighting visuomotor discordances to engender a sense of body ownership and drive sensorimotor adaptation in XR environments</a:t>
            </a:r>
          </a:p>
          <a:p>
            <a:pPr lvl="1"/>
            <a:r>
              <a:rPr lang="en-US" sz="2800" dirty="0"/>
              <a:t>Foster sensory adaptation via visual-motor skill alterations by using representational feedback that appears to arise from manipulation of XR environment</a:t>
            </a:r>
            <a:endParaRPr lang="en-US" dirty="0"/>
          </a:p>
        </p:txBody>
      </p:sp>
      <p:sp>
        <p:nvSpPr>
          <p:cNvPr id="4" name="Content Placeholder 2">
            <a:extLst>
              <a:ext uri="{FF2B5EF4-FFF2-40B4-BE49-F238E27FC236}">
                <a16:creationId xmlns:a16="http://schemas.microsoft.com/office/drawing/2014/main" id="{2D592E82-11E0-3D3C-8BB5-0FC2DE92814B}"/>
              </a:ext>
            </a:extLst>
          </p:cNvPr>
          <p:cNvSpPr txBox="1">
            <a:spLocks/>
          </p:cNvSpPr>
          <p:nvPr/>
        </p:nvSpPr>
        <p:spPr bwMode="auto">
          <a:xfrm>
            <a:off x="10227163" y="5503426"/>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CyS – Cybersickness</a:t>
            </a:r>
            <a:endParaRPr lang="en-US" sz="1400" b="1" u="sng" kern="0" dirty="0"/>
          </a:p>
          <a:p>
            <a:pPr marL="0" indent="0" algn="ctr">
              <a:spcBef>
                <a:spcPts val="0"/>
              </a:spcBef>
              <a:buNone/>
            </a:pPr>
            <a:r>
              <a:rPr lang="en-US" sz="1400" kern="0" dirty="0"/>
              <a:t>XR – eXtended Reality</a:t>
            </a:r>
          </a:p>
        </p:txBody>
      </p:sp>
    </p:spTree>
    <p:custDataLst>
      <p:tags r:id="rId1"/>
    </p:custDataLst>
    <p:extLst>
      <p:ext uri="{BB962C8B-B14F-4D97-AF65-F5344CB8AC3E}">
        <p14:creationId xmlns:p14="http://schemas.microsoft.com/office/powerpoint/2010/main" val="5817503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3D26A-8D6D-67F8-0508-2EF0195301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75BE28-10A1-8D3A-0632-5F57B34A7BBF}"/>
              </a:ext>
            </a:extLst>
          </p:cNvPr>
          <p:cNvSpPr>
            <a:spLocks noGrp="1"/>
          </p:cNvSpPr>
          <p:nvPr>
            <p:ph type="title"/>
          </p:nvPr>
        </p:nvSpPr>
        <p:spPr/>
        <p:txBody>
          <a:bodyPr/>
          <a:lstStyle/>
          <a:p>
            <a:r>
              <a:rPr lang="en-US" dirty="0"/>
              <a:t>CyS Mitigation Factors</a:t>
            </a:r>
          </a:p>
        </p:txBody>
      </p:sp>
      <p:sp>
        <p:nvSpPr>
          <p:cNvPr id="3" name="Content Placeholder 2">
            <a:extLst>
              <a:ext uri="{FF2B5EF4-FFF2-40B4-BE49-F238E27FC236}">
                <a16:creationId xmlns:a16="http://schemas.microsoft.com/office/drawing/2014/main" id="{27ED3CB2-1638-B3FF-156A-CA421CD739AC}"/>
              </a:ext>
            </a:extLst>
          </p:cNvPr>
          <p:cNvSpPr>
            <a:spLocks noGrp="1"/>
          </p:cNvSpPr>
          <p:nvPr>
            <p:ph sz="quarter" idx="11"/>
          </p:nvPr>
        </p:nvSpPr>
        <p:spPr/>
        <p:txBody>
          <a:bodyPr/>
          <a:lstStyle/>
          <a:p>
            <a:r>
              <a:rPr lang="en-US" b="1" dirty="0"/>
              <a:t>Ecological Hypothesis</a:t>
            </a:r>
          </a:p>
          <a:p>
            <a:pPr lvl="1"/>
            <a:r>
              <a:rPr lang="en-US" sz="2800" dirty="0"/>
              <a:t>XR should be used while seated, and users should be encouraged to use a headrest</a:t>
            </a:r>
          </a:p>
          <a:p>
            <a:pPr lvl="1"/>
            <a:r>
              <a:rPr lang="en-US" sz="2800" dirty="0"/>
              <a:t>Design XR dynamics that support rather than degrade postural stability</a:t>
            </a:r>
          </a:p>
          <a:p>
            <a:pPr lvl="1"/>
            <a:r>
              <a:rPr lang="en-US" sz="2800" dirty="0"/>
              <a:t>Use motion sensor data (from headsets) to identify individuals at risk for cybersickness due to copious head movement not aligned with scene content</a:t>
            </a:r>
          </a:p>
          <a:p>
            <a:pPr lvl="1"/>
            <a:r>
              <a:rPr lang="en-US" sz="2800" dirty="0"/>
              <a:t>Modulate XR dynamics in real time to suppress unstable postural activity</a:t>
            </a:r>
            <a:endParaRPr lang="en-US" dirty="0"/>
          </a:p>
        </p:txBody>
      </p:sp>
      <p:sp>
        <p:nvSpPr>
          <p:cNvPr id="4" name="Content Placeholder 2">
            <a:extLst>
              <a:ext uri="{FF2B5EF4-FFF2-40B4-BE49-F238E27FC236}">
                <a16:creationId xmlns:a16="http://schemas.microsoft.com/office/drawing/2014/main" id="{5F225831-62A6-D081-B7AB-347EC2EC0328}"/>
              </a:ext>
            </a:extLst>
          </p:cNvPr>
          <p:cNvSpPr txBox="1">
            <a:spLocks/>
          </p:cNvSpPr>
          <p:nvPr/>
        </p:nvSpPr>
        <p:spPr bwMode="auto">
          <a:xfrm>
            <a:off x="10227163" y="5503426"/>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CyS – Cybersickness</a:t>
            </a:r>
            <a:endParaRPr lang="en-US" sz="1400" b="1" u="sng" kern="0" dirty="0"/>
          </a:p>
          <a:p>
            <a:pPr marL="0" indent="0" algn="ctr">
              <a:spcBef>
                <a:spcPts val="0"/>
              </a:spcBef>
              <a:buNone/>
            </a:pPr>
            <a:r>
              <a:rPr lang="en-US" sz="1400" kern="0" dirty="0"/>
              <a:t>XR – eXtended Reality</a:t>
            </a:r>
          </a:p>
        </p:txBody>
      </p:sp>
    </p:spTree>
    <p:custDataLst>
      <p:tags r:id="rId1"/>
    </p:custDataLst>
    <p:extLst>
      <p:ext uri="{BB962C8B-B14F-4D97-AF65-F5344CB8AC3E}">
        <p14:creationId xmlns:p14="http://schemas.microsoft.com/office/powerpoint/2010/main" val="315803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3496C-4EDD-482B-2F6C-99673CB313B9}"/>
              </a:ext>
            </a:extLst>
          </p:cNvPr>
          <p:cNvSpPr>
            <a:spLocks noGrp="1"/>
          </p:cNvSpPr>
          <p:nvPr>
            <p:ph type="title"/>
          </p:nvPr>
        </p:nvSpPr>
        <p:spPr/>
        <p:txBody>
          <a:bodyPr/>
          <a:lstStyle/>
          <a:p>
            <a:r>
              <a:rPr lang="en-US" dirty="0"/>
              <a:t>Audience</a:t>
            </a:r>
          </a:p>
        </p:txBody>
      </p:sp>
      <p:sp>
        <p:nvSpPr>
          <p:cNvPr id="3" name="Content Placeholder 2">
            <a:extLst>
              <a:ext uri="{FF2B5EF4-FFF2-40B4-BE49-F238E27FC236}">
                <a16:creationId xmlns:a16="http://schemas.microsoft.com/office/drawing/2014/main" id="{85047BFE-1425-80AC-07FE-7A37A2FF0C7E}"/>
              </a:ext>
            </a:extLst>
          </p:cNvPr>
          <p:cNvSpPr>
            <a:spLocks noGrp="1"/>
          </p:cNvSpPr>
          <p:nvPr>
            <p:ph sz="quarter" idx="11"/>
          </p:nvPr>
        </p:nvSpPr>
        <p:spPr/>
        <p:txBody>
          <a:bodyPr/>
          <a:lstStyle/>
          <a:p>
            <a:r>
              <a:rPr lang="en-US" sz="3200" dirty="0"/>
              <a:t>Designers of XR solutions</a:t>
            </a:r>
          </a:p>
          <a:p>
            <a:r>
              <a:rPr lang="en-US" sz="3200" dirty="0"/>
              <a:t>Program managers involved in creation and implementation of training systems utilizing XR</a:t>
            </a:r>
          </a:p>
          <a:p>
            <a:r>
              <a:rPr lang="en-US" sz="3200" dirty="0"/>
              <a:t>Curriculum managers designing and managing courses using XR</a:t>
            </a:r>
          </a:p>
          <a:p>
            <a:r>
              <a:rPr lang="en-US" sz="3200" dirty="0"/>
              <a:t>Instructors teaching classes using XR</a:t>
            </a:r>
          </a:p>
        </p:txBody>
      </p:sp>
      <p:sp>
        <p:nvSpPr>
          <p:cNvPr id="4" name="Content Placeholder 2">
            <a:extLst>
              <a:ext uri="{FF2B5EF4-FFF2-40B4-BE49-F238E27FC236}">
                <a16:creationId xmlns:a16="http://schemas.microsoft.com/office/drawing/2014/main" id="{6FDC006C-2BF9-C1F3-C39C-8151BCEEDDB2}"/>
              </a:ext>
            </a:extLst>
          </p:cNvPr>
          <p:cNvSpPr txBox="1">
            <a:spLocks/>
          </p:cNvSpPr>
          <p:nvPr/>
        </p:nvSpPr>
        <p:spPr bwMode="auto">
          <a:xfrm>
            <a:off x="10227163" y="5503426"/>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XR - eXtended Reality</a:t>
            </a:r>
            <a:endParaRPr lang="en-US" b="1" u="sng" kern="0" dirty="0"/>
          </a:p>
        </p:txBody>
      </p:sp>
    </p:spTree>
    <p:custDataLst>
      <p:tags r:id="rId1"/>
    </p:custDataLst>
    <p:extLst>
      <p:ext uri="{BB962C8B-B14F-4D97-AF65-F5344CB8AC3E}">
        <p14:creationId xmlns:p14="http://schemas.microsoft.com/office/powerpoint/2010/main" val="22043352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2F6A4-B48A-030D-09D8-152A2EE0EA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2EC083-1104-8431-A844-503D93C12869}"/>
              </a:ext>
            </a:extLst>
          </p:cNvPr>
          <p:cNvSpPr>
            <a:spLocks noGrp="1"/>
          </p:cNvSpPr>
          <p:nvPr>
            <p:ph type="title"/>
          </p:nvPr>
        </p:nvSpPr>
        <p:spPr/>
        <p:txBody>
          <a:bodyPr/>
          <a:lstStyle/>
          <a:p>
            <a:r>
              <a:rPr lang="en-US" dirty="0"/>
              <a:t>CyS Mitigation Factors</a:t>
            </a:r>
          </a:p>
        </p:txBody>
      </p:sp>
      <p:sp>
        <p:nvSpPr>
          <p:cNvPr id="3" name="Content Placeholder 2">
            <a:extLst>
              <a:ext uri="{FF2B5EF4-FFF2-40B4-BE49-F238E27FC236}">
                <a16:creationId xmlns:a16="http://schemas.microsoft.com/office/drawing/2014/main" id="{14F9F619-08EB-BF6F-DBDE-2EB83B9248EF}"/>
              </a:ext>
            </a:extLst>
          </p:cNvPr>
          <p:cNvSpPr>
            <a:spLocks noGrp="1"/>
          </p:cNvSpPr>
          <p:nvPr>
            <p:ph sz="quarter" idx="11"/>
          </p:nvPr>
        </p:nvSpPr>
        <p:spPr/>
        <p:txBody>
          <a:bodyPr/>
          <a:lstStyle/>
          <a:p>
            <a:r>
              <a:rPr lang="en-US" b="1" dirty="0"/>
              <a:t>Multisensory Reweighting</a:t>
            </a:r>
          </a:p>
          <a:p>
            <a:pPr lvl="1"/>
            <a:r>
              <a:rPr lang="en-US" dirty="0"/>
              <a:t>Promoting rapid re-weighting of multisensory cues may protect against provocative conditions of XR exposure</a:t>
            </a:r>
          </a:p>
          <a:p>
            <a:pPr lvl="1"/>
            <a:r>
              <a:rPr lang="en-US" dirty="0"/>
              <a:t>Facilitating vection might offer protection from cybersickness in XR</a:t>
            </a:r>
          </a:p>
          <a:p>
            <a:pPr lvl="1"/>
            <a:r>
              <a:rPr lang="en-US" dirty="0"/>
              <a:t>“Re-couple” multimodal cues, either by physically moving an observer along with visual self-motion or by stimulating vestibular sense with mild current (GVS) to replicate missing acceleration cues</a:t>
            </a:r>
          </a:p>
          <a:p>
            <a:pPr lvl="1"/>
            <a:r>
              <a:rPr lang="en-US" dirty="0"/>
              <a:t>Use vestibular noise to modulate cybersickness response</a:t>
            </a:r>
          </a:p>
          <a:p>
            <a:pPr lvl="1"/>
            <a:r>
              <a:rPr lang="en-US" dirty="0"/>
              <a:t>Consider using tDCS to reduce severity of cybersickness</a:t>
            </a:r>
          </a:p>
          <a:p>
            <a:pPr lvl="1"/>
            <a:r>
              <a:rPr lang="en-US" dirty="0"/>
              <a:t>Increase presence to lower cybersickness</a:t>
            </a:r>
          </a:p>
          <a:p>
            <a:pPr lvl="1"/>
            <a:r>
              <a:rPr lang="en-US" dirty="0"/>
              <a:t>Use positive smells and pleasant-sounding music to promote user comfort</a:t>
            </a:r>
          </a:p>
        </p:txBody>
      </p:sp>
      <p:sp>
        <p:nvSpPr>
          <p:cNvPr id="4" name="Content Placeholder 2">
            <a:extLst>
              <a:ext uri="{FF2B5EF4-FFF2-40B4-BE49-F238E27FC236}">
                <a16:creationId xmlns:a16="http://schemas.microsoft.com/office/drawing/2014/main" id="{5EB25450-B209-32BC-CF18-0736C6D99C3F}"/>
              </a:ext>
            </a:extLst>
          </p:cNvPr>
          <p:cNvSpPr txBox="1">
            <a:spLocks/>
          </p:cNvSpPr>
          <p:nvPr/>
        </p:nvSpPr>
        <p:spPr bwMode="auto">
          <a:xfrm>
            <a:off x="10182388" y="4803221"/>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CyS – Cybersickness</a:t>
            </a:r>
            <a:endParaRPr lang="en-US" sz="1400" b="1" u="sng" kern="0" dirty="0"/>
          </a:p>
          <a:p>
            <a:pPr marL="0" indent="0" algn="ctr">
              <a:spcBef>
                <a:spcPts val="0"/>
              </a:spcBef>
              <a:buNone/>
            </a:pPr>
            <a:r>
              <a:rPr lang="en-US" sz="1400" kern="0" dirty="0"/>
              <a:t>XR - eXtended Reality</a:t>
            </a:r>
          </a:p>
          <a:p>
            <a:pPr marL="0" indent="0" algn="ctr">
              <a:spcBef>
                <a:spcPts val="0"/>
              </a:spcBef>
              <a:buNone/>
            </a:pPr>
            <a:r>
              <a:rPr lang="en-US" sz="1400" kern="0" dirty="0"/>
              <a:t>GVS -  Galvanic Vestibular Stimulation</a:t>
            </a:r>
          </a:p>
          <a:p>
            <a:pPr marL="0" indent="0" algn="ctr">
              <a:spcBef>
                <a:spcPts val="0"/>
              </a:spcBef>
              <a:buNone/>
            </a:pPr>
            <a:r>
              <a:rPr lang="en-US" sz="1400" kern="0" dirty="0"/>
              <a:t>tDCS - Transcranial Direct Current Stimulation </a:t>
            </a:r>
          </a:p>
          <a:p>
            <a:pPr marL="0" indent="0" algn="ctr">
              <a:spcBef>
                <a:spcPts val="0"/>
              </a:spcBef>
              <a:buNone/>
            </a:pPr>
            <a:endParaRPr lang="en-US" sz="1400" kern="0" dirty="0"/>
          </a:p>
        </p:txBody>
      </p:sp>
    </p:spTree>
    <p:custDataLst>
      <p:tags r:id="rId1"/>
    </p:custDataLst>
    <p:extLst>
      <p:ext uri="{BB962C8B-B14F-4D97-AF65-F5344CB8AC3E}">
        <p14:creationId xmlns:p14="http://schemas.microsoft.com/office/powerpoint/2010/main" val="11416757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E8738-9160-4975-3548-F0BAADD4A87A}"/>
              </a:ext>
            </a:extLst>
          </p:cNvPr>
          <p:cNvSpPr>
            <a:spLocks noGrp="1"/>
          </p:cNvSpPr>
          <p:nvPr>
            <p:ph type="title"/>
          </p:nvPr>
        </p:nvSpPr>
        <p:spPr/>
        <p:txBody>
          <a:bodyPr/>
          <a:lstStyle/>
          <a:p>
            <a:r>
              <a:rPr lang="en-US" dirty="0"/>
              <a:t>Protocols to Reduce CyS for Fielded Systems</a:t>
            </a:r>
          </a:p>
        </p:txBody>
      </p:sp>
      <p:sp>
        <p:nvSpPr>
          <p:cNvPr id="3" name="Content Placeholder 2">
            <a:extLst>
              <a:ext uri="{FF2B5EF4-FFF2-40B4-BE49-F238E27FC236}">
                <a16:creationId xmlns:a16="http://schemas.microsoft.com/office/drawing/2014/main" id="{3BFA14AF-990D-F401-5670-2858B761159C}"/>
              </a:ext>
            </a:extLst>
          </p:cNvPr>
          <p:cNvSpPr>
            <a:spLocks noGrp="1"/>
          </p:cNvSpPr>
          <p:nvPr>
            <p:ph sz="quarter" idx="11"/>
          </p:nvPr>
        </p:nvSpPr>
        <p:spPr/>
        <p:txBody>
          <a:bodyPr/>
          <a:lstStyle/>
          <a:p>
            <a:pPr marL="0" indent="0">
              <a:buNone/>
              <a:defRPr/>
            </a:pPr>
            <a:r>
              <a:rPr lang="en-US" sz="4000" b="1" i="1" dirty="0">
                <a:solidFill>
                  <a:schemeClr val="tx2"/>
                </a:solidFill>
                <a:latin typeface="Arial Narrow" panose="020B0606020202030204" pitchFamily="34" charset="0"/>
              </a:rPr>
              <a:t>Learning Objective 3</a:t>
            </a:r>
          </a:p>
          <a:p>
            <a:r>
              <a:rPr lang="en-US" sz="3200" dirty="0"/>
              <a:t>Quantify XR stimulus intensity</a:t>
            </a:r>
          </a:p>
          <a:p>
            <a:r>
              <a:rPr lang="en-US" sz="3200" dirty="0"/>
              <a:t>Quantify XR aftereffects of target system</a:t>
            </a:r>
          </a:p>
          <a:p>
            <a:r>
              <a:rPr lang="en-US" sz="3200" dirty="0"/>
              <a:t>Identify individual capacity of target user population to resist adverse effects of XR exposure</a:t>
            </a:r>
          </a:p>
          <a:p>
            <a:r>
              <a:rPr lang="en-US" sz="3200" dirty="0"/>
              <a:t>Provide warnings for those with severe susceptibility to issues</a:t>
            </a:r>
          </a:p>
          <a:p>
            <a:r>
              <a:rPr lang="en-US" sz="3200" dirty="0"/>
              <a:t>Promulgate usage protocols</a:t>
            </a:r>
          </a:p>
        </p:txBody>
      </p:sp>
      <p:sp>
        <p:nvSpPr>
          <p:cNvPr id="6" name="Content Placeholder 2">
            <a:extLst>
              <a:ext uri="{FF2B5EF4-FFF2-40B4-BE49-F238E27FC236}">
                <a16:creationId xmlns:a16="http://schemas.microsoft.com/office/drawing/2014/main" id="{EC195D0A-7A0F-B3B5-83A9-6095CDC5CE6D}"/>
              </a:ext>
            </a:extLst>
          </p:cNvPr>
          <p:cNvSpPr txBox="1">
            <a:spLocks/>
          </p:cNvSpPr>
          <p:nvPr/>
        </p:nvSpPr>
        <p:spPr bwMode="auto">
          <a:xfrm>
            <a:off x="10227163" y="5503426"/>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CyS – Cybersickness</a:t>
            </a:r>
            <a:endParaRPr lang="en-US" sz="1400" b="1" u="sng" kern="0" dirty="0"/>
          </a:p>
          <a:p>
            <a:pPr marL="0" indent="0" algn="ctr">
              <a:spcBef>
                <a:spcPts val="0"/>
              </a:spcBef>
              <a:buNone/>
            </a:pPr>
            <a:r>
              <a:rPr lang="en-US" sz="1400" kern="0" dirty="0"/>
              <a:t>XR – eXtended Reality</a:t>
            </a:r>
          </a:p>
        </p:txBody>
      </p:sp>
    </p:spTree>
    <p:custDataLst>
      <p:tags r:id="rId1"/>
    </p:custDataLst>
    <p:extLst>
      <p:ext uri="{BB962C8B-B14F-4D97-AF65-F5344CB8AC3E}">
        <p14:creationId xmlns:p14="http://schemas.microsoft.com/office/powerpoint/2010/main" val="34306333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7DFB6-48BF-3F2C-1AFE-09C3EC45CE2D}"/>
              </a:ext>
            </a:extLst>
          </p:cNvPr>
          <p:cNvSpPr>
            <a:spLocks noGrp="1"/>
          </p:cNvSpPr>
          <p:nvPr>
            <p:ph type="title"/>
          </p:nvPr>
        </p:nvSpPr>
        <p:spPr/>
        <p:txBody>
          <a:bodyPr/>
          <a:lstStyle/>
          <a:p>
            <a:r>
              <a:rPr lang="en-US" sz="2800" dirty="0"/>
              <a:t>Quantify XR Stimulus Intensity</a:t>
            </a:r>
            <a:endParaRPr lang="en-US" dirty="0"/>
          </a:p>
        </p:txBody>
      </p:sp>
      <p:sp>
        <p:nvSpPr>
          <p:cNvPr id="3" name="Content Placeholder 2">
            <a:extLst>
              <a:ext uri="{FF2B5EF4-FFF2-40B4-BE49-F238E27FC236}">
                <a16:creationId xmlns:a16="http://schemas.microsoft.com/office/drawing/2014/main" id="{CF5CF94D-40C4-D2DE-03EF-BB747401EDA8}"/>
              </a:ext>
            </a:extLst>
          </p:cNvPr>
          <p:cNvSpPr>
            <a:spLocks noGrp="1"/>
          </p:cNvSpPr>
          <p:nvPr>
            <p:ph sz="quarter" idx="11"/>
          </p:nvPr>
        </p:nvSpPr>
        <p:spPr/>
        <p:txBody>
          <a:bodyPr/>
          <a:lstStyle/>
          <a:p>
            <a:pPr eaLnBrk="1" hangingPunct="1"/>
            <a:r>
              <a:rPr lang="en-US" altLang="en-US" dirty="0">
                <a:latin typeface="Arial Narrow" panose="020B0606020202030204" pitchFamily="34" charset="0"/>
                <a:ea typeface="Arial Narrow" panose="020B0606020202030204" pitchFamily="34" charset="0"/>
                <a:cs typeface="Arial Narrow" panose="020B0606020202030204" pitchFamily="34" charset="0"/>
              </a:rPr>
              <a:t>Optical flow</a:t>
            </a:r>
          </a:p>
          <a:p>
            <a:pPr lvl="1" eaLnBrk="1" hangingPunct="1"/>
            <a:r>
              <a:rPr lang="en-US" altLang="en-US" dirty="0">
                <a:latin typeface="Arial Narrow" panose="020B0606020202030204" pitchFamily="34" charset="0"/>
                <a:ea typeface="Arial Narrow" panose="020B0606020202030204" pitchFamily="34" charset="0"/>
                <a:cs typeface="Arial Narrow" panose="020B0606020202030204" pitchFamily="34" charset="0"/>
              </a:rPr>
              <a:t>Cumulative optical flow entropy </a:t>
            </a:r>
          </a:p>
          <a:p>
            <a:pPr lvl="1" eaLnBrk="1" hangingPunct="1"/>
            <a:r>
              <a:rPr lang="en-US" altLang="en-US" dirty="0">
                <a:latin typeface="Arial Narrow" panose="020B0606020202030204" pitchFamily="34" charset="0"/>
                <a:ea typeface="Arial Narrow" panose="020B0606020202030204" pitchFamily="34" charset="0"/>
                <a:cs typeface="Arial Narrow" panose="020B0606020202030204" pitchFamily="34" charset="0"/>
              </a:rPr>
              <a:t>Horizontal flow, vertical flow, magnitude – contribute differently</a:t>
            </a:r>
          </a:p>
          <a:p>
            <a:pPr marL="1522413" lvl="2" indent="-303213" eaLnBrk="1" hangingPunct="1">
              <a:buFont typeface="Wingdings" panose="05000000000000000000" pitchFamily="2" charset="2"/>
              <a:buChar char="v"/>
            </a:pPr>
            <a:r>
              <a:rPr lang="en-US" altLang="en-US" dirty="0">
                <a:latin typeface="Arial Narrow" panose="020B0606020202030204" pitchFamily="34" charset="0"/>
                <a:ea typeface="Arial Narrow" panose="020B0606020202030204" pitchFamily="34" charset="0"/>
                <a:cs typeface="Arial Narrow" panose="020B0606020202030204" pitchFamily="34" charset="0"/>
              </a:rPr>
              <a:t>Number of optical flow events can vary significantly between VE sequences (movement, elements in environment)</a:t>
            </a:r>
          </a:p>
          <a:p>
            <a:pPr marL="1522413" lvl="2" indent="-303213" eaLnBrk="1" hangingPunct="1">
              <a:buFont typeface="Wingdings" panose="05000000000000000000" pitchFamily="2" charset="2"/>
              <a:buChar char="v"/>
            </a:pPr>
            <a:r>
              <a:rPr lang="en-US" altLang="en-US" dirty="0">
                <a:latin typeface="Arial Narrow" panose="020B0606020202030204" pitchFamily="34" charset="0"/>
                <a:ea typeface="Arial Narrow" panose="020B0606020202030204" pitchFamily="34" charset="0"/>
                <a:cs typeface="Arial Narrow" panose="020B0606020202030204" pitchFamily="34" charset="0"/>
              </a:rPr>
              <a:t>Difference between focused vs peripheral vision</a:t>
            </a:r>
          </a:p>
          <a:p>
            <a:r>
              <a:rPr lang="en-US" altLang="en-US" dirty="0">
                <a:latin typeface="Arial Narrow" panose="020B0606020202030204" pitchFamily="34" charset="0"/>
                <a:ea typeface="Arial Narrow" panose="020B0606020202030204" pitchFamily="34" charset="0"/>
                <a:cs typeface="Arial Narrow" panose="020B0606020202030204" pitchFamily="34" charset="0"/>
              </a:rPr>
              <a:t>Questionnaires </a:t>
            </a:r>
          </a:p>
          <a:p>
            <a:pPr lvl="1" eaLnBrk="1" hangingPunct="1"/>
            <a:r>
              <a:rPr lang="en-US" altLang="en-US" dirty="0" err="1">
                <a:latin typeface="Arial Narrow" panose="020B0606020202030204" pitchFamily="34" charset="0"/>
                <a:ea typeface="Arial Narrow" panose="020B0606020202030204" pitchFamily="34" charset="0"/>
                <a:cs typeface="Arial Narrow" panose="020B0606020202030204" pitchFamily="34" charset="0"/>
              </a:rPr>
              <a:t>CyS</a:t>
            </a:r>
            <a:r>
              <a:rPr lang="en-US" altLang="en-US" dirty="0">
                <a:latin typeface="Arial Narrow" panose="020B0606020202030204" pitchFamily="34" charset="0"/>
                <a:ea typeface="Arial Narrow" panose="020B0606020202030204" pitchFamily="34" charset="0"/>
                <a:cs typeface="Arial Narrow" panose="020B0606020202030204" pitchFamily="34" charset="0"/>
              </a:rPr>
              <a:t> susceptibility questionnaire (</a:t>
            </a:r>
            <a:r>
              <a:rPr lang="en-US" altLang="en-US" dirty="0" err="1">
                <a:latin typeface="Arial Narrow" panose="020B0606020202030204" pitchFamily="34" charset="0"/>
                <a:ea typeface="Arial Narrow" panose="020B0606020202030204" pitchFamily="34" charset="0"/>
                <a:cs typeface="Arial Narrow" panose="020B0606020202030204" pitchFamily="34" charset="0"/>
              </a:rPr>
              <a:t>CSSQ</a:t>
            </a:r>
            <a:r>
              <a:rPr lang="en-US" altLang="en-US" dirty="0">
                <a:latin typeface="Arial Narrow" panose="020B0606020202030204" pitchFamily="34" charset="0"/>
                <a:ea typeface="Arial Narrow" panose="020B0606020202030204" pitchFamily="34" charset="0"/>
                <a:cs typeface="Arial Narrow" panose="020B0606020202030204" pitchFamily="34" charset="0"/>
              </a:rPr>
              <a:t>)</a:t>
            </a:r>
          </a:p>
          <a:p>
            <a:pPr lvl="1" eaLnBrk="1" hangingPunct="1"/>
            <a:r>
              <a:rPr lang="en-US" altLang="en-US" dirty="0">
                <a:latin typeface="Arial Narrow" panose="020B0606020202030204" pitchFamily="34" charset="0"/>
                <a:ea typeface="Arial Narrow" panose="020B0606020202030204" pitchFamily="34" charset="0"/>
                <a:cs typeface="Arial Narrow" panose="020B0606020202030204" pitchFamily="34" charset="0"/>
              </a:rPr>
              <a:t>Simulator sickness questionnaire (SSQ)</a:t>
            </a:r>
          </a:p>
          <a:p>
            <a:pPr lvl="1" eaLnBrk="1" hangingPunct="1"/>
            <a:r>
              <a:rPr lang="en-US" altLang="en-US" dirty="0">
                <a:latin typeface="Arial Narrow" panose="020B0606020202030204" pitchFamily="34" charset="0"/>
                <a:ea typeface="Arial Narrow" panose="020B0606020202030204" pitchFamily="34" charset="0"/>
                <a:cs typeface="Arial Narrow" panose="020B0606020202030204" pitchFamily="34" charset="0"/>
              </a:rPr>
              <a:t>Visually induced motion sickness susceptibility questionnaire (</a:t>
            </a:r>
            <a:r>
              <a:rPr lang="en-US" altLang="en-US" dirty="0" err="1">
                <a:latin typeface="Arial Narrow" panose="020B0606020202030204" pitchFamily="34" charset="0"/>
                <a:ea typeface="Arial Narrow" panose="020B0606020202030204" pitchFamily="34" charset="0"/>
                <a:cs typeface="Arial Narrow" panose="020B0606020202030204" pitchFamily="34" charset="0"/>
              </a:rPr>
              <a:t>VIMSSQ</a:t>
            </a:r>
            <a:r>
              <a:rPr lang="en-US" altLang="en-US" dirty="0">
                <a:latin typeface="Arial Narrow" panose="020B0606020202030204" pitchFamily="34" charset="0"/>
                <a:ea typeface="Arial Narrow" panose="020B0606020202030204" pitchFamily="34" charset="0"/>
                <a:cs typeface="Arial Narrow" panose="020B0606020202030204" pitchFamily="34" charset="0"/>
              </a:rPr>
              <a:t>)</a:t>
            </a:r>
          </a:p>
          <a:p>
            <a:pPr lvl="1" eaLnBrk="1" hangingPunct="1"/>
            <a:r>
              <a:rPr lang="en-US" altLang="en-US" dirty="0">
                <a:latin typeface="Arial Narrow" panose="020B0606020202030204" pitchFamily="34" charset="0"/>
                <a:ea typeface="Arial Narrow" panose="020B0606020202030204" pitchFamily="34" charset="0"/>
                <a:cs typeface="Arial Narrow" panose="020B0606020202030204" pitchFamily="34" charset="0"/>
              </a:rPr>
              <a:t>Virtual reality neuroscience questionnaire (</a:t>
            </a:r>
            <a:r>
              <a:rPr lang="en-US" altLang="en-US" dirty="0" err="1">
                <a:latin typeface="Arial Narrow" panose="020B0606020202030204" pitchFamily="34" charset="0"/>
                <a:ea typeface="Arial Narrow" panose="020B0606020202030204" pitchFamily="34" charset="0"/>
                <a:cs typeface="Arial Narrow" panose="020B0606020202030204" pitchFamily="34" charset="0"/>
              </a:rPr>
              <a:t>VNSQ</a:t>
            </a:r>
            <a:r>
              <a:rPr lang="en-US" altLang="en-US" dirty="0">
                <a:latin typeface="Arial Narrow" panose="020B0606020202030204" pitchFamily="34" charset="0"/>
                <a:ea typeface="Arial Narrow" panose="020B0606020202030204" pitchFamily="34" charset="0"/>
                <a:cs typeface="Arial Narrow" panose="020B0606020202030204" pitchFamily="34" charset="0"/>
              </a:rPr>
              <a:t>)</a:t>
            </a:r>
            <a:endParaRPr lang="en-US" dirty="0"/>
          </a:p>
          <a:p>
            <a:pPr lvl="1"/>
            <a:endParaRPr lang="en-US" dirty="0"/>
          </a:p>
        </p:txBody>
      </p:sp>
      <p:sp>
        <p:nvSpPr>
          <p:cNvPr id="5" name="Content Placeholder 2">
            <a:extLst>
              <a:ext uri="{FF2B5EF4-FFF2-40B4-BE49-F238E27FC236}">
                <a16:creationId xmlns:a16="http://schemas.microsoft.com/office/drawing/2014/main" id="{854C243C-64D9-D5B3-9E90-3473A2299F2F}"/>
              </a:ext>
            </a:extLst>
          </p:cNvPr>
          <p:cNvSpPr txBox="1">
            <a:spLocks/>
          </p:cNvSpPr>
          <p:nvPr/>
        </p:nvSpPr>
        <p:spPr bwMode="auto">
          <a:xfrm>
            <a:off x="10227163" y="5503426"/>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CyS – Cybersickness</a:t>
            </a:r>
            <a:endParaRPr lang="en-US" sz="1400" b="1" u="sng" kern="0" dirty="0"/>
          </a:p>
          <a:p>
            <a:pPr marL="0" indent="0" algn="ctr">
              <a:spcBef>
                <a:spcPts val="0"/>
              </a:spcBef>
              <a:buNone/>
            </a:pPr>
            <a:r>
              <a:rPr lang="en-US" sz="1400" kern="0" dirty="0"/>
              <a:t>XR – eXtended Reality</a:t>
            </a:r>
          </a:p>
        </p:txBody>
      </p:sp>
    </p:spTree>
    <p:custDataLst>
      <p:tags r:id="rId1"/>
    </p:custDataLst>
    <p:extLst>
      <p:ext uri="{BB962C8B-B14F-4D97-AF65-F5344CB8AC3E}">
        <p14:creationId xmlns:p14="http://schemas.microsoft.com/office/powerpoint/2010/main" val="5834417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39E94-1146-79F1-A721-6137543B2DCB}"/>
              </a:ext>
            </a:extLst>
          </p:cNvPr>
          <p:cNvSpPr>
            <a:spLocks noGrp="1"/>
          </p:cNvSpPr>
          <p:nvPr>
            <p:ph type="title"/>
          </p:nvPr>
        </p:nvSpPr>
        <p:spPr/>
        <p:txBody>
          <a:bodyPr/>
          <a:lstStyle/>
          <a:p>
            <a:r>
              <a:rPr lang="en-US" dirty="0"/>
              <a:t>Optical Flow - VIDVR</a:t>
            </a:r>
          </a:p>
        </p:txBody>
      </p:sp>
      <p:pic>
        <p:nvPicPr>
          <p:cNvPr id="5" name="Content Placeholder 4" descr="A screen shot of a video game">
            <a:extLst>
              <a:ext uri="{FF2B5EF4-FFF2-40B4-BE49-F238E27FC236}">
                <a16:creationId xmlns:a16="http://schemas.microsoft.com/office/drawing/2014/main" id="{57ED61BB-F7AE-DFBC-E73E-23086DDBE5F6}"/>
              </a:ext>
            </a:extLst>
          </p:cNvPr>
          <p:cNvPicPr>
            <a:picLocks noGrp="1" noChangeAspect="1"/>
          </p:cNvPicPr>
          <p:nvPr>
            <p:ph sz="quarter" idx="11"/>
          </p:nvPr>
        </p:nvPicPr>
        <p:blipFill>
          <a:blip r:embed="rId4">
            <a:extLst>
              <a:ext uri="{28A0092B-C50C-407E-A947-70E740481C1C}">
                <a14:useLocalDpi xmlns:a14="http://schemas.microsoft.com/office/drawing/2010/main" val="0"/>
              </a:ext>
            </a:extLst>
          </a:blip>
          <a:stretch>
            <a:fillRect/>
          </a:stretch>
        </p:blipFill>
        <p:spPr>
          <a:xfrm>
            <a:off x="1653253" y="1138523"/>
            <a:ext cx="8885493" cy="4815639"/>
          </a:xfrm>
        </p:spPr>
      </p:pic>
    </p:spTree>
    <p:custDataLst>
      <p:tags r:id="rId1"/>
    </p:custDataLst>
    <p:extLst>
      <p:ext uri="{BB962C8B-B14F-4D97-AF65-F5344CB8AC3E}">
        <p14:creationId xmlns:p14="http://schemas.microsoft.com/office/powerpoint/2010/main" val="9550936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05BE3-616E-8560-BBEE-FECB0A7279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A8695F-6F37-6D94-BE52-79E70A65C89D}"/>
              </a:ext>
            </a:extLst>
          </p:cNvPr>
          <p:cNvSpPr>
            <a:spLocks noGrp="1"/>
          </p:cNvSpPr>
          <p:nvPr>
            <p:ph type="title"/>
          </p:nvPr>
        </p:nvSpPr>
        <p:spPr/>
        <p:txBody>
          <a:bodyPr/>
          <a:lstStyle/>
          <a:p>
            <a:r>
              <a:rPr lang="pt-BR" dirty="0"/>
              <a:t>Cumulative Optical Flow </a:t>
            </a:r>
            <a:br>
              <a:rPr lang="pt-BR" dirty="0"/>
            </a:br>
            <a:r>
              <a:rPr lang="pt-BR" dirty="0"/>
              <a:t>Entropy Diagram – VIDVR #1</a:t>
            </a:r>
            <a:endParaRPr lang="en-US" dirty="0"/>
          </a:p>
        </p:txBody>
      </p:sp>
      <p:pic>
        <p:nvPicPr>
          <p:cNvPr id="5" name="cemv_histogram_output_combined2024_10_05_1640">
            <a:hlinkClick r:id="" action="ppaction://media"/>
            <a:extLst>
              <a:ext uri="{FF2B5EF4-FFF2-40B4-BE49-F238E27FC236}">
                <a16:creationId xmlns:a16="http://schemas.microsoft.com/office/drawing/2014/main" id="{4418DA16-9BE0-F3AE-B1B2-DA52B8F95DCC}"/>
              </a:ext>
            </a:extLst>
          </p:cNvPr>
          <p:cNvPicPr>
            <a:picLocks noGrp="1" noChangeAspect="1"/>
          </p:cNvPicPr>
          <p:nvPr>
            <p:ph sz="quarter" idx="11"/>
            <a:videoFile r:link="rId3"/>
            <p:extLst>
              <p:ext uri="{DAA4B4D4-6D71-4841-9C94-3DE7FCFB9230}">
                <p14:media xmlns:p14="http://schemas.microsoft.com/office/powerpoint/2010/main" r:embed="rId2"/>
              </p:ext>
            </p:extLst>
          </p:nvPr>
        </p:nvPicPr>
        <p:blipFill>
          <a:blip r:embed="rId6"/>
          <a:stretch>
            <a:fillRect/>
          </a:stretch>
        </p:blipFill>
        <p:spPr>
          <a:xfrm>
            <a:off x="479425" y="1614488"/>
            <a:ext cx="11250613" cy="3937000"/>
          </a:xfrm>
        </p:spPr>
      </p:pic>
    </p:spTree>
    <p:custDataLst>
      <p:tags r:id="rId1"/>
    </p:custDataLst>
    <p:extLst>
      <p:ext uri="{BB962C8B-B14F-4D97-AF65-F5344CB8AC3E}">
        <p14:creationId xmlns:p14="http://schemas.microsoft.com/office/powerpoint/2010/main" val="291502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2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3B8D9-ECF4-8E0D-C580-2448C4BCBD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3AD296-30A1-0E15-87B1-C07FF6B1F78D}"/>
              </a:ext>
            </a:extLst>
          </p:cNvPr>
          <p:cNvSpPr>
            <a:spLocks noGrp="1"/>
          </p:cNvSpPr>
          <p:nvPr>
            <p:ph type="title"/>
          </p:nvPr>
        </p:nvSpPr>
        <p:spPr/>
        <p:txBody>
          <a:bodyPr/>
          <a:lstStyle/>
          <a:p>
            <a:r>
              <a:rPr lang="pt-BR" dirty="0"/>
              <a:t>Cumulative Optical Flow </a:t>
            </a:r>
            <a:br>
              <a:rPr lang="pt-BR" dirty="0"/>
            </a:br>
            <a:r>
              <a:rPr lang="pt-BR" dirty="0"/>
              <a:t>Entropy Diagram – VIDVR #2</a:t>
            </a:r>
            <a:endParaRPr lang="en-US" dirty="0"/>
          </a:p>
        </p:txBody>
      </p:sp>
      <p:pic>
        <p:nvPicPr>
          <p:cNvPr id="5" name="cemv_histogram_output_combined2024_10_05_1720">
            <a:hlinkClick r:id="" action="ppaction://media"/>
            <a:extLst>
              <a:ext uri="{FF2B5EF4-FFF2-40B4-BE49-F238E27FC236}">
                <a16:creationId xmlns:a16="http://schemas.microsoft.com/office/drawing/2014/main" id="{C198C535-744C-0BB8-9868-DF709F12B95D}"/>
              </a:ext>
            </a:extLst>
          </p:cNvPr>
          <p:cNvPicPr>
            <a:picLocks noGrp="1" noChangeAspect="1"/>
          </p:cNvPicPr>
          <p:nvPr>
            <p:ph sz="quarter" idx="11"/>
            <a:videoFile r:link="rId3"/>
            <p:extLst>
              <p:ext uri="{DAA4B4D4-6D71-4841-9C94-3DE7FCFB9230}">
                <p14:media xmlns:p14="http://schemas.microsoft.com/office/powerpoint/2010/main" r:embed="rId2"/>
              </p:ext>
            </p:extLst>
          </p:nvPr>
        </p:nvPicPr>
        <p:blipFill>
          <a:blip r:embed="rId6"/>
          <a:stretch>
            <a:fillRect/>
          </a:stretch>
        </p:blipFill>
        <p:spPr>
          <a:xfrm>
            <a:off x="479425" y="1630363"/>
            <a:ext cx="11250613" cy="3906837"/>
          </a:xfrm>
        </p:spPr>
      </p:pic>
    </p:spTree>
    <p:custDataLst>
      <p:tags r:id="rId1"/>
    </p:custDataLst>
    <p:extLst>
      <p:ext uri="{BB962C8B-B14F-4D97-AF65-F5344CB8AC3E}">
        <p14:creationId xmlns:p14="http://schemas.microsoft.com/office/powerpoint/2010/main" val="2947362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1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D137F-2E73-D9B6-91AF-DFE5ED1693BF}"/>
              </a:ext>
            </a:extLst>
          </p:cNvPr>
          <p:cNvSpPr>
            <a:spLocks noGrp="1"/>
          </p:cNvSpPr>
          <p:nvPr>
            <p:ph type="title"/>
          </p:nvPr>
        </p:nvSpPr>
        <p:spPr/>
        <p:txBody>
          <a:bodyPr/>
          <a:lstStyle/>
          <a:p>
            <a:r>
              <a:rPr lang="en-US" dirty="0"/>
              <a:t>Guidance from XR Stimulus Quantification</a:t>
            </a:r>
          </a:p>
        </p:txBody>
      </p:sp>
      <p:sp>
        <p:nvSpPr>
          <p:cNvPr id="3" name="Content Placeholder 2">
            <a:extLst>
              <a:ext uri="{FF2B5EF4-FFF2-40B4-BE49-F238E27FC236}">
                <a16:creationId xmlns:a16="http://schemas.microsoft.com/office/drawing/2014/main" id="{9ECCEA45-EA0C-EDFC-EC2E-F069DACE8BF4}"/>
              </a:ext>
            </a:extLst>
          </p:cNvPr>
          <p:cNvSpPr>
            <a:spLocks noGrp="1"/>
          </p:cNvSpPr>
          <p:nvPr>
            <p:ph sz="quarter" idx="11"/>
          </p:nvPr>
        </p:nvSpPr>
        <p:spPr/>
        <p:txBody>
          <a:bodyPr/>
          <a:lstStyle/>
          <a:p>
            <a:pPr eaLnBrk="1" hangingPunct="1"/>
            <a:r>
              <a:rPr lang="en-US" altLang="en-US" sz="3200" dirty="0">
                <a:latin typeface="Arial Narrow" panose="020B0606020202030204" pitchFamily="34" charset="0"/>
                <a:ea typeface="Arial Narrow" panose="020B0606020202030204" pitchFamily="34" charset="0"/>
                <a:cs typeface="Arial Narrow" panose="020B0606020202030204" pitchFamily="34" charset="0"/>
              </a:rPr>
              <a:t>Maximum session length</a:t>
            </a:r>
          </a:p>
          <a:p>
            <a:pPr eaLnBrk="1" hangingPunct="1"/>
            <a:r>
              <a:rPr lang="en-US" altLang="en-US" sz="3200" dirty="0">
                <a:latin typeface="Arial Narrow" panose="020B0606020202030204" pitchFamily="34" charset="0"/>
                <a:ea typeface="Arial Narrow" panose="020B0606020202030204" pitchFamily="34" charset="0"/>
                <a:cs typeface="Arial Narrow" panose="020B0606020202030204" pitchFamily="34" charset="0"/>
              </a:rPr>
              <a:t>Cumulative session limits</a:t>
            </a:r>
          </a:p>
          <a:p>
            <a:pPr eaLnBrk="1" hangingPunct="1"/>
            <a:r>
              <a:rPr lang="en-US" altLang="en-US" sz="3200" dirty="0">
                <a:latin typeface="Arial Narrow" panose="020B0606020202030204" pitchFamily="34" charset="0"/>
                <a:ea typeface="Arial Narrow" panose="020B0606020202030204" pitchFamily="34" charset="0"/>
                <a:cs typeface="Arial Narrow" panose="020B0606020202030204" pitchFamily="34" charset="0"/>
              </a:rPr>
              <a:t>Susceptibility index</a:t>
            </a:r>
          </a:p>
          <a:p>
            <a:pPr eaLnBrk="1" hangingPunct="1"/>
            <a:r>
              <a:rPr lang="en-US" altLang="en-US" sz="3200" dirty="0">
                <a:latin typeface="Arial Narrow" panose="020B0606020202030204" pitchFamily="34" charset="0"/>
                <a:ea typeface="Arial Narrow" panose="020B0606020202030204" pitchFamily="34" charset="0"/>
                <a:cs typeface="Arial Narrow" panose="020B0606020202030204" pitchFamily="34" charset="0"/>
              </a:rPr>
              <a:t>Design of lessons</a:t>
            </a:r>
            <a:endParaRPr lang="en-US" altLang="en-US" sz="2800" dirty="0">
              <a:latin typeface="Arial Narrow" panose="020B0606020202030204" pitchFamily="34" charset="0"/>
              <a:ea typeface="Arial Narrow" panose="020B0606020202030204" pitchFamily="34" charset="0"/>
              <a:cs typeface="Arial Narrow" panose="020B0606020202030204" pitchFamily="34" charset="0"/>
            </a:endParaRPr>
          </a:p>
        </p:txBody>
      </p:sp>
      <p:sp>
        <p:nvSpPr>
          <p:cNvPr id="6" name="Content Placeholder 2">
            <a:extLst>
              <a:ext uri="{FF2B5EF4-FFF2-40B4-BE49-F238E27FC236}">
                <a16:creationId xmlns:a16="http://schemas.microsoft.com/office/drawing/2014/main" id="{D8944B48-9477-924E-6537-C8CF0B0741DF}"/>
              </a:ext>
            </a:extLst>
          </p:cNvPr>
          <p:cNvSpPr txBox="1">
            <a:spLocks/>
          </p:cNvSpPr>
          <p:nvPr/>
        </p:nvSpPr>
        <p:spPr bwMode="auto">
          <a:xfrm>
            <a:off x="10248179" y="5874069"/>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XR – eXtended Reality</a:t>
            </a:r>
            <a:endParaRPr lang="en-US" b="1" u="sng" kern="0" dirty="0"/>
          </a:p>
        </p:txBody>
      </p:sp>
    </p:spTree>
    <p:custDataLst>
      <p:tags r:id="rId1"/>
    </p:custDataLst>
    <p:extLst>
      <p:ext uri="{BB962C8B-B14F-4D97-AF65-F5344CB8AC3E}">
        <p14:creationId xmlns:p14="http://schemas.microsoft.com/office/powerpoint/2010/main" val="23522497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a:extLst>
              <a:ext uri="{FF2B5EF4-FFF2-40B4-BE49-F238E27FC236}">
                <a16:creationId xmlns:a16="http://schemas.microsoft.com/office/drawing/2014/main" id="{5A98238C-D842-1FDF-35B3-AACB6D8E3784}"/>
              </a:ext>
            </a:extLst>
          </p:cNvPr>
          <p:cNvSpPr>
            <a:spLocks noGrp="1" noChangeArrowheads="1"/>
          </p:cNvSpPr>
          <p:nvPr>
            <p:ph type="title"/>
          </p:nvPr>
        </p:nvSpPr>
        <p:spPr/>
        <p:txBody>
          <a:bodyPr/>
          <a:lstStyle/>
          <a:p>
            <a:pPr eaLnBrk="1" hangingPunct="1"/>
            <a:r>
              <a:rPr lang="en-US" altLang="en-US" dirty="0"/>
              <a:t>Quantify XR Aftereffects </a:t>
            </a:r>
            <a:br>
              <a:rPr lang="en-US" altLang="en-US" dirty="0"/>
            </a:br>
            <a:r>
              <a:rPr lang="en-US" altLang="en-US" dirty="0"/>
              <a:t>of Target System</a:t>
            </a:r>
          </a:p>
        </p:txBody>
      </p:sp>
      <p:sp>
        <p:nvSpPr>
          <p:cNvPr id="73731" name="Content Placeholder 2">
            <a:extLst>
              <a:ext uri="{FF2B5EF4-FFF2-40B4-BE49-F238E27FC236}">
                <a16:creationId xmlns:a16="http://schemas.microsoft.com/office/drawing/2014/main" id="{DBBB9DDD-D8D6-F48E-1FEA-DC7F88B931F6}"/>
              </a:ext>
            </a:extLst>
          </p:cNvPr>
          <p:cNvSpPr>
            <a:spLocks noGrp="1" noChangeArrowheads="1"/>
          </p:cNvSpPr>
          <p:nvPr>
            <p:ph sz="quarter" idx="11"/>
          </p:nvPr>
        </p:nvSpPr>
        <p:spPr>
          <a:xfrm>
            <a:off x="480132" y="962635"/>
            <a:ext cx="11250613" cy="5075237"/>
          </a:xfrm>
        </p:spPr>
        <p:txBody>
          <a:bodyPr/>
          <a:lstStyle/>
          <a:p>
            <a:pPr eaLnBrk="1" hangingPunct="1"/>
            <a:r>
              <a:rPr lang="en-US" altLang="en-US" sz="3200" dirty="0">
                <a:latin typeface="Arial Narrow" panose="020B0606020202030204" pitchFamily="34" charset="0"/>
                <a:ea typeface="Arial Narrow" panose="020B0606020202030204" pitchFamily="34" charset="0"/>
                <a:cs typeface="Arial Narrow" panose="020B0606020202030204" pitchFamily="34" charset="0"/>
              </a:rPr>
              <a:t>Questionnaires</a:t>
            </a:r>
          </a:p>
          <a:p>
            <a:pPr eaLnBrk="1" hangingPunct="1"/>
            <a:r>
              <a:rPr lang="en-US" altLang="en-US" sz="3200" dirty="0">
                <a:latin typeface="Arial Narrow" panose="020B0606020202030204" pitchFamily="34" charset="0"/>
                <a:ea typeface="Arial Narrow" panose="020B0606020202030204" pitchFamily="34" charset="0"/>
                <a:cs typeface="Arial Narrow" panose="020B0606020202030204" pitchFamily="34" charset="0"/>
              </a:rPr>
              <a:t>Biometric States</a:t>
            </a:r>
          </a:p>
          <a:p>
            <a:pPr lvl="1" eaLnBrk="1" hangingPunct="1"/>
            <a:r>
              <a:rPr lang="en-US" altLang="en-US" sz="2800" dirty="0">
                <a:latin typeface="Arial Narrow" panose="020B0606020202030204" pitchFamily="34" charset="0"/>
                <a:ea typeface="Arial Narrow" panose="020B0606020202030204" pitchFamily="34" charset="0"/>
                <a:cs typeface="Arial Narrow" panose="020B0606020202030204" pitchFamily="34" charset="0"/>
              </a:rPr>
              <a:t>Binocular vision impact</a:t>
            </a:r>
          </a:p>
          <a:p>
            <a:pPr lvl="1" eaLnBrk="1" hangingPunct="1"/>
            <a:r>
              <a:rPr lang="en-US" altLang="en-US" sz="2800" dirty="0">
                <a:latin typeface="Arial Narrow" panose="020B0606020202030204" pitchFamily="34" charset="0"/>
                <a:ea typeface="Arial Narrow" panose="020B0606020202030204" pitchFamily="34" charset="0"/>
                <a:cs typeface="Arial Narrow" panose="020B0606020202030204" pitchFamily="34" charset="0"/>
              </a:rPr>
              <a:t>Postural instability</a:t>
            </a:r>
          </a:p>
          <a:p>
            <a:pPr lvl="1" eaLnBrk="1" hangingPunct="1"/>
            <a:r>
              <a:rPr lang="en-US" altLang="en-US" sz="2800" dirty="0">
                <a:latin typeface="Arial Narrow" panose="020B0606020202030204" pitchFamily="34" charset="0"/>
                <a:ea typeface="Arial Narrow" panose="020B0606020202030204" pitchFamily="34" charset="0"/>
                <a:cs typeface="Arial Narrow" panose="020B0606020202030204" pitchFamily="34" charset="0"/>
              </a:rPr>
              <a:t>Visual acuity</a:t>
            </a:r>
          </a:p>
          <a:p>
            <a:pPr lvl="1" eaLnBrk="1" hangingPunct="1"/>
            <a:r>
              <a:rPr lang="en-US" altLang="en-US" sz="2800" dirty="0">
                <a:latin typeface="Arial Narrow" panose="020B0606020202030204" pitchFamily="34" charset="0"/>
                <a:ea typeface="Arial Narrow" panose="020B0606020202030204" pitchFamily="34" charset="0"/>
                <a:cs typeface="Arial Narrow" panose="020B0606020202030204" pitchFamily="34" charset="0"/>
              </a:rPr>
              <a:t>Refractive error</a:t>
            </a:r>
          </a:p>
          <a:p>
            <a:pPr lvl="1" eaLnBrk="1" hangingPunct="1"/>
            <a:r>
              <a:rPr lang="en-US" altLang="en-US" sz="2800" dirty="0">
                <a:latin typeface="Arial Narrow" panose="020B0606020202030204" pitchFamily="34" charset="0"/>
                <a:ea typeface="Arial Narrow" panose="020B0606020202030204" pitchFamily="34" charset="0"/>
                <a:cs typeface="Arial Narrow" panose="020B0606020202030204" pitchFamily="34" charset="0"/>
              </a:rPr>
              <a:t>Pupil size</a:t>
            </a:r>
          </a:p>
          <a:p>
            <a:pPr lvl="1" eaLnBrk="1" hangingPunct="1"/>
            <a:r>
              <a:rPr lang="en-US" altLang="en-US" sz="2800" dirty="0">
                <a:latin typeface="Arial Narrow" panose="020B0606020202030204" pitchFamily="34" charset="0"/>
                <a:ea typeface="Arial Narrow" panose="020B0606020202030204" pitchFamily="34" charset="0"/>
                <a:cs typeface="Arial Narrow" panose="020B0606020202030204" pitchFamily="34" charset="0"/>
              </a:rPr>
              <a:t>EEG/ECG</a:t>
            </a:r>
          </a:p>
          <a:p>
            <a:pPr eaLnBrk="1" hangingPunct="1"/>
            <a:r>
              <a:rPr lang="en-US" altLang="en-US" sz="3200" dirty="0">
                <a:latin typeface="Arial Narrow" panose="020B0606020202030204" pitchFamily="34" charset="0"/>
                <a:ea typeface="Arial Narrow" panose="020B0606020202030204" pitchFamily="34" charset="0"/>
                <a:cs typeface="Arial Narrow" panose="020B0606020202030204" pitchFamily="34" charset="0"/>
              </a:rPr>
              <a:t>Physiological states</a:t>
            </a:r>
          </a:p>
          <a:p>
            <a:pPr eaLnBrk="1" hangingPunct="1"/>
            <a:r>
              <a:rPr lang="en-US" altLang="en-US" sz="3200" dirty="0">
                <a:latin typeface="Arial Narrow" panose="020B0606020202030204" pitchFamily="34" charset="0"/>
                <a:ea typeface="Arial Narrow" panose="020B0606020202030204" pitchFamily="34" charset="0"/>
                <a:cs typeface="Arial Narrow" panose="020B0606020202030204" pitchFamily="34" charset="0"/>
              </a:rPr>
              <a:t>Cognitive performance</a:t>
            </a:r>
          </a:p>
          <a:p>
            <a:pPr eaLnBrk="1" hangingPunct="1"/>
            <a:endParaRPr lang="en-US" altLang="en-US" dirty="0">
              <a:latin typeface="Arial Narrow" panose="020B0606020202030204" pitchFamily="34" charset="0"/>
              <a:ea typeface="Arial Narrow" panose="020B0606020202030204" pitchFamily="34" charset="0"/>
              <a:cs typeface="Arial Narrow" panose="020B0606020202030204" pitchFamily="34" charset="0"/>
            </a:endParaRPr>
          </a:p>
        </p:txBody>
      </p:sp>
      <p:sp>
        <p:nvSpPr>
          <p:cNvPr id="2" name="Content Placeholder 2">
            <a:extLst>
              <a:ext uri="{FF2B5EF4-FFF2-40B4-BE49-F238E27FC236}">
                <a16:creationId xmlns:a16="http://schemas.microsoft.com/office/drawing/2014/main" id="{260BDD3C-369E-1643-55C5-7484B6AE6DEA}"/>
              </a:ext>
            </a:extLst>
          </p:cNvPr>
          <p:cNvSpPr txBox="1">
            <a:spLocks/>
          </p:cNvSpPr>
          <p:nvPr/>
        </p:nvSpPr>
        <p:spPr bwMode="auto">
          <a:xfrm>
            <a:off x="10248179" y="5413704"/>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EEG – Electrogastrogram</a:t>
            </a:r>
            <a:endParaRPr lang="en-US" sz="1400" b="1" u="sng" kern="0" dirty="0"/>
          </a:p>
          <a:p>
            <a:pPr marL="0" indent="0" algn="ctr">
              <a:spcBef>
                <a:spcPts val="0"/>
              </a:spcBef>
              <a:buNone/>
            </a:pPr>
            <a:r>
              <a:rPr lang="en-US" sz="1400" kern="0" dirty="0"/>
              <a:t>ECG - Electrocardiogram</a:t>
            </a:r>
          </a:p>
        </p:txBody>
      </p:sp>
    </p:spTree>
    <p:custDataLst>
      <p:tags r:id="rId1"/>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DE0CBBC5-354C-FB67-5BB3-6A8298AAB1B0}"/>
              </a:ext>
            </a:extLst>
          </p:cNvPr>
          <p:cNvSpPr>
            <a:spLocks noGrp="1" noChangeArrowheads="1"/>
          </p:cNvSpPr>
          <p:nvPr>
            <p:ph type="title"/>
          </p:nvPr>
        </p:nvSpPr>
        <p:spPr/>
        <p:txBody>
          <a:bodyPr/>
          <a:lstStyle/>
          <a:p>
            <a:pPr eaLnBrk="1" hangingPunct="1"/>
            <a:r>
              <a:rPr lang="en-US" altLang="en-US" dirty="0"/>
              <a:t>Guidance from XR Aftereffects Quantification</a:t>
            </a:r>
          </a:p>
        </p:txBody>
      </p:sp>
      <p:sp>
        <p:nvSpPr>
          <p:cNvPr id="75779" name="Content Placeholder 2">
            <a:extLst>
              <a:ext uri="{FF2B5EF4-FFF2-40B4-BE49-F238E27FC236}">
                <a16:creationId xmlns:a16="http://schemas.microsoft.com/office/drawing/2014/main" id="{2A1BE635-C753-9890-AC71-E75CC522F6EE}"/>
              </a:ext>
            </a:extLst>
          </p:cNvPr>
          <p:cNvSpPr>
            <a:spLocks noGrp="1" noChangeArrowheads="1"/>
          </p:cNvSpPr>
          <p:nvPr>
            <p:ph sz="quarter" idx="11"/>
          </p:nvPr>
        </p:nvSpPr>
        <p:spPr>
          <a:xfrm>
            <a:off x="479425" y="1046163"/>
            <a:ext cx="11250613" cy="5075237"/>
          </a:xfrm>
        </p:spPr>
        <p:txBody>
          <a:bodyPr/>
          <a:lstStyle/>
          <a:p>
            <a:pPr eaLnBrk="1" hangingPunct="1"/>
            <a:r>
              <a:rPr lang="en-US" altLang="en-US" sz="3600" dirty="0">
                <a:latin typeface="Arial Narrow" panose="020B0606020202030204" pitchFamily="34" charset="0"/>
                <a:ea typeface="Arial Narrow" panose="020B0606020202030204" pitchFamily="34" charset="0"/>
                <a:cs typeface="Arial Narrow" panose="020B0606020202030204" pitchFamily="34" charset="0"/>
              </a:rPr>
              <a:t>Post experience limitations</a:t>
            </a:r>
          </a:p>
          <a:p>
            <a:pPr eaLnBrk="1" hangingPunct="1"/>
            <a:r>
              <a:rPr lang="en-US" altLang="en-US" sz="3600" dirty="0">
                <a:latin typeface="Arial Narrow" panose="020B0606020202030204" pitchFamily="34" charset="0"/>
                <a:ea typeface="Arial Narrow" panose="020B0606020202030204" pitchFamily="34" charset="0"/>
                <a:cs typeface="Arial Narrow" panose="020B0606020202030204" pitchFamily="34" charset="0"/>
              </a:rPr>
              <a:t>Management protocols for affected users</a:t>
            </a:r>
          </a:p>
          <a:p>
            <a:pPr eaLnBrk="1" hangingPunct="1"/>
            <a:r>
              <a:rPr lang="en-US" altLang="en-US" sz="3600" dirty="0">
                <a:latin typeface="Arial Narrow" panose="020B0606020202030204" pitchFamily="34" charset="0"/>
                <a:ea typeface="Arial Narrow" panose="020B0606020202030204" pitchFamily="34" charset="0"/>
                <a:cs typeface="Arial Narrow" panose="020B0606020202030204" pitchFamily="34" charset="0"/>
              </a:rPr>
              <a:t>Training for instructors</a:t>
            </a:r>
          </a:p>
        </p:txBody>
      </p:sp>
    </p:spTree>
    <p:custDataLst>
      <p:tags r:id="rId1"/>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B8216-1A39-F15E-3FFC-CBE71D4E8236}"/>
              </a:ext>
            </a:extLst>
          </p:cNvPr>
          <p:cNvSpPr>
            <a:spLocks noGrp="1"/>
          </p:cNvSpPr>
          <p:nvPr>
            <p:ph type="title"/>
          </p:nvPr>
        </p:nvSpPr>
        <p:spPr/>
        <p:txBody>
          <a:bodyPr/>
          <a:lstStyle/>
          <a:p>
            <a:r>
              <a:rPr lang="en-US" dirty="0"/>
              <a:t>Reduce CyS During Curriculum Design</a:t>
            </a:r>
          </a:p>
        </p:txBody>
      </p:sp>
      <p:sp>
        <p:nvSpPr>
          <p:cNvPr id="3" name="Content Placeholder 2">
            <a:extLst>
              <a:ext uri="{FF2B5EF4-FFF2-40B4-BE49-F238E27FC236}">
                <a16:creationId xmlns:a16="http://schemas.microsoft.com/office/drawing/2014/main" id="{11D132E3-FCFC-32B5-DC1C-22838CEA7F3B}"/>
              </a:ext>
            </a:extLst>
          </p:cNvPr>
          <p:cNvSpPr>
            <a:spLocks noGrp="1"/>
          </p:cNvSpPr>
          <p:nvPr>
            <p:ph sz="quarter" idx="11"/>
          </p:nvPr>
        </p:nvSpPr>
        <p:spPr/>
        <p:txBody>
          <a:bodyPr/>
          <a:lstStyle/>
          <a:p>
            <a:pPr marL="0" indent="0">
              <a:buNone/>
              <a:defRPr/>
            </a:pPr>
            <a:r>
              <a:rPr lang="en-US" sz="4000" b="1" i="1" dirty="0">
                <a:solidFill>
                  <a:schemeClr val="tx2"/>
                </a:solidFill>
                <a:latin typeface="Arial Narrow" panose="020B0606020202030204" pitchFamily="34" charset="0"/>
              </a:rPr>
              <a:t>Learning Objective 4</a:t>
            </a:r>
          </a:p>
          <a:p>
            <a:r>
              <a:rPr lang="en-US" sz="3200" dirty="0"/>
              <a:t>Key actions/methods to design curricula which minimize CyS</a:t>
            </a:r>
          </a:p>
          <a:p>
            <a:pPr lvl="1"/>
            <a:r>
              <a:rPr lang="en-US" sz="2800" dirty="0"/>
              <a:t>Adaptation</a:t>
            </a:r>
          </a:p>
          <a:p>
            <a:pPr lvl="1"/>
            <a:r>
              <a:rPr lang="en-US" sz="2800" dirty="0"/>
              <a:t>Individual susceptibility</a:t>
            </a:r>
          </a:p>
          <a:p>
            <a:pPr lvl="1"/>
            <a:r>
              <a:rPr lang="en-US" sz="2800" dirty="0"/>
              <a:t>Length of XR sessions</a:t>
            </a:r>
          </a:p>
          <a:p>
            <a:pPr lvl="1"/>
            <a:r>
              <a:rPr lang="en-US" sz="2800" dirty="0"/>
              <a:t>Number of sessions</a:t>
            </a:r>
          </a:p>
          <a:p>
            <a:pPr lvl="1"/>
            <a:r>
              <a:rPr lang="en-US" sz="2800" dirty="0"/>
              <a:t>Placement of XR sessions within curricula </a:t>
            </a:r>
          </a:p>
          <a:p>
            <a:pPr lvl="1"/>
            <a:r>
              <a:rPr lang="en-US" sz="2800" dirty="0"/>
              <a:t>Learning outcomes</a:t>
            </a:r>
          </a:p>
        </p:txBody>
      </p:sp>
      <p:sp>
        <p:nvSpPr>
          <p:cNvPr id="6" name="Content Placeholder 2">
            <a:extLst>
              <a:ext uri="{FF2B5EF4-FFF2-40B4-BE49-F238E27FC236}">
                <a16:creationId xmlns:a16="http://schemas.microsoft.com/office/drawing/2014/main" id="{704FA88E-E4BC-8DA6-9E7E-30CC423F1464}"/>
              </a:ext>
            </a:extLst>
          </p:cNvPr>
          <p:cNvSpPr txBox="1">
            <a:spLocks/>
          </p:cNvSpPr>
          <p:nvPr/>
        </p:nvSpPr>
        <p:spPr bwMode="auto">
          <a:xfrm>
            <a:off x="10211403" y="5645316"/>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CyS – Cybersickness</a:t>
            </a:r>
            <a:endParaRPr lang="en-US" sz="1400" b="1" u="sng" kern="0" dirty="0"/>
          </a:p>
          <a:p>
            <a:pPr marL="0" indent="0" algn="ctr">
              <a:spcBef>
                <a:spcPts val="0"/>
              </a:spcBef>
              <a:buNone/>
            </a:pPr>
            <a:r>
              <a:rPr lang="en-US" sz="1400" kern="0" dirty="0"/>
              <a:t>XR – eXtended Reality</a:t>
            </a:r>
          </a:p>
        </p:txBody>
      </p:sp>
    </p:spTree>
    <p:custDataLst>
      <p:tags r:id="rId1"/>
    </p:custDataLst>
    <p:extLst>
      <p:ext uri="{BB962C8B-B14F-4D97-AF65-F5344CB8AC3E}">
        <p14:creationId xmlns:p14="http://schemas.microsoft.com/office/powerpoint/2010/main" val="1606175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5C58D-7E7F-5471-3E9F-206658C7BF24}"/>
              </a:ext>
            </a:extLst>
          </p:cNvPr>
          <p:cNvSpPr>
            <a:spLocks noGrp="1"/>
          </p:cNvSpPr>
          <p:nvPr>
            <p:ph type="title"/>
          </p:nvPr>
        </p:nvSpPr>
        <p:spPr/>
        <p:txBody>
          <a:bodyPr/>
          <a:lstStyle/>
          <a:p>
            <a:r>
              <a:rPr lang="en-US" dirty="0"/>
              <a:t>This Tutorial is NOT:</a:t>
            </a:r>
          </a:p>
        </p:txBody>
      </p:sp>
      <p:sp>
        <p:nvSpPr>
          <p:cNvPr id="3" name="Content Placeholder 2">
            <a:extLst>
              <a:ext uri="{FF2B5EF4-FFF2-40B4-BE49-F238E27FC236}">
                <a16:creationId xmlns:a16="http://schemas.microsoft.com/office/drawing/2014/main" id="{FB1ED80C-6538-164E-501A-42B84AD624F7}"/>
              </a:ext>
            </a:extLst>
          </p:cNvPr>
          <p:cNvSpPr>
            <a:spLocks noGrp="1"/>
          </p:cNvSpPr>
          <p:nvPr>
            <p:ph sz="quarter" idx="11"/>
          </p:nvPr>
        </p:nvSpPr>
        <p:spPr/>
        <p:txBody>
          <a:bodyPr/>
          <a:lstStyle/>
          <a:p>
            <a:r>
              <a:rPr lang="en-US" sz="3200" dirty="0"/>
              <a:t>A deep dive into the science of CyS</a:t>
            </a:r>
          </a:p>
          <a:p>
            <a:r>
              <a:rPr lang="en-US" sz="3200" dirty="0"/>
              <a:t>A detailed design course for</a:t>
            </a:r>
          </a:p>
          <a:p>
            <a:pPr lvl="1"/>
            <a:r>
              <a:rPr lang="en-US" sz="2800" dirty="0"/>
              <a:t>Curriculum building/ADDIE</a:t>
            </a:r>
          </a:p>
          <a:p>
            <a:pPr lvl="1"/>
            <a:r>
              <a:rPr lang="en-US" sz="2800" dirty="0"/>
              <a:t>Virtual environments (VR/AR/games)</a:t>
            </a:r>
          </a:p>
          <a:p>
            <a:pPr lvl="1"/>
            <a:r>
              <a:rPr lang="en-US" sz="2800" dirty="0"/>
              <a:t>Training systems</a:t>
            </a:r>
          </a:p>
          <a:p>
            <a:r>
              <a:rPr lang="en-US" sz="3200" dirty="0"/>
              <a:t>Discussion on XR environmental safety</a:t>
            </a:r>
          </a:p>
        </p:txBody>
      </p:sp>
      <p:sp>
        <p:nvSpPr>
          <p:cNvPr id="5" name="Content Placeholder 2">
            <a:extLst>
              <a:ext uri="{FF2B5EF4-FFF2-40B4-BE49-F238E27FC236}">
                <a16:creationId xmlns:a16="http://schemas.microsoft.com/office/drawing/2014/main" id="{F309786F-F95A-5063-439C-6F0BD31EE92E}"/>
              </a:ext>
            </a:extLst>
          </p:cNvPr>
          <p:cNvSpPr txBox="1">
            <a:spLocks/>
          </p:cNvSpPr>
          <p:nvPr/>
        </p:nvSpPr>
        <p:spPr bwMode="auto">
          <a:xfrm>
            <a:off x="10164101" y="4326267"/>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CyS - Cybersickness</a:t>
            </a:r>
          </a:p>
          <a:p>
            <a:pPr marL="0" indent="0" algn="ctr">
              <a:spcBef>
                <a:spcPts val="0"/>
              </a:spcBef>
              <a:buNone/>
            </a:pPr>
            <a:r>
              <a:rPr lang="en-US" sz="1400" kern="0" dirty="0"/>
              <a:t>XR - eXtended Reality</a:t>
            </a:r>
          </a:p>
          <a:p>
            <a:pPr marL="0" indent="0" algn="ctr">
              <a:spcBef>
                <a:spcPts val="0"/>
              </a:spcBef>
              <a:buNone/>
            </a:pPr>
            <a:r>
              <a:rPr lang="en-US" sz="1400" kern="0" dirty="0"/>
              <a:t>ADDIE – Analysis/ Design/Development/ Implementation/Evaluation</a:t>
            </a:r>
          </a:p>
          <a:p>
            <a:pPr marL="0" indent="0" algn="ctr">
              <a:spcBef>
                <a:spcPts val="0"/>
              </a:spcBef>
              <a:buNone/>
            </a:pPr>
            <a:r>
              <a:rPr lang="en-US" sz="1400" kern="0" dirty="0"/>
              <a:t>VR – Virtual reality</a:t>
            </a:r>
          </a:p>
          <a:p>
            <a:pPr marL="0" indent="0" algn="ctr">
              <a:spcBef>
                <a:spcPts val="0"/>
              </a:spcBef>
              <a:buNone/>
            </a:pPr>
            <a:r>
              <a:rPr lang="en-US" sz="1400" kern="0" dirty="0"/>
              <a:t>AR – Augmented reality</a:t>
            </a:r>
          </a:p>
        </p:txBody>
      </p:sp>
    </p:spTree>
    <p:custDataLst>
      <p:tags r:id="rId1"/>
    </p:custDataLst>
    <p:extLst>
      <p:ext uri="{BB962C8B-B14F-4D97-AF65-F5344CB8AC3E}">
        <p14:creationId xmlns:p14="http://schemas.microsoft.com/office/powerpoint/2010/main" val="31308779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E7718B05-5D9D-4B5B-8F6E-D5C8348D6B01}"/>
              </a:ext>
            </a:extLst>
          </p:cNvPr>
          <p:cNvSpPr>
            <a:spLocks noGrp="1" noChangeArrowheads="1"/>
          </p:cNvSpPr>
          <p:nvPr>
            <p:ph type="title"/>
          </p:nvPr>
        </p:nvSpPr>
        <p:spPr/>
        <p:txBody>
          <a:bodyPr/>
          <a:lstStyle/>
          <a:p>
            <a:pPr eaLnBrk="1" hangingPunct="1"/>
            <a:r>
              <a:rPr lang="en-US" altLang="en-US" dirty="0"/>
              <a:t>Identify Individual Capacity </a:t>
            </a:r>
            <a:br>
              <a:rPr lang="en-US" altLang="en-US" dirty="0"/>
            </a:br>
            <a:r>
              <a:rPr lang="en-US" altLang="en-US" dirty="0"/>
              <a:t>of Target User Population</a:t>
            </a:r>
          </a:p>
        </p:txBody>
      </p:sp>
      <p:sp>
        <p:nvSpPr>
          <p:cNvPr id="79875" name="Content Placeholder 2">
            <a:extLst>
              <a:ext uri="{FF2B5EF4-FFF2-40B4-BE49-F238E27FC236}">
                <a16:creationId xmlns:a16="http://schemas.microsoft.com/office/drawing/2014/main" id="{C5CF8DF2-CBC4-AC52-FFE5-1FCEDA9B5666}"/>
              </a:ext>
            </a:extLst>
          </p:cNvPr>
          <p:cNvSpPr>
            <a:spLocks noGrp="1" noChangeArrowheads="1"/>
          </p:cNvSpPr>
          <p:nvPr>
            <p:ph sz="quarter" idx="11"/>
          </p:nvPr>
        </p:nvSpPr>
        <p:spPr>
          <a:xfrm>
            <a:off x="469900" y="806508"/>
            <a:ext cx="11250613" cy="5075237"/>
          </a:xfrm>
        </p:spPr>
        <p:txBody>
          <a:bodyPr/>
          <a:lstStyle/>
          <a:p>
            <a:r>
              <a:rPr lang="en-US" altLang="en-US" sz="3200" dirty="0">
                <a:latin typeface="Arial Narrow" panose="020B0606020202030204" pitchFamily="34" charset="0"/>
                <a:ea typeface="Arial Narrow" panose="020B0606020202030204" pitchFamily="34" charset="0"/>
                <a:cs typeface="Arial Narrow" panose="020B0606020202030204" pitchFamily="34" charset="0"/>
              </a:rPr>
              <a:t>Adaptation</a:t>
            </a:r>
          </a:p>
          <a:p>
            <a:r>
              <a:rPr lang="en-US" altLang="en-US" sz="3200" dirty="0">
                <a:latin typeface="Arial Narrow" panose="020B0606020202030204" pitchFamily="34" charset="0"/>
                <a:ea typeface="Arial Narrow" panose="020B0606020202030204" pitchFamily="34" charset="0"/>
                <a:cs typeface="Arial Narrow" panose="020B0606020202030204" pitchFamily="34" charset="0"/>
              </a:rPr>
              <a:t>Motion sickness susceptibility questionnaire (MSSQ)</a:t>
            </a:r>
          </a:p>
          <a:p>
            <a:pPr eaLnBrk="1" hangingPunct="1"/>
            <a:r>
              <a:rPr lang="en-US" altLang="en-US" sz="3200" dirty="0">
                <a:latin typeface="Arial Narrow" panose="020B0606020202030204" pitchFamily="34" charset="0"/>
                <a:ea typeface="Arial Narrow" panose="020B0606020202030204" pitchFamily="34" charset="0"/>
                <a:cs typeface="Arial Narrow" panose="020B0606020202030204" pitchFamily="34" charset="0"/>
              </a:rPr>
              <a:t>Fast motion sickness scale (FMS)</a:t>
            </a:r>
          </a:p>
          <a:p>
            <a:pPr eaLnBrk="1" hangingPunct="1"/>
            <a:r>
              <a:rPr lang="en-US" altLang="en-US" sz="3200" dirty="0">
                <a:latin typeface="Arial Narrow" panose="020B0606020202030204" pitchFamily="34" charset="0"/>
                <a:ea typeface="Arial Narrow" panose="020B0606020202030204" pitchFamily="34" charset="0"/>
                <a:cs typeface="Arial Narrow" panose="020B0606020202030204" pitchFamily="34" charset="0"/>
              </a:rPr>
              <a:t>Significant differences in responses of individuals</a:t>
            </a:r>
          </a:p>
          <a:p>
            <a:pPr lvl="1" eaLnBrk="1" hangingPunct="1"/>
            <a:r>
              <a:rPr lang="en-US" altLang="en-US" sz="2800" dirty="0">
                <a:latin typeface="Arial Narrow" panose="020B0606020202030204" pitchFamily="34" charset="0"/>
                <a:ea typeface="Arial Narrow" panose="020B0606020202030204" pitchFamily="34" charset="0"/>
                <a:cs typeface="Arial Narrow" panose="020B0606020202030204" pitchFamily="34" charset="0"/>
              </a:rPr>
              <a:t>Sex</a:t>
            </a:r>
          </a:p>
          <a:p>
            <a:pPr lvl="1" eaLnBrk="1" hangingPunct="1"/>
            <a:r>
              <a:rPr lang="en-US" altLang="en-US" sz="2800" dirty="0">
                <a:latin typeface="Arial Narrow" panose="020B0606020202030204" pitchFamily="34" charset="0"/>
                <a:ea typeface="Arial Narrow" panose="020B0606020202030204" pitchFamily="34" charset="0"/>
                <a:cs typeface="Arial Narrow" panose="020B0606020202030204" pitchFamily="34" charset="0"/>
              </a:rPr>
              <a:t>Age</a:t>
            </a:r>
          </a:p>
          <a:p>
            <a:pPr lvl="1" eaLnBrk="1" hangingPunct="1"/>
            <a:r>
              <a:rPr lang="en-US" altLang="en-US" sz="2800" dirty="0">
                <a:latin typeface="Arial Narrow" panose="020B0606020202030204" pitchFamily="34" charset="0"/>
                <a:ea typeface="Arial Narrow" panose="020B0606020202030204" pitchFamily="34" charset="0"/>
                <a:cs typeface="Arial Narrow" panose="020B0606020202030204" pitchFamily="34" charset="0"/>
              </a:rPr>
              <a:t>Past experience</a:t>
            </a:r>
          </a:p>
          <a:p>
            <a:pPr marL="1522413" lvl="2" indent="-303213" eaLnBrk="1" hangingPunct="1">
              <a:buFont typeface="Wingdings" panose="05000000000000000000" pitchFamily="2" charset="2"/>
              <a:buChar char="v"/>
            </a:pPr>
            <a:r>
              <a:rPr lang="en-US" altLang="en-US" sz="2400" dirty="0">
                <a:latin typeface="Arial Narrow" panose="020B0606020202030204" pitchFamily="34" charset="0"/>
                <a:ea typeface="Arial Narrow" panose="020B0606020202030204" pitchFamily="34" charset="0"/>
                <a:cs typeface="Arial Narrow" panose="020B0606020202030204" pitchFamily="34" charset="0"/>
              </a:rPr>
              <a:t>VR time</a:t>
            </a:r>
          </a:p>
          <a:p>
            <a:pPr marL="1522413" lvl="2" indent="-303213" eaLnBrk="1" hangingPunct="1">
              <a:buFont typeface="Wingdings" panose="05000000000000000000" pitchFamily="2" charset="2"/>
              <a:buChar char="v"/>
            </a:pPr>
            <a:r>
              <a:rPr lang="en-US" altLang="en-US" sz="2400" dirty="0">
                <a:latin typeface="Arial Narrow" panose="020B0606020202030204" pitchFamily="34" charset="0"/>
                <a:ea typeface="Arial Narrow" panose="020B0606020202030204" pitchFamily="34" charset="0"/>
                <a:cs typeface="Arial Narrow" panose="020B0606020202030204" pitchFamily="34" charset="0"/>
              </a:rPr>
              <a:t>Simulator time</a:t>
            </a:r>
          </a:p>
          <a:p>
            <a:pPr marL="1522413" lvl="2" indent="-303213" eaLnBrk="1" hangingPunct="1">
              <a:buFont typeface="Wingdings" panose="05000000000000000000" pitchFamily="2" charset="2"/>
              <a:buChar char="v"/>
            </a:pPr>
            <a:r>
              <a:rPr lang="en-US" altLang="en-US" sz="2400" dirty="0">
                <a:latin typeface="Arial Narrow" panose="020B0606020202030204" pitchFamily="34" charset="0"/>
                <a:ea typeface="Arial Narrow" panose="020B0606020202030204" pitchFamily="34" charset="0"/>
                <a:cs typeface="Arial Narrow" panose="020B0606020202030204" pitchFamily="34" charset="0"/>
              </a:rPr>
              <a:t>Videogame time</a:t>
            </a:r>
          </a:p>
          <a:p>
            <a:pPr lvl="1" eaLnBrk="1" hangingPunct="1"/>
            <a:r>
              <a:rPr lang="en-US" altLang="en-US" sz="2800" dirty="0">
                <a:latin typeface="Arial Narrow" panose="020B0606020202030204" pitchFamily="34" charset="0"/>
                <a:ea typeface="Arial Narrow" panose="020B0606020202030204" pitchFamily="34" charset="0"/>
                <a:cs typeface="Arial Narrow" panose="020B0606020202030204" pitchFamily="34" charset="0"/>
              </a:rPr>
              <a:t>Prior sickness susceptibility</a:t>
            </a:r>
          </a:p>
          <a:p>
            <a:pPr eaLnBrk="1" hangingPunct="1"/>
            <a:endParaRPr lang="en-US" altLang="en-US" sz="3200" dirty="0">
              <a:latin typeface="Arial Narrow" panose="020B0606020202030204" pitchFamily="34" charset="0"/>
              <a:ea typeface="Arial Narrow" panose="020B0606020202030204" pitchFamily="34" charset="0"/>
              <a:cs typeface="Arial Narrow" panose="020B0606020202030204" pitchFamily="34" charset="0"/>
            </a:endParaRPr>
          </a:p>
        </p:txBody>
      </p:sp>
      <p:sp>
        <p:nvSpPr>
          <p:cNvPr id="2" name="Content Placeholder 2">
            <a:extLst>
              <a:ext uri="{FF2B5EF4-FFF2-40B4-BE49-F238E27FC236}">
                <a16:creationId xmlns:a16="http://schemas.microsoft.com/office/drawing/2014/main" id="{A7F56F6B-F32B-73F7-7301-4CC2B2F5304D}"/>
              </a:ext>
            </a:extLst>
          </p:cNvPr>
          <p:cNvSpPr txBox="1">
            <a:spLocks/>
          </p:cNvSpPr>
          <p:nvPr/>
        </p:nvSpPr>
        <p:spPr bwMode="auto">
          <a:xfrm>
            <a:off x="10248179" y="4756961"/>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MSSQ - Motion Sickness Susceptibility Questionnaire</a:t>
            </a:r>
          </a:p>
          <a:p>
            <a:pPr marL="0" indent="0" algn="ctr">
              <a:spcBef>
                <a:spcPts val="0"/>
              </a:spcBef>
              <a:buNone/>
            </a:pPr>
            <a:r>
              <a:rPr lang="en-US" sz="1400" kern="0" dirty="0"/>
              <a:t>FMS - Fast Motion Sickness Scale</a:t>
            </a:r>
          </a:p>
          <a:p>
            <a:pPr marL="0" indent="0" algn="ctr">
              <a:spcBef>
                <a:spcPts val="0"/>
              </a:spcBef>
              <a:buNone/>
            </a:pPr>
            <a:r>
              <a:rPr lang="en-US" sz="1400" kern="0" dirty="0"/>
              <a:t>VR – Virtual Reality </a:t>
            </a:r>
          </a:p>
        </p:txBody>
      </p:sp>
    </p:spTree>
    <p:custDataLst>
      <p:tags r:id="rId1"/>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FF3A2FDB-40BB-3E33-D51D-7363D1CFC683}"/>
              </a:ext>
            </a:extLst>
          </p:cNvPr>
          <p:cNvSpPr>
            <a:spLocks noGrp="1" noChangeArrowheads="1"/>
          </p:cNvSpPr>
          <p:nvPr>
            <p:ph type="title"/>
          </p:nvPr>
        </p:nvSpPr>
        <p:spPr/>
        <p:txBody>
          <a:bodyPr/>
          <a:lstStyle/>
          <a:p>
            <a:pPr eaLnBrk="1" hangingPunct="1"/>
            <a:r>
              <a:rPr lang="en-US" altLang="en-US" dirty="0"/>
              <a:t>Other Factors</a:t>
            </a:r>
          </a:p>
        </p:txBody>
      </p:sp>
      <p:sp>
        <p:nvSpPr>
          <p:cNvPr id="81923" name="Content Placeholder 2">
            <a:extLst>
              <a:ext uri="{FF2B5EF4-FFF2-40B4-BE49-F238E27FC236}">
                <a16:creationId xmlns:a16="http://schemas.microsoft.com/office/drawing/2014/main" id="{E290B035-064C-ADAF-1ACD-6B1425F249B6}"/>
              </a:ext>
            </a:extLst>
          </p:cNvPr>
          <p:cNvSpPr>
            <a:spLocks noGrp="1" noChangeArrowheads="1"/>
          </p:cNvSpPr>
          <p:nvPr>
            <p:ph sz="quarter" idx="11"/>
          </p:nvPr>
        </p:nvSpPr>
        <p:spPr>
          <a:xfrm>
            <a:off x="479425" y="1046163"/>
            <a:ext cx="11250613" cy="5075237"/>
          </a:xfrm>
        </p:spPr>
        <p:txBody>
          <a:bodyPr/>
          <a:lstStyle/>
          <a:p>
            <a:pPr eaLnBrk="1" hangingPunct="1"/>
            <a:r>
              <a:rPr lang="en-US" altLang="en-US" sz="3600" dirty="0">
                <a:latin typeface="Arial Narrow" panose="020B0606020202030204" pitchFamily="34" charset="0"/>
                <a:ea typeface="Arial Narrow" panose="020B0606020202030204" pitchFamily="34" charset="0"/>
                <a:cs typeface="Arial Narrow" panose="020B0606020202030204" pitchFamily="34" charset="0"/>
              </a:rPr>
              <a:t>Design of training for those who cannot use </a:t>
            </a:r>
            <a:r>
              <a:rPr lang="en-US" altLang="en-US" sz="3600" dirty="0" err="1">
                <a:latin typeface="Arial Narrow" panose="020B0606020202030204" pitchFamily="34" charset="0"/>
                <a:ea typeface="Arial Narrow" panose="020B0606020202030204" pitchFamily="34" charset="0"/>
                <a:cs typeface="Arial Narrow" panose="020B0606020202030204" pitchFamily="34" charset="0"/>
              </a:rPr>
              <a:t>VEs</a:t>
            </a:r>
            <a:endParaRPr lang="en-US" altLang="en-US" sz="3200" dirty="0">
              <a:latin typeface="Arial Narrow" panose="020B0606020202030204" pitchFamily="34" charset="0"/>
              <a:ea typeface="Arial Narrow" panose="020B0606020202030204" pitchFamily="34" charset="0"/>
              <a:cs typeface="Arial Narrow" panose="020B0606020202030204" pitchFamily="34" charset="0"/>
            </a:endParaRPr>
          </a:p>
          <a:p>
            <a:pPr lvl="1" eaLnBrk="1" hangingPunct="1"/>
            <a:r>
              <a:rPr lang="en-US" altLang="en-US" sz="3200" dirty="0">
                <a:latin typeface="Arial Narrow" panose="020B0606020202030204" pitchFamily="34" charset="0"/>
                <a:ea typeface="Arial Narrow" panose="020B0606020202030204" pitchFamily="34" charset="0"/>
                <a:cs typeface="Arial Narrow" panose="020B0606020202030204" pitchFamily="34" charset="0"/>
              </a:rPr>
              <a:t>Does it still achieve the </a:t>
            </a:r>
            <a:r>
              <a:rPr lang="en-US" altLang="en-US" sz="3200" dirty="0" err="1">
                <a:latin typeface="Arial Narrow" panose="020B0606020202030204" pitchFamily="34" charset="0"/>
                <a:ea typeface="Arial Narrow" panose="020B0606020202030204" pitchFamily="34" charset="0"/>
                <a:cs typeface="Arial Narrow" panose="020B0606020202030204" pitchFamily="34" charset="0"/>
              </a:rPr>
              <a:t>LOs</a:t>
            </a:r>
            <a:r>
              <a:rPr lang="en-US" altLang="en-US" sz="3200" dirty="0">
                <a:latin typeface="Arial Narrow" panose="020B0606020202030204" pitchFamily="34" charset="0"/>
                <a:ea typeface="Arial Narrow" panose="020B0606020202030204" pitchFamily="34" charset="0"/>
                <a:cs typeface="Arial Narrow" panose="020B0606020202030204" pitchFamily="34" charset="0"/>
              </a:rPr>
              <a:t>?</a:t>
            </a:r>
          </a:p>
          <a:p>
            <a:pPr lvl="1" eaLnBrk="1" hangingPunct="1"/>
            <a:r>
              <a:rPr lang="en-US" altLang="en-US" sz="3200" dirty="0">
                <a:latin typeface="Arial Narrow" panose="020B0606020202030204" pitchFamily="34" charset="0"/>
                <a:ea typeface="Arial Narrow" panose="020B0606020202030204" pitchFamily="34" charset="0"/>
                <a:cs typeface="Arial Narrow" panose="020B0606020202030204" pitchFamily="34" charset="0"/>
              </a:rPr>
              <a:t>Does it fit into the schedule?</a:t>
            </a:r>
          </a:p>
          <a:p>
            <a:pPr eaLnBrk="1" hangingPunct="1"/>
            <a:r>
              <a:rPr lang="en-US" altLang="en-US" sz="3600" dirty="0">
                <a:latin typeface="Arial Narrow" panose="020B0606020202030204" pitchFamily="34" charset="0"/>
                <a:ea typeface="Arial Narrow" panose="020B0606020202030204" pitchFamily="34" charset="0"/>
                <a:cs typeface="Arial Narrow" panose="020B0606020202030204" pitchFamily="34" charset="0"/>
              </a:rPr>
              <a:t>Does </a:t>
            </a:r>
            <a:r>
              <a:rPr lang="en-US" altLang="en-US" sz="3600" dirty="0" err="1">
                <a:latin typeface="Arial Narrow" panose="020B0606020202030204" pitchFamily="34" charset="0"/>
                <a:ea typeface="Arial Narrow" panose="020B0606020202030204" pitchFamily="34" charset="0"/>
                <a:cs typeface="Arial Narrow" panose="020B0606020202030204" pitchFamily="34" charset="0"/>
              </a:rPr>
              <a:t>CyS</a:t>
            </a:r>
            <a:r>
              <a:rPr lang="en-US" altLang="en-US" sz="3600" dirty="0">
                <a:latin typeface="Arial Narrow" panose="020B0606020202030204" pitchFamily="34" charset="0"/>
                <a:ea typeface="Arial Narrow" panose="020B0606020202030204" pitchFamily="34" charset="0"/>
                <a:cs typeface="Arial Narrow" panose="020B0606020202030204" pitchFamily="34" charset="0"/>
              </a:rPr>
              <a:t> become a selection criteria?</a:t>
            </a:r>
          </a:p>
          <a:p>
            <a:pPr eaLnBrk="1" hangingPunct="1"/>
            <a:endParaRPr lang="en-US" altLang="en-US" sz="3600" dirty="0">
              <a:latin typeface="Arial Narrow" panose="020B0606020202030204" pitchFamily="34" charset="0"/>
              <a:ea typeface="Arial Narrow" panose="020B0606020202030204" pitchFamily="34" charset="0"/>
              <a:cs typeface="Arial Narrow" panose="020B0606020202030204" pitchFamily="34" charset="0"/>
            </a:endParaRPr>
          </a:p>
        </p:txBody>
      </p:sp>
      <p:sp>
        <p:nvSpPr>
          <p:cNvPr id="5" name="Content Placeholder 2">
            <a:extLst>
              <a:ext uri="{FF2B5EF4-FFF2-40B4-BE49-F238E27FC236}">
                <a16:creationId xmlns:a16="http://schemas.microsoft.com/office/drawing/2014/main" id="{0841C0D2-109A-CBD1-F4F9-7077010D704C}"/>
              </a:ext>
            </a:extLst>
          </p:cNvPr>
          <p:cNvSpPr txBox="1">
            <a:spLocks/>
          </p:cNvSpPr>
          <p:nvPr/>
        </p:nvSpPr>
        <p:spPr bwMode="auto">
          <a:xfrm>
            <a:off x="10042416" y="5354683"/>
            <a:ext cx="2128564" cy="965200"/>
          </a:xfrm>
          <a:prstGeom prst="rect">
            <a:avLst/>
          </a:prstGeom>
          <a:noFill/>
          <a:ln w="9525">
            <a:noFill/>
            <a:miter lim="800000"/>
            <a:headEnd/>
            <a:tailEnd/>
          </a:ln>
          <a:effectLst/>
        </p:spPr>
        <p:txBody>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Font typeface="Wingdings" charset="2"/>
              <a:buNone/>
              <a:defRPr/>
            </a:pPr>
            <a:r>
              <a:rPr lang="en-US" sz="1400" b="1" u="sng" kern="0" dirty="0"/>
              <a:t>Acronyms</a:t>
            </a:r>
          </a:p>
          <a:p>
            <a:pPr marL="0" indent="0" algn="ctr">
              <a:spcBef>
                <a:spcPts val="0"/>
              </a:spcBef>
              <a:buFont typeface="Wingdings" charset="2"/>
              <a:buNone/>
              <a:defRPr/>
            </a:pPr>
            <a:r>
              <a:rPr lang="en-US" sz="1400" kern="0" dirty="0" err="1"/>
              <a:t>CyS</a:t>
            </a:r>
            <a:r>
              <a:rPr lang="en-US" sz="1400" kern="0" dirty="0"/>
              <a:t> – Cybersickness</a:t>
            </a:r>
          </a:p>
          <a:p>
            <a:pPr marL="0" indent="0" algn="ctr">
              <a:spcBef>
                <a:spcPts val="0"/>
              </a:spcBef>
              <a:buFont typeface="Wingdings" charset="2"/>
              <a:buNone/>
              <a:defRPr/>
            </a:pPr>
            <a:r>
              <a:rPr lang="en-US" sz="1400" kern="0" dirty="0"/>
              <a:t>VE – Virtual Environment</a:t>
            </a:r>
          </a:p>
          <a:p>
            <a:pPr marL="0" indent="0" algn="ctr">
              <a:spcBef>
                <a:spcPts val="0"/>
              </a:spcBef>
              <a:buFont typeface="Wingdings" charset="2"/>
              <a:buNone/>
              <a:defRPr/>
            </a:pPr>
            <a:r>
              <a:rPr lang="en-US" sz="1400" kern="0" dirty="0"/>
              <a:t>LO – Learning Outcome </a:t>
            </a:r>
          </a:p>
          <a:p>
            <a:pPr marL="0" indent="0" algn="ctr">
              <a:spcBef>
                <a:spcPts val="0"/>
              </a:spcBef>
              <a:buFont typeface="Wingdings" charset="2"/>
              <a:buNone/>
              <a:defRPr/>
            </a:pPr>
            <a:endParaRPr lang="en-US" sz="1400" b="1" u="sng" kern="0" dirty="0"/>
          </a:p>
        </p:txBody>
      </p:sp>
    </p:spTree>
    <p:custDataLst>
      <p:tags r:id="rId1"/>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417E92EC-5B65-66FA-CDB9-602ED72650D6}"/>
              </a:ext>
            </a:extLst>
          </p:cNvPr>
          <p:cNvSpPr>
            <a:spLocks noGrp="1" noChangeArrowheads="1"/>
          </p:cNvSpPr>
          <p:nvPr>
            <p:ph type="title"/>
          </p:nvPr>
        </p:nvSpPr>
        <p:spPr/>
        <p:txBody>
          <a:bodyPr/>
          <a:lstStyle/>
          <a:p>
            <a:pPr eaLnBrk="1" hangingPunct="1"/>
            <a:r>
              <a:rPr lang="en-US" altLang="en-US"/>
              <a:t>Discussion</a:t>
            </a:r>
          </a:p>
        </p:txBody>
      </p:sp>
      <p:sp>
        <p:nvSpPr>
          <p:cNvPr id="83971" name="Content Placeholder 2">
            <a:extLst>
              <a:ext uri="{FF2B5EF4-FFF2-40B4-BE49-F238E27FC236}">
                <a16:creationId xmlns:a16="http://schemas.microsoft.com/office/drawing/2014/main" id="{8A3FBE0A-359A-895C-A6DB-54C0E504D913}"/>
              </a:ext>
            </a:extLst>
          </p:cNvPr>
          <p:cNvSpPr>
            <a:spLocks noGrp="1" noChangeArrowheads="1"/>
          </p:cNvSpPr>
          <p:nvPr>
            <p:ph sz="quarter" idx="11"/>
          </p:nvPr>
        </p:nvSpPr>
        <p:spPr>
          <a:xfrm>
            <a:off x="479425" y="1046163"/>
            <a:ext cx="11250613" cy="5075237"/>
          </a:xfrm>
        </p:spPr>
        <p:txBody>
          <a:bodyPr/>
          <a:lstStyle/>
          <a:p>
            <a:pPr eaLnBrk="1" hangingPunct="1"/>
            <a:r>
              <a:rPr lang="en-US" altLang="en-US" sz="3200" dirty="0">
                <a:latin typeface="Arial Narrow" panose="020B0606020202030204" pitchFamily="34" charset="0"/>
                <a:ea typeface="Arial Narrow" panose="020B0606020202030204" pitchFamily="34" charset="0"/>
                <a:cs typeface="Arial Narrow" panose="020B0606020202030204" pitchFamily="34" charset="0"/>
              </a:rPr>
              <a:t>How will you apply the information from this tutorial?</a:t>
            </a:r>
          </a:p>
          <a:p>
            <a:pPr eaLnBrk="1" hangingPunct="1"/>
            <a:r>
              <a:rPr lang="en-US" altLang="en-US" sz="3200" dirty="0">
                <a:latin typeface="Arial Narrow" panose="020B0606020202030204" pitchFamily="34" charset="0"/>
                <a:ea typeface="Arial Narrow" panose="020B0606020202030204" pitchFamily="34" charset="0"/>
                <a:cs typeface="Arial Narrow" panose="020B0606020202030204" pitchFamily="34" charset="0"/>
              </a:rPr>
              <a:t>What additional questions does this tutorial raise for you?</a:t>
            </a:r>
          </a:p>
          <a:p>
            <a:pPr eaLnBrk="1" hangingPunct="1"/>
            <a:r>
              <a:rPr lang="en-US" altLang="en-US" sz="3200" dirty="0">
                <a:latin typeface="Arial Narrow" panose="020B0606020202030204" pitchFamily="34" charset="0"/>
                <a:ea typeface="Arial Narrow" panose="020B0606020202030204" pitchFamily="34" charset="0"/>
                <a:cs typeface="Arial Narrow" panose="020B0606020202030204" pitchFamily="34" charset="0"/>
              </a:rPr>
              <a:t>What barriers exist to fully implementing best practices to minimize </a:t>
            </a:r>
            <a:r>
              <a:rPr lang="en-US" altLang="en-US" sz="3200" dirty="0" err="1">
                <a:latin typeface="Arial Narrow" panose="020B0606020202030204" pitchFamily="34" charset="0"/>
                <a:ea typeface="Arial Narrow" panose="020B0606020202030204" pitchFamily="34" charset="0"/>
                <a:cs typeface="Arial Narrow" panose="020B0606020202030204" pitchFamily="34" charset="0"/>
              </a:rPr>
              <a:t>CyS</a:t>
            </a:r>
            <a:r>
              <a:rPr lang="en-US" altLang="en-US" sz="3200" dirty="0">
                <a:latin typeface="Arial Narrow" panose="020B0606020202030204" pitchFamily="34" charset="0"/>
                <a:ea typeface="Arial Narrow" panose="020B0606020202030204" pitchFamily="34" charset="0"/>
                <a:cs typeface="Arial Narrow" panose="020B0606020202030204" pitchFamily="34" charset="0"/>
              </a:rPr>
              <a:t> in your virtual content?</a:t>
            </a:r>
          </a:p>
        </p:txBody>
      </p:sp>
      <p:sp>
        <p:nvSpPr>
          <p:cNvPr id="2" name="Content Placeholder 2">
            <a:extLst>
              <a:ext uri="{FF2B5EF4-FFF2-40B4-BE49-F238E27FC236}">
                <a16:creationId xmlns:a16="http://schemas.microsoft.com/office/drawing/2014/main" id="{70653D89-2558-83B2-3416-4D63D61BBD19}"/>
              </a:ext>
            </a:extLst>
          </p:cNvPr>
          <p:cNvSpPr txBox="1">
            <a:spLocks/>
          </p:cNvSpPr>
          <p:nvPr/>
        </p:nvSpPr>
        <p:spPr bwMode="auto">
          <a:xfrm>
            <a:off x="10211403" y="5645316"/>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CyS – Cybersickness</a:t>
            </a:r>
            <a:endParaRPr lang="en-US" sz="1400" b="1" u="sng" kern="0" dirty="0"/>
          </a:p>
        </p:txBody>
      </p:sp>
    </p:spTree>
    <p:custDataLst>
      <p:tags r:id="rId1"/>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0CFC6-F79F-2CE7-A061-28D8142C97DB}"/>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CEDCAD05-BFF5-A1EC-ED81-F78C0C499422}"/>
              </a:ext>
            </a:extLst>
          </p:cNvPr>
          <p:cNvSpPr>
            <a:spLocks noGrp="1"/>
          </p:cNvSpPr>
          <p:nvPr>
            <p:ph sz="quarter" idx="11"/>
          </p:nvPr>
        </p:nvSpPr>
        <p:spPr/>
        <p:txBody>
          <a:bodyPr/>
          <a:lstStyle/>
          <a:p>
            <a:r>
              <a:rPr lang="en-US" sz="3200" dirty="0"/>
              <a:t>Early stages of building a XR for training must consider CyS because many mitigation strategies can only be implemented there</a:t>
            </a:r>
          </a:p>
          <a:p>
            <a:r>
              <a:rPr lang="en-US" sz="3200" dirty="0"/>
              <a:t>Failure to consider CyS throughout the process can render an XR training system ineffective or unusable</a:t>
            </a:r>
          </a:p>
        </p:txBody>
      </p:sp>
      <p:sp>
        <p:nvSpPr>
          <p:cNvPr id="5" name="Content Placeholder 2">
            <a:extLst>
              <a:ext uri="{FF2B5EF4-FFF2-40B4-BE49-F238E27FC236}">
                <a16:creationId xmlns:a16="http://schemas.microsoft.com/office/drawing/2014/main" id="{45BBDB85-BEFA-63FB-E0C2-A453F9926368}"/>
              </a:ext>
            </a:extLst>
          </p:cNvPr>
          <p:cNvSpPr txBox="1">
            <a:spLocks/>
          </p:cNvSpPr>
          <p:nvPr/>
        </p:nvSpPr>
        <p:spPr bwMode="auto">
          <a:xfrm>
            <a:off x="10227163" y="5503426"/>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CyS – Cybersickness</a:t>
            </a:r>
            <a:endParaRPr lang="en-US" sz="1400" b="1" u="sng" kern="0" dirty="0"/>
          </a:p>
          <a:p>
            <a:pPr marL="0" indent="0" algn="ctr">
              <a:spcBef>
                <a:spcPts val="0"/>
              </a:spcBef>
              <a:buNone/>
            </a:pPr>
            <a:r>
              <a:rPr lang="en-US" sz="1400" kern="0" dirty="0"/>
              <a:t>XR – eXtended Reality</a:t>
            </a:r>
          </a:p>
        </p:txBody>
      </p:sp>
    </p:spTree>
    <p:custDataLst>
      <p:tags r:id="rId1"/>
    </p:custDataLst>
    <p:extLst>
      <p:ext uri="{BB962C8B-B14F-4D97-AF65-F5344CB8AC3E}">
        <p14:creationId xmlns:p14="http://schemas.microsoft.com/office/powerpoint/2010/main" val="38341883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Questions?</a:t>
            </a:r>
          </a:p>
        </p:txBody>
      </p:sp>
      <p:sp>
        <p:nvSpPr>
          <p:cNvPr id="3" name="Content Placeholder 2"/>
          <p:cNvSpPr>
            <a:spLocks noGrp="1"/>
          </p:cNvSpPr>
          <p:nvPr>
            <p:ph sz="quarter" idx="11"/>
          </p:nvPr>
        </p:nvSpPr>
        <p:spPr>
          <a:xfrm>
            <a:off x="480133" y="1046715"/>
            <a:ext cx="4512281" cy="5075237"/>
          </a:xfrm>
        </p:spPr>
        <p:txBody>
          <a:bodyPr/>
          <a:lstStyle/>
          <a:p>
            <a:pPr marL="0" indent="0">
              <a:buNone/>
            </a:pPr>
            <a:r>
              <a:rPr lang="en-AU" sz="4400" dirty="0"/>
              <a:t>Contact Details:</a:t>
            </a:r>
          </a:p>
          <a:p>
            <a:pPr marL="0" indent="0">
              <a:buNone/>
            </a:pPr>
            <a:endParaRPr lang="en-AU" sz="2400" dirty="0"/>
          </a:p>
          <a:p>
            <a:pPr marL="0" indent="0">
              <a:buNone/>
            </a:pPr>
            <a:endParaRPr lang="en-AU" sz="2400" dirty="0"/>
          </a:p>
          <a:p>
            <a:pPr marL="0" indent="0">
              <a:buNone/>
            </a:pPr>
            <a:endParaRPr lang="en-AU" sz="2400" dirty="0"/>
          </a:p>
          <a:p>
            <a:pPr marL="0" indent="0">
              <a:buNone/>
            </a:pPr>
            <a:endParaRPr lang="en-AU" sz="2400" dirty="0"/>
          </a:p>
          <a:p>
            <a:pPr marL="0" indent="0">
              <a:buNone/>
            </a:pPr>
            <a:endParaRPr lang="en-AU" sz="2400" dirty="0"/>
          </a:p>
          <a:p>
            <a:pPr marL="0" indent="0">
              <a:buNone/>
            </a:pPr>
            <a:r>
              <a:rPr lang="en-AU" sz="3200" b="1" dirty="0"/>
              <a:t>LCDR Nick Adriaanse</a:t>
            </a:r>
          </a:p>
          <a:p>
            <a:pPr marL="0" indent="0">
              <a:buNone/>
            </a:pPr>
            <a:endParaRPr lang="en-AU" sz="2400" dirty="0"/>
          </a:p>
          <a:p>
            <a:pPr marL="0" indent="0">
              <a:buNone/>
            </a:pPr>
            <a:r>
              <a:rPr lang="en-AU" sz="2400" dirty="0">
                <a:hlinkClick r:id="rId4"/>
              </a:rPr>
              <a:t>nicholas.j.adriaanse.fm@us.navy.mil</a:t>
            </a:r>
            <a:endParaRPr lang="en-AU" sz="2400" dirty="0"/>
          </a:p>
          <a:p>
            <a:pPr marL="0" indent="0">
              <a:buNone/>
            </a:pPr>
            <a:r>
              <a:rPr lang="en-AU" sz="2400" dirty="0"/>
              <a:t>C: +1 419 908 9894</a:t>
            </a:r>
          </a:p>
          <a:p>
            <a:pPr marL="0" indent="0">
              <a:buNone/>
            </a:pPr>
            <a:r>
              <a:rPr lang="en-AU" sz="2400" dirty="0"/>
              <a:t>W: +1 757 492 8362</a:t>
            </a:r>
          </a:p>
        </p:txBody>
      </p:sp>
      <p:sp>
        <p:nvSpPr>
          <p:cNvPr id="5" name="Content Placeholder 2">
            <a:extLst>
              <a:ext uri="{FF2B5EF4-FFF2-40B4-BE49-F238E27FC236}">
                <a16:creationId xmlns:a16="http://schemas.microsoft.com/office/drawing/2014/main" id="{CFF270EF-908F-5090-7808-1FB243605973}"/>
              </a:ext>
            </a:extLst>
          </p:cNvPr>
          <p:cNvSpPr txBox="1">
            <a:spLocks/>
          </p:cNvSpPr>
          <p:nvPr/>
        </p:nvSpPr>
        <p:spPr bwMode="auto">
          <a:xfrm>
            <a:off x="4173563" y="980005"/>
            <a:ext cx="5615868" cy="238228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buFont typeface="Wingdings" charset="2"/>
              <a:buNone/>
            </a:pPr>
            <a:r>
              <a:rPr lang="en-AU" sz="3200" b="1" kern="0" dirty="0"/>
              <a:t>Kay Stanney</a:t>
            </a:r>
          </a:p>
          <a:p>
            <a:pPr marL="0" indent="0">
              <a:buFont typeface="Wingdings" charset="2"/>
              <a:buNone/>
            </a:pPr>
            <a:endParaRPr lang="en-AU" sz="2400" kern="0" dirty="0"/>
          </a:p>
          <a:p>
            <a:pPr marL="0" indent="0">
              <a:buFont typeface="Wingdings" charset="2"/>
              <a:buNone/>
            </a:pPr>
            <a:r>
              <a:rPr lang="en-AU" sz="2400" kern="0" dirty="0">
                <a:hlinkClick r:id="rId5"/>
              </a:rPr>
              <a:t>kay@designinteractive.net</a:t>
            </a:r>
            <a:r>
              <a:rPr lang="en-AU" sz="2400" kern="0" dirty="0"/>
              <a:t> </a:t>
            </a:r>
          </a:p>
          <a:p>
            <a:pPr marL="0" indent="0">
              <a:buFont typeface="Wingdings" charset="2"/>
              <a:buNone/>
            </a:pPr>
            <a:r>
              <a:rPr lang="en-AU" sz="2400" kern="0" dirty="0"/>
              <a:t>W: +1 407 706 0977 x 223</a:t>
            </a:r>
          </a:p>
        </p:txBody>
      </p:sp>
      <p:sp>
        <p:nvSpPr>
          <p:cNvPr id="6" name="Content Placeholder 2">
            <a:extLst>
              <a:ext uri="{FF2B5EF4-FFF2-40B4-BE49-F238E27FC236}">
                <a16:creationId xmlns:a16="http://schemas.microsoft.com/office/drawing/2014/main" id="{B965F0BE-DBA5-4D9D-93F9-5524A4C94BD7}"/>
              </a:ext>
            </a:extLst>
          </p:cNvPr>
          <p:cNvSpPr txBox="1">
            <a:spLocks/>
          </p:cNvSpPr>
          <p:nvPr/>
        </p:nvSpPr>
        <p:spPr bwMode="auto">
          <a:xfrm>
            <a:off x="6576132" y="4012273"/>
            <a:ext cx="5615868" cy="238228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buFont typeface="Wingdings" charset="2"/>
              <a:buNone/>
            </a:pPr>
            <a:r>
              <a:rPr lang="en-AU" sz="3200" b="1" kern="0" dirty="0"/>
              <a:t>Perry McDowell</a:t>
            </a:r>
          </a:p>
          <a:p>
            <a:pPr marL="0" indent="0">
              <a:buFont typeface="Wingdings" charset="2"/>
              <a:buNone/>
            </a:pPr>
            <a:endParaRPr lang="en-AU" sz="2400" kern="0" dirty="0"/>
          </a:p>
          <a:p>
            <a:pPr marL="0" indent="0">
              <a:buFont typeface="Wingdings" charset="2"/>
              <a:buNone/>
            </a:pPr>
            <a:r>
              <a:rPr lang="en-AU" sz="2400" kern="0" dirty="0">
                <a:hlinkClick r:id="rId6"/>
              </a:rPr>
              <a:t>mcdowell@nps.edu</a:t>
            </a:r>
            <a:r>
              <a:rPr lang="en-AU" sz="2400" kern="0" dirty="0"/>
              <a:t> </a:t>
            </a:r>
          </a:p>
          <a:p>
            <a:pPr marL="0" indent="0">
              <a:buFont typeface="Wingdings" charset="2"/>
              <a:buNone/>
            </a:pPr>
            <a:r>
              <a:rPr lang="en-AU" sz="2400" kern="0" dirty="0"/>
              <a:t>C: +1 831 915 8396</a:t>
            </a:r>
          </a:p>
          <a:p>
            <a:pPr marL="0" indent="0">
              <a:buFont typeface="Wingdings" charset="2"/>
              <a:buNone/>
            </a:pPr>
            <a:r>
              <a:rPr lang="en-AU" sz="2400" kern="0" dirty="0"/>
              <a:t>W: +1 831 656 7591</a:t>
            </a:r>
          </a:p>
        </p:txBody>
      </p:sp>
      <p:sp>
        <p:nvSpPr>
          <p:cNvPr id="4" name="Content Placeholder 2">
            <a:extLst>
              <a:ext uri="{FF2B5EF4-FFF2-40B4-BE49-F238E27FC236}">
                <a16:creationId xmlns:a16="http://schemas.microsoft.com/office/drawing/2014/main" id="{2E2B83C9-92FA-25EA-A0B7-30059ED3EACD}"/>
              </a:ext>
            </a:extLst>
          </p:cNvPr>
          <p:cNvSpPr txBox="1">
            <a:spLocks/>
          </p:cNvSpPr>
          <p:nvPr/>
        </p:nvSpPr>
        <p:spPr bwMode="auto">
          <a:xfrm>
            <a:off x="7761889" y="980005"/>
            <a:ext cx="5615868" cy="238228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buFont typeface="Wingdings" charset="2"/>
              <a:buNone/>
            </a:pPr>
            <a:r>
              <a:rPr lang="en-AU" sz="3200" b="1" kern="0" dirty="0"/>
              <a:t>Claire Hughes</a:t>
            </a:r>
          </a:p>
          <a:p>
            <a:pPr marL="0" indent="0">
              <a:buFont typeface="Wingdings" charset="2"/>
              <a:buNone/>
            </a:pPr>
            <a:endParaRPr lang="en-AU" sz="2400" kern="0" dirty="0"/>
          </a:p>
          <a:p>
            <a:pPr marL="0" indent="0">
              <a:buFont typeface="Wingdings" charset="2"/>
              <a:buNone/>
            </a:pPr>
            <a:r>
              <a:rPr lang="en-AU" sz="2400" kern="0" dirty="0">
                <a:hlinkClick r:id="rId7"/>
              </a:rPr>
              <a:t>claire.hughes@designinteractive.net</a:t>
            </a:r>
            <a:r>
              <a:rPr lang="en-AU" sz="2400" kern="0" dirty="0"/>
              <a:t>  </a:t>
            </a:r>
          </a:p>
          <a:p>
            <a:pPr marL="0" indent="0">
              <a:buFont typeface="Wingdings" charset="2"/>
              <a:buNone/>
            </a:pPr>
            <a:r>
              <a:rPr lang="en-AU" sz="2400" kern="0" dirty="0"/>
              <a:t>C: +1 386 506 9995</a:t>
            </a:r>
          </a:p>
        </p:txBody>
      </p:sp>
    </p:spTree>
    <p:custDataLst>
      <p:tags r:id="rId1"/>
    </p:custDataLst>
    <p:extLst>
      <p:ext uri="{BB962C8B-B14F-4D97-AF65-F5344CB8AC3E}">
        <p14:creationId xmlns:p14="http://schemas.microsoft.com/office/powerpoint/2010/main" val="31324307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Key References</a:t>
            </a:r>
          </a:p>
        </p:txBody>
      </p:sp>
      <p:sp>
        <p:nvSpPr>
          <p:cNvPr id="3" name="Content Placeholder 2"/>
          <p:cNvSpPr>
            <a:spLocks noGrp="1"/>
          </p:cNvSpPr>
          <p:nvPr>
            <p:ph sz="quarter" idx="11"/>
          </p:nvPr>
        </p:nvSpPr>
        <p:spPr/>
        <p:txBody>
          <a:bodyPr/>
          <a:lstStyle/>
          <a:p>
            <a:r>
              <a:rPr lang="en-US" sz="2000" dirty="0"/>
              <a:t>Stanney, K., Lawson, B. D., Rokers, B., Dennison, M., Fidopiastis, C., Stoffregen, T., … Fulvio, J. M. (2020). Identifying Causes of and Solutions for Cybersickness in Immersive Technology: Reformulation of a Research and Development Agenda. International Journal of Human–Computer Interaction, 36(19), 1783–1803. https://doi.org/10.1080/10447318.2020.1828535</a:t>
            </a:r>
          </a:p>
          <a:p>
            <a:r>
              <a:rPr lang="en-US" sz="2000" dirty="0"/>
              <a:t>Kennedy, R. S., &amp; Fowlkes, J. E. (1992). Simulator sickness is polygenic and polysymptomatic: Implications for research. The International Journal of Aviation Psychology, 2(1), 23–38. https://doi.org/10.1207/s15327108ijap0201_2</a:t>
            </a:r>
          </a:p>
          <a:p>
            <a:r>
              <a:rPr lang="en-US" sz="2000" dirty="0"/>
              <a:t>Lawson, B. D., &amp; Stanney, K. M. (2021). cybersickness in virtual reality and augmented reality. Frontiers in Virtual Reality, 2, 759682.</a:t>
            </a:r>
          </a:p>
          <a:p>
            <a:r>
              <a:rPr lang="en-US" sz="2000" dirty="0"/>
              <a:t>LaViola, J. J. (2000). A discussion of cybersickness in virtual environments. </a:t>
            </a:r>
            <a:r>
              <a:rPr lang="en-US" sz="2000" i="1" dirty="0"/>
              <a:t>ACM Sigchi Bulletin 32(1)</a:t>
            </a:r>
            <a:r>
              <a:rPr lang="en-US" sz="2000" dirty="0"/>
              <a:t>, 47-56. </a:t>
            </a:r>
          </a:p>
          <a:p>
            <a:r>
              <a:rPr lang="en-US" sz="2000" dirty="0"/>
              <a:t>Lowood, H. E. (2023, 08 23). </a:t>
            </a:r>
            <a:r>
              <a:rPr lang="en-US" sz="2000" i="1" dirty="0"/>
              <a:t>Virtual reality (VR) | Definition, Development, Technology, Examples, &amp; Facts</a:t>
            </a:r>
            <a:r>
              <a:rPr lang="en-US" sz="2000" dirty="0"/>
              <a:t>. Retrieved from Britannica.com: https://www.britannica.com/technology/virtual-reality </a:t>
            </a:r>
          </a:p>
          <a:p>
            <a:r>
              <a:rPr lang="en-US" sz="2000" dirty="0"/>
              <a:t>McCauley, M. E., &amp; Sharkey, T. J. (1992). Cybersickness: Perception of Self-Motion in Virtual Environments. </a:t>
            </a:r>
            <a:r>
              <a:rPr lang="en-US" sz="2000" i="1" dirty="0"/>
              <a:t>Presence: Teleoperators and Virtual Environments</a:t>
            </a:r>
            <a:r>
              <a:rPr lang="en-US" sz="2000" dirty="0"/>
              <a:t>, 311-318. </a:t>
            </a:r>
          </a:p>
          <a:p>
            <a:r>
              <a:rPr lang="en-US" sz="2000" dirty="0"/>
              <a:t>Rebenitsch, L., &amp; Owen, C. (2016). Review on cybersickness in applications and visual displays. </a:t>
            </a:r>
            <a:r>
              <a:rPr lang="en-US" sz="2000" i="1" dirty="0"/>
              <a:t>Virtual Reality</a:t>
            </a:r>
            <a:r>
              <a:rPr lang="en-US" sz="2000" dirty="0"/>
              <a:t>, 101-125.</a:t>
            </a:r>
          </a:p>
        </p:txBody>
      </p:sp>
    </p:spTree>
    <p:custDataLst>
      <p:tags r:id="rId1"/>
    </p:custDataLst>
    <p:extLst>
      <p:ext uri="{BB962C8B-B14F-4D97-AF65-F5344CB8AC3E}">
        <p14:creationId xmlns:p14="http://schemas.microsoft.com/office/powerpoint/2010/main" val="2901559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Key References</a:t>
            </a:r>
          </a:p>
        </p:txBody>
      </p:sp>
      <p:sp>
        <p:nvSpPr>
          <p:cNvPr id="3" name="Content Placeholder 2"/>
          <p:cNvSpPr>
            <a:spLocks noGrp="1"/>
          </p:cNvSpPr>
          <p:nvPr>
            <p:ph sz="quarter" idx="11"/>
          </p:nvPr>
        </p:nvSpPr>
        <p:spPr>
          <a:xfrm>
            <a:off x="480132" y="891381"/>
            <a:ext cx="11250613" cy="5075237"/>
          </a:xfrm>
        </p:spPr>
        <p:txBody>
          <a:bodyPr/>
          <a:lstStyle/>
          <a:p>
            <a:r>
              <a:rPr lang="en-US" sz="2000" dirty="0"/>
              <a:t>Stanney, K.M., Graeber, D.A., &amp; Kennedy, R.S. (2021).  Virtual environment usage protocols (chapter 29).  In W. Karwowski (ed.), </a:t>
            </a:r>
            <a:r>
              <a:rPr lang="en-US" sz="2000" i="1" dirty="0"/>
              <a:t>Handbook of Standards and Guidelines in Ergonomics and Human Factors</a:t>
            </a:r>
            <a:r>
              <a:rPr lang="en-US" sz="2000" dirty="0"/>
              <a:t>.  Mahwah, NJ: Lawrence Erlbaum.</a:t>
            </a:r>
          </a:p>
          <a:p>
            <a:r>
              <a:rPr lang="en-US" sz="2000" dirty="0">
                <a:effectLst/>
              </a:rPr>
              <a:t>Stanney, Kay M., Claire L. Hughes, Peyton Bailey, Ernesto Ruiz, and Cali Fidopiastis. “Cybersickness in Immersive Training Environments.” In </a:t>
            </a:r>
            <a:r>
              <a:rPr lang="en-US" sz="2000" i="1" dirty="0">
                <a:effectLst/>
              </a:rPr>
              <a:t>Human Factors in Simulation and Training</a:t>
            </a:r>
            <a:r>
              <a:rPr lang="en-US" sz="2000" dirty="0">
                <a:effectLst/>
              </a:rPr>
              <a:t>, by Dennis A. Vincenzi, Mustapha Moloua, Peter A Hancock, James A. Pharmer, and James C. Ferraro, 159–80, 2nd ed. Boca Raton: CRC Press, 2023.</a:t>
            </a:r>
          </a:p>
          <a:p>
            <a:r>
              <a:rPr lang="en-US" sz="2000" dirty="0"/>
              <a:t>Riley, J., Stanney, K., Hughes, C., &amp; Fidopiastis, C. (2022). Examining Technology, Human, and Contextual Factors Impacting AR Utility for Learning. In Interservice/Industry Training, Simulation, and Education Conference (I/ITSEC) November (Vol. 23).</a:t>
            </a:r>
            <a:endParaRPr lang="en-AU" sz="2000" dirty="0"/>
          </a:p>
          <a:p>
            <a:r>
              <a:rPr lang="en-AU" sz="2000" dirty="0"/>
              <a:t>Stanney, K., Kennedy, R., &amp; Hale, K. (2014). Virtual Environment Usage Protocols. In K. S. Hale, &amp; K. M. Stanney, </a:t>
            </a:r>
            <a:r>
              <a:rPr lang="en-AU" sz="2000" i="1" dirty="0"/>
              <a:t>Handbook of virtual environments: Design, implementation, and applications. </a:t>
            </a:r>
            <a:r>
              <a:rPr lang="en-AU" sz="2000" dirty="0"/>
              <a:t>(pp. 797-809). Boca Raton, FL: CRC Press. </a:t>
            </a:r>
          </a:p>
          <a:p>
            <a:r>
              <a:rPr lang="en-US" sz="2000" dirty="0"/>
              <a:t>Tian, N., Lopes, P., &amp; Boulic, R. (2022). A review of cybersickness in head-mounted displays: raising attention to individual susceptibility. Virtual Reality, 26(4), 1409-1441</a:t>
            </a:r>
          </a:p>
          <a:p>
            <a:r>
              <a:rPr lang="en-AU" sz="2000" dirty="0"/>
              <a:t>Tian, N., &amp; Boulic, R. (2024). The Least Increasing Aversion (LIA) Protocol: illustration on identifying individual susceptibility to cybersickness triggers. IEEE Transactions on Visualization and Computer Graphics</a:t>
            </a:r>
          </a:p>
        </p:txBody>
      </p:sp>
    </p:spTree>
    <p:extLst>
      <p:ext uri="{BB962C8B-B14F-4D97-AF65-F5344CB8AC3E}">
        <p14:creationId xmlns:p14="http://schemas.microsoft.com/office/powerpoint/2010/main" val="2293956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6DCD8-64DC-B753-B7DE-4E272C11E31B}"/>
              </a:ext>
            </a:extLst>
          </p:cNvPr>
          <p:cNvSpPr>
            <a:spLocks noGrp="1"/>
          </p:cNvSpPr>
          <p:nvPr>
            <p:ph type="title"/>
          </p:nvPr>
        </p:nvSpPr>
        <p:spPr/>
        <p:txBody>
          <a:bodyPr/>
          <a:lstStyle/>
          <a:p>
            <a:r>
              <a:rPr lang="en-US" dirty="0"/>
              <a:t>This is NOT Cybersickness</a:t>
            </a:r>
          </a:p>
        </p:txBody>
      </p:sp>
      <p:pic>
        <p:nvPicPr>
          <p:cNvPr id="4" name="VR.Failure">
            <a:hlinkClick r:id="" action="ppaction://media"/>
            <a:extLst>
              <a:ext uri="{FF2B5EF4-FFF2-40B4-BE49-F238E27FC236}">
                <a16:creationId xmlns:a16="http://schemas.microsoft.com/office/drawing/2014/main" id="{E5EAB576-7BAE-AF05-1094-996DFDDBD96A}"/>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4564390" y="795130"/>
            <a:ext cx="3332162" cy="5915314"/>
          </a:xfrm>
          <a:prstGeom prst="rect">
            <a:avLst/>
          </a:prstGeom>
        </p:spPr>
      </p:pic>
    </p:spTree>
    <p:custDataLst>
      <p:tags r:id="rId1"/>
    </p:custDataLst>
    <p:extLst>
      <p:ext uri="{BB962C8B-B14F-4D97-AF65-F5344CB8AC3E}">
        <p14:creationId xmlns:p14="http://schemas.microsoft.com/office/powerpoint/2010/main" val="370565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8F9A4-C9B9-5625-4B04-7F5B10C5DCB9}"/>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9A853260-0A6A-5898-6C19-CAC8B3905448}"/>
              </a:ext>
            </a:extLst>
          </p:cNvPr>
          <p:cNvSpPr>
            <a:spLocks noGrp="1"/>
          </p:cNvSpPr>
          <p:nvPr>
            <p:ph sz="quarter" idx="11"/>
          </p:nvPr>
        </p:nvSpPr>
        <p:spPr/>
        <p:txBody>
          <a:bodyPr/>
          <a:lstStyle/>
          <a:p>
            <a:r>
              <a:rPr lang="en-US" sz="3200" dirty="0"/>
              <a:t>Definition of CyS</a:t>
            </a:r>
          </a:p>
          <a:p>
            <a:r>
              <a:rPr lang="en-US" sz="3200" dirty="0"/>
              <a:t>Importance of CyS</a:t>
            </a:r>
          </a:p>
          <a:p>
            <a:r>
              <a:rPr lang="en-US" sz="3200" dirty="0"/>
              <a:t>CyS Science </a:t>
            </a:r>
          </a:p>
          <a:p>
            <a:pPr lvl="1"/>
            <a:r>
              <a:rPr lang="en-US" sz="2800" dirty="0"/>
              <a:t>Scientific factors that affect CyS</a:t>
            </a:r>
          </a:p>
          <a:p>
            <a:r>
              <a:rPr lang="en-US" sz="3200" dirty="0"/>
              <a:t>How to reduce CyS during the design and development phases</a:t>
            </a:r>
          </a:p>
          <a:p>
            <a:r>
              <a:rPr lang="en-US" sz="3200" dirty="0"/>
              <a:t>Protocols to reduce CyS for fielded systems</a:t>
            </a:r>
          </a:p>
          <a:p>
            <a:r>
              <a:rPr lang="en-US" sz="3200" dirty="0"/>
              <a:t>How to reduce CyS during curriculum design</a:t>
            </a:r>
          </a:p>
          <a:p>
            <a:r>
              <a:rPr lang="en-US" sz="3200" dirty="0"/>
              <a:t>Other factors </a:t>
            </a:r>
          </a:p>
          <a:p>
            <a:r>
              <a:rPr lang="en-US" sz="3200" dirty="0"/>
              <a:t>Conclusions</a:t>
            </a:r>
          </a:p>
        </p:txBody>
      </p:sp>
      <p:sp>
        <p:nvSpPr>
          <p:cNvPr id="7" name="Content Placeholder 2">
            <a:extLst>
              <a:ext uri="{FF2B5EF4-FFF2-40B4-BE49-F238E27FC236}">
                <a16:creationId xmlns:a16="http://schemas.microsoft.com/office/drawing/2014/main" id="{F67FE0E7-AFC0-132A-4BFF-903CE51CCDBD}"/>
              </a:ext>
            </a:extLst>
          </p:cNvPr>
          <p:cNvSpPr txBox="1">
            <a:spLocks/>
          </p:cNvSpPr>
          <p:nvPr/>
        </p:nvSpPr>
        <p:spPr bwMode="auto">
          <a:xfrm>
            <a:off x="10227163" y="5503426"/>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CyS - Cybersickness</a:t>
            </a:r>
            <a:endParaRPr lang="en-US" b="1" u="sng" kern="0" dirty="0"/>
          </a:p>
        </p:txBody>
      </p:sp>
    </p:spTree>
    <p:custDataLst>
      <p:tags r:id="rId1"/>
    </p:custDataLst>
    <p:extLst>
      <p:ext uri="{BB962C8B-B14F-4D97-AF65-F5344CB8AC3E}">
        <p14:creationId xmlns:p14="http://schemas.microsoft.com/office/powerpoint/2010/main" val="6207520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09547-9298-6E22-AD57-5DFCA2E92286}"/>
              </a:ext>
            </a:extLst>
          </p:cNvPr>
          <p:cNvSpPr>
            <a:spLocks noGrp="1"/>
          </p:cNvSpPr>
          <p:nvPr>
            <p:ph type="title"/>
          </p:nvPr>
        </p:nvSpPr>
        <p:spPr/>
        <p:txBody>
          <a:bodyPr/>
          <a:lstStyle/>
          <a:p>
            <a:r>
              <a:rPr lang="en-US" dirty="0"/>
              <a:t>Background Information</a:t>
            </a:r>
          </a:p>
        </p:txBody>
      </p:sp>
      <p:sp>
        <p:nvSpPr>
          <p:cNvPr id="3" name="Content Placeholder 2">
            <a:extLst>
              <a:ext uri="{FF2B5EF4-FFF2-40B4-BE49-F238E27FC236}">
                <a16:creationId xmlns:a16="http://schemas.microsoft.com/office/drawing/2014/main" id="{2F4087F1-B7A9-E5CF-D7B1-327080F98C05}"/>
              </a:ext>
            </a:extLst>
          </p:cNvPr>
          <p:cNvSpPr>
            <a:spLocks noGrp="1"/>
          </p:cNvSpPr>
          <p:nvPr>
            <p:ph sz="quarter" idx="11"/>
          </p:nvPr>
        </p:nvSpPr>
        <p:spPr/>
        <p:txBody>
          <a:bodyPr/>
          <a:lstStyle/>
          <a:p>
            <a:pPr marL="0" indent="0">
              <a:buNone/>
              <a:defRPr/>
            </a:pPr>
            <a:r>
              <a:rPr lang="en-US" sz="4000" b="1" i="1" dirty="0">
                <a:solidFill>
                  <a:schemeClr val="tx2"/>
                </a:solidFill>
                <a:latin typeface="Arial Narrow" panose="020B0606020202030204" pitchFamily="34" charset="0"/>
              </a:rPr>
              <a:t>Introductory Material</a:t>
            </a:r>
          </a:p>
          <a:p>
            <a:r>
              <a:rPr lang="en-US" sz="3200" dirty="0"/>
              <a:t>Definition of CyS</a:t>
            </a:r>
          </a:p>
          <a:p>
            <a:pPr lvl="1"/>
            <a:r>
              <a:rPr lang="en-US" sz="2800" dirty="0"/>
              <a:t>CyS is a phenomenon that occurs when individuals experience symptoms while/after using simulation technology, such as flight simulators or XR training systems </a:t>
            </a:r>
          </a:p>
        </p:txBody>
      </p:sp>
      <p:sp>
        <p:nvSpPr>
          <p:cNvPr id="4" name="Content Placeholder 2">
            <a:extLst>
              <a:ext uri="{FF2B5EF4-FFF2-40B4-BE49-F238E27FC236}">
                <a16:creationId xmlns:a16="http://schemas.microsoft.com/office/drawing/2014/main" id="{901B0730-C5E4-9879-165D-458044F87488}"/>
              </a:ext>
            </a:extLst>
          </p:cNvPr>
          <p:cNvSpPr txBox="1">
            <a:spLocks/>
          </p:cNvSpPr>
          <p:nvPr/>
        </p:nvSpPr>
        <p:spPr bwMode="auto">
          <a:xfrm>
            <a:off x="10227163" y="5503426"/>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CyS – Cybersickness</a:t>
            </a:r>
          </a:p>
          <a:p>
            <a:pPr marL="0" indent="0" algn="ctr">
              <a:spcBef>
                <a:spcPts val="0"/>
              </a:spcBef>
              <a:buNone/>
            </a:pPr>
            <a:r>
              <a:rPr lang="en-US" sz="1400" kern="0" dirty="0"/>
              <a:t>XR – eXtended Reality</a:t>
            </a:r>
            <a:endParaRPr lang="en-US" kern="0" dirty="0"/>
          </a:p>
        </p:txBody>
      </p:sp>
    </p:spTree>
    <p:custDataLst>
      <p:tags r:id="rId1"/>
    </p:custDataLst>
    <p:extLst>
      <p:ext uri="{BB962C8B-B14F-4D97-AF65-F5344CB8AC3E}">
        <p14:creationId xmlns:p14="http://schemas.microsoft.com/office/powerpoint/2010/main" val="3364885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3">
            <a:extLst>
              <a:ext uri="{FF2B5EF4-FFF2-40B4-BE49-F238E27FC236}">
                <a16:creationId xmlns:a16="http://schemas.microsoft.com/office/drawing/2014/main" id="{8956D36F-CA38-6C71-BF3E-E356035D0DE8}"/>
              </a:ext>
            </a:extLst>
          </p:cNvPr>
          <p:cNvSpPr txBox="1">
            <a:spLocks/>
          </p:cNvSpPr>
          <p:nvPr/>
        </p:nvSpPr>
        <p:spPr bwMode="auto">
          <a:xfrm>
            <a:off x="6606939" y="1354584"/>
            <a:ext cx="5765800" cy="43513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r>
              <a:rPr lang="en-US" kern="0" dirty="0"/>
              <a:t>After: Adverse Physiological Maladaptation</a:t>
            </a:r>
          </a:p>
        </p:txBody>
      </p:sp>
      <p:pic>
        <p:nvPicPr>
          <p:cNvPr id="1028" name="Picture 4" descr="The Mysterious Condition That Affects Your Balance: What is Ataxia?">
            <a:extLst>
              <a:ext uri="{FF2B5EF4-FFF2-40B4-BE49-F238E27FC236}">
                <a16:creationId xmlns:a16="http://schemas.microsoft.com/office/drawing/2014/main" id="{6B7E4C0D-2F9A-8DDD-553A-9EC5404322A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502" r="53052"/>
          <a:stretch/>
        </p:blipFill>
        <p:spPr bwMode="auto">
          <a:xfrm>
            <a:off x="9938114" y="1972844"/>
            <a:ext cx="2154125" cy="307273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o you use screens often? You're probably at risk of 'cybersickness'.  Here's what to know | Euronews">
            <a:extLst>
              <a:ext uri="{FF2B5EF4-FFF2-40B4-BE49-F238E27FC236}">
                <a16:creationId xmlns:a16="http://schemas.microsoft.com/office/drawing/2014/main" id="{23B94D6C-E9C0-CCBB-72F5-C5E56FFA777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3373" y="1746777"/>
            <a:ext cx="4529070" cy="25476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C456A94-1DF5-5B08-B235-8557BEDB99B2}"/>
              </a:ext>
            </a:extLst>
          </p:cNvPr>
          <p:cNvSpPr>
            <a:spLocks noGrp="1"/>
          </p:cNvSpPr>
          <p:nvPr>
            <p:ph type="title"/>
          </p:nvPr>
        </p:nvSpPr>
        <p:spPr/>
        <p:txBody>
          <a:bodyPr/>
          <a:lstStyle/>
          <a:p>
            <a:r>
              <a:rPr lang="en-US" dirty="0"/>
              <a:t>CyS Symptoms</a:t>
            </a:r>
          </a:p>
        </p:txBody>
      </p:sp>
      <p:sp>
        <p:nvSpPr>
          <p:cNvPr id="22" name="Content Placeholder 2">
            <a:extLst>
              <a:ext uri="{FF2B5EF4-FFF2-40B4-BE49-F238E27FC236}">
                <a16:creationId xmlns:a16="http://schemas.microsoft.com/office/drawing/2014/main" id="{AA53601B-9084-216C-332A-9EB3517F9BEE}"/>
              </a:ext>
            </a:extLst>
          </p:cNvPr>
          <p:cNvSpPr txBox="1">
            <a:spLocks/>
          </p:cNvSpPr>
          <p:nvPr/>
        </p:nvSpPr>
        <p:spPr>
          <a:xfrm>
            <a:off x="576000" y="1169479"/>
            <a:ext cx="11323200" cy="4143600"/>
          </a:xfrm>
          <a:prstGeom prst="rect">
            <a:avLst/>
          </a:prstGeom>
        </p:spPr>
        <p:txBody>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r>
              <a:rPr lang="en-US" kern="0" dirty="0"/>
              <a:t>During: XR Exposure</a:t>
            </a:r>
          </a:p>
        </p:txBody>
      </p:sp>
      <p:grpSp>
        <p:nvGrpSpPr>
          <p:cNvPr id="25" name="Group 24">
            <a:extLst>
              <a:ext uri="{FF2B5EF4-FFF2-40B4-BE49-F238E27FC236}">
                <a16:creationId xmlns:a16="http://schemas.microsoft.com/office/drawing/2014/main" id="{9D7036CA-991E-6C34-22CA-116B4950E76B}"/>
              </a:ext>
            </a:extLst>
          </p:cNvPr>
          <p:cNvGrpSpPr/>
          <p:nvPr/>
        </p:nvGrpSpPr>
        <p:grpSpPr>
          <a:xfrm>
            <a:off x="2855141" y="4093408"/>
            <a:ext cx="4251948" cy="2337420"/>
            <a:chOff x="7092519" y="1003582"/>
            <a:chExt cx="4251948" cy="2337420"/>
          </a:xfrm>
          <a:solidFill>
            <a:srgbClr val="1798E9"/>
          </a:solidFill>
        </p:grpSpPr>
        <p:sp>
          <p:nvSpPr>
            <p:cNvPr id="26" name="Oval 25">
              <a:extLst>
                <a:ext uri="{FF2B5EF4-FFF2-40B4-BE49-F238E27FC236}">
                  <a16:creationId xmlns:a16="http://schemas.microsoft.com/office/drawing/2014/main" id="{E1A2BEE9-C37B-1385-1A5D-B20067E69CA7}"/>
                </a:ext>
              </a:extLst>
            </p:cNvPr>
            <p:cNvSpPr/>
            <p:nvPr/>
          </p:nvSpPr>
          <p:spPr>
            <a:xfrm>
              <a:off x="7942988" y="1003582"/>
              <a:ext cx="1333500" cy="4445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Headache</a:t>
              </a:r>
            </a:p>
          </p:txBody>
        </p:sp>
        <p:sp>
          <p:nvSpPr>
            <p:cNvPr id="27" name="Oval 26">
              <a:extLst>
                <a:ext uri="{FF2B5EF4-FFF2-40B4-BE49-F238E27FC236}">
                  <a16:creationId xmlns:a16="http://schemas.microsoft.com/office/drawing/2014/main" id="{FE4203D4-744F-0A2E-E000-9980739C9DE6}"/>
                </a:ext>
              </a:extLst>
            </p:cNvPr>
            <p:cNvSpPr/>
            <p:nvPr/>
          </p:nvSpPr>
          <p:spPr>
            <a:xfrm>
              <a:off x="8975509" y="1114707"/>
              <a:ext cx="1333500" cy="4445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Pallor</a:t>
              </a:r>
            </a:p>
          </p:txBody>
        </p:sp>
        <p:sp>
          <p:nvSpPr>
            <p:cNvPr id="28" name="Oval 27">
              <a:extLst>
                <a:ext uri="{FF2B5EF4-FFF2-40B4-BE49-F238E27FC236}">
                  <a16:creationId xmlns:a16="http://schemas.microsoft.com/office/drawing/2014/main" id="{CC133C28-CD8C-420D-DA78-AF316DB649E6}"/>
                </a:ext>
              </a:extLst>
            </p:cNvPr>
            <p:cNvSpPr/>
            <p:nvPr/>
          </p:nvSpPr>
          <p:spPr>
            <a:xfrm>
              <a:off x="9775178" y="1375417"/>
              <a:ext cx="1333500" cy="4445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Dizziness</a:t>
              </a:r>
            </a:p>
          </p:txBody>
        </p:sp>
        <p:sp>
          <p:nvSpPr>
            <p:cNvPr id="29" name="Oval 28">
              <a:extLst>
                <a:ext uri="{FF2B5EF4-FFF2-40B4-BE49-F238E27FC236}">
                  <a16:creationId xmlns:a16="http://schemas.microsoft.com/office/drawing/2014/main" id="{15542006-5FE4-F02E-9971-C35ED1D2828E}"/>
                </a:ext>
              </a:extLst>
            </p:cNvPr>
            <p:cNvSpPr/>
            <p:nvPr/>
          </p:nvSpPr>
          <p:spPr>
            <a:xfrm>
              <a:off x="7285558" y="1353777"/>
              <a:ext cx="1333500" cy="4445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Rapid Breathing</a:t>
              </a:r>
            </a:p>
          </p:txBody>
        </p:sp>
        <p:sp>
          <p:nvSpPr>
            <p:cNvPr id="30" name="Oval 29">
              <a:extLst>
                <a:ext uri="{FF2B5EF4-FFF2-40B4-BE49-F238E27FC236}">
                  <a16:creationId xmlns:a16="http://schemas.microsoft.com/office/drawing/2014/main" id="{45D69BCE-739E-C80C-93C3-111AE8CF3C74}"/>
                </a:ext>
              </a:extLst>
            </p:cNvPr>
            <p:cNvSpPr/>
            <p:nvPr/>
          </p:nvSpPr>
          <p:spPr>
            <a:xfrm>
              <a:off x="10010967" y="2161899"/>
              <a:ext cx="1333500" cy="4445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Vertigo</a:t>
              </a:r>
            </a:p>
          </p:txBody>
        </p:sp>
        <p:sp>
          <p:nvSpPr>
            <p:cNvPr id="31" name="Oval 30">
              <a:extLst>
                <a:ext uri="{FF2B5EF4-FFF2-40B4-BE49-F238E27FC236}">
                  <a16:creationId xmlns:a16="http://schemas.microsoft.com/office/drawing/2014/main" id="{FF571DEF-7269-1CDB-86CA-D4F7D4F2125B}"/>
                </a:ext>
              </a:extLst>
            </p:cNvPr>
            <p:cNvSpPr/>
            <p:nvPr/>
          </p:nvSpPr>
          <p:spPr>
            <a:xfrm>
              <a:off x="10010967" y="1763994"/>
              <a:ext cx="1333500" cy="4445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Eye Strain</a:t>
              </a:r>
            </a:p>
          </p:txBody>
        </p:sp>
        <p:sp>
          <p:nvSpPr>
            <p:cNvPr id="32" name="Oval 31">
              <a:extLst>
                <a:ext uri="{FF2B5EF4-FFF2-40B4-BE49-F238E27FC236}">
                  <a16:creationId xmlns:a16="http://schemas.microsoft.com/office/drawing/2014/main" id="{6950B399-F7E4-8334-66FF-01665DC21E7E}"/>
                </a:ext>
              </a:extLst>
            </p:cNvPr>
            <p:cNvSpPr/>
            <p:nvPr/>
          </p:nvSpPr>
          <p:spPr>
            <a:xfrm>
              <a:off x="7092519" y="1797995"/>
              <a:ext cx="1333500" cy="4445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Blurred Vision</a:t>
              </a:r>
            </a:p>
          </p:txBody>
        </p:sp>
        <p:sp>
          <p:nvSpPr>
            <p:cNvPr id="33" name="Oval 32">
              <a:extLst>
                <a:ext uri="{FF2B5EF4-FFF2-40B4-BE49-F238E27FC236}">
                  <a16:creationId xmlns:a16="http://schemas.microsoft.com/office/drawing/2014/main" id="{36FEC0BF-4C52-EECE-87D0-75FEC0F9FDA8}"/>
                </a:ext>
              </a:extLst>
            </p:cNvPr>
            <p:cNvSpPr/>
            <p:nvPr/>
          </p:nvSpPr>
          <p:spPr>
            <a:xfrm>
              <a:off x="7225438" y="2208269"/>
              <a:ext cx="1333500" cy="4445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Malaise</a:t>
              </a:r>
            </a:p>
          </p:txBody>
        </p:sp>
        <p:sp>
          <p:nvSpPr>
            <p:cNvPr id="34" name="Oval 33">
              <a:extLst>
                <a:ext uri="{FF2B5EF4-FFF2-40B4-BE49-F238E27FC236}">
                  <a16:creationId xmlns:a16="http://schemas.microsoft.com/office/drawing/2014/main" id="{E419523C-5D28-846E-71E8-A69DD957D2DE}"/>
                </a:ext>
              </a:extLst>
            </p:cNvPr>
            <p:cNvSpPr/>
            <p:nvPr/>
          </p:nvSpPr>
          <p:spPr>
            <a:xfrm>
              <a:off x="9923756" y="2511926"/>
              <a:ext cx="1333500" cy="4445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Sweating</a:t>
              </a:r>
            </a:p>
          </p:txBody>
        </p:sp>
        <p:sp>
          <p:nvSpPr>
            <p:cNvPr id="35" name="Oval 34">
              <a:extLst>
                <a:ext uri="{FF2B5EF4-FFF2-40B4-BE49-F238E27FC236}">
                  <a16:creationId xmlns:a16="http://schemas.microsoft.com/office/drawing/2014/main" id="{A1D3E8D4-A575-8513-7DCD-E04A0FFA33EA}"/>
                </a:ext>
              </a:extLst>
            </p:cNvPr>
            <p:cNvSpPr/>
            <p:nvPr/>
          </p:nvSpPr>
          <p:spPr>
            <a:xfrm>
              <a:off x="7491276" y="2629421"/>
              <a:ext cx="1333500" cy="4445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Burping</a:t>
              </a:r>
            </a:p>
          </p:txBody>
        </p:sp>
        <p:sp>
          <p:nvSpPr>
            <p:cNvPr id="36" name="Oval 35">
              <a:extLst>
                <a:ext uri="{FF2B5EF4-FFF2-40B4-BE49-F238E27FC236}">
                  <a16:creationId xmlns:a16="http://schemas.microsoft.com/office/drawing/2014/main" id="{8F16966B-FB85-44D4-3773-93F6FAEE6B32}"/>
                </a:ext>
              </a:extLst>
            </p:cNvPr>
            <p:cNvSpPr/>
            <p:nvPr/>
          </p:nvSpPr>
          <p:spPr>
            <a:xfrm>
              <a:off x="8229991" y="2896502"/>
              <a:ext cx="1333500" cy="4445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Nausea</a:t>
              </a:r>
            </a:p>
          </p:txBody>
        </p:sp>
        <p:sp>
          <p:nvSpPr>
            <p:cNvPr id="37" name="Oval 36">
              <a:extLst>
                <a:ext uri="{FF2B5EF4-FFF2-40B4-BE49-F238E27FC236}">
                  <a16:creationId xmlns:a16="http://schemas.microsoft.com/office/drawing/2014/main" id="{E228B80E-095D-8249-48F3-3E6934308921}"/>
                </a:ext>
              </a:extLst>
            </p:cNvPr>
            <p:cNvSpPr/>
            <p:nvPr/>
          </p:nvSpPr>
          <p:spPr>
            <a:xfrm>
              <a:off x="9328971" y="2840679"/>
              <a:ext cx="1333500" cy="4445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Vomiting</a:t>
              </a:r>
            </a:p>
          </p:txBody>
        </p:sp>
        <p:sp>
          <p:nvSpPr>
            <p:cNvPr id="38" name="TextBox 37">
              <a:extLst>
                <a:ext uri="{FF2B5EF4-FFF2-40B4-BE49-F238E27FC236}">
                  <a16:creationId xmlns:a16="http://schemas.microsoft.com/office/drawing/2014/main" id="{0C147D88-EC35-586F-37FB-D4D93F5D70E4}"/>
                </a:ext>
              </a:extLst>
            </p:cNvPr>
            <p:cNvSpPr txBox="1"/>
            <p:nvPr/>
          </p:nvSpPr>
          <p:spPr>
            <a:xfrm>
              <a:off x="8449268" y="1958283"/>
              <a:ext cx="889987" cy="369332"/>
            </a:xfrm>
            <a:prstGeom prst="rect">
              <a:avLst/>
            </a:prstGeom>
            <a:noFill/>
            <a:ln>
              <a:noFill/>
            </a:ln>
          </p:spPr>
          <p:txBody>
            <a:bodyPr wrap="none" rtlCol="0">
              <a:spAutoFit/>
            </a:bodyPr>
            <a:lstStyle/>
            <a:p>
              <a:r>
                <a:rPr lang="en-US" b="1" i="1" dirty="0"/>
                <a:t>During</a:t>
              </a:r>
            </a:p>
          </p:txBody>
        </p:sp>
      </p:grpSp>
      <p:grpSp>
        <p:nvGrpSpPr>
          <p:cNvPr id="40" name="Group 39">
            <a:extLst>
              <a:ext uri="{FF2B5EF4-FFF2-40B4-BE49-F238E27FC236}">
                <a16:creationId xmlns:a16="http://schemas.microsoft.com/office/drawing/2014/main" id="{1E33F7C6-84AF-64C0-6F99-51FA38652CBF}"/>
              </a:ext>
            </a:extLst>
          </p:cNvPr>
          <p:cNvGrpSpPr/>
          <p:nvPr/>
        </p:nvGrpSpPr>
        <p:grpSpPr>
          <a:xfrm>
            <a:off x="6675213" y="2594072"/>
            <a:ext cx="3671053" cy="1551229"/>
            <a:chOff x="7910813" y="4455760"/>
            <a:chExt cx="3671053" cy="1551229"/>
          </a:xfrm>
          <a:solidFill>
            <a:srgbClr val="1798E9"/>
          </a:solidFill>
        </p:grpSpPr>
        <p:sp>
          <p:nvSpPr>
            <p:cNvPr id="41" name="Oval 40">
              <a:extLst>
                <a:ext uri="{FF2B5EF4-FFF2-40B4-BE49-F238E27FC236}">
                  <a16:creationId xmlns:a16="http://schemas.microsoft.com/office/drawing/2014/main" id="{2E14B08F-E325-C2C5-3FD2-9A317B7A8020}"/>
                </a:ext>
              </a:extLst>
            </p:cNvPr>
            <p:cNvSpPr/>
            <p:nvPr/>
          </p:nvSpPr>
          <p:spPr>
            <a:xfrm>
              <a:off x="9142288" y="4455760"/>
              <a:ext cx="1333500" cy="4445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Ataxia</a:t>
              </a:r>
            </a:p>
          </p:txBody>
        </p:sp>
        <p:sp>
          <p:nvSpPr>
            <p:cNvPr id="42" name="Oval 41">
              <a:extLst>
                <a:ext uri="{FF2B5EF4-FFF2-40B4-BE49-F238E27FC236}">
                  <a16:creationId xmlns:a16="http://schemas.microsoft.com/office/drawing/2014/main" id="{DD7C6394-03F7-F6AC-D2FB-0EBE4EC94872}"/>
                </a:ext>
              </a:extLst>
            </p:cNvPr>
            <p:cNvSpPr/>
            <p:nvPr/>
          </p:nvSpPr>
          <p:spPr>
            <a:xfrm>
              <a:off x="10178187" y="4947710"/>
              <a:ext cx="1403679" cy="4445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Sopite Syndrome</a:t>
              </a:r>
            </a:p>
          </p:txBody>
        </p:sp>
        <p:sp>
          <p:nvSpPr>
            <p:cNvPr id="43" name="Oval 42">
              <a:extLst>
                <a:ext uri="{FF2B5EF4-FFF2-40B4-BE49-F238E27FC236}">
                  <a16:creationId xmlns:a16="http://schemas.microsoft.com/office/drawing/2014/main" id="{4B61A783-24A1-0085-7A7D-4B4B32203BCF}"/>
                </a:ext>
              </a:extLst>
            </p:cNvPr>
            <p:cNvSpPr/>
            <p:nvPr/>
          </p:nvSpPr>
          <p:spPr>
            <a:xfrm>
              <a:off x="7910813" y="4835403"/>
              <a:ext cx="1333500" cy="4445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Blurred Vision</a:t>
              </a:r>
            </a:p>
          </p:txBody>
        </p:sp>
        <p:sp>
          <p:nvSpPr>
            <p:cNvPr id="44" name="Oval 43">
              <a:extLst>
                <a:ext uri="{FF2B5EF4-FFF2-40B4-BE49-F238E27FC236}">
                  <a16:creationId xmlns:a16="http://schemas.microsoft.com/office/drawing/2014/main" id="{58C01D96-A858-9893-672C-CABD3C4CB5AF}"/>
                </a:ext>
              </a:extLst>
            </p:cNvPr>
            <p:cNvSpPr/>
            <p:nvPr/>
          </p:nvSpPr>
          <p:spPr>
            <a:xfrm>
              <a:off x="9814526" y="5554617"/>
              <a:ext cx="1333500" cy="4445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Reduced Dexterity</a:t>
              </a:r>
            </a:p>
          </p:txBody>
        </p:sp>
        <p:sp>
          <p:nvSpPr>
            <p:cNvPr id="45" name="Oval 44">
              <a:extLst>
                <a:ext uri="{FF2B5EF4-FFF2-40B4-BE49-F238E27FC236}">
                  <a16:creationId xmlns:a16="http://schemas.microsoft.com/office/drawing/2014/main" id="{0084D7AF-6256-DADE-4EFA-FA9DAEF83DEA}"/>
                </a:ext>
              </a:extLst>
            </p:cNvPr>
            <p:cNvSpPr/>
            <p:nvPr/>
          </p:nvSpPr>
          <p:spPr>
            <a:xfrm>
              <a:off x="7950167" y="5562489"/>
              <a:ext cx="1693765" cy="4445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Visual Disturbances</a:t>
              </a:r>
            </a:p>
          </p:txBody>
        </p:sp>
        <p:sp>
          <p:nvSpPr>
            <p:cNvPr id="46" name="TextBox 45">
              <a:extLst>
                <a:ext uri="{FF2B5EF4-FFF2-40B4-BE49-F238E27FC236}">
                  <a16:creationId xmlns:a16="http://schemas.microsoft.com/office/drawing/2014/main" id="{1A66B3EA-A329-7997-96B7-0C6C12BEFD22}"/>
                </a:ext>
              </a:extLst>
            </p:cNvPr>
            <p:cNvSpPr txBox="1"/>
            <p:nvPr/>
          </p:nvSpPr>
          <p:spPr>
            <a:xfrm>
              <a:off x="8927458" y="5022609"/>
              <a:ext cx="739305" cy="369332"/>
            </a:xfrm>
            <a:prstGeom prst="rect">
              <a:avLst/>
            </a:prstGeom>
            <a:noFill/>
          </p:spPr>
          <p:txBody>
            <a:bodyPr wrap="none" rtlCol="0">
              <a:spAutoFit/>
            </a:bodyPr>
            <a:lstStyle/>
            <a:p>
              <a:r>
                <a:rPr lang="en-US" b="1" i="1" dirty="0"/>
                <a:t>After</a:t>
              </a:r>
            </a:p>
          </p:txBody>
        </p:sp>
      </p:grpSp>
      <p:sp>
        <p:nvSpPr>
          <p:cNvPr id="3" name="Content Placeholder 2">
            <a:extLst>
              <a:ext uri="{FF2B5EF4-FFF2-40B4-BE49-F238E27FC236}">
                <a16:creationId xmlns:a16="http://schemas.microsoft.com/office/drawing/2014/main" id="{46AC71AB-9F05-677D-7B45-A47C1F4AEA1C}"/>
              </a:ext>
            </a:extLst>
          </p:cNvPr>
          <p:cNvSpPr txBox="1">
            <a:spLocks/>
          </p:cNvSpPr>
          <p:nvPr/>
        </p:nvSpPr>
        <p:spPr bwMode="auto">
          <a:xfrm>
            <a:off x="10227163" y="5503426"/>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err="1"/>
              <a:t>CyS</a:t>
            </a:r>
            <a:r>
              <a:rPr lang="en-US" sz="1400" kern="0" dirty="0"/>
              <a:t> – Cybersickness</a:t>
            </a:r>
          </a:p>
          <a:p>
            <a:pPr marL="0" indent="0" algn="ctr">
              <a:spcBef>
                <a:spcPts val="0"/>
              </a:spcBef>
              <a:buNone/>
            </a:pPr>
            <a:r>
              <a:rPr lang="en-US" sz="1400" kern="0" dirty="0"/>
              <a:t>XR – eXtended Reality</a:t>
            </a:r>
            <a:endParaRPr lang="en-US" b="1" u="sng" kern="0" dirty="0"/>
          </a:p>
        </p:txBody>
      </p:sp>
    </p:spTree>
    <p:custDataLst>
      <p:tags r:id="rId1"/>
    </p:custDataLst>
    <p:extLst>
      <p:ext uri="{BB962C8B-B14F-4D97-AF65-F5344CB8AC3E}">
        <p14:creationId xmlns:p14="http://schemas.microsoft.com/office/powerpoint/2010/main" val="2769429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89B6B2D-FD4F-4B32-9302-8E8BFC9002DA}" type="slidenum">
              <a:rPr lang="en-US" smtClean="0">
                <a:solidFill>
                  <a:prstClr val="black">
                    <a:tint val="75000"/>
                  </a:prstClr>
                </a:solidFill>
                <a:latin typeface="Calibri" panose="020F0502020204030204"/>
              </a:rPr>
              <a:pPr>
                <a:defRPr/>
              </a:pPr>
              <a:t>9</a:t>
            </a:fld>
            <a:endParaRPr lang="en-US" dirty="0"/>
          </a:p>
        </p:txBody>
      </p:sp>
      <p:sp>
        <p:nvSpPr>
          <p:cNvPr id="4098" name="Rectangle 2"/>
          <p:cNvSpPr>
            <a:spLocks noGrp="1" noChangeArrowheads="1"/>
          </p:cNvSpPr>
          <p:nvPr>
            <p:ph type="title"/>
          </p:nvPr>
        </p:nvSpPr>
        <p:spPr/>
        <p:txBody>
          <a:bodyPr/>
          <a:lstStyle/>
          <a:p>
            <a:r>
              <a:rPr lang="en-US" dirty="0"/>
              <a:t>Many Names for Similar Issues</a:t>
            </a:r>
          </a:p>
        </p:txBody>
      </p:sp>
      <p:sp>
        <p:nvSpPr>
          <p:cNvPr id="4099" name="Rectangle 3"/>
          <p:cNvSpPr>
            <a:spLocks noGrp="1" noChangeArrowheads="1"/>
          </p:cNvSpPr>
          <p:nvPr>
            <p:ph sz="quarter" idx="11"/>
          </p:nvPr>
        </p:nvSpPr>
        <p:spPr/>
        <p:txBody>
          <a:bodyPr>
            <a:normAutofit/>
          </a:bodyPr>
          <a:lstStyle/>
          <a:p>
            <a:r>
              <a:rPr lang="en-US" sz="3200" dirty="0"/>
              <a:t>Simulator sickness</a:t>
            </a:r>
          </a:p>
          <a:p>
            <a:r>
              <a:rPr lang="en-US" sz="3200" dirty="0"/>
              <a:t>Cybersickness</a:t>
            </a:r>
          </a:p>
          <a:p>
            <a:r>
              <a:rPr lang="en-US" sz="3200" dirty="0"/>
              <a:t>Virtual reality sickness</a:t>
            </a:r>
          </a:p>
          <a:p>
            <a:r>
              <a:rPr lang="en-US" sz="3200" dirty="0"/>
              <a:t>Virtual environment sickness</a:t>
            </a:r>
          </a:p>
          <a:p>
            <a:r>
              <a:rPr lang="en-US" sz="3200" dirty="0"/>
              <a:t>Simulation induced sickness</a:t>
            </a:r>
          </a:p>
          <a:p>
            <a:r>
              <a:rPr lang="en-US" sz="3200" dirty="0"/>
              <a:t>Cyberadaptation syndrome</a:t>
            </a:r>
          </a:p>
          <a:p>
            <a:r>
              <a:rPr lang="en-US" sz="3200" dirty="0"/>
              <a:t>Virtual environment adaptation syndrome                                           (VEAS) [after NASA: Space Adaptation                                                          Syndrome]</a:t>
            </a:r>
          </a:p>
          <a:p>
            <a:pPr>
              <a:buFont typeface="Wingdings" pitchFamily="2" charset="2"/>
              <a:buNone/>
            </a:pPr>
            <a:endParaRPr lang="en-US"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1150" y="1086365"/>
            <a:ext cx="2912969" cy="4377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2">
            <a:extLst>
              <a:ext uri="{FF2B5EF4-FFF2-40B4-BE49-F238E27FC236}">
                <a16:creationId xmlns:a16="http://schemas.microsoft.com/office/drawing/2014/main" id="{3365B72B-1796-DC66-F39D-C70F1AC8CA5B}"/>
              </a:ext>
            </a:extLst>
          </p:cNvPr>
          <p:cNvSpPr txBox="1">
            <a:spLocks/>
          </p:cNvSpPr>
          <p:nvPr/>
        </p:nvSpPr>
        <p:spPr bwMode="auto">
          <a:xfrm>
            <a:off x="10049523" y="5503426"/>
            <a:ext cx="2121462" cy="9735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VEAS  -</a:t>
            </a:r>
            <a:r>
              <a:rPr lang="en-US" sz="1400" dirty="0"/>
              <a:t> Virtua  environment adaptation syndrome</a:t>
            </a:r>
            <a:r>
              <a:rPr lang="en-US" sz="1400" kern="0" dirty="0"/>
              <a:t> </a:t>
            </a:r>
            <a:endParaRPr lang="en-US" b="1" u="sng" kern="0" dirty="0"/>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4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67E50F16932FA4DA740AD241DCC42DC" ma:contentTypeVersion="1" ma:contentTypeDescription="Create a new document." ma:contentTypeScope="" ma:versionID="cf3becb063dad1cc8b49e034e445ab8d">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709B06-5FA7-40B8-A752-7128AA94FE0C}">
  <ds:schemaRefs>
    <ds:schemaRef ds:uri="http://schemas.microsoft.com/sharepoint/v3"/>
    <ds:schemaRef ds:uri="http://schemas.microsoft.com/office/2006/metadata/properties"/>
    <ds:schemaRef ds:uri="http://schemas.microsoft.com/office/2006/documentManagement/types"/>
    <ds:schemaRef ds:uri="http://schemas.openxmlformats.org/package/2006/metadata/core-properties"/>
    <ds:schemaRef ds:uri="http://purl.org/dc/elements/1.1/"/>
    <ds:schemaRef ds:uri="http://purl.org/dc/terms/"/>
    <ds:schemaRef ds:uri="http://www.w3.org/XML/1998/namespace"/>
    <ds:schemaRef ds:uri="http://purl.org/dc/dcmitype/"/>
  </ds:schemaRefs>
</ds:datastoreItem>
</file>

<file path=customXml/itemProps2.xml><?xml version="1.0" encoding="utf-8"?>
<ds:datastoreItem xmlns:ds="http://schemas.openxmlformats.org/officeDocument/2006/customXml" ds:itemID="{FC5F1E05-96DA-4377-A6E4-484D5E715A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2F04B76F-4E2B-4E86-86C5-9CCB38AF7D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6846</TotalTime>
  <Words>8124</Words>
  <Application>Microsoft Office PowerPoint</Application>
  <PresentationFormat>Widescreen</PresentationFormat>
  <Paragraphs>809</Paragraphs>
  <Slides>46</Slides>
  <Notes>46</Notes>
  <HiddenSlides>0</HiddenSlides>
  <MMClips>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46</vt:i4>
      </vt:variant>
    </vt:vector>
  </HeadingPairs>
  <TitlesOfParts>
    <vt:vector size="58" baseType="lpstr">
      <vt:lpstr>Aptos</vt:lpstr>
      <vt:lpstr>Arial</vt:lpstr>
      <vt:lpstr>Arial Narrow</vt:lpstr>
      <vt:lpstr>BlinkMacSystemFont</vt:lpstr>
      <vt:lpstr>Calibri</vt:lpstr>
      <vt:lpstr>courier new</vt:lpstr>
      <vt:lpstr>Helvetica Neue</vt:lpstr>
      <vt:lpstr>Open Sans</vt:lpstr>
      <vt:lpstr>Tahoma</vt:lpstr>
      <vt:lpstr>TimesLTStd-Roman</vt:lpstr>
      <vt:lpstr>Wingdings</vt:lpstr>
      <vt:lpstr>Blends</vt:lpstr>
      <vt:lpstr>PowerPoint Presentation</vt:lpstr>
      <vt:lpstr>Learning Outcomes</vt:lpstr>
      <vt:lpstr>Audience</vt:lpstr>
      <vt:lpstr>This Tutorial is NOT:</vt:lpstr>
      <vt:lpstr>This is NOT Cybersickness</vt:lpstr>
      <vt:lpstr>Agenda</vt:lpstr>
      <vt:lpstr>Background Information</vt:lpstr>
      <vt:lpstr>CyS Symptoms</vt:lpstr>
      <vt:lpstr>Many Names for Similar Issues</vt:lpstr>
      <vt:lpstr>Simulator Sickness ≠ Cybersickness</vt:lpstr>
      <vt:lpstr>Importance of CyS</vt:lpstr>
      <vt:lpstr>DoD using More AR/VR/MR/XR</vt:lpstr>
      <vt:lpstr>Importance of CyS</vt:lpstr>
      <vt:lpstr>Importance of CyS</vt:lpstr>
      <vt:lpstr>Why is CyS Important?</vt:lpstr>
      <vt:lpstr>PowerPoint Presentation</vt:lpstr>
      <vt:lpstr>CyS Science</vt:lpstr>
      <vt:lpstr>CyS Science</vt:lpstr>
      <vt:lpstr>CyS Science</vt:lpstr>
      <vt:lpstr>CyS Science</vt:lpstr>
      <vt:lpstr>CyS Science</vt:lpstr>
      <vt:lpstr>CyS Science</vt:lpstr>
      <vt:lpstr>CyS Science</vt:lpstr>
      <vt:lpstr>CyS Science – Hardware Factors</vt:lpstr>
      <vt:lpstr>CyS Science – Content Factors</vt:lpstr>
      <vt:lpstr>Reduce CyS During Design and Development</vt:lpstr>
      <vt:lpstr>CyS Mitigation Factors</vt:lpstr>
      <vt:lpstr>CyS Mitigation Factors</vt:lpstr>
      <vt:lpstr>CyS Mitigation Factors</vt:lpstr>
      <vt:lpstr>CyS Mitigation Factors</vt:lpstr>
      <vt:lpstr>Protocols to Reduce CyS for Fielded Systems</vt:lpstr>
      <vt:lpstr>Quantify XR Stimulus Intensity</vt:lpstr>
      <vt:lpstr>Optical Flow - VIDVR</vt:lpstr>
      <vt:lpstr>Cumulative Optical Flow  Entropy Diagram – VIDVR #1</vt:lpstr>
      <vt:lpstr>Cumulative Optical Flow  Entropy Diagram – VIDVR #2</vt:lpstr>
      <vt:lpstr>Guidance from XR Stimulus Quantification</vt:lpstr>
      <vt:lpstr>Quantify XR Aftereffects  of Target System</vt:lpstr>
      <vt:lpstr>Guidance from XR Aftereffects Quantification</vt:lpstr>
      <vt:lpstr>Reduce CyS During Curriculum Design</vt:lpstr>
      <vt:lpstr>Identify Individual Capacity  of Target User Population</vt:lpstr>
      <vt:lpstr>Other Factors</vt:lpstr>
      <vt:lpstr>Discussion</vt:lpstr>
      <vt:lpstr>Conclusions</vt:lpstr>
      <vt:lpstr>Questions?</vt:lpstr>
      <vt:lpstr>Key References</vt:lpstr>
      <vt:lpstr>Key References</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McDowell, Perry (CIV)</cp:lastModifiedBy>
  <cp:revision>54</cp:revision>
  <cp:lastPrinted>1601-01-01T00:00:00Z</cp:lastPrinted>
  <dcterms:created xsi:type="dcterms:W3CDTF">2016-03-29T15:29:36Z</dcterms:created>
  <dcterms:modified xsi:type="dcterms:W3CDTF">2024-12-02T00:27:05Z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0x010100767E50F16932FA4DA740AD241DCC42DC</vt:lpwstr>
  </property>
  <property fmtid="{D5CDD505-2E9C-101B-9397-08002B2CF9AE}" pid="3" name="DocumentDescription">
    <vt:lpwstr>&lt;div class=ExternalClass9DF5FD6F97034AAA9FF0AABB8157F05A&gt; &lt;/div&gt;</vt:lpwstr>
  </property>
  <property fmtid="{D5CDD505-2E9C-101B-9397-08002B2CF9AE}" pid="4" name="ArticulateGUID">
    <vt:lpwstr>9DE10CAE-F1EA-4224-A2C3-E8CD12041389</vt:lpwstr>
  </property>
  <property fmtid="{D5CDD505-2E9C-101B-9397-08002B2CF9AE}" pid="5" name="ArticulatePath">
    <vt:lpwstr>24T36</vt:lpwstr>
  </property>
  <property fmtid="{D5CDD505-2E9C-101B-9397-08002B2CF9AE}" pid="6" name="MSIP_Label_acbbd4a6-dc2f-44d9-ad2c-c28d4679873f_Enabled">
    <vt:lpwstr>true</vt:lpwstr>
  </property>
  <property fmtid="{D5CDD505-2E9C-101B-9397-08002B2CF9AE}" pid="7" name="MSIP_Label_acbbd4a6-dc2f-44d9-ad2c-c28d4679873f_SetDate">
    <vt:lpwstr>2024-10-04T21:13:44Z</vt:lpwstr>
  </property>
  <property fmtid="{D5CDD505-2E9C-101B-9397-08002B2CF9AE}" pid="8" name="MSIP_Label_acbbd4a6-dc2f-44d9-ad2c-c28d4679873f_Method">
    <vt:lpwstr>Standard</vt:lpwstr>
  </property>
  <property fmtid="{D5CDD505-2E9C-101B-9397-08002B2CF9AE}" pid="9" name="MSIP_Label_acbbd4a6-dc2f-44d9-ad2c-c28d4679873f_Name">
    <vt:lpwstr>No Label</vt:lpwstr>
  </property>
  <property fmtid="{D5CDD505-2E9C-101B-9397-08002B2CF9AE}" pid="10" name="MSIP_Label_acbbd4a6-dc2f-44d9-ad2c-c28d4679873f_SiteId">
    <vt:lpwstr>6d936231-a517-40ea-9199-f7578963378e</vt:lpwstr>
  </property>
  <property fmtid="{D5CDD505-2E9C-101B-9397-08002B2CF9AE}" pid="11" name="MSIP_Label_acbbd4a6-dc2f-44d9-ad2c-c28d4679873f_ActionId">
    <vt:lpwstr>02064ecf-e69c-491e-9f3b-fb8abe0dff86</vt:lpwstr>
  </property>
  <property fmtid="{D5CDD505-2E9C-101B-9397-08002B2CF9AE}" pid="12" name="MSIP_Label_acbbd4a6-dc2f-44d9-ad2c-c28d4679873f_ContentBits">
    <vt:lpwstr>0</vt:lpwstr>
  </property>
</Properties>
</file>