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54"/>
  </p:notesMasterIdLst>
  <p:handoutMasterIdLst>
    <p:handoutMasterId r:id="rId55"/>
  </p:handoutMasterIdLst>
  <p:sldIdLst>
    <p:sldId id="289" r:id="rId5"/>
    <p:sldId id="290" r:id="rId6"/>
    <p:sldId id="304" r:id="rId7"/>
    <p:sldId id="312" r:id="rId8"/>
    <p:sldId id="313" r:id="rId9"/>
    <p:sldId id="303" r:id="rId10"/>
    <p:sldId id="305" r:id="rId11"/>
    <p:sldId id="370" r:id="rId12"/>
    <p:sldId id="337" r:id="rId13"/>
    <p:sldId id="341" r:id="rId14"/>
    <p:sldId id="314" r:id="rId15"/>
    <p:sldId id="335" r:id="rId16"/>
    <p:sldId id="336" r:id="rId17"/>
    <p:sldId id="319" r:id="rId18"/>
    <p:sldId id="338" r:id="rId19"/>
    <p:sldId id="350" r:id="rId20"/>
    <p:sldId id="318" r:id="rId21"/>
    <p:sldId id="358" r:id="rId22"/>
    <p:sldId id="354" r:id="rId23"/>
    <p:sldId id="361" r:id="rId24"/>
    <p:sldId id="362" r:id="rId25"/>
    <p:sldId id="363" r:id="rId26"/>
    <p:sldId id="367" r:id="rId27"/>
    <p:sldId id="329" r:id="rId28"/>
    <p:sldId id="330" r:id="rId29"/>
    <p:sldId id="307" r:id="rId30"/>
    <p:sldId id="364" r:id="rId31"/>
    <p:sldId id="365" r:id="rId32"/>
    <p:sldId id="366" r:id="rId33"/>
    <p:sldId id="368" r:id="rId34"/>
    <p:sldId id="308" r:id="rId35"/>
    <p:sldId id="326" r:id="rId36"/>
    <p:sldId id="360" r:id="rId37"/>
    <p:sldId id="396" r:id="rId38"/>
    <p:sldId id="394" r:id="rId39"/>
    <p:sldId id="395" r:id="rId40"/>
    <p:sldId id="392" r:id="rId41"/>
    <p:sldId id="393" r:id="rId42"/>
    <p:sldId id="333" r:id="rId43"/>
    <p:sldId id="323" r:id="rId44"/>
    <p:sldId id="334" r:id="rId45"/>
    <p:sldId id="309" r:id="rId46"/>
    <p:sldId id="389" r:id="rId47"/>
    <p:sldId id="390" r:id="rId48"/>
    <p:sldId id="391" r:id="rId49"/>
    <p:sldId id="311" r:id="rId50"/>
    <p:sldId id="316" r:id="rId51"/>
    <p:sldId id="317" r:id="rId52"/>
    <p:sldId id="327" r:id="rId53"/>
  </p:sldIdLst>
  <p:sldSz cx="12192000" cy="6858000"/>
  <p:notesSz cx="6858000" cy="9029700"/>
  <p:custDataLst>
    <p:tags r:id="rId56"/>
  </p:custDataLst>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8E9"/>
    <a:srgbClr val="CC3300"/>
    <a:srgbClr val="22458A"/>
    <a:srgbClr val="2B56AB"/>
    <a:srgbClr val="0033CC"/>
    <a:srgbClr val="3366CC"/>
    <a:srgbClr val="0066CC"/>
    <a:srgbClr val="F77B0B"/>
    <a:srgbClr val="B2F50B"/>
    <a:srgbClr val="F88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A50CF-2294-4C72-9932-E65DE21E0738}" v="10" dt="2024-10-07T03:47:03.452"/>
  </p1510:revLst>
</p1510:revInfo>
</file>

<file path=ppt/tableStyles.xml><?xml version="1.0" encoding="utf-8"?>
<a:tblStyleLst xmlns:a="http://schemas.openxmlformats.org/drawingml/2006/main" def="{5C22544A-7EE6-4342-B048-85BDC9FD1C3A}">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2" autoAdjust="0"/>
    <p:restoredTop sz="82421" autoAdjust="0"/>
  </p:normalViewPr>
  <p:slideViewPr>
    <p:cSldViewPr snapToGrid="0">
      <p:cViewPr varScale="1">
        <p:scale>
          <a:sx n="128" d="100"/>
          <a:sy n="128" d="100"/>
        </p:scale>
        <p:origin x="1896" y="12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i.org/10.1080/10447318.2020.182853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i.org/10.1080/10447318.2020.1828535"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i.org/10.1080/10447318.2020.1828535"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i.org/10.1080/10447318.2020.182853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dirty="0"/>
              <a:t>Nick</a:t>
            </a:r>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a:t>
            </a:r>
          </a:p>
          <a:p>
            <a:endParaRPr lang="en-US" dirty="0"/>
          </a:p>
          <a:p>
            <a:r>
              <a:rPr lang="en-US" dirty="0"/>
              <a:t>However, CyS researchers are more careful about their terms because there are differences between different causes.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397985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a:t>
            </a:r>
          </a:p>
          <a:p>
            <a:endParaRPr lang="en-US" dirty="0"/>
          </a:p>
          <a:p>
            <a:r>
              <a:rPr lang="en-US" dirty="0"/>
              <a:t>CyS is a phenomenon that occurs when individuals experience symptoms while using simulation technology, such as flight simulators or VEs. These symptoms include disorientation, dizziness nausea, headaches, eye strain, general discomfort, and fatigue as well as others. These affect a large percentage of the user population, with some experiencing minor effects easily ignored and others being unable to utilize the system at all.</a:t>
            </a:r>
          </a:p>
          <a:p>
            <a:endParaRPr lang="en-US" dirty="0"/>
          </a:p>
          <a:p>
            <a:endParaRPr lang="en-US" dirty="0"/>
          </a:p>
          <a:p>
            <a:r>
              <a:rPr lang="en-US" b="0" i="0" dirty="0">
                <a:solidFill>
                  <a:srgbClr val="222222"/>
                </a:solidFill>
                <a:effectLst/>
                <a:highlight>
                  <a:srgbClr val="FFFFFF"/>
                </a:highlight>
                <a:latin typeface="Arial" panose="020B0604020202020204" pitchFamily="34" charset="0"/>
              </a:rPr>
              <a:t>Lawson, B. D., &amp; Stanney, K. M. (2021). cybersickness in virtual reality and augmented reality. </a:t>
            </a:r>
            <a:r>
              <a:rPr lang="en-US" b="0" i="1" dirty="0">
                <a:solidFill>
                  <a:srgbClr val="222222"/>
                </a:solidFill>
                <a:effectLst/>
                <a:highlight>
                  <a:srgbClr val="FFFFFF"/>
                </a:highlight>
                <a:latin typeface="Arial" panose="020B0604020202020204" pitchFamily="34" charset="0"/>
              </a:rPr>
              <a:t>Frontiers in Virtual Reality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2</a:t>
            </a:r>
            <a:r>
              <a:rPr lang="en-US" b="0" i="0" dirty="0">
                <a:solidFill>
                  <a:srgbClr val="222222"/>
                </a:solidFill>
                <a:effectLst/>
                <a:highlight>
                  <a:srgbClr val="FFFFFF"/>
                </a:highlight>
                <a:latin typeface="Arial" panose="020B0604020202020204" pitchFamily="34" charset="0"/>
              </a:rPr>
              <a:t>, 759682.</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11438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a:t>
            </a:r>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2311180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a:t>
            </a:r>
          </a:p>
          <a:p>
            <a:endParaRPr lang="en-US" dirty="0"/>
          </a:p>
          <a:p>
            <a:r>
              <a:rPr lang="en-US" dirty="0"/>
              <a:t>CyS is a phenomenon that occurs when individuals experience symptoms while using simulation technology, such as flight simulators or VEs. These symptoms include disorientation, dizziness nausea, headaches, eye strain, general discomfort, and fatigue as well as others. These affect a large percentage of the user population, with some experiencing minor effects easily ignored and others being unable to utilize the system at all.</a:t>
            </a:r>
          </a:p>
          <a:p>
            <a:endParaRPr lang="en-US" dirty="0"/>
          </a:p>
          <a:p>
            <a:endParaRPr lang="en-US" dirty="0"/>
          </a:p>
          <a:p>
            <a:r>
              <a:rPr lang="en-US" b="0" i="0" dirty="0">
                <a:solidFill>
                  <a:srgbClr val="222222"/>
                </a:solidFill>
                <a:effectLst/>
                <a:highlight>
                  <a:srgbClr val="FFFFFF"/>
                </a:highlight>
                <a:latin typeface="Arial" panose="020B0604020202020204" pitchFamily="34" charset="0"/>
              </a:rPr>
              <a:t>Lawson, B. D., &amp; Stanney, K. M. (2021). cybersickness in virtual reality and augmented reality. </a:t>
            </a:r>
            <a:r>
              <a:rPr lang="en-US" b="0" i="1" dirty="0">
                <a:solidFill>
                  <a:srgbClr val="222222"/>
                </a:solidFill>
                <a:effectLst/>
                <a:highlight>
                  <a:srgbClr val="FFFFFF"/>
                </a:highlight>
                <a:latin typeface="Arial" panose="020B0604020202020204" pitchFamily="34" charset="0"/>
              </a:rPr>
              <a:t>Frontiers in Virtual Reality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2</a:t>
            </a:r>
            <a:r>
              <a:rPr lang="en-US" b="0" i="0" dirty="0">
                <a:solidFill>
                  <a:srgbClr val="222222"/>
                </a:solidFill>
                <a:effectLst/>
                <a:highlight>
                  <a:srgbClr val="FFFFFF"/>
                </a:highlight>
                <a:latin typeface="Arial" panose="020B0604020202020204" pitchFamily="34" charset="0"/>
              </a:rPr>
              <a:t>, 759682.</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392876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a:t>
            </a:r>
          </a:p>
          <a:p>
            <a:endParaRPr lang="en-US" dirty="0"/>
          </a:p>
          <a:p>
            <a:r>
              <a:rPr lang="en-US" dirty="0"/>
              <a:t>CyS is a phenomenon that occurs when individuals experience symptoms while using simulation technology, such as flight simulators or VEs. These symptoms include disorientation, dizziness nausea, headaches, eye strain, general discomfort, and fatigue as well as others. These affect a large percentage of the user population, with some experiencing minor effects easily ignored and others being unable to utilize the system at all.</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2179659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a:t>
            </a:r>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272990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a:t>
            </a:r>
          </a:p>
        </p:txBody>
      </p:sp>
      <p:sp>
        <p:nvSpPr>
          <p:cNvPr id="4" name="Slide Number Placeholder 3"/>
          <p:cNvSpPr>
            <a:spLocks noGrp="1"/>
          </p:cNvSpPr>
          <p:nvPr>
            <p:ph type="sldNum" sz="quarter" idx="5"/>
          </p:nvPr>
        </p:nvSpPr>
        <p:spPr/>
        <p:txBody>
          <a:bodyPr/>
          <a:lstStyle/>
          <a:p>
            <a:fld id="{54F07B14-7DC2-4339-B66A-A9497B2BDD78}" type="slidenum">
              <a:rPr lang="en-US" smtClean="0"/>
              <a:t>16</a:t>
            </a:fld>
            <a:endParaRPr lang="en-US" dirty="0"/>
          </a:p>
        </p:txBody>
      </p:sp>
    </p:spTree>
    <p:extLst>
      <p:ext uri="{BB962C8B-B14F-4D97-AF65-F5344CB8AC3E}">
        <p14:creationId xmlns:p14="http://schemas.microsoft.com/office/powerpoint/2010/main" val="1565238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a:t>
            </a:r>
          </a:p>
          <a:p>
            <a:endParaRPr lang="en-US" dirty="0"/>
          </a:p>
          <a:p>
            <a:r>
              <a:rPr lang="en-US" dirty="0"/>
              <a:t>Possible useful references:</a:t>
            </a:r>
          </a:p>
          <a:p>
            <a:endParaRPr lang="en-US" dirty="0"/>
          </a:p>
          <a:p>
            <a:r>
              <a:rPr lang="en-US" b="0" i="0" dirty="0">
                <a:solidFill>
                  <a:srgbClr val="222222"/>
                </a:solidFill>
                <a:effectLst/>
                <a:highlight>
                  <a:srgbClr val="FFFFFF"/>
                </a:highlight>
                <a:latin typeface="Arial" panose="020B0604020202020204" pitchFamily="34" charset="0"/>
              </a:rPr>
              <a:t>Cao, Z., Grandi, J., &amp; Kopper, R. (2021). Granulated rest frames outperform field of view restrictors on visual search performance. </a:t>
            </a:r>
            <a:r>
              <a:rPr lang="en-US" b="0" i="1" dirty="0">
                <a:solidFill>
                  <a:srgbClr val="222222"/>
                </a:solidFill>
                <a:effectLst/>
                <a:highlight>
                  <a:srgbClr val="FFFFFF"/>
                </a:highlight>
                <a:latin typeface="Arial" panose="020B0604020202020204" pitchFamily="34" charset="0"/>
              </a:rPr>
              <a:t>Frontiers in Virtual Reality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2</a:t>
            </a:r>
            <a:r>
              <a:rPr lang="en-US" b="0" i="0" dirty="0">
                <a:solidFill>
                  <a:srgbClr val="222222"/>
                </a:solidFill>
                <a:effectLst/>
                <a:highlight>
                  <a:srgbClr val="FFFFFF"/>
                </a:highlight>
                <a:latin typeface="Arial" panose="020B0604020202020204" pitchFamily="34" charset="0"/>
              </a:rPr>
              <a:t>, 604889.</a:t>
            </a:r>
            <a:endParaRPr lang="en-US" dirty="0"/>
          </a:p>
          <a:p>
            <a:endParaRPr lang="en-US" dirty="0"/>
          </a:p>
          <a:p>
            <a:r>
              <a:rPr lang="en-US" b="0" i="0" dirty="0">
                <a:solidFill>
                  <a:srgbClr val="222222"/>
                </a:solidFill>
                <a:effectLst/>
                <a:highlight>
                  <a:srgbClr val="FFFFFF"/>
                </a:highlight>
                <a:latin typeface="Arial" panose="020B0604020202020204" pitchFamily="34" charset="0"/>
              </a:rPr>
              <a:t>Stauffert, J. P., Niebling, F., &amp; Latoschik, M. E. (2020). Latency and cybersickness: Impact, causes, and measures. A review. </a:t>
            </a:r>
            <a:r>
              <a:rPr lang="en-US" b="0" i="1" dirty="0">
                <a:solidFill>
                  <a:srgbClr val="222222"/>
                </a:solidFill>
                <a:effectLst/>
                <a:highlight>
                  <a:srgbClr val="FFFFFF"/>
                </a:highlight>
                <a:latin typeface="Arial" panose="020B0604020202020204" pitchFamily="34" charset="0"/>
              </a:rPr>
              <a:t>Frontiers in Virtual Reality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1</a:t>
            </a:r>
            <a:r>
              <a:rPr lang="en-US" b="0" i="0" dirty="0">
                <a:solidFill>
                  <a:srgbClr val="222222"/>
                </a:solidFill>
                <a:effectLst/>
                <a:highlight>
                  <a:srgbClr val="FFFFFF"/>
                </a:highlight>
                <a:latin typeface="Arial" panose="020B0604020202020204" pitchFamily="34" charset="0"/>
              </a:rPr>
              <a:t>, 582204.</a:t>
            </a:r>
            <a:endParaRPr lang="en-US" dirty="0"/>
          </a:p>
          <a:p>
            <a:endParaRPr lang="en-US" dirty="0"/>
          </a:p>
          <a:p>
            <a:r>
              <a:rPr lang="en-US" b="0" i="0" dirty="0">
                <a:solidFill>
                  <a:srgbClr val="222222"/>
                </a:solidFill>
                <a:effectLst/>
                <a:highlight>
                  <a:srgbClr val="FFFFFF"/>
                </a:highlight>
                <a:latin typeface="Arial" panose="020B0604020202020204" pitchFamily="34" charset="0"/>
              </a:rPr>
              <a:t>Shahnewaz Ferdous, S. M., Chowdhury, T. I., Arafat, I. M., &amp; Quarles, J. (2021). Static rest frame to improve postural stability in virtual and augmented reality. </a:t>
            </a:r>
            <a:r>
              <a:rPr lang="en-US" b="0" i="1" dirty="0">
                <a:solidFill>
                  <a:srgbClr val="222222"/>
                </a:solidFill>
                <a:effectLst/>
                <a:highlight>
                  <a:srgbClr val="FFFFFF"/>
                </a:highlight>
                <a:latin typeface="Arial" panose="020B0604020202020204" pitchFamily="34" charset="0"/>
              </a:rPr>
              <a:t>Frontiers in Virtual Reality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1</a:t>
            </a:r>
            <a:r>
              <a:rPr lang="en-US" b="0" i="0" dirty="0">
                <a:solidFill>
                  <a:srgbClr val="222222"/>
                </a:solidFill>
                <a:effectLst/>
                <a:highlight>
                  <a:srgbClr val="FFFFFF"/>
                </a:highlight>
                <a:latin typeface="Arial" panose="020B0604020202020204" pitchFamily="34" charset="0"/>
              </a:rPr>
              <a:t>, 582169.</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4236720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3308872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225465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Nick</a:t>
            </a:r>
          </a:p>
          <a:p>
            <a:endParaRPr lang="en-US" altLang="en-US" dirty="0">
              <a:latin typeface="Arial" panose="020B0604020202020204" pitchFamily="34" charset="0"/>
            </a:endParaRPr>
          </a:p>
          <a:p>
            <a:r>
              <a:rPr lang="en-US" altLang="en-US" dirty="0">
                <a:latin typeface="Arial" panose="020B0604020202020204" pitchFamily="34" charset="0"/>
              </a:rPr>
              <a:t>Attendees will come away with a knowledge of cybersickness (CyS), including</a:t>
            </a:r>
          </a:p>
          <a:p>
            <a:r>
              <a:rPr lang="en-US" altLang="en-US" dirty="0">
                <a:latin typeface="Arial" panose="020B0604020202020204" pitchFamily="34" charset="0"/>
              </a:rPr>
              <a:t>causes and factors affecting CyS, as well as how to design virtual environments (VEs) and curricula to</a:t>
            </a:r>
          </a:p>
          <a:p>
            <a:r>
              <a:rPr lang="en-US" altLang="en-US" dirty="0">
                <a:latin typeface="Arial" panose="020B0604020202020204" pitchFamily="34" charset="0"/>
              </a:rPr>
              <a:t>minimize CyS effects upon students and learner outcomes.</a:t>
            </a:r>
          </a:p>
          <a:p>
            <a:endParaRPr lang="en-US" altLang="en-US" dirty="0">
              <a:latin typeface="Arial" panose="020B0604020202020204" pitchFamily="34" charset="0"/>
            </a:endParaRPr>
          </a:p>
          <a:p>
            <a:r>
              <a:rPr lang="en-US" altLang="en-US" dirty="0">
                <a:latin typeface="Arial" panose="020B0604020202020204" pitchFamily="34" charset="0"/>
              </a:rPr>
              <a:t>This tutorial will provide attendees with a basic knowledge of the underlying causes of CyS, which factors aggravate or mitigate CyS, how CyS degrades learning, as well as how to design a VE system and create a curriculum to minimize CyS’s effects.</a:t>
            </a:r>
          </a:p>
          <a:p>
            <a:endParaRPr lang="en-US" altLang="en-US" dirty="0">
              <a:latin typeface="Arial" panose="020B0604020202020204" pitchFamily="34" charset="0"/>
            </a:endParaRPr>
          </a:p>
          <a:p>
            <a:r>
              <a:rPr lang="en-US" altLang="en-US" dirty="0">
                <a:latin typeface="Arial" panose="020B0604020202020204" pitchFamily="34" charset="0"/>
              </a:rPr>
              <a:t>List mitigating factors</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2294935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67C55-BB3C-558B-0E32-4EDB1B0D9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9403E-014D-66E3-E4C5-D2A60191C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7BD29-5D6C-13AE-FA9A-DDADCA4DA41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b="1" dirty="0"/>
              <a:t>Sensory Conflict Hypothesis </a:t>
            </a:r>
            <a:r>
              <a:rPr lang="en-US" dirty="0"/>
              <a:t>(or neural mismatch hypothesis; most cited) </a:t>
            </a:r>
          </a:p>
          <a:p>
            <a:pPr lvl="1"/>
            <a:r>
              <a:rPr lang="en-US" dirty="0" err="1"/>
              <a:t>CyS</a:t>
            </a:r>
            <a:r>
              <a:rPr lang="en-US" dirty="0"/>
              <a:t> driven by discrepancy between expected and experienced sensory signals  (visual, vestibular, proprioceptive) </a:t>
            </a:r>
          </a:p>
          <a:p>
            <a:pPr lvl="2"/>
            <a:r>
              <a:rPr lang="en-US" dirty="0"/>
              <a:t>Viewers can be particularly sensitive to motion parallax cues</a:t>
            </a:r>
          </a:p>
          <a:p>
            <a:pPr lvl="1"/>
            <a:r>
              <a:rPr lang="en-US" u="sng" dirty="0"/>
              <a:t>Example</a:t>
            </a:r>
            <a:r>
              <a:rPr lang="en-US" dirty="0"/>
              <a:t>: Eyes perceive moving in a virtual world, but body does not feel motion because sitting still</a:t>
            </a:r>
          </a:p>
          <a:p>
            <a:pPr lvl="1"/>
            <a:r>
              <a:rPr lang="en-US" u="sng" dirty="0"/>
              <a:t>Relevance</a:t>
            </a:r>
            <a:r>
              <a:rPr lang="en-US" dirty="0"/>
              <a:t>: High level of individual variability in sensitivity to sensory depth cues varies</a:t>
            </a:r>
          </a:p>
          <a:p>
            <a:pPr lvl="1"/>
            <a:r>
              <a:rPr lang="en-US" u="sng" dirty="0"/>
              <a:t>Design</a:t>
            </a:r>
            <a:r>
              <a:rPr lang="en-US" dirty="0"/>
              <a:t>: Need to determine which sensory cues are particularly sickness-inducing</a:t>
            </a:r>
          </a:p>
          <a:p>
            <a:endParaRPr lang="en-US" dirty="0"/>
          </a:p>
        </p:txBody>
      </p:sp>
      <p:sp>
        <p:nvSpPr>
          <p:cNvPr id="4" name="Slide Number Placeholder 3">
            <a:extLst>
              <a:ext uri="{FF2B5EF4-FFF2-40B4-BE49-F238E27FC236}">
                <a16:creationId xmlns:a16="http://schemas.microsoft.com/office/drawing/2014/main" id="{BE36BD0C-C01C-54B1-24D9-0DB16D266062}"/>
              </a:ext>
            </a:extLst>
          </p:cNvPr>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3702524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a:t>
            </a:r>
          </a:p>
          <a:p>
            <a:endParaRPr lang="en-US" dirty="0"/>
          </a:p>
          <a:p>
            <a:r>
              <a:rPr lang="en-US" b="1" dirty="0"/>
              <a:t>Evolutionary Hypothesis</a:t>
            </a:r>
          </a:p>
          <a:p>
            <a:pPr lvl="1"/>
            <a:r>
              <a:rPr lang="en-US" dirty="0" err="1"/>
              <a:t>CyS</a:t>
            </a:r>
            <a:r>
              <a:rPr lang="en-US" dirty="0"/>
              <a:t> is seen as an evolutionary response to perceived toxins</a:t>
            </a:r>
          </a:p>
          <a:p>
            <a:pPr lvl="2"/>
            <a:r>
              <a:rPr lang="en-US" u="sng" dirty="0"/>
              <a:t>Mechanism</a:t>
            </a:r>
            <a:r>
              <a:rPr lang="en-US" dirty="0"/>
              <a:t>: Body’s defense mechanism against neurotoxins, causing nausea to expel them</a:t>
            </a:r>
          </a:p>
          <a:p>
            <a:pPr lvl="1"/>
            <a:r>
              <a:rPr lang="en-US" u="sng" dirty="0"/>
              <a:t>Example</a:t>
            </a:r>
            <a:r>
              <a:rPr lang="en-US" dirty="0"/>
              <a:t>: XR effects coordination of visual, vestibular, proprioceptive sensory systems, misinterpreted by body as hallucinations associated with ingestion of noxious substance that trigger emetic response to rid body of poison </a:t>
            </a:r>
          </a:p>
          <a:p>
            <a:pPr lvl="1"/>
            <a:r>
              <a:rPr lang="en-US" u="sng" dirty="0"/>
              <a:t>Relevance</a:t>
            </a:r>
            <a:r>
              <a:rPr lang="en-US" dirty="0"/>
              <a:t>: Sensorineural discordance due to HWD limitations (limited </a:t>
            </a:r>
            <a:r>
              <a:rPr lang="en-US" dirty="0" err="1"/>
              <a:t>FOV</a:t>
            </a:r>
            <a:r>
              <a:rPr lang="en-US" dirty="0"/>
              <a:t>, optical distortions, static projection depth planes, etc.)</a:t>
            </a:r>
          </a:p>
          <a:p>
            <a:pPr lvl="1"/>
            <a:r>
              <a:rPr lang="en-US" u="sng" dirty="0"/>
              <a:t>Design</a:t>
            </a:r>
            <a:r>
              <a:rPr lang="en-US" dirty="0"/>
              <a:t>: Design XR systems to minimize sensorineural discordance to prevent cybersickness and harmful maladaptation</a:t>
            </a:r>
          </a:p>
          <a:p>
            <a:pPr lvl="2"/>
            <a:r>
              <a:rPr lang="en-US" dirty="0"/>
              <a:t>Integrate eye tracking in </a:t>
            </a:r>
            <a:r>
              <a:rPr lang="en-US" dirty="0" err="1"/>
              <a:t>HWDs</a:t>
            </a:r>
            <a:r>
              <a:rPr lang="en-US" dirty="0"/>
              <a:t> to help capture adaptive changes and adjust visual                                   content accordingly</a:t>
            </a:r>
          </a:p>
          <a:p>
            <a:pPr lvl="2"/>
            <a:r>
              <a:rPr lang="en-US" dirty="0"/>
              <a:t>Usage protocols can be used to drive adaptation to XR environments to help avoid                    sickness; such adaptation can be quick (visual coding) or gradual (end-state results)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2076816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a:t>
            </a:r>
          </a:p>
          <a:p>
            <a:endParaRPr lang="en-US" dirty="0"/>
          </a:p>
          <a:p>
            <a:r>
              <a:rPr lang="en-US" b="1" dirty="0"/>
              <a:t>Ecological Hypothesis</a:t>
            </a:r>
            <a:endParaRPr lang="en-US" dirty="0"/>
          </a:p>
          <a:p>
            <a:pPr lvl="1"/>
            <a:r>
              <a:rPr lang="en-US" dirty="0" err="1"/>
              <a:t>CyS</a:t>
            </a:r>
            <a:r>
              <a:rPr lang="en-US" dirty="0"/>
              <a:t> arises from prolonged postural instability (inability to maintain balance and posture in XR), focusing on movement control rather than sensory conflict</a:t>
            </a:r>
          </a:p>
          <a:p>
            <a:pPr lvl="1"/>
            <a:r>
              <a:rPr lang="en-US" u="sng" dirty="0"/>
              <a:t>Example</a:t>
            </a:r>
            <a:r>
              <a:rPr lang="en-US" dirty="0"/>
              <a:t>: XR exposure can lead to altered specificity (e.g., visual accelerations and rotations unrelated to control of body), thus may use muscular force to resist these virtual motions but these control strategies for gaining postural stability will not work, which creates unintended divergence from a stable position causing postural instability</a:t>
            </a:r>
          </a:p>
          <a:p>
            <a:pPr lvl="1"/>
            <a:r>
              <a:rPr lang="en-US" u="sng" dirty="0"/>
              <a:t>Relevance</a:t>
            </a:r>
            <a:r>
              <a:rPr lang="en-US" dirty="0"/>
              <a:t>: As postural instability increases, motion sickness develops</a:t>
            </a:r>
          </a:p>
          <a:p>
            <a:pPr lvl="1"/>
            <a:r>
              <a:rPr lang="en-US" u="sng" dirty="0"/>
              <a:t>Design</a:t>
            </a:r>
            <a:r>
              <a:rPr lang="en-US" dirty="0"/>
              <a:t>: Design XR environments that promote postural stability by reducing unnecessary motion, providing stable reference points, and giving users control over their movements within the XR environment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3752637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a:t>
            </a:r>
          </a:p>
          <a:p>
            <a:endParaRPr lang="en-US" dirty="0"/>
          </a:p>
          <a:p>
            <a:r>
              <a:rPr lang="en-US" b="1" dirty="0"/>
              <a:t>Multisensory Reweighting Hypothesis</a:t>
            </a:r>
          </a:p>
          <a:p>
            <a:pPr lvl="1"/>
            <a:r>
              <a:rPr lang="en-US" dirty="0"/>
              <a:t>Suggests that CNS adjusts importance, or “weight” it assigns to different sensory inputs to maintain balance and orientation during XR exposure</a:t>
            </a:r>
          </a:p>
          <a:p>
            <a:pPr lvl="1"/>
            <a:r>
              <a:rPr lang="en-US" u="sng" dirty="0"/>
              <a:t>Example</a:t>
            </a:r>
            <a:r>
              <a:rPr lang="en-US" dirty="0"/>
              <a:t>: Brain re-weights sensory information to adapt to XR environments</a:t>
            </a:r>
          </a:p>
          <a:p>
            <a:pPr lvl="2"/>
            <a:r>
              <a:rPr lang="en-US" dirty="0"/>
              <a:t>Over time, CNS adapts by increasing weight of more reliable sensory inputs (e.g., vision) and decreasing weight of less reliable ones (e.g., vestibular cues) to reduce discomfort</a:t>
            </a:r>
          </a:p>
          <a:p>
            <a:pPr lvl="1"/>
            <a:r>
              <a:rPr lang="en-US" u="sng" dirty="0"/>
              <a:t>Relevance</a:t>
            </a:r>
            <a:r>
              <a:rPr lang="en-US" dirty="0"/>
              <a:t>: Can predict which individuals might be more susceptible to </a:t>
            </a:r>
            <a:r>
              <a:rPr lang="en-US" dirty="0" err="1"/>
              <a:t>CyS</a:t>
            </a:r>
            <a:r>
              <a:rPr lang="en-US" dirty="0"/>
              <a:t> based on their ability to re-weight sensory inputs effectively</a:t>
            </a:r>
          </a:p>
          <a:p>
            <a:pPr lvl="1"/>
            <a:r>
              <a:rPr lang="en-US" u="sng" dirty="0"/>
              <a:t>Design</a:t>
            </a:r>
            <a:r>
              <a:rPr lang="en-US" dirty="0"/>
              <a:t>: Design XR systems to provide most reliable sensory inputs, particularly visual cues, to help CNS prioritize accurate information</a:t>
            </a:r>
          </a:p>
          <a:p>
            <a:pPr lvl="2"/>
            <a:r>
              <a:rPr lang="en-US" dirty="0"/>
              <a:t>Implement adaptive feedback mechanisms that adjust sensory outputs based on real-time user interactions and sensory reliability</a:t>
            </a:r>
          </a:p>
          <a:p>
            <a:pPr lvl="2"/>
            <a:r>
              <a:rPr lang="en-US" dirty="0"/>
              <a:t>Allow users to customize sensory settings to match their individual sensory                                        processing capabilities and preferences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235918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a:t>
            </a:r>
          </a:p>
          <a:p>
            <a:endParaRPr lang="en-US" dirty="0"/>
          </a:p>
          <a:p>
            <a:r>
              <a:rPr lang="en-US" dirty="0"/>
              <a:t>https://en.wikipedia.org/wiki/Illusions_of_self-motion#/media/File:Vection_diagram.svg</a:t>
            </a:r>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2958222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Improvements in technology have reduced or eliminated some of the causes of CyS, but there are causes that are inherent in humans which technology is unlikely to eliminate. This means that everyone involved in the design, development, and implementation of training VEs must understand the causes of CyS, how to mitigate them, and how to create systems that reduce both the likelihood and severity of CyS symptoms. Otherwise, it will be impossible to properly utilize the incredible potential of these technologies.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Developers must test their design early in development process.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22222"/>
                </a:solidFill>
                <a:effectLst/>
                <a:highlight>
                  <a:srgbClr val="FFFFFF"/>
                </a:highlight>
                <a:latin typeface="Arial" panose="020B0604020202020204" pitchFamily="34" charset="0"/>
              </a:rPr>
              <a:t>Weech, S., Calderon, C. M., &amp; Barnett-Cowan, M. (2020). Sensory down-weighting in visual-postural coupling is linked with lower cybersickness. </a:t>
            </a:r>
            <a:r>
              <a:rPr lang="en-US" b="0" i="1" dirty="0">
                <a:solidFill>
                  <a:srgbClr val="222222"/>
                </a:solidFill>
                <a:effectLst/>
                <a:highlight>
                  <a:srgbClr val="FFFFFF"/>
                </a:highlight>
                <a:latin typeface="Arial" panose="020B0604020202020204" pitchFamily="34" charset="0"/>
              </a:rPr>
              <a:t>Frontiers in Virtual Reality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1</a:t>
            </a:r>
            <a:r>
              <a:rPr lang="en-US" b="0" i="0" dirty="0">
                <a:solidFill>
                  <a:srgbClr val="222222"/>
                </a:solidFill>
                <a:effectLst/>
                <a:highlight>
                  <a:srgbClr val="FFFFFF"/>
                </a:highlight>
                <a:latin typeface="Arial" panose="020B0604020202020204" pitchFamily="34" charset="0"/>
              </a:rPr>
              <a:t>, 10.</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989391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FDAA-FBB7-A9E8-4A5D-A0CB78DD7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FBE40-5E61-8BCE-40DE-0DF6E406E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11FB1-197F-B5F6-E101-C1CEF304B88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Claire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b="0" i="0" u="none" strike="noStrike" dirty="0">
                <a:solidFill>
                  <a:srgbClr val="212121"/>
                </a:solidFill>
                <a:effectLst/>
                <a:latin typeface="Aptos" panose="020B0004020202020204" pitchFamily="34" charset="0"/>
              </a:rPr>
              <a:t>Stanney, K., Lawson, B. D., Rokers, B., Dennison, M., Fidopiastis, C., Stoffregen, T., … Fulvio, J. M. (2020). Identifying Causes of and Solutions for Cybersickness in Immersive Technology: Reformulation of a Research and Development Agenda. </a:t>
            </a:r>
            <a:r>
              <a:rPr lang="en-US" b="0" i="1" u="none" strike="noStrike" dirty="0">
                <a:solidFill>
                  <a:srgbClr val="212121"/>
                </a:solidFill>
                <a:effectLst/>
                <a:latin typeface="Aptos" panose="020B0004020202020204" pitchFamily="34" charset="0"/>
              </a:rPr>
              <a:t>International Journal of Human–Computer Interaction</a:t>
            </a:r>
            <a:r>
              <a:rPr lang="en-US" b="0" i="0" u="none" strike="noStrike" dirty="0">
                <a:solidFill>
                  <a:srgbClr val="212121"/>
                </a:solidFill>
                <a:effectLst/>
                <a:latin typeface="Aptos" panose="020B0004020202020204" pitchFamily="34" charset="0"/>
              </a:rPr>
              <a:t>, </a:t>
            </a:r>
            <a:r>
              <a:rPr lang="en-US" b="0" i="1" u="none" strike="noStrike" dirty="0">
                <a:solidFill>
                  <a:srgbClr val="212121"/>
                </a:solidFill>
                <a:effectLst/>
                <a:latin typeface="Aptos" panose="020B0004020202020204" pitchFamily="34" charset="0"/>
              </a:rPr>
              <a:t>36</a:t>
            </a:r>
            <a:r>
              <a:rPr lang="en-US" b="0" i="0" u="none" strike="noStrike" dirty="0">
                <a:solidFill>
                  <a:srgbClr val="212121"/>
                </a:solidFill>
                <a:effectLst/>
                <a:latin typeface="Aptos" panose="020B0004020202020204" pitchFamily="34" charset="0"/>
              </a:rPr>
              <a:t>(19), 1783–1803. </a:t>
            </a:r>
            <a:r>
              <a:rPr lang="en-US" b="0" i="0" u="sng" dirty="0">
                <a:solidFill>
                  <a:srgbClr val="0078D7"/>
                </a:solidFill>
                <a:effectLst/>
                <a:latin typeface="Aptos" panose="020B0004020202020204" pitchFamily="34" charset="0"/>
                <a:hlinkClick r:id="rId3"/>
              </a:rPr>
              <a:t>https://doi.org/10.1080/10447318.2020.1828535</a:t>
            </a:r>
            <a:endParaRPr lang="en-US" dirty="0"/>
          </a:p>
        </p:txBody>
      </p:sp>
      <p:sp>
        <p:nvSpPr>
          <p:cNvPr id="4" name="Slide Number Placeholder 3">
            <a:extLst>
              <a:ext uri="{FF2B5EF4-FFF2-40B4-BE49-F238E27FC236}">
                <a16:creationId xmlns:a16="http://schemas.microsoft.com/office/drawing/2014/main" id="{9C7B9E4D-B794-A0CD-58FF-4F34A721CA34}"/>
              </a:ext>
            </a:extLst>
          </p:cNvPr>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3428670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FC05-9C0B-CCB7-600A-80C025899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86B97-DBFB-173A-9212-50EC38760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83505-236A-DE5D-0902-7E5BF980FBA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b="0" i="0" u="none" strike="noStrike" dirty="0">
                <a:solidFill>
                  <a:srgbClr val="212121"/>
                </a:solidFill>
                <a:effectLst/>
                <a:latin typeface="Aptos" panose="020B0004020202020204" pitchFamily="34" charset="0"/>
              </a:rPr>
              <a:t>Stanney, K., Lawson, B. D., Rokers, B., Dennison, M., Fidopiastis, C., Stoffregen, T., … Fulvio, J. M. (2020). Identifying Causes of and Solutions for Cybersickness in Immersive Technology: Reformulation of a Research and Development Agenda. </a:t>
            </a:r>
            <a:r>
              <a:rPr lang="en-US" b="0" i="1" u="none" strike="noStrike" dirty="0">
                <a:solidFill>
                  <a:srgbClr val="212121"/>
                </a:solidFill>
                <a:effectLst/>
                <a:latin typeface="Aptos" panose="020B0004020202020204" pitchFamily="34" charset="0"/>
              </a:rPr>
              <a:t>International Journal of Human–Computer Interaction</a:t>
            </a:r>
            <a:r>
              <a:rPr lang="en-US" b="0" i="0" u="none" strike="noStrike" dirty="0">
                <a:solidFill>
                  <a:srgbClr val="212121"/>
                </a:solidFill>
                <a:effectLst/>
                <a:latin typeface="Aptos" panose="020B0004020202020204" pitchFamily="34" charset="0"/>
              </a:rPr>
              <a:t>, </a:t>
            </a:r>
            <a:r>
              <a:rPr lang="en-US" b="0" i="1" u="none" strike="noStrike" dirty="0">
                <a:solidFill>
                  <a:srgbClr val="212121"/>
                </a:solidFill>
                <a:effectLst/>
                <a:latin typeface="Aptos" panose="020B0004020202020204" pitchFamily="34" charset="0"/>
              </a:rPr>
              <a:t>36</a:t>
            </a:r>
            <a:r>
              <a:rPr lang="en-US" b="0" i="0" u="none" strike="noStrike" dirty="0">
                <a:solidFill>
                  <a:srgbClr val="212121"/>
                </a:solidFill>
                <a:effectLst/>
                <a:latin typeface="Aptos" panose="020B0004020202020204" pitchFamily="34" charset="0"/>
              </a:rPr>
              <a:t>(19), 1783–1803. </a:t>
            </a:r>
            <a:r>
              <a:rPr lang="en-US" b="0" i="0" u="sng" dirty="0">
                <a:solidFill>
                  <a:srgbClr val="0078D7"/>
                </a:solidFill>
                <a:effectLst/>
                <a:latin typeface="Aptos" panose="020B0004020202020204" pitchFamily="34" charset="0"/>
                <a:hlinkClick r:id="rId3"/>
              </a:rPr>
              <a:t>https://doi.org/10.1080/10447318.2020.1828535</a:t>
            </a:r>
            <a:endParaRPr lang="en-US" dirty="0"/>
          </a:p>
        </p:txBody>
      </p:sp>
      <p:sp>
        <p:nvSpPr>
          <p:cNvPr id="4" name="Slide Number Placeholder 3">
            <a:extLst>
              <a:ext uri="{FF2B5EF4-FFF2-40B4-BE49-F238E27FC236}">
                <a16:creationId xmlns:a16="http://schemas.microsoft.com/office/drawing/2014/main" id="{BD9991F7-038C-4BC7-000A-BE3826A0422B}"/>
              </a:ext>
            </a:extLst>
          </p:cNvPr>
          <p:cNvSpPr>
            <a:spLocks noGrp="1"/>
          </p:cNvSpPr>
          <p:nvPr>
            <p:ph type="sldNum" sz="quarter" idx="5"/>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2703553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85030-E623-07B2-0C44-5084B7797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D5687-CD2D-D703-51BF-DA1C7DCA5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9E893-97C3-3CB5-538C-A3F20EACCCA3}"/>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b="0" i="0" u="none" strike="noStrike" dirty="0">
                <a:solidFill>
                  <a:srgbClr val="212121"/>
                </a:solidFill>
                <a:effectLst/>
                <a:latin typeface="Aptos" panose="020B0004020202020204" pitchFamily="34" charset="0"/>
              </a:rPr>
              <a:t>Stanney, K., Lawson, B. D., Rokers, B., Dennison, M., Fidopiastis, C., Stoffregen, T., … Fulvio, J. M. (2020). Identifying Causes of and Solutions for Cybersickness in Immersive Technology: Reformulation of a Research and Development Agenda. </a:t>
            </a:r>
            <a:r>
              <a:rPr lang="en-US" b="0" i="1" u="none" strike="noStrike" dirty="0">
                <a:solidFill>
                  <a:srgbClr val="212121"/>
                </a:solidFill>
                <a:effectLst/>
                <a:latin typeface="Aptos" panose="020B0004020202020204" pitchFamily="34" charset="0"/>
              </a:rPr>
              <a:t>International Journal of Human–Computer Interaction</a:t>
            </a:r>
            <a:r>
              <a:rPr lang="en-US" b="0" i="0" u="none" strike="noStrike" dirty="0">
                <a:solidFill>
                  <a:srgbClr val="212121"/>
                </a:solidFill>
                <a:effectLst/>
                <a:latin typeface="Aptos" panose="020B0004020202020204" pitchFamily="34" charset="0"/>
              </a:rPr>
              <a:t>, </a:t>
            </a:r>
            <a:r>
              <a:rPr lang="en-US" b="0" i="1" u="none" strike="noStrike" dirty="0">
                <a:solidFill>
                  <a:srgbClr val="212121"/>
                </a:solidFill>
                <a:effectLst/>
                <a:latin typeface="Aptos" panose="020B0004020202020204" pitchFamily="34" charset="0"/>
              </a:rPr>
              <a:t>36</a:t>
            </a:r>
            <a:r>
              <a:rPr lang="en-US" b="0" i="0" u="none" strike="noStrike" dirty="0">
                <a:solidFill>
                  <a:srgbClr val="212121"/>
                </a:solidFill>
                <a:effectLst/>
                <a:latin typeface="Aptos" panose="020B0004020202020204" pitchFamily="34" charset="0"/>
              </a:rPr>
              <a:t>(19), 1783–1803. </a:t>
            </a:r>
            <a:r>
              <a:rPr lang="en-US" b="0" i="0" u="sng" dirty="0">
                <a:solidFill>
                  <a:srgbClr val="0078D7"/>
                </a:solidFill>
                <a:effectLst/>
                <a:latin typeface="Aptos" panose="020B0004020202020204" pitchFamily="34" charset="0"/>
                <a:hlinkClick r:id="rId3"/>
              </a:rPr>
              <a:t>https://doi.org/10.1080/10447318.2020.1828535</a:t>
            </a:r>
            <a:endParaRPr lang="en-US" dirty="0"/>
          </a:p>
        </p:txBody>
      </p:sp>
      <p:sp>
        <p:nvSpPr>
          <p:cNvPr id="4" name="Slide Number Placeholder 3">
            <a:extLst>
              <a:ext uri="{FF2B5EF4-FFF2-40B4-BE49-F238E27FC236}">
                <a16:creationId xmlns:a16="http://schemas.microsoft.com/office/drawing/2014/main" id="{FC3C6A57-4D2D-0DC3-14B5-3BAFFC0BF525}"/>
              </a:ext>
            </a:extLst>
          </p:cNvPr>
          <p:cNvSpPr>
            <a:spLocks noGrp="1"/>
          </p:cNvSpPr>
          <p:nvPr>
            <p:ph type="sldNum" sz="quarter" idx="5"/>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1117278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E7042-0534-D539-D67E-2B0315C9D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766AC-0EED-0E17-0DFB-C58DD306B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B56A9-541E-7D81-5473-A286AD0C3F3C}"/>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a:t>
            </a:r>
            <a:r>
              <a:rPr lang="en-US" b="0" i="0" u="none" strike="noStrike" dirty="0">
                <a:solidFill>
                  <a:srgbClr val="212121"/>
                </a:solidFill>
                <a:effectLst/>
                <a:latin typeface="Aptos" panose="020B0004020202020204" pitchFamily="34" charset="0"/>
              </a:rPr>
              <a:t>Stanney, K., Lawson, B. D., Rokers, B., Dennison, M., Fidopiastis, C., Stoffregen, T., … Fulvio, J. M. (2020). Identifying Causes of and Solutions for Cybersickness in Immersive Technology: Reformulation of a Research and Development Agenda. </a:t>
            </a:r>
            <a:r>
              <a:rPr lang="en-US" b="0" i="1" u="none" strike="noStrike" dirty="0">
                <a:solidFill>
                  <a:srgbClr val="212121"/>
                </a:solidFill>
                <a:effectLst/>
                <a:latin typeface="Aptos" panose="020B0004020202020204" pitchFamily="34" charset="0"/>
              </a:rPr>
              <a:t>International Journal of Human–Computer Interaction</a:t>
            </a:r>
            <a:r>
              <a:rPr lang="en-US" b="0" i="0" u="none" strike="noStrike" dirty="0">
                <a:solidFill>
                  <a:srgbClr val="212121"/>
                </a:solidFill>
                <a:effectLst/>
                <a:latin typeface="Aptos" panose="020B0004020202020204" pitchFamily="34" charset="0"/>
              </a:rPr>
              <a:t>, </a:t>
            </a:r>
            <a:r>
              <a:rPr lang="en-US" b="0" i="1" u="none" strike="noStrike" dirty="0">
                <a:solidFill>
                  <a:srgbClr val="212121"/>
                </a:solidFill>
                <a:effectLst/>
                <a:latin typeface="Aptos" panose="020B0004020202020204" pitchFamily="34" charset="0"/>
              </a:rPr>
              <a:t>36</a:t>
            </a:r>
            <a:r>
              <a:rPr lang="en-US" b="0" i="0" u="none" strike="noStrike" dirty="0">
                <a:solidFill>
                  <a:srgbClr val="212121"/>
                </a:solidFill>
                <a:effectLst/>
                <a:latin typeface="Aptos" panose="020B0004020202020204" pitchFamily="34" charset="0"/>
              </a:rPr>
              <a:t>(19), 1783–1803. </a:t>
            </a:r>
            <a:r>
              <a:rPr lang="en-US" b="0" i="0" u="sng" dirty="0">
                <a:solidFill>
                  <a:srgbClr val="0078D7"/>
                </a:solidFill>
                <a:effectLst/>
                <a:latin typeface="Aptos" panose="020B0004020202020204" pitchFamily="34" charset="0"/>
                <a:hlinkClick r:id="rId3"/>
              </a:rPr>
              <a:t>https://doi.org/10.1080/10447318.2020.1828535</a:t>
            </a:r>
            <a:endParaRPr lang="en-US" dirty="0"/>
          </a:p>
        </p:txBody>
      </p:sp>
      <p:sp>
        <p:nvSpPr>
          <p:cNvPr id="4" name="Slide Number Placeholder 3">
            <a:extLst>
              <a:ext uri="{FF2B5EF4-FFF2-40B4-BE49-F238E27FC236}">
                <a16:creationId xmlns:a16="http://schemas.microsoft.com/office/drawing/2014/main" id="{0ED095AF-F0D6-9CA4-9343-F66A4E20AF10}"/>
              </a:ext>
            </a:extLst>
          </p:cNvPr>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69633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a:p>
            <a:endParaRPr lang="en-US" dirty="0"/>
          </a:p>
          <a:p>
            <a:r>
              <a:rPr lang="en-US" dirty="0"/>
              <a:t>Won’t bog you down with the science – but a little bit is necessary to ensure we are all talking with the correct vocabulary. This is about practical application of the science to fielding a VE in a training environment.</a:t>
            </a:r>
          </a:p>
          <a:p>
            <a:endParaRPr lang="en-US" dirty="0"/>
          </a:p>
          <a:p>
            <a:r>
              <a:rPr lang="en-US" sz="1800" b="1" i="0" u="none" strike="noStrike" baseline="0" dirty="0">
                <a:solidFill>
                  <a:srgbClr val="000000"/>
                </a:solidFill>
                <a:latin typeface="Calibri" panose="020F0502020204030204" pitchFamily="34" charset="0"/>
              </a:rPr>
              <a:t>Purpose: </a:t>
            </a:r>
            <a:r>
              <a:rPr lang="en-US" sz="1800" b="0" i="0" u="none" strike="noStrike" baseline="0" dirty="0">
                <a:solidFill>
                  <a:srgbClr val="000000"/>
                </a:solidFill>
                <a:latin typeface="Calibri" panose="020F0502020204030204" pitchFamily="34" charset="0"/>
              </a:rPr>
              <a:t>This tutorial is designed to provide those involved in producing and implementing VEs for training with a basic knowledge of CyS. This is significant because CyS can reduce the training effectiveness of systems utilizing VEs and visual simulations, even to the point of making it unusable. Mitigating the effects of CyS begins in the design of the system, where minor decisions can result in substantial differences in the CyS effects of the final system. Likewise, curricula design can greatly impact the degree that CyS affects students.</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Militaries across the globe are planning on utilizing VEs to improve their training, whether they be traditional simulators using screens or the most up-to-date technology such as head mounted displays for virtual reality, augmented reality, mixed reality, or extended reality. There is a general belief among both the general public and the training community that the technological advancements in the latest generation of these devices have eliminated the effects of CyS.. However, this is decidedly not true</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532637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Nick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3588793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LTStd-Roman"/>
              </a:rPr>
              <a:t>Nick</a:t>
            </a:r>
          </a:p>
          <a:p>
            <a:pPr algn="l"/>
            <a:endParaRPr lang="en-US" sz="1800" b="0" i="0" u="none" strike="noStrike" baseline="0" dirty="0">
              <a:latin typeface="TimesLTStd-Roman"/>
            </a:endParaRPr>
          </a:p>
          <a:p>
            <a:pPr algn="l"/>
            <a:r>
              <a:rPr lang="en-US" sz="1800" b="0" i="0" u="none" strike="noStrike" baseline="0" dirty="0">
                <a:latin typeface="TimesLTStd-Roman"/>
              </a:rPr>
              <a:t>Optical flow is an approximation measure of image motion using projection of a 3D surface on a 2D plane. When analyzed in time sequence structures of the optical flow field can recover 3D motion and motion of the original sensor. Used in many computer vision tasks. It provides insight into motion regularity and complexity.</a:t>
            </a:r>
            <a:endParaRPr lang="en-AU" sz="16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600" dirty="0"/>
              <a:t>Using entropy metrics to characterise the signal of optical flow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600" dirty="0"/>
              <a:t>Tian, N., &amp; Boulic, R. (2024). The Least Increasing Aversion (LIA) Protocol: illustration on identifying individual susceptibility to cybersickness triggers. IEEE Transactions on Visualization and Computer Graphics</a:t>
            </a:r>
          </a:p>
          <a:p>
            <a:endParaRPr lang="en-US" dirty="0"/>
          </a:p>
          <a:p>
            <a:endParaRPr lang="en-US" dirty="0"/>
          </a:p>
          <a:p>
            <a:r>
              <a:rPr lang="en-US" b="0" i="0" dirty="0">
                <a:solidFill>
                  <a:srgbClr val="222222"/>
                </a:solidFill>
                <a:effectLst/>
                <a:highlight>
                  <a:srgbClr val="FFFFFF"/>
                </a:highlight>
                <a:latin typeface="Arial" panose="020B0604020202020204" pitchFamily="34" charset="0"/>
              </a:rPr>
              <a:t>Smith, S. P. (2021). Comparing virtual environments for cybersickness using a cumulative optical flow entropy metric. </a:t>
            </a:r>
            <a:r>
              <a:rPr lang="en-US" b="0" i="1" dirty="0">
                <a:solidFill>
                  <a:srgbClr val="222222"/>
                </a:solidFill>
                <a:effectLst/>
                <a:highlight>
                  <a:srgbClr val="FFFFFF"/>
                </a:highlight>
                <a:latin typeface="Arial" panose="020B0604020202020204" pitchFamily="34" charset="0"/>
              </a:rPr>
              <a:t>IEEE Access</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9</a:t>
            </a:r>
            <a:r>
              <a:rPr lang="en-US" b="0" i="0" dirty="0">
                <a:solidFill>
                  <a:srgbClr val="222222"/>
                </a:solidFill>
                <a:effectLst/>
                <a:highlight>
                  <a:srgbClr val="FFFFFF"/>
                </a:highlight>
                <a:latin typeface="Arial" panose="020B0604020202020204" pitchFamily="34" charset="0"/>
              </a:rPr>
              <a:t>, 68898-68904.</a:t>
            </a:r>
          </a:p>
          <a:p>
            <a:endParaRPr lang="en-US" b="0" i="0" dirty="0">
              <a:solidFill>
                <a:srgbClr val="222222"/>
              </a:solidFill>
              <a:effectLst/>
              <a:highlight>
                <a:srgbClr val="FFFFFF"/>
              </a:highlight>
              <a:latin typeface="Arial" panose="020B0604020202020204" pitchFamily="34" charset="0"/>
            </a:endParaRPr>
          </a:p>
          <a:p>
            <a:pPr marL="285750" indent="-285750">
              <a:buFontTx/>
              <a:buChar char="-"/>
            </a:pPr>
            <a:r>
              <a:rPr lang="en-US" dirty="0"/>
              <a:t>We really need more data here for longer learning type experiences. The data is often focused on short (&lt;15 minute), ride like experiences (rollercoasters) which doesn’t necessarily translate well into an educational setting.</a:t>
            </a:r>
          </a:p>
          <a:p>
            <a:pPr marL="285750" indent="-285750">
              <a:buFontTx/>
              <a:buChar char="-"/>
            </a:pPr>
            <a:r>
              <a:rPr lang="en-US" dirty="0"/>
              <a:t>Challenging to compare across systems as well. i.e. how much of the issue is due to limited resolution when comparing say Oculus DK 1 vs a Quest 3 or Varjo?</a:t>
            </a:r>
          </a:p>
          <a:p>
            <a:pPr marL="285750" indent="-285750">
              <a:buFontTx/>
              <a:buChar char="-"/>
            </a:pPr>
            <a:r>
              <a:rPr lang="en-US" dirty="0"/>
              <a:t>Does the frame rate that the data was captured at have an impact?</a:t>
            </a:r>
          </a:p>
          <a:p>
            <a:pPr marL="285750" indent="-285750">
              <a:buFontTx/>
              <a:buChar char="-"/>
            </a:pPr>
            <a:endParaRPr lang="en-US" dirty="0"/>
          </a:p>
          <a:p>
            <a:pPr marL="0" indent="0">
              <a:buFontTx/>
              <a:buNone/>
            </a:pPr>
            <a:r>
              <a:rPr lang="en-US" b="0" i="0" dirty="0">
                <a:solidFill>
                  <a:srgbClr val="222222"/>
                </a:solidFill>
                <a:effectLst/>
                <a:highlight>
                  <a:srgbClr val="FFFFFF"/>
                </a:highlight>
                <a:latin typeface="Arial" panose="020B0604020202020204" pitchFamily="34" charset="0"/>
              </a:rPr>
              <a:t>Kourtesis, P., Collina, S., Doumas, L. A., &amp; MacPherson, S. E. (2019). Validation of the virtual reality neuroscience questionnaire: maximum duration of immersive virtual reality sessions without the presence of pertinent adverse symptomatology. </a:t>
            </a:r>
            <a:r>
              <a:rPr lang="en-US" b="0" i="1" dirty="0">
                <a:solidFill>
                  <a:srgbClr val="222222"/>
                </a:solidFill>
                <a:effectLst/>
                <a:highlight>
                  <a:srgbClr val="FFFFFF"/>
                </a:highlight>
                <a:latin typeface="Arial" panose="020B0604020202020204" pitchFamily="34" charset="0"/>
              </a:rPr>
              <a:t>Frontiers in human neuroscience</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13</a:t>
            </a:r>
            <a:r>
              <a:rPr lang="en-US" b="0" i="0" dirty="0">
                <a:solidFill>
                  <a:srgbClr val="222222"/>
                </a:solidFill>
                <a:effectLst/>
                <a:highlight>
                  <a:srgbClr val="FFFFFF"/>
                </a:highlight>
                <a:latin typeface="Arial" panose="020B0604020202020204" pitchFamily="34" charset="0"/>
              </a:rPr>
              <a:t>, 417.</a:t>
            </a:r>
            <a:endParaRPr lang="en-US" dirty="0"/>
          </a:p>
          <a:p>
            <a:pPr marL="285750" indent="-285750">
              <a:buFontTx/>
              <a:buChar char="-"/>
            </a:pPr>
            <a:endParaRPr lang="en-US" dirty="0"/>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2458190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1996218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1659783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A18A7916-FA03-3B7A-DBC9-23C807A6F3D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3914740D-3131-D010-7516-2D17443015F3}"/>
              </a:ext>
            </a:extLst>
          </p:cNvPr>
          <p:cNvSpPr>
            <a:spLocks noGrp="1"/>
          </p:cNvSpPr>
          <p:nvPr>
            <p:ph type="body" idx="1"/>
          </p:nvPr>
        </p:nvSpPr>
        <p:spPr/>
        <p:txBody>
          <a:bodyPr/>
          <a:lstStyle/>
          <a:p>
            <a:pPr>
              <a:defRPr/>
            </a:pPr>
            <a:r>
              <a:rPr lang="en-US" dirty="0">
                <a:solidFill>
                  <a:srgbClr val="222222"/>
                </a:solidFill>
                <a:highlight>
                  <a:srgbClr val="FFFFFF"/>
                </a:highlight>
                <a:latin typeface="Arial" panose="020B0604020202020204" pitchFamily="34" charset="0"/>
              </a:rPr>
              <a:t>Nick</a:t>
            </a:r>
          </a:p>
          <a:p>
            <a:pPr>
              <a:defRPr/>
            </a:pPr>
            <a:endParaRPr lang="en-US" dirty="0">
              <a:solidFill>
                <a:srgbClr val="222222"/>
              </a:solidFill>
              <a:highlight>
                <a:srgbClr val="FFFFFF"/>
              </a:highlight>
              <a:latin typeface="Arial" panose="020B0604020202020204" pitchFamily="34" charset="0"/>
            </a:endParaRPr>
          </a:p>
          <a:p>
            <a:pPr>
              <a:defRPr/>
            </a:pPr>
            <a:r>
              <a:rPr lang="en-US" dirty="0">
                <a:solidFill>
                  <a:srgbClr val="222222"/>
                </a:solidFill>
                <a:highlight>
                  <a:srgbClr val="FFFFFF"/>
                </a:highlight>
                <a:latin typeface="Arial" panose="020B0604020202020204" pitchFamily="34" charset="0"/>
              </a:rPr>
              <a:t>Smith, S. P. (2021). Comparing virtual environments for cybersickness using a cumulative optical flow entropy metric. </a:t>
            </a:r>
            <a:r>
              <a:rPr lang="en-US" i="1" dirty="0">
                <a:solidFill>
                  <a:srgbClr val="222222"/>
                </a:solidFill>
                <a:highlight>
                  <a:srgbClr val="FFFFFF"/>
                </a:highlight>
                <a:latin typeface="Arial" panose="020B0604020202020204" pitchFamily="34" charset="0"/>
              </a:rPr>
              <a:t>IEEE Access</a:t>
            </a:r>
            <a:r>
              <a:rPr lang="en-US" dirty="0">
                <a:solidFill>
                  <a:srgbClr val="222222"/>
                </a:solidFill>
                <a:highlight>
                  <a:srgbClr val="FFFFFF"/>
                </a:highlight>
                <a:latin typeface="Arial" panose="020B0604020202020204" pitchFamily="34" charset="0"/>
              </a:rPr>
              <a:t>, </a:t>
            </a:r>
            <a:r>
              <a:rPr lang="en-US" i="1" dirty="0">
                <a:solidFill>
                  <a:srgbClr val="222222"/>
                </a:solidFill>
                <a:highlight>
                  <a:srgbClr val="FFFFFF"/>
                </a:highlight>
                <a:latin typeface="Arial" panose="020B0604020202020204" pitchFamily="34" charset="0"/>
              </a:rPr>
              <a:t>9</a:t>
            </a:r>
            <a:r>
              <a:rPr lang="en-US" dirty="0">
                <a:solidFill>
                  <a:srgbClr val="222222"/>
                </a:solidFill>
                <a:highlight>
                  <a:srgbClr val="FFFFFF"/>
                </a:highlight>
                <a:latin typeface="Arial" panose="020B0604020202020204" pitchFamily="34" charset="0"/>
              </a:rPr>
              <a:t>, 68898-68904</a:t>
            </a:r>
          </a:p>
          <a:p>
            <a:pPr>
              <a:defRPr/>
            </a:pPr>
            <a:endParaRPr lang="en-US" dirty="0">
              <a:solidFill>
                <a:srgbClr val="222222"/>
              </a:solidFill>
              <a:highlight>
                <a:srgbClr val="FFFFFF"/>
              </a:highlight>
              <a:latin typeface="Arial" panose="020B0604020202020204" pitchFamily="34" charset="0"/>
            </a:endParaRPr>
          </a:p>
          <a:p>
            <a:pPr>
              <a:defRPr/>
            </a:pPr>
            <a:endParaRPr lang="en-US" dirty="0">
              <a:solidFill>
                <a:srgbClr val="222222"/>
              </a:solidFill>
              <a:highlight>
                <a:srgbClr val="FFFFFF"/>
              </a:highlight>
              <a:latin typeface="Arial" panose="020B0604020202020204" pitchFamily="34" charset="0"/>
            </a:endParaRPr>
          </a:p>
          <a:p>
            <a:pPr>
              <a:defRPr/>
            </a:pPr>
            <a:r>
              <a:rPr lang="en-US" dirty="0">
                <a:solidFill>
                  <a:srgbClr val="333333"/>
                </a:solidFill>
                <a:highlight>
                  <a:srgbClr val="EAEAEA"/>
                </a:highlight>
                <a:latin typeface="Open Sans" panose="020B0606030504020204" pitchFamily="34" charset="0"/>
              </a:rPr>
              <a:t>Long, Y., Shen, Y., Guo, D., Wang, X., &amp; Gu, Y. (2020). The Effects of Consumer-grade Virtual Reality Headsets on Adult Visual Function. </a:t>
            </a:r>
            <a:r>
              <a:rPr lang="en-US" i="1" dirty="0">
                <a:solidFill>
                  <a:srgbClr val="333333"/>
                </a:solidFill>
                <a:highlight>
                  <a:srgbClr val="EAEAEA"/>
                </a:highlight>
                <a:latin typeface="Open Sans" panose="020B0606030504020204" pitchFamily="34" charset="0"/>
              </a:rPr>
              <a:t>Seminars in Ophthalmology</a:t>
            </a:r>
            <a:r>
              <a:rPr lang="en-US" dirty="0">
                <a:solidFill>
                  <a:srgbClr val="333333"/>
                </a:solidFill>
                <a:highlight>
                  <a:srgbClr val="EAEAEA"/>
                </a:highlight>
                <a:latin typeface="Open Sans" panose="020B0606030504020204" pitchFamily="34" charset="0"/>
              </a:rPr>
              <a:t>, </a:t>
            </a:r>
            <a:r>
              <a:rPr lang="en-US" i="1" dirty="0">
                <a:solidFill>
                  <a:srgbClr val="333333"/>
                </a:solidFill>
                <a:highlight>
                  <a:srgbClr val="EAEAEA"/>
                </a:highlight>
                <a:latin typeface="Open Sans" panose="020B0606030504020204" pitchFamily="34" charset="0"/>
              </a:rPr>
              <a:t>35</a:t>
            </a:r>
            <a:r>
              <a:rPr lang="en-US" dirty="0">
                <a:solidFill>
                  <a:srgbClr val="333333"/>
                </a:solidFill>
                <a:highlight>
                  <a:srgbClr val="EAEAEA"/>
                </a:highlight>
                <a:latin typeface="Open Sans" panose="020B0606030504020204" pitchFamily="34" charset="0"/>
              </a:rPr>
              <a:t>(3), 170–173. https://doi.org/10.1080/08820538.2020.1776342</a:t>
            </a:r>
            <a:endParaRPr lang="en-US" dirty="0">
              <a:solidFill>
                <a:srgbClr val="222222"/>
              </a:solidFill>
              <a:highlight>
                <a:srgbClr val="FFFFFF"/>
              </a:highlight>
              <a:latin typeface="Arial" panose="020B0604020202020204" pitchFamily="34" charset="0"/>
            </a:endParaRPr>
          </a:p>
          <a:p>
            <a:pPr marL="285750" indent="-285750">
              <a:buFontTx/>
              <a:buChar char="-"/>
              <a:defRPr/>
            </a:pPr>
            <a:r>
              <a:rPr lang="en-US" dirty="0">
                <a:solidFill>
                  <a:srgbClr val="222222"/>
                </a:solidFill>
                <a:highlight>
                  <a:srgbClr val="FFFFFF"/>
                </a:highlight>
                <a:latin typeface="Arial" panose="020B0604020202020204" pitchFamily="34" charset="0"/>
              </a:rPr>
              <a:t>Long term the amplitude of accommodation changed, but visual acuity, pupil size and refractive error remained unaffected</a:t>
            </a:r>
          </a:p>
          <a:p>
            <a:pPr marL="285750" indent="-285750">
              <a:buFontTx/>
              <a:buChar char="-"/>
              <a:defRPr/>
            </a:pPr>
            <a:r>
              <a:rPr lang="en-US" dirty="0">
                <a:solidFill>
                  <a:srgbClr val="222222"/>
                </a:solidFill>
                <a:highlight>
                  <a:srgbClr val="FFFFFF"/>
                </a:highlight>
                <a:latin typeface="Arial" panose="020B0604020202020204" pitchFamily="34" charset="0"/>
              </a:rPr>
              <a:t>10 minutes, 2x day for 2 weeks – possibly well representative of a learning style activity?</a:t>
            </a:r>
            <a:r>
              <a:rPr lang="en-US" dirty="0">
                <a:highlight>
                  <a:srgbClr val="FFFF00"/>
                </a:highlight>
              </a:rPr>
              <a:t> </a:t>
            </a:r>
          </a:p>
          <a:p>
            <a:pPr marL="285750" indent="-285750">
              <a:buFontTx/>
              <a:buChar char="-"/>
              <a:defRPr/>
            </a:pPr>
            <a:endParaRPr lang="en-US" dirty="0">
              <a:highlight>
                <a:srgbClr val="FFFF00"/>
              </a:highlight>
            </a:endParaRPr>
          </a:p>
          <a:p>
            <a:pPr marL="285750" indent="-285750">
              <a:buFontTx/>
              <a:buChar char="-"/>
              <a:defRPr/>
            </a:pPr>
            <a:endParaRPr lang="en-US" dirty="0">
              <a:highlight>
                <a:srgbClr val="FFFF00"/>
              </a:highlight>
            </a:endParaRPr>
          </a:p>
          <a:p>
            <a:pPr marL="285750" indent="-285750">
              <a:buFontTx/>
              <a:buChar char="-"/>
              <a:defRPr/>
            </a:pPr>
            <a:r>
              <a:rPr lang="en-US" dirty="0">
                <a:highlight>
                  <a:srgbClr val="FFFF00"/>
                </a:highlight>
              </a:rPr>
              <a:t>Biases? Subjective measurements?</a:t>
            </a:r>
          </a:p>
          <a:p>
            <a:pPr marL="285750" indent="-285750">
              <a:buFontTx/>
              <a:buChar char="-"/>
              <a:defRPr/>
            </a:pPr>
            <a:endParaRPr lang="en-US" dirty="0"/>
          </a:p>
        </p:txBody>
      </p:sp>
      <p:sp>
        <p:nvSpPr>
          <p:cNvPr id="74756" name="Slide Number Placeholder 3">
            <a:extLst>
              <a:ext uri="{FF2B5EF4-FFF2-40B4-BE49-F238E27FC236}">
                <a16:creationId xmlns:a16="http://schemas.microsoft.com/office/drawing/2014/main" id="{0212789C-C8BE-69F1-1287-5789300D0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3200">
                <a:solidFill>
                  <a:schemeClr val="tx1"/>
                </a:solidFill>
                <a:latin typeface="Tahoma" panose="020B0604030504040204" pitchFamily="34" charset="0"/>
              </a:defRPr>
            </a:lvl1pPr>
            <a:lvl2pPr marL="742950" indent="-285750" defTabSz="908050">
              <a:defRPr sz="3200">
                <a:solidFill>
                  <a:schemeClr val="tx1"/>
                </a:solidFill>
                <a:latin typeface="Tahoma" panose="020B0604030504040204" pitchFamily="34" charset="0"/>
              </a:defRPr>
            </a:lvl2pPr>
            <a:lvl3pPr marL="1143000" indent="-228600" defTabSz="908050">
              <a:defRPr sz="3200">
                <a:solidFill>
                  <a:schemeClr val="tx1"/>
                </a:solidFill>
                <a:latin typeface="Tahoma" panose="020B0604030504040204" pitchFamily="34" charset="0"/>
              </a:defRPr>
            </a:lvl3pPr>
            <a:lvl4pPr marL="1600200" indent="-228600" defTabSz="908050">
              <a:defRPr sz="3200">
                <a:solidFill>
                  <a:schemeClr val="tx1"/>
                </a:solidFill>
                <a:latin typeface="Tahoma" panose="020B0604030504040204" pitchFamily="34" charset="0"/>
              </a:defRPr>
            </a:lvl4pPr>
            <a:lvl5pPr marL="2057400" indent="-228600" defTabSz="908050">
              <a:defRPr sz="3200">
                <a:solidFill>
                  <a:schemeClr val="tx1"/>
                </a:solidFill>
                <a:latin typeface="Tahoma" panose="020B0604030504040204" pitchFamily="34" charset="0"/>
              </a:defRPr>
            </a:lvl5pPr>
            <a:lvl6pPr marL="2514600" indent="-228600" defTabSz="908050" eaLnBrk="0" fontAlgn="base" hangingPunct="0">
              <a:spcBef>
                <a:spcPct val="0"/>
              </a:spcBef>
              <a:spcAft>
                <a:spcPct val="0"/>
              </a:spcAft>
              <a:defRPr sz="3200">
                <a:solidFill>
                  <a:schemeClr val="tx1"/>
                </a:solidFill>
                <a:latin typeface="Tahoma" panose="020B0604030504040204" pitchFamily="34" charset="0"/>
              </a:defRPr>
            </a:lvl6pPr>
            <a:lvl7pPr marL="2971800" indent="-228600" defTabSz="908050" eaLnBrk="0" fontAlgn="base" hangingPunct="0">
              <a:spcBef>
                <a:spcPct val="0"/>
              </a:spcBef>
              <a:spcAft>
                <a:spcPct val="0"/>
              </a:spcAft>
              <a:defRPr sz="3200">
                <a:solidFill>
                  <a:schemeClr val="tx1"/>
                </a:solidFill>
                <a:latin typeface="Tahoma" panose="020B0604030504040204" pitchFamily="34" charset="0"/>
              </a:defRPr>
            </a:lvl7pPr>
            <a:lvl8pPr marL="3429000" indent="-228600" defTabSz="908050" eaLnBrk="0" fontAlgn="base" hangingPunct="0">
              <a:spcBef>
                <a:spcPct val="0"/>
              </a:spcBef>
              <a:spcAft>
                <a:spcPct val="0"/>
              </a:spcAft>
              <a:defRPr sz="3200">
                <a:solidFill>
                  <a:schemeClr val="tx1"/>
                </a:solidFill>
                <a:latin typeface="Tahoma" panose="020B0604030504040204" pitchFamily="34" charset="0"/>
              </a:defRPr>
            </a:lvl8pPr>
            <a:lvl9pPr marL="3886200" indent="-228600" defTabSz="908050" eaLnBrk="0" fontAlgn="base" hangingPunct="0">
              <a:spcBef>
                <a:spcPct val="0"/>
              </a:spcBef>
              <a:spcAft>
                <a:spcPct val="0"/>
              </a:spcAft>
              <a:defRPr sz="3200">
                <a:solidFill>
                  <a:schemeClr val="tx1"/>
                </a:solidFill>
                <a:latin typeface="Tahoma" panose="020B0604030504040204" pitchFamily="34" charset="0"/>
              </a:defRPr>
            </a:lvl9pPr>
          </a:lstStyle>
          <a:p>
            <a:fld id="{6B47F848-4F4C-4673-A3C4-A35599E8126F}" type="slidenum">
              <a:rPr lang="en-US" altLang="en-US" sz="1200" smtClean="0"/>
              <a:pPr/>
              <a:t>40</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526AC671-3D73-1FC3-5394-81386FC8B901}"/>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8F33F2C-841E-AF55-80AD-71427675E3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Nick</a:t>
            </a:r>
          </a:p>
        </p:txBody>
      </p:sp>
      <p:sp>
        <p:nvSpPr>
          <p:cNvPr id="76804" name="Slide Number Placeholder 3">
            <a:extLst>
              <a:ext uri="{FF2B5EF4-FFF2-40B4-BE49-F238E27FC236}">
                <a16:creationId xmlns:a16="http://schemas.microsoft.com/office/drawing/2014/main" id="{C008F1EF-0E7B-C65A-9BBF-60E50B7511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3200">
                <a:solidFill>
                  <a:schemeClr val="tx1"/>
                </a:solidFill>
                <a:latin typeface="Tahoma" panose="020B0604030504040204" pitchFamily="34" charset="0"/>
              </a:defRPr>
            </a:lvl1pPr>
            <a:lvl2pPr defTabSz="908050">
              <a:defRPr sz="3200">
                <a:solidFill>
                  <a:schemeClr val="tx1"/>
                </a:solidFill>
                <a:latin typeface="Tahoma" panose="020B0604030504040204" pitchFamily="34" charset="0"/>
              </a:defRPr>
            </a:lvl2pPr>
            <a:lvl3pPr defTabSz="908050">
              <a:defRPr sz="3200">
                <a:solidFill>
                  <a:schemeClr val="tx1"/>
                </a:solidFill>
                <a:latin typeface="Tahoma" panose="020B0604030504040204" pitchFamily="34" charset="0"/>
              </a:defRPr>
            </a:lvl3pPr>
            <a:lvl4pPr defTabSz="908050">
              <a:defRPr sz="3200">
                <a:solidFill>
                  <a:schemeClr val="tx1"/>
                </a:solidFill>
                <a:latin typeface="Tahoma" panose="020B0604030504040204" pitchFamily="34" charset="0"/>
              </a:defRPr>
            </a:lvl4pPr>
            <a:lvl5pPr defTabSz="908050">
              <a:defRPr sz="3200">
                <a:solidFill>
                  <a:schemeClr val="tx1"/>
                </a:solidFill>
                <a:latin typeface="Tahoma" panose="020B0604030504040204" pitchFamily="34" charset="0"/>
              </a:defRPr>
            </a:lvl5pPr>
            <a:lvl6pPr marL="2894013" indent="-608013" defTabSz="908050" eaLnBrk="0" fontAlgn="base" hangingPunct="0">
              <a:spcBef>
                <a:spcPct val="0"/>
              </a:spcBef>
              <a:spcAft>
                <a:spcPct val="0"/>
              </a:spcAft>
              <a:defRPr sz="3200">
                <a:solidFill>
                  <a:schemeClr val="tx1"/>
                </a:solidFill>
                <a:latin typeface="Tahoma" panose="020B0604030504040204" pitchFamily="34" charset="0"/>
              </a:defRPr>
            </a:lvl6pPr>
            <a:lvl7pPr marL="3351213" indent="-608013" defTabSz="908050" eaLnBrk="0" fontAlgn="base" hangingPunct="0">
              <a:spcBef>
                <a:spcPct val="0"/>
              </a:spcBef>
              <a:spcAft>
                <a:spcPct val="0"/>
              </a:spcAft>
              <a:defRPr sz="3200">
                <a:solidFill>
                  <a:schemeClr val="tx1"/>
                </a:solidFill>
                <a:latin typeface="Tahoma" panose="020B0604030504040204" pitchFamily="34" charset="0"/>
              </a:defRPr>
            </a:lvl7pPr>
            <a:lvl8pPr marL="3808413" indent="-608013" defTabSz="908050" eaLnBrk="0" fontAlgn="base" hangingPunct="0">
              <a:spcBef>
                <a:spcPct val="0"/>
              </a:spcBef>
              <a:spcAft>
                <a:spcPct val="0"/>
              </a:spcAft>
              <a:defRPr sz="3200">
                <a:solidFill>
                  <a:schemeClr val="tx1"/>
                </a:solidFill>
                <a:latin typeface="Tahoma" panose="020B0604030504040204" pitchFamily="34" charset="0"/>
              </a:defRPr>
            </a:lvl8pPr>
            <a:lvl9pPr marL="4265613" indent="-608013" defTabSz="908050" eaLnBrk="0" fontAlgn="base" hangingPunct="0">
              <a:spcBef>
                <a:spcPct val="0"/>
              </a:spcBef>
              <a:spcAft>
                <a:spcPct val="0"/>
              </a:spcAft>
              <a:defRPr sz="3200">
                <a:solidFill>
                  <a:schemeClr val="tx1"/>
                </a:solidFill>
                <a:latin typeface="Tahoma" panose="020B0604030504040204" pitchFamily="34" charset="0"/>
              </a:defRPr>
            </a:lvl9pPr>
          </a:lstStyle>
          <a:p>
            <a:fld id="{CEF3C82B-997C-4CFF-A5CA-0339A0E4A428}" type="slidenum">
              <a:rPr lang="en-US" altLang="en-US" sz="1200" smtClean="0"/>
              <a:pPr/>
              <a:t>41</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Perry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Learning Objective 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Short – trying to fix it at curriculum level is really too late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1849257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7010F7A3-598A-DCF7-2812-79C89EA307AD}"/>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FCC85E6-4849-B54C-A2F3-9EEDDB527761}"/>
              </a:ext>
            </a:extLst>
          </p:cNvPr>
          <p:cNvSpPr>
            <a:spLocks noGrp="1"/>
          </p:cNvSpPr>
          <p:nvPr>
            <p:ph type="body" idx="1"/>
          </p:nvPr>
        </p:nvSpPr>
        <p:spPr/>
        <p:txBody>
          <a:bodyPr/>
          <a:lstStyle/>
          <a:p>
            <a:pPr>
              <a:defRPr/>
            </a:pPr>
            <a:r>
              <a:rPr lang="en-US" dirty="0">
                <a:solidFill>
                  <a:srgbClr val="222222"/>
                </a:solidFill>
                <a:highlight>
                  <a:srgbClr val="FFFFFF"/>
                </a:highlight>
                <a:latin typeface="Arial" panose="020B0604020202020204" pitchFamily="34" charset="0"/>
              </a:rPr>
              <a:t>Perry</a:t>
            </a:r>
          </a:p>
          <a:p>
            <a:pPr>
              <a:defRPr/>
            </a:pPr>
            <a:endParaRPr lang="en-US" dirty="0">
              <a:solidFill>
                <a:srgbClr val="222222"/>
              </a:solidFill>
              <a:highlight>
                <a:srgbClr val="FFFFFF"/>
              </a:highlight>
              <a:latin typeface="Arial" panose="020B0604020202020204" pitchFamily="34" charset="0"/>
            </a:endParaRPr>
          </a:p>
          <a:p>
            <a:pPr>
              <a:defRPr/>
            </a:pPr>
            <a:r>
              <a:rPr lang="en-US" dirty="0">
                <a:solidFill>
                  <a:srgbClr val="222222"/>
                </a:solidFill>
                <a:highlight>
                  <a:srgbClr val="FFFFFF"/>
                </a:highlight>
                <a:latin typeface="Arial" panose="020B0604020202020204" pitchFamily="34" charset="0"/>
              </a:rPr>
              <a:t>Tian, N., Lopes, P., &amp; </a:t>
            </a:r>
            <a:r>
              <a:rPr lang="en-US" dirty="0" err="1">
                <a:solidFill>
                  <a:srgbClr val="222222"/>
                </a:solidFill>
                <a:highlight>
                  <a:srgbClr val="FFFFFF"/>
                </a:highlight>
                <a:latin typeface="Arial" panose="020B0604020202020204" pitchFamily="34" charset="0"/>
              </a:rPr>
              <a:t>Boulic</a:t>
            </a:r>
            <a:r>
              <a:rPr lang="en-US" dirty="0">
                <a:solidFill>
                  <a:srgbClr val="222222"/>
                </a:solidFill>
                <a:highlight>
                  <a:srgbClr val="FFFFFF"/>
                </a:highlight>
                <a:latin typeface="Arial" panose="020B0604020202020204" pitchFamily="34" charset="0"/>
              </a:rPr>
              <a:t>, R. (2022). A review of cybersickness in head-mounted displays: raising attention to individual susceptibility. </a:t>
            </a:r>
            <a:r>
              <a:rPr lang="en-US" i="1" dirty="0">
                <a:solidFill>
                  <a:srgbClr val="222222"/>
                </a:solidFill>
                <a:highlight>
                  <a:srgbClr val="FFFFFF"/>
                </a:highlight>
                <a:latin typeface="Arial" panose="020B0604020202020204" pitchFamily="34" charset="0"/>
              </a:rPr>
              <a:t>Virtual Reality</a:t>
            </a:r>
            <a:r>
              <a:rPr lang="en-US" dirty="0">
                <a:solidFill>
                  <a:srgbClr val="222222"/>
                </a:solidFill>
                <a:highlight>
                  <a:srgbClr val="FFFFFF"/>
                </a:highlight>
                <a:latin typeface="Arial" panose="020B0604020202020204" pitchFamily="34" charset="0"/>
              </a:rPr>
              <a:t>, </a:t>
            </a:r>
            <a:r>
              <a:rPr lang="en-US" i="1" dirty="0">
                <a:solidFill>
                  <a:srgbClr val="222222"/>
                </a:solidFill>
                <a:highlight>
                  <a:srgbClr val="FFFFFF"/>
                </a:highlight>
                <a:latin typeface="Arial" panose="020B0604020202020204" pitchFamily="34" charset="0"/>
              </a:rPr>
              <a:t>26</a:t>
            </a:r>
            <a:r>
              <a:rPr lang="en-US" dirty="0">
                <a:solidFill>
                  <a:srgbClr val="222222"/>
                </a:solidFill>
                <a:highlight>
                  <a:srgbClr val="FFFFFF"/>
                </a:highlight>
                <a:latin typeface="Arial" panose="020B0604020202020204" pitchFamily="34" charset="0"/>
              </a:rPr>
              <a:t>(4), 1409-1441</a:t>
            </a:r>
          </a:p>
          <a:p>
            <a:pPr>
              <a:defRPr/>
            </a:pPr>
            <a:endParaRPr lang="en-US" dirty="0">
              <a:solidFill>
                <a:srgbClr val="222222"/>
              </a:solidFill>
              <a:highlight>
                <a:srgbClr val="FFFFFF"/>
              </a:highlight>
              <a:latin typeface="Arial" panose="020B0604020202020204" pitchFamily="34" charset="0"/>
            </a:endParaRPr>
          </a:p>
          <a:p>
            <a:pPr>
              <a:defRPr/>
            </a:pPr>
            <a:r>
              <a:rPr lang="en-US" dirty="0">
                <a:solidFill>
                  <a:srgbClr val="222222"/>
                </a:solidFill>
                <a:highlight>
                  <a:srgbClr val="FFFFFF"/>
                </a:highlight>
                <a:latin typeface="Arial" panose="020B0604020202020204" pitchFamily="34" charset="0"/>
              </a:rPr>
              <a:t>Golding, J. F., Rafiq, A., &amp; Keshavarz, B. (2021). Predicting individual susceptibility to visually induced motion sickness by questionnaire. </a:t>
            </a:r>
            <a:r>
              <a:rPr lang="en-US" i="1" dirty="0">
                <a:solidFill>
                  <a:srgbClr val="222222"/>
                </a:solidFill>
                <a:highlight>
                  <a:srgbClr val="FFFFFF"/>
                </a:highlight>
                <a:latin typeface="Arial" panose="020B0604020202020204" pitchFamily="34" charset="0"/>
              </a:rPr>
              <a:t>frontiers in Virtual Reality</a:t>
            </a:r>
            <a:r>
              <a:rPr lang="en-US" dirty="0">
                <a:solidFill>
                  <a:srgbClr val="222222"/>
                </a:solidFill>
                <a:highlight>
                  <a:srgbClr val="FFFFFF"/>
                </a:highlight>
                <a:latin typeface="Arial" panose="020B0604020202020204" pitchFamily="34" charset="0"/>
              </a:rPr>
              <a:t>, </a:t>
            </a:r>
            <a:r>
              <a:rPr lang="en-US" i="1" dirty="0">
                <a:solidFill>
                  <a:srgbClr val="222222"/>
                </a:solidFill>
                <a:highlight>
                  <a:srgbClr val="FFFFFF"/>
                </a:highlight>
                <a:latin typeface="Arial" panose="020B0604020202020204" pitchFamily="34" charset="0"/>
              </a:rPr>
              <a:t>2</a:t>
            </a:r>
            <a:r>
              <a:rPr lang="en-US" dirty="0">
                <a:solidFill>
                  <a:srgbClr val="222222"/>
                </a:solidFill>
                <a:highlight>
                  <a:srgbClr val="FFFFFF"/>
                </a:highlight>
                <a:latin typeface="Arial" panose="020B0604020202020204" pitchFamily="34" charset="0"/>
              </a:rPr>
              <a:t>, 576871.</a:t>
            </a:r>
          </a:p>
          <a:p>
            <a:pPr>
              <a:defRPr/>
            </a:pPr>
            <a:endParaRPr lang="en-US" dirty="0">
              <a:solidFill>
                <a:srgbClr val="222222"/>
              </a:solidFill>
              <a:highlight>
                <a:srgbClr val="FFFFFF"/>
              </a:highlight>
              <a:latin typeface="Arial" panose="020B0604020202020204" pitchFamily="34" charset="0"/>
            </a:endParaRPr>
          </a:p>
          <a:p>
            <a:pPr>
              <a:defRPr/>
            </a:pPr>
            <a:r>
              <a:rPr lang="en-US" dirty="0">
                <a:solidFill>
                  <a:srgbClr val="222222"/>
                </a:solidFill>
                <a:highlight>
                  <a:srgbClr val="FFFFFF"/>
                </a:highlight>
                <a:latin typeface="Arial" panose="020B0604020202020204" pitchFamily="34" charset="0"/>
              </a:rPr>
              <a:t>Jasper, A., Cone, N., </a:t>
            </a:r>
            <a:r>
              <a:rPr lang="en-US" dirty="0" err="1">
                <a:solidFill>
                  <a:srgbClr val="222222"/>
                </a:solidFill>
                <a:highlight>
                  <a:srgbClr val="FFFFFF"/>
                </a:highlight>
                <a:latin typeface="Arial" panose="020B0604020202020204" pitchFamily="34" charset="0"/>
              </a:rPr>
              <a:t>Meusel</a:t>
            </a:r>
            <a:r>
              <a:rPr lang="en-US" dirty="0">
                <a:solidFill>
                  <a:srgbClr val="222222"/>
                </a:solidFill>
                <a:highlight>
                  <a:srgbClr val="FFFFFF"/>
                </a:highlight>
                <a:latin typeface="Arial" panose="020B0604020202020204" pitchFamily="34" charset="0"/>
              </a:rPr>
              <a:t>, C., Curtis, M., </a:t>
            </a:r>
            <a:r>
              <a:rPr lang="en-US" dirty="0" err="1">
                <a:solidFill>
                  <a:srgbClr val="222222"/>
                </a:solidFill>
                <a:highlight>
                  <a:srgbClr val="FFFFFF"/>
                </a:highlight>
                <a:latin typeface="Arial" panose="020B0604020202020204" pitchFamily="34" charset="0"/>
              </a:rPr>
              <a:t>Dorneich</a:t>
            </a:r>
            <a:r>
              <a:rPr lang="en-US" dirty="0">
                <a:solidFill>
                  <a:srgbClr val="222222"/>
                </a:solidFill>
                <a:highlight>
                  <a:srgbClr val="FFFFFF"/>
                </a:highlight>
                <a:latin typeface="Arial" panose="020B0604020202020204" pitchFamily="34" charset="0"/>
              </a:rPr>
              <a:t>, M. C., &amp; Gilbert, S. B. (2020). Visually induced motion sickness susceptibility and recovery based on four mitigation techniques. </a:t>
            </a:r>
            <a:r>
              <a:rPr lang="en-US" i="1" dirty="0">
                <a:solidFill>
                  <a:srgbClr val="222222"/>
                </a:solidFill>
                <a:highlight>
                  <a:srgbClr val="FFFFFF"/>
                </a:highlight>
                <a:latin typeface="Arial" panose="020B0604020202020204" pitchFamily="34" charset="0"/>
              </a:rPr>
              <a:t>Frontiers in Virtual Reality</a:t>
            </a:r>
            <a:r>
              <a:rPr lang="en-US" dirty="0">
                <a:solidFill>
                  <a:srgbClr val="222222"/>
                </a:solidFill>
                <a:highlight>
                  <a:srgbClr val="FFFFFF"/>
                </a:highlight>
                <a:latin typeface="Arial" panose="020B0604020202020204" pitchFamily="34" charset="0"/>
              </a:rPr>
              <a:t>, </a:t>
            </a:r>
            <a:r>
              <a:rPr lang="en-US" i="1" dirty="0">
                <a:solidFill>
                  <a:srgbClr val="222222"/>
                </a:solidFill>
                <a:highlight>
                  <a:srgbClr val="FFFFFF"/>
                </a:highlight>
                <a:latin typeface="Arial" panose="020B0604020202020204" pitchFamily="34" charset="0"/>
              </a:rPr>
              <a:t>1</a:t>
            </a:r>
            <a:r>
              <a:rPr lang="en-US" dirty="0">
                <a:solidFill>
                  <a:srgbClr val="222222"/>
                </a:solidFill>
                <a:highlight>
                  <a:srgbClr val="FFFFFF"/>
                </a:highlight>
                <a:latin typeface="Arial" panose="020B0604020202020204" pitchFamily="34" charset="0"/>
              </a:rPr>
              <a:t>, 582108.</a:t>
            </a:r>
          </a:p>
          <a:p>
            <a:pPr>
              <a:defRPr/>
            </a:pPr>
            <a:endParaRPr lang="en-US" dirty="0">
              <a:solidFill>
                <a:srgbClr val="222222"/>
              </a:solidFill>
              <a:highlight>
                <a:srgbClr val="FFFFFF"/>
              </a:highlight>
              <a:latin typeface="Arial" panose="020B0604020202020204" pitchFamily="34" charset="0"/>
            </a:endParaRPr>
          </a:p>
          <a:p>
            <a:pPr>
              <a:defRPr/>
            </a:pPr>
            <a:endParaRPr lang="en-US" dirty="0">
              <a:solidFill>
                <a:srgbClr val="222222"/>
              </a:solidFill>
              <a:highlight>
                <a:srgbClr val="FFFFFF"/>
              </a:highlight>
              <a:latin typeface="Arial" panose="020B0604020202020204" pitchFamily="34" charset="0"/>
            </a:endParaRPr>
          </a:p>
          <a:p>
            <a:pPr>
              <a:defRPr/>
            </a:pPr>
            <a:endParaRPr lang="en-US" dirty="0"/>
          </a:p>
        </p:txBody>
      </p:sp>
      <p:sp>
        <p:nvSpPr>
          <p:cNvPr id="80900" name="Slide Number Placeholder 3">
            <a:extLst>
              <a:ext uri="{FF2B5EF4-FFF2-40B4-BE49-F238E27FC236}">
                <a16:creationId xmlns:a16="http://schemas.microsoft.com/office/drawing/2014/main" id="{846470D5-E2D9-B161-8EF5-51C78CFA10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3200">
                <a:solidFill>
                  <a:schemeClr val="tx1"/>
                </a:solidFill>
                <a:latin typeface="Tahoma" panose="020B0604030504040204" pitchFamily="34" charset="0"/>
              </a:defRPr>
            </a:lvl1pPr>
            <a:lvl2pPr marL="742950" indent="-285750" defTabSz="908050">
              <a:defRPr sz="3200">
                <a:solidFill>
                  <a:schemeClr val="tx1"/>
                </a:solidFill>
                <a:latin typeface="Tahoma" panose="020B0604030504040204" pitchFamily="34" charset="0"/>
              </a:defRPr>
            </a:lvl2pPr>
            <a:lvl3pPr marL="1143000" indent="-228600" defTabSz="908050">
              <a:defRPr sz="3200">
                <a:solidFill>
                  <a:schemeClr val="tx1"/>
                </a:solidFill>
                <a:latin typeface="Tahoma" panose="020B0604030504040204" pitchFamily="34" charset="0"/>
              </a:defRPr>
            </a:lvl3pPr>
            <a:lvl4pPr marL="1600200" indent="-228600" defTabSz="908050">
              <a:defRPr sz="3200">
                <a:solidFill>
                  <a:schemeClr val="tx1"/>
                </a:solidFill>
                <a:latin typeface="Tahoma" panose="020B0604030504040204" pitchFamily="34" charset="0"/>
              </a:defRPr>
            </a:lvl4pPr>
            <a:lvl5pPr marL="2057400" indent="-228600" defTabSz="908050">
              <a:defRPr sz="3200">
                <a:solidFill>
                  <a:schemeClr val="tx1"/>
                </a:solidFill>
                <a:latin typeface="Tahoma" panose="020B0604030504040204" pitchFamily="34" charset="0"/>
              </a:defRPr>
            </a:lvl5pPr>
            <a:lvl6pPr marL="2514600" indent="-228600" defTabSz="908050" eaLnBrk="0" fontAlgn="base" hangingPunct="0">
              <a:spcBef>
                <a:spcPct val="0"/>
              </a:spcBef>
              <a:spcAft>
                <a:spcPct val="0"/>
              </a:spcAft>
              <a:defRPr sz="3200">
                <a:solidFill>
                  <a:schemeClr val="tx1"/>
                </a:solidFill>
                <a:latin typeface="Tahoma" panose="020B0604030504040204" pitchFamily="34" charset="0"/>
              </a:defRPr>
            </a:lvl6pPr>
            <a:lvl7pPr marL="2971800" indent="-228600" defTabSz="908050" eaLnBrk="0" fontAlgn="base" hangingPunct="0">
              <a:spcBef>
                <a:spcPct val="0"/>
              </a:spcBef>
              <a:spcAft>
                <a:spcPct val="0"/>
              </a:spcAft>
              <a:defRPr sz="3200">
                <a:solidFill>
                  <a:schemeClr val="tx1"/>
                </a:solidFill>
                <a:latin typeface="Tahoma" panose="020B0604030504040204" pitchFamily="34" charset="0"/>
              </a:defRPr>
            </a:lvl7pPr>
            <a:lvl8pPr marL="3429000" indent="-228600" defTabSz="908050" eaLnBrk="0" fontAlgn="base" hangingPunct="0">
              <a:spcBef>
                <a:spcPct val="0"/>
              </a:spcBef>
              <a:spcAft>
                <a:spcPct val="0"/>
              </a:spcAft>
              <a:defRPr sz="3200">
                <a:solidFill>
                  <a:schemeClr val="tx1"/>
                </a:solidFill>
                <a:latin typeface="Tahoma" panose="020B0604030504040204" pitchFamily="34" charset="0"/>
              </a:defRPr>
            </a:lvl8pPr>
            <a:lvl9pPr marL="3886200" indent="-228600" defTabSz="908050" eaLnBrk="0" fontAlgn="base" hangingPunct="0">
              <a:spcBef>
                <a:spcPct val="0"/>
              </a:spcBef>
              <a:spcAft>
                <a:spcPct val="0"/>
              </a:spcAft>
              <a:defRPr sz="3200">
                <a:solidFill>
                  <a:schemeClr val="tx1"/>
                </a:solidFill>
                <a:latin typeface="Tahoma" panose="020B0604030504040204" pitchFamily="34" charset="0"/>
              </a:defRPr>
            </a:lvl9pPr>
          </a:lstStyle>
          <a:p>
            <a:fld id="{23488A28-E241-44BF-A3AA-4F4D22C499C3}" type="slidenum">
              <a:rPr lang="en-US" altLang="en-US" sz="1200" smtClean="0"/>
              <a:pPr/>
              <a:t>43</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51CE7CC-E2BB-8C37-0169-FD4C7FC61CF6}"/>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FC84BFF2-DCBC-4E57-C5E3-50CE2CFF2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Perry</a:t>
            </a:r>
          </a:p>
        </p:txBody>
      </p:sp>
      <p:sp>
        <p:nvSpPr>
          <p:cNvPr id="82948" name="Slide Number Placeholder 3">
            <a:extLst>
              <a:ext uri="{FF2B5EF4-FFF2-40B4-BE49-F238E27FC236}">
                <a16:creationId xmlns:a16="http://schemas.microsoft.com/office/drawing/2014/main" id="{60A157A4-E868-C2F1-E683-A4D8026794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3200">
                <a:solidFill>
                  <a:schemeClr val="tx1"/>
                </a:solidFill>
                <a:latin typeface="Tahoma" panose="020B0604030504040204" pitchFamily="34" charset="0"/>
              </a:defRPr>
            </a:lvl1pPr>
            <a:lvl2pPr defTabSz="908050">
              <a:defRPr sz="3200">
                <a:solidFill>
                  <a:schemeClr val="tx1"/>
                </a:solidFill>
                <a:latin typeface="Tahoma" panose="020B0604030504040204" pitchFamily="34" charset="0"/>
              </a:defRPr>
            </a:lvl2pPr>
            <a:lvl3pPr defTabSz="908050">
              <a:defRPr sz="3200">
                <a:solidFill>
                  <a:schemeClr val="tx1"/>
                </a:solidFill>
                <a:latin typeface="Tahoma" panose="020B0604030504040204" pitchFamily="34" charset="0"/>
              </a:defRPr>
            </a:lvl3pPr>
            <a:lvl4pPr defTabSz="908050">
              <a:defRPr sz="3200">
                <a:solidFill>
                  <a:schemeClr val="tx1"/>
                </a:solidFill>
                <a:latin typeface="Tahoma" panose="020B0604030504040204" pitchFamily="34" charset="0"/>
              </a:defRPr>
            </a:lvl4pPr>
            <a:lvl5pPr defTabSz="908050">
              <a:defRPr sz="3200">
                <a:solidFill>
                  <a:schemeClr val="tx1"/>
                </a:solidFill>
                <a:latin typeface="Tahoma" panose="020B0604030504040204" pitchFamily="34" charset="0"/>
              </a:defRPr>
            </a:lvl5pPr>
            <a:lvl6pPr marL="2894013" indent="-608013" defTabSz="908050" eaLnBrk="0" fontAlgn="base" hangingPunct="0">
              <a:spcBef>
                <a:spcPct val="0"/>
              </a:spcBef>
              <a:spcAft>
                <a:spcPct val="0"/>
              </a:spcAft>
              <a:defRPr sz="3200">
                <a:solidFill>
                  <a:schemeClr val="tx1"/>
                </a:solidFill>
                <a:latin typeface="Tahoma" panose="020B0604030504040204" pitchFamily="34" charset="0"/>
              </a:defRPr>
            </a:lvl6pPr>
            <a:lvl7pPr marL="3351213" indent="-608013" defTabSz="908050" eaLnBrk="0" fontAlgn="base" hangingPunct="0">
              <a:spcBef>
                <a:spcPct val="0"/>
              </a:spcBef>
              <a:spcAft>
                <a:spcPct val="0"/>
              </a:spcAft>
              <a:defRPr sz="3200">
                <a:solidFill>
                  <a:schemeClr val="tx1"/>
                </a:solidFill>
                <a:latin typeface="Tahoma" panose="020B0604030504040204" pitchFamily="34" charset="0"/>
              </a:defRPr>
            </a:lvl7pPr>
            <a:lvl8pPr marL="3808413" indent="-608013" defTabSz="908050" eaLnBrk="0" fontAlgn="base" hangingPunct="0">
              <a:spcBef>
                <a:spcPct val="0"/>
              </a:spcBef>
              <a:spcAft>
                <a:spcPct val="0"/>
              </a:spcAft>
              <a:defRPr sz="3200">
                <a:solidFill>
                  <a:schemeClr val="tx1"/>
                </a:solidFill>
                <a:latin typeface="Tahoma" panose="020B0604030504040204" pitchFamily="34" charset="0"/>
              </a:defRPr>
            </a:lvl8pPr>
            <a:lvl9pPr marL="4265613" indent="-608013" defTabSz="908050" eaLnBrk="0" fontAlgn="base" hangingPunct="0">
              <a:spcBef>
                <a:spcPct val="0"/>
              </a:spcBef>
              <a:spcAft>
                <a:spcPct val="0"/>
              </a:spcAft>
              <a:defRPr sz="3200">
                <a:solidFill>
                  <a:schemeClr val="tx1"/>
                </a:solidFill>
                <a:latin typeface="Tahoma" panose="020B0604030504040204" pitchFamily="34" charset="0"/>
              </a:defRPr>
            </a:lvl9pPr>
          </a:lstStyle>
          <a:p>
            <a:fld id="{F8245482-8BD3-43C7-B8DB-002CE80F4F0B}" type="slidenum">
              <a:rPr lang="en-US" altLang="en-US" sz="1200" smtClean="0"/>
              <a:pPr/>
              <a:t>44</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30111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2853960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623242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3 -4 key references from paper</a:t>
            </a:r>
          </a:p>
          <a:p>
            <a:r>
              <a:rPr lang="en-AU" dirty="0"/>
              <a:t>Stanney Article</a:t>
            </a:r>
          </a:p>
          <a:p>
            <a:r>
              <a:rPr lang="en-AU" dirty="0"/>
              <a:t>Stanney</a:t>
            </a:r>
            <a:r>
              <a:rPr lang="en-AU" baseline="0" dirty="0"/>
              <a:t>/Hale Book</a:t>
            </a:r>
          </a:p>
          <a:p>
            <a:r>
              <a:rPr lang="en-AU" dirty="0"/>
              <a:t>La Viola</a:t>
            </a:r>
          </a:p>
          <a:p>
            <a:r>
              <a:rPr lang="en-AU" dirty="0"/>
              <a:t>Lowood</a:t>
            </a:r>
          </a:p>
          <a:p>
            <a:endParaRPr lang="en-AU"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2496942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3 -4 key references from paper</a:t>
            </a:r>
          </a:p>
          <a:p>
            <a:r>
              <a:rPr lang="en-AU" dirty="0"/>
              <a:t>Stanney Article</a:t>
            </a:r>
          </a:p>
          <a:p>
            <a:r>
              <a:rPr lang="en-AU" dirty="0"/>
              <a:t>Stanney</a:t>
            </a:r>
            <a:r>
              <a:rPr lang="en-AU" baseline="0" dirty="0"/>
              <a:t>/Hale Book</a:t>
            </a:r>
          </a:p>
          <a:p>
            <a:r>
              <a:rPr lang="en-AU" dirty="0"/>
              <a:t>La Viola</a:t>
            </a:r>
          </a:p>
          <a:p>
            <a:r>
              <a:rPr lang="en-AU" dirty="0"/>
              <a:t>Lowood</a:t>
            </a:r>
          </a:p>
          <a:p>
            <a:endParaRPr lang="en-AU"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195850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241364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Nick: (10mins)</a:t>
            </a:r>
          </a:p>
          <a:p>
            <a:pPr>
              <a:defRPr/>
            </a:pPr>
            <a:r>
              <a:rPr lang="en-US" dirty="0"/>
              <a:t>Intro -&gt; Agenda</a:t>
            </a:r>
          </a:p>
          <a:p>
            <a:pPr>
              <a:defRPr/>
            </a:pPr>
            <a:endParaRPr lang="en-US" dirty="0"/>
          </a:p>
          <a:p>
            <a:pPr>
              <a:defRPr/>
            </a:pPr>
            <a:r>
              <a:rPr lang="en-US" dirty="0"/>
              <a:t>Claire: (20mins)</a:t>
            </a:r>
          </a:p>
          <a:p>
            <a:pPr>
              <a:defRPr/>
            </a:pPr>
            <a:r>
              <a:rPr lang="en-US" dirty="0"/>
              <a:t>Definition of CyS</a:t>
            </a:r>
          </a:p>
          <a:p>
            <a:pPr>
              <a:defRPr/>
            </a:pPr>
            <a:r>
              <a:rPr lang="en-US" dirty="0"/>
              <a:t>Importance of CyS</a:t>
            </a:r>
          </a:p>
          <a:p>
            <a:pPr>
              <a:defRPr/>
            </a:pPr>
            <a:r>
              <a:rPr lang="en-US" dirty="0"/>
              <a:t>CyS Science </a:t>
            </a:r>
          </a:p>
          <a:p>
            <a:pPr>
              <a:defRPr/>
            </a:pPr>
            <a:r>
              <a:rPr lang="en-US" dirty="0"/>
              <a:t>Scientific factors that affect CyS</a:t>
            </a:r>
          </a:p>
          <a:p>
            <a:pPr>
              <a:defRPr/>
            </a:pPr>
            <a:r>
              <a:rPr lang="en-US" dirty="0"/>
              <a:t>How to reduce CyS during the design and development phases</a:t>
            </a:r>
          </a:p>
          <a:p>
            <a:pPr>
              <a:defRPr/>
            </a:pPr>
            <a:endParaRPr lang="en-US" dirty="0"/>
          </a:p>
          <a:p>
            <a:pPr>
              <a:defRPr/>
            </a:pPr>
            <a:r>
              <a:rPr lang="en-US" dirty="0"/>
              <a:t>Perry: (20mins)</a:t>
            </a:r>
          </a:p>
          <a:p>
            <a:pPr>
              <a:defRPr/>
            </a:pPr>
            <a:r>
              <a:rPr lang="en-US" dirty="0"/>
              <a:t>Protocols to reduce CyS for fielded systems</a:t>
            </a:r>
          </a:p>
          <a:p>
            <a:pPr>
              <a:defRPr/>
            </a:pPr>
            <a:r>
              <a:rPr lang="en-US" dirty="0"/>
              <a:t>How to reduce CyS during curriculum design</a:t>
            </a:r>
          </a:p>
          <a:p>
            <a:pPr>
              <a:defRPr/>
            </a:pPr>
            <a:r>
              <a:rPr lang="en-US" dirty="0"/>
              <a:t>Other factors </a:t>
            </a:r>
            <a:r>
              <a:rPr lang="en-US" dirty="0">
                <a:highlight>
                  <a:srgbClr val="FFFF00"/>
                </a:highlight>
              </a:rPr>
              <a:t>SHOULD WE BE MORE SPECIFIC HERE</a:t>
            </a:r>
          </a:p>
          <a:p>
            <a:pPr>
              <a:defRPr/>
            </a:pPr>
            <a:endParaRPr lang="en-US" dirty="0"/>
          </a:p>
          <a:p>
            <a:pPr>
              <a:defRPr/>
            </a:pPr>
            <a:r>
              <a:rPr lang="en-US" dirty="0"/>
              <a:t>Conclude (10mins + 20mins questions/interaction)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1729328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a:t>
            </a:r>
          </a:p>
          <a:p>
            <a:endParaRPr lang="en-US" dirty="0"/>
          </a:p>
          <a:p>
            <a:r>
              <a:rPr lang="en-US" dirty="0"/>
              <a:t>CyS is a phenomenon that occurs when individuals experience symptoms while using simulation technology, such as flight simulators or VEs. These symptoms include disorientation, dizziness nausea, headaches, eye strain, general discomfort, and fatigue as well as others. These affect a large percentage of the user population, with some experiencing minor effects easily ignored and others being unable to utilize the system at all.</a:t>
            </a:r>
          </a:p>
          <a:p>
            <a:endParaRPr lang="en-US" dirty="0"/>
          </a:p>
          <a:p>
            <a:r>
              <a:rPr lang="en-US" dirty="0"/>
              <a:t>Fairly meh definition without covering the symptoms (on next slide)</a:t>
            </a:r>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1770681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a:cs typeface="Arial"/>
              </a:rPr>
              <a:t>Perry</a:t>
            </a:r>
          </a:p>
          <a:p>
            <a:endParaRPr lang="en-AU" dirty="0">
              <a:latin typeface="Arial"/>
              <a:cs typeface="Arial"/>
            </a:endParaRPr>
          </a:p>
          <a:p>
            <a:r>
              <a:rPr lang="en-AU" dirty="0">
                <a:latin typeface="Arial"/>
                <a:cs typeface="Arial"/>
              </a:rPr>
              <a:t>There are many causes of CyS. One of the primary causes of CyS is a mismatch between sensory inputs. A human’s brain is always comparing the multitude of sensory inputs it receives, and when two inputs apparently disagree, it creates issues. When a person uses a VE, their visual system perceives motion and movement cues, while their vestibular system in the inner ear does not sense corresponding physical motion. This sensory disconnect confuses the brain, leading to the feelings of disorientation and discomfort. In natural settings, our sensory inputs are usually synchronized, but VR can disrupt this harmony, resulting in CyS. The issues stem from the physiological responses (vestibular and visual perception) which are mostly driven by aspects outside of the system designer’s control.</a:t>
            </a:r>
          </a:p>
          <a:p>
            <a:endParaRPr lang="en-AU" dirty="0">
              <a:latin typeface="Arial"/>
              <a:cs typeface="Arial"/>
            </a:endParaRPr>
          </a:p>
          <a:p>
            <a:r>
              <a:rPr lang="en-AU" dirty="0">
                <a:latin typeface="Arial"/>
                <a:cs typeface="Arial"/>
              </a:rPr>
              <a:t>Vection, which is the illusory self-motion in the absence of physical self-motion through space, produces some of the largest mismatches between the visual and vestibular systems and thus causes some of the most significant CyS effects. Some research posits that vection is a necessary condition for CyS to occur. The sense of vection increases with a higher rate of optical flow which increases as the user’s speed increases and distance from objects in the world decreases. Even though a low-flying helicopter is much slower than a jet at 35,000 feet, the proximity of the ground increases the optical flow and therefore vection, and therefore the likelihood and severity of CyS. </a:t>
            </a:r>
          </a:p>
          <a:p>
            <a:endParaRPr lang="en-AU" dirty="0">
              <a:latin typeface="Arial"/>
              <a:cs typeface="Arial"/>
            </a:endParaRPr>
          </a:p>
          <a:p>
            <a:r>
              <a:rPr lang="en-AU" dirty="0">
                <a:latin typeface="Arial"/>
                <a:cs typeface="Arial"/>
              </a:rPr>
              <a:t>Content design is crucial when discussing the causes of CyS. Some VEs incorporate rapid and erratic movements, sudden changes in perspective, or intense visual effects. These elements can overload the senses and contribute to feelings of nausea and disorientation. Designers need to consider these factors when creating VR experiences to minimize the risk of CyS. Research has indicated that reducing locomotion with teleportation reduces the CyS symptoms. Many VR games have begun using teleportation vice locomotion to move throughout the virtual world.</a:t>
            </a:r>
          </a:p>
          <a:p>
            <a:endParaRPr lang="en-AU" dirty="0">
              <a:latin typeface="Arial"/>
              <a:cs typeface="Arial"/>
            </a:endParaRPr>
          </a:p>
          <a:p>
            <a:r>
              <a:rPr lang="en-AU" dirty="0">
                <a:latin typeface="Arial"/>
                <a:cs typeface="Arial"/>
              </a:rPr>
              <a:t>Another cause of CyS is latency, the delay between a user's action and the corresponding response in the VE. When there's a noticeable delay in the VR system's response to the user's movements, it can lead to a discordance between what the user expects and what they perceive, further exacerbating feelings of nausea and discomfort.</a:t>
            </a:r>
          </a:p>
          <a:p>
            <a:endParaRPr lang="en-AU" dirty="0">
              <a:latin typeface="Arial"/>
              <a:cs typeface="Arial"/>
            </a:endParaRPr>
          </a:p>
          <a:p>
            <a:r>
              <a:rPr lang="en-AU" dirty="0">
                <a:latin typeface="Arial"/>
                <a:cs typeface="Arial"/>
              </a:rPr>
              <a:t>The field of view (FOV) in virtual reality is another crucial factor in causing CyS. While many predicted that improving the FOV would reduce CyS, several studies have shown that increased FOV is correlated with higher instances of CyS. This has been attributed to the fact that peripheral movement causes more distress than central movement and is more prevalent in wider FOV systems. Several mitigation techniques for CyS actually involve limiting FOV for users, which is detrimental to training value in many VR training systems.</a:t>
            </a:r>
          </a:p>
          <a:p>
            <a:endParaRPr lang="en-AU" dirty="0">
              <a:latin typeface="Arial"/>
              <a:cs typeface="Arial"/>
            </a:endParaRPr>
          </a:p>
          <a:p>
            <a:r>
              <a:rPr lang="en-AU" dirty="0">
                <a:latin typeface="Arial"/>
                <a:cs typeface="Arial"/>
              </a:rPr>
              <a:t>Individual susceptibility is an important variable in the onset of CyS. Just as some people are more prone to motion sickness during traditional travel, certain individuals are more susceptible to CyS. Factors such as age, previous history of motion sickness, and individual differences in sensory processing can influence how people respond to virtual reality environments. Because of the wide variation among users, generalizing guidelines may be impossible.</a:t>
            </a:r>
          </a:p>
          <a:p>
            <a:r>
              <a:rPr lang="en-AU" dirty="0">
                <a:latin typeface="Arial"/>
                <a:cs typeface="Arial"/>
              </a:rPr>
              <a:t>In recent years, advancements in virtual reality technology have aimed to address these causes of CyS. </a:t>
            </a:r>
          </a:p>
          <a:p>
            <a:endParaRPr lang="en-AU" dirty="0">
              <a:latin typeface="Arial"/>
              <a:cs typeface="Arial"/>
            </a:endParaRPr>
          </a:p>
          <a:p>
            <a:r>
              <a:rPr lang="en-AU" dirty="0">
                <a:latin typeface="Arial"/>
                <a:cs typeface="Arial"/>
              </a:rPr>
              <a:t>Many potential solutions have been investigated such as motion platforms, direct vestibular stimulation, rest frames, and adaptation, calibration of inter-pupillary distance (IPD), ergonomics, and control with copious advice provided for system designers. High-resolution displays, improved tracking systems, higher frame rates, and reduced latency have all contributed to more comfortable and immersive VR experiences. Additionally, research into adaptive content design and locomotion techniques has sought to minimize the likelihood of inducing discomfort. One of the challenges for system users however is the difficulty of prediction which prevents an individual from knowing the effects they will experiencing without experimentation.</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1469686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Perry</a:t>
            </a:r>
          </a:p>
          <a:p>
            <a:endParaRPr lang="en-US" dirty="0"/>
          </a:p>
          <a:p>
            <a:r>
              <a:rPr lang="en-US" dirty="0"/>
              <a:t>Many people will use different terms to describe this…</a:t>
            </a:r>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3219189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
        <p:nvSpPr>
          <p:cNvPr id="4" name="TextBox 3">
            <a:extLst>
              <a:ext uri="{FF2B5EF4-FFF2-40B4-BE49-F238E27FC236}">
                <a16:creationId xmlns:a16="http://schemas.microsoft.com/office/drawing/2014/main" id="{88D440C9-EFC5-2AEE-6BAF-51E8619AC7D5}"/>
              </a:ext>
            </a:extLst>
          </p:cNvPr>
          <p:cNvSpPr txBox="1"/>
          <p:nvPr userDrawn="1"/>
        </p:nvSpPr>
        <p:spPr>
          <a:xfrm>
            <a:off x="2698466" y="6575205"/>
            <a:ext cx="6795068" cy="261610"/>
          </a:xfrm>
          <a:prstGeom prst="rect">
            <a:avLst/>
          </a:prstGeom>
          <a:noFill/>
        </p:spPr>
        <p:txBody>
          <a:bodyPr wrap="square" rtlCol="0">
            <a:spAutoFit/>
          </a:bodyPr>
          <a:lstStyle/>
          <a:p>
            <a:pPr algn="ctr"/>
            <a:r>
              <a:rPr lang="en-US" sz="1100" b="0" i="0" dirty="0">
                <a:solidFill>
                  <a:srgbClr val="000000"/>
                </a:solidFill>
                <a:effectLst/>
                <a:highlight>
                  <a:srgbClr val="FFFFFF"/>
                </a:highlight>
                <a:latin typeface="courier new" panose="02070309020205020404" pitchFamily="49" charset="0"/>
              </a:rPr>
              <a:t>NSWCDD-PN-24-00198 </a:t>
            </a:r>
            <a:r>
              <a:rPr lang="en-US" sz="1100" b="1" i="0" dirty="0">
                <a:solidFill>
                  <a:srgbClr val="444444"/>
                </a:solidFill>
                <a:effectLst/>
                <a:highlight>
                  <a:srgbClr val="FFFFFF"/>
                </a:highlight>
                <a:latin typeface="Helvetica Neue"/>
              </a:rPr>
              <a:t>Distribution Statement A.</a:t>
            </a:r>
            <a:r>
              <a:rPr lang="en-US" sz="1100" b="0" i="0" dirty="0">
                <a:solidFill>
                  <a:srgbClr val="444444"/>
                </a:solidFill>
                <a:effectLst/>
                <a:highlight>
                  <a:srgbClr val="FFFFFF"/>
                </a:highlight>
                <a:latin typeface="Helvetica Neue"/>
              </a:rPr>
              <a:t>  Approved for public release: distribution is unlimited</a:t>
            </a:r>
            <a:r>
              <a:rPr lang="en-US" sz="700" b="0" i="0" dirty="0">
                <a:solidFill>
                  <a:srgbClr val="444444"/>
                </a:solidFill>
                <a:effectLst/>
                <a:highlight>
                  <a:srgbClr val="FFFFFF"/>
                </a:highlight>
                <a:latin typeface="Helvetica Neue"/>
              </a:rPr>
              <a:t>.</a:t>
            </a:r>
            <a:endParaRPr lang="en-US" sz="9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dirty="0"/>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369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8">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
        <p:nvSpPr>
          <p:cNvPr id="3" name="TextBox 2">
            <a:extLst>
              <a:ext uri="{FF2B5EF4-FFF2-40B4-BE49-F238E27FC236}">
                <a16:creationId xmlns:a16="http://schemas.microsoft.com/office/drawing/2014/main" id="{275A7803-ACD5-1A04-8D97-7BCB81E0BCF1}"/>
              </a:ext>
            </a:extLst>
          </p:cNvPr>
          <p:cNvSpPr txBox="1"/>
          <p:nvPr userDrawn="1"/>
        </p:nvSpPr>
        <p:spPr>
          <a:xfrm>
            <a:off x="2698466" y="6538550"/>
            <a:ext cx="6795068" cy="261610"/>
          </a:xfrm>
          <a:prstGeom prst="rect">
            <a:avLst/>
          </a:prstGeom>
          <a:noFill/>
        </p:spPr>
        <p:txBody>
          <a:bodyPr wrap="square" rtlCol="0">
            <a:spAutoFit/>
          </a:bodyPr>
          <a:lstStyle/>
          <a:p>
            <a:pPr algn="ctr"/>
            <a:r>
              <a:rPr lang="en-US" sz="1100" b="0" i="0" dirty="0">
                <a:solidFill>
                  <a:srgbClr val="000000"/>
                </a:solidFill>
                <a:effectLst/>
                <a:highlight>
                  <a:srgbClr val="FFFFFF"/>
                </a:highlight>
                <a:latin typeface="courier new" panose="02070309020205020404" pitchFamily="49" charset="0"/>
              </a:rPr>
              <a:t>NSWCDD-PN-24-00198 </a:t>
            </a:r>
            <a:r>
              <a:rPr lang="en-US" sz="1100" b="1" i="0" dirty="0">
                <a:solidFill>
                  <a:srgbClr val="444444"/>
                </a:solidFill>
                <a:effectLst/>
                <a:highlight>
                  <a:srgbClr val="FFFFFF"/>
                </a:highlight>
                <a:latin typeface="Helvetica Neue"/>
              </a:rPr>
              <a:t>Distribution Statement A.</a:t>
            </a:r>
            <a:r>
              <a:rPr lang="en-US" sz="1100" b="0" i="0" dirty="0">
                <a:solidFill>
                  <a:srgbClr val="444444"/>
                </a:solidFill>
                <a:effectLst/>
                <a:highlight>
                  <a:srgbClr val="FFFFFF"/>
                </a:highlight>
                <a:latin typeface="Helvetica Neue"/>
              </a:rPr>
              <a:t>  Approved for public release: distribution is unlimited</a:t>
            </a:r>
            <a:r>
              <a:rPr lang="en-US" sz="700" b="0" i="0" dirty="0">
                <a:solidFill>
                  <a:srgbClr val="444444"/>
                </a:solidFill>
                <a:effectLst/>
                <a:highlight>
                  <a:srgbClr val="FFFFFF"/>
                </a:highlight>
                <a:latin typeface="Helvetica Neue"/>
              </a:rPr>
              <a:t>.</a:t>
            </a:r>
            <a:endParaRPr lang="en-US" sz="900" dirty="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5.pn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2.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33.xml"/><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34.xml"/><Relationship Id="rId5" Type="http://schemas.openxmlformats.org/officeDocument/2006/relationships/image" Target="../media/image36.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35.xml"/><Relationship Id="rId5" Type="http://schemas.openxmlformats.org/officeDocument/2006/relationships/image" Target="../media/image37.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36.xml"/><Relationship Id="rId5" Type="http://schemas.openxmlformats.org/officeDocument/2006/relationships/image" Target="../media/image38.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hyperlink" Target="mailto:claire.hughes@designinteractive.net" TargetMode="Externa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hyperlink" Target="mailto:mcdowell@nps.edu" TargetMode="External"/><Relationship Id="rId5" Type="http://schemas.openxmlformats.org/officeDocument/2006/relationships/hyperlink" Target="mailto:kay@designinteractive.net" TargetMode="External"/><Relationship Id="rId4" Type="http://schemas.openxmlformats.org/officeDocument/2006/relationships/hyperlink" Target="mailto:nicholas.j.adriaanse.fm@us.navy.mil"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Mitigation and Management of Minimize Cybersickness in the Design and Implementation of Learning Systems with Virtual Environments</a:t>
            </a:r>
          </a:p>
          <a:p>
            <a:endParaRPr lang="en-US" dirty="0"/>
          </a:p>
        </p:txBody>
      </p:sp>
      <p:sp>
        <p:nvSpPr>
          <p:cNvPr id="10" name="Text Placeholder 9"/>
          <p:cNvSpPr>
            <a:spLocks noGrp="1"/>
          </p:cNvSpPr>
          <p:nvPr>
            <p:ph type="body" sz="quarter" idx="11"/>
          </p:nvPr>
        </p:nvSpPr>
        <p:spPr>
          <a:xfrm>
            <a:off x="1623862" y="4985492"/>
            <a:ext cx="8478838" cy="1431733"/>
          </a:xfrm>
        </p:spPr>
        <p:txBody>
          <a:bodyPr/>
          <a:lstStyle/>
          <a:p>
            <a:pPr eaLnBrk="1" hangingPunct="1"/>
            <a:r>
              <a:rPr lang="en-US" dirty="0">
                <a:latin typeface="Arial Narrow" pitchFamily="34" charset="0"/>
              </a:rPr>
              <a:t>Kay Stanney &amp; Claire Hughes, Design Interactive</a:t>
            </a:r>
          </a:p>
          <a:p>
            <a:pPr eaLnBrk="1" hangingPunct="1"/>
            <a:r>
              <a:rPr lang="en-US" dirty="0">
                <a:latin typeface="Arial Narrow" pitchFamily="34" charset="0"/>
              </a:rPr>
              <a:t>Perry McDowell, Naval Postgraduate School</a:t>
            </a:r>
          </a:p>
          <a:p>
            <a:r>
              <a:rPr lang="en-US" dirty="0">
                <a:latin typeface="Arial Narrow" pitchFamily="34" charset="0"/>
              </a:rPr>
              <a:t>LCDR Nicholas Adriaanse, RAN, NSWCDD DNA</a:t>
            </a:r>
          </a:p>
        </p:txBody>
      </p:sp>
      <p:pic>
        <p:nvPicPr>
          <p:cNvPr id="2" name="Picture 1">
            <a:extLst>
              <a:ext uri="{FF2B5EF4-FFF2-40B4-BE49-F238E27FC236}">
                <a16:creationId xmlns:a16="http://schemas.microsoft.com/office/drawing/2014/main" id="{805000AE-620A-7FDC-05E3-E30B9B4F0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783" y="3338915"/>
            <a:ext cx="2431966" cy="1306294"/>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C4908822-6BA6-64A3-925D-0725C07B4B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265" y="3412943"/>
            <a:ext cx="4599995" cy="1395332"/>
          </a:xfrm>
          <a:prstGeom prst="rect">
            <a:avLst/>
          </a:prstGeom>
        </p:spPr>
      </p:pic>
      <p:pic>
        <p:nvPicPr>
          <p:cNvPr id="4" name="Picture 3" descr="Logo&#10;&#10;Description automatically generated">
            <a:extLst>
              <a:ext uri="{FF2B5EF4-FFF2-40B4-BE49-F238E27FC236}">
                <a16:creationId xmlns:a16="http://schemas.microsoft.com/office/drawing/2014/main" id="{FD341BA7-ED2D-B1DB-B046-FCF64587C2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876" y="3291629"/>
            <a:ext cx="1786905" cy="1516646"/>
          </a:xfrm>
          <a:prstGeom prst="rect">
            <a:avLst/>
          </a:prstGeom>
        </p:spPr>
      </p:pic>
      <p:sp>
        <p:nvSpPr>
          <p:cNvPr id="3" name="TextBox 2">
            <a:extLst>
              <a:ext uri="{FF2B5EF4-FFF2-40B4-BE49-F238E27FC236}">
                <a16:creationId xmlns:a16="http://schemas.microsoft.com/office/drawing/2014/main" id="{39683C5B-4C75-59DA-230F-8D0EBEF27393}"/>
              </a:ext>
            </a:extLst>
          </p:cNvPr>
          <p:cNvSpPr txBox="1"/>
          <p:nvPr/>
        </p:nvSpPr>
        <p:spPr>
          <a:xfrm>
            <a:off x="2698466" y="6575205"/>
            <a:ext cx="6795068" cy="261610"/>
          </a:xfrm>
          <a:prstGeom prst="rect">
            <a:avLst/>
          </a:prstGeom>
          <a:noFill/>
        </p:spPr>
        <p:txBody>
          <a:bodyPr wrap="square" rtlCol="0">
            <a:spAutoFit/>
          </a:bodyPr>
          <a:lstStyle/>
          <a:p>
            <a:pPr algn="ctr"/>
            <a:r>
              <a:rPr lang="en-US" sz="1100" b="0" i="0" dirty="0">
                <a:solidFill>
                  <a:srgbClr val="000000"/>
                </a:solidFill>
                <a:effectLst/>
                <a:highlight>
                  <a:srgbClr val="FFFFFF"/>
                </a:highlight>
                <a:latin typeface="courier new" panose="02070309020205020404" pitchFamily="49" charset="0"/>
              </a:rPr>
              <a:t>NSWCDD-PN-24-00198 </a:t>
            </a:r>
            <a:r>
              <a:rPr lang="en-US" sz="1100" b="1" i="0" dirty="0">
                <a:solidFill>
                  <a:srgbClr val="444444"/>
                </a:solidFill>
                <a:effectLst/>
                <a:highlight>
                  <a:srgbClr val="FFFFFF"/>
                </a:highlight>
                <a:latin typeface="Helvetica Neue"/>
              </a:rPr>
              <a:t>Distribution Statement A.</a:t>
            </a:r>
            <a:r>
              <a:rPr lang="en-US" sz="1100" b="0" i="0" dirty="0">
                <a:solidFill>
                  <a:srgbClr val="444444"/>
                </a:solidFill>
                <a:effectLst/>
                <a:highlight>
                  <a:srgbClr val="FFFFFF"/>
                </a:highlight>
                <a:latin typeface="Helvetica Neue"/>
              </a:rPr>
              <a:t>  Approved for public release: distribution is unlimited</a:t>
            </a:r>
            <a:r>
              <a:rPr lang="en-US" sz="700" b="0" i="0" dirty="0">
                <a:solidFill>
                  <a:srgbClr val="444444"/>
                </a:solidFill>
                <a:effectLst/>
                <a:highlight>
                  <a:srgbClr val="FFFFFF"/>
                </a:highlight>
                <a:latin typeface="Helvetica Neue"/>
              </a:rPr>
              <a:t>.</a:t>
            </a:r>
            <a:endParaRPr lang="en-US" sz="900" dirty="0"/>
          </a:p>
        </p:txBody>
      </p:sp>
    </p:spTree>
    <p:custDataLst>
      <p:tags r:id="rId1"/>
    </p:custDataLst>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06E1-D78D-8AF8-84C7-20FFCBA6249A}"/>
              </a:ext>
            </a:extLst>
          </p:cNvPr>
          <p:cNvSpPr>
            <a:spLocks noGrp="1"/>
          </p:cNvSpPr>
          <p:nvPr>
            <p:ph type="title"/>
          </p:nvPr>
        </p:nvSpPr>
        <p:spPr/>
        <p:txBody>
          <a:bodyPr>
            <a:normAutofit/>
          </a:bodyPr>
          <a:lstStyle/>
          <a:p>
            <a:r>
              <a:rPr lang="en-US" dirty="0"/>
              <a:t>Simulator Sickness ≠ Cybersickness</a:t>
            </a:r>
          </a:p>
        </p:txBody>
      </p:sp>
      <p:sp>
        <p:nvSpPr>
          <p:cNvPr id="3" name="Content Placeholder 2">
            <a:extLst>
              <a:ext uri="{FF2B5EF4-FFF2-40B4-BE49-F238E27FC236}">
                <a16:creationId xmlns:a16="http://schemas.microsoft.com/office/drawing/2014/main" id="{1291E21A-840C-25D6-BE41-CD33E0BE7536}"/>
              </a:ext>
            </a:extLst>
          </p:cNvPr>
          <p:cNvSpPr>
            <a:spLocks noGrp="1"/>
          </p:cNvSpPr>
          <p:nvPr>
            <p:ph sz="quarter" idx="11"/>
          </p:nvPr>
        </p:nvSpPr>
        <p:spPr>
          <a:xfrm>
            <a:off x="480132" y="1046715"/>
            <a:ext cx="11250613" cy="5354085"/>
          </a:xfrm>
        </p:spPr>
        <p:txBody>
          <a:bodyPr>
            <a:normAutofit fontScale="92500" lnSpcReduction="10000"/>
          </a:bodyPr>
          <a:lstStyle/>
          <a:p>
            <a:r>
              <a:rPr lang="en-US" dirty="0"/>
              <a:t>Many people utilize catch-all term “cybersickness”</a:t>
            </a:r>
          </a:p>
          <a:p>
            <a:pPr lvl="1"/>
            <a:r>
              <a:rPr lang="en-US" dirty="0"/>
              <a:t>VR</a:t>
            </a:r>
          </a:p>
          <a:p>
            <a:pPr lvl="1"/>
            <a:r>
              <a:rPr lang="en-US" dirty="0"/>
              <a:t>AR</a:t>
            </a:r>
          </a:p>
          <a:p>
            <a:pPr lvl="1"/>
            <a:r>
              <a:rPr lang="en-US" dirty="0"/>
              <a:t>Simulator </a:t>
            </a:r>
          </a:p>
          <a:p>
            <a:r>
              <a:rPr lang="en-US" dirty="0"/>
              <a:t>Research has shown that causes of XR sickness and simulator sickness are significantly different</a:t>
            </a:r>
          </a:p>
          <a:p>
            <a:pPr lvl="1"/>
            <a:r>
              <a:rPr lang="en-US" dirty="0"/>
              <a:t>In simulator sickness, oculomotor symptoms predominated, followed by nausea and disorientation as least least experienced symptom</a:t>
            </a:r>
          </a:p>
          <a:p>
            <a:pPr lvl="1"/>
            <a:r>
              <a:rPr lang="en-US" dirty="0"/>
              <a:t>In VR sickness, effects are reversed – disorientation most prevalent symptom, followed by nausea, with oculomotor least experienced symptom</a:t>
            </a:r>
          </a:p>
          <a:p>
            <a:pPr lvl="1"/>
            <a:r>
              <a:rPr lang="en-US" dirty="0"/>
              <a:t>In AR sickness, oculomotor symptoms predominated, followed by disorientation, with nausea as least least experienced symptom</a:t>
            </a:r>
          </a:p>
          <a:p>
            <a:r>
              <a:rPr lang="en-US" dirty="0"/>
              <a:t>Additionally, severity of effects three times greater in VR sickness than                 simulator sickness </a:t>
            </a:r>
            <a:r>
              <a:rPr lang="en-US" sz="1800" dirty="0"/>
              <a:t>(Stanney et al., 1997)</a:t>
            </a:r>
            <a:endParaRPr lang="en-US" dirty="0"/>
          </a:p>
        </p:txBody>
      </p:sp>
      <p:sp>
        <p:nvSpPr>
          <p:cNvPr id="4" name="Content Placeholder 2">
            <a:extLst>
              <a:ext uri="{FF2B5EF4-FFF2-40B4-BE49-F238E27FC236}">
                <a16:creationId xmlns:a16="http://schemas.microsoft.com/office/drawing/2014/main" id="{DB51267A-ADC7-C558-626C-C4145D0B3D61}"/>
              </a:ext>
            </a:extLst>
          </p:cNvPr>
          <p:cNvSpPr txBox="1">
            <a:spLocks/>
          </p:cNvSpPr>
          <p:nvPr/>
        </p:nvSpPr>
        <p:spPr bwMode="auto">
          <a:xfrm>
            <a:off x="10227163" y="541934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VR – Virtual Reality</a:t>
            </a:r>
          </a:p>
          <a:p>
            <a:pPr marL="0" indent="0" algn="ctr">
              <a:spcBef>
                <a:spcPts val="0"/>
              </a:spcBef>
              <a:buNone/>
            </a:pPr>
            <a:r>
              <a:rPr lang="en-US" sz="1400" kern="0" dirty="0"/>
              <a:t>AR – Augmented Reality</a:t>
            </a:r>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201941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547-9298-6E22-AD57-5DFCA2E92286}"/>
              </a:ext>
            </a:extLst>
          </p:cNvPr>
          <p:cNvSpPr>
            <a:spLocks noGrp="1"/>
          </p:cNvSpPr>
          <p:nvPr>
            <p:ph type="title"/>
          </p:nvPr>
        </p:nvSpPr>
        <p:spPr/>
        <p:txBody>
          <a:bodyPr/>
          <a:lstStyle/>
          <a:p>
            <a:r>
              <a:rPr lang="en-US" dirty="0"/>
              <a:t>Importance of CyS</a:t>
            </a:r>
          </a:p>
        </p:txBody>
      </p:sp>
      <p:sp>
        <p:nvSpPr>
          <p:cNvPr id="3" name="Content Placeholder 2">
            <a:extLst>
              <a:ext uri="{FF2B5EF4-FFF2-40B4-BE49-F238E27FC236}">
                <a16:creationId xmlns:a16="http://schemas.microsoft.com/office/drawing/2014/main" id="{2F4087F1-B7A9-E5CF-D7B1-327080F98C05}"/>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1</a:t>
            </a:r>
          </a:p>
          <a:p>
            <a:r>
              <a:rPr lang="en-US" sz="3200" dirty="0"/>
              <a:t>Why CyS is important</a:t>
            </a:r>
          </a:p>
          <a:p>
            <a:pPr lvl="1"/>
            <a:r>
              <a:rPr lang="en-US" sz="2800" dirty="0"/>
              <a:t>Military using far more  AR/VR/MR/XR in multiple areas</a:t>
            </a:r>
          </a:p>
        </p:txBody>
      </p:sp>
      <p:sp>
        <p:nvSpPr>
          <p:cNvPr id="5" name="Content Placeholder 2">
            <a:extLst>
              <a:ext uri="{FF2B5EF4-FFF2-40B4-BE49-F238E27FC236}">
                <a16:creationId xmlns:a16="http://schemas.microsoft.com/office/drawing/2014/main" id="{FB8A60C9-6BEB-D1D1-C0BC-EBDFAF0AA26F}"/>
              </a:ext>
            </a:extLst>
          </p:cNvPr>
          <p:cNvSpPr txBox="1">
            <a:spLocks/>
          </p:cNvSpPr>
          <p:nvPr/>
        </p:nvSpPr>
        <p:spPr bwMode="auto">
          <a:xfrm>
            <a:off x="10227163" y="4935867"/>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VR – Virtual Reality</a:t>
            </a:r>
          </a:p>
          <a:p>
            <a:pPr marL="0" indent="0" algn="ctr">
              <a:spcBef>
                <a:spcPts val="0"/>
              </a:spcBef>
              <a:buNone/>
            </a:pPr>
            <a:r>
              <a:rPr lang="en-US" sz="1400" kern="0" dirty="0"/>
              <a:t>AR – Augmented Reality</a:t>
            </a:r>
          </a:p>
          <a:p>
            <a:pPr marL="0" indent="0" algn="ctr">
              <a:spcBef>
                <a:spcPts val="0"/>
              </a:spcBef>
              <a:buNone/>
            </a:pPr>
            <a:r>
              <a:rPr lang="en-US" sz="1400" kern="0" dirty="0"/>
              <a:t>MR – Mixed Reality</a:t>
            </a:r>
          </a:p>
          <a:p>
            <a:pPr marL="0" indent="0" algn="ctr">
              <a:spcBef>
                <a:spcPts val="0"/>
              </a:spcBef>
              <a:buNone/>
            </a:pPr>
            <a:r>
              <a:rPr lang="en-US" sz="1400" kern="0" dirty="0"/>
              <a:t>XR – eXtended Reality</a:t>
            </a:r>
          </a:p>
          <a:p>
            <a:pPr marL="0" indent="0" algn="ctr">
              <a:spcBef>
                <a:spcPts val="0"/>
              </a:spcBef>
              <a:buNone/>
            </a:pPr>
            <a:endParaRPr lang="en-US" sz="1400" kern="0" dirty="0"/>
          </a:p>
        </p:txBody>
      </p:sp>
    </p:spTree>
    <p:custDataLst>
      <p:tags r:id="rId1"/>
    </p:custDataLst>
    <p:extLst>
      <p:ext uri="{BB962C8B-B14F-4D97-AF65-F5344CB8AC3E}">
        <p14:creationId xmlns:p14="http://schemas.microsoft.com/office/powerpoint/2010/main" val="3143339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48F017-BD08-50E7-FD98-95F3CED36746}"/>
              </a:ext>
            </a:extLst>
          </p:cNvPr>
          <p:cNvPicPr>
            <a:picLocks noChangeAspect="1"/>
          </p:cNvPicPr>
          <p:nvPr/>
        </p:nvPicPr>
        <p:blipFill rotWithShape="1">
          <a:blip r:embed="rId4"/>
          <a:srcRect l="367" t="12267" r="-367"/>
          <a:stretch/>
        </p:blipFill>
        <p:spPr>
          <a:xfrm>
            <a:off x="-1535958" y="819372"/>
            <a:ext cx="7315202" cy="3858243"/>
          </a:xfrm>
          <a:prstGeom prst="rect">
            <a:avLst/>
          </a:prstGeom>
        </p:spPr>
      </p:pic>
      <p:pic>
        <p:nvPicPr>
          <p:cNvPr id="16" name="Picture 15">
            <a:extLst>
              <a:ext uri="{FF2B5EF4-FFF2-40B4-BE49-F238E27FC236}">
                <a16:creationId xmlns:a16="http://schemas.microsoft.com/office/drawing/2014/main" id="{5BBD1B03-3388-3DAD-6CD7-E081A64C02A0}"/>
              </a:ext>
            </a:extLst>
          </p:cNvPr>
          <p:cNvPicPr>
            <a:picLocks noChangeAspect="1"/>
          </p:cNvPicPr>
          <p:nvPr/>
        </p:nvPicPr>
        <p:blipFill rotWithShape="1">
          <a:blip r:embed="rId5"/>
          <a:srcRect t="12267"/>
          <a:stretch/>
        </p:blipFill>
        <p:spPr>
          <a:xfrm>
            <a:off x="-902443" y="2267946"/>
            <a:ext cx="7315201" cy="3858243"/>
          </a:xfrm>
          <a:prstGeom prst="rect">
            <a:avLst/>
          </a:prstGeom>
        </p:spPr>
      </p:pic>
      <p:sp>
        <p:nvSpPr>
          <p:cNvPr id="2" name="Title 1">
            <a:extLst>
              <a:ext uri="{FF2B5EF4-FFF2-40B4-BE49-F238E27FC236}">
                <a16:creationId xmlns:a16="http://schemas.microsoft.com/office/drawing/2014/main" id="{97A00DB1-B3A0-DFE5-7C54-8101BBBC90AF}"/>
              </a:ext>
            </a:extLst>
          </p:cNvPr>
          <p:cNvSpPr>
            <a:spLocks noGrp="1"/>
          </p:cNvSpPr>
          <p:nvPr>
            <p:ph type="title"/>
          </p:nvPr>
        </p:nvSpPr>
        <p:spPr/>
        <p:txBody>
          <a:bodyPr/>
          <a:lstStyle/>
          <a:p>
            <a:r>
              <a:rPr lang="en-US" dirty="0"/>
              <a:t>DoD using More AR/VR/MR/XR</a:t>
            </a:r>
          </a:p>
        </p:txBody>
      </p:sp>
      <p:sp>
        <p:nvSpPr>
          <p:cNvPr id="4" name="Content Placeholder 2">
            <a:extLst>
              <a:ext uri="{FF2B5EF4-FFF2-40B4-BE49-F238E27FC236}">
                <a16:creationId xmlns:a16="http://schemas.microsoft.com/office/drawing/2014/main" id="{A0C7D2A3-4847-A2D9-BC90-80ADFB9E771E}"/>
              </a:ext>
            </a:extLst>
          </p:cNvPr>
          <p:cNvSpPr txBox="1">
            <a:spLocks/>
          </p:cNvSpPr>
          <p:nvPr/>
        </p:nvSpPr>
        <p:spPr bwMode="auto">
          <a:xfrm>
            <a:off x="2585257" y="6226233"/>
            <a:ext cx="7315201" cy="4623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p:txBody>
      </p:sp>
      <p:pic>
        <p:nvPicPr>
          <p:cNvPr id="10" name="Picture 9">
            <a:extLst>
              <a:ext uri="{FF2B5EF4-FFF2-40B4-BE49-F238E27FC236}">
                <a16:creationId xmlns:a16="http://schemas.microsoft.com/office/drawing/2014/main" id="{04118C5E-E023-E27C-73F9-8BA66BFF7E1F}"/>
              </a:ext>
            </a:extLst>
          </p:cNvPr>
          <p:cNvPicPr>
            <a:picLocks noChangeAspect="1"/>
          </p:cNvPicPr>
          <p:nvPr/>
        </p:nvPicPr>
        <p:blipFill rotWithShape="1">
          <a:blip r:embed="rId6"/>
          <a:srcRect t="12967"/>
          <a:stretch/>
        </p:blipFill>
        <p:spPr>
          <a:xfrm>
            <a:off x="608592" y="3617747"/>
            <a:ext cx="6553651" cy="3428999"/>
          </a:xfrm>
          <a:prstGeom prst="rect">
            <a:avLst/>
          </a:prstGeom>
        </p:spPr>
      </p:pic>
      <p:pic>
        <p:nvPicPr>
          <p:cNvPr id="8" name="Picture 7">
            <a:extLst>
              <a:ext uri="{FF2B5EF4-FFF2-40B4-BE49-F238E27FC236}">
                <a16:creationId xmlns:a16="http://schemas.microsoft.com/office/drawing/2014/main" id="{E86152E0-BA39-824B-F7F4-DF6B951C0E7D}"/>
              </a:ext>
            </a:extLst>
          </p:cNvPr>
          <p:cNvPicPr>
            <a:picLocks noChangeAspect="1"/>
          </p:cNvPicPr>
          <p:nvPr/>
        </p:nvPicPr>
        <p:blipFill rotWithShape="1">
          <a:blip r:embed="rId7"/>
          <a:srcRect t="11990"/>
          <a:stretch/>
        </p:blipFill>
        <p:spPr>
          <a:xfrm>
            <a:off x="6035515" y="2669184"/>
            <a:ext cx="7942417" cy="4202264"/>
          </a:xfrm>
          <a:prstGeom prst="rect">
            <a:avLst/>
          </a:prstGeom>
        </p:spPr>
      </p:pic>
      <p:pic>
        <p:nvPicPr>
          <p:cNvPr id="14" name="Picture 13">
            <a:extLst>
              <a:ext uri="{FF2B5EF4-FFF2-40B4-BE49-F238E27FC236}">
                <a16:creationId xmlns:a16="http://schemas.microsoft.com/office/drawing/2014/main" id="{B44360A6-445C-E6C0-189E-BDC547BD9998}"/>
              </a:ext>
            </a:extLst>
          </p:cNvPr>
          <p:cNvPicPr>
            <a:picLocks noChangeAspect="1"/>
          </p:cNvPicPr>
          <p:nvPr/>
        </p:nvPicPr>
        <p:blipFill rotWithShape="1">
          <a:blip r:embed="rId8"/>
          <a:srcRect l="673" t="12320" r="-673" b="1014"/>
          <a:stretch/>
        </p:blipFill>
        <p:spPr>
          <a:xfrm>
            <a:off x="7162243" y="799985"/>
            <a:ext cx="7479651" cy="3897015"/>
          </a:xfrm>
          <a:prstGeom prst="rect">
            <a:avLst/>
          </a:prstGeom>
        </p:spPr>
      </p:pic>
      <p:pic>
        <p:nvPicPr>
          <p:cNvPr id="18" name="Picture 17">
            <a:extLst>
              <a:ext uri="{FF2B5EF4-FFF2-40B4-BE49-F238E27FC236}">
                <a16:creationId xmlns:a16="http://schemas.microsoft.com/office/drawing/2014/main" id="{7C074371-A2C6-BF50-ECEB-A9FCB830171F}"/>
              </a:ext>
            </a:extLst>
          </p:cNvPr>
          <p:cNvPicPr>
            <a:picLocks noChangeAspect="1"/>
          </p:cNvPicPr>
          <p:nvPr/>
        </p:nvPicPr>
        <p:blipFill rotWithShape="1">
          <a:blip r:embed="rId9"/>
          <a:srcRect l="39080" t="17283" r="22255"/>
          <a:stretch/>
        </p:blipFill>
        <p:spPr>
          <a:xfrm>
            <a:off x="3910993" y="768923"/>
            <a:ext cx="4734520" cy="6089077"/>
          </a:xfrm>
          <a:prstGeom prst="rect">
            <a:avLst/>
          </a:prstGeom>
        </p:spPr>
      </p:pic>
      <p:pic>
        <p:nvPicPr>
          <p:cNvPr id="22" name="Picture 21">
            <a:extLst>
              <a:ext uri="{FF2B5EF4-FFF2-40B4-BE49-F238E27FC236}">
                <a16:creationId xmlns:a16="http://schemas.microsoft.com/office/drawing/2014/main" id="{01E31D35-71BF-4F1B-123E-A26A5B306616}"/>
              </a:ext>
            </a:extLst>
          </p:cNvPr>
          <p:cNvPicPr>
            <a:picLocks noChangeAspect="1"/>
          </p:cNvPicPr>
          <p:nvPr/>
        </p:nvPicPr>
        <p:blipFill rotWithShape="1">
          <a:blip r:embed="rId10"/>
          <a:srcRect l="-320" t="10679" r="14900" b="5638"/>
          <a:stretch/>
        </p:blipFill>
        <p:spPr>
          <a:xfrm>
            <a:off x="1223746" y="580177"/>
            <a:ext cx="9744508" cy="5738980"/>
          </a:xfrm>
          <a:prstGeom prst="rect">
            <a:avLst/>
          </a:prstGeom>
        </p:spPr>
      </p:pic>
    </p:spTree>
    <p:custDataLst>
      <p:tags r:id="rId1"/>
    </p:custDataLst>
    <p:extLst>
      <p:ext uri="{BB962C8B-B14F-4D97-AF65-F5344CB8AC3E}">
        <p14:creationId xmlns:p14="http://schemas.microsoft.com/office/powerpoint/2010/main" val="363749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ppt_w</p:attrName>
                                        </p:attrNameLst>
                                      </p:cBhvr>
                                      <p:tavLst>
                                        <p:tav tm="0">
                                          <p:val>
                                            <p:fltVal val="0"/>
                                          </p:val>
                                        </p:tav>
                                        <p:tav tm="100000">
                                          <p:val>
                                            <p:strVal val="#ppt_w"/>
                                          </p:val>
                                        </p:tav>
                                      </p:tavLst>
                                    </p:anim>
                                    <p:anim calcmode="lin" valueType="num">
                                      <p:cBhvr>
                                        <p:cTn id="51" dur="1000" fill="hold"/>
                                        <p:tgtEl>
                                          <p:spTgt spid="22"/>
                                        </p:tgtEl>
                                        <p:attrNameLst>
                                          <p:attrName>ppt_h</p:attrName>
                                        </p:attrNameLst>
                                      </p:cBhvr>
                                      <p:tavLst>
                                        <p:tav tm="0">
                                          <p:val>
                                            <p:fltVal val="0"/>
                                          </p:val>
                                        </p:tav>
                                        <p:tav tm="100000">
                                          <p:val>
                                            <p:strVal val="#ppt_h"/>
                                          </p:val>
                                        </p:tav>
                                      </p:tavLst>
                                    </p:anim>
                                    <p:anim calcmode="lin" valueType="num">
                                      <p:cBhvr>
                                        <p:cTn id="52" dur="1000" fill="hold"/>
                                        <p:tgtEl>
                                          <p:spTgt spid="22"/>
                                        </p:tgtEl>
                                        <p:attrNameLst>
                                          <p:attrName>style.rotation</p:attrName>
                                        </p:attrNameLst>
                                      </p:cBhvr>
                                      <p:tavLst>
                                        <p:tav tm="0">
                                          <p:val>
                                            <p:fltVal val="90"/>
                                          </p:val>
                                        </p:tav>
                                        <p:tav tm="100000">
                                          <p:val>
                                            <p:fltVal val="0"/>
                                          </p:val>
                                        </p:tav>
                                      </p:tavLst>
                                    </p:anim>
                                    <p:animEffect transition="in" filter="fade">
                                      <p:cBhvr>
                                        <p:cTn id="5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547-9298-6E22-AD57-5DFCA2E92286}"/>
              </a:ext>
            </a:extLst>
          </p:cNvPr>
          <p:cNvSpPr>
            <a:spLocks noGrp="1"/>
          </p:cNvSpPr>
          <p:nvPr>
            <p:ph type="title"/>
          </p:nvPr>
        </p:nvSpPr>
        <p:spPr/>
        <p:txBody>
          <a:bodyPr/>
          <a:lstStyle/>
          <a:p>
            <a:r>
              <a:rPr lang="en-US" dirty="0"/>
              <a:t>Importance of CyS</a:t>
            </a:r>
          </a:p>
        </p:txBody>
      </p:sp>
      <p:sp>
        <p:nvSpPr>
          <p:cNvPr id="3" name="Content Placeholder 2">
            <a:extLst>
              <a:ext uri="{FF2B5EF4-FFF2-40B4-BE49-F238E27FC236}">
                <a16:creationId xmlns:a16="http://schemas.microsoft.com/office/drawing/2014/main" id="{2F4087F1-B7A9-E5CF-D7B1-327080F98C05}"/>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1</a:t>
            </a:r>
          </a:p>
          <a:p>
            <a:r>
              <a:rPr lang="en-US" sz="3200" dirty="0"/>
              <a:t>Why CyS is important</a:t>
            </a:r>
          </a:p>
          <a:p>
            <a:pPr lvl="1"/>
            <a:r>
              <a:rPr lang="en-US" sz="2800" dirty="0"/>
              <a:t>Military using far more AR/VR/MR/XR in multiple areas </a:t>
            </a:r>
          </a:p>
          <a:p>
            <a:pPr lvl="1"/>
            <a:r>
              <a:rPr lang="en-US" sz="2800" dirty="0"/>
              <a:t>Despite claims, technology is unlikely to eliminate CyS</a:t>
            </a:r>
          </a:p>
          <a:p>
            <a:pPr lvl="1"/>
            <a:r>
              <a:rPr lang="en-US" sz="2800" dirty="0"/>
              <a:t>How CyS affects learners in VEs</a:t>
            </a:r>
          </a:p>
          <a:p>
            <a:pPr lvl="1"/>
            <a:r>
              <a:rPr lang="en-US" sz="2800" dirty="0"/>
              <a:t>CyS can have significant impact upon learning</a:t>
            </a:r>
          </a:p>
        </p:txBody>
      </p:sp>
      <p:sp>
        <p:nvSpPr>
          <p:cNvPr id="4" name="Content Placeholder 2">
            <a:extLst>
              <a:ext uri="{FF2B5EF4-FFF2-40B4-BE49-F238E27FC236}">
                <a16:creationId xmlns:a16="http://schemas.microsoft.com/office/drawing/2014/main" id="{F81E0543-5F6C-ED1D-5BC8-0780A85E291B}"/>
              </a:ext>
            </a:extLst>
          </p:cNvPr>
          <p:cNvSpPr txBox="1">
            <a:spLocks/>
          </p:cNvSpPr>
          <p:nvPr/>
        </p:nvSpPr>
        <p:spPr bwMode="auto">
          <a:xfrm>
            <a:off x="10227163" y="474668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VR – Virtual Reality</a:t>
            </a:r>
          </a:p>
          <a:p>
            <a:pPr marL="0" indent="0" algn="ctr">
              <a:spcBef>
                <a:spcPts val="0"/>
              </a:spcBef>
              <a:buNone/>
            </a:pPr>
            <a:r>
              <a:rPr lang="en-US" sz="1400" kern="0" dirty="0"/>
              <a:t>AR – Augmented Reality</a:t>
            </a:r>
          </a:p>
          <a:p>
            <a:pPr marL="0" indent="0" algn="ctr">
              <a:spcBef>
                <a:spcPts val="0"/>
              </a:spcBef>
              <a:buNone/>
            </a:pPr>
            <a:r>
              <a:rPr lang="en-US" sz="1400" kern="0" dirty="0"/>
              <a:t>MR – Mixed Reality</a:t>
            </a:r>
          </a:p>
          <a:p>
            <a:pPr marL="0" indent="0" algn="ctr">
              <a:spcBef>
                <a:spcPts val="0"/>
              </a:spcBef>
              <a:buNone/>
            </a:pPr>
            <a:r>
              <a:rPr lang="en-US" sz="1400" kern="0" dirty="0"/>
              <a:t>XR – eXtended Reality</a:t>
            </a:r>
          </a:p>
          <a:p>
            <a:pPr marL="0" indent="0" algn="ctr">
              <a:spcBef>
                <a:spcPts val="0"/>
              </a:spcBef>
              <a:buNone/>
            </a:pPr>
            <a:r>
              <a:rPr lang="en-US" sz="1400" kern="0" dirty="0"/>
              <a:t>VE – Virtual Environment</a:t>
            </a:r>
          </a:p>
          <a:p>
            <a:pPr marL="0" indent="0" algn="ctr">
              <a:spcBef>
                <a:spcPts val="0"/>
              </a:spcBef>
              <a:buNone/>
            </a:pPr>
            <a:endParaRPr lang="en-US" sz="1400" kern="0" dirty="0"/>
          </a:p>
        </p:txBody>
      </p:sp>
    </p:spTree>
    <p:custDataLst>
      <p:tags r:id="rId1"/>
    </p:custDataLst>
    <p:extLst>
      <p:ext uri="{BB962C8B-B14F-4D97-AF65-F5344CB8AC3E}">
        <p14:creationId xmlns:p14="http://schemas.microsoft.com/office/powerpoint/2010/main" val="2486688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547-9298-6E22-AD57-5DFCA2E92286}"/>
              </a:ext>
            </a:extLst>
          </p:cNvPr>
          <p:cNvSpPr>
            <a:spLocks noGrp="1"/>
          </p:cNvSpPr>
          <p:nvPr>
            <p:ph type="title"/>
          </p:nvPr>
        </p:nvSpPr>
        <p:spPr/>
        <p:txBody>
          <a:bodyPr/>
          <a:lstStyle/>
          <a:p>
            <a:r>
              <a:rPr lang="en-US" dirty="0"/>
              <a:t>Importance of CyS</a:t>
            </a:r>
          </a:p>
        </p:txBody>
      </p:sp>
      <p:sp>
        <p:nvSpPr>
          <p:cNvPr id="3" name="Content Placeholder 2">
            <a:extLst>
              <a:ext uri="{FF2B5EF4-FFF2-40B4-BE49-F238E27FC236}">
                <a16:creationId xmlns:a16="http://schemas.microsoft.com/office/drawing/2014/main" id="{2F4087F1-B7A9-E5CF-D7B1-327080F98C05}"/>
              </a:ext>
            </a:extLst>
          </p:cNvPr>
          <p:cNvSpPr>
            <a:spLocks noGrp="1"/>
          </p:cNvSpPr>
          <p:nvPr>
            <p:ph sz="quarter" idx="11"/>
          </p:nvPr>
        </p:nvSpPr>
        <p:spPr/>
        <p:txBody>
          <a:bodyPr/>
          <a:lstStyle/>
          <a:p>
            <a:r>
              <a:rPr lang="en-US" sz="3200" dirty="0"/>
              <a:t>Why tutorial attendees need to know about CyS</a:t>
            </a:r>
          </a:p>
          <a:p>
            <a:pPr lvl="1"/>
            <a:r>
              <a:rPr lang="en-US" sz="2800" dirty="0"/>
              <a:t>Choices in design and development of training system can greatly affect user’s CyS symptoms and often cannot be undone later</a:t>
            </a:r>
          </a:p>
          <a:p>
            <a:pPr lvl="1"/>
            <a:r>
              <a:rPr lang="en-US" sz="2800" dirty="0"/>
              <a:t>Curriculum designers must consider CyS in planning out a class that utilizes XRs to minimize harmful effects both during and after exposure</a:t>
            </a:r>
          </a:p>
          <a:p>
            <a:pPr lvl="1"/>
            <a:r>
              <a:rPr lang="en-US" sz="2800" dirty="0"/>
              <a:t>Class management can significantly affect CyS factors when XRs are used  </a:t>
            </a:r>
          </a:p>
        </p:txBody>
      </p:sp>
      <p:sp>
        <p:nvSpPr>
          <p:cNvPr id="5" name="Content Placeholder 2">
            <a:extLst>
              <a:ext uri="{FF2B5EF4-FFF2-40B4-BE49-F238E27FC236}">
                <a16:creationId xmlns:a16="http://schemas.microsoft.com/office/drawing/2014/main" id="{D8DEF4E0-1CFF-0455-BD38-ACD2C46466DD}"/>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VE – Virtual Environment</a:t>
            </a:r>
          </a:p>
        </p:txBody>
      </p:sp>
    </p:spTree>
    <p:custDataLst>
      <p:tags r:id="rId1"/>
    </p:custDataLst>
    <p:extLst>
      <p:ext uri="{BB962C8B-B14F-4D97-AF65-F5344CB8AC3E}">
        <p14:creationId xmlns:p14="http://schemas.microsoft.com/office/powerpoint/2010/main" val="635312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US" sz="2800" dirty="0"/>
              <a:t>Why is CyS Important?</a:t>
            </a:r>
          </a:p>
        </p:txBody>
      </p:sp>
      <p:sp>
        <p:nvSpPr>
          <p:cNvPr id="8195" name="Rectangle 3"/>
          <p:cNvSpPr>
            <a:spLocks noGrp="1" noChangeArrowheads="1"/>
          </p:cNvSpPr>
          <p:nvPr>
            <p:ph sz="quarter" idx="11"/>
          </p:nvPr>
        </p:nvSpPr>
        <p:spPr/>
        <p:txBody>
          <a:bodyPr>
            <a:normAutofit/>
          </a:bodyPr>
          <a:lstStyle/>
          <a:p>
            <a:pPr>
              <a:lnSpc>
                <a:spcPct val="90000"/>
              </a:lnSpc>
            </a:pPr>
            <a:r>
              <a:rPr lang="en-US" sz="3600" dirty="0"/>
              <a:t>Safety &amp; Health</a:t>
            </a:r>
          </a:p>
          <a:p>
            <a:pPr lvl="1">
              <a:lnSpc>
                <a:spcPct val="90000"/>
              </a:lnSpc>
            </a:pPr>
            <a:r>
              <a:rPr lang="en-US" sz="3200" dirty="0"/>
              <a:t>Don’t crash the student</a:t>
            </a:r>
          </a:p>
          <a:p>
            <a:pPr lvl="1">
              <a:lnSpc>
                <a:spcPct val="90000"/>
              </a:lnSpc>
            </a:pPr>
            <a:r>
              <a:rPr lang="en-US" sz="3200" dirty="0"/>
              <a:t>Unwanted, unintended side effects</a:t>
            </a:r>
          </a:p>
          <a:p>
            <a:pPr lvl="1">
              <a:lnSpc>
                <a:spcPct val="90000"/>
              </a:lnSpc>
            </a:pPr>
            <a:r>
              <a:rPr lang="en-US" sz="3200" dirty="0"/>
              <a:t>Liability</a:t>
            </a:r>
          </a:p>
          <a:p>
            <a:pPr lvl="1">
              <a:lnSpc>
                <a:spcPct val="90000"/>
              </a:lnSpc>
            </a:pPr>
            <a:r>
              <a:rPr lang="en-US" sz="3200" dirty="0"/>
              <a:t>Sales (of simulators, tickets, or software)</a:t>
            </a:r>
          </a:p>
          <a:p>
            <a:pPr lvl="1">
              <a:lnSpc>
                <a:spcPct val="90000"/>
              </a:lnSpc>
            </a:pPr>
            <a:r>
              <a:rPr lang="en-US" sz="3200" dirty="0"/>
              <a:t>Decreased use of the system</a:t>
            </a:r>
          </a:p>
          <a:p>
            <a:pPr lvl="1">
              <a:lnSpc>
                <a:spcPct val="90000"/>
              </a:lnSpc>
            </a:pPr>
            <a:r>
              <a:rPr lang="en-US" sz="3200" dirty="0"/>
              <a:t>Reduced training effectiveness</a:t>
            </a:r>
          </a:p>
          <a:p>
            <a:pPr>
              <a:lnSpc>
                <a:spcPct val="90000"/>
              </a:lnSpc>
              <a:buFont typeface="Arial" pitchFamily="34" charset="0"/>
              <a:buChar char="•"/>
            </a:pPr>
            <a:endParaRPr lang="en-US" sz="1600" dirty="0"/>
          </a:p>
        </p:txBody>
      </p:sp>
      <p:sp>
        <p:nvSpPr>
          <p:cNvPr id="2" name="Content Placeholder 2">
            <a:extLst>
              <a:ext uri="{FF2B5EF4-FFF2-40B4-BE49-F238E27FC236}">
                <a16:creationId xmlns:a16="http://schemas.microsoft.com/office/drawing/2014/main" id="{E910BBD7-37A4-2253-BD19-57BEF12E380F}"/>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omputer&#10;&#10;Description automatically generated">
            <a:extLst>
              <a:ext uri="{FF2B5EF4-FFF2-40B4-BE49-F238E27FC236}">
                <a16:creationId xmlns:a16="http://schemas.microsoft.com/office/drawing/2014/main" id="{98712DA7-F6E6-6542-FEDA-6AD20F74F2D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5087" t="10942" r="40881" b="4228"/>
          <a:stretch/>
        </p:blipFill>
        <p:spPr>
          <a:xfrm>
            <a:off x="2897111" y="1915"/>
            <a:ext cx="6397778" cy="6719560"/>
          </a:xfrm>
        </p:spPr>
      </p:pic>
      <p:sp>
        <p:nvSpPr>
          <p:cNvPr id="5" name="Footer Placeholder 4">
            <a:extLst>
              <a:ext uri="{FF2B5EF4-FFF2-40B4-BE49-F238E27FC236}">
                <a16:creationId xmlns:a16="http://schemas.microsoft.com/office/drawing/2014/main" id="{3AFFD18C-FC3A-4DFA-104A-72FDD2609318}"/>
              </a:ext>
            </a:extLst>
          </p:cNvPr>
          <p:cNvSpPr>
            <a:spLocks noGrp="1"/>
          </p:cNvSpPr>
          <p:nvPr>
            <p:ph type="ftr" sz="quarter" idx="11"/>
          </p:nvPr>
        </p:nvSpPr>
        <p:spPr>
          <a:xfrm>
            <a:off x="3028950" y="6356350"/>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solidFill>
                  <a:prstClr val="black">
                    <a:tint val="75000"/>
                  </a:prstClr>
                </a:solidFill>
                <a:latin typeface="Calibri" panose="020F0502020204030204"/>
              </a:rPr>
              <a:t>NPS MV4002</a:t>
            </a:r>
            <a:endParaRPr lang="en-US" sz="1200" dirty="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EAE55BBE-7368-2ED6-1E43-DD93373363A1}"/>
              </a:ext>
            </a:extLst>
          </p:cNvPr>
          <p:cNvSpPr>
            <a:spLocks noGrp="1"/>
          </p:cNvSpPr>
          <p:nvPr>
            <p:ph type="sldNum" sz="quarter" idx="12"/>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289B6B2D-FD4F-4B32-9302-8E8BFC9002DA}" type="slidenum">
              <a:rPr lang="en-US" smtClean="0">
                <a:solidFill>
                  <a:prstClr val="black">
                    <a:tint val="75000"/>
                  </a:prstClr>
                </a:solidFill>
                <a:latin typeface="Calibri" panose="020F0502020204030204"/>
              </a:rPr>
              <a:pPr algn="r" fontAlgn="auto">
                <a:spcBef>
                  <a:spcPts val="0"/>
                </a:spcBef>
                <a:spcAft>
                  <a:spcPts val="0"/>
                </a:spcAft>
                <a:defRPr/>
              </a:pPr>
              <a:t>16</a:t>
            </a:fld>
            <a:endParaRPr lang="en-US" sz="1200" dirty="0">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3309674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79A1-4987-D41B-FEF4-CE0D138F4F5D}"/>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B329AE81-29E6-DB7D-17A1-2BF6EE7668C6}"/>
              </a:ext>
            </a:extLst>
          </p:cNvPr>
          <p:cNvSpPr>
            <a:spLocks noGrp="1"/>
          </p:cNvSpPr>
          <p:nvPr>
            <p:ph sz="quarter" idx="11"/>
          </p:nvPr>
        </p:nvSpPr>
        <p:spPr/>
        <p:txBody>
          <a:bodyPr/>
          <a:lstStyle/>
          <a:p>
            <a:r>
              <a:rPr lang="en-US" sz="3600" dirty="0"/>
              <a:t>Scientific research findings on factors that affect CyS</a:t>
            </a:r>
          </a:p>
          <a:p>
            <a:pPr lvl="1"/>
            <a:r>
              <a:rPr lang="en-US" sz="3200" dirty="0"/>
              <a:t>Human</a:t>
            </a:r>
          </a:p>
          <a:p>
            <a:pPr lvl="1"/>
            <a:r>
              <a:rPr lang="en-US" sz="3200" dirty="0"/>
              <a:t>Hardware</a:t>
            </a:r>
          </a:p>
          <a:p>
            <a:pPr lvl="1"/>
            <a:r>
              <a:rPr lang="en-US" sz="3200" dirty="0"/>
              <a:t>Content</a:t>
            </a:r>
          </a:p>
          <a:p>
            <a:pPr lvl="1"/>
            <a:r>
              <a:rPr lang="en-US" sz="3200" dirty="0"/>
              <a:t>Interaction</a:t>
            </a:r>
          </a:p>
          <a:p>
            <a:endParaRPr lang="en-US" dirty="0"/>
          </a:p>
        </p:txBody>
      </p:sp>
      <p:sp>
        <p:nvSpPr>
          <p:cNvPr id="4" name="Content Placeholder 2">
            <a:extLst>
              <a:ext uri="{FF2B5EF4-FFF2-40B4-BE49-F238E27FC236}">
                <a16:creationId xmlns:a16="http://schemas.microsoft.com/office/drawing/2014/main" id="{3396B369-616D-0A40-373A-5EECD261985B}"/>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extLst>
      <p:ext uri="{BB962C8B-B14F-4D97-AF65-F5344CB8AC3E}">
        <p14:creationId xmlns:p14="http://schemas.microsoft.com/office/powerpoint/2010/main" val="2855336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B6CEB2-D2A1-E6E9-E2A8-DA99054E659D}"/>
              </a:ext>
            </a:extLst>
          </p:cNvPr>
          <p:cNvSpPr>
            <a:spLocks noGrp="1"/>
          </p:cNvSpPr>
          <p:nvPr>
            <p:ph type="title"/>
          </p:nvPr>
        </p:nvSpPr>
        <p:spPr/>
        <p:txBody>
          <a:bodyPr/>
          <a:lstStyle/>
          <a:p>
            <a:r>
              <a:rPr lang="en-US" dirty="0"/>
              <a:t>CyS Science</a:t>
            </a:r>
          </a:p>
        </p:txBody>
      </p:sp>
      <p:sp>
        <p:nvSpPr>
          <p:cNvPr id="7171" name="Rectangle 3"/>
          <p:cNvSpPr>
            <a:spLocks noGrp="1" noChangeArrowheads="1"/>
          </p:cNvSpPr>
          <p:nvPr>
            <p:ph sz="quarter" idx="11"/>
          </p:nvPr>
        </p:nvSpPr>
        <p:spPr/>
        <p:txBody>
          <a:bodyPr>
            <a:normAutofit/>
          </a:bodyPr>
          <a:lstStyle/>
          <a:p>
            <a:pPr>
              <a:buFont typeface="Wingdings" pitchFamily="2" charset="2"/>
              <a:buChar char="Ø"/>
            </a:pPr>
            <a:r>
              <a:rPr lang="en-US" sz="3200" b="1" dirty="0"/>
              <a:t>Polysymptomatic &amp; Polygenic</a:t>
            </a:r>
            <a:endParaRPr lang="en-US" b="1" dirty="0"/>
          </a:p>
          <a:p>
            <a:pPr lvl="1">
              <a:buFontTx/>
              <a:buNone/>
            </a:pPr>
            <a:endParaRPr lang="en-US" sz="1200" dirty="0"/>
          </a:p>
          <a:p>
            <a:pPr marL="0" indent="0">
              <a:buNone/>
            </a:pPr>
            <a:r>
              <a:rPr lang="en-US" dirty="0"/>
              <a:t>“Therefore, it is possible (and it happens) that some people exhibit all the signs and symptoms in connection with their simulator exposure and others experience only a few. No one symptom predominates in all persons.” </a:t>
            </a:r>
            <a:r>
              <a:rPr lang="en-US" sz="1800" dirty="0"/>
              <a:t>(Kennedy &amp; Fowlkes (1992),pg. 25)</a:t>
            </a:r>
            <a:endParaRPr lang="en-US" dirty="0"/>
          </a:p>
        </p:txBody>
      </p:sp>
      <p:sp>
        <p:nvSpPr>
          <p:cNvPr id="2" name="Content Placeholder 2">
            <a:extLst>
              <a:ext uri="{FF2B5EF4-FFF2-40B4-BE49-F238E27FC236}">
                <a16:creationId xmlns:a16="http://schemas.microsoft.com/office/drawing/2014/main" id="{F62D6866-7902-18D5-D346-37B459448932}"/>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pic>
        <p:nvPicPr>
          <p:cNvPr id="6" name="Picture 5" descr="A screenshot of a computer&#10;&#10;Description automatically generated">
            <a:extLst>
              <a:ext uri="{FF2B5EF4-FFF2-40B4-BE49-F238E27FC236}">
                <a16:creationId xmlns:a16="http://schemas.microsoft.com/office/drawing/2014/main" id="{F30AB64B-43C8-0DF5-6F75-E519EA6CD9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667" t="36321" r="32500" b="43920"/>
          <a:stretch/>
        </p:blipFill>
        <p:spPr>
          <a:xfrm>
            <a:off x="785481" y="3584333"/>
            <a:ext cx="8621277" cy="2606433"/>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F9B6-491A-0A5F-8E2B-CBA3C74B98CD}"/>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578F4BA1-B2D8-1232-0926-CF6D7E5A47A9}"/>
              </a:ext>
            </a:extLst>
          </p:cNvPr>
          <p:cNvSpPr>
            <a:spLocks noGrp="1"/>
          </p:cNvSpPr>
          <p:nvPr>
            <p:ph sz="quarter" idx="11"/>
          </p:nvPr>
        </p:nvSpPr>
        <p:spPr/>
        <p:txBody>
          <a:bodyPr/>
          <a:lstStyle/>
          <a:p>
            <a:pPr marL="0" indent="0">
              <a:buNone/>
            </a:pPr>
            <a:r>
              <a:rPr lang="en-US" sz="4000" b="1" i="1" dirty="0">
                <a:solidFill>
                  <a:schemeClr val="tx2"/>
                </a:solidFill>
                <a:latin typeface="Arial Narrow" panose="020B0606020202030204" pitchFamily="34" charset="0"/>
              </a:rPr>
              <a:t>Learning Objective 1</a:t>
            </a:r>
            <a:endParaRPr lang="en-US" sz="4000" dirty="0"/>
          </a:p>
          <a:p>
            <a:r>
              <a:rPr lang="en-US" sz="3200" dirty="0"/>
              <a:t>Describe basic science of causes and mitigating factors of CyS</a:t>
            </a:r>
          </a:p>
          <a:p>
            <a:pPr lvl="1"/>
            <a:r>
              <a:rPr lang="en-US" sz="2800" dirty="0"/>
              <a:t>Sensory Conflict Hypothesis</a:t>
            </a:r>
          </a:p>
          <a:p>
            <a:pPr lvl="1"/>
            <a:r>
              <a:rPr lang="en-US" sz="2800" dirty="0"/>
              <a:t>Evolutionary Hypothesis</a:t>
            </a:r>
          </a:p>
          <a:p>
            <a:pPr lvl="1"/>
            <a:r>
              <a:rPr lang="en-US" sz="2800" dirty="0"/>
              <a:t>Ecological Hypothesis</a:t>
            </a:r>
          </a:p>
          <a:p>
            <a:pPr lvl="1"/>
            <a:r>
              <a:rPr lang="en-US" sz="2800" dirty="0"/>
              <a:t>Multisensory Re-weighting Hypothesis</a:t>
            </a:r>
          </a:p>
        </p:txBody>
      </p:sp>
      <p:sp>
        <p:nvSpPr>
          <p:cNvPr id="5" name="Content Placeholder 2">
            <a:extLst>
              <a:ext uri="{FF2B5EF4-FFF2-40B4-BE49-F238E27FC236}">
                <a16:creationId xmlns:a16="http://schemas.microsoft.com/office/drawing/2014/main" id="{896F4B6D-2EF9-4A3C-95EA-DE3B49F2A60C}"/>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extLst>
      <p:ext uri="{BB962C8B-B14F-4D97-AF65-F5344CB8AC3E}">
        <p14:creationId xmlns:p14="http://schemas.microsoft.com/office/powerpoint/2010/main" val="1109239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a:t>
            </a:r>
          </a:p>
        </p:txBody>
      </p:sp>
      <p:sp>
        <p:nvSpPr>
          <p:cNvPr id="4" name="Content Placeholder 3"/>
          <p:cNvSpPr>
            <a:spLocks noGrp="1"/>
          </p:cNvSpPr>
          <p:nvPr>
            <p:ph sz="quarter" idx="11"/>
          </p:nvPr>
        </p:nvSpPr>
        <p:spPr/>
        <p:txBody>
          <a:bodyPr/>
          <a:lstStyle/>
          <a:p>
            <a:pPr marL="514350" indent="-514350">
              <a:buFont typeface="+mj-lt"/>
              <a:buAutoNum type="arabicPeriod"/>
            </a:pPr>
            <a:r>
              <a:rPr lang="en-US" sz="3200" dirty="0"/>
              <a:t>Attendees will be able to describe the basic science of the causes and mitigating factors of cybersickness (CyS)</a:t>
            </a:r>
          </a:p>
          <a:p>
            <a:pPr marL="514350" indent="-514350">
              <a:buFont typeface="+mj-lt"/>
              <a:buAutoNum type="arabicPeriod"/>
            </a:pPr>
            <a:r>
              <a:rPr lang="en-US" sz="3200" dirty="0"/>
              <a:t>Attendees will be able to express how to design eXtended Reality (XR) solutions to minimize CyS effects in users </a:t>
            </a:r>
          </a:p>
          <a:p>
            <a:pPr marL="514350" indent="-514350">
              <a:buFont typeface="+mj-lt"/>
              <a:buAutoNum type="arabicPeriod"/>
            </a:pPr>
            <a:r>
              <a:rPr lang="en-US" sz="3200" dirty="0"/>
              <a:t>Attendees will be able to apply protocols to minimize the CyS impact of  XR environments</a:t>
            </a:r>
          </a:p>
          <a:p>
            <a:pPr marL="514350" indent="-514350">
              <a:buFont typeface="+mj-lt"/>
              <a:buAutoNum type="arabicPeriod"/>
            </a:pPr>
            <a:r>
              <a:rPr lang="en-US" sz="3200" dirty="0"/>
              <a:t>Attendees will be able to use key actions/methods to design curricula which minimize CyS</a:t>
            </a:r>
          </a:p>
        </p:txBody>
      </p:sp>
      <p:sp>
        <p:nvSpPr>
          <p:cNvPr id="3" name="Content Placeholder 2">
            <a:extLst>
              <a:ext uri="{FF2B5EF4-FFF2-40B4-BE49-F238E27FC236}">
                <a16:creationId xmlns:a16="http://schemas.microsoft.com/office/drawing/2014/main" id="{82B6078F-66A9-AB15-F7AC-87A6ECE4370C}"/>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p>
          <a:p>
            <a:pPr marL="0" indent="0" algn="ctr">
              <a:spcBef>
                <a:spcPts val="0"/>
              </a:spcBef>
              <a:buNone/>
            </a:pPr>
            <a:r>
              <a:rPr lang="en-US" sz="1400" kern="0" dirty="0"/>
              <a:t>XR - eXtended Reality</a:t>
            </a:r>
            <a:endParaRPr lang="en-US" b="1" u="sng" kern="0" dirty="0"/>
          </a:p>
        </p:txBody>
      </p:sp>
    </p:spTree>
    <p:extLst>
      <p:ext uri="{BB962C8B-B14F-4D97-AF65-F5344CB8AC3E}">
        <p14:creationId xmlns:p14="http://schemas.microsoft.com/office/powerpoint/2010/main" val="100866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BBA46-159D-86BF-FECA-704E914D4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A7A9E-DBEF-7AE0-F865-2E5391822B9C}"/>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C60A96D8-FCA8-DABD-A40C-60B6E58284A7}"/>
              </a:ext>
            </a:extLst>
          </p:cNvPr>
          <p:cNvSpPr>
            <a:spLocks noGrp="1"/>
          </p:cNvSpPr>
          <p:nvPr>
            <p:ph sz="quarter" idx="11"/>
          </p:nvPr>
        </p:nvSpPr>
        <p:spPr/>
        <p:txBody>
          <a:bodyPr/>
          <a:lstStyle/>
          <a:p>
            <a:r>
              <a:rPr lang="en-US" b="1" dirty="0"/>
              <a:t>Sensory Conflict Hypothesis </a:t>
            </a:r>
            <a:r>
              <a:rPr lang="en-US" dirty="0"/>
              <a:t>(or neural mismatch hypothesis; most cited) </a:t>
            </a:r>
          </a:p>
          <a:p>
            <a:pPr lvl="1"/>
            <a:r>
              <a:rPr lang="en-US" dirty="0"/>
              <a:t>CyS driven by discrepancy between expected and experienced sensory signals (visual, vestibular, proprioceptive) </a:t>
            </a:r>
          </a:p>
          <a:p>
            <a:pPr lvl="1"/>
            <a:r>
              <a:rPr lang="en-US" dirty="0"/>
              <a:t>Viewers can be particularly sensitive to motion parallax cues</a:t>
            </a:r>
          </a:p>
        </p:txBody>
      </p:sp>
      <p:pic>
        <p:nvPicPr>
          <p:cNvPr id="1028" name="Picture 4" descr="PPT - INTRODUCTION TO PSYCHOLOGY PowerPoint Presentation, free download -  ID:6101765">
            <a:extLst>
              <a:ext uri="{FF2B5EF4-FFF2-40B4-BE49-F238E27FC236}">
                <a16:creationId xmlns:a16="http://schemas.microsoft.com/office/drawing/2014/main" id="{B49659A1-A3D8-FB02-128E-FEDF787FC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07" t="25995" r="6111" b="7064"/>
          <a:stretch/>
        </p:blipFill>
        <p:spPr bwMode="auto">
          <a:xfrm>
            <a:off x="3687710" y="2841401"/>
            <a:ext cx="4577958" cy="30051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FB0ABC-8BC2-7E67-689A-D2487315F03B}"/>
              </a:ext>
            </a:extLst>
          </p:cNvPr>
          <p:cNvSpPr txBox="1"/>
          <p:nvPr/>
        </p:nvSpPr>
        <p:spPr>
          <a:xfrm>
            <a:off x="1766978" y="5726009"/>
            <a:ext cx="8241922" cy="830997"/>
          </a:xfrm>
          <a:prstGeom prst="rect">
            <a:avLst/>
          </a:prstGeom>
          <a:noFill/>
        </p:spPr>
        <p:txBody>
          <a:bodyPr wrap="square" rtlCol="0">
            <a:spAutoFit/>
          </a:bodyPr>
          <a:lstStyle/>
          <a:p>
            <a:pPr algn="ctr"/>
            <a:r>
              <a:rPr lang="en-US" sz="2400" dirty="0">
                <a:latin typeface="Arial Narrow" panose="020B0606020202030204" pitchFamily="34" charset="0"/>
              </a:rPr>
              <a:t>Objects closer to you travel at faster speeds and in opposite direction; further objects travel slower and in same direction</a:t>
            </a:r>
          </a:p>
        </p:txBody>
      </p:sp>
      <p:sp>
        <p:nvSpPr>
          <p:cNvPr id="6" name="Content Placeholder 2">
            <a:extLst>
              <a:ext uri="{FF2B5EF4-FFF2-40B4-BE49-F238E27FC236}">
                <a16:creationId xmlns:a16="http://schemas.microsoft.com/office/drawing/2014/main" id="{2BA2905E-3B2D-BB6F-B129-EEDE834BC127}"/>
              </a:ext>
            </a:extLst>
          </p:cNvPr>
          <p:cNvSpPr txBox="1">
            <a:spLocks/>
          </p:cNvSpPr>
          <p:nvPr/>
        </p:nvSpPr>
        <p:spPr bwMode="auto">
          <a:xfrm>
            <a:off x="10224180" y="5760741"/>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extLst>
      <p:ext uri="{BB962C8B-B14F-4D97-AF65-F5344CB8AC3E}">
        <p14:creationId xmlns:p14="http://schemas.microsoft.com/office/powerpoint/2010/main" val="3299461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E1B3-40F8-2AA7-7B43-BAB9A6BE7C8B}"/>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E26EA49C-337F-65B4-FBC1-294F50F6BD90}"/>
              </a:ext>
            </a:extLst>
          </p:cNvPr>
          <p:cNvSpPr>
            <a:spLocks noGrp="1"/>
          </p:cNvSpPr>
          <p:nvPr>
            <p:ph sz="quarter" idx="11"/>
          </p:nvPr>
        </p:nvSpPr>
        <p:spPr>
          <a:xfrm>
            <a:off x="480132" y="994165"/>
            <a:ext cx="11250613" cy="5075237"/>
          </a:xfrm>
        </p:spPr>
        <p:txBody>
          <a:bodyPr/>
          <a:lstStyle/>
          <a:p>
            <a:r>
              <a:rPr lang="en-US" b="1" dirty="0"/>
              <a:t>Evolutionary Hypothesis</a:t>
            </a:r>
          </a:p>
          <a:p>
            <a:pPr lvl="1"/>
            <a:r>
              <a:rPr lang="en-US" dirty="0"/>
              <a:t>CyS is seen as an evolutionary response to perceived toxins</a:t>
            </a:r>
          </a:p>
          <a:p>
            <a:pPr lvl="1"/>
            <a:r>
              <a:rPr lang="en-US" dirty="0"/>
              <a:t>Body’s defense mechanism against neurotoxins, causing nausea to expel them</a:t>
            </a:r>
          </a:p>
        </p:txBody>
      </p:sp>
      <p:sp>
        <p:nvSpPr>
          <p:cNvPr id="4" name="Content Placeholder 2">
            <a:extLst>
              <a:ext uri="{FF2B5EF4-FFF2-40B4-BE49-F238E27FC236}">
                <a16:creationId xmlns:a16="http://schemas.microsoft.com/office/drawing/2014/main" id="{39698408-3954-B230-510C-8DD2C478F007}"/>
              </a:ext>
            </a:extLst>
          </p:cNvPr>
          <p:cNvSpPr txBox="1">
            <a:spLocks/>
          </p:cNvSpPr>
          <p:nvPr/>
        </p:nvSpPr>
        <p:spPr bwMode="auto">
          <a:xfrm>
            <a:off x="10311239" y="5172315"/>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a:p>
            <a:pPr marL="0" indent="0" algn="ctr">
              <a:spcBef>
                <a:spcPts val="0"/>
              </a:spcBef>
              <a:buNone/>
            </a:pPr>
            <a:r>
              <a:rPr lang="en-US" sz="1400" kern="0" dirty="0"/>
              <a:t>HWD - Head Work Display</a:t>
            </a:r>
          </a:p>
          <a:p>
            <a:pPr marL="0" indent="0" algn="ctr">
              <a:spcBef>
                <a:spcPts val="0"/>
              </a:spcBef>
              <a:buNone/>
            </a:pPr>
            <a:r>
              <a:rPr lang="en-US" sz="1400" kern="0" dirty="0"/>
              <a:t>FOV - Field of View</a:t>
            </a:r>
          </a:p>
          <a:p>
            <a:pPr marL="0" indent="0" algn="ctr">
              <a:spcBef>
                <a:spcPts val="0"/>
              </a:spcBef>
              <a:buNone/>
            </a:pPr>
            <a:endParaRPr lang="en-US" sz="1400" kern="0" dirty="0"/>
          </a:p>
        </p:txBody>
      </p:sp>
      <p:pic>
        <p:nvPicPr>
          <p:cNvPr id="8" name="Picture 7">
            <a:extLst>
              <a:ext uri="{FF2B5EF4-FFF2-40B4-BE49-F238E27FC236}">
                <a16:creationId xmlns:a16="http://schemas.microsoft.com/office/drawing/2014/main" id="{44277F83-A6F6-0AAD-F0B8-1E6B9EC90885}"/>
              </a:ext>
            </a:extLst>
          </p:cNvPr>
          <p:cNvPicPr>
            <a:picLocks noChangeAspect="1"/>
          </p:cNvPicPr>
          <p:nvPr/>
        </p:nvPicPr>
        <p:blipFill>
          <a:blip r:embed="rId4"/>
          <a:stretch>
            <a:fillRect/>
          </a:stretch>
        </p:blipFill>
        <p:spPr>
          <a:xfrm>
            <a:off x="3107842" y="2601398"/>
            <a:ext cx="5154061" cy="3468004"/>
          </a:xfrm>
          <a:prstGeom prst="rect">
            <a:avLst/>
          </a:prstGeom>
        </p:spPr>
      </p:pic>
    </p:spTree>
    <p:custDataLst>
      <p:tags r:id="rId1"/>
    </p:custDataLst>
    <p:extLst>
      <p:ext uri="{BB962C8B-B14F-4D97-AF65-F5344CB8AC3E}">
        <p14:creationId xmlns:p14="http://schemas.microsoft.com/office/powerpoint/2010/main" val="136666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7ABC5-0065-A268-63F7-45BB86319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0C234-4D51-6E39-BBEE-93920396F6E6}"/>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C633E87C-B741-E071-F7FB-E6AB22D915FC}"/>
              </a:ext>
            </a:extLst>
          </p:cNvPr>
          <p:cNvSpPr>
            <a:spLocks noGrp="1"/>
          </p:cNvSpPr>
          <p:nvPr>
            <p:ph sz="quarter" idx="11"/>
          </p:nvPr>
        </p:nvSpPr>
        <p:spPr/>
        <p:txBody>
          <a:bodyPr/>
          <a:lstStyle/>
          <a:p>
            <a:r>
              <a:rPr lang="en-US" b="1" dirty="0"/>
              <a:t>Ecological Hypothesis</a:t>
            </a:r>
            <a:endParaRPr lang="en-US" dirty="0"/>
          </a:p>
          <a:p>
            <a:pPr lvl="1"/>
            <a:r>
              <a:rPr lang="en-US" dirty="0"/>
              <a:t>CyS arises from prolonged postural instability (inability to maintain balance and posture in XR), focusing on movement control rather than sensory conflict</a:t>
            </a:r>
          </a:p>
          <a:p>
            <a:pPr lvl="1"/>
            <a:endParaRPr lang="en-US" dirty="0"/>
          </a:p>
          <a:p>
            <a:pPr lvl="1"/>
            <a:endParaRPr lang="en-US" dirty="0"/>
          </a:p>
        </p:txBody>
      </p:sp>
      <p:sp>
        <p:nvSpPr>
          <p:cNvPr id="4" name="Content Placeholder 2">
            <a:extLst>
              <a:ext uri="{FF2B5EF4-FFF2-40B4-BE49-F238E27FC236}">
                <a16:creationId xmlns:a16="http://schemas.microsoft.com/office/drawing/2014/main" id="{EB49EDFB-7D64-94A7-73FE-2DB66708187D}"/>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p>
          <a:p>
            <a:pPr marL="0" indent="0" algn="ctr">
              <a:spcBef>
                <a:spcPts val="0"/>
              </a:spcBef>
              <a:buNone/>
            </a:pPr>
            <a:r>
              <a:rPr lang="en-US" sz="1400" kern="0" dirty="0"/>
              <a:t>XR – eXtended Reality</a:t>
            </a:r>
            <a:endParaRPr lang="en-US" kern="0" dirty="0"/>
          </a:p>
        </p:txBody>
      </p:sp>
      <p:pic>
        <p:nvPicPr>
          <p:cNvPr id="7" name="Picture 4" descr="The Mysterious Condition That Affects Your Balance: What is Ataxia?">
            <a:extLst>
              <a:ext uri="{FF2B5EF4-FFF2-40B4-BE49-F238E27FC236}">
                <a16:creationId xmlns:a16="http://schemas.microsoft.com/office/drawing/2014/main" id="{0A89DDCC-7C45-6EE0-8D3C-EFB6DFB45C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02" r="53052"/>
          <a:stretch/>
        </p:blipFill>
        <p:spPr bwMode="auto">
          <a:xfrm>
            <a:off x="2397039" y="2590033"/>
            <a:ext cx="2337969" cy="3390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935A357-B5DB-EEEF-F949-C8623BEBB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498" y="2590033"/>
            <a:ext cx="2650789" cy="33692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7882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BEC38-7480-7B22-40FB-D7B9EC407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64A36-0996-A161-CEF9-2484EC1B3EDA}"/>
              </a:ext>
            </a:extLst>
          </p:cNvPr>
          <p:cNvSpPr>
            <a:spLocks noGrp="1"/>
          </p:cNvSpPr>
          <p:nvPr>
            <p:ph type="title"/>
          </p:nvPr>
        </p:nvSpPr>
        <p:spPr/>
        <p:txBody>
          <a:bodyPr/>
          <a:lstStyle/>
          <a:p>
            <a:r>
              <a:rPr lang="en-US" dirty="0"/>
              <a:t>CyS Science</a:t>
            </a:r>
          </a:p>
        </p:txBody>
      </p:sp>
      <p:sp>
        <p:nvSpPr>
          <p:cNvPr id="3" name="Content Placeholder 2">
            <a:extLst>
              <a:ext uri="{FF2B5EF4-FFF2-40B4-BE49-F238E27FC236}">
                <a16:creationId xmlns:a16="http://schemas.microsoft.com/office/drawing/2014/main" id="{BF3BEF6B-6180-A106-53FE-CD411AA58A02}"/>
              </a:ext>
            </a:extLst>
          </p:cNvPr>
          <p:cNvSpPr>
            <a:spLocks noGrp="1"/>
          </p:cNvSpPr>
          <p:nvPr>
            <p:ph sz="quarter" idx="11"/>
          </p:nvPr>
        </p:nvSpPr>
        <p:spPr/>
        <p:txBody>
          <a:bodyPr/>
          <a:lstStyle/>
          <a:p>
            <a:r>
              <a:rPr lang="en-US" b="1" dirty="0"/>
              <a:t>Multisensory Reweighting Hypothesis</a:t>
            </a:r>
          </a:p>
          <a:p>
            <a:pPr lvl="1"/>
            <a:r>
              <a:rPr lang="en-US" dirty="0"/>
              <a:t>Suggests that CNS adjusts importance, or “weight” it assigns to different sensory inputs to maintain balance and orientation during XR exposure</a:t>
            </a:r>
          </a:p>
        </p:txBody>
      </p:sp>
      <p:sp>
        <p:nvSpPr>
          <p:cNvPr id="4" name="Content Placeholder 2">
            <a:extLst>
              <a:ext uri="{FF2B5EF4-FFF2-40B4-BE49-F238E27FC236}">
                <a16:creationId xmlns:a16="http://schemas.microsoft.com/office/drawing/2014/main" id="{6E7726BB-7A10-5F0E-0F11-C793AB4A8741}"/>
              </a:ext>
            </a:extLst>
          </p:cNvPr>
          <p:cNvSpPr txBox="1">
            <a:spLocks/>
          </p:cNvSpPr>
          <p:nvPr/>
        </p:nvSpPr>
        <p:spPr bwMode="auto">
          <a:xfrm>
            <a:off x="10227163" y="5398325"/>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a:p>
            <a:pPr marL="0" indent="0" algn="ctr">
              <a:spcBef>
                <a:spcPts val="0"/>
              </a:spcBef>
              <a:buNone/>
            </a:pPr>
            <a:r>
              <a:rPr lang="en-US" sz="1400" kern="0" dirty="0"/>
              <a:t>CNS - Central Nervous System</a:t>
            </a:r>
          </a:p>
          <a:p>
            <a:pPr marL="0" indent="0" algn="ctr">
              <a:spcBef>
                <a:spcPts val="0"/>
              </a:spcBef>
              <a:buNone/>
            </a:pPr>
            <a:endParaRPr lang="en-US" sz="1400" kern="0" dirty="0"/>
          </a:p>
        </p:txBody>
      </p:sp>
      <p:sp>
        <p:nvSpPr>
          <p:cNvPr id="7" name="Rectangle 6">
            <a:extLst>
              <a:ext uri="{FF2B5EF4-FFF2-40B4-BE49-F238E27FC236}">
                <a16:creationId xmlns:a16="http://schemas.microsoft.com/office/drawing/2014/main" id="{F93A0CBC-B513-C8B4-59FE-01EEAB4CC5BA}"/>
              </a:ext>
            </a:extLst>
          </p:cNvPr>
          <p:cNvSpPr/>
          <p:nvPr/>
        </p:nvSpPr>
        <p:spPr>
          <a:xfrm>
            <a:off x="2461223" y="5501744"/>
            <a:ext cx="6669361" cy="584775"/>
          </a:xfrm>
          <a:prstGeom prst="rect">
            <a:avLst/>
          </a:prstGeom>
        </p:spPr>
        <p:txBody>
          <a:bodyPr wrap="square">
            <a:spAutoFit/>
          </a:bodyPr>
          <a:lstStyle/>
          <a:p>
            <a:pPr algn="ctr"/>
            <a:r>
              <a:rPr lang="en-US" dirty="0">
                <a:latin typeface="Arial Narrow" panose="020B0606020202030204" pitchFamily="34" charset="0"/>
                <a:ea typeface="Roboto Condensed" charset="0"/>
                <a:cs typeface="Avenir Next Condensed Demi Bold"/>
              </a:rPr>
              <a:t>Shift in Felt  Limb Position</a:t>
            </a:r>
          </a:p>
        </p:txBody>
      </p:sp>
      <p:pic>
        <p:nvPicPr>
          <p:cNvPr id="8" name="Picture 7">
            <a:extLst>
              <a:ext uri="{FF2B5EF4-FFF2-40B4-BE49-F238E27FC236}">
                <a16:creationId xmlns:a16="http://schemas.microsoft.com/office/drawing/2014/main" id="{CDAFFCC8-237B-11E2-FAE5-0FA00E7F0272}"/>
              </a:ext>
            </a:extLst>
          </p:cNvPr>
          <p:cNvPicPr>
            <a:picLocks noChangeAspect="1"/>
          </p:cNvPicPr>
          <p:nvPr/>
        </p:nvPicPr>
        <p:blipFill>
          <a:blip r:embed="rId4"/>
          <a:stretch>
            <a:fillRect/>
          </a:stretch>
        </p:blipFill>
        <p:spPr>
          <a:xfrm>
            <a:off x="2960082" y="2743529"/>
            <a:ext cx="5671644" cy="2617682"/>
          </a:xfrm>
          <a:prstGeom prst="rect">
            <a:avLst/>
          </a:prstGeom>
          <a:ln w="38100">
            <a:solidFill>
              <a:srgbClr val="17C53F"/>
            </a:solidFill>
          </a:ln>
        </p:spPr>
      </p:pic>
    </p:spTree>
    <p:custDataLst>
      <p:tags r:id="rId1"/>
    </p:custDataLst>
    <p:extLst>
      <p:ext uri="{BB962C8B-B14F-4D97-AF65-F5344CB8AC3E}">
        <p14:creationId xmlns:p14="http://schemas.microsoft.com/office/powerpoint/2010/main" val="951279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6416-156C-9FB6-C895-83E656F2F17C}"/>
              </a:ext>
            </a:extLst>
          </p:cNvPr>
          <p:cNvSpPr>
            <a:spLocks noGrp="1"/>
          </p:cNvSpPr>
          <p:nvPr>
            <p:ph type="title"/>
          </p:nvPr>
        </p:nvSpPr>
        <p:spPr/>
        <p:txBody>
          <a:bodyPr/>
          <a:lstStyle/>
          <a:p>
            <a:r>
              <a:rPr lang="en-US" dirty="0"/>
              <a:t>CyS Science – Hardware Factors</a:t>
            </a:r>
          </a:p>
        </p:txBody>
      </p:sp>
      <p:sp>
        <p:nvSpPr>
          <p:cNvPr id="3" name="Content Placeholder 2">
            <a:extLst>
              <a:ext uri="{FF2B5EF4-FFF2-40B4-BE49-F238E27FC236}">
                <a16:creationId xmlns:a16="http://schemas.microsoft.com/office/drawing/2014/main" id="{421831C8-FD13-7831-EC3A-055054D0C27E}"/>
              </a:ext>
            </a:extLst>
          </p:cNvPr>
          <p:cNvSpPr>
            <a:spLocks noGrp="1"/>
          </p:cNvSpPr>
          <p:nvPr>
            <p:ph sz="quarter" idx="11"/>
          </p:nvPr>
        </p:nvSpPr>
        <p:spPr/>
        <p:txBody>
          <a:bodyPr/>
          <a:lstStyle/>
          <a:p>
            <a:r>
              <a:rPr lang="en-US" dirty="0"/>
              <a:t>Field of View (FOV)</a:t>
            </a:r>
          </a:p>
          <a:p>
            <a:r>
              <a:rPr lang="en-US" dirty="0"/>
              <a:t>Depth of field</a:t>
            </a:r>
          </a:p>
          <a:p>
            <a:r>
              <a:rPr lang="en-US" dirty="0"/>
              <a:t>Tracking errors</a:t>
            </a:r>
          </a:p>
          <a:p>
            <a:r>
              <a:rPr lang="en-US" dirty="0"/>
              <a:t>Latency</a:t>
            </a:r>
          </a:p>
          <a:p>
            <a:r>
              <a:rPr lang="en-US" dirty="0"/>
              <a:t>Resolution</a:t>
            </a:r>
          </a:p>
          <a:p>
            <a:endParaRPr lang="en-US" dirty="0"/>
          </a:p>
        </p:txBody>
      </p:sp>
      <p:pic>
        <p:nvPicPr>
          <p:cNvPr id="5" name="Graphic 4">
            <a:extLst>
              <a:ext uri="{FF2B5EF4-FFF2-40B4-BE49-F238E27FC236}">
                <a16:creationId xmlns:a16="http://schemas.microsoft.com/office/drawing/2014/main" id="{D64097C6-A9D3-7947-5C8C-3DE11B78F1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05845" y="1260560"/>
            <a:ext cx="4246254" cy="4069327"/>
          </a:xfrm>
          <a:prstGeom prst="rect">
            <a:avLst/>
          </a:prstGeom>
        </p:spPr>
      </p:pic>
      <p:pic>
        <p:nvPicPr>
          <p:cNvPr id="7" name="Graphic 6">
            <a:extLst>
              <a:ext uri="{FF2B5EF4-FFF2-40B4-BE49-F238E27FC236}">
                <a16:creationId xmlns:a16="http://schemas.microsoft.com/office/drawing/2014/main" id="{99CF8F54-54F8-CB51-0216-82CA0D701A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46252" y="1335880"/>
            <a:ext cx="4496906" cy="4496906"/>
          </a:xfrm>
          <a:prstGeom prst="rect">
            <a:avLst/>
          </a:prstGeom>
        </p:spPr>
      </p:pic>
      <p:sp>
        <p:nvSpPr>
          <p:cNvPr id="6" name="Content Placeholder 2">
            <a:extLst>
              <a:ext uri="{FF2B5EF4-FFF2-40B4-BE49-F238E27FC236}">
                <a16:creationId xmlns:a16="http://schemas.microsoft.com/office/drawing/2014/main" id="{AB04929C-834C-BDB8-4246-51BE1B6FD05B}"/>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FOV – Field of View</a:t>
            </a:r>
          </a:p>
        </p:txBody>
      </p:sp>
    </p:spTree>
    <p:custDataLst>
      <p:tags r:id="rId1"/>
    </p:custDataLst>
    <p:extLst>
      <p:ext uri="{BB962C8B-B14F-4D97-AF65-F5344CB8AC3E}">
        <p14:creationId xmlns:p14="http://schemas.microsoft.com/office/powerpoint/2010/main" val="1190263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DDC9-3DFD-F214-D69C-B510F6148991}"/>
              </a:ext>
            </a:extLst>
          </p:cNvPr>
          <p:cNvSpPr>
            <a:spLocks noGrp="1"/>
          </p:cNvSpPr>
          <p:nvPr>
            <p:ph type="title"/>
          </p:nvPr>
        </p:nvSpPr>
        <p:spPr/>
        <p:txBody>
          <a:bodyPr/>
          <a:lstStyle/>
          <a:p>
            <a:r>
              <a:rPr lang="en-US" dirty="0"/>
              <a:t>CyS Science – Content Factors</a:t>
            </a:r>
          </a:p>
        </p:txBody>
      </p:sp>
      <p:sp>
        <p:nvSpPr>
          <p:cNvPr id="3" name="Content Placeholder 2">
            <a:extLst>
              <a:ext uri="{FF2B5EF4-FFF2-40B4-BE49-F238E27FC236}">
                <a16:creationId xmlns:a16="http://schemas.microsoft.com/office/drawing/2014/main" id="{CCE5FBD1-4E90-7556-347D-56C7449CAD1E}"/>
              </a:ext>
            </a:extLst>
          </p:cNvPr>
          <p:cNvSpPr>
            <a:spLocks noGrp="1"/>
          </p:cNvSpPr>
          <p:nvPr>
            <p:ph sz="quarter" idx="11"/>
          </p:nvPr>
        </p:nvSpPr>
        <p:spPr/>
        <p:txBody>
          <a:bodyPr/>
          <a:lstStyle/>
          <a:p>
            <a:r>
              <a:rPr lang="en-US" dirty="0"/>
              <a:t>Vection</a:t>
            </a:r>
          </a:p>
          <a:p>
            <a:r>
              <a:rPr lang="en-US" dirty="0"/>
              <a:t>Optic Flow</a:t>
            </a:r>
          </a:p>
          <a:p>
            <a:r>
              <a:rPr lang="en-US" dirty="0"/>
              <a:t>Flicker</a:t>
            </a:r>
          </a:p>
          <a:p>
            <a:r>
              <a:rPr lang="en-US" dirty="0"/>
              <a:t>Visual lag</a:t>
            </a:r>
          </a:p>
          <a:p>
            <a:r>
              <a:rPr lang="en-US" dirty="0"/>
              <a:t>Rest frames</a:t>
            </a:r>
          </a:p>
          <a:p>
            <a:r>
              <a:rPr lang="en-US" dirty="0"/>
              <a:t>Visual realism</a:t>
            </a:r>
          </a:p>
          <a:p>
            <a:endParaRPr lang="en-US" dirty="0"/>
          </a:p>
        </p:txBody>
      </p:sp>
      <p:pic>
        <p:nvPicPr>
          <p:cNvPr id="5" name="Graphic 4">
            <a:extLst>
              <a:ext uri="{FF2B5EF4-FFF2-40B4-BE49-F238E27FC236}">
                <a16:creationId xmlns:a16="http://schemas.microsoft.com/office/drawing/2014/main" id="{1F6B379B-7B20-1815-A666-29AEE28A80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8249" y="1280654"/>
            <a:ext cx="6723619" cy="2303679"/>
          </a:xfrm>
          <a:prstGeom prst="rect">
            <a:avLst/>
          </a:prstGeom>
        </p:spPr>
      </p:pic>
      <p:sp>
        <p:nvSpPr>
          <p:cNvPr id="6" name="Content Placeholder 2">
            <a:extLst>
              <a:ext uri="{FF2B5EF4-FFF2-40B4-BE49-F238E27FC236}">
                <a16:creationId xmlns:a16="http://schemas.microsoft.com/office/drawing/2014/main" id="{C51DF512-8CE6-BC20-2E86-2578B22014E2}"/>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extLst>
      <p:ext uri="{BB962C8B-B14F-4D97-AF65-F5344CB8AC3E}">
        <p14:creationId xmlns:p14="http://schemas.microsoft.com/office/powerpoint/2010/main" val="235114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4756-547E-0192-4400-AE94C7BB61ED}"/>
              </a:ext>
            </a:extLst>
          </p:cNvPr>
          <p:cNvSpPr>
            <a:spLocks noGrp="1"/>
          </p:cNvSpPr>
          <p:nvPr>
            <p:ph type="title"/>
          </p:nvPr>
        </p:nvSpPr>
        <p:spPr/>
        <p:txBody>
          <a:bodyPr/>
          <a:lstStyle/>
          <a:p>
            <a:r>
              <a:rPr lang="en-US" dirty="0"/>
              <a:t>Reduce CyS During Design and Development</a:t>
            </a:r>
          </a:p>
        </p:txBody>
      </p:sp>
      <p:sp>
        <p:nvSpPr>
          <p:cNvPr id="3" name="Content Placeholder 2">
            <a:extLst>
              <a:ext uri="{FF2B5EF4-FFF2-40B4-BE49-F238E27FC236}">
                <a16:creationId xmlns:a16="http://schemas.microsoft.com/office/drawing/2014/main" id="{D4DC0133-5FB2-090D-20CB-6F7257EA29AB}"/>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2</a:t>
            </a:r>
          </a:p>
          <a:p>
            <a:r>
              <a:rPr lang="en-US" sz="3200" dirty="0"/>
              <a:t>CyS must be THE key factor in design and development of XRs</a:t>
            </a:r>
          </a:p>
          <a:p>
            <a:pPr lvl="1"/>
            <a:r>
              <a:rPr lang="en-US" sz="2800" dirty="0"/>
              <a:t>If people can’t use it, does it matter how “good” the product is?</a:t>
            </a:r>
          </a:p>
          <a:p>
            <a:r>
              <a:rPr lang="en-US" sz="3200" dirty="0"/>
              <a:t>Test early/test often</a:t>
            </a:r>
          </a:p>
          <a:p>
            <a:r>
              <a:rPr lang="en-US" sz="3200" dirty="0"/>
              <a:t>Choice of input devices</a:t>
            </a:r>
          </a:p>
          <a:p>
            <a:r>
              <a:rPr lang="en-US" sz="3200" dirty="0"/>
              <a:t>Design XR stimulus to minimize CyS and associated adverse effects</a:t>
            </a:r>
          </a:p>
          <a:p>
            <a:pPr marL="0" indent="0">
              <a:buNone/>
            </a:pPr>
            <a:endParaRPr lang="en-US" dirty="0"/>
          </a:p>
        </p:txBody>
      </p:sp>
      <p:sp>
        <p:nvSpPr>
          <p:cNvPr id="4" name="Content Placeholder 2">
            <a:extLst>
              <a:ext uri="{FF2B5EF4-FFF2-40B4-BE49-F238E27FC236}">
                <a16:creationId xmlns:a16="http://schemas.microsoft.com/office/drawing/2014/main" id="{B59F3328-23A3-FFE3-FD69-BDE11F1CE715}"/>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3981746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35FD8-B3F6-6F6E-70AA-94E2BB629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D0D36-6BF4-D12B-AC49-A28DC0F322EA}"/>
              </a:ext>
            </a:extLst>
          </p:cNvPr>
          <p:cNvSpPr>
            <a:spLocks noGrp="1"/>
          </p:cNvSpPr>
          <p:nvPr>
            <p:ph type="title"/>
          </p:nvPr>
        </p:nvSpPr>
        <p:spPr/>
        <p:txBody>
          <a:bodyPr/>
          <a:lstStyle/>
          <a:p>
            <a:r>
              <a:rPr lang="en-US" dirty="0"/>
              <a:t>CyS Mitigation Factors</a:t>
            </a:r>
          </a:p>
        </p:txBody>
      </p:sp>
      <p:sp>
        <p:nvSpPr>
          <p:cNvPr id="3" name="Content Placeholder 2">
            <a:extLst>
              <a:ext uri="{FF2B5EF4-FFF2-40B4-BE49-F238E27FC236}">
                <a16:creationId xmlns:a16="http://schemas.microsoft.com/office/drawing/2014/main" id="{C09AC9BA-B634-897F-EAD9-6DADE2FB5A2F}"/>
              </a:ext>
            </a:extLst>
          </p:cNvPr>
          <p:cNvSpPr>
            <a:spLocks noGrp="1"/>
          </p:cNvSpPr>
          <p:nvPr>
            <p:ph sz="quarter" idx="11"/>
          </p:nvPr>
        </p:nvSpPr>
        <p:spPr>
          <a:xfrm>
            <a:off x="480132" y="861524"/>
            <a:ext cx="11250613" cy="5507745"/>
          </a:xfrm>
        </p:spPr>
        <p:txBody>
          <a:bodyPr/>
          <a:lstStyle/>
          <a:p>
            <a:r>
              <a:rPr lang="en-US" b="1" dirty="0"/>
              <a:t>Sensory Conflict Hypothesis</a:t>
            </a:r>
            <a:endParaRPr lang="en-US" dirty="0"/>
          </a:p>
          <a:p>
            <a:pPr lvl="1"/>
            <a:r>
              <a:rPr lang="en-US" sz="2000" dirty="0"/>
              <a:t>Upon initial XR exposure, minimize motion parallax cues to acclimate user to XR experience</a:t>
            </a:r>
          </a:p>
          <a:p>
            <a:pPr lvl="1"/>
            <a:r>
              <a:rPr lang="en-US" sz="2000" dirty="0"/>
              <a:t>Gradually step-up motion parallax cues over time, if user begins to feel discomfort, diminish motion parallax cues once again</a:t>
            </a:r>
          </a:p>
          <a:p>
            <a:pPr lvl="1"/>
            <a:r>
              <a:rPr lang="en-US" sz="2000" dirty="0"/>
              <a:t>Include options to minimize amount of head movement/motion parallax required</a:t>
            </a:r>
          </a:p>
          <a:p>
            <a:pPr lvl="1"/>
            <a:r>
              <a:rPr lang="en-US" sz="2000" dirty="0"/>
              <a:t>Use teleportation (but note that this can increase disorientation and hinder spatial awareness)</a:t>
            </a:r>
          </a:p>
          <a:p>
            <a:pPr lvl="1"/>
            <a:r>
              <a:rPr lang="en-US" sz="2000" dirty="0"/>
              <a:t>Add concordant motion (e.g., a motion-base to reduce visual-vestibular conflicts)</a:t>
            </a:r>
          </a:p>
          <a:p>
            <a:pPr lvl="1"/>
            <a:r>
              <a:rPr lang="en-US" sz="2000" dirty="0"/>
              <a:t>Ask observers to actively align head/body to behavior of virtual motion they are experiencing</a:t>
            </a:r>
          </a:p>
          <a:p>
            <a:pPr lvl="1"/>
            <a:r>
              <a:rPr lang="en-US" sz="2000" dirty="0"/>
              <a:t>Limit or slow forward speed and acceleration to reduce visual scene motion</a:t>
            </a:r>
          </a:p>
          <a:p>
            <a:pPr lvl="1"/>
            <a:r>
              <a:rPr lang="en-US" sz="2000" dirty="0"/>
              <a:t>When conflicts persist:</a:t>
            </a:r>
          </a:p>
          <a:p>
            <a:pPr lvl="2"/>
            <a:r>
              <a:rPr lang="en-US" sz="1800" dirty="0"/>
              <a:t>Provide visual cues that match vestibular system, such as by adding inertially stable visual motion cues (fixed-horizon)</a:t>
            </a:r>
          </a:p>
          <a:p>
            <a:pPr lvl="2"/>
            <a:r>
              <a:rPr lang="en-US" sz="1800" dirty="0"/>
              <a:t>Minimize vestibular cues through depth-of-field blur, peripheral blur, or dynamic field of view, latter                                of which involves modifying FOV based on speed and angular velocity</a:t>
            </a:r>
          </a:p>
        </p:txBody>
      </p:sp>
      <p:sp>
        <p:nvSpPr>
          <p:cNvPr id="5" name="Content Placeholder 2">
            <a:extLst>
              <a:ext uri="{FF2B5EF4-FFF2-40B4-BE49-F238E27FC236}">
                <a16:creationId xmlns:a16="http://schemas.microsoft.com/office/drawing/2014/main" id="{B21005BD-F344-E4F4-0C88-64DCE55A8EEC}"/>
              </a:ext>
            </a:extLst>
          </p:cNvPr>
          <p:cNvSpPr txBox="1">
            <a:spLocks/>
          </p:cNvSpPr>
          <p:nvPr/>
        </p:nvSpPr>
        <p:spPr bwMode="auto">
          <a:xfrm>
            <a:off x="10227163" y="548240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a:p>
            <a:pPr marL="0" indent="0" algn="ctr">
              <a:spcBef>
                <a:spcPts val="0"/>
              </a:spcBef>
              <a:buNone/>
            </a:pPr>
            <a:r>
              <a:rPr lang="en-US" sz="1400" kern="0" dirty="0"/>
              <a:t>FOV - Field of View</a:t>
            </a:r>
          </a:p>
        </p:txBody>
      </p:sp>
    </p:spTree>
    <p:custDataLst>
      <p:tags r:id="rId1"/>
    </p:custDataLst>
    <p:extLst>
      <p:ext uri="{BB962C8B-B14F-4D97-AF65-F5344CB8AC3E}">
        <p14:creationId xmlns:p14="http://schemas.microsoft.com/office/powerpoint/2010/main" val="1200691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67C37-C237-0F93-E327-E930FFA049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C7274-B0BA-26C5-89A1-5147293B98F7}"/>
              </a:ext>
            </a:extLst>
          </p:cNvPr>
          <p:cNvSpPr>
            <a:spLocks noGrp="1"/>
          </p:cNvSpPr>
          <p:nvPr>
            <p:ph type="title"/>
          </p:nvPr>
        </p:nvSpPr>
        <p:spPr/>
        <p:txBody>
          <a:bodyPr/>
          <a:lstStyle/>
          <a:p>
            <a:r>
              <a:rPr lang="en-US" dirty="0"/>
              <a:t>CyS Mitigation Factors</a:t>
            </a:r>
          </a:p>
        </p:txBody>
      </p:sp>
      <p:sp>
        <p:nvSpPr>
          <p:cNvPr id="3" name="Content Placeholder 2">
            <a:extLst>
              <a:ext uri="{FF2B5EF4-FFF2-40B4-BE49-F238E27FC236}">
                <a16:creationId xmlns:a16="http://schemas.microsoft.com/office/drawing/2014/main" id="{5D39CC3F-8ADC-8CF5-9197-908411FF57FE}"/>
              </a:ext>
            </a:extLst>
          </p:cNvPr>
          <p:cNvSpPr>
            <a:spLocks noGrp="1"/>
          </p:cNvSpPr>
          <p:nvPr>
            <p:ph sz="quarter" idx="11"/>
          </p:nvPr>
        </p:nvSpPr>
        <p:spPr/>
        <p:txBody>
          <a:bodyPr/>
          <a:lstStyle/>
          <a:p>
            <a:r>
              <a:rPr lang="en-US" b="1" dirty="0"/>
              <a:t>Evolutionary Hypothesis</a:t>
            </a:r>
          </a:p>
          <a:p>
            <a:pPr lvl="1"/>
            <a:r>
              <a:rPr lang="en-US" sz="2800" dirty="0"/>
              <a:t>Foster sensory adaptation via perceptual recalibration by highlighting visuomotor discordances to engender a sense of body ownership and drive sensorimotor adaptation in XR environments</a:t>
            </a:r>
          </a:p>
          <a:p>
            <a:pPr lvl="1"/>
            <a:r>
              <a:rPr lang="en-US" sz="2800" dirty="0"/>
              <a:t>Foster sensory adaptation via visual-motor skill alterations by using representational feedback that appears to arise from manipulation of XR environment</a:t>
            </a:r>
            <a:endParaRPr lang="en-US" dirty="0"/>
          </a:p>
        </p:txBody>
      </p:sp>
      <p:sp>
        <p:nvSpPr>
          <p:cNvPr id="4" name="Content Placeholder 2">
            <a:extLst>
              <a:ext uri="{FF2B5EF4-FFF2-40B4-BE49-F238E27FC236}">
                <a16:creationId xmlns:a16="http://schemas.microsoft.com/office/drawing/2014/main" id="{2D592E82-11E0-3D3C-8BB5-0FC2DE92814B}"/>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581750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3D26A-8D6D-67F8-0508-2EF019530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5BE28-10A1-8D3A-0632-5F57B34A7BBF}"/>
              </a:ext>
            </a:extLst>
          </p:cNvPr>
          <p:cNvSpPr>
            <a:spLocks noGrp="1"/>
          </p:cNvSpPr>
          <p:nvPr>
            <p:ph type="title"/>
          </p:nvPr>
        </p:nvSpPr>
        <p:spPr/>
        <p:txBody>
          <a:bodyPr/>
          <a:lstStyle/>
          <a:p>
            <a:r>
              <a:rPr lang="en-US" dirty="0"/>
              <a:t>CyS Mitigation Factors</a:t>
            </a:r>
          </a:p>
        </p:txBody>
      </p:sp>
      <p:sp>
        <p:nvSpPr>
          <p:cNvPr id="3" name="Content Placeholder 2">
            <a:extLst>
              <a:ext uri="{FF2B5EF4-FFF2-40B4-BE49-F238E27FC236}">
                <a16:creationId xmlns:a16="http://schemas.microsoft.com/office/drawing/2014/main" id="{27ED3CB2-1638-B3FF-156A-CA421CD739AC}"/>
              </a:ext>
            </a:extLst>
          </p:cNvPr>
          <p:cNvSpPr>
            <a:spLocks noGrp="1"/>
          </p:cNvSpPr>
          <p:nvPr>
            <p:ph sz="quarter" idx="11"/>
          </p:nvPr>
        </p:nvSpPr>
        <p:spPr/>
        <p:txBody>
          <a:bodyPr/>
          <a:lstStyle/>
          <a:p>
            <a:r>
              <a:rPr lang="en-US" b="1" dirty="0"/>
              <a:t>Ecological Hypothesis</a:t>
            </a:r>
          </a:p>
          <a:p>
            <a:pPr lvl="1"/>
            <a:r>
              <a:rPr lang="en-US" sz="2800" dirty="0"/>
              <a:t>XR should be used while seated, and users should be encouraged to use a headrest</a:t>
            </a:r>
          </a:p>
          <a:p>
            <a:pPr lvl="1"/>
            <a:r>
              <a:rPr lang="en-US" sz="2800" dirty="0"/>
              <a:t>Design XR dynamics that support rather than degrade postural stability</a:t>
            </a:r>
          </a:p>
          <a:p>
            <a:pPr lvl="1"/>
            <a:r>
              <a:rPr lang="en-US" sz="2800" dirty="0"/>
              <a:t>Use motion sensor data (from headsets) to identify individuals at risk for cybersickness due to copious head movement not aligned with scene content</a:t>
            </a:r>
          </a:p>
          <a:p>
            <a:pPr lvl="1"/>
            <a:r>
              <a:rPr lang="en-US" sz="2800" dirty="0"/>
              <a:t>Modulate XR dynamics in real time to suppress unstable postural activity</a:t>
            </a:r>
            <a:endParaRPr lang="en-US" dirty="0"/>
          </a:p>
        </p:txBody>
      </p:sp>
      <p:sp>
        <p:nvSpPr>
          <p:cNvPr id="4" name="Content Placeholder 2">
            <a:extLst>
              <a:ext uri="{FF2B5EF4-FFF2-40B4-BE49-F238E27FC236}">
                <a16:creationId xmlns:a16="http://schemas.microsoft.com/office/drawing/2014/main" id="{5F225831-62A6-D081-B7AB-347EC2EC0328}"/>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315803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496C-4EDD-482B-2F6C-99673CB313B9}"/>
              </a:ext>
            </a:extLst>
          </p:cNvPr>
          <p:cNvSpPr>
            <a:spLocks noGrp="1"/>
          </p:cNvSpPr>
          <p:nvPr>
            <p:ph type="title"/>
          </p:nvPr>
        </p:nvSpPr>
        <p:spPr/>
        <p:txBody>
          <a:bodyPr/>
          <a:lstStyle/>
          <a:p>
            <a:r>
              <a:rPr lang="en-US" dirty="0"/>
              <a:t>Audience</a:t>
            </a:r>
          </a:p>
        </p:txBody>
      </p:sp>
      <p:sp>
        <p:nvSpPr>
          <p:cNvPr id="3" name="Content Placeholder 2">
            <a:extLst>
              <a:ext uri="{FF2B5EF4-FFF2-40B4-BE49-F238E27FC236}">
                <a16:creationId xmlns:a16="http://schemas.microsoft.com/office/drawing/2014/main" id="{85047BFE-1425-80AC-07FE-7A37A2FF0C7E}"/>
              </a:ext>
            </a:extLst>
          </p:cNvPr>
          <p:cNvSpPr>
            <a:spLocks noGrp="1"/>
          </p:cNvSpPr>
          <p:nvPr>
            <p:ph sz="quarter" idx="11"/>
          </p:nvPr>
        </p:nvSpPr>
        <p:spPr/>
        <p:txBody>
          <a:bodyPr/>
          <a:lstStyle/>
          <a:p>
            <a:r>
              <a:rPr lang="en-US" sz="3200" dirty="0"/>
              <a:t>Designers of XR solutions</a:t>
            </a:r>
          </a:p>
          <a:p>
            <a:r>
              <a:rPr lang="en-US" sz="3200" dirty="0"/>
              <a:t>Program managers involved in creation and implementation of training systems utilizing XR</a:t>
            </a:r>
          </a:p>
          <a:p>
            <a:r>
              <a:rPr lang="en-US" sz="3200" dirty="0"/>
              <a:t>Curriculum managers designing and managing courses using XR</a:t>
            </a:r>
          </a:p>
          <a:p>
            <a:r>
              <a:rPr lang="en-US" sz="3200" dirty="0"/>
              <a:t>Instructors teaching classes using XR</a:t>
            </a:r>
          </a:p>
        </p:txBody>
      </p:sp>
      <p:sp>
        <p:nvSpPr>
          <p:cNvPr id="4" name="Content Placeholder 2">
            <a:extLst>
              <a:ext uri="{FF2B5EF4-FFF2-40B4-BE49-F238E27FC236}">
                <a16:creationId xmlns:a16="http://schemas.microsoft.com/office/drawing/2014/main" id="{6FDC006C-2BF9-C1F3-C39C-8151BCEEDDB2}"/>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XR - eXtended Reality</a:t>
            </a:r>
            <a:endParaRPr lang="en-US" b="1" u="sng" kern="0" dirty="0"/>
          </a:p>
        </p:txBody>
      </p:sp>
    </p:spTree>
    <p:extLst>
      <p:ext uri="{BB962C8B-B14F-4D97-AF65-F5344CB8AC3E}">
        <p14:creationId xmlns:p14="http://schemas.microsoft.com/office/powerpoint/2010/main" val="2204335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2F6A4-B48A-030D-09D8-152A2EE0E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EC083-1104-8431-A844-503D93C12869}"/>
              </a:ext>
            </a:extLst>
          </p:cNvPr>
          <p:cNvSpPr>
            <a:spLocks noGrp="1"/>
          </p:cNvSpPr>
          <p:nvPr>
            <p:ph type="title"/>
          </p:nvPr>
        </p:nvSpPr>
        <p:spPr/>
        <p:txBody>
          <a:bodyPr/>
          <a:lstStyle/>
          <a:p>
            <a:r>
              <a:rPr lang="en-US" dirty="0"/>
              <a:t>CyS Mitigation Factors</a:t>
            </a:r>
          </a:p>
        </p:txBody>
      </p:sp>
      <p:sp>
        <p:nvSpPr>
          <p:cNvPr id="3" name="Content Placeholder 2">
            <a:extLst>
              <a:ext uri="{FF2B5EF4-FFF2-40B4-BE49-F238E27FC236}">
                <a16:creationId xmlns:a16="http://schemas.microsoft.com/office/drawing/2014/main" id="{14F9F619-08EB-BF6F-DBDE-2EB83B9248EF}"/>
              </a:ext>
            </a:extLst>
          </p:cNvPr>
          <p:cNvSpPr>
            <a:spLocks noGrp="1"/>
          </p:cNvSpPr>
          <p:nvPr>
            <p:ph sz="quarter" idx="11"/>
          </p:nvPr>
        </p:nvSpPr>
        <p:spPr/>
        <p:txBody>
          <a:bodyPr/>
          <a:lstStyle/>
          <a:p>
            <a:r>
              <a:rPr lang="en-US" b="1" dirty="0"/>
              <a:t>Multisensory Reweighting</a:t>
            </a:r>
          </a:p>
          <a:p>
            <a:pPr lvl="1"/>
            <a:r>
              <a:rPr lang="en-US" dirty="0"/>
              <a:t>Promoting rapid re-weighting of multisensory cues may protect against provocative conditions of XR exposure</a:t>
            </a:r>
          </a:p>
          <a:p>
            <a:pPr lvl="1"/>
            <a:r>
              <a:rPr lang="en-US" dirty="0"/>
              <a:t>Facilitating vection might offer protection from cybersickness in XR</a:t>
            </a:r>
          </a:p>
          <a:p>
            <a:pPr lvl="1"/>
            <a:r>
              <a:rPr lang="en-US" dirty="0"/>
              <a:t>“Re-couple” multimodal cues, either by physically moving an observer along with visual self-motion or by stimulating vestibular sense with mild current (GVS) to replicate missing acceleration cues</a:t>
            </a:r>
          </a:p>
          <a:p>
            <a:pPr lvl="1"/>
            <a:r>
              <a:rPr lang="en-US" dirty="0"/>
              <a:t>Use vestibular noise to modulate cybersickness response</a:t>
            </a:r>
          </a:p>
          <a:p>
            <a:pPr lvl="1"/>
            <a:r>
              <a:rPr lang="en-US" dirty="0"/>
              <a:t>Consider using tDCS to reduce severity of cybersickness</a:t>
            </a:r>
          </a:p>
          <a:p>
            <a:pPr lvl="1"/>
            <a:r>
              <a:rPr lang="en-US" dirty="0"/>
              <a:t>Increase presence to lower cybersickness</a:t>
            </a:r>
          </a:p>
          <a:p>
            <a:pPr lvl="1"/>
            <a:r>
              <a:rPr lang="en-US" dirty="0"/>
              <a:t>Use positive smells and pleasant-sounding music to promote user comfort</a:t>
            </a:r>
          </a:p>
        </p:txBody>
      </p:sp>
      <p:sp>
        <p:nvSpPr>
          <p:cNvPr id="4" name="Content Placeholder 2">
            <a:extLst>
              <a:ext uri="{FF2B5EF4-FFF2-40B4-BE49-F238E27FC236}">
                <a16:creationId xmlns:a16="http://schemas.microsoft.com/office/drawing/2014/main" id="{5EB25450-B209-32BC-CF18-0736C6D99C3F}"/>
              </a:ext>
            </a:extLst>
          </p:cNvPr>
          <p:cNvSpPr txBox="1">
            <a:spLocks/>
          </p:cNvSpPr>
          <p:nvPr/>
        </p:nvSpPr>
        <p:spPr bwMode="auto">
          <a:xfrm>
            <a:off x="10182388" y="4803221"/>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a:p>
            <a:pPr marL="0" indent="0" algn="ctr">
              <a:spcBef>
                <a:spcPts val="0"/>
              </a:spcBef>
              <a:buNone/>
            </a:pPr>
            <a:r>
              <a:rPr lang="en-US" sz="1400" kern="0" dirty="0"/>
              <a:t>GVS -  Galvanic Vestibular Stimulation</a:t>
            </a:r>
          </a:p>
          <a:p>
            <a:pPr marL="0" indent="0" algn="ctr">
              <a:spcBef>
                <a:spcPts val="0"/>
              </a:spcBef>
              <a:buNone/>
            </a:pPr>
            <a:r>
              <a:rPr lang="en-US" sz="1400" kern="0" dirty="0"/>
              <a:t>tDCS - Transcranial Direct Current Stimulation </a:t>
            </a:r>
          </a:p>
          <a:p>
            <a:pPr marL="0" indent="0" algn="ctr">
              <a:spcBef>
                <a:spcPts val="0"/>
              </a:spcBef>
              <a:buNone/>
            </a:pPr>
            <a:endParaRPr lang="en-US" sz="1400" kern="0" dirty="0"/>
          </a:p>
        </p:txBody>
      </p:sp>
    </p:spTree>
    <p:custDataLst>
      <p:tags r:id="rId1"/>
    </p:custDataLst>
    <p:extLst>
      <p:ext uri="{BB962C8B-B14F-4D97-AF65-F5344CB8AC3E}">
        <p14:creationId xmlns:p14="http://schemas.microsoft.com/office/powerpoint/2010/main" val="1141675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8738-9160-4975-3548-F0BAADD4A87A}"/>
              </a:ext>
            </a:extLst>
          </p:cNvPr>
          <p:cNvSpPr>
            <a:spLocks noGrp="1"/>
          </p:cNvSpPr>
          <p:nvPr>
            <p:ph type="title"/>
          </p:nvPr>
        </p:nvSpPr>
        <p:spPr/>
        <p:txBody>
          <a:bodyPr/>
          <a:lstStyle/>
          <a:p>
            <a:r>
              <a:rPr lang="en-US" dirty="0"/>
              <a:t>Protocols to reduce CyS for Fielded Systems</a:t>
            </a:r>
          </a:p>
        </p:txBody>
      </p:sp>
      <p:sp>
        <p:nvSpPr>
          <p:cNvPr id="3" name="Content Placeholder 2">
            <a:extLst>
              <a:ext uri="{FF2B5EF4-FFF2-40B4-BE49-F238E27FC236}">
                <a16:creationId xmlns:a16="http://schemas.microsoft.com/office/drawing/2014/main" id="{3BFA14AF-990D-F401-5670-2858B761159C}"/>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3</a:t>
            </a:r>
          </a:p>
          <a:p>
            <a:r>
              <a:rPr lang="en-US" sz="3200" dirty="0"/>
              <a:t>Quantify XR stimulus intensity</a:t>
            </a:r>
          </a:p>
          <a:p>
            <a:r>
              <a:rPr lang="en-US" sz="3200" dirty="0"/>
              <a:t>Quantify XR aftereffects of target system</a:t>
            </a:r>
          </a:p>
          <a:p>
            <a:r>
              <a:rPr lang="en-US" sz="3200" dirty="0"/>
              <a:t>Identify individual capacity of target user population to resist adverse effects of XR exposure</a:t>
            </a:r>
          </a:p>
          <a:p>
            <a:r>
              <a:rPr lang="en-US" sz="3200" dirty="0"/>
              <a:t>Provide warnings for those with severe susceptibility to issues</a:t>
            </a:r>
          </a:p>
          <a:p>
            <a:r>
              <a:rPr lang="en-US" sz="3200" dirty="0"/>
              <a:t>Promulgate usage protocols</a:t>
            </a:r>
          </a:p>
        </p:txBody>
      </p:sp>
      <p:sp>
        <p:nvSpPr>
          <p:cNvPr id="6" name="Content Placeholder 2">
            <a:extLst>
              <a:ext uri="{FF2B5EF4-FFF2-40B4-BE49-F238E27FC236}">
                <a16:creationId xmlns:a16="http://schemas.microsoft.com/office/drawing/2014/main" id="{EC195D0A-7A0F-B3B5-83A9-6095CDC5CE6D}"/>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3430633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DFB6-48BF-3F2C-1AFE-09C3EC45CE2D}"/>
              </a:ext>
            </a:extLst>
          </p:cNvPr>
          <p:cNvSpPr>
            <a:spLocks noGrp="1"/>
          </p:cNvSpPr>
          <p:nvPr>
            <p:ph type="title"/>
          </p:nvPr>
        </p:nvSpPr>
        <p:spPr/>
        <p:txBody>
          <a:bodyPr/>
          <a:lstStyle/>
          <a:p>
            <a:r>
              <a:rPr lang="en-US" sz="2800" dirty="0"/>
              <a:t>Quantify XR Stimulus Intensity</a:t>
            </a:r>
            <a:endParaRPr lang="en-US" dirty="0"/>
          </a:p>
        </p:txBody>
      </p:sp>
      <p:sp>
        <p:nvSpPr>
          <p:cNvPr id="3" name="Content Placeholder 2">
            <a:extLst>
              <a:ext uri="{FF2B5EF4-FFF2-40B4-BE49-F238E27FC236}">
                <a16:creationId xmlns:a16="http://schemas.microsoft.com/office/drawing/2014/main" id="{CF5CF94D-40C4-D2DE-03EF-BB747401EDA8}"/>
              </a:ext>
            </a:extLst>
          </p:cNvPr>
          <p:cNvSpPr>
            <a:spLocks noGrp="1"/>
          </p:cNvSpPr>
          <p:nvPr>
            <p:ph sz="quarter" idx="11"/>
          </p:nvPr>
        </p:nvSpPr>
        <p:spPr/>
        <p:txBody>
          <a:bodyPr/>
          <a:lstStyle/>
          <a:p>
            <a:pPr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Optical flow</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Cumulative optical flow entropy </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Horizontal flow, vertical flow, magnitude – contribute differently</a:t>
            </a:r>
          </a:p>
          <a:p>
            <a:pPr marL="1522413" lvl="2" indent="-303213" eaLnBrk="1" hangingPunct="1">
              <a:buFont typeface="Wingdings" panose="05000000000000000000" pitchFamily="2" charset="2"/>
              <a:buChar char="v"/>
            </a:pPr>
            <a:r>
              <a:rPr lang="en-US" altLang="en-US" dirty="0">
                <a:latin typeface="Arial Narrow" panose="020B0606020202030204" pitchFamily="34" charset="0"/>
                <a:ea typeface="Arial Narrow" panose="020B0606020202030204" pitchFamily="34" charset="0"/>
                <a:cs typeface="Arial Narrow" panose="020B0606020202030204" pitchFamily="34" charset="0"/>
              </a:rPr>
              <a:t>Number of optical flow events can vary significantly between VE sequences (movement, elements in environment)</a:t>
            </a:r>
          </a:p>
          <a:p>
            <a:pPr marL="1522413" lvl="2" indent="-303213" eaLnBrk="1" hangingPunct="1">
              <a:buFont typeface="Wingdings" panose="05000000000000000000" pitchFamily="2" charset="2"/>
              <a:buChar char="v"/>
            </a:pPr>
            <a:r>
              <a:rPr lang="en-US" altLang="en-US" dirty="0">
                <a:latin typeface="Arial Narrow" panose="020B0606020202030204" pitchFamily="34" charset="0"/>
                <a:ea typeface="Arial Narrow" panose="020B0606020202030204" pitchFamily="34" charset="0"/>
                <a:cs typeface="Arial Narrow" panose="020B0606020202030204" pitchFamily="34" charset="0"/>
              </a:rPr>
              <a:t>Difference between focused vs peripheral vision</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Questionnaires </a:t>
            </a:r>
          </a:p>
          <a:p>
            <a:pPr lvl="1" eaLnBrk="1" hangingPunct="1"/>
            <a:r>
              <a:rPr lang="en-US" altLang="en-US" dirty="0" err="1">
                <a:latin typeface="Arial Narrow" panose="020B0606020202030204" pitchFamily="34" charset="0"/>
                <a:ea typeface="Arial Narrow" panose="020B0606020202030204" pitchFamily="34" charset="0"/>
                <a:cs typeface="Arial Narrow" panose="020B0606020202030204" pitchFamily="34" charset="0"/>
              </a:rPr>
              <a:t>CyS</a:t>
            </a:r>
            <a:r>
              <a:rPr lang="en-US" altLang="en-US" dirty="0">
                <a:latin typeface="Arial Narrow" panose="020B0606020202030204" pitchFamily="34" charset="0"/>
                <a:ea typeface="Arial Narrow" panose="020B0606020202030204" pitchFamily="34" charset="0"/>
                <a:cs typeface="Arial Narrow" panose="020B0606020202030204" pitchFamily="34" charset="0"/>
              </a:rPr>
              <a:t> susceptibility questionnaire (</a:t>
            </a:r>
            <a:r>
              <a:rPr lang="en-US" altLang="en-US" dirty="0" err="1">
                <a:latin typeface="Arial Narrow" panose="020B0606020202030204" pitchFamily="34" charset="0"/>
                <a:ea typeface="Arial Narrow" panose="020B0606020202030204" pitchFamily="34" charset="0"/>
                <a:cs typeface="Arial Narrow" panose="020B0606020202030204" pitchFamily="34" charset="0"/>
              </a:rPr>
              <a:t>CSSQ</a:t>
            </a:r>
            <a:r>
              <a:rPr lang="en-US" altLang="en-US" dirty="0">
                <a:latin typeface="Arial Narrow" panose="020B0606020202030204" pitchFamily="34" charset="0"/>
                <a:ea typeface="Arial Narrow" panose="020B0606020202030204" pitchFamily="34" charset="0"/>
                <a:cs typeface="Arial Narrow" panose="020B0606020202030204" pitchFamily="34" charset="0"/>
              </a:rPr>
              <a:t>)</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Simulator sickness questionnaire (SSQ)</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Visually induced motion sickness susceptibility questionnaire (</a:t>
            </a:r>
            <a:r>
              <a:rPr lang="en-US" altLang="en-US" dirty="0" err="1">
                <a:latin typeface="Arial Narrow" panose="020B0606020202030204" pitchFamily="34" charset="0"/>
                <a:ea typeface="Arial Narrow" panose="020B0606020202030204" pitchFamily="34" charset="0"/>
                <a:cs typeface="Arial Narrow" panose="020B0606020202030204" pitchFamily="34" charset="0"/>
              </a:rPr>
              <a:t>VIMSSQ</a:t>
            </a:r>
            <a:r>
              <a:rPr lang="en-US" altLang="en-US" dirty="0">
                <a:latin typeface="Arial Narrow" panose="020B0606020202030204" pitchFamily="34" charset="0"/>
                <a:ea typeface="Arial Narrow" panose="020B0606020202030204" pitchFamily="34" charset="0"/>
                <a:cs typeface="Arial Narrow" panose="020B0606020202030204" pitchFamily="34" charset="0"/>
              </a:rPr>
              <a:t>)</a:t>
            </a:r>
          </a:p>
          <a:p>
            <a:pPr lvl="1" eaLnBrk="1" hangingPunct="1"/>
            <a:r>
              <a:rPr lang="en-US" altLang="en-US" dirty="0">
                <a:latin typeface="Arial Narrow" panose="020B0606020202030204" pitchFamily="34" charset="0"/>
                <a:ea typeface="Arial Narrow" panose="020B0606020202030204" pitchFamily="34" charset="0"/>
                <a:cs typeface="Arial Narrow" panose="020B0606020202030204" pitchFamily="34" charset="0"/>
              </a:rPr>
              <a:t>Virtual reality neuroscience questionnaire (</a:t>
            </a:r>
            <a:r>
              <a:rPr lang="en-US" altLang="en-US" dirty="0" err="1">
                <a:latin typeface="Arial Narrow" panose="020B0606020202030204" pitchFamily="34" charset="0"/>
                <a:ea typeface="Arial Narrow" panose="020B0606020202030204" pitchFamily="34" charset="0"/>
                <a:cs typeface="Arial Narrow" panose="020B0606020202030204" pitchFamily="34" charset="0"/>
              </a:rPr>
              <a:t>VNSQ</a:t>
            </a:r>
            <a:r>
              <a:rPr lang="en-US" altLang="en-US" dirty="0">
                <a:latin typeface="Arial Narrow" panose="020B0606020202030204" pitchFamily="34" charset="0"/>
                <a:ea typeface="Arial Narrow" panose="020B0606020202030204" pitchFamily="34" charset="0"/>
                <a:cs typeface="Arial Narrow" panose="020B0606020202030204" pitchFamily="34" charset="0"/>
              </a:rPr>
              <a:t>)</a:t>
            </a:r>
            <a:endParaRPr lang="en-US" dirty="0"/>
          </a:p>
          <a:p>
            <a:pPr lvl="1"/>
            <a:endParaRPr lang="en-US" dirty="0"/>
          </a:p>
        </p:txBody>
      </p:sp>
      <p:sp>
        <p:nvSpPr>
          <p:cNvPr id="5" name="Content Placeholder 2">
            <a:extLst>
              <a:ext uri="{FF2B5EF4-FFF2-40B4-BE49-F238E27FC236}">
                <a16:creationId xmlns:a16="http://schemas.microsoft.com/office/drawing/2014/main" id="{854C243C-64D9-D5B3-9E90-3473A2299F2F}"/>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583441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06F8-21CC-1C54-4E04-5B16D9A6D0F8}"/>
              </a:ext>
            </a:extLst>
          </p:cNvPr>
          <p:cNvSpPr>
            <a:spLocks noGrp="1"/>
          </p:cNvSpPr>
          <p:nvPr>
            <p:ph type="title"/>
          </p:nvPr>
        </p:nvSpPr>
        <p:spPr/>
        <p:txBody>
          <a:bodyPr/>
          <a:lstStyle/>
          <a:p>
            <a:r>
              <a:rPr lang="en-US" dirty="0"/>
              <a:t>Cumulative Optical Flow </a:t>
            </a:r>
            <a:br>
              <a:rPr lang="en-US" dirty="0"/>
            </a:br>
            <a:r>
              <a:rPr lang="en-US" dirty="0"/>
              <a:t>Entropy Diagram</a:t>
            </a:r>
          </a:p>
        </p:txBody>
      </p:sp>
      <p:pic>
        <p:nvPicPr>
          <p:cNvPr id="2050" name="Picture 2" descr="Optical flow events, scaled and visualised, to show motion magnitude vectors in the Parrot virtual roller-coaster (NB. optical flow scale factor = 200).">
            <a:extLst>
              <a:ext uri="{FF2B5EF4-FFF2-40B4-BE49-F238E27FC236}">
                <a16:creationId xmlns:a16="http://schemas.microsoft.com/office/drawing/2014/main" id="{992BF9AB-E3FF-3D88-7E48-ADFB7B9ABECE}"/>
              </a:ext>
            </a:extLst>
          </p:cNvPr>
          <p:cNvPicPr>
            <a:picLocks noGrp="1" noChangeAspect="1" noChangeArrowheads="1"/>
          </p:cNvPicPr>
          <p:nvPr>
            <p:ph sz="quarter" idx="11"/>
          </p:nvPr>
        </p:nvPicPr>
        <p:blipFill>
          <a:blip r:embed="rId4">
            <a:extLst>
              <a:ext uri="{28A0092B-C50C-407E-A947-70E740481C1C}">
                <a14:useLocalDpi xmlns:a14="http://schemas.microsoft.com/office/drawing/2010/main" val="0"/>
              </a:ext>
            </a:extLst>
          </a:blip>
          <a:stretch>
            <a:fillRect/>
          </a:stretch>
        </p:blipFill>
        <p:spPr bwMode="auto">
          <a:xfrm>
            <a:off x="3486554" y="1046163"/>
            <a:ext cx="5236355" cy="50752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60436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9E94-1146-79F1-A721-6137543B2DCB}"/>
              </a:ext>
            </a:extLst>
          </p:cNvPr>
          <p:cNvSpPr>
            <a:spLocks noGrp="1"/>
          </p:cNvSpPr>
          <p:nvPr>
            <p:ph type="title"/>
          </p:nvPr>
        </p:nvSpPr>
        <p:spPr/>
        <p:txBody>
          <a:bodyPr/>
          <a:lstStyle/>
          <a:p>
            <a:r>
              <a:rPr lang="en-US" dirty="0"/>
              <a:t>Optical Flow - VIDVR</a:t>
            </a:r>
          </a:p>
        </p:txBody>
      </p:sp>
      <p:pic>
        <p:nvPicPr>
          <p:cNvPr id="5" name="Content Placeholder 4" descr="A screen shot of a video game">
            <a:extLst>
              <a:ext uri="{FF2B5EF4-FFF2-40B4-BE49-F238E27FC236}">
                <a16:creationId xmlns:a16="http://schemas.microsoft.com/office/drawing/2014/main" id="{57ED61BB-F7AE-DFBC-E73E-23086DDBE5F6}"/>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1653253" y="1138523"/>
            <a:ext cx="8885493" cy="4815639"/>
          </a:xfrm>
        </p:spPr>
      </p:pic>
    </p:spTree>
    <p:custDataLst>
      <p:tags r:id="rId1"/>
    </p:custDataLst>
    <p:extLst>
      <p:ext uri="{BB962C8B-B14F-4D97-AF65-F5344CB8AC3E}">
        <p14:creationId xmlns:p14="http://schemas.microsoft.com/office/powerpoint/2010/main" val="955093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5BE3-616E-8560-BBEE-FECB0A727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8695F-6F37-6D94-BE52-79E70A65C89D}"/>
              </a:ext>
            </a:extLst>
          </p:cNvPr>
          <p:cNvSpPr>
            <a:spLocks noGrp="1"/>
          </p:cNvSpPr>
          <p:nvPr>
            <p:ph type="title"/>
          </p:nvPr>
        </p:nvSpPr>
        <p:spPr/>
        <p:txBody>
          <a:bodyPr/>
          <a:lstStyle/>
          <a:p>
            <a:r>
              <a:rPr lang="pt-BR" dirty="0"/>
              <a:t>Cumulative Optical Flow </a:t>
            </a:r>
            <a:br>
              <a:rPr lang="pt-BR" dirty="0"/>
            </a:br>
            <a:r>
              <a:rPr lang="pt-BR" dirty="0"/>
              <a:t>Entropy Diagram – VIDVR #1</a:t>
            </a:r>
            <a:endParaRPr lang="en-US" dirty="0"/>
          </a:p>
        </p:txBody>
      </p:sp>
      <p:pic>
        <p:nvPicPr>
          <p:cNvPr id="5" name="cemv_histogram_output_combined2024_10_05_1640">
            <a:hlinkClick r:id="" action="ppaction://media"/>
            <a:extLst>
              <a:ext uri="{FF2B5EF4-FFF2-40B4-BE49-F238E27FC236}">
                <a16:creationId xmlns:a16="http://schemas.microsoft.com/office/drawing/2014/main" id="{4418DA16-9BE0-F3AE-B1B2-DA52B8F95DCC}"/>
              </a:ext>
            </a:extLst>
          </p:cNvPr>
          <p:cNvPicPr>
            <a:picLocks noGrp="1" noChangeAspect="1"/>
          </p:cNvPicPr>
          <p:nvPr>
            <p:ph sz="quarter" idx="11"/>
            <a:videoFile r:link="rId3"/>
            <p:extLst>
              <p:ext uri="{DAA4B4D4-6D71-4841-9C94-3DE7FCFB9230}">
                <p14:media xmlns:p14="http://schemas.microsoft.com/office/powerpoint/2010/main" r:embed="rId2"/>
              </p:ext>
            </p:extLst>
          </p:nvPr>
        </p:nvPicPr>
        <p:blipFill>
          <a:blip r:embed="rId5"/>
          <a:stretch>
            <a:fillRect/>
          </a:stretch>
        </p:blipFill>
        <p:spPr>
          <a:xfrm>
            <a:off x="479425" y="1614488"/>
            <a:ext cx="11250613" cy="3937000"/>
          </a:xfrm>
        </p:spPr>
      </p:pic>
    </p:spTree>
    <p:custDataLst>
      <p:tags r:id="rId1"/>
    </p:custDataLst>
    <p:extLst>
      <p:ext uri="{BB962C8B-B14F-4D97-AF65-F5344CB8AC3E}">
        <p14:creationId xmlns:p14="http://schemas.microsoft.com/office/powerpoint/2010/main" val="291502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3B8D9-ECF4-8E0D-C580-2448C4BCB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AD296-30A1-0E15-87B1-C07FF6B1F78D}"/>
              </a:ext>
            </a:extLst>
          </p:cNvPr>
          <p:cNvSpPr>
            <a:spLocks noGrp="1"/>
          </p:cNvSpPr>
          <p:nvPr>
            <p:ph type="title"/>
          </p:nvPr>
        </p:nvSpPr>
        <p:spPr/>
        <p:txBody>
          <a:bodyPr/>
          <a:lstStyle/>
          <a:p>
            <a:r>
              <a:rPr lang="pt-BR" dirty="0"/>
              <a:t>Cumulative Optical Flow </a:t>
            </a:r>
            <a:br>
              <a:rPr lang="pt-BR" dirty="0"/>
            </a:br>
            <a:r>
              <a:rPr lang="pt-BR" dirty="0"/>
              <a:t>Entropy Diagram – VIDVR #2</a:t>
            </a:r>
            <a:endParaRPr lang="en-US" dirty="0"/>
          </a:p>
        </p:txBody>
      </p:sp>
      <p:pic>
        <p:nvPicPr>
          <p:cNvPr id="5" name="cemv_histogram_output_combined2024_10_05_1720">
            <a:hlinkClick r:id="" action="ppaction://media"/>
            <a:extLst>
              <a:ext uri="{FF2B5EF4-FFF2-40B4-BE49-F238E27FC236}">
                <a16:creationId xmlns:a16="http://schemas.microsoft.com/office/drawing/2014/main" id="{C198C535-744C-0BB8-9868-DF709F12B95D}"/>
              </a:ext>
            </a:extLst>
          </p:cNvPr>
          <p:cNvPicPr>
            <a:picLocks noGrp="1" noChangeAspect="1"/>
          </p:cNvPicPr>
          <p:nvPr>
            <p:ph sz="quarter" idx="11"/>
            <a:videoFile r:link="rId3"/>
            <p:extLst>
              <p:ext uri="{DAA4B4D4-6D71-4841-9C94-3DE7FCFB9230}">
                <p14:media xmlns:p14="http://schemas.microsoft.com/office/powerpoint/2010/main" r:embed="rId2"/>
              </p:ext>
            </p:extLst>
          </p:nvPr>
        </p:nvPicPr>
        <p:blipFill>
          <a:blip r:embed="rId5"/>
          <a:stretch>
            <a:fillRect/>
          </a:stretch>
        </p:blipFill>
        <p:spPr>
          <a:xfrm>
            <a:off x="479425" y="1630363"/>
            <a:ext cx="11250613" cy="3906837"/>
          </a:xfrm>
        </p:spPr>
      </p:pic>
    </p:spTree>
    <p:custDataLst>
      <p:tags r:id="rId1"/>
    </p:custDataLst>
    <p:extLst>
      <p:ext uri="{BB962C8B-B14F-4D97-AF65-F5344CB8AC3E}">
        <p14:creationId xmlns:p14="http://schemas.microsoft.com/office/powerpoint/2010/main" val="294736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AABE3-48DA-9655-B2C8-A9DA85A7BCAC}"/>
              </a:ext>
            </a:extLst>
          </p:cNvPr>
          <p:cNvSpPr>
            <a:spLocks noGrp="1"/>
          </p:cNvSpPr>
          <p:nvPr>
            <p:ph type="title"/>
          </p:nvPr>
        </p:nvSpPr>
        <p:spPr/>
        <p:txBody>
          <a:bodyPr/>
          <a:lstStyle/>
          <a:p>
            <a:r>
              <a:rPr lang="pt-BR" dirty="0"/>
              <a:t>Cumulative Optical Flow </a:t>
            </a:r>
            <a:br>
              <a:rPr lang="pt-BR" dirty="0"/>
            </a:br>
            <a:r>
              <a:rPr lang="pt-BR" dirty="0"/>
              <a:t>Entropy Diagram – VIDVR #1</a:t>
            </a:r>
            <a:endParaRPr lang="en-US" dirty="0"/>
          </a:p>
        </p:txBody>
      </p:sp>
      <p:pic>
        <p:nvPicPr>
          <p:cNvPr id="7" name="cemv_histogram_output_combined2024_10_04_1521">
            <a:hlinkClick r:id="" action="ppaction://media"/>
            <a:extLst>
              <a:ext uri="{FF2B5EF4-FFF2-40B4-BE49-F238E27FC236}">
                <a16:creationId xmlns:a16="http://schemas.microsoft.com/office/drawing/2014/main" id="{F27CC529-C5BD-3E85-0320-021857E7F106}"/>
              </a:ext>
            </a:extLst>
          </p:cNvPr>
          <p:cNvPicPr>
            <a:picLocks noGrp="1" noChangeAspect="1"/>
          </p:cNvPicPr>
          <p:nvPr>
            <p:ph sz="quarter" idx="11"/>
            <a:videoFile r:link="rId3"/>
            <p:extLst>
              <p:ext uri="{DAA4B4D4-6D71-4841-9C94-3DE7FCFB9230}">
                <p14:media xmlns:p14="http://schemas.microsoft.com/office/powerpoint/2010/main" r:embed="rId2"/>
              </p:ext>
            </p:extLst>
          </p:nvPr>
        </p:nvPicPr>
        <p:blipFill>
          <a:blip r:embed="rId5"/>
          <a:stretch>
            <a:fillRect/>
          </a:stretch>
        </p:blipFill>
        <p:spPr>
          <a:xfrm>
            <a:off x="1231900" y="1046163"/>
            <a:ext cx="9744075" cy="5075237"/>
          </a:xfrm>
        </p:spPr>
      </p:pic>
    </p:spTree>
    <p:custDataLst>
      <p:tags r:id="rId1"/>
    </p:custDataLst>
    <p:extLst>
      <p:ext uri="{BB962C8B-B14F-4D97-AF65-F5344CB8AC3E}">
        <p14:creationId xmlns:p14="http://schemas.microsoft.com/office/powerpoint/2010/main" val="319460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6F07-8A66-ACBF-DD5B-D15503159F93}"/>
              </a:ext>
            </a:extLst>
          </p:cNvPr>
          <p:cNvSpPr>
            <a:spLocks noGrp="1"/>
          </p:cNvSpPr>
          <p:nvPr>
            <p:ph type="title"/>
          </p:nvPr>
        </p:nvSpPr>
        <p:spPr/>
        <p:txBody>
          <a:bodyPr/>
          <a:lstStyle/>
          <a:p>
            <a:r>
              <a:rPr lang="pt-BR" dirty="0"/>
              <a:t>Cumulative Optical Flow </a:t>
            </a:r>
            <a:br>
              <a:rPr lang="pt-BR" dirty="0"/>
            </a:br>
            <a:r>
              <a:rPr lang="pt-BR" dirty="0"/>
              <a:t>Entropy Diagram – VIDVR #2</a:t>
            </a:r>
            <a:endParaRPr lang="en-US" dirty="0"/>
          </a:p>
        </p:txBody>
      </p:sp>
      <p:pic>
        <p:nvPicPr>
          <p:cNvPr id="10" name="cemv_histogram_output_combined2024_10_04_1541">
            <a:hlinkClick r:id="" action="ppaction://media"/>
            <a:extLst>
              <a:ext uri="{FF2B5EF4-FFF2-40B4-BE49-F238E27FC236}">
                <a16:creationId xmlns:a16="http://schemas.microsoft.com/office/drawing/2014/main" id="{75658700-5C4B-6FE9-D221-D42A5234B233}"/>
              </a:ext>
            </a:extLst>
          </p:cNvPr>
          <p:cNvPicPr>
            <a:picLocks noGrp="1" noChangeAspect="1"/>
          </p:cNvPicPr>
          <p:nvPr>
            <p:ph sz="quarter" idx="11"/>
            <a:videoFile r:link="rId3"/>
            <p:extLst>
              <p:ext uri="{DAA4B4D4-6D71-4841-9C94-3DE7FCFB9230}">
                <p14:media xmlns:p14="http://schemas.microsoft.com/office/powerpoint/2010/main" r:embed="rId2"/>
              </p:ext>
            </p:extLst>
          </p:nvPr>
        </p:nvPicPr>
        <p:blipFill>
          <a:blip r:embed="rId5"/>
          <a:stretch>
            <a:fillRect/>
          </a:stretch>
        </p:blipFill>
        <p:spPr>
          <a:xfrm>
            <a:off x="1270000" y="1046163"/>
            <a:ext cx="9667875" cy="5075237"/>
          </a:xfrm>
        </p:spPr>
      </p:pic>
    </p:spTree>
    <p:custDataLst>
      <p:tags r:id="rId1"/>
    </p:custDataLst>
    <p:extLst>
      <p:ext uri="{BB962C8B-B14F-4D97-AF65-F5344CB8AC3E}">
        <p14:creationId xmlns:p14="http://schemas.microsoft.com/office/powerpoint/2010/main" val="276502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137F-2E73-D9B6-91AF-DFE5ED1693BF}"/>
              </a:ext>
            </a:extLst>
          </p:cNvPr>
          <p:cNvSpPr>
            <a:spLocks noGrp="1"/>
          </p:cNvSpPr>
          <p:nvPr>
            <p:ph type="title"/>
          </p:nvPr>
        </p:nvSpPr>
        <p:spPr/>
        <p:txBody>
          <a:bodyPr/>
          <a:lstStyle/>
          <a:p>
            <a:r>
              <a:rPr lang="en-US" dirty="0"/>
              <a:t>Guidance from XR Stimulus Quantification</a:t>
            </a:r>
          </a:p>
        </p:txBody>
      </p:sp>
      <p:sp>
        <p:nvSpPr>
          <p:cNvPr id="3" name="Content Placeholder 2">
            <a:extLst>
              <a:ext uri="{FF2B5EF4-FFF2-40B4-BE49-F238E27FC236}">
                <a16:creationId xmlns:a16="http://schemas.microsoft.com/office/drawing/2014/main" id="{9ECCEA45-EA0C-EDFC-EC2E-F069DACE8BF4}"/>
              </a:ext>
            </a:extLst>
          </p:cNvPr>
          <p:cNvSpPr>
            <a:spLocks noGrp="1"/>
          </p:cNvSpPr>
          <p:nvPr>
            <p:ph sz="quarter" idx="11"/>
          </p:nvPr>
        </p:nvSpPr>
        <p:spPr/>
        <p:txBody>
          <a:bodyPr/>
          <a:lstStyle/>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Maximum session length</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Cumulative session limits</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Susceptibility index</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Design of lessons</a:t>
            </a:r>
            <a:endParaRPr lang="en-US" altLang="en-US" sz="2800" dirty="0">
              <a:latin typeface="Arial Narrow" panose="020B0606020202030204" pitchFamily="34" charset="0"/>
              <a:ea typeface="Arial Narrow" panose="020B0606020202030204" pitchFamily="34" charset="0"/>
              <a:cs typeface="Arial Narrow" panose="020B0606020202030204" pitchFamily="34" charset="0"/>
            </a:endParaRPr>
          </a:p>
        </p:txBody>
      </p:sp>
      <p:sp>
        <p:nvSpPr>
          <p:cNvPr id="6" name="Content Placeholder 2">
            <a:extLst>
              <a:ext uri="{FF2B5EF4-FFF2-40B4-BE49-F238E27FC236}">
                <a16:creationId xmlns:a16="http://schemas.microsoft.com/office/drawing/2014/main" id="{D8944B48-9477-924E-6537-C8CF0B0741DF}"/>
              </a:ext>
            </a:extLst>
          </p:cNvPr>
          <p:cNvSpPr txBox="1">
            <a:spLocks/>
          </p:cNvSpPr>
          <p:nvPr/>
        </p:nvSpPr>
        <p:spPr bwMode="auto">
          <a:xfrm>
            <a:off x="10248179" y="5874069"/>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XR – eXtended Reality</a:t>
            </a:r>
            <a:endParaRPr lang="en-US" b="1" u="sng" kern="0" dirty="0"/>
          </a:p>
        </p:txBody>
      </p:sp>
    </p:spTree>
    <p:custDataLst>
      <p:tags r:id="rId1"/>
    </p:custDataLst>
    <p:extLst>
      <p:ext uri="{BB962C8B-B14F-4D97-AF65-F5344CB8AC3E}">
        <p14:creationId xmlns:p14="http://schemas.microsoft.com/office/powerpoint/2010/main" val="235224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C58D-7E7F-5471-3E9F-206658C7BF24}"/>
              </a:ext>
            </a:extLst>
          </p:cNvPr>
          <p:cNvSpPr>
            <a:spLocks noGrp="1"/>
          </p:cNvSpPr>
          <p:nvPr>
            <p:ph type="title"/>
          </p:nvPr>
        </p:nvSpPr>
        <p:spPr/>
        <p:txBody>
          <a:bodyPr/>
          <a:lstStyle/>
          <a:p>
            <a:r>
              <a:rPr lang="en-US" dirty="0"/>
              <a:t>This Tutorial is NOT:</a:t>
            </a:r>
          </a:p>
        </p:txBody>
      </p:sp>
      <p:sp>
        <p:nvSpPr>
          <p:cNvPr id="3" name="Content Placeholder 2">
            <a:extLst>
              <a:ext uri="{FF2B5EF4-FFF2-40B4-BE49-F238E27FC236}">
                <a16:creationId xmlns:a16="http://schemas.microsoft.com/office/drawing/2014/main" id="{FB1ED80C-6538-164E-501A-42B84AD624F7}"/>
              </a:ext>
            </a:extLst>
          </p:cNvPr>
          <p:cNvSpPr>
            <a:spLocks noGrp="1"/>
          </p:cNvSpPr>
          <p:nvPr>
            <p:ph sz="quarter" idx="11"/>
          </p:nvPr>
        </p:nvSpPr>
        <p:spPr/>
        <p:txBody>
          <a:bodyPr/>
          <a:lstStyle/>
          <a:p>
            <a:r>
              <a:rPr lang="en-US" sz="3200" dirty="0"/>
              <a:t>A deep dive into the science of CyS</a:t>
            </a:r>
          </a:p>
          <a:p>
            <a:r>
              <a:rPr lang="en-US" sz="3200" dirty="0"/>
              <a:t>A detailed design course for</a:t>
            </a:r>
          </a:p>
          <a:p>
            <a:pPr lvl="1"/>
            <a:r>
              <a:rPr lang="en-US" sz="2800" dirty="0"/>
              <a:t>Curriculum building/ADDIE</a:t>
            </a:r>
          </a:p>
          <a:p>
            <a:pPr lvl="1"/>
            <a:r>
              <a:rPr lang="en-US" sz="2800" dirty="0"/>
              <a:t>Virtual environments (VR/AR/games)</a:t>
            </a:r>
          </a:p>
          <a:p>
            <a:pPr lvl="1"/>
            <a:r>
              <a:rPr lang="en-US" sz="2800" dirty="0"/>
              <a:t>Training systems</a:t>
            </a:r>
          </a:p>
          <a:p>
            <a:r>
              <a:rPr lang="en-US" sz="3200" dirty="0"/>
              <a:t>Discussion on XR environmental safety</a:t>
            </a:r>
          </a:p>
        </p:txBody>
      </p:sp>
      <p:sp>
        <p:nvSpPr>
          <p:cNvPr id="5" name="Content Placeholder 2">
            <a:extLst>
              <a:ext uri="{FF2B5EF4-FFF2-40B4-BE49-F238E27FC236}">
                <a16:creationId xmlns:a16="http://schemas.microsoft.com/office/drawing/2014/main" id="{F309786F-F95A-5063-439C-6F0BD31EE92E}"/>
              </a:ext>
            </a:extLst>
          </p:cNvPr>
          <p:cNvSpPr txBox="1">
            <a:spLocks/>
          </p:cNvSpPr>
          <p:nvPr/>
        </p:nvSpPr>
        <p:spPr bwMode="auto">
          <a:xfrm>
            <a:off x="10164101" y="4326267"/>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p>
          <a:p>
            <a:pPr marL="0" indent="0" algn="ctr">
              <a:spcBef>
                <a:spcPts val="0"/>
              </a:spcBef>
              <a:buNone/>
            </a:pPr>
            <a:r>
              <a:rPr lang="en-US" sz="1400" kern="0" dirty="0"/>
              <a:t>XR - eXtended Reality</a:t>
            </a:r>
          </a:p>
          <a:p>
            <a:pPr marL="0" indent="0" algn="ctr">
              <a:spcBef>
                <a:spcPts val="0"/>
              </a:spcBef>
              <a:buNone/>
            </a:pPr>
            <a:r>
              <a:rPr lang="en-US" sz="1400" kern="0" dirty="0"/>
              <a:t>ADDIE – Analysis/ Design/Development/ Implementation/Evaluation</a:t>
            </a:r>
          </a:p>
          <a:p>
            <a:pPr marL="0" indent="0" algn="ctr">
              <a:spcBef>
                <a:spcPts val="0"/>
              </a:spcBef>
              <a:buNone/>
            </a:pPr>
            <a:r>
              <a:rPr lang="en-US" sz="1400" kern="0" dirty="0"/>
              <a:t>VR – Virtual reality</a:t>
            </a:r>
          </a:p>
          <a:p>
            <a:pPr marL="0" indent="0" algn="ctr">
              <a:spcBef>
                <a:spcPts val="0"/>
              </a:spcBef>
              <a:buNone/>
            </a:pPr>
            <a:r>
              <a:rPr lang="en-US" sz="1400" kern="0" dirty="0"/>
              <a:t>AR – Augmented reality</a:t>
            </a:r>
          </a:p>
        </p:txBody>
      </p:sp>
    </p:spTree>
    <p:extLst>
      <p:ext uri="{BB962C8B-B14F-4D97-AF65-F5344CB8AC3E}">
        <p14:creationId xmlns:p14="http://schemas.microsoft.com/office/powerpoint/2010/main" val="3130877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5A98238C-D842-1FDF-35B3-AACB6D8E3784}"/>
              </a:ext>
            </a:extLst>
          </p:cNvPr>
          <p:cNvSpPr>
            <a:spLocks noGrp="1" noChangeArrowheads="1"/>
          </p:cNvSpPr>
          <p:nvPr>
            <p:ph type="title"/>
          </p:nvPr>
        </p:nvSpPr>
        <p:spPr/>
        <p:txBody>
          <a:bodyPr/>
          <a:lstStyle/>
          <a:p>
            <a:pPr eaLnBrk="1" hangingPunct="1"/>
            <a:r>
              <a:rPr lang="en-US" altLang="en-US" dirty="0"/>
              <a:t>Quantify XR Aftereffects </a:t>
            </a:r>
            <a:br>
              <a:rPr lang="en-US" altLang="en-US" dirty="0"/>
            </a:br>
            <a:r>
              <a:rPr lang="en-US" altLang="en-US" dirty="0"/>
              <a:t>of Target System</a:t>
            </a:r>
          </a:p>
        </p:txBody>
      </p:sp>
      <p:sp>
        <p:nvSpPr>
          <p:cNvPr id="73731" name="Content Placeholder 2">
            <a:extLst>
              <a:ext uri="{FF2B5EF4-FFF2-40B4-BE49-F238E27FC236}">
                <a16:creationId xmlns:a16="http://schemas.microsoft.com/office/drawing/2014/main" id="{DBBB9DDD-D8D6-F48E-1FEA-DC7F88B931F6}"/>
              </a:ext>
            </a:extLst>
          </p:cNvPr>
          <p:cNvSpPr>
            <a:spLocks noGrp="1" noChangeArrowheads="1"/>
          </p:cNvSpPr>
          <p:nvPr>
            <p:ph sz="quarter" idx="11"/>
          </p:nvPr>
        </p:nvSpPr>
        <p:spPr>
          <a:xfrm>
            <a:off x="480132" y="962635"/>
            <a:ext cx="11250613" cy="5075237"/>
          </a:xfrm>
        </p:spPr>
        <p:txBody>
          <a:bodyPr/>
          <a:lstStyle/>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Questionnaires</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Biometric States</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Binocular vision impact</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Postural instability</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Visual acuity</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Refractive error</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Pupil size</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EEG/ECG</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Physiological states</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Cognitive performance</a:t>
            </a:r>
          </a:p>
          <a:p>
            <a:pPr eaLnBrk="1" hangingPunct="1"/>
            <a:endParaRPr lang="en-US" altLang="en-US" dirty="0">
              <a:latin typeface="Arial Narrow" panose="020B0606020202030204" pitchFamily="34" charset="0"/>
              <a:ea typeface="Arial Narrow" panose="020B0606020202030204" pitchFamily="34" charset="0"/>
              <a:cs typeface="Arial Narrow" panose="020B0606020202030204" pitchFamily="34" charset="0"/>
            </a:endParaRPr>
          </a:p>
        </p:txBody>
      </p:sp>
      <p:sp>
        <p:nvSpPr>
          <p:cNvPr id="2" name="Content Placeholder 2">
            <a:extLst>
              <a:ext uri="{FF2B5EF4-FFF2-40B4-BE49-F238E27FC236}">
                <a16:creationId xmlns:a16="http://schemas.microsoft.com/office/drawing/2014/main" id="{260BDD3C-369E-1643-55C5-7484B6AE6DEA}"/>
              </a:ext>
            </a:extLst>
          </p:cNvPr>
          <p:cNvSpPr txBox="1">
            <a:spLocks/>
          </p:cNvSpPr>
          <p:nvPr/>
        </p:nvSpPr>
        <p:spPr bwMode="auto">
          <a:xfrm>
            <a:off x="10248179" y="5413704"/>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EEG – Electrogastrogram</a:t>
            </a:r>
            <a:endParaRPr lang="en-US" sz="1400" b="1" u="sng" kern="0" dirty="0"/>
          </a:p>
          <a:p>
            <a:pPr marL="0" indent="0" algn="ctr">
              <a:spcBef>
                <a:spcPts val="0"/>
              </a:spcBef>
              <a:buNone/>
            </a:pPr>
            <a:r>
              <a:rPr lang="en-US" sz="1400" kern="0" dirty="0"/>
              <a:t>ECG - Electrocardiogram</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DE0CBBC5-354C-FB67-5BB3-6A8298AAB1B0}"/>
              </a:ext>
            </a:extLst>
          </p:cNvPr>
          <p:cNvSpPr>
            <a:spLocks noGrp="1" noChangeArrowheads="1"/>
          </p:cNvSpPr>
          <p:nvPr>
            <p:ph type="title"/>
          </p:nvPr>
        </p:nvSpPr>
        <p:spPr/>
        <p:txBody>
          <a:bodyPr/>
          <a:lstStyle/>
          <a:p>
            <a:pPr eaLnBrk="1" hangingPunct="1"/>
            <a:r>
              <a:rPr lang="en-US" altLang="en-US" dirty="0"/>
              <a:t>Guidance from XR Aftereffects Quantification</a:t>
            </a:r>
          </a:p>
        </p:txBody>
      </p:sp>
      <p:sp>
        <p:nvSpPr>
          <p:cNvPr id="75779" name="Content Placeholder 2">
            <a:extLst>
              <a:ext uri="{FF2B5EF4-FFF2-40B4-BE49-F238E27FC236}">
                <a16:creationId xmlns:a16="http://schemas.microsoft.com/office/drawing/2014/main" id="{2A1BE635-C753-9890-AC71-E75CC522F6EE}"/>
              </a:ext>
            </a:extLst>
          </p:cNvPr>
          <p:cNvSpPr>
            <a:spLocks noGrp="1" noChangeArrowheads="1"/>
          </p:cNvSpPr>
          <p:nvPr>
            <p:ph sz="quarter" idx="11"/>
          </p:nvPr>
        </p:nvSpPr>
        <p:spPr>
          <a:xfrm>
            <a:off x="479425" y="1046163"/>
            <a:ext cx="11250613" cy="5075237"/>
          </a:xfrm>
        </p:spPr>
        <p:txBody>
          <a:bodyPr/>
          <a:lstStyle/>
          <a:p>
            <a:pPr eaLnBrk="1" hangingPunct="1"/>
            <a:r>
              <a:rPr lang="en-US" altLang="en-US" sz="3600" dirty="0">
                <a:latin typeface="Arial Narrow" panose="020B0606020202030204" pitchFamily="34" charset="0"/>
                <a:ea typeface="Arial Narrow" panose="020B0606020202030204" pitchFamily="34" charset="0"/>
                <a:cs typeface="Arial Narrow" panose="020B0606020202030204" pitchFamily="34" charset="0"/>
              </a:rPr>
              <a:t>Post experience limitations</a:t>
            </a:r>
          </a:p>
          <a:p>
            <a:pPr eaLnBrk="1" hangingPunct="1"/>
            <a:r>
              <a:rPr lang="en-US" altLang="en-US" sz="3600" dirty="0">
                <a:latin typeface="Arial Narrow" panose="020B0606020202030204" pitchFamily="34" charset="0"/>
                <a:ea typeface="Arial Narrow" panose="020B0606020202030204" pitchFamily="34" charset="0"/>
                <a:cs typeface="Arial Narrow" panose="020B0606020202030204" pitchFamily="34" charset="0"/>
              </a:rPr>
              <a:t>Management protocols for affected users</a:t>
            </a:r>
          </a:p>
          <a:p>
            <a:pPr eaLnBrk="1" hangingPunct="1"/>
            <a:r>
              <a:rPr lang="en-US" altLang="en-US" sz="3600" dirty="0">
                <a:latin typeface="Arial Narrow" panose="020B0606020202030204" pitchFamily="34" charset="0"/>
                <a:ea typeface="Arial Narrow" panose="020B0606020202030204" pitchFamily="34" charset="0"/>
                <a:cs typeface="Arial Narrow" panose="020B0606020202030204" pitchFamily="34" charset="0"/>
              </a:rPr>
              <a:t>Training for instructors</a:t>
            </a: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8216-1A39-F15E-3FFC-CBE71D4E8236}"/>
              </a:ext>
            </a:extLst>
          </p:cNvPr>
          <p:cNvSpPr>
            <a:spLocks noGrp="1"/>
          </p:cNvSpPr>
          <p:nvPr>
            <p:ph type="title"/>
          </p:nvPr>
        </p:nvSpPr>
        <p:spPr/>
        <p:txBody>
          <a:bodyPr/>
          <a:lstStyle/>
          <a:p>
            <a:r>
              <a:rPr lang="en-US" dirty="0"/>
              <a:t>Reduce CyS During Curriculum Design</a:t>
            </a:r>
          </a:p>
        </p:txBody>
      </p:sp>
      <p:sp>
        <p:nvSpPr>
          <p:cNvPr id="3" name="Content Placeholder 2">
            <a:extLst>
              <a:ext uri="{FF2B5EF4-FFF2-40B4-BE49-F238E27FC236}">
                <a16:creationId xmlns:a16="http://schemas.microsoft.com/office/drawing/2014/main" id="{11D132E3-FCFC-32B5-DC1C-22838CEA7F3B}"/>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4</a:t>
            </a:r>
          </a:p>
          <a:p>
            <a:r>
              <a:rPr lang="en-US" sz="3200" i="1" dirty="0"/>
              <a:t>K</a:t>
            </a:r>
            <a:r>
              <a:rPr lang="en-US" sz="3200" dirty="0"/>
              <a:t>ey actions/methods to design curricula which minimize CyS</a:t>
            </a:r>
          </a:p>
          <a:p>
            <a:pPr lvl="1"/>
            <a:r>
              <a:rPr lang="en-US" sz="2800" dirty="0"/>
              <a:t>Length of XR sessions</a:t>
            </a:r>
          </a:p>
          <a:p>
            <a:pPr lvl="1"/>
            <a:r>
              <a:rPr lang="en-US" sz="2800" dirty="0"/>
              <a:t>Number of sessions</a:t>
            </a:r>
          </a:p>
          <a:p>
            <a:pPr lvl="1"/>
            <a:r>
              <a:rPr lang="en-US" sz="2800" dirty="0"/>
              <a:t>Placement of XR sessions within curricula </a:t>
            </a:r>
          </a:p>
          <a:p>
            <a:pPr lvl="1"/>
            <a:r>
              <a:rPr lang="en-US" sz="2800" dirty="0"/>
              <a:t>Learning outcomes</a:t>
            </a:r>
          </a:p>
          <a:p>
            <a:pPr lvl="1"/>
            <a:r>
              <a:rPr lang="en-US" sz="2800" dirty="0"/>
              <a:t>Individual susceptibility</a:t>
            </a:r>
          </a:p>
          <a:p>
            <a:pPr lvl="1"/>
            <a:r>
              <a:rPr lang="en-US" sz="2800" dirty="0"/>
              <a:t>Adaptation</a:t>
            </a:r>
          </a:p>
        </p:txBody>
      </p:sp>
      <p:sp>
        <p:nvSpPr>
          <p:cNvPr id="6" name="Content Placeholder 2">
            <a:extLst>
              <a:ext uri="{FF2B5EF4-FFF2-40B4-BE49-F238E27FC236}">
                <a16:creationId xmlns:a16="http://schemas.microsoft.com/office/drawing/2014/main" id="{704FA88E-E4BC-8DA6-9E7E-30CC423F1464}"/>
              </a:ext>
            </a:extLst>
          </p:cNvPr>
          <p:cNvSpPr txBox="1">
            <a:spLocks/>
          </p:cNvSpPr>
          <p:nvPr/>
        </p:nvSpPr>
        <p:spPr bwMode="auto">
          <a:xfrm>
            <a:off x="10211403" y="564531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1606175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E7718B05-5D9D-4B5B-8F6E-D5C8348D6B01}"/>
              </a:ext>
            </a:extLst>
          </p:cNvPr>
          <p:cNvSpPr>
            <a:spLocks noGrp="1" noChangeArrowheads="1"/>
          </p:cNvSpPr>
          <p:nvPr>
            <p:ph type="title"/>
          </p:nvPr>
        </p:nvSpPr>
        <p:spPr/>
        <p:txBody>
          <a:bodyPr/>
          <a:lstStyle/>
          <a:p>
            <a:pPr eaLnBrk="1" hangingPunct="1"/>
            <a:r>
              <a:rPr lang="en-US" altLang="en-US"/>
              <a:t>Identify Individual Capacity of Target User Population</a:t>
            </a:r>
          </a:p>
        </p:txBody>
      </p:sp>
      <p:sp>
        <p:nvSpPr>
          <p:cNvPr id="79875" name="Content Placeholder 2">
            <a:extLst>
              <a:ext uri="{FF2B5EF4-FFF2-40B4-BE49-F238E27FC236}">
                <a16:creationId xmlns:a16="http://schemas.microsoft.com/office/drawing/2014/main" id="{C5CF8DF2-CBC4-AC52-FFE5-1FCEDA9B5666}"/>
              </a:ext>
            </a:extLst>
          </p:cNvPr>
          <p:cNvSpPr>
            <a:spLocks noGrp="1" noChangeArrowheads="1"/>
          </p:cNvSpPr>
          <p:nvPr>
            <p:ph sz="quarter" idx="11"/>
          </p:nvPr>
        </p:nvSpPr>
        <p:spPr>
          <a:xfrm>
            <a:off x="469900" y="806508"/>
            <a:ext cx="11250613" cy="5075237"/>
          </a:xfrm>
        </p:spPr>
        <p:txBody>
          <a:bodyPr/>
          <a:lstStyle/>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Motion sickness susceptibility questionnaire (MSSQ)</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Fast motion sickness scale (FMS)</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Significant differences in responses of individuals</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Sex</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Age</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Past experience</a:t>
            </a:r>
          </a:p>
          <a:p>
            <a:pPr marL="1522413" lvl="2" indent="-303213" eaLnBrk="1" hangingPunct="1">
              <a:buFont typeface="Wingdings" panose="05000000000000000000" pitchFamily="2" charset="2"/>
              <a:buChar char="v"/>
            </a:pPr>
            <a:r>
              <a:rPr lang="en-US" altLang="en-US" sz="2400" dirty="0">
                <a:latin typeface="Arial Narrow" panose="020B0606020202030204" pitchFamily="34" charset="0"/>
                <a:ea typeface="Arial Narrow" panose="020B0606020202030204" pitchFamily="34" charset="0"/>
                <a:cs typeface="Arial Narrow" panose="020B0606020202030204" pitchFamily="34" charset="0"/>
              </a:rPr>
              <a:t>VR time</a:t>
            </a:r>
          </a:p>
          <a:p>
            <a:pPr marL="1522413" lvl="2" indent="-303213" eaLnBrk="1" hangingPunct="1">
              <a:buFont typeface="Wingdings" panose="05000000000000000000" pitchFamily="2" charset="2"/>
              <a:buChar char="v"/>
            </a:pPr>
            <a:r>
              <a:rPr lang="en-US" altLang="en-US" sz="2400" dirty="0">
                <a:latin typeface="Arial Narrow" panose="020B0606020202030204" pitchFamily="34" charset="0"/>
                <a:ea typeface="Arial Narrow" panose="020B0606020202030204" pitchFamily="34" charset="0"/>
                <a:cs typeface="Arial Narrow" panose="020B0606020202030204" pitchFamily="34" charset="0"/>
              </a:rPr>
              <a:t>Simulator time</a:t>
            </a:r>
          </a:p>
          <a:p>
            <a:pPr marL="1522413" lvl="2" indent="-303213" eaLnBrk="1" hangingPunct="1">
              <a:buFont typeface="Wingdings" panose="05000000000000000000" pitchFamily="2" charset="2"/>
              <a:buChar char="v"/>
            </a:pPr>
            <a:r>
              <a:rPr lang="en-US" altLang="en-US" sz="2400" dirty="0">
                <a:latin typeface="Arial Narrow" panose="020B0606020202030204" pitchFamily="34" charset="0"/>
                <a:ea typeface="Arial Narrow" panose="020B0606020202030204" pitchFamily="34" charset="0"/>
                <a:cs typeface="Arial Narrow" panose="020B0606020202030204" pitchFamily="34" charset="0"/>
              </a:rPr>
              <a:t>Videogame time</a:t>
            </a:r>
          </a:p>
          <a:p>
            <a:pPr lvl="1" eaLnBrk="1" hangingPunct="1"/>
            <a:r>
              <a:rPr lang="en-US" altLang="en-US" sz="2800" dirty="0">
                <a:latin typeface="Arial Narrow" panose="020B0606020202030204" pitchFamily="34" charset="0"/>
                <a:ea typeface="Arial Narrow" panose="020B0606020202030204" pitchFamily="34" charset="0"/>
                <a:cs typeface="Arial Narrow" panose="020B0606020202030204" pitchFamily="34" charset="0"/>
              </a:rPr>
              <a:t>Prior sickness susceptibility</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Adaptation</a:t>
            </a:r>
          </a:p>
        </p:txBody>
      </p:sp>
      <p:sp>
        <p:nvSpPr>
          <p:cNvPr id="2" name="Content Placeholder 2">
            <a:extLst>
              <a:ext uri="{FF2B5EF4-FFF2-40B4-BE49-F238E27FC236}">
                <a16:creationId xmlns:a16="http://schemas.microsoft.com/office/drawing/2014/main" id="{A7F56F6B-F32B-73F7-7301-4CC2B2F5304D}"/>
              </a:ext>
            </a:extLst>
          </p:cNvPr>
          <p:cNvSpPr txBox="1">
            <a:spLocks/>
          </p:cNvSpPr>
          <p:nvPr/>
        </p:nvSpPr>
        <p:spPr bwMode="auto">
          <a:xfrm>
            <a:off x="10248179" y="4756961"/>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MSSQ - Motion Sickness Susceptibility Questionnaire</a:t>
            </a:r>
          </a:p>
          <a:p>
            <a:pPr marL="0" indent="0" algn="ctr">
              <a:spcBef>
                <a:spcPts val="0"/>
              </a:spcBef>
              <a:buNone/>
            </a:pPr>
            <a:r>
              <a:rPr lang="en-US" sz="1400" kern="0" dirty="0"/>
              <a:t>FMS - Fast Motion Sickness Scale</a:t>
            </a:r>
          </a:p>
          <a:p>
            <a:pPr marL="0" indent="0" algn="ctr">
              <a:spcBef>
                <a:spcPts val="0"/>
              </a:spcBef>
              <a:buNone/>
            </a:pPr>
            <a:r>
              <a:rPr lang="en-US" sz="1400" kern="0" dirty="0"/>
              <a:t>VR – Virtual Reality </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FF3A2FDB-40BB-3E33-D51D-7363D1CFC683}"/>
              </a:ext>
            </a:extLst>
          </p:cNvPr>
          <p:cNvSpPr>
            <a:spLocks noGrp="1" noChangeArrowheads="1"/>
          </p:cNvSpPr>
          <p:nvPr>
            <p:ph type="title"/>
          </p:nvPr>
        </p:nvSpPr>
        <p:spPr/>
        <p:txBody>
          <a:bodyPr/>
          <a:lstStyle/>
          <a:p>
            <a:pPr eaLnBrk="1" hangingPunct="1"/>
            <a:r>
              <a:rPr lang="en-US" altLang="en-US"/>
              <a:t>Other Factors</a:t>
            </a:r>
          </a:p>
        </p:txBody>
      </p:sp>
      <p:sp>
        <p:nvSpPr>
          <p:cNvPr id="81923" name="Content Placeholder 2">
            <a:extLst>
              <a:ext uri="{FF2B5EF4-FFF2-40B4-BE49-F238E27FC236}">
                <a16:creationId xmlns:a16="http://schemas.microsoft.com/office/drawing/2014/main" id="{E290B035-064C-ADAF-1ACD-6B1425F249B6}"/>
              </a:ext>
            </a:extLst>
          </p:cNvPr>
          <p:cNvSpPr>
            <a:spLocks noGrp="1" noChangeArrowheads="1"/>
          </p:cNvSpPr>
          <p:nvPr>
            <p:ph sz="quarter" idx="11"/>
          </p:nvPr>
        </p:nvSpPr>
        <p:spPr>
          <a:xfrm>
            <a:off x="479425" y="1046163"/>
            <a:ext cx="11250613" cy="5075237"/>
          </a:xfrm>
        </p:spPr>
        <p:txBody>
          <a:bodyPr/>
          <a:lstStyle/>
          <a:p>
            <a:pPr eaLnBrk="1" hangingPunct="1"/>
            <a:r>
              <a:rPr lang="en-US" altLang="en-US" sz="3600" dirty="0">
                <a:latin typeface="Arial Narrow" panose="020B0606020202030204" pitchFamily="34" charset="0"/>
                <a:ea typeface="Arial Narrow" panose="020B0606020202030204" pitchFamily="34" charset="0"/>
                <a:cs typeface="Arial Narrow" panose="020B0606020202030204" pitchFamily="34" charset="0"/>
              </a:rPr>
              <a:t>Design of training for those who cannot use </a:t>
            </a:r>
            <a:r>
              <a:rPr lang="en-US" altLang="en-US" sz="3600" dirty="0" err="1">
                <a:latin typeface="Arial Narrow" panose="020B0606020202030204" pitchFamily="34" charset="0"/>
                <a:ea typeface="Arial Narrow" panose="020B0606020202030204" pitchFamily="34" charset="0"/>
                <a:cs typeface="Arial Narrow" panose="020B0606020202030204" pitchFamily="34" charset="0"/>
              </a:rPr>
              <a:t>VEs</a:t>
            </a:r>
            <a:endParaRPr lang="en-US" altLang="en-US" sz="3200" dirty="0">
              <a:latin typeface="Arial Narrow" panose="020B0606020202030204" pitchFamily="34" charset="0"/>
              <a:ea typeface="Arial Narrow" panose="020B0606020202030204" pitchFamily="34" charset="0"/>
              <a:cs typeface="Arial Narrow" panose="020B0606020202030204" pitchFamily="34" charset="0"/>
            </a:endParaRPr>
          </a:p>
          <a:p>
            <a:pPr lvl="1"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Does it still achieve the </a:t>
            </a:r>
            <a:r>
              <a:rPr lang="en-US" altLang="en-US" sz="3200" dirty="0" err="1">
                <a:latin typeface="Arial Narrow" panose="020B0606020202030204" pitchFamily="34" charset="0"/>
                <a:ea typeface="Arial Narrow" panose="020B0606020202030204" pitchFamily="34" charset="0"/>
                <a:cs typeface="Arial Narrow" panose="020B0606020202030204" pitchFamily="34" charset="0"/>
              </a:rPr>
              <a:t>LOs</a:t>
            </a:r>
            <a:r>
              <a:rPr lang="en-US" altLang="en-US" sz="3200" dirty="0">
                <a:latin typeface="Arial Narrow" panose="020B0606020202030204" pitchFamily="34" charset="0"/>
                <a:ea typeface="Arial Narrow" panose="020B0606020202030204" pitchFamily="34" charset="0"/>
                <a:cs typeface="Arial Narrow" panose="020B0606020202030204" pitchFamily="34" charset="0"/>
              </a:rPr>
              <a:t>?</a:t>
            </a:r>
          </a:p>
          <a:p>
            <a:pPr lvl="1"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Does it fit into the schedule?</a:t>
            </a:r>
          </a:p>
          <a:p>
            <a:pPr eaLnBrk="1" hangingPunct="1"/>
            <a:r>
              <a:rPr lang="en-US" altLang="en-US" sz="3600" dirty="0">
                <a:latin typeface="Arial Narrow" panose="020B0606020202030204" pitchFamily="34" charset="0"/>
                <a:ea typeface="Arial Narrow" panose="020B0606020202030204" pitchFamily="34" charset="0"/>
                <a:cs typeface="Arial Narrow" panose="020B0606020202030204" pitchFamily="34" charset="0"/>
              </a:rPr>
              <a:t>Does </a:t>
            </a:r>
            <a:r>
              <a:rPr lang="en-US" altLang="en-US" sz="3600" dirty="0" err="1">
                <a:latin typeface="Arial Narrow" panose="020B0606020202030204" pitchFamily="34" charset="0"/>
                <a:ea typeface="Arial Narrow" panose="020B0606020202030204" pitchFamily="34" charset="0"/>
                <a:cs typeface="Arial Narrow" panose="020B0606020202030204" pitchFamily="34" charset="0"/>
              </a:rPr>
              <a:t>CyS</a:t>
            </a:r>
            <a:r>
              <a:rPr lang="en-US" altLang="en-US" sz="3600" dirty="0">
                <a:latin typeface="Arial Narrow" panose="020B0606020202030204" pitchFamily="34" charset="0"/>
                <a:ea typeface="Arial Narrow" panose="020B0606020202030204" pitchFamily="34" charset="0"/>
                <a:cs typeface="Arial Narrow" panose="020B0606020202030204" pitchFamily="34" charset="0"/>
              </a:rPr>
              <a:t> become a selection criteria?</a:t>
            </a:r>
          </a:p>
          <a:p>
            <a:pPr eaLnBrk="1" hangingPunct="1"/>
            <a:endParaRPr lang="en-US" altLang="en-US" sz="3600" dirty="0">
              <a:latin typeface="Arial Narrow" panose="020B0606020202030204" pitchFamily="34" charset="0"/>
              <a:ea typeface="Arial Narrow" panose="020B0606020202030204" pitchFamily="34" charset="0"/>
              <a:cs typeface="Arial Narrow" panose="020B0606020202030204" pitchFamily="34" charset="0"/>
            </a:endParaRPr>
          </a:p>
        </p:txBody>
      </p:sp>
      <p:sp>
        <p:nvSpPr>
          <p:cNvPr id="5" name="Content Placeholder 2">
            <a:extLst>
              <a:ext uri="{FF2B5EF4-FFF2-40B4-BE49-F238E27FC236}">
                <a16:creationId xmlns:a16="http://schemas.microsoft.com/office/drawing/2014/main" id="{0841C0D2-109A-CBD1-F4F9-7077010D704C}"/>
              </a:ext>
            </a:extLst>
          </p:cNvPr>
          <p:cNvSpPr txBox="1">
            <a:spLocks/>
          </p:cNvSpPr>
          <p:nvPr/>
        </p:nvSpPr>
        <p:spPr bwMode="auto">
          <a:xfrm>
            <a:off x="10042416" y="5354683"/>
            <a:ext cx="2128564" cy="965200"/>
          </a:xfrm>
          <a:prstGeom prst="rect">
            <a:avLst/>
          </a:prstGeom>
          <a:noFill/>
          <a:ln w="9525">
            <a:noFill/>
            <a:miter lim="800000"/>
            <a:headEnd/>
            <a:tailEnd/>
          </a:ln>
          <a:effectLst/>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Font typeface="Wingdings" charset="2"/>
              <a:buNone/>
              <a:defRPr/>
            </a:pPr>
            <a:r>
              <a:rPr lang="en-US" sz="1400" b="1" u="sng" kern="0" dirty="0"/>
              <a:t>Acronyms</a:t>
            </a:r>
          </a:p>
          <a:p>
            <a:pPr marL="0" indent="0" algn="ctr">
              <a:spcBef>
                <a:spcPts val="0"/>
              </a:spcBef>
              <a:buFont typeface="Wingdings" charset="2"/>
              <a:buNone/>
              <a:defRPr/>
            </a:pPr>
            <a:r>
              <a:rPr lang="en-US" sz="1400" kern="0" dirty="0" err="1"/>
              <a:t>CyS</a:t>
            </a:r>
            <a:r>
              <a:rPr lang="en-US" sz="1400" kern="0" dirty="0"/>
              <a:t> – Cybersickness</a:t>
            </a:r>
          </a:p>
          <a:p>
            <a:pPr marL="0" indent="0" algn="ctr">
              <a:spcBef>
                <a:spcPts val="0"/>
              </a:spcBef>
              <a:buFont typeface="Wingdings" charset="2"/>
              <a:buNone/>
              <a:defRPr/>
            </a:pPr>
            <a:r>
              <a:rPr lang="en-US" sz="1400" kern="0" dirty="0"/>
              <a:t>VE – Virtual Environment</a:t>
            </a:r>
          </a:p>
          <a:p>
            <a:pPr marL="0" indent="0" algn="ctr">
              <a:spcBef>
                <a:spcPts val="0"/>
              </a:spcBef>
              <a:buFont typeface="Wingdings" charset="2"/>
              <a:buNone/>
              <a:defRPr/>
            </a:pPr>
            <a:r>
              <a:rPr lang="en-US" sz="1400" kern="0" dirty="0"/>
              <a:t>LO – Learning Outcome </a:t>
            </a:r>
          </a:p>
          <a:p>
            <a:pPr marL="0" indent="0" algn="ctr">
              <a:spcBef>
                <a:spcPts val="0"/>
              </a:spcBef>
              <a:buFont typeface="Wingdings" charset="2"/>
              <a:buNone/>
              <a:defRPr/>
            </a:pPr>
            <a:endParaRPr lang="en-US" sz="1400" b="1" u="sng" kern="0" dirty="0"/>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417E92EC-5B65-66FA-CDB9-602ED72650D6}"/>
              </a:ext>
            </a:extLst>
          </p:cNvPr>
          <p:cNvSpPr>
            <a:spLocks noGrp="1" noChangeArrowheads="1"/>
          </p:cNvSpPr>
          <p:nvPr>
            <p:ph type="title"/>
          </p:nvPr>
        </p:nvSpPr>
        <p:spPr/>
        <p:txBody>
          <a:bodyPr/>
          <a:lstStyle/>
          <a:p>
            <a:pPr eaLnBrk="1" hangingPunct="1"/>
            <a:r>
              <a:rPr lang="en-US" altLang="en-US"/>
              <a:t>Discussion</a:t>
            </a:r>
          </a:p>
        </p:txBody>
      </p:sp>
      <p:sp>
        <p:nvSpPr>
          <p:cNvPr id="83971" name="Content Placeholder 2">
            <a:extLst>
              <a:ext uri="{FF2B5EF4-FFF2-40B4-BE49-F238E27FC236}">
                <a16:creationId xmlns:a16="http://schemas.microsoft.com/office/drawing/2014/main" id="{8A3FBE0A-359A-895C-A6DB-54C0E504D913}"/>
              </a:ext>
            </a:extLst>
          </p:cNvPr>
          <p:cNvSpPr>
            <a:spLocks noGrp="1" noChangeArrowheads="1"/>
          </p:cNvSpPr>
          <p:nvPr>
            <p:ph sz="quarter" idx="11"/>
          </p:nvPr>
        </p:nvSpPr>
        <p:spPr>
          <a:xfrm>
            <a:off x="479425" y="1046163"/>
            <a:ext cx="11250613" cy="5075237"/>
          </a:xfrm>
        </p:spPr>
        <p:txBody>
          <a:bodyPr/>
          <a:lstStyle/>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How will you apply the information from this tutorial?</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What additional questions does this tutorial raise for you?</a:t>
            </a:r>
          </a:p>
          <a:p>
            <a:pPr eaLnBrk="1" hangingPunct="1"/>
            <a:r>
              <a:rPr lang="en-US" altLang="en-US" sz="3200" dirty="0">
                <a:latin typeface="Arial Narrow" panose="020B0606020202030204" pitchFamily="34" charset="0"/>
                <a:ea typeface="Arial Narrow" panose="020B0606020202030204" pitchFamily="34" charset="0"/>
                <a:cs typeface="Arial Narrow" panose="020B0606020202030204" pitchFamily="34" charset="0"/>
              </a:rPr>
              <a:t>What barriers exist to fully implementing best practices to minimize </a:t>
            </a:r>
            <a:r>
              <a:rPr lang="en-US" altLang="en-US" sz="3200" dirty="0" err="1">
                <a:latin typeface="Arial Narrow" panose="020B0606020202030204" pitchFamily="34" charset="0"/>
                <a:ea typeface="Arial Narrow" panose="020B0606020202030204" pitchFamily="34" charset="0"/>
                <a:cs typeface="Arial Narrow" panose="020B0606020202030204" pitchFamily="34" charset="0"/>
              </a:rPr>
              <a:t>CyS</a:t>
            </a:r>
            <a:r>
              <a:rPr lang="en-US" altLang="en-US" sz="3200" dirty="0">
                <a:latin typeface="Arial Narrow" panose="020B0606020202030204" pitchFamily="34" charset="0"/>
                <a:ea typeface="Arial Narrow" panose="020B0606020202030204" pitchFamily="34" charset="0"/>
                <a:cs typeface="Arial Narrow" panose="020B0606020202030204" pitchFamily="34" charset="0"/>
              </a:rPr>
              <a:t> in your virtual content?</a:t>
            </a:r>
          </a:p>
        </p:txBody>
      </p:sp>
      <p:sp>
        <p:nvSpPr>
          <p:cNvPr id="2" name="Content Placeholder 2">
            <a:extLst>
              <a:ext uri="{FF2B5EF4-FFF2-40B4-BE49-F238E27FC236}">
                <a16:creationId xmlns:a16="http://schemas.microsoft.com/office/drawing/2014/main" id="{70653D89-2558-83B2-3416-4D63D61BBD19}"/>
              </a:ext>
            </a:extLst>
          </p:cNvPr>
          <p:cNvSpPr txBox="1">
            <a:spLocks/>
          </p:cNvSpPr>
          <p:nvPr/>
        </p:nvSpPr>
        <p:spPr bwMode="auto">
          <a:xfrm>
            <a:off x="10211403" y="564531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0CFC6-F79F-2CE7-A061-28D8142C97DB}"/>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EDCAD05-BFF5-A1EC-ED81-F78C0C499422}"/>
              </a:ext>
            </a:extLst>
          </p:cNvPr>
          <p:cNvSpPr>
            <a:spLocks noGrp="1"/>
          </p:cNvSpPr>
          <p:nvPr>
            <p:ph sz="quarter" idx="11"/>
          </p:nvPr>
        </p:nvSpPr>
        <p:spPr/>
        <p:txBody>
          <a:bodyPr/>
          <a:lstStyle/>
          <a:p>
            <a:r>
              <a:rPr lang="en-US" sz="3200" dirty="0"/>
              <a:t>Early stages of building a XR for training must consider CyS because many mitigation strategies can only be implemented there</a:t>
            </a:r>
          </a:p>
          <a:p>
            <a:r>
              <a:rPr lang="en-US" sz="3200" dirty="0"/>
              <a:t>Failure to consider CyS throughout the process can render an XR training system ineffective or unusable</a:t>
            </a:r>
          </a:p>
        </p:txBody>
      </p:sp>
      <p:sp>
        <p:nvSpPr>
          <p:cNvPr id="5" name="Content Placeholder 2">
            <a:extLst>
              <a:ext uri="{FF2B5EF4-FFF2-40B4-BE49-F238E27FC236}">
                <a16:creationId xmlns:a16="http://schemas.microsoft.com/office/drawing/2014/main" id="{45BBDB85-BEFA-63FB-E0C2-A453F9926368}"/>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sz="1400" b="1" u="sng" kern="0" dirty="0"/>
          </a:p>
          <a:p>
            <a:pPr marL="0" indent="0" algn="ctr">
              <a:spcBef>
                <a:spcPts val="0"/>
              </a:spcBef>
              <a:buNone/>
            </a:pPr>
            <a:r>
              <a:rPr lang="en-US" sz="1400" kern="0" dirty="0"/>
              <a:t>XR – eXtended Reality</a:t>
            </a:r>
          </a:p>
        </p:txBody>
      </p:sp>
    </p:spTree>
    <p:custDataLst>
      <p:tags r:id="rId1"/>
    </p:custDataLst>
    <p:extLst>
      <p:ext uri="{BB962C8B-B14F-4D97-AF65-F5344CB8AC3E}">
        <p14:creationId xmlns:p14="http://schemas.microsoft.com/office/powerpoint/2010/main" val="3834188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Questions?</a:t>
            </a:r>
          </a:p>
        </p:txBody>
      </p:sp>
      <p:sp>
        <p:nvSpPr>
          <p:cNvPr id="3" name="Content Placeholder 2"/>
          <p:cNvSpPr>
            <a:spLocks noGrp="1"/>
          </p:cNvSpPr>
          <p:nvPr>
            <p:ph sz="quarter" idx="11"/>
          </p:nvPr>
        </p:nvSpPr>
        <p:spPr>
          <a:xfrm>
            <a:off x="480133" y="1046715"/>
            <a:ext cx="4512281" cy="5075237"/>
          </a:xfrm>
        </p:spPr>
        <p:txBody>
          <a:bodyPr/>
          <a:lstStyle/>
          <a:p>
            <a:pPr marL="0" indent="0">
              <a:buNone/>
            </a:pPr>
            <a:r>
              <a:rPr lang="en-AU" sz="4400" dirty="0"/>
              <a:t>Contact Details:</a:t>
            </a:r>
          </a:p>
          <a:p>
            <a:pPr marL="0" indent="0">
              <a:buNone/>
            </a:pPr>
            <a:endParaRPr lang="en-AU" sz="24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sz="2400" dirty="0"/>
          </a:p>
          <a:p>
            <a:pPr marL="0" indent="0">
              <a:buNone/>
            </a:pPr>
            <a:r>
              <a:rPr lang="en-AU" sz="3200" b="1" dirty="0"/>
              <a:t>LCDR Nick Adriaanse</a:t>
            </a:r>
          </a:p>
          <a:p>
            <a:pPr marL="0" indent="0">
              <a:buNone/>
            </a:pPr>
            <a:endParaRPr lang="en-AU" sz="2400" dirty="0"/>
          </a:p>
          <a:p>
            <a:pPr marL="0" indent="0">
              <a:buNone/>
            </a:pPr>
            <a:r>
              <a:rPr lang="en-AU" sz="2400" dirty="0">
                <a:hlinkClick r:id="rId4"/>
              </a:rPr>
              <a:t>nicholas.j.adriaanse.fm@us.navy.mil</a:t>
            </a:r>
            <a:endParaRPr lang="en-AU" sz="2400" dirty="0"/>
          </a:p>
          <a:p>
            <a:pPr marL="0" indent="0">
              <a:buNone/>
            </a:pPr>
            <a:r>
              <a:rPr lang="en-AU" sz="2400" dirty="0"/>
              <a:t>C: +1 419 908 9894</a:t>
            </a:r>
          </a:p>
          <a:p>
            <a:pPr marL="0" indent="0">
              <a:buNone/>
            </a:pPr>
            <a:r>
              <a:rPr lang="en-AU" sz="2400" dirty="0"/>
              <a:t>W: +1 757 492 8362</a:t>
            </a:r>
          </a:p>
        </p:txBody>
      </p:sp>
      <p:sp>
        <p:nvSpPr>
          <p:cNvPr id="5" name="Content Placeholder 2">
            <a:extLst>
              <a:ext uri="{FF2B5EF4-FFF2-40B4-BE49-F238E27FC236}">
                <a16:creationId xmlns:a16="http://schemas.microsoft.com/office/drawing/2014/main" id="{CFF270EF-908F-5090-7808-1FB243605973}"/>
              </a:ext>
            </a:extLst>
          </p:cNvPr>
          <p:cNvSpPr txBox="1">
            <a:spLocks/>
          </p:cNvSpPr>
          <p:nvPr/>
        </p:nvSpPr>
        <p:spPr bwMode="auto">
          <a:xfrm>
            <a:off x="4173563" y="980005"/>
            <a:ext cx="5615868" cy="23822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AU" sz="3200" b="1" kern="0" dirty="0"/>
              <a:t>Kay Stanney</a:t>
            </a:r>
          </a:p>
          <a:p>
            <a:pPr marL="0" indent="0">
              <a:buFont typeface="Wingdings" charset="2"/>
              <a:buNone/>
            </a:pPr>
            <a:endParaRPr lang="en-AU" sz="2400" kern="0" dirty="0"/>
          </a:p>
          <a:p>
            <a:pPr marL="0" indent="0">
              <a:buFont typeface="Wingdings" charset="2"/>
              <a:buNone/>
            </a:pPr>
            <a:r>
              <a:rPr lang="en-AU" sz="2400" kern="0" dirty="0">
                <a:hlinkClick r:id="rId5"/>
              </a:rPr>
              <a:t>kay@designinteractive.net</a:t>
            </a:r>
            <a:r>
              <a:rPr lang="en-AU" sz="2400" kern="0" dirty="0"/>
              <a:t> </a:t>
            </a:r>
          </a:p>
          <a:p>
            <a:pPr marL="0" indent="0">
              <a:buFont typeface="Wingdings" charset="2"/>
              <a:buNone/>
            </a:pPr>
            <a:r>
              <a:rPr lang="en-AU" sz="2400" kern="0" dirty="0"/>
              <a:t>W: +1 407 706 0977 x 223</a:t>
            </a:r>
          </a:p>
        </p:txBody>
      </p:sp>
      <p:sp>
        <p:nvSpPr>
          <p:cNvPr id="6" name="Content Placeholder 2">
            <a:extLst>
              <a:ext uri="{FF2B5EF4-FFF2-40B4-BE49-F238E27FC236}">
                <a16:creationId xmlns:a16="http://schemas.microsoft.com/office/drawing/2014/main" id="{B965F0BE-DBA5-4D9D-93F9-5524A4C94BD7}"/>
              </a:ext>
            </a:extLst>
          </p:cNvPr>
          <p:cNvSpPr txBox="1">
            <a:spLocks/>
          </p:cNvSpPr>
          <p:nvPr/>
        </p:nvSpPr>
        <p:spPr bwMode="auto">
          <a:xfrm>
            <a:off x="6576132" y="4012273"/>
            <a:ext cx="5615868" cy="23822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AU" sz="3200" b="1" kern="0" dirty="0"/>
              <a:t>Perry McDowell</a:t>
            </a:r>
          </a:p>
          <a:p>
            <a:pPr marL="0" indent="0">
              <a:buFont typeface="Wingdings" charset="2"/>
              <a:buNone/>
            </a:pPr>
            <a:endParaRPr lang="en-AU" sz="2400" kern="0" dirty="0"/>
          </a:p>
          <a:p>
            <a:pPr marL="0" indent="0">
              <a:buFont typeface="Wingdings" charset="2"/>
              <a:buNone/>
            </a:pPr>
            <a:r>
              <a:rPr lang="en-AU" sz="2400" kern="0" dirty="0">
                <a:hlinkClick r:id="rId6"/>
              </a:rPr>
              <a:t>mcdowell@nps.edu</a:t>
            </a:r>
            <a:r>
              <a:rPr lang="en-AU" sz="2400" kern="0" dirty="0"/>
              <a:t> </a:t>
            </a:r>
          </a:p>
          <a:p>
            <a:pPr marL="0" indent="0">
              <a:buFont typeface="Wingdings" charset="2"/>
              <a:buNone/>
            </a:pPr>
            <a:r>
              <a:rPr lang="en-AU" sz="2400" kern="0" dirty="0"/>
              <a:t>C: +1 831 915 8396</a:t>
            </a:r>
          </a:p>
          <a:p>
            <a:pPr marL="0" indent="0">
              <a:buFont typeface="Wingdings" charset="2"/>
              <a:buNone/>
            </a:pPr>
            <a:r>
              <a:rPr lang="en-AU" sz="2400" kern="0" dirty="0"/>
              <a:t>W: +1 831 656 7591</a:t>
            </a:r>
          </a:p>
        </p:txBody>
      </p:sp>
      <p:sp>
        <p:nvSpPr>
          <p:cNvPr id="4" name="Content Placeholder 2">
            <a:extLst>
              <a:ext uri="{FF2B5EF4-FFF2-40B4-BE49-F238E27FC236}">
                <a16:creationId xmlns:a16="http://schemas.microsoft.com/office/drawing/2014/main" id="{2E2B83C9-92FA-25EA-A0B7-30059ED3EACD}"/>
              </a:ext>
            </a:extLst>
          </p:cNvPr>
          <p:cNvSpPr txBox="1">
            <a:spLocks/>
          </p:cNvSpPr>
          <p:nvPr/>
        </p:nvSpPr>
        <p:spPr bwMode="auto">
          <a:xfrm>
            <a:off x="7761889" y="980005"/>
            <a:ext cx="5615868" cy="23822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AU" sz="3200" b="1" kern="0" dirty="0"/>
              <a:t>Claire Hughes</a:t>
            </a:r>
          </a:p>
          <a:p>
            <a:pPr marL="0" indent="0">
              <a:buFont typeface="Wingdings" charset="2"/>
              <a:buNone/>
            </a:pPr>
            <a:endParaRPr lang="en-AU" sz="2400" kern="0" dirty="0"/>
          </a:p>
          <a:p>
            <a:pPr marL="0" indent="0">
              <a:buFont typeface="Wingdings" charset="2"/>
              <a:buNone/>
            </a:pPr>
            <a:r>
              <a:rPr lang="en-AU" sz="2400" kern="0" dirty="0">
                <a:hlinkClick r:id="rId7"/>
              </a:rPr>
              <a:t>claire.hughes@designinteractive.net</a:t>
            </a:r>
            <a:r>
              <a:rPr lang="en-AU" sz="2400" kern="0" dirty="0"/>
              <a:t>  </a:t>
            </a:r>
          </a:p>
          <a:p>
            <a:pPr marL="0" indent="0">
              <a:buFont typeface="Wingdings" charset="2"/>
              <a:buNone/>
            </a:pPr>
            <a:r>
              <a:rPr lang="en-AU" sz="2400" kern="0" dirty="0"/>
              <a:t>C: +1 386 506 9995</a:t>
            </a:r>
          </a:p>
        </p:txBody>
      </p:sp>
    </p:spTree>
    <p:custDataLst>
      <p:tags r:id="rId1"/>
    </p:custDataLst>
    <p:extLst>
      <p:ext uri="{BB962C8B-B14F-4D97-AF65-F5344CB8AC3E}">
        <p14:creationId xmlns:p14="http://schemas.microsoft.com/office/powerpoint/2010/main" val="3132430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Key References</a:t>
            </a:r>
          </a:p>
        </p:txBody>
      </p:sp>
      <p:sp>
        <p:nvSpPr>
          <p:cNvPr id="3" name="Content Placeholder 2"/>
          <p:cNvSpPr>
            <a:spLocks noGrp="1"/>
          </p:cNvSpPr>
          <p:nvPr>
            <p:ph sz="quarter" idx="11"/>
          </p:nvPr>
        </p:nvSpPr>
        <p:spPr/>
        <p:txBody>
          <a:bodyPr/>
          <a:lstStyle/>
          <a:p>
            <a:r>
              <a:rPr lang="en-US" sz="2000" dirty="0"/>
              <a:t>Stanney, K., Lawson, B. D., Rokers, B., Dennison, M., Fidopiastis, C., Stoffregen, T., … Fulvio, J. M. (2020). Identifying Causes of and Solutions for Cybersickness in Immersive Technology: Reformulation of a Research and Development Agenda. International Journal of Human–Computer Interaction, 36(19), 1783–1803. https://doi.org/10.1080/10447318.2020.1828535</a:t>
            </a:r>
          </a:p>
          <a:p>
            <a:r>
              <a:rPr lang="en-US" sz="2000" dirty="0"/>
              <a:t>Kennedy, R. S., &amp; Fowlkes, J. E. (1992). Simulator sickness is polygenic and polysymptomatic: Implications for research. The International Journal of Aviation Psychology, 2(1), 23–38. https://doi.org/10.1207/s15327108ijap0201_2</a:t>
            </a:r>
          </a:p>
          <a:p>
            <a:r>
              <a:rPr lang="en-US" sz="2000" dirty="0"/>
              <a:t>Lawson, B. D., &amp; Stanney, K. M. (2021). cybersickness in virtual reality and augmented reality. Frontiers in Virtual Reality, 2, 759682.</a:t>
            </a:r>
          </a:p>
          <a:p>
            <a:r>
              <a:rPr lang="en-US" sz="2000" dirty="0"/>
              <a:t>LaViola, J. J. (2000). A discussion of cybersickness in virtual environments. </a:t>
            </a:r>
            <a:r>
              <a:rPr lang="en-US" sz="2000" i="1" dirty="0"/>
              <a:t>ACM Sigchi Bulletin 32(1)</a:t>
            </a:r>
            <a:r>
              <a:rPr lang="en-US" sz="2000" dirty="0"/>
              <a:t>, 47-56. </a:t>
            </a:r>
          </a:p>
          <a:p>
            <a:r>
              <a:rPr lang="en-US" sz="2000" dirty="0"/>
              <a:t>Lowood, H. E. (2023, 08 23). </a:t>
            </a:r>
            <a:r>
              <a:rPr lang="en-US" sz="2000" i="1" dirty="0"/>
              <a:t>Virtual reality (VR) | Definition, Development, Technology, Examples, &amp; Facts</a:t>
            </a:r>
            <a:r>
              <a:rPr lang="en-US" sz="2000" dirty="0"/>
              <a:t>. Retrieved from Britannica.com: https://www.britannica.com/technology/virtual-reality </a:t>
            </a:r>
          </a:p>
          <a:p>
            <a:r>
              <a:rPr lang="en-US" sz="2000" dirty="0"/>
              <a:t>McCauley, M. E., &amp; Sharkey, T. J. (1992). Cybersickness: Perception of Self-Motion in Virtual Environments. </a:t>
            </a:r>
            <a:r>
              <a:rPr lang="en-US" sz="2000" i="1" dirty="0"/>
              <a:t>Presence: Teleoperators and Virtual Environments</a:t>
            </a:r>
            <a:r>
              <a:rPr lang="en-US" sz="2000" dirty="0"/>
              <a:t>, 311-318. </a:t>
            </a:r>
          </a:p>
          <a:p>
            <a:r>
              <a:rPr lang="en-US" sz="2000" dirty="0"/>
              <a:t>Rebenitsch, L., &amp; Owen, C. (2016). Review on cybersickness in applications and visual displays. </a:t>
            </a:r>
            <a:r>
              <a:rPr lang="en-US" sz="2000" i="1" dirty="0"/>
              <a:t>Virtual Reality</a:t>
            </a:r>
            <a:r>
              <a:rPr lang="en-US" sz="2000" dirty="0"/>
              <a:t>, 101-125.</a:t>
            </a:r>
          </a:p>
        </p:txBody>
      </p:sp>
    </p:spTree>
    <p:custDataLst>
      <p:tags r:id="rId1"/>
    </p:custDataLst>
    <p:extLst>
      <p:ext uri="{BB962C8B-B14F-4D97-AF65-F5344CB8AC3E}">
        <p14:creationId xmlns:p14="http://schemas.microsoft.com/office/powerpoint/2010/main" val="290155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Key References</a:t>
            </a:r>
          </a:p>
        </p:txBody>
      </p:sp>
      <p:sp>
        <p:nvSpPr>
          <p:cNvPr id="3" name="Content Placeholder 2"/>
          <p:cNvSpPr>
            <a:spLocks noGrp="1"/>
          </p:cNvSpPr>
          <p:nvPr>
            <p:ph sz="quarter" idx="11"/>
          </p:nvPr>
        </p:nvSpPr>
        <p:spPr>
          <a:xfrm>
            <a:off x="480132" y="891381"/>
            <a:ext cx="11250613" cy="5075237"/>
          </a:xfrm>
        </p:spPr>
        <p:txBody>
          <a:bodyPr/>
          <a:lstStyle/>
          <a:p>
            <a:r>
              <a:rPr lang="en-US" sz="2000" dirty="0"/>
              <a:t>Stanney, K.M., Graeber, D.A., &amp; Kennedy, R.S. (2021).  Virtual environment usage protocols (chapter 29).  In W. Karwowski (ed.), </a:t>
            </a:r>
            <a:r>
              <a:rPr lang="en-US" sz="2000" i="1" dirty="0"/>
              <a:t>Handbook of Standards and Guidelines in Ergonomics and Human Factors</a:t>
            </a:r>
            <a:r>
              <a:rPr lang="en-US" sz="2000" dirty="0"/>
              <a:t>.  Mahwah, NJ: Lawrence Erlbaum.</a:t>
            </a:r>
          </a:p>
          <a:p>
            <a:r>
              <a:rPr lang="en-US" sz="2000" dirty="0">
                <a:effectLst/>
              </a:rPr>
              <a:t>Stanney, Kay M., Claire L. Hughes, Peyton Bailey, Ernesto Ruiz, and Cali Fidopiastis. “Cybersickness in Immersive Training Environments.” In </a:t>
            </a:r>
            <a:r>
              <a:rPr lang="en-US" sz="2000" i="1" dirty="0">
                <a:effectLst/>
              </a:rPr>
              <a:t>Human Factors in Simulation and Training</a:t>
            </a:r>
            <a:r>
              <a:rPr lang="en-US" sz="2000" dirty="0">
                <a:effectLst/>
              </a:rPr>
              <a:t>, by Dennis A. Vincenzi, Mustapha Moloua, Peter A Hancock, James A. Pharmer, and James C. Ferraro, 159–80, 2nd ed. Boca Raton: CRC Press, 2023.</a:t>
            </a:r>
          </a:p>
          <a:p>
            <a:r>
              <a:rPr lang="en-US" sz="2000" dirty="0"/>
              <a:t>Riley, J., Stanney, K., Hughes, C., &amp; Fidopiastis, C. (2022). Examining Technology, Human, and Contextual Factors Impacting AR Utility for Learning. In Interservice/Industry Training, Simulation, and Education Conference (I/ITSEC) November (Vol. 23).</a:t>
            </a:r>
            <a:endParaRPr lang="en-AU" sz="2000" dirty="0"/>
          </a:p>
          <a:p>
            <a:r>
              <a:rPr lang="en-AU" sz="2000" dirty="0"/>
              <a:t>Stanney, K., Kennedy, R., &amp; Hale, K. (2014). Virtual Environment Usage Protocols. In K. S. Hale, &amp; K. M. Stanney, </a:t>
            </a:r>
            <a:r>
              <a:rPr lang="en-AU" sz="2000" i="1" dirty="0"/>
              <a:t>Handbook of virtual environments: Design, implementation, and applications. </a:t>
            </a:r>
            <a:r>
              <a:rPr lang="en-AU" sz="2000" dirty="0"/>
              <a:t>(pp. 797-809). Boca Raton, FL: CRC Press. </a:t>
            </a:r>
          </a:p>
          <a:p>
            <a:r>
              <a:rPr lang="en-US" sz="2000" dirty="0"/>
              <a:t>Tian, N., Lopes, P., &amp; Boulic, R. (2022). A review of cybersickness in head-mounted displays: raising attention to individual susceptibility. Virtual Reality, 26(4), 1409-1441</a:t>
            </a:r>
          </a:p>
          <a:p>
            <a:r>
              <a:rPr lang="en-AU" sz="2000" dirty="0"/>
              <a:t>Tian, N., &amp; Boulic, R. (2024). The Least Increasing Aversion (LIA) Protocol: illustration on identifying individual susceptibility to cybersickness triggers. IEEE Transactions on Visualization and Computer Graphics</a:t>
            </a:r>
          </a:p>
        </p:txBody>
      </p:sp>
    </p:spTree>
    <p:extLst>
      <p:ext uri="{BB962C8B-B14F-4D97-AF65-F5344CB8AC3E}">
        <p14:creationId xmlns:p14="http://schemas.microsoft.com/office/powerpoint/2010/main" val="2293956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DCD8-64DC-B753-B7DE-4E272C11E31B}"/>
              </a:ext>
            </a:extLst>
          </p:cNvPr>
          <p:cNvSpPr>
            <a:spLocks noGrp="1"/>
          </p:cNvSpPr>
          <p:nvPr>
            <p:ph type="title"/>
          </p:nvPr>
        </p:nvSpPr>
        <p:spPr/>
        <p:txBody>
          <a:bodyPr/>
          <a:lstStyle/>
          <a:p>
            <a:r>
              <a:rPr lang="en-US" dirty="0"/>
              <a:t>This is NOT Cybersickness</a:t>
            </a:r>
          </a:p>
        </p:txBody>
      </p:sp>
      <p:pic>
        <p:nvPicPr>
          <p:cNvPr id="4" name="VR.Failure">
            <a:hlinkClick r:id="" action="ppaction://media"/>
            <a:extLst>
              <a:ext uri="{FF2B5EF4-FFF2-40B4-BE49-F238E27FC236}">
                <a16:creationId xmlns:a16="http://schemas.microsoft.com/office/drawing/2014/main" id="{E5EAB576-7BAE-AF05-1094-996DFDDBD96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564390" y="795130"/>
            <a:ext cx="3332162" cy="5915314"/>
          </a:xfrm>
          <a:prstGeom prst="rect">
            <a:avLst/>
          </a:prstGeom>
        </p:spPr>
      </p:pic>
    </p:spTree>
    <p:custDataLst>
      <p:tags r:id="rId1"/>
    </p:custDataLst>
    <p:extLst>
      <p:ext uri="{BB962C8B-B14F-4D97-AF65-F5344CB8AC3E}">
        <p14:creationId xmlns:p14="http://schemas.microsoft.com/office/powerpoint/2010/main" val="370565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8F9A4-C9B9-5625-4B04-7F5B10C5DCB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A853260-0A6A-5898-6C19-CAC8B3905448}"/>
              </a:ext>
            </a:extLst>
          </p:cNvPr>
          <p:cNvSpPr>
            <a:spLocks noGrp="1"/>
          </p:cNvSpPr>
          <p:nvPr>
            <p:ph sz="quarter" idx="11"/>
          </p:nvPr>
        </p:nvSpPr>
        <p:spPr/>
        <p:txBody>
          <a:bodyPr/>
          <a:lstStyle/>
          <a:p>
            <a:r>
              <a:rPr lang="en-US" sz="3200" dirty="0"/>
              <a:t>Definition of CyS</a:t>
            </a:r>
          </a:p>
          <a:p>
            <a:r>
              <a:rPr lang="en-US" sz="3200" dirty="0"/>
              <a:t>Importance of CyS</a:t>
            </a:r>
          </a:p>
          <a:p>
            <a:r>
              <a:rPr lang="en-US" sz="3200" dirty="0"/>
              <a:t>CyS Science </a:t>
            </a:r>
          </a:p>
          <a:p>
            <a:pPr lvl="1"/>
            <a:r>
              <a:rPr lang="en-US" sz="2800" dirty="0"/>
              <a:t>Scientific factors that affect CyS</a:t>
            </a:r>
          </a:p>
          <a:p>
            <a:r>
              <a:rPr lang="en-US" sz="3200" dirty="0"/>
              <a:t>How to reduce CyS during the design and development phases</a:t>
            </a:r>
          </a:p>
          <a:p>
            <a:r>
              <a:rPr lang="en-US" sz="3200" dirty="0"/>
              <a:t>Protocols to reduce CyS for fielded systems</a:t>
            </a:r>
          </a:p>
          <a:p>
            <a:r>
              <a:rPr lang="en-US" sz="3200" dirty="0"/>
              <a:t>How to reduce CyS during curriculum design</a:t>
            </a:r>
          </a:p>
          <a:p>
            <a:r>
              <a:rPr lang="en-US" sz="3200" dirty="0"/>
              <a:t>Other factors </a:t>
            </a:r>
          </a:p>
          <a:p>
            <a:r>
              <a:rPr lang="en-US" sz="3200" dirty="0"/>
              <a:t>Conclusions</a:t>
            </a:r>
          </a:p>
        </p:txBody>
      </p:sp>
      <p:sp>
        <p:nvSpPr>
          <p:cNvPr id="7" name="Content Placeholder 2">
            <a:extLst>
              <a:ext uri="{FF2B5EF4-FFF2-40B4-BE49-F238E27FC236}">
                <a16:creationId xmlns:a16="http://schemas.microsoft.com/office/drawing/2014/main" id="{F67FE0E7-AFC0-132A-4BFF-903CE51CCDBD}"/>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extLst>
      <p:ext uri="{BB962C8B-B14F-4D97-AF65-F5344CB8AC3E}">
        <p14:creationId xmlns:p14="http://schemas.microsoft.com/office/powerpoint/2010/main" val="620752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547-9298-6E22-AD57-5DFCA2E92286}"/>
              </a:ext>
            </a:extLst>
          </p:cNvPr>
          <p:cNvSpPr>
            <a:spLocks noGrp="1"/>
          </p:cNvSpPr>
          <p:nvPr>
            <p:ph type="title"/>
          </p:nvPr>
        </p:nvSpPr>
        <p:spPr/>
        <p:txBody>
          <a:bodyPr/>
          <a:lstStyle/>
          <a:p>
            <a:r>
              <a:rPr lang="en-US" dirty="0"/>
              <a:t>Definition of CyS</a:t>
            </a:r>
          </a:p>
        </p:txBody>
      </p:sp>
      <p:sp>
        <p:nvSpPr>
          <p:cNvPr id="3" name="Content Placeholder 2">
            <a:extLst>
              <a:ext uri="{FF2B5EF4-FFF2-40B4-BE49-F238E27FC236}">
                <a16:creationId xmlns:a16="http://schemas.microsoft.com/office/drawing/2014/main" id="{2F4087F1-B7A9-E5CF-D7B1-327080F98C05}"/>
              </a:ext>
            </a:extLst>
          </p:cNvPr>
          <p:cNvSpPr>
            <a:spLocks noGrp="1"/>
          </p:cNvSpPr>
          <p:nvPr>
            <p:ph sz="quarter" idx="11"/>
          </p:nvPr>
        </p:nvSpPr>
        <p:spPr/>
        <p:txBody>
          <a:bodyPr/>
          <a:lstStyle/>
          <a:p>
            <a:pPr marL="0" indent="0">
              <a:buNone/>
              <a:defRPr/>
            </a:pPr>
            <a:r>
              <a:rPr lang="en-US" sz="4000" b="1" i="1" dirty="0">
                <a:solidFill>
                  <a:schemeClr val="tx2"/>
                </a:solidFill>
                <a:latin typeface="Arial Narrow" panose="020B0606020202030204" pitchFamily="34" charset="0"/>
              </a:rPr>
              <a:t>Learning Objective 1</a:t>
            </a:r>
          </a:p>
          <a:p>
            <a:r>
              <a:rPr lang="en-US" sz="3200" dirty="0"/>
              <a:t>Definition of CyS</a:t>
            </a:r>
          </a:p>
          <a:p>
            <a:pPr lvl="1"/>
            <a:r>
              <a:rPr lang="en-US" sz="2800" dirty="0"/>
              <a:t>CyS is a phenomenon that occurs when individuals experience symptoms while using simulation technology, such as flight simulators or XR training systems </a:t>
            </a:r>
          </a:p>
        </p:txBody>
      </p:sp>
      <p:sp>
        <p:nvSpPr>
          <p:cNvPr id="4" name="Content Placeholder 2">
            <a:extLst>
              <a:ext uri="{FF2B5EF4-FFF2-40B4-BE49-F238E27FC236}">
                <a16:creationId xmlns:a16="http://schemas.microsoft.com/office/drawing/2014/main" id="{901B0730-C5E4-9879-165D-458044F87488}"/>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p>
          <a:p>
            <a:pPr marL="0" indent="0" algn="ctr">
              <a:spcBef>
                <a:spcPts val="0"/>
              </a:spcBef>
              <a:buNone/>
            </a:pPr>
            <a:r>
              <a:rPr lang="en-US" sz="1400" kern="0" dirty="0"/>
              <a:t>XR – eXtended Reality</a:t>
            </a:r>
            <a:endParaRPr lang="en-US" kern="0" dirty="0"/>
          </a:p>
        </p:txBody>
      </p:sp>
    </p:spTree>
    <p:custDataLst>
      <p:tags r:id="rId1"/>
    </p:custDataLst>
    <p:extLst>
      <p:ext uri="{BB962C8B-B14F-4D97-AF65-F5344CB8AC3E}">
        <p14:creationId xmlns:p14="http://schemas.microsoft.com/office/powerpoint/2010/main" val="3364885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3">
            <a:extLst>
              <a:ext uri="{FF2B5EF4-FFF2-40B4-BE49-F238E27FC236}">
                <a16:creationId xmlns:a16="http://schemas.microsoft.com/office/drawing/2014/main" id="{8956D36F-CA38-6C71-BF3E-E356035D0DE8}"/>
              </a:ext>
            </a:extLst>
          </p:cNvPr>
          <p:cNvSpPr txBox="1">
            <a:spLocks/>
          </p:cNvSpPr>
          <p:nvPr/>
        </p:nvSpPr>
        <p:spPr bwMode="auto">
          <a:xfrm>
            <a:off x="6606939" y="1354584"/>
            <a:ext cx="5765800" cy="4351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After: Adverse Physiological Maladaptation</a:t>
            </a:r>
          </a:p>
        </p:txBody>
      </p:sp>
      <p:pic>
        <p:nvPicPr>
          <p:cNvPr id="1028" name="Picture 4" descr="The Mysterious Condition That Affects Your Balance: What is Ataxia?">
            <a:extLst>
              <a:ext uri="{FF2B5EF4-FFF2-40B4-BE49-F238E27FC236}">
                <a16:creationId xmlns:a16="http://schemas.microsoft.com/office/drawing/2014/main" id="{6B7E4C0D-2F9A-8DDD-553A-9EC5404322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02" r="53052"/>
          <a:stretch/>
        </p:blipFill>
        <p:spPr bwMode="auto">
          <a:xfrm>
            <a:off x="9938114" y="1972844"/>
            <a:ext cx="2154125" cy="30727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o you use screens often? You're probably at risk of 'cybersickness'.  Here's what to know | Euronews">
            <a:extLst>
              <a:ext uri="{FF2B5EF4-FFF2-40B4-BE49-F238E27FC236}">
                <a16:creationId xmlns:a16="http://schemas.microsoft.com/office/drawing/2014/main" id="{23B94D6C-E9C0-CCBB-72F5-C5E56FFA77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373" y="1746777"/>
            <a:ext cx="4529070" cy="25476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C456A94-1DF5-5B08-B235-8557BEDB99B2}"/>
              </a:ext>
            </a:extLst>
          </p:cNvPr>
          <p:cNvSpPr>
            <a:spLocks noGrp="1"/>
          </p:cNvSpPr>
          <p:nvPr>
            <p:ph type="title"/>
          </p:nvPr>
        </p:nvSpPr>
        <p:spPr/>
        <p:txBody>
          <a:bodyPr/>
          <a:lstStyle/>
          <a:p>
            <a:r>
              <a:rPr lang="en-US" dirty="0"/>
              <a:t>CyS Symptoms</a:t>
            </a:r>
          </a:p>
        </p:txBody>
      </p:sp>
      <p:sp>
        <p:nvSpPr>
          <p:cNvPr id="22" name="Content Placeholder 2">
            <a:extLst>
              <a:ext uri="{FF2B5EF4-FFF2-40B4-BE49-F238E27FC236}">
                <a16:creationId xmlns:a16="http://schemas.microsoft.com/office/drawing/2014/main" id="{AA53601B-9084-216C-332A-9EB3517F9BEE}"/>
              </a:ext>
            </a:extLst>
          </p:cNvPr>
          <p:cNvSpPr txBox="1">
            <a:spLocks/>
          </p:cNvSpPr>
          <p:nvPr/>
        </p:nvSpPr>
        <p:spPr>
          <a:xfrm>
            <a:off x="576000" y="1169479"/>
            <a:ext cx="11323200" cy="4143600"/>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During: XR Exposure</a:t>
            </a:r>
          </a:p>
        </p:txBody>
      </p:sp>
      <p:grpSp>
        <p:nvGrpSpPr>
          <p:cNvPr id="25" name="Group 24">
            <a:extLst>
              <a:ext uri="{FF2B5EF4-FFF2-40B4-BE49-F238E27FC236}">
                <a16:creationId xmlns:a16="http://schemas.microsoft.com/office/drawing/2014/main" id="{9D7036CA-991E-6C34-22CA-116B4950E76B}"/>
              </a:ext>
            </a:extLst>
          </p:cNvPr>
          <p:cNvGrpSpPr/>
          <p:nvPr/>
        </p:nvGrpSpPr>
        <p:grpSpPr>
          <a:xfrm>
            <a:off x="2855141" y="4093408"/>
            <a:ext cx="4251948" cy="2337420"/>
            <a:chOff x="7092519" y="1003582"/>
            <a:chExt cx="4251948" cy="2337420"/>
          </a:xfrm>
          <a:solidFill>
            <a:srgbClr val="1798E9"/>
          </a:solidFill>
        </p:grpSpPr>
        <p:sp>
          <p:nvSpPr>
            <p:cNvPr id="26" name="Oval 25">
              <a:extLst>
                <a:ext uri="{FF2B5EF4-FFF2-40B4-BE49-F238E27FC236}">
                  <a16:creationId xmlns:a16="http://schemas.microsoft.com/office/drawing/2014/main" id="{E1A2BEE9-C37B-1385-1A5D-B20067E69CA7}"/>
                </a:ext>
              </a:extLst>
            </p:cNvPr>
            <p:cNvSpPr/>
            <p:nvPr/>
          </p:nvSpPr>
          <p:spPr>
            <a:xfrm>
              <a:off x="7942988" y="1003582"/>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Headache</a:t>
              </a:r>
            </a:p>
          </p:txBody>
        </p:sp>
        <p:sp>
          <p:nvSpPr>
            <p:cNvPr id="27" name="Oval 26">
              <a:extLst>
                <a:ext uri="{FF2B5EF4-FFF2-40B4-BE49-F238E27FC236}">
                  <a16:creationId xmlns:a16="http://schemas.microsoft.com/office/drawing/2014/main" id="{FE4203D4-744F-0A2E-E000-9980739C9DE6}"/>
                </a:ext>
              </a:extLst>
            </p:cNvPr>
            <p:cNvSpPr/>
            <p:nvPr/>
          </p:nvSpPr>
          <p:spPr>
            <a:xfrm>
              <a:off x="8975509" y="111470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Pallor</a:t>
              </a:r>
            </a:p>
          </p:txBody>
        </p:sp>
        <p:sp>
          <p:nvSpPr>
            <p:cNvPr id="28" name="Oval 27">
              <a:extLst>
                <a:ext uri="{FF2B5EF4-FFF2-40B4-BE49-F238E27FC236}">
                  <a16:creationId xmlns:a16="http://schemas.microsoft.com/office/drawing/2014/main" id="{CC133C28-CD8C-420D-DA78-AF316DB649E6}"/>
                </a:ext>
              </a:extLst>
            </p:cNvPr>
            <p:cNvSpPr/>
            <p:nvPr/>
          </p:nvSpPr>
          <p:spPr>
            <a:xfrm>
              <a:off x="9775178" y="137541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Dizziness</a:t>
              </a:r>
            </a:p>
          </p:txBody>
        </p:sp>
        <p:sp>
          <p:nvSpPr>
            <p:cNvPr id="29" name="Oval 28">
              <a:extLst>
                <a:ext uri="{FF2B5EF4-FFF2-40B4-BE49-F238E27FC236}">
                  <a16:creationId xmlns:a16="http://schemas.microsoft.com/office/drawing/2014/main" id="{15542006-5FE4-F02E-9971-C35ED1D2828E}"/>
                </a:ext>
              </a:extLst>
            </p:cNvPr>
            <p:cNvSpPr/>
            <p:nvPr/>
          </p:nvSpPr>
          <p:spPr>
            <a:xfrm>
              <a:off x="7285558" y="135377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Rapid Breathing</a:t>
              </a:r>
            </a:p>
          </p:txBody>
        </p:sp>
        <p:sp>
          <p:nvSpPr>
            <p:cNvPr id="30" name="Oval 29">
              <a:extLst>
                <a:ext uri="{FF2B5EF4-FFF2-40B4-BE49-F238E27FC236}">
                  <a16:creationId xmlns:a16="http://schemas.microsoft.com/office/drawing/2014/main" id="{45D69BCE-739E-C80C-93C3-111AE8CF3C74}"/>
                </a:ext>
              </a:extLst>
            </p:cNvPr>
            <p:cNvSpPr/>
            <p:nvPr/>
          </p:nvSpPr>
          <p:spPr>
            <a:xfrm>
              <a:off x="10010967" y="2161899"/>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Vertigo</a:t>
              </a:r>
            </a:p>
          </p:txBody>
        </p:sp>
        <p:sp>
          <p:nvSpPr>
            <p:cNvPr id="31" name="Oval 30">
              <a:extLst>
                <a:ext uri="{FF2B5EF4-FFF2-40B4-BE49-F238E27FC236}">
                  <a16:creationId xmlns:a16="http://schemas.microsoft.com/office/drawing/2014/main" id="{FF571DEF-7269-1CDB-86CA-D4F7D4F2125B}"/>
                </a:ext>
              </a:extLst>
            </p:cNvPr>
            <p:cNvSpPr/>
            <p:nvPr/>
          </p:nvSpPr>
          <p:spPr>
            <a:xfrm>
              <a:off x="10010967" y="1763994"/>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Eye Strain</a:t>
              </a:r>
            </a:p>
          </p:txBody>
        </p:sp>
        <p:sp>
          <p:nvSpPr>
            <p:cNvPr id="32" name="Oval 31">
              <a:extLst>
                <a:ext uri="{FF2B5EF4-FFF2-40B4-BE49-F238E27FC236}">
                  <a16:creationId xmlns:a16="http://schemas.microsoft.com/office/drawing/2014/main" id="{6950B399-F7E4-8334-66FF-01665DC21E7E}"/>
                </a:ext>
              </a:extLst>
            </p:cNvPr>
            <p:cNvSpPr/>
            <p:nvPr/>
          </p:nvSpPr>
          <p:spPr>
            <a:xfrm>
              <a:off x="7092519" y="1797995"/>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Blurred Vision</a:t>
              </a:r>
            </a:p>
          </p:txBody>
        </p:sp>
        <p:sp>
          <p:nvSpPr>
            <p:cNvPr id="33" name="Oval 32">
              <a:extLst>
                <a:ext uri="{FF2B5EF4-FFF2-40B4-BE49-F238E27FC236}">
                  <a16:creationId xmlns:a16="http://schemas.microsoft.com/office/drawing/2014/main" id="{36FEC0BF-4C52-EECE-87D0-75FEC0F9FDA8}"/>
                </a:ext>
              </a:extLst>
            </p:cNvPr>
            <p:cNvSpPr/>
            <p:nvPr/>
          </p:nvSpPr>
          <p:spPr>
            <a:xfrm>
              <a:off x="7225438" y="2208269"/>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Malaise</a:t>
              </a:r>
            </a:p>
          </p:txBody>
        </p:sp>
        <p:sp>
          <p:nvSpPr>
            <p:cNvPr id="34" name="Oval 33">
              <a:extLst>
                <a:ext uri="{FF2B5EF4-FFF2-40B4-BE49-F238E27FC236}">
                  <a16:creationId xmlns:a16="http://schemas.microsoft.com/office/drawing/2014/main" id="{E419523C-5D28-846E-71E8-A69DD957D2DE}"/>
                </a:ext>
              </a:extLst>
            </p:cNvPr>
            <p:cNvSpPr/>
            <p:nvPr/>
          </p:nvSpPr>
          <p:spPr>
            <a:xfrm>
              <a:off x="9923756" y="2511926"/>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Sweating</a:t>
              </a:r>
            </a:p>
          </p:txBody>
        </p:sp>
        <p:sp>
          <p:nvSpPr>
            <p:cNvPr id="35" name="Oval 34">
              <a:extLst>
                <a:ext uri="{FF2B5EF4-FFF2-40B4-BE49-F238E27FC236}">
                  <a16:creationId xmlns:a16="http://schemas.microsoft.com/office/drawing/2014/main" id="{A1D3E8D4-A575-8513-7DCD-E04A0FFA33EA}"/>
                </a:ext>
              </a:extLst>
            </p:cNvPr>
            <p:cNvSpPr/>
            <p:nvPr/>
          </p:nvSpPr>
          <p:spPr>
            <a:xfrm>
              <a:off x="7491276" y="2629421"/>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Burping</a:t>
              </a:r>
            </a:p>
          </p:txBody>
        </p:sp>
        <p:sp>
          <p:nvSpPr>
            <p:cNvPr id="36" name="Oval 35">
              <a:extLst>
                <a:ext uri="{FF2B5EF4-FFF2-40B4-BE49-F238E27FC236}">
                  <a16:creationId xmlns:a16="http://schemas.microsoft.com/office/drawing/2014/main" id="{8F16966B-FB85-44D4-3773-93F6FAEE6B32}"/>
                </a:ext>
              </a:extLst>
            </p:cNvPr>
            <p:cNvSpPr/>
            <p:nvPr/>
          </p:nvSpPr>
          <p:spPr>
            <a:xfrm>
              <a:off x="8229991" y="2896502"/>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Nausea</a:t>
              </a:r>
            </a:p>
          </p:txBody>
        </p:sp>
        <p:sp>
          <p:nvSpPr>
            <p:cNvPr id="37" name="Oval 36">
              <a:extLst>
                <a:ext uri="{FF2B5EF4-FFF2-40B4-BE49-F238E27FC236}">
                  <a16:creationId xmlns:a16="http://schemas.microsoft.com/office/drawing/2014/main" id="{E228B80E-095D-8249-48F3-3E6934308921}"/>
                </a:ext>
              </a:extLst>
            </p:cNvPr>
            <p:cNvSpPr/>
            <p:nvPr/>
          </p:nvSpPr>
          <p:spPr>
            <a:xfrm>
              <a:off x="9328971" y="2840679"/>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Vomiting</a:t>
              </a:r>
            </a:p>
          </p:txBody>
        </p:sp>
        <p:sp>
          <p:nvSpPr>
            <p:cNvPr id="38" name="TextBox 37">
              <a:extLst>
                <a:ext uri="{FF2B5EF4-FFF2-40B4-BE49-F238E27FC236}">
                  <a16:creationId xmlns:a16="http://schemas.microsoft.com/office/drawing/2014/main" id="{0C147D88-EC35-586F-37FB-D4D93F5D70E4}"/>
                </a:ext>
              </a:extLst>
            </p:cNvPr>
            <p:cNvSpPr txBox="1"/>
            <p:nvPr/>
          </p:nvSpPr>
          <p:spPr>
            <a:xfrm>
              <a:off x="8449268" y="1958283"/>
              <a:ext cx="889987" cy="369332"/>
            </a:xfrm>
            <a:prstGeom prst="rect">
              <a:avLst/>
            </a:prstGeom>
            <a:noFill/>
            <a:ln>
              <a:noFill/>
            </a:ln>
          </p:spPr>
          <p:txBody>
            <a:bodyPr wrap="none" rtlCol="0">
              <a:spAutoFit/>
            </a:bodyPr>
            <a:lstStyle/>
            <a:p>
              <a:r>
                <a:rPr lang="en-US" b="1" i="1" dirty="0"/>
                <a:t>During</a:t>
              </a:r>
            </a:p>
          </p:txBody>
        </p:sp>
      </p:grpSp>
      <p:grpSp>
        <p:nvGrpSpPr>
          <p:cNvPr id="40" name="Group 39">
            <a:extLst>
              <a:ext uri="{FF2B5EF4-FFF2-40B4-BE49-F238E27FC236}">
                <a16:creationId xmlns:a16="http://schemas.microsoft.com/office/drawing/2014/main" id="{1E33F7C6-84AF-64C0-6F99-51FA38652CBF}"/>
              </a:ext>
            </a:extLst>
          </p:cNvPr>
          <p:cNvGrpSpPr/>
          <p:nvPr/>
        </p:nvGrpSpPr>
        <p:grpSpPr>
          <a:xfrm>
            <a:off x="6675213" y="2594072"/>
            <a:ext cx="3671053" cy="1551229"/>
            <a:chOff x="7910813" y="4455760"/>
            <a:chExt cx="3671053" cy="1551229"/>
          </a:xfrm>
          <a:solidFill>
            <a:srgbClr val="1798E9"/>
          </a:solidFill>
        </p:grpSpPr>
        <p:sp>
          <p:nvSpPr>
            <p:cNvPr id="41" name="Oval 40">
              <a:extLst>
                <a:ext uri="{FF2B5EF4-FFF2-40B4-BE49-F238E27FC236}">
                  <a16:creationId xmlns:a16="http://schemas.microsoft.com/office/drawing/2014/main" id="{2E14B08F-E325-C2C5-3FD2-9A317B7A8020}"/>
                </a:ext>
              </a:extLst>
            </p:cNvPr>
            <p:cNvSpPr/>
            <p:nvPr/>
          </p:nvSpPr>
          <p:spPr>
            <a:xfrm>
              <a:off x="9142288" y="4455760"/>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Ataxia</a:t>
              </a:r>
            </a:p>
          </p:txBody>
        </p:sp>
        <p:sp>
          <p:nvSpPr>
            <p:cNvPr id="42" name="Oval 41">
              <a:extLst>
                <a:ext uri="{FF2B5EF4-FFF2-40B4-BE49-F238E27FC236}">
                  <a16:creationId xmlns:a16="http://schemas.microsoft.com/office/drawing/2014/main" id="{DD7C6394-03F7-F6AC-D2FB-0EBE4EC94872}"/>
                </a:ext>
              </a:extLst>
            </p:cNvPr>
            <p:cNvSpPr/>
            <p:nvPr/>
          </p:nvSpPr>
          <p:spPr>
            <a:xfrm>
              <a:off x="10178187" y="4947710"/>
              <a:ext cx="1403679"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Sopite Syndrome</a:t>
              </a:r>
            </a:p>
          </p:txBody>
        </p:sp>
        <p:sp>
          <p:nvSpPr>
            <p:cNvPr id="43" name="Oval 42">
              <a:extLst>
                <a:ext uri="{FF2B5EF4-FFF2-40B4-BE49-F238E27FC236}">
                  <a16:creationId xmlns:a16="http://schemas.microsoft.com/office/drawing/2014/main" id="{4B61A783-24A1-0085-7A7D-4B4B32203BCF}"/>
                </a:ext>
              </a:extLst>
            </p:cNvPr>
            <p:cNvSpPr/>
            <p:nvPr/>
          </p:nvSpPr>
          <p:spPr>
            <a:xfrm>
              <a:off x="7910813" y="4835403"/>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Blurred Vision</a:t>
              </a:r>
            </a:p>
          </p:txBody>
        </p:sp>
        <p:sp>
          <p:nvSpPr>
            <p:cNvPr id="44" name="Oval 43">
              <a:extLst>
                <a:ext uri="{FF2B5EF4-FFF2-40B4-BE49-F238E27FC236}">
                  <a16:creationId xmlns:a16="http://schemas.microsoft.com/office/drawing/2014/main" id="{58C01D96-A858-9893-672C-CABD3C4CB5AF}"/>
                </a:ext>
              </a:extLst>
            </p:cNvPr>
            <p:cNvSpPr/>
            <p:nvPr/>
          </p:nvSpPr>
          <p:spPr>
            <a:xfrm>
              <a:off x="9814526" y="555461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Reduced Dexterity</a:t>
              </a:r>
            </a:p>
          </p:txBody>
        </p:sp>
        <p:sp>
          <p:nvSpPr>
            <p:cNvPr id="45" name="Oval 44">
              <a:extLst>
                <a:ext uri="{FF2B5EF4-FFF2-40B4-BE49-F238E27FC236}">
                  <a16:creationId xmlns:a16="http://schemas.microsoft.com/office/drawing/2014/main" id="{0084D7AF-6256-DADE-4EFA-FA9DAEF83DEA}"/>
                </a:ext>
              </a:extLst>
            </p:cNvPr>
            <p:cNvSpPr/>
            <p:nvPr/>
          </p:nvSpPr>
          <p:spPr>
            <a:xfrm>
              <a:off x="7950167" y="5562489"/>
              <a:ext cx="1693765"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Visual Disturbances</a:t>
              </a:r>
            </a:p>
          </p:txBody>
        </p:sp>
        <p:sp>
          <p:nvSpPr>
            <p:cNvPr id="46" name="TextBox 45">
              <a:extLst>
                <a:ext uri="{FF2B5EF4-FFF2-40B4-BE49-F238E27FC236}">
                  <a16:creationId xmlns:a16="http://schemas.microsoft.com/office/drawing/2014/main" id="{1A66B3EA-A329-7997-96B7-0C6C12BEFD22}"/>
                </a:ext>
              </a:extLst>
            </p:cNvPr>
            <p:cNvSpPr txBox="1"/>
            <p:nvPr/>
          </p:nvSpPr>
          <p:spPr>
            <a:xfrm>
              <a:off x="8927458" y="5022609"/>
              <a:ext cx="739305" cy="369332"/>
            </a:xfrm>
            <a:prstGeom prst="rect">
              <a:avLst/>
            </a:prstGeom>
            <a:noFill/>
          </p:spPr>
          <p:txBody>
            <a:bodyPr wrap="none" rtlCol="0">
              <a:spAutoFit/>
            </a:bodyPr>
            <a:lstStyle/>
            <a:p>
              <a:r>
                <a:rPr lang="en-US" b="1" i="1" dirty="0"/>
                <a:t>After</a:t>
              </a:r>
            </a:p>
          </p:txBody>
        </p:sp>
      </p:grpSp>
      <p:sp>
        <p:nvSpPr>
          <p:cNvPr id="3" name="Content Placeholder 2">
            <a:extLst>
              <a:ext uri="{FF2B5EF4-FFF2-40B4-BE49-F238E27FC236}">
                <a16:creationId xmlns:a16="http://schemas.microsoft.com/office/drawing/2014/main" id="{46AC71AB-9F05-677D-7B45-A47C1F4AEA1C}"/>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XR – eXtended Reality</a:t>
            </a:r>
            <a:endParaRPr lang="en-US" b="1" u="sng" kern="0" dirty="0"/>
          </a:p>
        </p:txBody>
      </p:sp>
    </p:spTree>
    <p:custDataLst>
      <p:tags r:id="rId1"/>
    </p:custDataLst>
    <p:extLst>
      <p:ext uri="{BB962C8B-B14F-4D97-AF65-F5344CB8AC3E}">
        <p14:creationId xmlns:p14="http://schemas.microsoft.com/office/powerpoint/2010/main" val="2769429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89B6B2D-FD4F-4B32-9302-8E8BFC9002DA}" type="slidenum">
              <a:rPr lang="en-US" smtClean="0">
                <a:solidFill>
                  <a:prstClr val="black">
                    <a:tint val="75000"/>
                  </a:prstClr>
                </a:solidFill>
                <a:latin typeface="Calibri" panose="020F0502020204030204"/>
              </a:rPr>
              <a:pPr>
                <a:defRPr/>
              </a:pPr>
              <a:t>9</a:t>
            </a:fld>
            <a:endParaRPr lang="en-US" dirty="0"/>
          </a:p>
        </p:txBody>
      </p:sp>
      <p:sp>
        <p:nvSpPr>
          <p:cNvPr id="4098" name="Rectangle 2"/>
          <p:cNvSpPr>
            <a:spLocks noGrp="1" noChangeArrowheads="1"/>
          </p:cNvSpPr>
          <p:nvPr>
            <p:ph type="title"/>
          </p:nvPr>
        </p:nvSpPr>
        <p:spPr/>
        <p:txBody>
          <a:bodyPr/>
          <a:lstStyle/>
          <a:p>
            <a:r>
              <a:rPr lang="en-US" dirty="0"/>
              <a:t>Many Names for Similar Issues</a:t>
            </a:r>
          </a:p>
        </p:txBody>
      </p:sp>
      <p:sp>
        <p:nvSpPr>
          <p:cNvPr id="4099" name="Rectangle 3"/>
          <p:cNvSpPr>
            <a:spLocks noGrp="1" noChangeArrowheads="1"/>
          </p:cNvSpPr>
          <p:nvPr>
            <p:ph sz="quarter" idx="11"/>
          </p:nvPr>
        </p:nvSpPr>
        <p:spPr/>
        <p:txBody>
          <a:bodyPr>
            <a:normAutofit/>
          </a:bodyPr>
          <a:lstStyle/>
          <a:p>
            <a:r>
              <a:rPr lang="en-US" sz="3200" dirty="0"/>
              <a:t>Simulator sickness</a:t>
            </a:r>
          </a:p>
          <a:p>
            <a:r>
              <a:rPr lang="en-US" sz="3200" dirty="0"/>
              <a:t>Cybersickness</a:t>
            </a:r>
          </a:p>
          <a:p>
            <a:r>
              <a:rPr lang="en-US" sz="3200" dirty="0"/>
              <a:t>Virtual reality sickness</a:t>
            </a:r>
          </a:p>
          <a:p>
            <a:r>
              <a:rPr lang="en-US" sz="3200" dirty="0"/>
              <a:t>Virtual environment sickness</a:t>
            </a:r>
          </a:p>
          <a:p>
            <a:r>
              <a:rPr lang="en-US" sz="3200" dirty="0"/>
              <a:t>Simulation induced sickness</a:t>
            </a:r>
          </a:p>
          <a:p>
            <a:r>
              <a:rPr lang="en-US" sz="3200" dirty="0"/>
              <a:t>Cyberadaptation syndrome</a:t>
            </a:r>
          </a:p>
          <a:p>
            <a:r>
              <a:rPr lang="en-US" sz="3200" dirty="0"/>
              <a:t>Virtual environment adaptation syndrome                                           (VEAS) [after NASA: Space Adaptation                                                          Syndrome]</a:t>
            </a:r>
          </a:p>
          <a:p>
            <a:pPr>
              <a:buFont typeface="Wingdings" pitchFamily="2" charset="2"/>
              <a:buNone/>
            </a:pP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150" y="1086365"/>
            <a:ext cx="2912969" cy="437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2">
            <a:extLst>
              <a:ext uri="{FF2B5EF4-FFF2-40B4-BE49-F238E27FC236}">
                <a16:creationId xmlns:a16="http://schemas.microsoft.com/office/drawing/2014/main" id="{3365B72B-1796-DC66-F39D-C70F1AC8CA5B}"/>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dirty="0"/>
              <a:t>Acronyms</a:t>
            </a:r>
          </a:p>
          <a:p>
            <a:pPr marL="0" indent="0" algn="ctr">
              <a:spcBef>
                <a:spcPts val="0"/>
              </a:spcBef>
              <a:buNone/>
            </a:pPr>
            <a:r>
              <a:rPr lang="en-US" sz="1400" kern="0" dirty="0"/>
              <a:t>CyS - Cybersickness</a:t>
            </a:r>
            <a:endParaRPr lang="en-US" b="1" u="sng" kern="0" dirty="0"/>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openxmlformats.org/package/2006/metadata/core-properties"/>
    <ds:schemaRef ds:uri="http://purl.org/dc/terms/"/>
    <ds:schemaRef ds:uri="http://www.w3.org/XML/1998/namespace"/>
    <ds:schemaRef ds:uri="http://schemas.microsoft.com/office/2006/documentManagement/types"/>
    <ds:schemaRef ds:uri="http://schemas.microsoft.com/sharepoint/v3"/>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6057</TotalTime>
  <Words>6014</Words>
  <Application>Microsoft Office PowerPoint</Application>
  <PresentationFormat>Widescreen</PresentationFormat>
  <Paragraphs>658</Paragraphs>
  <Slides>49</Slides>
  <Notes>42</Notes>
  <HiddenSlides>3</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Aptos</vt:lpstr>
      <vt:lpstr>Arial</vt:lpstr>
      <vt:lpstr>Arial Narrow</vt:lpstr>
      <vt:lpstr>Calibri</vt:lpstr>
      <vt:lpstr>courier new</vt:lpstr>
      <vt:lpstr>Helvetica Neue</vt:lpstr>
      <vt:lpstr>Open Sans</vt:lpstr>
      <vt:lpstr>Tahoma</vt:lpstr>
      <vt:lpstr>TimesLTStd-Roman</vt:lpstr>
      <vt:lpstr>Wingdings</vt:lpstr>
      <vt:lpstr>Blends</vt:lpstr>
      <vt:lpstr>PowerPoint Presentation</vt:lpstr>
      <vt:lpstr>Learning Outcomes</vt:lpstr>
      <vt:lpstr>Audience</vt:lpstr>
      <vt:lpstr>This Tutorial is NOT:</vt:lpstr>
      <vt:lpstr>This is NOT Cybersickness</vt:lpstr>
      <vt:lpstr>Agenda</vt:lpstr>
      <vt:lpstr>Definition of CyS</vt:lpstr>
      <vt:lpstr>CyS Symptoms</vt:lpstr>
      <vt:lpstr>Many Names for Similar Issues</vt:lpstr>
      <vt:lpstr>Simulator Sickness ≠ Cybersickness</vt:lpstr>
      <vt:lpstr>Importance of CyS</vt:lpstr>
      <vt:lpstr>DoD using More AR/VR/MR/XR</vt:lpstr>
      <vt:lpstr>Importance of CyS</vt:lpstr>
      <vt:lpstr>Importance of CyS</vt:lpstr>
      <vt:lpstr>Why is CyS Important?</vt:lpstr>
      <vt:lpstr>PowerPoint Presentation</vt:lpstr>
      <vt:lpstr>CyS Science</vt:lpstr>
      <vt:lpstr>CyS Science</vt:lpstr>
      <vt:lpstr>CyS Science</vt:lpstr>
      <vt:lpstr>CyS Science</vt:lpstr>
      <vt:lpstr>CyS Science</vt:lpstr>
      <vt:lpstr>CyS Science</vt:lpstr>
      <vt:lpstr>CyS Science</vt:lpstr>
      <vt:lpstr>CyS Science – Hardware Factors</vt:lpstr>
      <vt:lpstr>CyS Science – Content Factors</vt:lpstr>
      <vt:lpstr>Reduce CyS During Design and Development</vt:lpstr>
      <vt:lpstr>CyS Mitigation Factors</vt:lpstr>
      <vt:lpstr>CyS Mitigation Factors</vt:lpstr>
      <vt:lpstr>CyS Mitigation Factors</vt:lpstr>
      <vt:lpstr>CyS Mitigation Factors</vt:lpstr>
      <vt:lpstr>Protocols to reduce CyS for Fielded Systems</vt:lpstr>
      <vt:lpstr>Quantify XR Stimulus Intensity</vt:lpstr>
      <vt:lpstr>Cumulative Optical Flow  Entropy Diagram</vt:lpstr>
      <vt:lpstr>Optical Flow - VIDVR</vt:lpstr>
      <vt:lpstr>Cumulative Optical Flow  Entropy Diagram – VIDVR #1</vt:lpstr>
      <vt:lpstr>Cumulative Optical Flow  Entropy Diagram – VIDVR #2</vt:lpstr>
      <vt:lpstr>Cumulative Optical Flow  Entropy Diagram – VIDVR #1</vt:lpstr>
      <vt:lpstr>Cumulative Optical Flow  Entropy Diagram – VIDVR #2</vt:lpstr>
      <vt:lpstr>Guidance from XR Stimulus Quantification</vt:lpstr>
      <vt:lpstr>Quantify XR Aftereffects  of Target System</vt:lpstr>
      <vt:lpstr>Guidance from XR Aftereffects Quantification</vt:lpstr>
      <vt:lpstr>Reduce CyS During Curriculum Design</vt:lpstr>
      <vt:lpstr>Identify Individual Capacity of Target User Population</vt:lpstr>
      <vt:lpstr>Other Factors</vt:lpstr>
      <vt:lpstr>Discussion</vt:lpstr>
      <vt:lpstr>Conclusions</vt:lpstr>
      <vt:lpstr>Questions?</vt:lpstr>
      <vt:lpstr>Key References</vt:lpstr>
      <vt:lpstr>Key References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McDowell, Perry (CIV)</cp:lastModifiedBy>
  <cp:revision>54</cp:revision>
  <cp:lastPrinted>1601-01-01T00:00:00Z</cp:lastPrinted>
  <dcterms:created xsi:type="dcterms:W3CDTF">2016-03-29T15:29:36Z</dcterms:created>
  <dcterms:modified xsi:type="dcterms:W3CDTF">2024-10-07T03:47:36Z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y fmtid="{D5CDD505-2E9C-101B-9397-08002B2CF9AE}" pid="4" name="ArticulateGUID">
    <vt:lpwstr>9DE10CAE-F1EA-4224-A2C3-E8CD12041389</vt:lpwstr>
  </property>
  <property fmtid="{D5CDD505-2E9C-101B-9397-08002B2CF9AE}" pid="5" name="ArticulatePath">
    <vt:lpwstr>24T36</vt:lpwstr>
  </property>
  <property fmtid="{D5CDD505-2E9C-101B-9397-08002B2CF9AE}" pid="6" name="MSIP_Label_acbbd4a6-dc2f-44d9-ad2c-c28d4679873f_Enabled">
    <vt:lpwstr>true</vt:lpwstr>
  </property>
  <property fmtid="{D5CDD505-2E9C-101B-9397-08002B2CF9AE}" pid="7" name="MSIP_Label_acbbd4a6-dc2f-44d9-ad2c-c28d4679873f_SetDate">
    <vt:lpwstr>2024-10-04T21:13:44Z</vt:lpwstr>
  </property>
  <property fmtid="{D5CDD505-2E9C-101B-9397-08002B2CF9AE}" pid="8" name="MSIP_Label_acbbd4a6-dc2f-44d9-ad2c-c28d4679873f_Method">
    <vt:lpwstr>Standard</vt:lpwstr>
  </property>
  <property fmtid="{D5CDD505-2E9C-101B-9397-08002B2CF9AE}" pid="9" name="MSIP_Label_acbbd4a6-dc2f-44d9-ad2c-c28d4679873f_Name">
    <vt:lpwstr>No Label</vt:lpwstr>
  </property>
  <property fmtid="{D5CDD505-2E9C-101B-9397-08002B2CF9AE}" pid="10" name="MSIP_Label_acbbd4a6-dc2f-44d9-ad2c-c28d4679873f_SiteId">
    <vt:lpwstr>6d936231-a517-40ea-9199-f7578963378e</vt:lpwstr>
  </property>
  <property fmtid="{D5CDD505-2E9C-101B-9397-08002B2CF9AE}" pid="11" name="MSIP_Label_acbbd4a6-dc2f-44d9-ad2c-c28d4679873f_ActionId">
    <vt:lpwstr>02064ecf-e69c-491e-9f3b-fb8abe0dff86</vt:lpwstr>
  </property>
  <property fmtid="{D5CDD505-2E9C-101B-9397-08002B2CF9AE}" pid="12" name="MSIP_Label_acbbd4a6-dc2f-44d9-ad2c-c28d4679873f_ContentBits">
    <vt:lpwstr>0</vt:lpwstr>
  </property>
</Properties>
</file>