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E_4FE8E3C5.xml" ContentType="application/vnd.ms-powerpoint.comments+xml"/>
  <Override PartName="/ppt/comments/modernComment_138_D90B50F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A05_61106EFA.xml" ContentType="application/vnd.ms-powerpoint.comments+xml"/>
  <Override PartName="/ppt/comments/modernComment_142_5815F3A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01"/>
  </p:notesMasterIdLst>
  <p:handoutMasterIdLst>
    <p:handoutMasterId r:id="rId102"/>
  </p:handoutMasterIdLst>
  <p:sldIdLst>
    <p:sldId id="289" r:id="rId5"/>
    <p:sldId id="290" r:id="rId6"/>
    <p:sldId id="304" r:id="rId7"/>
    <p:sldId id="257" r:id="rId8"/>
    <p:sldId id="382" r:id="rId9"/>
    <p:sldId id="306" r:id="rId10"/>
    <p:sldId id="383" r:id="rId11"/>
    <p:sldId id="307" r:id="rId12"/>
    <p:sldId id="2583" r:id="rId13"/>
    <p:sldId id="308" r:id="rId14"/>
    <p:sldId id="384" r:id="rId15"/>
    <p:sldId id="309" r:id="rId16"/>
    <p:sldId id="310" r:id="rId17"/>
    <p:sldId id="405" r:id="rId18"/>
    <p:sldId id="318" r:id="rId19"/>
    <p:sldId id="316" r:id="rId20"/>
    <p:sldId id="317" r:id="rId21"/>
    <p:sldId id="312" r:id="rId22"/>
    <p:sldId id="406" r:id="rId23"/>
    <p:sldId id="313" r:id="rId24"/>
    <p:sldId id="314" r:id="rId25"/>
    <p:sldId id="315" r:id="rId26"/>
    <p:sldId id="396" r:id="rId27"/>
    <p:sldId id="408" r:id="rId28"/>
    <p:sldId id="2566" r:id="rId29"/>
    <p:sldId id="2571" r:id="rId30"/>
    <p:sldId id="287" r:id="rId31"/>
    <p:sldId id="330" r:id="rId32"/>
    <p:sldId id="331" r:id="rId33"/>
    <p:sldId id="332" r:id="rId34"/>
    <p:sldId id="333" r:id="rId35"/>
    <p:sldId id="334" r:id="rId36"/>
    <p:sldId id="335" r:id="rId37"/>
    <p:sldId id="337" r:id="rId38"/>
    <p:sldId id="338" r:id="rId39"/>
    <p:sldId id="340" r:id="rId40"/>
    <p:sldId id="341" r:id="rId41"/>
    <p:sldId id="342" r:id="rId42"/>
    <p:sldId id="343" r:id="rId43"/>
    <p:sldId id="409" r:id="rId44"/>
    <p:sldId id="336" r:id="rId45"/>
    <p:sldId id="347" r:id="rId46"/>
    <p:sldId id="348" r:id="rId47"/>
    <p:sldId id="350" r:id="rId48"/>
    <p:sldId id="2584" r:id="rId49"/>
    <p:sldId id="363" r:id="rId50"/>
    <p:sldId id="362" r:id="rId51"/>
    <p:sldId id="2590" r:id="rId52"/>
    <p:sldId id="388" r:id="rId53"/>
    <p:sldId id="367" r:id="rId54"/>
    <p:sldId id="2577" r:id="rId55"/>
    <p:sldId id="2586" r:id="rId56"/>
    <p:sldId id="351" r:id="rId57"/>
    <p:sldId id="352" r:id="rId58"/>
    <p:sldId id="386" r:id="rId59"/>
    <p:sldId id="2587" r:id="rId60"/>
    <p:sldId id="360" r:id="rId61"/>
    <p:sldId id="359" r:id="rId62"/>
    <p:sldId id="2581" r:id="rId63"/>
    <p:sldId id="2582" r:id="rId64"/>
    <p:sldId id="339" r:id="rId65"/>
    <p:sldId id="344" r:id="rId66"/>
    <p:sldId id="345" r:id="rId67"/>
    <p:sldId id="365" r:id="rId68"/>
    <p:sldId id="366" r:id="rId69"/>
    <p:sldId id="410" r:id="rId70"/>
    <p:sldId id="371" r:id="rId71"/>
    <p:sldId id="379" r:id="rId72"/>
    <p:sldId id="380" r:id="rId73"/>
    <p:sldId id="381" r:id="rId74"/>
    <p:sldId id="2565" r:id="rId75"/>
    <p:sldId id="378" r:id="rId76"/>
    <p:sldId id="368" r:id="rId77"/>
    <p:sldId id="389" r:id="rId78"/>
    <p:sldId id="390" r:id="rId79"/>
    <p:sldId id="391" r:id="rId80"/>
    <p:sldId id="392" r:id="rId81"/>
    <p:sldId id="393" r:id="rId82"/>
    <p:sldId id="394" r:id="rId83"/>
    <p:sldId id="395" r:id="rId84"/>
    <p:sldId id="397" r:id="rId85"/>
    <p:sldId id="398" r:id="rId86"/>
    <p:sldId id="399" r:id="rId87"/>
    <p:sldId id="400" r:id="rId88"/>
    <p:sldId id="401" r:id="rId89"/>
    <p:sldId id="402" r:id="rId90"/>
    <p:sldId id="403" r:id="rId91"/>
    <p:sldId id="2578" r:id="rId92"/>
    <p:sldId id="322" r:id="rId93"/>
    <p:sldId id="323" r:id="rId94"/>
    <p:sldId id="324" r:id="rId95"/>
    <p:sldId id="325" r:id="rId96"/>
    <p:sldId id="326" r:id="rId97"/>
    <p:sldId id="327" r:id="rId98"/>
    <p:sldId id="328" r:id="rId99"/>
    <p:sldId id="329" r:id="rId10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11DFF-7DC8-0656-7D95-051E3D48418D}" name="Madeleine Keehner" initials="MK" userId="Madeleine Keehn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1" autoAdjust="0"/>
    <p:restoredTop sz="94597" autoAdjust="0"/>
  </p:normalViewPr>
  <p:slideViewPr>
    <p:cSldViewPr snapToGrid="0">
      <p:cViewPr>
        <p:scale>
          <a:sx n="68" d="100"/>
          <a:sy n="68" d="100"/>
        </p:scale>
        <p:origin x="1088" y="10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24"/>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omments/modernComment_138_D90B50F0.xml><?xml version="1.0" encoding="utf-8"?>
<p188:cmLst xmlns:a="http://schemas.openxmlformats.org/drawingml/2006/main" xmlns:r="http://schemas.openxmlformats.org/officeDocument/2006/relationships" xmlns:p188="http://schemas.microsoft.com/office/powerpoint/2018/8/main">
  <p188:cm id="{2E05FA47-6699-4D56-BEEA-087BFEF2F420}" authorId="{DB911DFF-7DC8-0656-7D95-051E3D48418D}" created="2024-07-02T19:58:49.359">
    <pc:sldMkLst xmlns:pc="http://schemas.microsoft.com/office/powerpoint/2013/main/command">
      <pc:docMk/>
      <pc:sldMk cId="3641397488" sldId="312"/>
    </pc:sldMkLst>
    <p188:txBody>
      <a:bodyPr/>
      <a:lstStyle/>
      <a:p>
        <a:r>
          <a:rPr lang="en-US"/>
          <a:t>I think this would be better framed as learning in VR or training in VR. Or actually just make it about Learning Engineering, as a rationale for using it, and move it into the next section. It does not segue into assessment - we come back to that later.</a:t>
        </a:r>
      </a:p>
    </p188:txBody>
  </p188:cm>
</p188:cmLst>
</file>

<file path=ppt/comments/modernComment_13E_4FE8E3C5.xml><?xml version="1.0" encoding="utf-8"?>
<p188:cmLst xmlns:a="http://schemas.openxmlformats.org/drawingml/2006/main" xmlns:r="http://schemas.openxmlformats.org/officeDocument/2006/relationships" xmlns:p188="http://schemas.microsoft.com/office/powerpoint/2018/8/main">
  <p188:cm id="{3B4BD8C5-1D8B-4804-BBA6-3D06D29B16EB}" authorId="{DB911DFF-7DC8-0656-7D95-051E3D48418D}" created="2024-07-02T18:35:56.426">
    <pc:sldMkLst xmlns:pc="http://schemas.microsoft.com/office/powerpoint/2013/main/command">
      <pc:docMk/>
      <pc:sldMk cId="1340662725" sldId="318"/>
    </pc:sldMkLst>
    <p188:txBody>
      <a:bodyPr/>
      <a:lstStyle/>
      <a:p>
        <a:r>
          <a:rPr lang="en-US"/>
          <a:t>I think this slide would benefit from 3 figures illustrating VR, AR, and MR. And then add each respective image to the next 3 slides (if there is room)</a:t>
        </a:r>
      </a:p>
    </p188:txBody>
  </p188:cm>
</p188:cmLst>
</file>

<file path=ppt/comments/modernComment_142_5815F3A4.xml><?xml version="1.0" encoding="utf-8"?>
<p188:cmLst xmlns:a="http://schemas.openxmlformats.org/drawingml/2006/main" xmlns:r="http://schemas.openxmlformats.org/officeDocument/2006/relationships" xmlns:p188="http://schemas.microsoft.com/office/powerpoint/2018/8/main">
  <p188:cm id="{A9577B3C-1968-47F4-889E-830920FD1D34}" authorId="{DB911DFF-7DC8-0656-7D95-051E3D48418D}" created="2024-07-02T20:24:11.739">
    <pc:sldMkLst xmlns:pc="http://schemas.microsoft.com/office/powerpoint/2013/main/command">
      <pc:docMk/>
      <pc:sldMk cId="1477833636" sldId="322"/>
    </pc:sldMkLst>
    <p188:txBody>
      <a:bodyPr/>
      <a:lstStyle/>
      <a:p>
        <a:r>
          <a:rPr lang="en-US"/>
          <a:t>Since this is a non-interactive tutorial (as opposed to an interactive workshop) I think we could remove these slides or reduce to just a single slide with a diagram (4 quadrants or a Venn diagram) showing the types in overview, and just say "you should think about which of these is right or you", and that they are not necessarily mutually exclusive. The key is to think about the goals and the uses to which you will put the data you gather</a:t>
        </a:r>
      </a:p>
    </p188:txBody>
  </p188:cm>
</p188:cmLst>
</file>

<file path=ppt/comments/modernComment_A05_61106EFA.xml><?xml version="1.0" encoding="utf-8"?>
<p188:cmLst xmlns:a="http://schemas.openxmlformats.org/drawingml/2006/main" xmlns:r="http://schemas.openxmlformats.org/officeDocument/2006/relationships" xmlns:p188="http://schemas.microsoft.com/office/powerpoint/2018/8/main">
  <p188:cm id="{454CB35E-C6B9-0A4C-9AAE-0F721A0A7E36}" authorId="{DB911DFF-7DC8-0656-7D95-051E3D48418D}" created="2024-07-02T19:59:27.035">
    <pc:sldMkLst xmlns:pc="http://schemas.microsoft.com/office/powerpoint/2013/main/command">
      <pc:docMk/>
      <pc:sldMk cId="898510002" sldId="2565"/>
    </pc:sldMkLst>
    <p188:txBody>
      <a:bodyPr/>
      <a:lstStyle/>
      <a:p>
        <a:r>
          <a:rPr lang="en-US"/>
          <a:t>Optional extra slide, from another deck I had. Feel free to delete or adapt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7B658-6BE3-4A7E-AA3C-77906E4568E7}" type="doc">
      <dgm:prSet loTypeId="urn:microsoft.com/office/officeart/2005/8/layout/venn1" loCatId="relationship" qsTypeId="urn:microsoft.com/office/officeart/2005/8/quickstyle/simple1" qsCatId="simple" csTypeId="urn:microsoft.com/office/officeart/2005/8/colors/accent1_2" csCatId="accent1" phldr="1"/>
      <dgm:spPr/>
    </dgm:pt>
    <dgm:pt modelId="{6B43C40C-FC9E-4DDF-B98B-566363883031}">
      <dgm:prSet phldrT="[Text]" custT="1"/>
      <dgm:spPr/>
      <dgm:t>
        <a:bodyPr/>
        <a:lstStyle/>
        <a:p>
          <a:r>
            <a:rPr lang="en-US" sz="1600" dirty="0"/>
            <a:t>EPA based</a:t>
          </a:r>
        </a:p>
      </dgm:t>
    </dgm:pt>
    <dgm:pt modelId="{51F23C1F-3885-4F43-9B1A-F6407DFF0FBA}" type="parTrans" cxnId="{E9B1C019-20D5-4DEC-9576-03551D9B200D}">
      <dgm:prSet/>
      <dgm:spPr/>
      <dgm:t>
        <a:bodyPr/>
        <a:lstStyle/>
        <a:p>
          <a:endParaRPr lang="en-US" sz="1600"/>
        </a:p>
      </dgm:t>
    </dgm:pt>
    <dgm:pt modelId="{B21BF0B9-D4A0-4115-97C9-639CB1537241}" type="sibTrans" cxnId="{E9B1C019-20D5-4DEC-9576-03551D9B200D}">
      <dgm:prSet/>
      <dgm:spPr/>
      <dgm:t>
        <a:bodyPr/>
        <a:lstStyle/>
        <a:p>
          <a:endParaRPr lang="en-US" sz="1600"/>
        </a:p>
      </dgm:t>
    </dgm:pt>
    <dgm:pt modelId="{FADA04A5-6AF2-4B69-A04F-5A1ECFF21F01}">
      <dgm:prSet phldrT="[Text]" custT="1"/>
      <dgm:spPr/>
      <dgm:t>
        <a:bodyPr/>
        <a:lstStyle/>
        <a:p>
          <a:r>
            <a:rPr lang="en-US" sz="1600" dirty="0"/>
            <a:t>Competency based</a:t>
          </a:r>
        </a:p>
      </dgm:t>
    </dgm:pt>
    <dgm:pt modelId="{87FF5F25-CBCF-40DD-930D-A9929467A0AB}" type="parTrans" cxnId="{DE0DB8CA-C568-407B-94C6-C587437C923B}">
      <dgm:prSet/>
      <dgm:spPr/>
      <dgm:t>
        <a:bodyPr/>
        <a:lstStyle/>
        <a:p>
          <a:endParaRPr lang="en-US" sz="1600"/>
        </a:p>
      </dgm:t>
    </dgm:pt>
    <dgm:pt modelId="{2B6F85C8-BE09-4E13-8481-B143F5441B20}" type="sibTrans" cxnId="{DE0DB8CA-C568-407B-94C6-C587437C923B}">
      <dgm:prSet/>
      <dgm:spPr/>
      <dgm:t>
        <a:bodyPr/>
        <a:lstStyle/>
        <a:p>
          <a:endParaRPr lang="en-US" sz="1600"/>
        </a:p>
      </dgm:t>
    </dgm:pt>
    <dgm:pt modelId="{87835A5D-CCCB-4531-BBDE-4B133CD43350}">
      <dgm:prSet phldrT="[Text]" custT="1"/>
      <dgm:spPr/>
      <dgm:t>
        <a:bodyPr/>
        <a:lstStyle/>
        <a:p>
          <a:r>
            <a:rPr lang="en-US" sz="1600" dirty="0"/>
            <a:t>Performance based</a:t>
          </a:r>
        </a:p>
      </dgm:t>
    </dgm:pt>
    <dgm:pt modelId="{D486223C-1062-4089-AEA7-A351B0CAE0DA}" type="parTrans" cxnId="{2E90676E-F23D-4B4B-8DBE-207B637932D5}">
      <dgm:prSet/>
      <dgm:spPr/>
      <dgm:t>
        <a:bodyPr/>
        <a:lstStyle/>
        <a:p>
          <a:endParaRPr lang="en-US" sz="1600"/>
        </a:p>
      </dgm:t>
    </dgm:pt>
    <dgm:pt modelId="{E38ADA3A-6CB8-452A-9551-84045DE37327}" type="sibTrans" cxnId="{2E90676E-F23D-4B4B-8DBE-207B637932D5}">
      <dgm:prSet/>
      <dgm:spPr/>
      <dgm:t>
        <a:bodyPr/>
        <a:lstStyle/>
        <a:p>
          <a:endParaRPr lang="en-US" sz="1600"/>
        </a:p>
      </dgm:t>
    </dgm:pt>
    <dgm:pt modelId="{D6B84817-5DDE-4E49-819C-A57CABDEB047}">
      <dgm:prSet phldrT="[Text]" custT="1"/>
      <dgm:spPr/>
      <dgm:t>
        <a:bodyPr/>
        <a:lstStyle/>
        <a:p>
          <a:r>
            <a:rPr lang="en-US" sz="1600" dirty="0"/>
            <a:t>Norm referenced</a:t>
          </a:r>
        </a:p>
      </dgm:t>
    </dgm:pt>
    <dgm:pt modelId="{F8FEDFD8-CD74-4D80-9EE7-A172C391101B}" type="parTrans" cxnId="{3FF58EA5-E5B9-4D74-BB6F-78D6F5C16859}">
      <dgm:prSet/>
      <dgm:spPr/>
      <dgm:t>
        <a:bodyPr/>
        <a:lstStyle/>
        <a:p>
          <a:endParaRPr lang="en-US" sz="1600"/>
        </a:p>
      </dgm:t>
    </dgm:pt>
    <dgm:pt modelId="{A4E0F93E-8E4B-4411-A277-385D78780EC1}" type="sibTrans" cxnId="{3FF58EA5-E5B9-4D74-BB6F-78D6F5C16859}">
      <dgm:prSet/>
      <dgm:spPr/>
      <dgm:t>
        <a:bodyPr/>
        <a:lstStyle/>
        <a:p>
          <a:endParaRPr lang="en-US" sz="1600"/>
        </a:p>
      </dgm:t>
    </dgm:pt>
    <dgm:pt modelId="{B361972F-72FC-4226-8705-4CAA5B7FFFA9}" type="pres">
      <dgm:prSet presAssocID="{C777B658-6BE3-4A7E-AA3C-77906E4568E7}" presName="compositeShape" presStyleCnt="0">
        <dgm:presLayoutVars>
          <dgm:chMax val="7"/>
          <dgm:dir/>
          <dgm:resizeHandles val="exact"/>
        </dgm:presLayoutVars>
      </dgm:prSet>
      <dgm:spPr/>
    </dgm:pt>
    <dgm:pt modelId="{39EE9F8A-2312-4481-A46D-BEF01F8F680D}" type="pres">
      <dgm:prSet presAssocID="{6B43C40C-FC9E-4DDF-B98B-566363883031}" presName="circ1" presStyleLbl="vennNode1" presStyleIdx="0" presStyleCnt="4" custScaleX="171807" custScaleY="107380"/>
      <dgm:spPr/>
    </dgm:pt>
    <dgm:pt modelId="{91E1C756-5739-40AD-95F1-66A07F76CE8D}" type="pres">
      <dgm:prSet presAssocID="{6B43C40C-FC9E-4DDF-B98B-566363883031}" presName="circ1Tx" presStyleLbl="revTx" presStyleIdx="0" presStyleCnt="0">
        <dgm:presLayoutVars>
          <dgm:chMax val="0"/>
          <dgm:chPref val="0"/>
          <dgm:bulletEnabled val="1"/>
        </dgm:presLayoutVars>
      </dgm:prSet>
      <dgm:spPr/>
    </dgm:pt>
    <dgm:pt modelId="{D001C733-4040-4E01-A92C-6A5556AEF15C}" type="pres">
      <dgm:prSet presAssocID="{FADA04A5-6AF2-4B69-A04F-5A1ECFF21F01}" presName="circ2" presStyleLbl="vennNode1" presStyleIdx="1" presStyleCnt="4" custScaleX="177176" custScaleY="107380" custLinFactNeighborX="29119" custLinFactNeighborY="936"/>
      <dgm:spPr/>
    </dgm:pt>
    <dgm:pt modelId="{7D6ADE87-1161-4421-8A40-5A135D9C99D2}" type="pres">
      <dgm:prSet presAssocID="{FADA04A5-6AF2-4B69-A04F-5A1ECFF21F01}" presName="circ2Tx" presStyleLbl="revTx" presStyleIdx="0" presStyleCnt="0">
        <dgm:presLayoutVars>
          <dgm:chMax val="0"/>
          <dgm:chPref val="0"/>
          <dgm:bulletEnabled val="1"/>
        </dgm:presLayoutVars>
      </dgm:prSet>
      <dgm:spPr/>
    </dgm:pt>
    <dgm:pt modelId="{4C415EF7-8D63-459C-BA30-85796C0BC777}" type="pres">
      <dgm:prSet presAssocID="{D6B84817-5DDE-4E49-819C-A57CABDEB047}" presName="circ3" presStyleLbl="vennNode1" presStyleIdx="2" presStyleCnt="4" custScaleX="161069" custScaleY="107380"/>
      <dgm:spPr/>
    </dgm:pt>
    <dgm:pt modelId="{B0432175-DD66-4BE3-AAFA-A532C860E52B}" type="pres">
      <dgm:prSet presAssocID="{D6B84817-5DDE-4E49-819C-A57CABDEB047}" presName="circ3Tx" presStyleLbl="revTx" presStyleIdx="0" presStyleCnt="0">
        <dgm:presLayoutVars>
          <dgm:chMax val="0"/>
          <dgm:chPref val="0"/>
          <dgm:bulletEnabled val="1"/>
        </dgm:presLayoutVars>
      </dgm:prSet>
      <dgm:spPr/>
    </dgm:pt>
    <dgm:pt modelId="{5A0B8D8A-B3EE-4053-8DAE-357181377603}" type="pres">
      <dgm:prSet presAssocID="{87835A5D-CCCB-4531-BBDE-4B133CD43350}" presName="circ4" presStyleLbl="vennNode1" presStyleIdx="3" presStyleCnt="4" custScaleX="171807" custScaleY="107380" custLinFactNeighborX="-32136" custLinFactNeighborY="-2105"/>
      <dgm:spPr/>
    </dgm:pt>
    <dgm:pt modelId="{D3D74E87-7D87-4F66-8995-508D96B13B72}" type="pres">
      <dgm:prSet presAssocID="{87835A5D-CCCB-4531-BBDE-4B133CD43350}" presName="circ4Tx" presStyleLbl="revTx" presStyleIdx="0" presStyleCnt="0">
        <dgm:presLayoutVars>
          <dgm:chMax val="0"/>
          <dgm:chPref val="0"/>
          <dgm:bulletEnabled val="1"/>
        </dgm:presLayoutVars>
      </dgm:prSet>
      <dgm:spPr/>
    </dgm:pt>
  </dgm:ptLst>
  <dgm:cxnLst>
    <dgm:cxn modelId="{E9B1C019-20D5-4DEC-9576-03551D9B200D}" srcId="{C777B658-6BE3-4A7E-AA3C-77906E4568E7}" destId="{6B43C40C-FC9E-4DDF-B98B-566363883031}" srcOrd="0" destOrd="0" parTransId="{51F23C1F-3885-4F43-9B1A-F6407DFF0FBA}" sibTransId="{B21BF0B9-D4A0-4115-97C9-639CB1537241}"/>
    <dgm:cxn modelId="{D1FEE264-9E67-4194-8086-5E69DDCCD1DB}" type="presOf" srcId="{D6B84817-5DDE-4E49-819C-A57CABDEB047}" destId="{4C415EF7-8D63-459C-BA30-85796C0BC777}" srcOrd="0" destOrd="0" presId="urn:microsoft.com/office/officeart/2005/8/layout/venn1"/>
    <dgm:cxn modelId="{2E90676E-F23D-4B4B-8DBE-207B637932D5}" srcId="{C777B658-6BE3-4A7E-AA3C-77906E4568E7}" destId="{87835A5D-CCCB-4531-BBDE-4B133CD43350}" srcOrd="3" destOrd="0" parTransId="{D486223C-1062-4089-AEA7-A351B0CAE0DA}" sibTransId="{E38ADA3A-6CB8-452A-9551-84045DE37327}"/>
    <dgm:cxn modelId="{71DE1979-8F2B-4F36-820B-8560403E8075}" type="presOf" srcId="{6B43C40C-FC9E-4DDF-B98B-566363883031}" destId="{39EE9F8A-2312-4481-A46D-BEF01F8F680D}" srcOrd="0" destOrd="0" presId="urn:microsoft.com/office/officeart/2005/8/layout/venn1"/>
    <dgm:cxn modelId="{8E0F128F-8B03-4373-8058-CBDCCBEEF114}" type="presOf" srcId="{FADA04A5-6AF2-4B69-A04F-5A1ECFF21F01}" destId="{7D6ADE87-1161-4421-8A40-5A135D9C99D2}" srcOrd="1" destOrd="0" presId="urn:microsoft.com/office/officeart/2005/8/layout/venn1"/>
    <dgm:cxn modelId="{A6C0A89F-CDDB-463F-B39C-90B5218989F4}" type="presOf" srcId="{C777B658-6BE3-4A7E-AA3C-77906E4568E7}" destId="{B361972F-72FC-4226-8705-4CAA5B7FFFA9}" srcOrd="0" destOrd="0" presId="urn:microsoft.com/office/officeart/2005/8/layout/venn1"/>
    <dgm:cxn modelId="{3FF58EA5-E5B9-4D74-BB6F-78D6F5C16859}" srcId="{C777B658-6BE3-4A7E-AA3C-77906E4568E7}" destId="{D6B84817-5DDE-4E49-819C-A57CABDEB047}" srcOrd="2" destOrd="0" parTransId="{F8FEDFD8-CD74-4D80-9EE7-A172C391101B}" sibTransId="{A4E0F93E-8E4B-4411-A277-385D78780EC1}"/>
    <dgm:cxn modelId="{264263AB-CEBD-4E60-99A9-5FF7068CFFCE}" type="presOf" srcId="{6B43C40C-FC9E-4DDF-B98B-566363883031}" destId="{91E1C756-5739-40AD-95F1-66A07F76CE8D}" srcOrd="1" destOrd="0" presId="urn:microsoft.com/office/officeart/2005/8/layout/venn1"/>
    <dgm:cxn modelId="{1AE123C8-2F31-47EB-9EF1-FAF8121BAB66}" type="presOf" srcId="{D6B84817-5DDE-4E49-819C-A57CABDEB047}" destId="{B0432175-DD66-4BE3-AAFA-A532C860E52B}" srcOrd="1" destOrd="0" presId="urn:microsoft.com/office/officeart/2005/8/layout/venn1"/>
    <dgm:cxn modelId="{DE0DB8CA-C568-407B-94C6-C587437C923B}" srcId="{C777B658-6BE3-4A7E-AA3C-77906E4568E7}" destId="{FADA04A5-6AF2-4B69-A04F-5A1ECFF21F01}" srcOrd="1" destOrd="0" parTransId="{87FF5F25-CBCF-40DD-930D-A9929467A0AB}" sibTransId="{2B6F85C8-BE09-4E13-8481-B143F5441B20}"/>
    <dgm:cxn modelId="{D9EC33D0-37E7-48A1-892B-1789ECB6B9B7}" type="presOf" srcId="{FADA04A5-6AF2-4B69-A04F-5A1ECFF21F01}" destId="{D001C733-4040-4E01-A92C-6A5556AEF15C}" srcOrd="0" destOrd="0" presId="urn:microsoft.com/office/officeart/2005/8/layout/venn1"/>
    <dgm:cxn modelId="{3D055EE9-D569-4170-A84D-9DBB6865E609}" type="presOf" srcId="{87835A5D-CCCB-4531-BBDE-4B133CD43350}" destId="{5A0B8D8A-B3EE-4053-8DAE-357181377603}" srcOrd="0" destOrd="0" presId="urn:microsoft.com/office/officeart/2005/8/layout/venn1"/>
    <dgm:cxn modelId="{8BCAA4EC-22B2-4159-8575-07BC350C7D2E}" type="presOf" srcId="{87835A5D-CCCB-4531-BBDE-4B133CD43350}" destId="{D3D74E87-7D87-4F66-8995-508D96B13B72}" srcOrd="1" destOrd="0" presId="urn:microsoft.com/office/officeart/2005/8/layout/venn1"/>
    <dgm:cxn modelId="{011D8B11-E201-402F-9922-9F660F3C4A73}" type="presParOf" srcId="{B361972F-72FC-4226-8705-4CAA5B7FFFA9}" destId="{39EE9F8A-2312-4481-A46D-BEF01F8F680D}" srcOrd="0" destOrd="0" presId="urn:microsoft.com/office/officeart/2005/8/layout/venn1"/>
    <dgm:cxn modelId="{1F1424AA-24EA-404C-AA9B-DE14FC8B75BC}" type="presParOf" srcId="{B361972F-72FC-4226-8705-4CAA5B7FFFA9}" destId="{91E1C756-5739-40AD-95F1-66A07F76CE8D}" srcOrd="1" destOrd="0" presId="urn:microsoft.com/office/officeart/2005/8/layout/venn1"/>
    <dgm:cxn modelId="{500A6508-A498-45C1-812E-884D00C552F5}" type="presParOf" srcId="{B361972F-72FC-4226-8705-4CAA5B7FFFA9}" destId="{D001C733-4040-4E01-A92C-6A5556AEF15C}" srcOrd="2" destOrd="0" presId="urn:microsoft.com/office/officeart/2005/8/layout/venn1"/>
    <dgm:cxn modelId="{DEBF92D4-9397-4BD1-A13C-499D4B32ADFE}" type="presParOf" srcId="{B361972F-72FC-4226-8705-4CAA5B7FFFA9}" destId="{7D6ADE87-1161-4421-8A40-5A135D9C99D2}" srcOrd="3" destOrd="0" presId="urn:microsoft.com/office/officeart/2005/8/layout/venn1"/>
    <dgm:cxn modelId="{9FA184F8-24DA-4AE8-970C-5D753D386D34}" type="presParOf" srcId="{B361972F-72FC-4226-8705-4CAA5B7FFFA9}" destId="{4C415EF7-8D63-459C-BA30-85796C0BC777}" srcOrd="4" destOrd="0" presId="urn:microsoft.com/office/officeart/2005/8/layout/venn1"/>
    <dgm:cxn modelId="{E5FEEF94-6244-4E78-81D2-FFF0B7D577EA}" type="presParOf" srcId="{B361972F-72FC-4226-8705-4CAA5B7FFFA9}" destId="{B0432175-DD66-4BE3-AAFA-A532C860E52B}" srcOrd="5" destOrd="0" presId="urn:microsoft.com/office/officeart/2005/8/layout/venn1"/>
    <dgm:cxn modelId="{96A13CA4-BF57-408A-A0E4-6F9BB051F6AE}" type="presParOf" srcId="{B361972F-72FC-4226-8705-4CAA5B7FFFA9}" destId="{5A0B8D8A-B3EE-4053-8DAE-357181377603}" srcOrd="6" destOrd="0" presId="urn:microsoft.com/office/officeart/2005/8/layout/venn1"/>
    <dgm:cxn modelId="{EA8AD39C-3AE2-4B14-8363-FD2C0BBC28D6}" type="presParOf" srcId="{B361972F-72FC-4226-8705-4CAA5B7FFFA9}" destId="{D3D74E87-7D87-4F66-8995-508D96B13B72}"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C1D76-DAF6-4867-ADE8-A6E5537A84B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DE0BC1A-8008-4E84-8A65-31F55B2D3989}">
      <dgm:prSet phldrT="[Text]"/>
      <dgm:spPr>
        <a:xfrm>
          <a:off x="275667" y="18407"/>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Unsupervised algorithm</a:t>
          </a:r>
        </a:p>
      </dgm:t>
    </dgm:pt>
    <dgm:pt modelId="{5B3311FD-2739-484D-8316-B57CD4ADBC27}" type="parTrans" cxnId="{4A6BE7B8-2FF4-4672-9FF3-1E983B2E648D}">
      <dgm:prSet/>
      <dgm:spPr/>
      <dgm:t>
        <a:bodyPr/>
        <a:lstStyle/>
        <a:p>
          <a:endParaRPr lang="en-US"/>
        </a:p>
      </dgm:t>
    </dgm:pt>
    <dgm:pt modelId="{FE66816A-A41D-450E-A1DC-CD56DB831FC6}" type="sibTrans" cxnId="{4A6BE7B8-2FF4-4672-9FF3-1E983B2E648D}">
      <dgm:prSet/>
      <dgm:spPr/>
      <dgm:t>
        <a:bodyPr/>
        <a:lstStyle/>
        <a:p>
          <a:endParaRPr lang="en-US"/>
        </a:p>
      </dgm:t>
    </dgm:pt>
    <dgm:pt modelId="{06010078-39CC-4283-8BCC-C758B2C6FAA4}">
      <dgm:prSet phldrT="[Text]"/>
      <dgm:spPr>
        <a:xfrm>
          <a:off x="1740291" y="112743"/>
          <a:ext cx="2314971" cy="790680"/>
        </a:xfrm>
        <a:prstGeom prst="rect">
          <a:avLst/>
        </a:prstGeom>
        <a:noFill/>
        <a:ln>
          <a:noFill/>
        </a:ln>
        <a:effectLst/>
      </dgm:spPr>
      <dgm:t>
        <a:bodyPr/>
        <a:lstStyle/>
        <a:p>
          <a:pPr>
            <a:buChar char="•"/>
          </a:pPr>
          <a:r>
            <a:rPr lang="en-US" dirty="0">
              <a:solidFill>
                <a:srgbClr val="24366D">
                  <a:hueOff val="0"/>
                  <a:satOff val="0"/>
                  <a:lumOff val="0"/>
                  <a:alphaOff val="0"/>
                </a:srgbClr>
              </a:solidFill>
              <a:latin typeface="Calibri" panose="020F0502020204030204"/>
              <a:ea typeface="+mn-ea"/>
              <a:cs typeface="+mn-cs"/>
            </a:rPr>
            <a:t>Identified clusters of learners with similar patterns of interaction behaviors </a:t>
          </a:r>
        </a:p>
      </dgm:t>
    </dgm:pt>
    <dgm:pt modelId="{1FB0A133-45D2-4D47-BE63-EF97EB0CA841}" type="parTrans" cxnId="{4235B361-6CC2-4791-8C00-E8BAF0DEF1D3}">
      <dgm:prSet/>
      <dgm:spPr/>
      <dgm:t>
        <a:bodyPr/>
        <a:lstStyle/>
        <a:p>
          <a:endParaRPr lang="en-US"/>
        </a:p>
      </dgm:t>
    </dgm:pt>
    <dgm:pt modelId="{B07907F2-7903-4AD0-8388-6A73CE151B2C}" type="sibTrans" cxnId="{4235B361-6CC2-4791-8C00-E8BAF0DEF1D3}">
      <dgm:prSet/>
      <dgm:spPr/>
      <dgm:t>
        <a:bodyPr/>
        <a:lstStyle/>
        <a:p>
          <a:endParaRPr lang="en-US"/>
        </a:p>
      </dgm:t>
    </dgm:pt>
    <dgm:pt modelId="{89645E65-B427-4C75-8AB9-5D6A7A77AFA0}">
      <dgm:prSet phldrT="[Text]"/>
      <dgm:spPr>
        <a:xfrm>
          <a:off x="1375795" y="1099170"/>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Supervised algorithm</a:t>
          </a:r>
        </a:p>
      </dgm:t>
    </dgm:pt>
    <dgm:pt modelId="{083BC3DA-A548-48A8-95A6-B957043D7F3C}" type="parTrans" cxnId="{B02C183A-215B-41E1-894F-7DF761BB342A}">
      <dgm:prSet/>
      <dgm:spPr/>
      <dgm:t>
        <a:bodyPr/>
        <a:lstStyle/>
        <a:p>
          <a:endParaRPr lang="en-US"/>
        </a:p>
      </dgm:t>
    </dgm:pt>
    <dgm:pt modelId="{98881A81-5B85-4994-9CEC-5D2FA9BFD09F}" type="sibTrans" cxnId="{B02C183A-215B-41E1-894F-7DF761BB342A}">
      <dgm:prSet/>
      <dgm:spPr/>
      <dgm:t>
        <a:bodyPr/>
        <a:lstStyle/>
        <a:p>
          <a:endParaRPr lang="en-US"/>
        </a:p>
      </dgm:t>
    </dgm:pt>
    <dgm:pt modelId="{DE6EA7F3-6457-45A0-8EED-F7BF5FFD4B7E}">
      <dgm:prSet phldrT="[Text]"/>
      <dgm:spPr>
        <a:xfrm>
          <a:off x="2823847" y="1185436"/>
          <a:ext cx="2078773" cy="790680"/>
        </a:xfrm>
        <a:prstGeom prst="rect">
          <a:avLst/>
        </a:prstGeom>
        <a:noFill/>
        <a:ln>
          <a:noFill/>
        </a:ln>
        <a:effectLst/>
      </dgm:spPr>
      <dgm:t>
        <a:bodyPr/>
        <a:lstStyle/>
        <a:p>
          <a:pPr>
            <a:buChar char="•"/>
          </a:pPr>
          <a:r>
            <a:rPr lang="en-US" dirty="0">
              <a:solidFill>
                <a:srgbClr val="24366D">
                  <a:hueOff val="0"/>
                  <a:satOff val="0"/>
                  <a:lumOff val="0"/>
                  <a:alphaOff val="0"/>
                </a:srgbClr>
              </a:solidFill>
              <a:latin typeface="Calibri" panose="020F0502020204030204"/>
              <a:ea typeface="+mn-ea"/>
              <a:cs typeface="+mn-cs"/>
            </a:rPr>
            <a:t>Used </a:t>
          </a:r>
          <a:r>
            <a:rPr lang="en-US" b="1" dirty="0">
              <a:solidFill>
                <a:srgbClr val="24366D">
                  <a:hueOff val="0"/>
                  <a:satOff val="0"/>
                  <a:lumOff val="0"/>
                  <a:alphaOff val="0"/>
                </a:srgbClr>
              </a:solidFill>
              <a:latin typeface="Calibri" panose="020F0502020204030204"/>
              <a:ea typeface="+mn-ea"/>
              <a:cs typeface="+mn-cs"/>
            </a:rPr>
            <a:t>labeled training data </a:t>
          </a:r>
          <a:r>
            <a:rPr lang="en-US" dirty="0">
              <a:solidFill>
                <a:srgbClr val="24366D">
                  <a:hueOff val="0"/>
                  <a:satOff val="0"/>
                  <a:lumOff val="0"/>
                  <a:alphaOff val="0"/>
                </a:srgbClr>
              </a:solidFill>
              <a:latin typeface="Calibri" panose="020F0502020204030204"/>
              <a:ea typeface="+mn-ea"/>
              <a:cs typeface="+mn-cs"/>
            </a:rPr>
            <a:t>to  characterize the ways in which the clusters differed</a:t>
          </a:r>
        </a:p>
      </dgm:t>
    </dgm:pt>
    <dgm:pt modelId="{A0579167-2B86-4185-BC94-839E4D4F586A}" type="parTrans" cxnId="{4A2ECD1F-89BB-4224-A00A-F70064000587}">
      <dgm:prSet/>
      <dgm:spPr/>
      <dgm:t>
        <a:bodyPr/>
        <a:lstStyle/>
        <a:p>
          <a:endParaRPr lang="en-US"/>
        </a:p>
      </dgm:t>
    </dgm:pt>
    <dgm:pt modelId="{57DE48D6-02DE-42E9-BD0C-47AECDF3B7E6}" type="sibTrans" cxnId="{4A2ECD1F-89BB-4224-A00A-F70064000587}">
      <dgm:prSet/>
      <dgm:spPr/>
      <dgm:t>
        <a:bodyPr/>
        <a:lstStyle/>
        <a:p>
          <a:endParaRPr lang="en-US"/>
        </a:p>
      </dgm:t>
    </dgm:pt>
    <dgm:pt modelId="{CB961A7A-DB26-4CF7-BF19-2CF05AAB5035}">
      <dgm:prSet phldrT="[Text]"/>
      <dgm:spPr>
        <a:xfrm>
          <a:off x="2490359" y="2169054"/>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Inferences</a:t>
          </a:r>
        </a:p>
      </dgm:t>
    </dgm:pt>
    <dgm:pt modelId="{CC641E8A-5757-48CB-A630-7F6CDBAC282B}" type="parTrans" cxnId="{C4048961-F306-431D-9864-EA51D1947CF9}">
      <dgm:prSet/>
      <dgm:spPr/>
      <dgm:t>
        <a:bodyPr/>
        <a:lstStyle/>
        <a:p>
          <a:endParaRPr lang="en-US"/>
        </a:p>
      </dgm:t>
    </dgm:pt>
    <dgm:pt modelId="{42DE199A-6502-4E6D-B4DE-699B55644470}" type="sibTrans" cxnId="{C4048961-F306-431D-9864-EA51D1947CF9}">
      <dgm:prSet/>
      <dgm:spPr/>
      <dgm:t>
        <a:bodyPr/>
        <a:lstStyle/>
        <a:p>
          <a:endParaRPr lang="en-US"/>
        </a:p>
      </dgm:t>
    </dgm:pt>
    <dgm:pt modelId="{531502FA-217B-44CA-842D-2F1746BE4FF1}">
      <dgm:prSet phldrT="[Text]" custT="1"/>
      <dgm:spPr>
        <a:xfrm>
          <a:off x="3948414" y="2255084"/>
          <a:ext cx="1714387" cy="790680"/>
        </a:xfrm>
        <a:prstGeom prst="rect">
          <a:avLst/>
        </a:prstGeom>
        <a:noFill/>
        <a:ln>
          <a:noFill/>
        </a:ln>
        <a:effectLst/>
      </dgm:spPr>
      <dgm:t>
        <a:bodyPr/>
        <a:lstStyle/>
        <a:p>
          <a:pPr>
            <a:buChar char="•"/>
          </a:pPr>
          <a:r>
            <a:rPr lang="en-US" sz="1400" dirty="0">
              <a:solidFill>
                <a:srgbClr val="24366D">
                  <a:hueOff val="0"/>
                  <a:satOff val="0"/>
                  <a:lumOff val="0"/>
                  <a:alphaOff val="0"/>
                </a:srgbClr>
              </a:solidFill>
              <a:latin typeface="Calibri" panose="020F0502020204030204"/>
              <a:ea typeface="+mn-ea"/>
              <a:cs typeface="+mn-cs"/>
            </a:rPr>
            <a:t>Explainable and actionable inferences about learners</a:t>
          </a:r>
        </a:p>
      </dgm:t>
    </dgm:pt>
    <dgm:pt modelId="{9EF45714-3BE7-4B64-8B5B-42332E1FC292}" type="parTrans" cxnId="{61985E98-7EF4-4E8D-B02B-5452758EB712}">
      <dgm:prSet/>
      <dgm:spPr/>
      <dgm:t>
        <a:bodyPr/>
        <a:lstStyle/>
        <a:p>
          <a:endParaRPr lang="en-US"/>
        </a:p>
      </dgm:t>
    </dgm:pt>
    <dgm:pt modelId="{7626858C-48CA-4D28-8DFA-CD3B5DA0730C}" type="sibTrans" cxnId="{61985E98-7EF4-4E8D-B02B-5452758EB712}">
      <dgm:prSet/>
      <dgm:spPr/>
      <dgm:t>
        <a:bodyPr/>
        <a:lstStyle/>
        <a:p>
          <a:endParaRPr lang="en-US"/>
        </a:p>
      </dgm:t>
    </dgm:pt>
    <dgm:pt modelId="{22C0753C-E836-4FFE-AB2B-5EB7910F2A3D}" type="pres">
      <dgm:prSet presAssocID="{C2FC1D76-DAF6-4867-ADE8-A6E5537A84B9}" presName="rootnode" presStyleCnt="0">
        <dgm:presLayoutVars>
          <dgm:chMax/>
          <dgm:chPref/>
          <dgm:dir/>
          <dgm:animLvl val="lvl"/>
        </dgm:presLayoutVars>
      </dgm:prSet>
      <dgm:spPr/>
    </dgm:pt>
    <dgm:pt modelId="{3B950250-05E0-4283-975A-332FBBDD468F}" type="pres">
      <dgm:prSet presAssocID="{7DE0BC1A-8008-4E84-8A65-31F55B2D3989}" presName="composite" presStyleCnt="0"/>
      <dgm:spPr/>
    </dgm:pt>
    <dgm:pt modelId="{81734169-BB07-4A78-9B20-BEA72DB3D2D1}" type="pres">
      <dgm:prSet presAssocID="{7DE0BC1A-8008-4E84-8A65-31F55B2D3989}" presName="bentUpArrow1" presStyleLbl="alignImgPlace1" presStyleIdx="0" presStyleCnt="2"/>
      <dgm:spPr>
        <a:xfrm rot="5400000">
          <a:off x="495624" y="938717"/>
          <a:ext cx="830214" cy="945169"/>
        </a:xfrm>
        <a:prstGeom prst="bentUpArrow">
          <a:avLst>
            <a:gd name="adj1" fmla="val 32840"/>
            <a:gd name="adj2" fmla="val 25000"/>
            <a:gd name="adj3" fmla="val 35780"/>
          </a:avLst>
        </a:prstGeom>
        <a:solidFill>
          <a:srgbClr val="2E4F9E">
            <a:tint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47313858-70E9-49DA-AE09-7580A7161A1D}" type="pres">
      <dgm:prSet presAssocID="{7DE0BC1A-8008-4E84-8A65-31F55B2D3989}" presName="ParentText" presStyleLbl="node1" presStyleIdx="0" presStyleCnt="3">
        <dgm:presLayoutVars>
          <dgm:chMax val="1"/>
          <dgm:chPref val="1"/>
          <dgm:bulletEnabled val="1"/>
        </dgm:presLayoutVars>
      </dgm:prSet>
      <dgm:spPr/>
    </dgm:pt>
    <dgm:pt modelId="{7628CBBF-65CB-478B-9C3C-FA93AE2E6F28}" type="pres">
      <dgm:prSet presAssocID="{7DE0BC1A-8008-4E84-8A65-31F55B2D3989}" presName="ChildText" presStyleLbl="revTx" presStyleIdx="0" presStyleCnt="3" custScaleX="227745" custLinFactNeighborX="70467" custLinFactNeighborY="131">
        <dgm:presLayoutVars>
          <dgm:chMax val="0"/>
          <dgm:chPref val="0"/>
          <dgm:bulletEnabled val="1"/>
        </dgm:presLayoutVars>
      </dgm:prSet>
      <dgm:spPr/>
    </dgm:pt>
    <dgm:pt modelId="{061C4524-7743-4B99-A02D-BAAF6510C8DD}" type="pres">
      <dgm:prSet presAssocID="{FE66816A-A41D-450E-A1DC-CD56DB831FC6}" presName="sibTrans" presStyleCnt="0"/>
      <dgm:spPr/>
    </dgm:pt>
    <dgm:pt modelId="{13B49F12-CE04-4744-B804-15D2018B4A80}" type="pres">
      <dgm:prSet presAssocID="{89645E65-B427-4C75-8AB9-5D6A7A77AFA0}" presName="composite" presStyleCnt="0"/>
      <dgm:spPr/>
    </dgm:pt>
    <dgm:pt modelId="{681F99EF-B028-4B59-8CE9-F4AB51454F33}" type="pres">
      <dgm:prSet presAssocID="{89645E65-B427-4C75-8AB9-5D6A7A77AFA0}" presName="bentUpArrow1" presStyleLbl="alignImgPlace1" presStyleIdx="1" presStyleCnt="2" custLinFactNeighborX="-37258" custLinFactNeighborY="-1749"/>
      <dgm:spPr>
        <a:xfrm rot="5400000">
          <a:off x="1613864" y="2023115"/>
          <a:ext cx="830214" cy="945169"/>
        </a:xfrm>
        <a:prstGeom prst="bentUpArrow">
          <a:avLst>
            <a:gd name="adj1" fmla="val 32840"/>
            <a:gd name="adj2" fmla="val 25000"/>
            <a:gd name="adj3" fmla="val 35780"/>
          </a:avLst>
        </a:prstGeom>
        <a:solidFill>
          <a:srgbClr val="2E4F9E">
            <a:tint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4F9431E5-7031-494E-8598-926D6826CE9E}" type="pres">
      <dgm:prSet presAssocID="{89645E65-B427-4C75-8AB9-5D6A7A77AFA0}" presName="ParentText" presStyleLbl="node1" presStyleIdx="1" presStyleCnt="3" custLinFactNeighborX="-26493" custLinFactNeighborY="-1856">
        <dgm:presLayoutVars>
          <dgm:chMax val="1"/>
          <dgm:chPref val="1"/>
          <dgm:bulletEnabled val="1"/>
        </dgm:presLayoutVars>
      </dgm:prSet>
      <dgm:spPr/>
    </dgm:pt>
    <dgm:pt modelId="{2118E121-A0E6-49FA-BDF9-BB330F9257C2}" type="pres">
      <dgm:prSet presAssocID="{89645E65-B427-4C75-8AB9-5D6A7A77AFA0}" presName="ChildText" presStyleLbl="revTx" presStyleIdx="1" presStyleCnt="3" custScaleX="204508" custLinFactNeighborX="20792" custLinFactNeighborY="-3186">
        <dgm:presLayoutVars>
          <dgm:chMax val="0"/>
          <dgm:chPref val="0"/>
          <dgm:bulletEnabled val="1"/>
        </dgm:presLayoutVars>
      </dgm:prSet>
      <dgm:spPr/>
    </dgm:pt>
    <dgm:pt modelId="{758DE75B-147D-4EDC-8F49-1984EE4CEFD3}" type="pres">
      <dgm:prSet presAssocID="{98881A81-5B85-4994-9CEC-5D2FA9BFD09F}" presName="sibTrans" presStyleCnt="0"/>
      <dgm:spPr/>
    </dgm:pt>
    <dgm:pt modelId="{AED32C3E-C09B-4828-B253-7EB87C4EFA1F}" type="pres">
      <dgm:prSet presAssocID="{CB961A7A-DB26-4CF7-BF19-2CF05AAB5035}" presName="composite" presStyleCnt="0"/>
      <dgm:spPr/>
    </dgm:pt>
    <dgm:pt modelId="{3F98E9C5-8895-42D7-AFE4-BF96FDA11FAB}" type="pres">
      <dgm:prSet presAssocID="{CB961A7A-DB26-4CF7-BF19-2CF05AAB5035}" presName="ParentText" presStyleLbl="node1" presStyleIdx="2" presStyleCnt="3" custLinFactNeighborX="-51953" custLinFactNeighborY="-4824">
        <dgm:presLayoutVars>
          <dgm:chMax val="1"/>
          <dgm:chPref val="1"/>
          <dgm:bulletEnabled val="1"/>
        </dgm:presLayoutVars>
      </dgm:prSet>
      <dgm:spPr/>
    </dgm:pt>
    <dgm:pt modelId="{70D33335-6007-4694-ACAB-DA6BC3F2667B}" type="pres">
      <dgm:prSet presAssocID="{CB961A7A-DB26-4CF7-BF19-2CF05AAB5035}" presName="FinalChildText" presStyleLbl="revTx" presStyleIdx="2" presStyleCnt="3" custScaleX="168660" custLinFactNeighborX="-31154" custLinFactNeighborY="-6888">
        <dgm:presLayoutVars>
          <dgm:chMax val="0"/>
          <dgm:chPref val="0"/>
          <dgm:bulletEnabled val="1"/>
        </dgm:presLayoutVars>
      </dgm:prSet>
      <dgm:spPr/>
    </dgm:pt>
  </dgm:ptLst>
  <dgm:cxnLst>
    <dgm:cxn modelId="{4A2ECD1F-89BB-4224-A00A-F70064000587}" srcId="{89645E65-B427-4C75-8AB9-5D6A7A77AFA0}" destId="{DE6EA7F3-6457-45A0-8EED-F7BF5FFD4B7E}" srcOrd="0" destOrd="0" parTransId="{A0579167-2B86-4185-BC94-839E4D4F586A}" sibTransId="{57DE48D6-02DE-42E9-BD0C-47AECDF3B7E6}"/>
    <dgm:cxn modelId="{18010F2B-C261-44DE-B77C-FCD6D0AD9941}" type="presOf" srcId="{CB961A7A-DB26-4CF7-BF19-2CF05AAB5035}" destId="{3F98E9C5-8895-42D7-AFE4-BF96FDA11FAB}" srcOrd="0" destOrd="0" presId="urn:microsoft.com/office/officeart/2005/8/layout/StepDownProcess"/>
    <dgm:cxn modelId="{4CBB1D30-9943-4FD3-87B5-C8754E049E05}" type="presOf" srcId="{C2FC1D76-DAF6-4867-ADE8-A6E5537A84B9}" destId="{22C0753C-E836-4FFE-AB2B-5EB7910F2A3D}" srcOrd="0" destOrd="0" presId="urn:microsoft.com/office/officeart/2005/8/layout/StepDownProcess"/>
    <dgm:cxn modelId="{B02C183A-215B-41E1-894F-7DF761BB342A}" srcId="{C2FC1D76-DAF6-4867-ADE8-A6E5537A84B9}" destId="{89645E65-B427-4C75-8AB9-5D6A7A77AFA0}" srcOrd="1" destOrd="0" parTransId="{083BC3DA-A548-48A8-95A6-B957043D7F3C}" sibTransId="{98881A81-5B85-4994-9CEC-5D2FA9BFD09F}"/>
    <dgm:cxn modelId="{A48EF53F-1BB9-4A3F-B5E7-3DFBA69F8AB5}" type="presOf" srcId="{06010078-39CC-4283-8BCC-C758B2C6FAA4}" destId="{7628CBBF-65CB-478B-9C3C-FA93AE2E6F28}" srcOrd="0" destOrd="0" presId="urn:microsoft.com/office/officeart/2005/8/layout/StepDownProcess"/>
    <dgm:cxn modelId="{C4048961-F306-431D-9864-EA51D1947CF9}" srcId="{C2FC1D76-DAF6-4867-ADE8-A6E5537A84B9}" destId="{CB961A7A-DB26-4CF7-BF19-2CF05AAB5035}" srcOrd="2" destOrd="0" parTransId="{CC641E8A-5757-48CB-A630-7F6CDBAC282B}" sibTransId="{42DE199A-6502-4E6D-B4DE-699B55644470}"/>
    <dgm:cxn modelId="{4235B361-6CC2-4791-8C00-E8BAF0DEF1D3}" srcId="{7DE0BC1A-8008-4E84-8A65-31F55B2D3989}" destId="{06010078-39CC-4283-8BCC-C758B2C6FAA4}" srcOrd="0" destOrd="0" parTransId="{1FB0A133-45D2-4D47-BE63-EF97EB0CA841}" sibTransId="{B07907F2-7903-4AD0-8388-6A73CE151B2C}"/>
    <dgm:cxn modelId="{0CBE8C64-E535-426D-A020-CD33DDC8BB1D}" type="presOf" srcId="{DE6EA7F3-6457-45A0-8EED-F7BF5FFD4B7E}" destId="{2118E121-A0E6-49FA-BDF9-BB330F9257C2}" srcOrd="0" destOrd="0" presId="urn:microsoft.com/office/officeart/2005/8/layout/StepDownProcess"/>
    <dgm:cxn modelId="{063B166E-7376-4FB7-BB76-CBA12A01A61C}" type="presOf" srcId="{89645E65-B427-4C75-8AB9-5D6A7A77AFA0}" destId="{4F9431E5-7031-494E-8598-926D6826CE9E}" srcOrd="0" destOrd="0" presId="urn:microsoft.com/office/officeart/2005/8/layout/StepDownProcess"/>
    <dgm:cxn modelId="{61985E98-7EF4-4E8D-B02B-5452758EB712}" srcId="{CB961A7A-DB26-4CF7-BF19-2CF05AAB5035}" destId="{531502FA-217B-44CA-842D-2F1746BE4FF1}" srcOrd="0" destOrd="0" parTransId="{9EF45714-3BE7-4B64-8B5B-42332E1FC292}" sibTransId="{7626858C-48CA-4D28-8DFA-CD3B5DA0730C}"/>
    <dgm:cxn modelId="{1A20D19C-AC68-47E8-B928-3D9179BF6F21}" type="presOf" srcId="{531502FA-217B-44CA-842D-2F1746BE4FF1}" destId="{70D33335-6007-4694-ACAB-DA6BC3F2667B}" srcOrd="0" destOrd="0" presId="urn:microsoft.com/office/officeart/2005/8/layout/StepDownProcess"/>
    <dgm:cxn modelId="{4A6BE7B8-2FF4-4672-9FF3-1E983B2E648D}" srcId="{C2FC1D76-DAF6-4867-ADE8-A6E5537A84B9}" destId="{7DE0BC1A-8008-4E84-8A65-31F55B2D3989}" srcOrd="0" destOrd="0" parTransId="{5B3311FD-2739-484D-8316-B57CD4ADBC27}" sibTransId="{FE66816A-A41D-450E-A1DC-CD56DB831FC6}"/>
    <dgm:cxn modelId="{0EA339CA-6FCC-4F82-AB60-F0EA9A041A2F}" type="presOf" srcId="{7DE0BC1A-8008-4E84-8A65-31F55B2D3989}" destId="{47313858-70E9-49DA-AE09-7580A7161A1D}" srcOrd="0" destOrd="0" presId="urn:microsoft.com/office/officeart/2005/8/layout/StepDownProcess"/>
    <dgm:cxn modelId="{C42FAF96-D241-4F45-B440-CC51D0235272}" type="presParOf" srcId="{22C0753C-E836-4FFE-AB2B-5EB7910F2A3D}" destId="{3B950250-05E0-4283-975A-332FBBDD468F}" srcOrd="0" destOrd="0" presId="urn:microsoft.com/office/officeart/2005/8/layout/StepDownProcess"/>
    <dgm:cxn modelId="{5B33ECE5-375F-4D8E-98CD-80BFE032B0DF}" type="presParOf" srcId="{3B950250-05E0-4283-975A-332FBBDD468F}" destId="{81734169-BB07-4A78-9B20-BEA72DB3D2D1}" srcOrd="0" destOrd="0" presId="urn:microsoft.com/office/officeart/2005/8/layout/StepDownProcess"/>
    <dgm:cxn modelId="{26E00BBD-C26B-43E7-B8BD-0F763E3C5DA6}" type="presParOf" srcId="{3B950250-05E0-4283-975A-332FBBDD468F}" destId="{47313858-70E9-49DA-AE09-7580A7161A1D}" srcOrd="1" destOrd="0" presId="urn:microsoft.com/office/officeart/2005/8/layout/StepDownProcess"/>
    <dgm:cxn modelId="{FD624769-6F70-4D1D-9155-0DA3EC50B96C}" type="presParOf" srcId="{3B950250-05E0-4283-975A-332FBBDD468F}" destId="{7628CBBF-65CB-478B-9C3C-FA93AE2E6F28}" srcOrd="2" destOrd="0" presId="urn:microsoft.com/office/officeart/2005/8/layout/StepDownProcess"/>
    <dgm:cxn modelId="{27600124-35B7-48EB-A889-080384149D6E}" type="presParOf" srcId="{22C0753C-E836-4FFE-AB2B-5EB7910F2A3D}" destId="{061C4524-7743-4B99-A02D-BAAF6510C8DD}" srcOrd="1" destOrd="0" presId="urn:microsoft.com/office/officeart/2005/8/layout/StepDownProcess"/>
    <dgm:cxn modelId="{EF4E5106-D293-4B0C-9E0F-6FD8EA73DA0E}" type="presParOf" srcId="{22C0753C-E836-4FFE-AB2B-5EB7910F2A3D}" destId="{13B49F12-CE04-4744-B804-15D2018B4A80}" srcOrd="2" destOrd="0" presId="urn:microsoft.com/office/officeart/2005/8/layout/StepDownProcess"/>
    <dgm:cxn modelId="{07E0E4D6-C0E9-477A-8922-4842EE774BA4}" type="presParOf" srcId="{13B49F12-CE04-4744-B804-15D2018B4A80}" destId="{681F99EF-B028-4B59-8CE9-F4AB51454F33}" srcOrd="0" destOrd="0" presId="urn:microsoft.com/office/officeart/2005/8/layout/StepDownProcess"/>
    <dgm:cxn modelId="{8E062A4E-4637-4A02-8D21-7F0C12145EED}" type="presParOf" srcId="{13B49F12-CE04-4744-B804-15D2018B4A80}" destId="{4F9431E5-7031-494E-8598-926D6826CE9E}" srcOrd="1" destOrd="0" presId="urn:microsoft.com/office/officeart/2005/8/layout/StepDownProcess"/>
    <dgm:cxn modelId="{60A60F0E-973F-42E1-8DD7-EC1DEAC81584}" type="presParOf" srcId="{13B49F12-CE04-4744-B804-15D2018B4A80}" destId="{2118E121-A0E6-49FA-BDF9-BB330F9257C2}" srcOrd="2" destOrd="0" presId="urn:microsoft.com/office/officeart/2005/8/layout/StepDownProcess"/>
    <dgm:cxn modelId="{E18A4AA4-CA42-4336-B643-3B8D951DA860}" type="presParOf" srcId="{22C0753C-E836-4FFE-AB2B-5EB7910F2A3D}" destId="{758DE75B-147D-4EDC-8F49-1984EE4CEFD3}" srcOrd="3" destOrd="0" presId="urn:microsoft.com/office/officeart/2005/8/layout/StepDownProcess"/>
    <dgm:cxn modelId="{5AE258DB-CB1A-41A6-91D3-D8DBDF0B6657}" type="presParOf" srcId="{22C0753C-E836-4FFE-AB2B-5EB7910F2A3D}" destId="{AED32C3E-C09B-4828-B253-7EB87C4EFA1F}" srcOrd="4" destOrd="0" presId="urn:microsoft.com/office/officeart/2005/8/layout/StepDownProcess"/>
    <dgm:cxn modelId="{1C245966-2262-48E8-89DA-3BE203F53C31}" type="presParOf" srcId="{AED32C3E-C09B-4828-B253-7EB87C4EFA1F}" destId="{3F98E9C5-8895-42D7-AFE4-BF96FDA11FAB}" srcOrd="0" destOrd="0" presId="urn:microsoft.com/office/officeart/2005/8/layout/StepDownProcess"/>
    <dgm:cxn modelId="{149820FB-244A-404F-B62D-2E7E1084631F}" type="presParOf" srcId="{AED32C3E-C09B-4828-B253-7EB87C4EFA1F}" destId="{70D33335-6007-4694-ACAB-DA6BC3F2667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E9F8A-2312-4481-A46D-BEF01F8F680D}">
      <dsp:nvSpPr>
        <dsp:cNvPr id="0" name=""/>
        <dsp:cNvSpPr/>
      </dsp:nvSpPr>
      <dsp:spPr>
        <a:xfrm>
          <a:off x="1387290" y="-30092"/>
          <a:ext cx="2926076" cy="18288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EPA based</a:t>
          </a:r>
        </a:p>
      </dsp:txBody>
      <dsp:txXfrm>
        <a:off x="1724914" y="216092"/>
        <a:ext cx="2250827" cy="580294"/>
      </dsp:txXfrm>
    </dsp:sp>
    <dsp:sp modelId="{D001C733-4040-4E01-A92C-6A5556AEF15C}">
      <dsp:nvSpPr>
        <dsp:cNvPr id="0" name=""/>
        <dsp:cNvSpPr/>
      </dsp:nvSpPr>
      <dsp:spPr>
        <a:xfrm>
          <a:off x="2590803" y="739150"/>
          <a:ext cx="3017516" cy="18288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Competency based</a:t>
          </a:r>
        </a:p>
      </dsp:txBody>
      <dsp:txXfrm>
        <a:off x="4215619" y="950166"/>
        <a:ext cx="1160583" cy="1406775"/>
      </dsp:txXfrm>
    </dsp:sp>
    <dsp:sp modelId="{4C415EF7-8D63-459C-BA30-85796C0BC777}">
      <dsp:nvSpPr>
        <dsp:cNvPr id="0" name=""/>
        <dsp:cNvSpPr/>
      </dsp:nvSpPr>
      <dsp:spPr>
        <a:xfrm>
          <a:off x="1478730" y="1476511"/>
          <a:ext cx="2743195" cy="18288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Norm referenced</a:t>
          </a:r>
        </a:p>
      </dsp:txBody>
      <dsp:txXfrm>
        <a:off x="1795253" y="2478839"/>
        <a:ext cx="2110150" cy="580294"/>
      </dsp:txXfrm>
    </dsp:sp>
    <dsp:sp modelId="{5A0B8D8A-B3EE-4053-8DAE-357181377603}">
      <dsp:nvSpPr>
        <dsp:cNvPr id="0" name=""/>
        <dsp:cNvSpPr/>
      </dsp:nvSpPr>
      <dsp:spPr>
        <a:xfrm>
          <a:off x="86674" y="687358"/>
          <a:ext cx="2926076" cy="18288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Performance based</a:t>
          </a:r>
        </a:p>
      </dsp:txBody>
      <dsp:txXfrm>
        <a:off x="311756" y="898375"/>
        <a:ext cx="1125413" cy="1406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34169-BB07-4A78-9B20-BEA72DB3D2D1}">
      <dsp:nvSpPr>
        <dsp:cNvPr id="0" name=""/>
        <dsp:cNvSpPr/>
      </dsp:nvSpPr>
      <dsp:spPr>
        <a:xfrm rot="5400000">
          <a:off x="495624" y="938717"/>
          <a:ext cx="830214" cy="945169"/>
        </a:xfrm>
        <a:prstGeom prst="bentUpArrow">
          <a:avLst>
            <a:gd name="adj1" fmla="val 32840"/>
            <a:gd name="adj2" fmla="val 25000"/>
            <a:gd name="adj3" fmla="val 35780"/>
          </a:avLst>
        </a:prstGeom>
        <a:solidFill>
          <a:srgbClr val="2E4F9E">
            <a:tint val="5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7313858-70E9-49DA-AE09-7580A7161A1D}">
      <dsp:nvSpPr>
        <dsp:cNvPr id="0" name=""/>
        <dsp:cNvSpPr/>
      </dsp:nvSpPr>
      <dsp:spPr>
        <a:xfrm>
          <a:off x="275667" y="18407"/>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Calibri" panose="020F0502020204030204"/>
              <a:ea typeface="+mn-ea"/>
              <a:cs typeface="+mn-cs"/>
            </a:rPr>
            <a:t>Unsupervised algorithm</a:t>
          </a:r>
        </a:p>
      </dsp:txBody>
      <dsp:txXfrm>
        <a:off x="323431" y="66171"/>
        <a:ext cx="1302064" cy="882741"/>
      </dsp:txXfrm>
    </dsp:sp>
    <dsp:sp modelId="{7628CBBF-65CB-478B-9C3C-FA93AE2E6F28}">
      <dsp:nvSpPr>
        <dsp:cNvPr id="0" name=""/>
        <dsp:cNvSpPr/>
      </dsp:nvSpPr>
      <dsp:spPr>
        <a:xfrm>
          <a:off x="1740291" y="112743"/>
          <a:ext cx="2314971" cy="79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rgbClr val="24366D">
                  <a:hueOff val="0"/>
                  <a:satOff val="0"/>
                  <a:lumOff val="0"/>
                  <a:alphaOff val="0"/>
                </a:srgbClr>
              </a:solidFill>
              <a:latin typeface="Calibri" panose="020F0502020204030204"/>
              <a:ea typeface="+mn-ea"/>
              <a:cs typeface="+mn-cs"/>
            </a:rPr>
            <a:t>Identified clusters of learners with similar patterns of interaction behaviors </a:t>
          </a:r>
        </a:p>
      </dsp:txBody>
      <dsp:txXfrm>
        <a:off x="1740291" y="112743"/>
        <a:ext cx="2314971" cy="790680"/>
      </dsp:txXfrm>
    </dsp:sp>
    <dsp:sp modelId="{681F99EF-B028-4B59-8CE9-F4AB51454F33}">
      <dsp:nvSpPr>
        <dsp:cNvPr id="0" name=""/>
        <dsp:cNvSpPr/>
      </dsp:nvSpPr>
      <dsp:spPr>
        <a:xfrm rot="5400000">
          <a:off x="1613864" y="2023115"/>
          <a:ext cx="830214" cy="945169"/>
        </a:xfrm>
        <a:prstGeom prst="bentUpArrow">
          <a:avLst>
            <a:gd name="adj1" fmla="val 32840"/>
            <a:gd name="adj2" fmla="val 25000"/>
            <a:gd name="adj3" fmla="val 35780"/>
          </a:avLst>
        </a:prstGeom>
        <a:solidFill>
          <a:srgbClr val="2E4F9E">
            <a:tint val="5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F9431E5-7031-494E-8598-926D6826CE9E}">
      <dsp:nvSpPr>
        <dsp:cNvPr id="0" name=""/>
        <dsp:cNvSpPr/>
      </dsp:nvSpPr>
      <dsp:spPr>
        <a:xfrm>
          <a:off x="1375795" y="1099170"/>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Calibri" panose="020F0502020204030204"/>
              <a:ea typeface="+mn-ea"/>
              <a:cs typeface="+mn-cs"/>
            </a:rPr>
            <a:t>Supervised algorithm</a:t>
          </a:r>
        </a:p>
      </dsp:txBody>
      <dsp:txXfrm>
        <a:off x="1423559" y="1146934"/>
        <a:ext cx="1302064" cy="882741"/>
      </dsp:txXfrm>
    </dsp:sp>
    <dsp:sp modelId="{2118E121-A0E6-49FA-BDF9-BB330F9257C2}">
      <dsp:nvSpPr>
        <dsp:cNvPr id="0" name=""/>
        <dsp:cNvSpPr/>
      </dsp:nvSpPr>
      <dsp:spPr>
        <a:xfrm>
          <a:off x="2823847" y="1185436"/>
          <a:ext cx="2078773" cy="79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rgbClr val="24366D">
                  <a:hueOff val="0"/>
                  <a:satOff val="0"/>
                  <a:lumOff val="0"/>
                  <a:alphaOff val="0"/>
                </a:srgbClr>
              </a:solidFill>
              <a:latin typeface="Calibri" panose="020F0502020204030204"/>
              <a:ea typeface="+mn-ea"/>
              <a:cs typeface="+mn-cs"/>
            </a:rPr>
            <a:t>Used </a:t>
          </a:r>
          <a:r>
            <a:rPr lang="en-US" sz="1200" b="1" kern="1200" dirty="0">
              <a:solidFill>
                <a:srgbClr val="24366D">
                  <a:hueOff val="0"/>
                  <a:satOff val="0"/>
                  <a:lumOff val="0"/>
                  <a:alphaOff val="0"/>
                </a:srgbClr>
              </a:solidFill>
              <a:latin typeface="Calibri" panose="020F0502020204030204"/>
              <a:ea typeface="+mn-ea"/>
              <a:cs typeface="+mn-cs"/>
            </a:rPr>
            <a:t>labeled training data </a:t>
          </a:r>
          <a:r>
            <a:rPr lang="en-US" sz="1200" kern="1200" dirty="0">
              <a:solidFill>
                <a:srgbClr val="24366D">
                  <a:hueOff val="0"/>
                  <a:satOff val="0"/>
                  <a:lumOff val="0"/>
                  <a:alphaOff val="0"/>
                </a:srgbClr>
              </a:solidFill>
              <a:latin typeface="Calibri" panose="020F0502020204030204"/>
              <a:ea typeface="+mn-ea"/>
              <a:cs typeface="+mn-cs"/>
            </a:rPr>
            <a:t>to  characterize the ways in which the clusters differed</a:t>
          </a:r>
        </a:p>
      </dsp:txBody>
      <dsp:txXfrm>
        <a:off x="2823847" y="1185436"/>
        <a:ext cx="2078773" cy="790680"/>
      </dsp:txXfrm>
    </dsp:sp>
    <dsp:sp modelId="{3F98E9C5-8895-42D7-AFE4-BF96FDA11FAB}">
      <dsp:nvSpPr>
        <dsp:cNvPr id="0" name=""/>
        <dsp:cNvSpPr/>
      </dsp:nvSpPr>
      <dsp:spPr>
        <a:xfrm>
          <a:off x="2490359" y="2169054"/>
          <a:ext cx="1397592" cy="978269"/>
        </a:xfrm>
        <a:prstGeom prst="roundRect">
          <a:avLst>
            <a:gd name="adj" fmla="val 16670"/>
          </a:avLst>
        </a:prstGeom>
        <a:solidFill>
          <a:srgbClr val="2E4F9E">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Calibri" panose="020F0502020204030204"/>
              <a:ea typeface="+mn-ea"/>
              <a:cs typeface="+mn-cs"/>
            </a:rPr>
            <a:t>Inferences</a:t>
          </a:r>
        </a:p>
      </dsp:txBody>
      <dsp:txXfrm>
        <a:off x="2538123" y="2216818"/>
        <a:ext cx="1302064" cy="882741"/>
      </dsp:txXfrm>
    </dsp:sp>
    <dsp:sp modelId="{70D33335-6007-4694-ACAB-DA6BC3F2667B}">
      <dsp:nvSpPr>
        <dsp:cNvPr id="0" name=""/>
        <dsp:cNvSpPr/>
      </dsp:nvSpPr>
      <dsp:spPr>
        <a:xfrm>
          <a:off x="3948414" y="2255084"/>
          <a:ext cx="1714387" cy="79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24366D">
                  <a:hueOff val="0"/>
                  <a:satOff val="0"/>
                  <a:lumOff val="0"/>
                  <a:alphaOff val="0"/>
                </a:srgbClr>
              </a:solidFill>
              <a:latin typeface="Calibri" panose="020F0502020204030204"/>
              <a:ea typeface="+mn-ea"/>
              <a:cs typeface="+mn-cs"/>
            </a:rPr>
            <a:t>Explainable and actionable inferences about learners</a:t>
          </a:r>
        </a:p>
      </dsp:txBody>
      <dsp:txXfrm>
        <a:off x="3948414" y="2255084"/>
        <a:ext cx="1714387" cy="7906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Talking points: </a:t>
            </a:r>
            <a:r>
              <a:rPr lang="en-US" kern="0" dirty="0"/>
              <a:t>Effective training is the backbone of mission success and operational readiness.</a:t>
            </a:r>
          </a:p>
          <a:p>
            <a:pPr lvl="1"/>
            <a:r>
              <a:rPr lang="en-US" kern="0" dirty="0"/>
              <a:t>In high-stakes environments, such as the military, ensuring that personnel are adequately prepared to face challenges is paramount. </a:t>
            </a:r>
          </a:p>
          <a:p>
            <a:pPr lvl="1"/>
            <a:r>
              <a:rPr lang="en-US" kern="0" dirty="0"/>
              <a:t>Measuring training effectiveness is critical to ensure that deterrence of challenges and mission success are achieved.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27098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lato" panose="020F0502020204030203" pitchFamily="34" charset="0"/>
              </a:rPr>
              <a:t>National Research Council. 2001. </a:t>
            </a:r>
            <a:r>
              <a:rPr lang="en-US" b="0" i="1" dirty="0">
                <a:solidFill>
                  <a:srgbClr val="000000"/>
                </a:solidFill>
                <a:effectLst/>
                <a:latin typeface="lato" panose="020F0502020204030203" pitchFamily="34" charset="0"/>
              </a:rPr>
              <a:t>Knowing What Students Know: The Science and Design of Educational Assessment</a:t>
            </a:r>
            <a:r>
              <a:rPr lang="en-US" b="0" i="0" dirty="0">
                <a:solidFill>
                  <a:srgbClr val="000000"/>
                </a:solidFill>
                <a:effectLst/>
                <a:latin typeface="lato" panose="020F0502020204030203" pitchFamily="34" charset="0"/>
              </a:rPr>
              <a:t>. Washington, DC: The National Academies Press. https://doi.org/10.17226/10019. </a:t>
            </a:r>
          </a:p>
          <a:p>
            <a:pPr algn="l"/>
            <a:endParaRPr lang="en-US" sz="1200" b="0" i="0" u="none" strike="noStrike" baseline="0" dirty="0">
              <a:solidFill>
                <a:srgbClr val="000000"/>
              </a:solidFill>
              <a:effectLst/>
              <a:latin typeface="lato" panose="020F0502020204030203" pitchFamily="34" charset="0"/>
            </a:endParaRPr>
          </a:p>
          <a:p>
            <a:pPr algn="l"/>
            <a:r>
              <a:rPr lang="en-US" sz="1200" b="0" i="1" u="none" strike="noStrike" baseline="0" dirty="0"/>
              <a:t>Connections Between Cognition and Observation</a:t>
            </a:r>
            <a:r>
              <a:rPr lang="en-US" sz="1200" b="0" i="0" u="none" strike="noStrike" baseline="0" dirty="0"/>
              <a:t>. A cognitive theory of</a:t>
            </a:r>
          </a:p>
          <a:p>
            <a:pPr algn="l"/>
            <a:r>
              <a:rPr lang="en-US" sz="1200" b="0" i="0" u="none" strike="noStrike" baseline="0" dirty="0"/>
              <a:t>how people develop competence in a domain provides clues about the</a:t>
            </a:r>
          </a:p>
          <a:p>
            <a:pPr algn="l"/>
            <a:r>
              <a:rPr lang="en-US" sz="1200" b="0" i="0" u="none" strike="noStrike" baseline="0" dirty="0"/>
              <a:t>types of situations that will elicit evidence about that competence. Conversely,</a:t>
            </a:r>
          </a:p>
          <a:p>
            <a:pPr algn="l"/>
            <a:r>
              <a:rPr lang="en-US" sz="1200" b="0" i="0" u="none" strike="noStrike" baseline="0" dirty="0"/>
              <a:t>a well-developed knowledge base about the properties and</a:t>
            </a:r>
          </a:p>
          <a:p>
            <a:pPr algn="l"/>
            <a:r>
              <a:rPr lang="en-US" sz="1200" b="0" i="0" u="none" strike="noStrike" baseline="0" dirty="0"/>
              <a:t>affordances of tasks—what does and does not work to reveal what students</a:t>
            </a:r>
          </a:p>
          <a:p>
            <a:pPr algn="l"/>
            <a:r>
              <a:rPr lang="en-US" sz="1200" b="0" i="0" u="none" strike="noStrike" baseline="0" dirty="0"/>
              <a:t>know and can do—helps the assessment designer anticipate the types of</a:t>
            </a:r>
          </a:p>
          <a:p>
            <a:pPr algn="l"/>
            <a:r>
              <a:rPr lang="en-US" sz="1200" b="0" i="0" u="none" strike="noStrike" baseline="0" dirty="0"/>
              <a:t>knowledge and skills likely to be elicited by tasks with certain features.</a:t>
            </a:r>
          </a:p>
          <a:p>
            <a:pPr algn="l"/>
            <a:r>
              <a:rPr lang="en-US" sz="1200" b="0" i="0" u="none" strike="noStrike" baseline="0" dirty="0"/>
              <a:t>When the knowledge derived from both perspectives is combined, relevant</a:t>
            </a:r>
          </a:p>
          <a:p>
            <a:pPr algn="l"/>
            <a:r>
              <a:rPr lang="en-US" sz="1200" b="0" i="0" u="none" strike="noStrike" baseline="0" dirty="0"/>
              <a:t>information about student performance is more likely to be collected through</a:t>
            </a:r>
          </a:p>
          <a:p>
            <a:pPr algn="l"/>
            <a:r>
              <a:rPr lang="en-US" sz="1200" b="0" i="0" u="none" strike="noStrike" baseline="0" dirty="0"/>
              <a:t>assessment tasks.</a:t>
            </a:r>
          </a:p>
          <a:p>
            <a:pPr algn="l"/>
            <a:r>
              <a:rPr lang="en-US" sz="1200" b="0" i="1" u="none" strike="noStrike" baseline="0" dirty="0"/>
              <a:t>Connections Between Cognition and Interpretation</a:t>
            </a:r>
            <a:r>
              <a:rPr lang="en-US" sz="1200" b="0" i="0" u="none" strike="noStrike" baseline="0" dirty="0"/>
              <a:t>. A cognitive theory</a:t>
            </a:r>
          </a:p>
          <a:p>
            <a:pPr algn="l"/>
            <a:r>
              <a:rPr lang="en-US" sz="1200" b="0" i="0" u="none" strike="noStrike" baseline="0" dirty="0"/>
              <a:t>of how people develop competence in a domain also provides clues about</a:t>
            </a:r>
          </a:p>
          <a:p>
            <a:pPr algn="l"/>
            <a:r>
              <a:rPr lang="en-US" sz="1200" b="0" i="0" u="none" strike="noStrike" baseline="0" dirty="0"/>
              <a:t>the types of interpretation methods that are appropriate for transforming the</a:t>
            </a:r>
          </a:p>
          <a:p>
            <a:pPr algn="l"/>
            <a:r>
              <a:rPr lang="en-US" sz="1200" b="0" i="0" u="none" strike="noStrike" baseline="0" dirty="0"/>
              <a:t>data about student performance into assessment results. The cognitive theory</a:t>
            </a:r>
          </a:p>
          <a:p>
            <a:pPr algn="l"/>
            <a:r>
              <a:rPr lang="en-US" sz="1200" b="0" i="0" u="none" strike="noStrike" baseline="0" dirty="0"/>
              <a:t>suggests aspects of knowledge and skills by which we want to characterize</a:t>
            </a:r>
          </a:p>
          <a:p>
            <a:pPr algn="l"/>
            <a:r>
              <a:rPr lang="en-US" sz="1200" b="0" i="0" u="none" strike="noStrike" baseline="0" dirty="0"/>
              <a:t>students. Conversely, a familiarity with available measurement models provides</a:t>
            </a:r>
          </a:p>
          <a:p>
            <a:pPr algn="l"/>
            <a:r>
              <a:rPr lang="en-US" sz="1200" b="0" i="0" u="none" strike="noStrike" baseline="0" dirty="0"/>
              <a:t>a set of experience-tested methods for handling thorny and often subtle</a:t>
            </a:r>
          </a:p>
          <a:p>
            <a:pPr algn="l"/>
            <a:r>
              <a:rPr lang="en-US" sz="1200" b="0" i="0" u="none" strike="noStrike" baseline="0" dirty="0"/>
              <a:t>issues of evidence.</a:t>
            </a:r>
          </a:p>
          <a:p>
            <a:pPr algn="l"/>
            <a:r>
              <a:rPr lang="en-US" sz="1200" b="0" i="1" u="none" strike="noStrike" baseline="0" dirty="0"/>
              <a:t>Connections Between Observation and Interpretation</a:t>
            </a:r>
            <a:r>
              <a:rPr lang="en-US" sz="1200" b="0" i="0" u="none" strike="noStrike" baseline="0" dirty="0"/>
              <a:t>. Knowing the possibilities</a:t>
            </a:r>
          </a:p>
          <a:p>
            <a:pPr algn="l"/>
            <a:r>
              <a:rPr lang="en-US" sz="1200" b="0" i="0" u="none" strike="noStrike" baseline="0" dirty="0"/>
              <a:t>and limitations of various interpretation models helps in designing</a:t>
            </a:r>
          </a:p>
          <a:p>
            <a:pPr algn="l"/>
            <a:r>
              <a:rPr lang="en-US" sz="1200" b="0" i="0" u="none" strike="noStrike" baseline="0" dirty="0"/>
              <a:t>a set of observations that is at once effective and efficient for the task at</a:t>
            </a:r>
          </a:p>
          <a:p>
            <a:pPr algn="l"/>
            <a:r>
              <a:rPr lang="en-US" sz="1200" b="0" i="0" u="none" strike="noStrike" baseline="0" dirty="0"/>
              <a:t>hand. The interpretation model expresses how the observations from a given</a:t>
            </a:r>
          </a:p>
          <a:p>
            <a:pPr algn="l"/>
            <a:r>
              <a:rPr lang="en-US" sz="1200" b="0" i="0" u="none" strike="noStrike" baseline="0" dirty="0"/>
              <a:t>task constitute evidence about the performance being assessed as it bears</a:t>
            </a:r>
          </a:p>
          <a:p>
            <a:pPr algn="l"/>
            <a:r>
              <a:rPr lang="en-US" sz="1200" b="0" i="0" u="none" strike="noStrike" baseline="0" dirty="0"/>
              <a:t>on the targeted knowledge. It is only sensible to look for evidence one</a:t>
            </a:r>
          </a:p>
          <a:p>
            <a:pPr algn="l"/>
            <a:r>
              <a:rPr lang="en-US" sz="1200" b="0" i="0" u="none" strike="noStrike" baseline="0" dirty="0"/>
              <a:t>knows how to reason from or interpret.</a:t>
            </a:r>
            <a:endParaRPr lang="en-US" sz="1200" dirty="0"/>
          </a:p>
        </p:txBody>
      </p:sp>
      <p:sp>
        <p:nvSpPr>
          <p:cNvPr id="4" name="Slide Number Placeholder 3"/>
          <p:cNvSpPr>
            <a:spLocks noGrp="1"/>
          </p:cNvSpPr>
          <p:nvPr>
            <p:ph type="sldNum" sz="quarter" idx="5"/>
          </p:nvPr>
        </p:nvSpPr>
        <p:spPr/>
        <p:txBody>
          <a:bodyPr/>
          <a:lstStyle/>
          <a:p>
            <a:fld id="{D132F1B1-9036-4B66-940B-E7DB95D23F82}" type="slidenum">
              <a:rPr lang="en-US" smtClean="0"/>
              <a:t>26</a:t>
            </a:fld>
            <a:endParaRPr lang="en-US"/>
          </a:p>
        </p:txBody>
      </p:sp>
    </p:spTree>
    <p:extLst>
      <p:ext uri="{BB962C8B-B14F-4D97-AF65-F5344CB8AC3E}">
        <p14:creationId xmlns:p14="http://schemas.microsoft.com/office/powerpoint/2010/main" val="190627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Decide what you want to assess and how (formative, summative, integrated learning and assessment, adaptive assessment)</a:t>
            </a:r>
          </a:p>
          <a:p>
            <a:r>
              <a:rPr lang="en-US" dirty="0"/>
              <a:t>Build a competency model that makes explicit the competencies you’ll be measuring and how performance looks at different levels</a:t>
            </a:r>
          </a:p>
          <a:p>
            <a:r>
              <a:rPr lang="en-US" dirty="0"/>
              <a:t>Identify observable evidence of competencies at different levels</a:t>
            </a:r>
          </a:p>
          <a:p>
            <a:r>
              <a:rPr lang="en-US" dirty="0"/>
              <a:t>Design tasks to elicit evidence that you can score and clearly connect to competencies in reporting because you have a competency model</a:t>
            </a:r>
          </a:p>
          <a:p>
            <a:r>
              <a:rPr lang="en-US" dirty="0"/>
              <a:t>Gather the people you’ll need if you want to do real-time adaptive</a:t>
            </a:r>
          </a:p>
          <a:p>
            <a:r>
              <a:rPr lang="en-US" dirty="0"/>
              <a:t>Gather validity evidence for your scores by comparing with experts</a:t>
            </a:r>
          </a:p>
          <a:p>
            <a:r>
              <a:rPr lang="en-US" dirty="0"/>
              <a:t>Iterate with stakeholders on scoring and reporting so they understand and trust the results</a:t>
            </a:r>
          </a:p>
        </p:txBody>
      </p:sp>
      <p:sp>
        <p:nvSpPr>
          <p:cNvPr id="68612" name="Footer Placeholder 3"/>
          <p:cNvSpPr>
            <a:spLocks noGrp="1"/>
          </p:cNvSpPr>
          <p:nvPr>
            <p:ph type="ftr" sz="quarter" idx="4"/>
          </p:nvPr>
        </p:nvSpPr>
        <p:spPr/>
        <p:txBody>
          <a:bodyPr rtlCol="0"/>
          <a:lstStyle/>
          <a:p>
            <a:pPr fontAlgn="auto">
              <a:spcBef>
                <a:spcPts val="0"/>
              </a:spcBef>
              <a:spcAft>
                <a:spcPts val="0"/>
              </a:spcAft>
              <a:defRPr/>
            </a:pPr>
            <a:r>
              <a:rPr lang="en-US">
                <a:latin typeface="+mn-lt"/>
              </a:rPr>
              <a:t>Confidential and Proprietary. Copyright © 2009 Educational Testing Service. All rights reserved.</a:t>
            </a:r>
          </a:p>
        </p:txBody>
      </p:sp>
      <p:sp>
        <p:nvSpPr>
          <p:cNvPr id="68613" name="Slide Number Placeholder 4"/>
          <p:cNvSpPr>
            <a:spLocks noGrp="1"/>
          </p:cNvSpPr>
          <p:nvPr>
            <p:ph type="sldNum" sz="quarter" idx="5"/>
          </p:nvPr>
        </p:nvSpPr>
        <p:spPr/>
        <p:txBody>
          <a:bodyPr/>
          <a:lstStyle/>
          <a:p>
            <a:fld id="{A042E321-9836-431D-BF7A-15E0E6C51958}" type="slidenum">
              <a:rPr lang="en-US"/>
              <a:pPr/>
              <a:t>27</a:t>
            </a:fld>
            <a:endParaRPr lang="en-US"/>
          </a:p>
        </p:txBody>
      </p:sp>
    </p:spTree>
    <p:extLst>
      <p:ext uri="{BB962C8B-B14F-4D97-AF65-F5344CB8AC3E}">
        <p14:creationId xmlns:p14="http://schemas.microsoft.com/office/powerpoint/2010/main" val="233658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2562403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panose="020B0604020202020204" pitchFamily="34" charset="0"/>
                <a:ea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9EA1-D63A-92A1-82FC-9DDBB97983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3BCBBD-AC36-75BD-1F02-805686CD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E287BA-25E9-C426-EB93-0C91617F32B2}"/>
              </a:ext>
            </a:extLst>
          </p:cNvPr>
          <p:cNvSpPr>
            <a:spLocks noGrp="1"/>
          </p:cNvSpPr>
          <p:nvPr>
            <p:ph type="dt" sz="half" idx="10"/>
          </p:nvPr>
        </p:nvSpPr>
        <p:spPr/>
        <p:txBody>
          <a:bodyPr/>
          <a:lstStyle/>
          <a:p>
            <a:fld id="{A36FDD92-AD7E-44F3-B91C-DAAA2546A4FD}" type="datetimeFigureOut">
              <a:rPr lang="en-US" smtClean="0"/>
              <a:t>10/1/24</a:t>
            </a:fld>
            <a:endParaRPr lang="en-US"/>
          </a:p>
        </p:txBody>
      </p:sp>
      <p:sp>
        <p:nvSpPr>
          <p:cNvPr id="5" name="Footer Placeholder 4">
            <a:extLst>
              <a:ext uri="{FF2B5EF4-FFF2-40B4-BE49-F238E27FC236}">
                <a16:creationId xmlns:a16="http://schemas.microsoft.com/office/drawing/2014/main" id="{2CFA9342-6DE6-EA80-50C2-6100D074E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843F3-AC2B-4402-D6B2-D7FC3C2BEA20}"/>
              </a:ext>
            </a:extLst>
          </p:cNvPr>
          <p:cNvSpPr>
            <a:spLocks noGrp="1"/>
          </p:cNvSpPr>
          <p:nvPr>
            <p:ph type="sldNum" sz="quarter" idx="12"/>
          </p:nvPr>
        </p:nvSpPr>
        <p:spPr/>
        <p:txBody>
          <a:bodyPr/>
          <a:lstStyle/>
          <a:p>
            <a:fld id="{2A7CEE40-B7C0-46AE-82AE-ED39D8EA10D3}" type="slidenum">
              <a:rPr lang="en-US" smtClean="0"/>
              <a:t>‹#›</a:t>
            </a:fld>
            <a:endParaRPr lang="en-US"/>
          </a:p>
        </p:txBody>
      </p:sp>
    </p:spTree>
    <p:extLst>
      <p:ext uri="{BB962C8B-B14F-4D97-AF65-F5344CB8AC3E}">
        <p14:creationId xmlns:p14="http://schemas.microsoft.com/office/powerpoint/2010/main" val="180852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EF51-60AC-7E4F-BD21-8B587AD2C8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EB17B7-D849-20DA-CF2A-55456B807C3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A27B7B-B4EB-704E-CD5A-90A4581DF0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53745BC5-87E0-2138-D95A-AB7B7F0E313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1066D5AE-4F2F-4E00-9881-734462B67199}" type="datetime1">
              <a:rPr lang="en-US" smtClean="0"/>
              <a:t>10/1/24</a:t>
            </a:fld>
            <a:endParaRPr lang="en-US"/>
          </a:p>
        </p:txBody>
      </p:sp>
      <p:sp>
        <p:nvSpPr>
          <p:cNvPr id="9" name="Footer Placeholder 7">
            <a:extLst>
              <a:ext uri="{FF2B5EF4-FFF2-40B4-BE49-F238E27FC236}">
                <a16:creationId xmlns:a16="http://schemas.microsoft.com/office/drawing/2014/main" id="{7CF05849-88A7-E2EB-28AE-F03B24108D9F}"/>
              </a:ext>
            </a:extLst>
          </p:cNvPr>
          <p:cNvSpPr>
            <a:spLocks noGrp="1"/>
          </p:cNvSpPr>
          <p:nvPr>
            <p:ph type="ftr" sz="quarter" idx="11"/>
          </p:nvPr>
        </p:nvSpPr>
        <p:spPr>
          <a:xfrm>
            <a:off x="6096000" y="6291072"/>
            <a:ext cx="2978912" cy="559752"/>
          </a:xfrm>
          <a:prstGeom prst="rect">
            <a:avLst/>
          </a:prstGeom>
        </p:spPr>
        <p:txBody>
          <a:bodyPr/>
          <a:lstStyle>
            <a:lvl1pPr>
              <a:defRPr sz="1400">
                <a:solidFill>
                  <a:schemeClr val="bg1"/>
                </a:solidFill>
              </a:defRPr>
            </a:lvl1pPr>
          </a:lstStyle>
          <a:p>
            <a:r>
              <a:rPr lang="de-DE" dirty="0"/>
              <a:t>Madeleine Keehner, Ph.D.</a:t>
            </a:r>
          </a:p>
          <a:p>
            <a:r>
              <a:rPr lang="de-DE" dirty="0"/>
              <a:t>mkeehner@brighter-research.com</a:t>
            </a:r>
            <a:endParaRPr lang="en-US" dirty="0"/>
          </a:p>
        </p:txBody>
      </p:sp>
      <p:sp>
        <p:nvSpPr>
          <p:cNvPr id="10" name="Slide Number Placeholder 8">
            <a:extLst>
              <a:ext uri="{FF2B5EF4-FFF2-40B4-BE49-F238E27FC236}">
                <a16:creationId xmlns:a16="http://schemas.microsoft.com/office/drawing/2014/main" id="{A352CEC4-C151-4DE9-1133-1F2F75B1ADED}"/>
              </a:ext>
            </a:extLst>
          </p:cNvPr>
          <p:cNvSpPr>
            <a:spLocks noGrp="1"/>
          </p:cNvSpPr>
          <p:nvPr>
            <p:ph type="sldNum" sz="quarter" idx="12"/>
          </p:nvPr>
        </p:nvSpPr>
        <p:spPr>
          <a:xfrm>
            <a:off x="10225024" y="6356350"/>
            <a:ext cx="536448" cy="365125"/>
          </a:xfrm>
          <a:prstGeom prst="rect">
            <a:avLst/>
          </a:prstGeom>
        </p:spPr>
        <p:txBody>
          <a:bodyPr/>
          <a:lstStyle>
            <a:lvl1pPr>
              <a:defRPr>
                <a:solidFill>
                  <a:schemeClr val="bg1"/>
                </a:solidFill>
              </a:defRPr>
            </a:lvl1pPr>
          </a:lstStyle>
          <a:p>
            <a:fld id="{D1A8F818-FFE2-4E45-9E37-7B48EE453434}" type="slidenum">
              <a:rPr lang="en-US" smtClean="0"/>
              <a:pPr/>
              <a:t>‹#›</a:t>
            </a:fld>
            <a:endParaRPr lang="en-US" dirty="0"/>
          </a:p>
        </p:txBody>
      </p:sp>
    </p:spTree>
    <p:extLst>
      <p:ext uri="{BB962C8B-B14F-4D97-AF65-F5344CB8AC3E}">
        <p14:creationId xmlns:p14="http://schemas.microsoft.com/office/powerpoint/2010/main" val="360002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31BA-5253-221A-5234-4767B4A45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6">
            <a:extLst>
              <a:ext uri="{FF2B5EF4-FFF2-40B4-BE49-F238E27FC236}">
                <a16:creationId xmlns:a16="http://schemas.microsoft.com/office/drawing/2014/main" id="{658198EF-27D7-4E1F-82A1-721D17FF6D4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AF881AB8-653F-4C07-A7A5-A7A4C009770A}" type="datetime1">
              <a:rPr lang="en-US" smtClean="0"/>
              <a:pPr/>
              <a:t>10/1/24</a:t>
            </a:fld>
            <a:endParaRPr lang="en-US"/>
          </a:p>
        </p:txBody>
      </p:sp>
      <p:sp>
        <p:nvSpPr>
          <p:cNvPr id="7" name="Footer Placeholder 7">
            <a:extLst>
              <a:ext uri="{FF2B5EF4-FFF2-40B4-BE49-F238E27FC236}">
                <a16:creationId xmlns:a16="http://schemas.microsoft.com/office/drawing/2014/main" id="{916C53AB-1A8A-9620-F92A-F00F9C4AD641}"/>
              </a:ext>
            </a:extLst>
          </p:cNvPr>
          <p:cNvSpPr>
            <a:spLocks noGrp="1"/>
          </p:cNvSpPr>
          <p:nvPr>
            <p:ph type="ftr" sz="quarter" idx="11"/>
          </p:nvPr>
        </p:nvSpPr>
        <p:spPr>
          <a:xfrm>
            <a:off x="6096000" y="6291072"/>
            <a:ext cx="2978912" cy="559752"/>
          </a:xfrm>
          <a:prstGeom prst="rect">
            <a:avLst/>
          </a:prstGeom>
        </p:spPr>
        <p:txBody>
          <a:bodyPr/>
          <a:lstStyle>
            <a:lvl1pPr>
              <a:defRPr sz="1400">
                <a:solidFill>
                  <a:schemeClr val="bg1"/>
                </a:solidFill>
              </a:defRPr>
            </a:lvl1pPr>
          </a:lstStyle>
          <a:p>
            <a:r>
              <a:rPr lang="de-DE" dirty="0"/>
              <a:t>Madeleine Keehner, Ph.D.</a:t>
            </a:r>
          </a:p>
          <a:p>
            <a:r>
              <a:rPr lang="de-DE" dirty="0"/>
              <a:t>mkeehner@brighter-research.com</a:t>
            </a:r>
            <a:endParaRPr lang="en-US" dirty="0"/>
          </a:p>
        </p:txBody>
      </p:sp>
      <p:sp>
        <p:nvSpPr>
          <p:cNvPr id="8" name="Slide Number Placeholder 8">
            <a:extLst>
              <a:ext uri="{FF2B5EF4-FFF2-40B4-BE49-F238E27FC236}">
                <a16:creationId xmlns:a16="http://schemas.microsoft.com/office/drawing/2014/main" id="{4042345E-4A4E-6605-7C9A-04A782CF6B6E}"/>
              </a:ext>
            </a:extLst>
          </p:cNvPr>
          <p:cNvSpPr>
            <a:spLocks noGrp="1"/>
          </p:cNvSpPr>
          <p:nvPr>
            <p:ph type="sldNum" sz="quarter" idx="12"/>
          </p:nvPr>
        </p:nvSpPr>
        <p:spPr>
          <a:xfrm>
            <a:off x="10225024" y="6356350"/>
            <a:ext cx="536448" cy="365125"/>
          </a:xfrm>
          <a:prstGeom prst="rect">
            <a:avLst/>
          </a:prstGeom>
        </p:spPr>
        <p:txBody>
          <a:bodyPr/>
          <a:lstStyle>
            <a:lvl1pPr>
              <a:defRPr>
                <a:solidFill>
                  <a:schemeClr val="bg1"/>
                </a:solidFill>
              </a:defRPr>
            </a:lvl1pPr>
          </a:lstStyle>
          <a:p>
            <a:fld id="{D1A8F818-FFE2-4E45-9E37-7B48EE453434}" type="slidenum">
              <a:rPr lang="en-US" smtClean="0"/>
              <a:pPr/>
              <a:t>‹#›</a:t>
            </a:fld>
            <a:endParaRPr lang="en-US" dirty="0"/>
          </a:p>
        </p:txBody>
      </p:sp>
    </p:spTree>
    <p:extLst>
      <p:ext uri="{BB962C8B-B14F-4D97-AF65-F5344CB8AC3E}">
        <p14:creationId xmlns:p14="http://schemas.microsoft.com/office/powerpoint/2010/main" val="309053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6">
            <a:extLst>
              <a:ext uri="{FF2B5EF4-FFF2-40B4-BE49-F238E27FC236}">
                <a16:creationId xmlns:a16="http://schemas.microsoft.com/office/drawing/2014/main" id="{5C41E452-243B-8C4B-DB5D-E81C5C0716D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AF881AB8-653F-4C07-A7A5-A7A4C009770A}" type="datetime1">
              <a:rPr lang="en-US" smtClean="0"/>
              <a:pPr/>
              <a:t>10/1/24</a:t>
            </a:fld>
            <a:endParaRPr lang="en-US"/>
          </a:p>
        </p:txBody>
      </p:sp>
      <p:sp>
        <p:nvSpPr>
          <p:cNvPr id="6" name="Footer Placeholder 7">
            <a:extLst>
              <a:ext uri="{FF2B5EF4-FFF2-40B4-BE49-F238E27FC236}">
                <a16:creationId xmlns:a16="http://schemas.microsoft.com/office/drawing/2014/main" id="{DF353D3F-6674-A05A-585A-C3782F5AAC65}"/>
              </a:ext>
            </a:extLst>
          </p:cNvPr>
          <p:cNvSpPr>
            <a:spLocks noGrp="1"/>
          </p:cNvSpPr>
          <p:nvPr>
            <p:ph type="ftr" sz="quarter" idx="11"/>
          </p:nvPr>
        </p:nvSpPr>
        <p:spPr>
          <a:xfrm>
            <a:off x="6096000" y="6291072"/>
            <a:ext cx="2978912" cy="559752"/>
          </a:xfrm>
          <a:prstGeom prst="rect">
            <a:avLst/>
          </a:prstGeom>
        </p:spPr>
        <p:txBody>
          <a:bodyPr/>
          <a:lstStyle>
            <a:lvl1pPr>
              <a:defRPr sz="1400">
                <a:solidFill>
                  <a:schemeClr val="bg1"/>
                </a:solidFill>
              </a:defRPr>
            </a:lvl1pPr>
          </a:lstStyle>
          <a:p>
            <a:r>
              <a:rPr lang="de-DE" dirty="0"/>
              <a:t>Madeleine Keehner, Ph.D.</a:t>
            </a:r>
          </a:p>
          <a:p>
            <a:r>
              <a:rPr lang="de-DE" dirty="0"/>
              <a:t>mkeehner@brighter-research.com</a:t>
            </a:r>
            <a:endParaRPr lang="en-US" dirty="0"/>
          </a:p>
        </p:txBody>
      </p:sp>
      <p:sp>
        <p:nvSpPr>
          <p:cNvPr id="7" name="Slide Number Placeholder 8">
            <a:extLst>
              <a:ext uri="{FF2B5EF4-FFF2-40B4-BE49-F238E27FC236}">
                <a16:creationId xmlns:a16="http://schemas.microsoft.com/office/drawing/2014/main" id="{D0303C28-365F-C755-91ED-918652458CD7}"/>
              </a:ext>
            </a:extLst>
          </p:cNvPr>
          <p:cNvSpPr>
            <a:spLocks noGrp="1"/>
          </p:cNvSpPr>
          <p:nvPr>
            <p:ph type="sldNum" sz="quarter" idx="12"/>
          </p:nvPr>
        </p:nvSpPr>
        <p:spPr>
          <a:xfrm>
            <a:off x="10225024" y="6356350"/>
            <a:ext cx="536448" cy="365125"/>
          </a:xfrm>
          <a:prstGeom prst="rect">
            <a:avLst/>
          </a:prstGeom>
        </p:spPr>
        <p:txBody>
          <a:bodyPr/>
          <a:lstStyle>
            <a:lvl1pPr>
              <a:defRPr>
                <a:solidFill>
                  <a:schemeClr val="bg1"/>
                </a:solidFill>
              </a:defRPr>
            </a:lvl1pPr>
          </a:lstStyle>
          <a:p>
            <a:fld id="{D1A8F818-FFE2-4E45-9E37-7B48EE453434}" type="slidenum">
              <a:rPr lang="en-US" smtClean="0"/>
              <a:pPr/>
              <a:t>‹#›</a:t>
            </a:fld>
            <a:endParaRPr lang="en-US" dirty="0"/>
          </a:p>
        </p:txBody>
      </p:sp>
    </p:spTree>
    <p:extLst>
      <p:ext uri="{BB962C8B-B14F-4D97-AF65-F5344CB8AC3E}">
        <p14:creationId xmlns:p14="http://schemas.microsoft.com/office/powerpoint/2010/main" val="284562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E31E-F204-F48E-FAA3-DDC9960859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B7779F-DA24-652E-6F60-46954FF6289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9164FA-639C-66AB-CD00-C7DDD81F619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A28E59FC-72E1-47D9-8CF1-E52F036EE873}" type="datetime1">
              <a:rPr lang="en-US" smtClean="0"/>
              <a:t>10/1/24</a:t>
            </a:fld>
            <a:endParaRPr lang="en-US"/>
          </a:p>
        </p:txBody>
      </p:sp>
      <p:sp>
        <p:nvSpPr>
          <p:cNvPr id="8" name="Footer Placeholder 7">
            <a:extLst>
              <a:ext uri="{FF2B5EF4-FFF2-40B4-BE49-F238E27FC236}">
                <a16:creationId xmlns:a16="http://schemas.microsoft.com/office/drawing/2014/main" id="{CF7B17AE-38C5-611A-AC05-7F345C284ACC}"/>
              </a:ext>
            </a:extLst>
          </p:cNvPr>
          <p:cNvSpPr>
            <a:spLocks noGrp="1"/>
          </p:cNvSpPr>
          <p:nvPr>
            <p:ph type="ftr" sz="quarter" idx="11"/>
          </p:nvPr>
        </p:nvSpPr>
        <p:spPr>
          <a:xfrm>
            <a:off x="6096000" y="6291072"/>
            <a:ext cx="2978912" cy="559752"/>
          </a:xfrm>
          <a:prstGeom prst="rect">
            <a:avLst/>
          </a:prstGeom>
        </p:spPr>
        <p:txBody>
          <a:bodyPr/>
          <a:lstStyle>
            <a:lvl1pPr>
              <a:defRPr sz="1400">
                <a:solidFill>
                  <a:schemeClr val="bg1"/>
                </a:solidFill>
              </a:defRPr>
            </a:lvl1pPr>
          </a:lstStyle>
          <a:p>
            <a:r>
              <a:rPr lang="de-DE" dirty="0"/>
              <a:t>Madeleine Keehner, Ph.D.</a:t>
            </a:r>
          </a:p>
          <a:p>
            <a:r>
              <a:rPr lang="de-DE" dirty="0"/>
              <a:t>mkeehner@brighter-research.com</a:t>
            </a:r>
            <a:endParaRPr lang="en-US" dirty="0"/>
          </a:p>
        </p:txBody>
      </p:sp>
      <p:sp>
        <p:nvSpPr>
          <p:cNvPr id="9" name="Slide Number Placeholder 8">
            <a:extLst>
              <a:ext uri="{FF2B5EF4-FFF2-40B4-BE49-F238E27FC236}">
                <a16:creationId xmlns:a16="http://schemas.microsoft.com/office/drawing/2014/main" id="{0EF953C0-5885-5C09-0908-E7C693A9B884}"/>
              </a:ext>
            </a:extLst>
          </p:cNvPr>
          <p:cNvSpPr>
            <a:spLocks noGrp="1"/>
          </p:cNvSpPr>
          <p:nvPr>
            <p:ph type="sldNum" sz="quarter" idx="12"/>
          </p:nvPr>
        </p:nvSpPr>
        <p:spPr>
          <a:xfrm>
            <a:off x="10225024" y="6356350"/>
            <a:ext cx="536448" cy="365125"/>
          </a:xfrm>
          <a:prstGeom prst="rect">
            <a:avLst/>
          </a:prstGeom>
        </p:spPr>
        <p:txBody>
          <a:bodyPr/>
          <a:lstStyle>
            <a:lvl1pPr>
              <a:defRPr>
                <a:solidFill>
                  <a:schemeClr val="bg1"/>
                </a:solidFill>
              </a:defRPr>
            </a:lvl1pPr>
          </a:lstStyle>
          <a:p>
            <a:fld id="{D1A8F818-FFE2-4E45-9E37-7B48EE453434}" type="slidenum">
              <a:rPr lang="en-US" smtClean="0"/>
              <a:pPr/>
              <a:t>‹#›</a:t>
            </a:fld>
            <a:endParaRPr lang="en-US" dirty="0"/>
          </a:p>
        </p:txBody>
      </p:sp>
    </p:spTree>
    <p:extLst>
      <p:ext uri="{BB962C8B-B14F-4D97-AF65-F5344CB8AC3E}">
        <p14:creationId xmlns:p14="http://schemas.microsoft.com/office/powerpoint/2010/main" val="30629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2">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7" r:id="rId4"/>
    <p:sldLayoutId id="2147483679" r:id="rId5"/>
    <p:sldLayoutId id="2147483680" r:id="rId6"/>
    <p:sldLayoutId id="2147483681" r:id="rId7"/>
    <p:sldLayoutId id="2147483682"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3E_4FE8E3C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38_D90B50F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microsoft.com/office/2018/10/relationships/comments" Target="../comments/modernComment_A05_61106EFA.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microsoft.com/office/2018/10/relationships/comments" Target="../comments/modernComment_142_5815F3A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 Mission </a:t>
            </a:r>
            <a:r>
              <a:rPr lang="en-US" dirty="0" err="1"/>
              <a:t>XRpossible</a:t>
            </a:r>
            <a:r>
              <a:rPr lang="en-US" dirty="0"/>
              <a:t>: Navigating Novice-to-Expert Assessment Design in Medical &amp; Military Training</a:t>
            </a:r>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Jeanine A. DeFalco, PhD, University of New Haven</a:t>
            </a:r>
          </a:p>
          <a:p>
            <a:pPr eaLnBrk="1" hangingPunct="1"/>
            <a:r>
              <a:rPr lang="en-US" dirty="0">
                <a:latin typeface="Arial Narrow" pitchFamily="34" charset="0"/>
              </a:rPr>
              <a:t>Madeleine Keehner, PhD, Brighter Research</a:t>
            </a:r>
          </a:p>
          <a:p>
            <a:endParaRPr lang="en-US" dirty="0"/>
          </a:p>
        </p:txBody>
      </p:sp>
      <p:pic>
        <p:nvPicPr>
          <p:cNvPr id="2" name="Picture 2" descr="University of New Haven - New England Commission Higher ...">
            <a:extLst>
              <a:ext uri="{FF2B5EF4-FFF2-40B4-BE49-F238E27FC236}">
                <a16:creationId xmlns:a16="http://schemas.microsoft.com/office/drawing/2014/main" id="{D7BF89B0-3D27-C305-102E-BE3F1E18D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755" y="6108284"/>
            <a:ext cx="767052" cy="66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2750-B2A0-FA38-9A90-49791161F030}"/>
              </a:ext>
            </a:extLst>
          </p:cNvPr>
          <p:cNvSpPr>
            <a:spLocks noGrp="1"/>
          </p:cNvSpPr>
          <p:nvPr>
            <p:ph type="title"/>
          </p:nvPr>
        </p:nvSpPr>
        <p:spPr/>
        <p:txBody>
          <a:bodyPr/>
          <a:lstStyle/>
          <a:p>
            <a:r>
              <a:rPr lang="en-US" dirty="0"/>
              <a:t>Strategic Alignment</a:t>
            </a:r>
          </a:p>
        </p:txBody>
      </p:sp>
      <p:sp>
        <p:nvSpPr>
          <p:cNvPr id="3" name="Content Placeholder 2">
            <a:extLst>
              <a:ext uri="{FF2B5EF4-FFF2-40B4-BE49-F238E27FC236}">
                <a16:creationId xmlns:a16="http://schemas.microsoft.com/office/drawing/2014/main" id="{89318B12-F7F1-9D0F-3C46-ADCFFEB47EBA}"/>
              </a:ext>
            </a:extLst>
          </p:cNvPr>
          <p:cNvSpPr>
            <a:spLocks noGrp="1"/>
          </p:cNvSpPr>
          <p:nvPr>
            <p:ph sz="quarter" idx="11"/>
          </p:nvPr>
        </p:nvSpPr>
        <p:spPr>
          <a:xfrm>
            <a:off x="5709032" y="1566273"/>
            <a:ext cx="5906125" cy="4383093"/>
          </a:xfrm>
        </p:spPr>
        <p:txBody>
          <a:bodyPr/>
          <a:lstStyle/>
          <a:p>
            <a:r>
              <a:rPr lang="en-US" sz="2400" dirty="0"/>
              <a:t>Training objectives must align with strategic deterrence goals: </a:t>
            </a:r>
          </a:p>
          <a:p>
            <a:pPr lvl="1"/>
            <a:r>
              <a:rPr lang="en-US" sz="2000" dirty="0" err="1"/>
              <a:t>Maintaing</a:t>
            </a:r>
            <a:r>
              <a:rPr lang="en-US" sz="2000" dirty="0"/>
              <a:t> a strong, visible presence </a:t>
            </a:r>
          </a:p>
          <a:p>
            <a:pPr lvl="1"/>
            <a:r>
              <a:rPr lang="en-US" sz="2000" dirty="0"/>
              <a:t>Discouraging adversaries and prevent mission failures </a:t>
            </a:r>
          </a:p>
          <a:p>
            <a:pPr marL="609585" lvl="1" indent="0">
              <a:buNone/>
            </a:pPr>
            <a:endParaRPr lang="en-US" sz="2000" dirty="0"/>
          </a:p>
          <a:p>
            <a:r>
              <a:rPr lang="en-US" sz="2400" dirty="0"/>
              <a:t>This alignment ensures that training programs are: </a:t>
            </a:r>
          </a:p>
          <a:p>
            <a:pPr lvl="1"/>
            <a:r>
              <a:rPr lang="en-US" sz="2000" dirty="0"/>
              <a:t>Effective in skill development </a:t>
            </a:r>
          </a:p>
          <a:p>
            <a:pPr lvl="1"/>
            <a:r>
              <a:rPr lang="en-US" sz="2000" dirty="0"/>
              <a:t>Contribute to broader strategic objectives.</a:t>
            </a:r>
          </a:p>
        </p:txBody>
      </p:sp>
      <p:pic>
        <p:nvPicPr>
          <p:cNvPr id="6146" name="Picture 2" descr="So What Is Strategic Alignment? | NIST">
            <a:extLst>
              <a:ext uri="{FF2B5EF4-FFF2-40B4-BE49-F238E27FC236}">
                <a16:creationId xmlns:a16="http://schemas.microsoft.com/office/drawing/2014/main" id="{A22799A8-9A91-96A6-0DD3-6CB61120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2141704"/>
            <a:ext cx="5186180" cy="323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34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2750-B2A0-FA38-9A90-49791161F030}"/>
              </a:ext>
            </a:extLst>
          </p:cNvPr>
          <p:cNvSpPr>
            <a:spLocks noGrp="1"/>
          </p:cNvSpPr>
          <p:nvPr>
            <p:ph type="title"/>
          </p:nvPr>
        </p:nvSpPr>
        <p:spPr/>
        <p:txBody>
          <a:bodyPr/>
          <a:lstStyle/>
          <a:p>
            <a:r>
              <a:rPr lang="en-US" dirty="0"/>
              <a:t>Strategic Alignment</a:t>
            </a:r>
          </a:p>
        </p:txBody>
      </p:sp>
      <p:sp>
        <p:nvSpPr>
          <p:cNvPr id="3" name="Content Placeholder 2">
            <a:extLst>
              <a:ext uri="{FF2B5EF4-FFF2-40B4-BE49-F238E27FC236}">
                <a16:creationId xmlns:a16="http://schemas.microsoft.com/office/drawing/2014/main" id="{89318B12-F7F1-9D0F-3C46-ADCFFEB47EBA}"/>
              </a:ext>
            </a:extLst>
          </p:cNvPr>
          <p:cNvSpPr>
            <a:spLocks noGrp="1"/>
          </p:cNvSpPr>
          <p:nvPr>
            <p:ph sz="quarter" idx="11"/>
          </p:nvPr>
        </p:nvSpPr>
        <p:spPr>
          <a:xfrm>
            <a:off x="0" y="1076696"/>
            <a:ext cx="6535265" cy="5075237"/>
          </a:xfrm>
        </p:spPr>
        <p:txBody>
          <a:bodyPr/>
          <a:lstStyle/>
          <a:p>
            <a:r>
              <a:rPr lang="en-US" sz="2400" dirty="0"/>
              <a:t>Strategic alignment involves:</a:t>
            </a:r>
          </a:p>
          <a:p>
            <a:pPr lvl="1"/>
            <a:r>
              <a:rPr lang="en-US" b="1" dirty="0"/>
              <a:t>Mission-Focused Training Objectives</a:t>
            </a:r>
            <a:r>
              <a:rPr lang="en-US" dirty="0"/>
              <a:t>: Setting training goals that support overall mission objectives and strategic priorities.</a:t>
            </a:r>
          </a:p>
          <a:p>
            <a:pPr lvl="1"/>
            <a:r>
              <a:rPr lang="en-US" b="1" dirty="0"/>
              <a:t>Consistency with Doctrine</a:t>
            </a:r>
            <a:r>
              <a:rPr lang="en-US" dirty="0"/>
              <a:t>: Ensuring that training methods and content are consistent with established military doctrines and strategies.</a:t>
            </a:r>
          </a:p>
          <a:p>
            <a:pPr lvl="1"/>
            <a:r>
              <a:rPr lang="en-US" b="1" dirty="0"/>
              <a:t>Adaptive Training</a:t>
            </a:r>
            <a:r>
              <a:rPr lang="en-US" dirty="0"/>
              <a:t>: Designing training that can evolve in response to changing strategic needs and emerging threats.</a:t>
            </a:r>
          </a:p>
          <a:p>
            <a:endParaRPr lang="en-US" dirty="0"/>
          </a:p>
        </p:txBody>
      </p:sp>
      <p:pic>
        <p:nvPicPr>
          <p:cNvPr id="7170" name="Picture 2" descr="What, Why, and How of Adaptive Learning">
            <a:extLst>
              <a:ext uri="{FF2B5EF4-FFF2-40B4-BE49-F238E27FC236}">
                <a16:creationId xmlns:a16="http://schemas.microsoft.com/office/drawing/2014/main" id="{EAF60C91-D7C7-F5FF-EB97-666425693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755" y="1628117"/>
            <a:ext cx="5104402" cy="382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1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8F03-E06E-53C3-B532-7FC089F027D6}"/>
              </a:ext>
            </a:extLst>
          </p:cNvPr>
          <p:cNvSpPr>
            <a:spLocks noGrp="1"/>
          </p:cNvSpPr>
          <p:nvPr>
            <p:ph type="title"/>
          </p:nvPr>
        </p:nvSpPr>
        <p:spPr/>
        <p:txBody>
          <a:bodyPr/>
          <a:lstStyle/>
          <a:p>
            <a:r>
              <a:rPr lang="en-US" dirty="0"/>
              <a:t>Performance Metrics</a:t>
            </a:r>
          </a:p>
        </p:txBody>
      </p:sp>
      <p:sp>
        <p:nvSpPr>
          <p:cNvPr id="3" name="Content Placeholder 2">
            <a:extLst>
              <a:ext uri="{FF2B5EF4-FFF2-40B4-BE49-F238E27FC236}">
                <a16:creationId xmlns:a16="http://schemas.microsoft.com/office/drawing/2014/main" id="{991E5C9E-42B8-E08B-4343-9A1E8EE0B01E}"/>
              </a:ext>
            </a:extLst>
          </p:cNvPr>
          <p:cNvSpPr>
            <a:spLocks noGrp="1"/>
          </p:cNvSpPr>
          <p:nvPr>
            <p:ph sz="quarter" idx="11"/>
          </p:nvPr>
        </p:nvSpPr>
        <p:spPr>
          <a:xfrm>
            <a:off x="6310859" y="891381"/>
            <a:ext cx="5636301" cy="5359517"/>
          </a:xfrm>
        </p:spPr>
        <p:txBody>
          <a:bodyPr/>
          <a:lstStyle/>
          <a:p>
            <a:r>
              <a:rPr lang="en-US" sz="2400" dirty="0"/>
              <a:t>To evaluate training outcomes, specific performance metrics are utilized. </a:t>
            </a:r>
          </a:p>
          <a:p>
            <a:r>
              <a:rPr lang="en-US" sz="2400" dirty="0"/>
              <a:t>These metrics provide quantifiable data on various aspects of training, allowing for objective assessment and continuous improvement.</a:t>
            </a:r>
          </a:p>
          <a:p>
            <a:r>
              <a:rPr lang="en-US" sz="2400" dirty="0"/>
              <a:t>Important performance metrics include:</a:t>
            </a:r>
          </a:p>
          <a:p>
            <a:pPr lvl="1"/>
            <a:r>
              <a:rPr lang="en-US" b="1" dirty="0"/>
              <a:t>Speed of Response</a:t>
            </a:r>
            <a:endParaRPr lang="en-US" dirty="0"/>
          </a:p>
          <a:p>
            <a:pPr lvl="1"/>
            <a:r>
              <a:rPr lang="en-US" b="1" dirty="0"/>
              <a:t>Mission Success Rates</a:t>
            </a:r>
            <a:endParaRPr lang="en-US" dirty="0"/>
          </a:p>
          <a:p>
            <a:pPr lvl="1"/>
            <a:r>
              <a:rPr lang="en-US" b="1" dirty="0"/>
              <a:t>Adaptability</a:t>
            </a:r>
            <a:r>
              <a:rPr lang="en-US" dirty="0"/>
              <a:t> (new and unexpected scenarios)</a:t>
            </a:r>
          </a:p>
        </p:txBody>
      </p:sp>
      <p:pic>
        <p:nvPicPr>
          <p:cNvPr id="8194" name="Picture 2" descr="Adaptive Learning: What Is It And What ...">
            <a:extLst>
              <a:ext uri="{FF2B5EF4-FFF2-40B4-BE49-F238E27FC236}">
                <a16:creationId xmlns:a16="http://schemas.microsoft.com/office/drawing/2014/main" id="{81053B01-EC1B-8470-BA4E-0BA5D5288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65" y="1472482"/>
            <a:ext cx="5527935" cy="391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19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9897-2D1D-0701-CE5A-9D1DD6144142}"/>
              </a:ext>
            </a:extLst>
          </p:cNvPr>
          <p:cNvSpPr>
            <a:spLocks noGrp="1"/>
          </p:cNvSpPr>
          <p:nvPr>
            <p:ph type="title"/>
          </p:nvPr>
        </p:nvSpPr>
        <p:spPr/>
        <p:txBody>
          <a:bodyPr/>
          <a:lstStyle/>
          <a:p>
            <a:r>
              <a:rPr lang="en-US" dirty="0"/>
              <a:t>Simulated Threats and Challenges</a:t>
            </a:r>
          </a:p>
        </p:txBody>
      </p:sp>
      <p:sp>
        <p:nvSpPr>
          <p:cNvPr id="3" name="Content Placeholder 2">
            <a:extLst>
              <a:ext uri="{FF2B5EF4-FFF2-40B4-BE49-F238E27FC236}">
                <a16:creationId xmlns:a16="http://schemas.microsoft.com/office/drawing/2014/main" id="{95B4D130-4614-0645-F92B-2068D30FE5BA}"/>
              </a:ext>
            </a:extLst>
          </p:cNvPr>
          <p:cNvSpPr>
            <a:spLocks noGrp="1"/>
          </p:cNvSpPr>
          <p:nvPr>
            <p:ph sz="quarter" idx="11"/>
          </p:nvPr>
        </p:nvSpPr>
        <p:spPr>
          <a:xfrm>
            <a:off x="284812" y="1041283"/>
            <a:ext cx="5485953" cy="5075237"/>
          </a:xfrm>
        </p:spPr>
        <p:txBody>
          <a:bodyPr/>
          <a:lstStyle/>
          <a:p>
            <a:r>
              <a:rPr lang="en-US" sz="2400" dirty="0"/>
              <a:t>Incorporating realistic scenarios in training exercises is essential: </a:t>
            </a:r>
          </a:p>
          <a:p>
            <a:pPr lvl="1"/>
            <a:r>
              <a:rPr lang="en-US" sz="2000" dirty="0"/>
              <a:t>simulating potential threats </a:t>
            </a:r>
          </a:p>
          <a:p>
            <a:pPr lvl="1"/>
            <a:r>
              <a:rPr lang="en-US" sz="2000" dirty="0"/>
              <a:t>assessing how well military personnel can identify and neutralize them. </a:t>
            </a:r>
          </a:p>
          <a:p>
            <a:r>
              <a:rPr lang="en-US" sz="2400" dirty="0"/>
              <a:t>Mirrors real-world conditions.</a:t>
            </a:r>
          </a:p>
          <a:p>
            <a:r>
              <a:rPr lang="en-US" sz="2400" dirty="0"/>
              <a:t>Examples of simulated threats include:</a:t>
            </a:r>
          </a:p>
          <a:p>
            <a:pPr lvl="1"/>
            <a:r>
              <a:rPr lang="en-US" b="1" dirty="0"/>
              <a:t>Combat Scenarios</a:t>
            </a:r>
          </a:p>
          <a:p>
            <a:pPr lvl="1"/>
            <a:r>
              <a:rPr lang="en-US" b="1" dirty="0"/>
              <a:t>Disaster Response</a:t>
            </a:r>
            <a:endParaRPr lang="en-US" dirty="0"/>
          </a:p>
        </p:txBody>
      </p:sp>
      <p:pic>
        <p:nvPicPr>
          <p:cNvPr id="9218" name="Picture 2" descr="Army units pilot network communication ...">
            <a:extLst>
              <a:ext uri="{FF2B5EF4-FFF2-40B4-BE49-F238E27FC236}">
                <a16:creationId xmlns:a16="http://schemas.microsoft.com/office/drawing/2014/main" id="{DD8B172C-AA71-BC45-DFDD-31C3E355D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723" y="1619561"/>
            <a:ext cx="6462277" cy="361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1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Simulation Modalities</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VR, AR, MR – Extended Reality (XR) technologies for learning</a:t>
            </a:r>
          </a:p>
        </p:txBody>
      </p:sp>
    </p:spTree>
    <p:extLst>
      <p:ext uri="{BB962C8B-B14F-4D97-AF65-F5344CB8AC3E}">
        <p14:creationId xmlns:p14="http://schemas.microsoft.com/office/powerpoint/2010/main" val="368250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E0E1-2840-2CD7-7FF7-FD9CFF60A3B2}"/>
              </a:ext>
            </a:extLst>
          </p:cNvPr>
          <p:cNvSpPr>
            <a:spLocks noGrp="1"/>
          </p:cNvSpPr>
          <p:nvPr>
            <p:ph type="title"/>
          </p:nvPr>
        </p:nvSpPr>
        <p:spPr>
          <a:xfrm>
            <a:off x="0" y="0"/>
            <a:ext cx="11341916" cy="795130"/>
          </a:xfrm>
        </p:spPr>
        <p:txBody>
          <a:bodyPr/>
          <a:lstStyle/>
          <a:p>
            <a:r>
              <a:rPr lang="en-US" dirty="0"/>
              <a:t>Virtual Reality, Augmented Reality, Mixed Reality</a:t>
            </a:r>
          </a:p>
        </p:txBody>
      </p:sp>
      <p:sp>
        <p:nvSpPr>
          <p:cNvPr id="3" name="Content Placeholder 2">
            <a:extLst>
              <a:ext uri="{FF2B5EF4-FFF2-40B4-BE49-F238E27FC236}">
                <a16:creationId xmlns:a16="http://schemas.microsoft.com/office/drawing/2014/main" id="{152659CC-7CC9-3AE0-F67C-3134BDB4CB02}"/>
              </a:ext>
            </a:extLst>
          </p:cNvPr>
          <p:cNvSpPr>
            <a:spLocks noGrp="1"/>
          </p:cNvSpPr>
          <p:nvPr>
            <p:ph sz="quarter" idx="11"/>
          </p:nvPr>
        </p:nvSpPr>
        <p:spPr>
          <a:xfrm>
            <a:off x="186834" y="1214203"/>
            <a:ext cx="5213302" cy="4895548"/>
          </a:xfrm>
        </p:spPr>
        <p:txBody>
          <a:bodyPr/>
          <a:lstStyle/>
          <a:p>
            <a:r>
              <a:rPr lang="en-US" sz="2000" dirty="0"/>
              <a:t>Simulated reality offers numerous advantages for training:</a:t>
            </a:r>
          </a:p>
          <a:p>
            <a:pPr lvl="1"/>
            <a:r>
              <a:rPr lang="en-US" sz="2000" dirty="0"/>
              <a:t>where realism, safety, and repeatability are critical</a:t>
            </a:r>
          </a:p>
          <a:p>
            <a:r>
              <a:rPr lang="en-US" sz="2000" dirty="0"/>
              <a:t>Simulated and partially-simulated reality modalities include:</a:t>
            </a:r>
          </a:p>
          <a:p>
            <a:pPr lvl="1"/>
            <a:r>
              <a:rPr lang="en-US" sz="2000" dirty="0">
                <a:latin typeface="Arial" panose="020B0604020202020204" pitchFamily="34" charset="0"/>
                <a:cs typeface="Arial" panose="020B0604020202020204" pitchFamily="34" charset="0"/>
              </a:rPr>
              <a:t>Immersive Virtual Reality (VR)</a:t>
            </a:r>
          </a:p>
          <a:p>
            <a:pPr lvl="1"/>
            <a:r>
              <a:rPr lang="en-US" sz="2000" dirty="0">
                <a:latin typeface="Arial" panose="020B0604020202020204" pitchFamily="34" charset="0"/>
                <a:cs typeface="Arial" panose="020B0604020202020204" pitchFamily="34" charset="0"/>
              </a:rPr>
              <a:t>Augmented Reality (AR)</a:t>
            </a:r>
          </a:p>
          <a:p>
            <a:r>
              <a:rPr lang="en-US" sz="2000" dirty="0"/>
              <a:t>Collectively, these modalities are referred to as </a:t>
            </a:r>
            <a:r>
              <a:rPr lang="en-US" sz="2000" i="1" dirty="0"/>
              <a:t>Extended Reality </a:t>
            </a:r>
            <a:r>
              <a:rPr lang="en-US" sz="2400" dirty="0"/>
              <a:t>(XR)</a:t>
            </a:r>
            <a:endParaRPr lang="en-US" sz="2400" dirty="0">
              <a:latin typeface="Arial" panose="020B0604020202020204" pitchFamily="34" charset="0"/>
              <a:cs typeface="Arial" panose="020B0604020202020204" pitchFamily="34" charset="0"/>
            </a:endParaRPr>
          </a:p>
          <a:p>
            <a:pPr marL="0" indent="0">
              <a:buNone/>
            </a:pPr>
            <a:br>
              <a:rPr lang="en-US" sz="2000" dirty="0"/>
            </a:br>
            <a:endParaRPr lang="en-US" sz="2000" dirty="0"/>
          </a:p>
        </p:txBody>
      </p:sp>
      <p:pic>
        <p:nvPicPr>
          <p:cNvPr id="4" name="Picture 3">
            <a:extLst>
              <a:ext uri="{FF2B5EF4-FFF2-40B4-BE49-F238E27FC236}">
                <a16:creationId xmlns:a16="http://schemas.microsoft.com/office/drawing/2014/main" id="{3D43C4DA-5058-9F43-488C-8002614516E5}"/>
              </a:ext>
            </a:extLst>
          </p:cNvPr>
          <p:cNvPicPr>
            <a:picLocks noChangeAspect="1"/>
          </p:cNvPicPr>
          <p:nvPr/>
        </p:nvPicPr>
        <p:blipFill>
          <a:blip r:embed="rId3"/>
          <a:stretch>
            <a:fillRect/>
          </a:stretch>
        </p:blipFill>
        <p:spPr>
          <a:xfrm>
            <a:off x="5559109" y="1771682"/>
            <a:ext cx="6320901" cy="3572105"/>
          </a:xfrm>
          <a:prstGeom prst="rect">
            <a:avLst/>
          </a:prstGeom>
        </p:spPr>
      </p:pic>
    </p:spTree>
    <p:extLst>
      <p:ext uri="{BB962C8B-B14F-4D97-AF65-F5344CB8AC3E}">
        <p14:creationId xmlns:p14="http://schemas.microsoft.com/office/powerpoint/2010/main" val="134066272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7BC9AE-4819-EB89-BD7A-240307387964}"/>
              </a:ext>
            </a:extLst>
          </p:cNvPr>
          <p:cNvSpPr>
            <a:spLocks noGrp="1"/>
          </p:cNvSpPr>
          <p:nvPr>
            <p:ph type="title"/>
          </p:nvPr>
        </p:nvSpPr>
        <p:spPr/>
        <p:txBody>
          <a:bodyPr/>
          <a:lstStyle/>
          <a:p>
            <a:r>
              <a:rPr lang="en-US" dirty="0"/>
              <a:t>VR</a:t>
            </a:r>
          </a:p>
        </p:txBody>
      </p:sp>
      <p:sp>
        <p:nvSpPr>
          <p:cNvPr id="6" name="Content Placeholder 5">
            <a:extLst>
              <a:ext uri="{FF2B5EF4-FFF2-40B4-BE49-F238E27FC236}">
                <a16:creationId xmlns:a16="http://schemas.microsoft.com/office/drawing/2014/main" id="{F4999FF1-4033-3355-05CE-E1EDEC95E1BB}"/>
              </a:ext>
            </a:extLst>
          </p:cNvPr>
          <p:cNvSpPr>
            <a:spLocks noGrp="1"/>
          </p:cNvSpPr>
          <p:nvPr>
            <p:ph sz="quarter" idx="11"/>
          </p:nvPr>
        </p:nvSpPr>
        <p:spPr>
          <a:xfrm>
            <a:off x="4049623" y="931138"/>
            <a:ext cx="8142377" cy="5608918"/>
          </a:xfrm>
        </p:spPr>
        <p:txBody>
          <a:bodyPr/>
          <a:lstStyle/>
          <a:p>
            <a:r>
              <a:rPr lang="en-US" b="1" dirty="0"/>
              <a:t>Immersive Virtual Reality</a:t>
            </a:r>
          </a:p>
          <a:p>
            <a:pPr lvl="1"/>
            <a:r>
              <a:rPr lang="en-US" sz="1800" b="1" dirty="0"/>
              <a:t>VR</a:t>
            </a:r>
            <a:r>
              <a:rPr lang="en-US" sz="1800" dirty="0"/>
              <a:t> is a fully virtual environment that completely surrounds the user</a:t>
            </a:r>
          </a:p>
          <a:p>
            <a:pPr lvl="1"/>
            <a:r>
              <a:rPr lang="en-US" sz="1800" b="1" dirty="0"/>
              <a:t>Pros</a:t>
            </a:r>
            <a:r>
              <a:rPr lang="en-US" sz="1800" dirty="0"/>
              <a:t>:</a:t>
            </a:r>
          </a:p>
          <a:p>
            <a:pPr lvl="2"/>
            <a:r>
              <a:rPr lang="en-US" sz="1800" dirty="0">
                <a:latin typeface="Arial" panose="020B0604020202020204" pitchFamily="34" charset="0"/>
                <a:cs typeface="Arial" panose="020B0604020202020204" pitchFamily="34" charset="0"/>
              </a:rPr>
              <a:t>Good for total immersion and isolation from the real world.</a:t>
            </a:r>
          </a:p>
          <a:p>
            <a:pPr lvl="2"/>
            <a:r>
              <a:rPr lang="en-US" sz="1800" dirty="0">
                <a:latin typeface="Arial" panose="020B0604020202020204" pitchFamily="34" charset="0"/>
                <a:cs typeface="Arial" panose="020B0604020202020204" pitchFamily="34" charset="0"/>
              </a:rPr>
              <a:t>Allows high level of control and standardization of the training. Can simulate complex, dangerous, or rare situations.</a:t>
            </a:r>
          </a:p>
          <a:p>
            <a:pPr lvl="2"/>
            <a:r>
              <a:rPr lang="en-US" sz="1800" dirty="0">
                <a:latin typeface="Arial" panose="020B0604020202020204" pitchFamily="34" charset="0"/>
                <a:cs typeface="Arial" panose="020B0604020202020204" pitchFamily="34" charset="0"/>
              </a:rPr>
              <a:t>Enables detailed tracking of user movements and interactions with virtual objects.</a:t>
            </a:r>
          </a:p>
          <a:p>
            <a:pPr lvl="1"/>
            <a:r>
              <a:rPr lang="en-US" sz="1800" b="1" dirty="0"/>
              <a:t>Cons</a:t>
            </a:r>
            <a:r>
              <a:rPr lang="en-US" sz="1800" dirty="0"/>
              <a:t>:</a:t>
            </a:r>
          </a:p>
          <a:p>
            <a:pPr lvl="2"/>
            <a:r>
              <a:rPr lang="en-US" sz="1800" dirty="0">
                <a:latin typeface="Arial" panose="020B0604020202020204" pitchFamily="34" charset="0"/>
                <a:cs typeface="Arial" panose="020B0604020202020204" pitchFamily="34" charset="0"/>
              </a:rPr>
              <a:t>Can be expensive to develop and maintain ($15,000 - $300,000 per simulation).</a:t>
            </a:r>
          </a:p>
          <a:p>
            <a:pPr lvl="2"/>
            <a:r>
              <a:rPr lang="en-US" sz="1800" dirty="0">
                <a:latin typeface="Arial" panose="020B0604020202020204" pitchFamily="34" charset="0"/>
                <a:cs typeface="Arial" panose="020B0604020202020204" pitchFamily="34" charset="0"/>
              </a:rPr>
              <a:t>May cause motion sickness or discomfort in some users.</a:t>
            </a:r>
          </a:p>
          <a:p>
            <a:pPr lvl="2"/>
            <a:r>
              <a:rPr lang="en-US" sz="1800" dirty="0"/>
              <a:t>Often limited in adaptive functionality.</a:t>
            </a:r>
            <a:endParaRPr lang="en-US" sz="1800" dirty="0">
              <a:latin typeface="Arial" panose="020B0604020202020204" pitchFamily="34" charset="0"/>
              <a:cs typeface="Arial" panose="020B0604020202020204" pitchFamily="34" charset="0"/>
            </a:endParaRPr>
          </a:p>
          <a:p>
            <a:pPr lvl="2"/>
            <a:r>
              <a:rPr lang="en-US" sz="1800" dirty="0"/>
              <a:t>Limited transfer of learning to real world environments.</a:t>
            </a:r>
            <a:endParaRPr lang="en-US" sz="1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B808106-FDAC-1C8E-7C7E-16DBDBC00C05}"/>
              </a:ext>
            </a:extLst>
          </p:cNvPr>
          <p:cNvPicPr>
            <a:picLocks noChangeAspect="1"/>
          </p:cNvPicPr>
          <p:nvPr/>
        </p:nvPicPr>
        <p:blipFill>
          <a:blip r:embed="rId2"/>
          <a:stretch>
            <a:fillRect/>
          </a:stretch>
        </p:blipFill>
        <p:spPr>
          <a:xfrm>
            <a:off x="271253" y="1864024"/>
            <a:ext cx="4019430" cy="3743146"/>
          </a:xfrm>
          <a:prstGeom prst="rect">
            <a:avLst/>
          </a:prstGeom>
        </p:spPr>
      </p:pic>
    </p:spTree>
    <p:extLst>
      <p:ext uri="{BB962C8B-B14F-4D97-AF65-F5344CB8AC3E}">
        <p14:creationId xmlns:p14="http://schemas.microsoft.com/office/powerpoint/2010/main" val="377467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7BC9AE-4819-EB89-BD7A-240307387964}"/>
              </a:ext>
            </a:extLst>
          </p:cNvPr>
          <p:cNvSpPr>
            <a:spLocks noGrp="1"/>
          </p:cNvSpPr>
          <p:nvPr>
            <p:ph type="title"/>
          </p:nvPr>
        </p:nvSpPr>
        <p:spPr/>
        <p:txBody>
          <a:bodyPr/>
          <a:lstStyle/>
          <a:p>
            <a:r>
              <a:rPr lang="en-US" dirty="0"/>
              <a:t>AR</a:t>
            </a:r>
          </a:p>
        </p:txBody>
      </p:sp>
      <p:sp>
        <p:nvSpPr>
          <p:cNvPr id="6" name="Content Placeholder 5">
            <a:extLst>
              <a:ext uri="{FF2B5EF4-FFF2-40B4-BE49-F238E27FC236}">
                <a16:creationId xmlns:a16="http://schemas.microsoft.com/office/drawing/2014/main" id="{F4999FF1-4033-3355-05CE-E1EDEC95E1BB}"/>
              </a:ext>
            </a:extLst>
          </p:cNvPr>
          <p:cNvSpPr>
            <a:spLocks noGrp="1"/>
          </p:cNvSpPr>
          <p:nvPr>
            <p:ph sz="quarter" idx="11"/>
          </p:nvPr>
        </p:nvSpPr>
        <p:spPr>
          <a:xfrm>
            <a:off x="156843" y="795130"/>
            <a:ext cx="7416800" cy="5526593"/>
          </a:xfrm>
        </p:spPr>
        <p:txBody>
          <a:bodyPr/>
          <a:lstStyle/>
          <a:p>
            <a:pPr marL="0" indent="0">
              <a:buNone/>
            </a:pPr>
            <a:r>
              <a:rPr lang="en-US" b="1" dirty="0"/>
              <a:t>Augmented Reality</a:t>
            </a:r>
          </a:p>
          <a:p>
            <a:r>
              <a:rPr lang="en-US" sz="1800" b="1" dirty="0">
                <a:latin typeface="Arial" panose="020B0604020202020204" pitchFamily="34" charset="0"/>
                <a:cs typeface="Arial" panose="020B0604020202020204" pitchFamily="34" charset="0"/>
              </a:rPr>
              <a:t>AR</a:t>
            </a:r>
            <a:r>
              <a:rPr lang="en-US" sz="1800" dirty="0">
                <a:latin typeface="Arial" panose="020B0604020202020204" pitchFamily="34" charset="0"/>
                <a:cs typeface="Arial" panose="020B0604020202020204" pitchFamily="34" charset="0"/>
              </a:rPr>
              <a:t> overlays virtual elements onto the real world</a:t>
            </a:r>
          </a:p>
          <a:p>
            <a:r>
              <a:rPr lang="en-US" sz="1800" b="1" dirty="0"/>
              <a:t>Pros</a:t>
            </a:r>
            <a:r>
              <a:rPr lang="en-US" sz="1800" dirty="0"/>
              <a:t>:</a:t>
            </a:r>
            <a:endParaRPr lang="en-US" sz="1800" dirty="0">
              <a:latin typeface="Arial" panose="020B0604020202020204" pitchFamily="34" charset="0"/>
              <a:cs typeface="Arial" panose="020B0604020202020204" pitchFamily="34" charset="0"/>
            </a:endParaRPr>
          </a:p>
          <a:p>
            <a:pPr lvl="1"/>
            <a:r>
              <a:rPr lang="en-US" sz="1800" dirty="0"/>
              <a:t>Blends real and virtual elements.</a:t>
            </a:r>
          </a:p>
          <a:p>
            <a:pPr lvl="1"/>
            <a:r>
              <a:rPr lang="en-US" sz="1800" dirty="0">
                <a:latin typeface="Arial" panose="020B0604020202020204" pitchFamily="34" charset="0"/>
                <a:cs typeface="Arial" panose="020B0604020202020204" pitchFamily="34" charset="0"/>
              </a:rPr>
              <a:t>Enhances perception of, and interaction with, physical environment.</a:t>
            </a:r>
          </a:p>
          <a:p>
            <a:pPr lvl="1"/>
            <a:r>
              <a:rPr lang="en-US" sz="1800" dirty="0">
                <a:latin typeface="Arial" panose="020B0604020202020204" pitchFamily="34" charset="0"/>
                <a:cs typeface="Arial" panose="020B0604020202020204" pitchFamily="34" charset="0"/>
              </a:rPr>
              <a:t>Bridges the gap between theory and practice in the field.</a:t>
            </a:r>
          </a:p>
          <a:p>
            <a:pPr lvl="1"/>
            <a:r>
              <a:rPr lang="en-US" sz="1800" dirty="0">
                <a:latin typeface="Arial" panose="020B0604020202020204" pitchFamily="34" charset="0"/>
                <a:cs typeface="Arial" panose="020B0604020202020204" pitchFamily="34" charset="0"/>
              </a:rPr>
              <a:t>Allows for contextual learning and practice in real-world settings.</a:t>
            </a:r>
          </a:p>
          <a:p>
            <a:r>
              <a:rPr lang="en-US" sz="1800" b="1" dirty="0"/>
              <a:t>Cons</a:t>
            </a:r>
            <a:r>
              <a:rPr lang="en-US" sz="1800" dirty="0"/>
              <a:t>:</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Limited by the physical environment in which it is used.</a:t>
            </a:r>
          </a:p>
          <a:p>
            <a:pPr lvl="1"/>
            <a:r>
              <a:rPr lang="en-US" sz="1800" dirty="0">
                <a:latin typeface="Arial" panose="020B0604020202020204" pitchFamily="34" charset="0"/>
                <a:cs typeface="Arial" panose="020B0604020202020204" pitchFamily="34" charset="0"/>
              </a:rPr>
              <a:t>Virtual elements may not always align perfectly with real-world objects.</a:t>
            </a:r>
          </a:p>
          <a:p>
            <a:pPr lvl="1"/>
            <a:r>
              <a:rPr lang="en-US" sz="1800" dirty="0">
                <a:latin typeface="Arial" panose="020B0604020202020204" pitchFamily="34" charset="0"/>
                <a:cs typeface="Arial" panose="020B0604020202020204" pitchFamily="34" charset="0"/>
              </a:rPr>
              <a:t>Requires robust tracking and calibration systems.</a:t>
            </a:r>
          </a:p>
          <a:p>
            <a:pPr lvl="1"/>
            <a:r>
              <a:rPr lang="en-US" sz="1800" dirty="0"/>
              <a:t>Costs ($15,000 - $200,000 per simulation). </a:t>
            </a:r>
            <a:endParaRPr lang="en-US" sz="1800" dirty="0">
              <a:latin typeface="Arial" panose="020B0604020202020204" pitchFamily="34" charset="0"/>
              <a:cs typeface="Arial" panose="020B0604020202020204" pitchFamily="34" charset="0"/>
            </a:endParaRPr>
          </a:p>
        </p:txBody>
      </p:sp>
      <p:pic>
        <p:nvPicPr>
          <p:cNvPr id="20482" name="Picture 2" descr="New rollout for the Army's $22 billion 'mixed reality' combat goggles">
            <a:extLst>
              <a:ext uri="{FF2B5EF4-FFF2-40B4-BE49-F238E27FC236}">
                <a16:creationId xmlns:a16="http://schemas.microsoft.com/office/drawing/2014/main" id="{1F0DE80C-821C-1346-16D0-F06BF1261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940" y="1652665"/>
            <a:ext cx="4838867" cy="355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E2C2-E490-8FA5-66D3-79B8D1530DE0}"/>
              </a:ext>
            </a:extLst>
          </p:cNvPr>
          <p:cNvSpPr>
            <a:spLocks noGrp="1"/>
          </p:cNvSpPr>
          <p:nvPr>
            <p:ph type="title"/>
          </p:nvPr>
        </p:nvSpPr>
        <p:spPr/>
        <p:txBody>
          <a:bodyPr/>
          <a:lstStyle/>
          <a:p>
            <a:r>
              <a:rPr lang="en-US" dirty="0"/>
              <a:t>Learning with XR</a:t>
            </a:r>
          </a:p>
        </p:txBody>
      </p:sp>
      <p:sp>
        <p:nvSpPr>
          <p:cNvPr id="3" name="Content Placeholder 2">
            <a:extLst>
              <a:ext uri="{FF2B5EF4-FFF2-40B4-BE49-F238E27FC236}">
                <a16:creationId xmlns:a16="http://schemas.microsoft.com/office/drawing/2014/main" id="{0B38C80F-1BDD-F9E0-39EE-16DB4D593BB6}"/>
              </a:ext>
            </a:extLst>
          </p:cNvPr>
          <p:cNvSpPr>
            <a:spLocks noGrp="1"/>
          </p:cNvSpPr>
          <p:nvPr>
            <p:ph sz="quarter" idx="11"/>
          </p:nvPr>
        </p:nvSpPr>
        <p:spPr/>
        <p:txBody>
          <a:bodyPr/>
          <a:lstStyle/>
          <a:p>
            <a:r>
              <a:rPr lang="en-US" sz="2400" dirty="0"/>
              <a:t>Assessments within XR environments are crucial for ensuring that training programs are effective and that learners are acquiring the necessary skills and knowledge. </a:t>
            </a:r>
          </a:p>
          <a:p>
            <a:r>
              <a:rPr lang="en-US" sz="2400" dirty="0"/>
              <a:t>However, XR assessments come with unique complications, such as: </a:t>
            </a:r>
          </a:p>
          <a:p>
            <a:pPr lvl="1"/>
            <a:r>
              <a:rPr lang="en-US" sz="2000" dirty="0"/>
              <a:t>Ensuring the fidelity and authenticity of simulations </a:t>
            </a:r>
          </a:p>
          <a:p>
            <a:pPr lvl="1"/>
            <a:r>
              <a:rPr lang="en-US" sz="2000" dirty="0"/>
              <a:t>Capturing accurate performance data </a:t>
            </a:r>
          </a:p>
          <a:p>
            <a:pPr lvl="1"/>
            <a:r>
              <a:rPr lang="en-US" sz="2000" dirty="0"/>
              <a:t>Providing meaningful feedback in a virtual context </a:t>
            </a:r>
          </a:p>
          <a:p>
            <a:r>
              <a:rPr lang="en-US" sz="2400" dirty="0"/>
              <a:t>Overcoming these challenges is essential for leveraging the full potential of DR in training.</a:t>
            </a:r>
          </a:p>
          <a:p>
            <a:pPr lvl="1"/>
            <a:r>
              <a:rPr lang="en-US" dirty="0"/>
              <a:t>We advocate for adopting the </a:t>
            </a:r>
            <a:r>
              <a:rPr lang="en-US" b="1" dirty="0"/>
              <a:t>Learning Engineering </a:t>
            </a:r>
            <a:r>
              <a:rPr lang="en-US" dirty="0"/>
              <a:t>approach to assessment design for XR. </a:t>
            </a:r>
          </a:p>
          <a:p>
            <a:pPr marL="0" indent="0">
              <a:buNone/>
            </a:pPr>
            <a:br>
              <a:rPr lang="en-US" dirty="0"/>
            </a:br>
            <a:endParaRPr lang="en-US" dirty="0"/>
          </a:p>
        </p:txBody>
      </p:sp>
    </p:spTree>
    <p:extLst>
      <p:ext uri="{BB962C8B-B14F-4D97-AF65-F5344CB8AC3E}">
        <p14:creationId xmlns:p14="http://schemas.microsoft.com/office/powerpoint/2010/main" val="364139748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Learning Engineering</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What it is and why this approach is valuable</a:t>
            </a:r>
          </a:p>
        </p:txBody>
      </p:sp>
    </p:spTree>
    <p:extLst>
      <p:ext uri="{BB962C8B-B14F-4D97-AF65-F5344CB8AC3E}">
        <p14:creationId xmlns:p14="http://schemas.microsoft.com/office/powerpoint/2010/main" val="392371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4" name="Content Placeholder 3"/>
          <p:cNvSpPr>
            <a:spLocks noGrp="1"/>
          </p:cNvSpPr>
          <p:nvPr>
            <p:ph sz="quarter" idx="11"/>
          </p:nvPr>
        </p:nvSpPr>
        <p:spPr/>
        <p:txBody>
          <a:bodyPr/>
          <a:lstStyle/>
          <a:p>
            <a:pPr marL="0" indent="0">
              <a:buNone/>
            </a:pPr>
            <a:r>
              <a:rPr lang="en-US" sz="2400" dirty="0">
                <a:solidFill>
                  <a:srgbClr val="0070C0"/>
                </a:solidFill>
                <a:latin typeface="Arial" panose="020B0604020202020204" pitchFamily="34" charset="0"/>
                <a:cs typeface="Arial" panose="020B0604020202020204" pitchFamily="34" charset="0"/>
              </a:rPr>
              <a:t>In this tutorial, we will:</a:t>
            </a:r>
          </a:p>
          <a:p>
            <a:r>
              <a:rPr lang="en-US" sz="2400" dirty="0">
                <a:latin typeface="Arial" panose="020B0604020202020204" pitchFamily="34" charset="0"/>
                <a:cs typeface="Arial" panose="020B0604020202020204" pitchFamily="34" charset="0"/>
              </a:rPr>
              <a:t>Explore how </a:t>
            </a:r>
            <a:r>
              <a:rPr lang="en-US" sz="2400" dirty="0"/>
              <a:t>X</a:t>
            </a:r>
            <a:r>
              <a:rPr lang="en-US" sz="2400" dirty="0">
                <a:latin typeface="Arial" panose="020B0604020202020204" pitchFamily="34" charset="0"/>
                <a:cs typeface="Arial" panose="020B0604020202020204" pitchFamily="34" charset="0"/>
              </a:rPr>
              <a:t>R (immersive, augmented, and mixed reality) can transform high-stakes training programs</a:t>
            </a:r>
          </a:p>
          <a:p>
            <a:r>
              <a:rPr lang="en-US" sz="2400" dirty="0">
                <a:latin typeface="Arial" panose="020B0604020202020204" pitchFamily="34" charset="0"/>
                <a:cs typeface="Arial" panose="020B0604020202020204" pitchFamily="34" charset="0"/>
              </a:rPr>
              <a:t>Examine effective assessment design for XR training environments</a:t>
            </a:r>
          </a:p>
          <a:p>
            <a:r>
              <a:rPr lang="en-US" sz="2400" dirty="0">
                <a:latin typeface="Arial" panose="020B0604020202020204" pitchFamily="34" charset="0"/>
                <a:cs typeface="Arial" panose="020B0604020202020204" pitchFamily="34" charset="0"/>
              </a:rPr>
              <a:t>Provide both theoretical knowledge and practical insights</a:t>
            </a:r>
          </a:p>
          <a:p>
            <a:r>
              <a:rPr lang="en-US" sz="2400" dirty="0">
                <a:latin typeface="Arial" panose="020B0604020202020204" pitchFamily="34" charset="0"/>
                <a:cs typeface="Arial" panose="020B0604020202020204" pitchFamily="34" charset="0"/>
              </a:rPr>
              <a:t>Identify robust assessment strategies for your </a:t>
            </a:r>
            <a:r>
              <a:rPr lang="en-US" sz="2400" dirty="0"/>
              <a:t>X</a:t>
            </a:r>
            <a:r>
              <a:rPr lang="en-US" sz="2400" dirty="0">
                <a:latin typeface="Arial" panose="020B0604020202020204" pitchFamily="34" charset="0"/>
                <a:cs typeface="Arial" panose="020B0604020202020204" pitchFamily="34" charset="0"/>
              </a:rPr>
              <a:t>R simulations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solidFill>
                  <a:srgbClr val="0070C0"/>
                </a:solidFill>
                <a:latin typeface="Arial" panose="020B0604020202020204" pitchFamily="34" charset="0"/>
                <a:cs typeface="Arial" panose="020B0604020202020204" pitchFamily="34" charset="0"/>
              </a:rPr>
              <a:t>Who we are:</a:t>
            </a:r>
          </a:p>
          <a:p>
            <a:r>
              <a:rPr lang="en-US" sz="2400" dirty="0">
                <a:latin typeface="Arial" panose="020B0604020202020204" pitchFamily="34" charset="0"/>
                <a:cs typeface="Arial" panose="020B0604020202020204" pitchFamily="34" charset="0"/>
              </a:rPr>
              <a:t>Dr. DeFalco and Dr. Keehner</a:t>
            </a:r>
          </a:p>
        </p:txBody>
      </p:sp>
    </p:spTree>
    <p:extLst>
      <p:ext uri="{BB962C8B-B14F-4D97-AF65-F5344CB8AC3E}">
        <p14:creationId xmlns:p14="http://schemas.microsoft.com/office/powerpoint/2010/main" val="100866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D321-86D0-0CD8-A1E5-DD51FA209CBB}"/>
              </a:ext>
            </a:extLst>
          </p:cNvPr>
          <p:cNvSpPr>
            <a:spLocks noGrp="1"/>
          </p:cNvSpPr>
          <p:nvPr>
            <p:ph type="title"/>
          </p:nvPr>
        </p:nvSpPr>
        <p:spPr/>
        <p:txBody>
          <a:bodyPr/>
          <a:lstStyle/>
          <a:p>
            <a:r>
              <a:rPr lang="en-US" dirty="0"/>
              <a:t>Learning Engineering for VR</a:t>
            </a:r>
          </a:p>
        </p:txBody>
      </p:sp>
      <p:pic>
        <p:nvPicPr>
          <p:cNvPr id="1026" name="Picture 2" descr="A diagram of a diagram&#10;&#10;Description automatically generated">
            <a:extLst>
              <a:ext uri="{FF2B5EF4-FFF2-40B4-BE49-F238E27FC236}">
                <a16:creationId xmlns:a16="http://schemas.microsoft.com/office/drawing/2014/main" id="{D014FB84-47B8-A003-F13A-C1CC9B005CE7}"/>
              </a:ext>
            </a:extLst>
          </p:cNvPr>
          <p:cNvPicPr>
            <a:picLocks noGrp="1" noChangeAspect="1" noChangeArrowheads="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4914397" y="1046163"/>
            <a:ext cx="5225469" cy="5075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00DC4D-FF4A-1896-F49C-F42D0A972082}"/>
              </a:ext>
            </a:extLst>
          </p:cNvPr>
          <p:cNvSpPr txBox="1"/>
          <p:nvPr/>
        </p:nvSpPr>
        <p:spPr>
          <a:xfrm>
            <a:off x="529213" y="1874728"/>
            <a:ext cx="3459606" cy="3108543"/>
          </a:xfrm>
          <a:prstGeom prst="rect">
            <a:avLst/>
          </a:prstGeom>
          <a:noFill/>
        </p:spPr>
        <p:txBody>
          <a:bodyPr wrap="square">
            <a:spAutoFit/>
          </a:bodyPr>
          <a:lstStyle/>
          <a:p>
            <a:pPr rtl="0">
              <a:spcBef>
                <a:spcPts val="0"/>
              </a:spcBef>
              <a:spcAft>
                <a:spcPts val="0"/>
              </a:spcAft>
            </a:pPr>
            <a:r>
              <a:rPr lang="en-US" sz="3200" b="0" i="0" u="none" strike="noStrike" dirty="0">
                <a:effectLst/>
                <a:latin typeface="Arial" panose="020B0604020202020204" pitchFamily="34" charset="0"/>
                <a:cs typeface="Arial" panose="020B0604020202020204" pitchFamily="34" charset="0"/>
              </a:rPr>
              <a:t>Learning Engineering Cycle</a:t>
            </a:r>
            <a:endParaRPr lang="en-US" b="0" dirty="0">
              <a:effectLst/>
              <a:latin typeface="Arial" panose="020B0604020202020204" pitchFamily="34" charset="0"/>
              <a:cs typeface="Arial" panose="020B0604020202020204" pitchFamily="34" charset="0"/>
            </a:endParaRPr>
          </a:p>
          <a:p>
            <a:pPr rtl="0">
              <a:spcBef>
                <a:spcPts val="0"/>
              </a:spcBef>
              <a:spcAft>
                <a:spcPts val="0"/>
              </a:spcAft>
            </a:pPr>
            <a:br>
              <a:rPr lang="en-US" sz="1800" b="0" dirty="0">
                <a:effectLst/>
                <a:latin typeface="Arial" panose="020B0604020202020204" pitchFamily="34" charset="0"/>
                <a:cs typeface="Arial" panose="020B0604020202020204" pitchFamily="34" charset="0"/>
              </a:rPr>
            </a:br>
            <a:r>
              <a:rPr lang="en-US" sz="1800" b="0" i="0" u="none" strike="noStrike" dirty="0">
                <a:effectLst/>
                <a:latin typeface="Arial" panose="020B0604020202020204" pitchFamily="34" charset="0"/>
                <a:cs typeface="Arial" panose="020B0604020202020204" pitchFamily="34" charset="0"/>
              </a:rPr>
              <a:t>Image: Kessler, A. (2022).</a:t>
            </a:r>
            <a:endParaRPr lang="en-US" sz="1800" b="0" dirty="0">
              <a:effectLst/>
              <a:latin typeface="Arial" panose="020B0604020202020204" pitchFamily="34" charset="0"/>
              <a:cs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96892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A52BA17-2ECD-3B81-A4E8-289357F3B48D}"/>
              </a:ext>
            </a:extLst>
          </p:cNvPr>
          <p:cNvSpPr>
            <a:spLocks noGrp="1"/>
          </p:cNvSpPr>
          <p:nvPr>
            <p:ph type="title"/>
          </p:nvPr>
        </p:nvSpPr>
        <p:spPr>
          <a:xfrm>
            <a:off x="2397039" y="0"/>
            <a:ext cx="7416800" cy="795130"/>
          </a:xfrm>
        </p:spPr>
        <p:txBody>
          <a:bodyPr/>
          <a:lstStyle/>
          <a:p>
            <a:r>
              <a:rPr lang="en-US" dirty="0"/>
              <a:t>Learning Engineering for VR</a:t>
            </a:r>
          </a:p>
        </p:txBody>
      </p:sp>
      <p:pic>
        <p:nvPicPr>
          <p:cNvPr id="2050" name="Picture 2" descr="A diagram of a diagram&#10;&#10;Description automatically generated">
            <a:extLst>
              <a:ext uri="{FF2B5EF4-FFF2-40B4-BE49-F238E27FC236}">
                <a16:creationId xmlns:a16="http://schemas.microsoft.com/office/drawing/2014/main" id="{F37CF745-25BC-04C8-8A3C-44F8B99A55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92608" y="989946"/>
            <a:ext cx="5035145" cy="4896678"/>
          </a:xfrm>
          <a:prstGeom prst="rect">
            <a:avLst/>
          </a:prstGeom>
          <a:solidFill>
            <a:srgbClr val="FFFFFF"/>
          </a:solidFill>
        </p:spPr>
      </p:pic>
      <p:sp>
        <p:nvSpPr>
          <p:cNvPr id="3" name="Content Placeholder 2">
            <a:extLst>
              <a:ext uri="{FF2B5EF4-FFF2-40B4-BE49-F238E27FC236}">
                <a16:creationId xmlns:a16="http://schemas.microsoft.com/office/drawing/2014/main" id="{07BD2F60-63EF-E2F9-FB26-D05C04574BC5}"/>
              </a:ext>
            </a:extLst>
          </p:cNvPr>
          <p:cNvSpPr>
            <a:spLocks noGrp="1"/>
          </p:cNvSpPr>
          <p:nvPr>
            <p:ph type="body" sz="quarter" idx="12"/>
          </p:nvPr>
        </p:nvSpPr>
        <p:spPr>
          <a:xfrm>
            <a:off x="410817" y="990774"/>
            <a:ext cx="5446091" cy="4895850"/>
          </a:xfrm>
        </p:spPr>
        <p:txBody>
          <a:bodyPr wrap="square" anchor="t">
            <a:normAutofit/>
          </a:bodyPr>
          <a:lstStyle/>
          <a:p>
            <a:pPr>
              <a:lnSpc>
                <a:spcPct val="90000"/>
              </a:lnSpc>
            </a:pPr>
            <a:r>
              <a:rPr lang="en-US" sz="1800" dirty="0"/>
              <a:t>In implementing the Learning Engineering processes, we begin by identifying the CHALLENGE element of this process as one that requires research and analysis on the competencies necessary to move novice to expert for an inclusive adult learner population.</a:t>
            </a:r>
          </a:p>
          <a:p>
            <a:pPr>
              <a:lnSpc>
                <a:spcPct val="90000"/>
              </a:lnSpc>
            </a:pPr>
            <a:endParaRPr lang="en-US" sz="1800" dirty="0"/>
          </a:p>
          <a:p>
            <a:pPr>
              <a:lnSpc>
                <a:spcPct val="90000"/>
              </a:lnSpc>
            </a:pPr>
            <a:r>
              <a:rPr lang="en-US" sz="1800" dirty="0"/>
              <a:t>Initial competency research is aligned with the INVESTIGATION effort of the Learning Engineering process.  </a:t>
            </a:r>
          </a:p>
          <a:p>
            <a:pPr>
              <a:lnSpc>
                <a:spcPct val="90000"/>
              </a:lnSpc>
            </a:pPr>
            <a:endParaRPr lang="en-US" sz="1800" dirty="0"/>
          </a:p>
          <a:p>
            <a:pPr>
              <a:lnSpc>
                <a:spcPct val="90000"/>
              </a:lnSpc>
            </a:pPr>
            <a:r>
              <a:rPr lang="en-US" sz="1800" dirty="0"/>
              <a:t>This research informs developing a baseline competency assessment to leverage the design of a simulations, that would be the first step in the CREATION cycle. </a:t>
            </a:r>
          </a:p>
          <a:p>
            <a:pPr>
              <a:lnSpc>
                <a:spcPct val="90000"/>
              </a:lnSpc>
            </a:pPr>
            <a:endParaRPr lang="en-US" sz="2200" dirty="0"/>
          </a:p>
        </p:txBody>
      </p:sp>
      <p:sp>
        <p:nvSpPr>
          <p:cNvPr id="4" name="TextBox 3">
            <a:extLst>
              <a:ext uri="{FF2B5EF4-FFF2-40B4-BE49-F238E27FC236}">
                <a16:creationId xmlns:a16="http://schemas.microsoft.com/office/drawing/2014/main" id="{121ED989-DE10-A902-8247-0D3E59D145EF}"/>
              </a:ext>
            </a:extLst>
          </p:cNvPr>
          <p:cNvSpPr txBox="1"/>
          <p:nvPr/>
        </p:nvSpPr>
        <p:spPr>
          <a:xfrm>
            <a:off x="6392608" y="5886624"/>
            <a:ext cx="3338857" cy="646331"/>
          </a:xfrm>
          <a:prstGeom prst="rect">
            <a:avLst/>
          </a:prstGeom>
          <a:noFill/>
        </p:spPr>
        <p:txBody>
          <a:bodyPr wrap="square">
            <a:spAutoFit/>
          </a:bodyPr>
          <a:lstStyle/>
          <a:p>
            <a:pPr rtl="0">
              <a:spcBef>
                <a:spcPts val="0"/>
              </a:spcBef>
              <a:spcAft>
                <a:spcPts val="0"/>
              </a:spcAft>
            </a:pPr>
            <a:br>
              <a:rPr lang="en-US" sz="1800" b="0" dirty="0">
                <a:effectLst/>
                <a:latin typeface="Arial" panose="020B0604020202020204" pitchFamily="34" charset="0"/>
                <a:cs typeface="Arial" panose="020B0604020202020204" pitchFamily="34" charset="0"/>
              </a:rPr>
            </a:br>
            <a:r>
              <a:rPr lang="en-US" sz="1800" b="0" i="0" u="none" strike="noStrike" dirty="0">
                <a:effectLst/>
                <a:latin typeface="Arial" panose="020B0604020202020204" pitchFamily="34" charset="0"/>
                <a:cs typeface="Arial" panose="020B0604020202020204" pitchFamily="34" charset="0"/>
              </a:rPr>
              <a:t>Image: Kessler, A. (2022).</a:t>
            </a:r>
            <a:endParaRPr lang="en-US" sz="18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795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A52BA17-2ECD-3B81-A4E8-289357F3B48D}"/>
              </a:ext>
            </a:extLst>
          </p:cNvPr>
          <p:cNvSpPr>
            <a:spLocks noGrp="1"/>
          </p:cNvSpPr>
          <p:nvPr>
            <p:ph type="title"/>
          </p:nvPr>
        </p:nvSpPr>
        <p:spPr>
          <a:xfrm>
            <a:off x="2397039" y="0"/>
            <a:ext cx="7416800" cy="795130"/>
          </a:xfrm>
        </p:spPr>
        <p:txBody>
          <a:bodyPr/>
          <a:lstStyle/>
          <a:p>
            <a:r>
              <a:rPr lang="en-US" dirty="0"/>
              <a:t>Learning Engineering for VR</a:t>
            </a:r>
          </a:p>
        </p:txBody>
      </p:sp>
      <p:pic>
        <p:nvPicPr>
          <p:cNvPr id="2050" name="Picture 2" descr="A diagram of a diagram&#10;&#10;Description automatically generated">
            <a:extLst>
              <a:ext uri="{FF2B5EF4-FFF2-40B4-BE49-F238E27FC236}">
                <a16:creationId xmlns:a16="http://schemas.microsoft.com/office/drawing/2014/main" id="{F37CF745-25BC-04C8-8A3C-44F8B99A55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8775" y="1125413"/>
            <a:ext cx="5035145" cy="4896678"/>
          </a:xfrm>
          <a:prstGeom prst="rect">
            <a:avLst/>
          </a:prstGeom>
          <a:solidFill>
            <a:srgbClr val="FFFFFF"/>
          </a:solidFill>
        </p:spPr>
      </p:pic>
      <p:sp>
        <p:nvSpPr>
          <p:cNvPr id="3" name="Content Placeholder 2">
            <a:extLst>
              <a:ext uri="{FF2B5EF4-FFF2-40B4-BE49-F238E27FC236}">
                <a16:creationId xmlns:a16="http://schemas.microsoft.com/office/drawing/2014/main" id="{07BD2F60-63EF-E2F9-FB26-D05C04574BC5}"/>
              </a:ext>
            </a:extLst>
          </p:cNvPr>
          <p:cNvSpPr>
            <a:spLocks noGrp="1"/>
          </p:cNvSpPr>
          <p:nvPr>
            <p:ph type="body" sz="quarter" idx="12"/>
          </p:nvPr>
        </p:nvSpPr>
        <p:spPr>
          <a:xfrm>
            <a:off x="5730240" y="1125413"/>
            <a:ext cx="5902985" cy="5324155"/>
          </a:xfrm>
        </p:spPr>
        <p:txBody>
          <a:bodyPr wrap="square" anchor="t">
            <a:normAutofit/>
          </a:bodyPr>
          <a:lstStyle/>
          <a:p>
            <a:pPr>
              <a:lnSpc>
                <a:spcPct val="90000"/>
              </a:lnSpc>
            </a:pPr>
            <a:r>
              <a:rPr lang="en-US" sz="1900" dirty="0"/>
              <a:t>Baseline assessments can then be used an adaptive engine in the  VR/AR environment in two ways: as a pre-assessment and as a real-time assessment.</a:t>
            </a:r>
          </a:p>
          <a:p>
            <a:pPr>
              <a:lnSpc>
                <a:spcPct val="90000"/>
              </a:lnSpc>
            </a:pPr>
            <a:endParaRPr lang="en-US" sz="1900" dirty="0"/>
          </a:p>
          <a:p>
            <a:pPr>
              <a:lnSpc>
                <a:spcPct val="90000"/>
              </a:lnSpc>
            </a:pPr>
            <a:r>
              <a:rPr lang="en-US" sz="1900" dirty="0"/>
              <a:t>The pre-assessment could be in the form of a dialogue between the learner and the pedagogical agent  before the learning activities began in the simulation. </a:t>
            </a:r>
          </a:p>
          <a:p>
            <a:pPr>
              <a:lnSpc>
                <a:spcPct val="90000"/>
              </a:lnSpc>
            </a:pPr>
            <a:endParaRPr lang="en-US" sz="1900" dirty="0"/>
          </a:p>
          <a:p>
            <a:pPr>
              <a:lnSpc>
                <a:spcPct val="90000"/>
              </a:lnSpc>
            </a:pPr>
            <a:r>
              <a:rPr lang="en-US" sz="1900" dirty="0"/>
              <a:t>For the real-time assessment, the assessment would be used to identify what performance data is relevant  to drive the personalized learning experiences for adult learners in data science training simulations. </a:t>
            </a:r>
          </a:p>
          <a:p>
            <a:pPr>
              <a:lnSpc>
                <a:spcPct val="90000"/>
              </a:lnSpc>
            </a:pPr>
            <a:endParaRPr lang="en-US" sz="1900" dirty="0"/>
          </a:p>
          <a:p>
            <a:pPr>
              <a:lnSpc>
                <a:spcPct val="90000"/>
              </a:lnSpc>
            </a:pPr>
            <a:r>
              <a:rPr lang="en-US" sz="1900" dirty="0"/>
              <a:t>This would represent the IMPLEMENTATION part of the Learning Engineering cycle. </a:t>
            </a:r>
          </a:p>
          <a:p>
            <a:pPr>
              <a:lnSpc>
                <a:spcPct val="90000"/>
              </a:lnSpc>
            </a:pPr>
            <a:endParaRPr lang="en-US" sz="2200" dirty="0"/>
          </a:p>
        </p:txBody>
      </p:sp>
      <p:sp>
        <p:nvSpPr>
          <p:cNvPr id="2" name="TextBox 1">
            <a:extLst>
              <a:ext uri="{FF2B5EF4-FFF2-40B4-BE49-F238E27FC236}">
                <a16:creationId xmlns:a16="http://schemas.microsoft.com/office/drawing/2014/main" id="{82AF6B62-60D7-E1CC-D51E-13BB754D6EB7}"/>
              </a:ext>
            </a:extLst>
          </p:cNvPr>
          <p:cNvSpPr txBox="1"/>
          <p:nvPr/>
        </p:nvSpPr>
        <p:spPr>
          <a:xfrm>
            <a:off x="267853" y="5803237"/>
            <a:ext cx="3338857" cy="646331"/>
          </a:xfrm>
          <a:prstGeom prst="rect">
            <a:avLst/>
          </a:prstGeom>
          <a:noFill/>
        </p:spPr>
        <p:txBody>
          <a:bodyPr wrap="square">
            <a:spAutoFit/>
          </a:bodyPr>
          <a:lstStyle/>
          <a:p>
            <a:pPr rtl="0">
              <a:spcBef>
                <a:spcPts val="0"/>
              </a:spcBef>
              <a:spcAft>
                <a:spcPts val="0"/>
              </a:spcAft>
            </a:pPr>
            <a:br>
              <a:rPr lang="en-US" sz="1800" b="0" dirty="0">
                <a:effectLst/>
                <a:latin typeface="Arial" panose="020B0604020202020204" pitchFamily="34" charset="0"/>
                <a:cs typeface="Arial" panose="020B0604020202020204" pitchFamily="34" charset="0"/>
              </a:rPr>
            </a:br>
            <a:r>
              <a:rPr lang="en-US" sz="1800" b="0" i="0" u="none" strike="noStrike" dirty="0">
                <a:effectLst/>
                <a:latin typeface="Arial" panose="020B0604020202020204" pitchFamily="34" charset="0"/>
                <a:cs typeface="Arial" panose="020B0604020202020204" pitchFamily="34" charset="0"/>
              </a:rPr>
              <a:t>Image: Kessler, A. (2022).</a:t>
            </a:r>
            <a:endParaRPr lang="en-US" sz="18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001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92D0-E2EB-5915-57B8-C1B1191720B8}"/>
              </a:ext>
            </a:extLst>
          </p:cNvPr>
          <p:cNvSpPr>
            <a:spLocks noGrp="1"/>
          </p:cNvSpPr>
          <p:nvPr>
            <p:ph type="title"/>
          </p:nvPr>
        </p:nvSpPr>
        <p:spPr/>
        <p:txBody>
          <a:bodyPr/>
          <a:lstStyle/>
          <a:p>
            <a:r>
              <a:rPr lang="en-US" dirty="0"/>
              <a:t>Learning Engineering Life Cycle</a:t>
            </a:r>
          </a:p>
        </p:txBody>
      </p:sp>
      <p:sp>
        <p:nvSpPr>
          <p:cNvPr id="3" name="Content Placeholder 2">
            <a:extLst>
              <a:ext uri="{FF2B5EF4-FFF2-40B4-BE49-F238E27FC236}">
                <a16:creationId xmlns:a16="http://schemas.microsoft.com/office/drawing/2014/main" id="{C0C0D3BC-3D0F-1640-D832-BC8EA5B66FED}"/>
              </a:ext>
            </a:extLst>
          </p:cNvPr>
          <p:cNvSpPr>
            <a:spLocks noGrp="1"/>
          </p:cNvSpPr>
          <p:nvPr>
            <p:ph sz="quarter" idx="11"/>
          </p:nvPr>
        </p:nvSpPr>
        <p:spPr>
          <a:xfrm>
            <a:off x="480133" y="1046715"/>
            <a:ext cx="6460314" cy="5075237"/>
          </a:xfrm>
        </p:spPr>
        <p:txBody>
          <a:bodyPr/>
          <a:lstStyle/>
          <a:p>
            <a:r>
              <a:rPr lang="en-US" sz="2000" b="1" dirty="0"/>
              <a:t>Implementation and Continuous Improvement in Learning Engineering Life Cycle</a:t>
            </a:r>
          </a:p>
          <a:p>
            <a:r>
              <a:rPr lang="en-US" sz="2000" dirty="0"/>
              <a:t>Finally, the insights gained from data analysis should be implemented into the XR training program to enhance its effectiveness. This involves:</a:t>
            </a:r>
          </a:p>
          <a:p>
            <a:pPr lvl="1">
              <a:buFont typeface="Arial" panose="020B0604020202020204" pitchFamily="34" charset="0"/>
              <a:buChar char="•"/>
            </a:pPr>
            <a:r>
              <a:rPr lang="en-US" sz="2000" b="1" dirty="0"/>
              <a:t>Feedback Loops:</a:t>
            </a:r>
            <a:r>
              <a:rPr lang="en-US" sz="2000" dirty="0"/>
              <a:t> Providing trainees with actionable feedback based on analysis results.</a:t>
            </a:r>
          </a:p>
          <a:p>
            <a:pPr lvl="1">
              <a:buFont typeface="Arial" panose="020B0604020202020204" pitchFamily="34" charset="0"/>
              <a:buChar char="•"/>
            </a:pPr>
            <a:r>
              <a:rPr lang="en-US" sz="2000" b="1" dirty="0"/>
              <a:t>Curriculum Adjustments:</a:t>
            </a:r>
            <a:r>
              <a:rPr lang="en-US" sz="2000" dirty="0"/>
              <a:t> Updating training scenarios and materials based on identified strengths and weaknesses.</a:t>
            </a:r>
          </a:p>
          <a:p>
            <a:pPr lvl="1">
              <a:buFont typeface="Arial" panose="020B0604020202020204" pitchFamily="34" charset="0"/>
              <a:buChar char="•"/>
            </a:pPr>
            <a:r>
              <a:rPr lang="en-US" sz="2000" b="1" dirty="0"/>
              <a:t>Continuous Monitoring:</a:t>
            </a:r>
            <a:r>
              <a:rPr lang="en-US" sz="2000" dirty="0"/>
              <a:t> Regularly collecting and analyzing data to ensure continuous improvement of the training program.</a:t>
            </a:r>
          </a:p>
          <a:p>
            <a:endParaRPr lang="en-US" dirty="0"/>
          </a:p>
        </p:txBody>
      </p:sp>
    </p:spTree>
    <p:extLst>
      <p:ext uri="{BB962C8B-B14F-4D97-AF65-F5344CB8AC3E}">
        <p14:creationId xmlns:p14="http://schemas.microsoft.com/office/powerpoint/2010/main" val="2792151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Validity </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How to design assessment tasks to validly measure key competencies</a:t>
            </a:r>
          </a:p>
        </p:txBody>
      </p:sp>
    </p:spTree>
    <p:extLst>
      <p:ext uri="{BB962C8B-B14F-4D97-AF65-F5344CB8AC3E}">
        <p14:creationId xmlns:p14="http://schemas.microsoft.com/office/powerpoint/2010/main" val="2402027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1258-FBE6-1BDD-E4B0-BA2155264684}"/>
              </a:ext>
            </a:extLst>
          </p:cNvPr>
          <p:cNvSpPr>
            <a:spLocks noGrp="1"/>
          </p:cNvSpPr>
          <p:nvPr>
            <p:ph type="title"/>
          </p:nvPr>
        </p:nvSpPr>
        <p:spPr>
          <a:xfrm>
            <a:off x="771088" y="-256770"/>
            <a:ext cx="10515600" cy="1325563"/>
          </a:xfrm>
        </p:spPr>
        <p:txBody>
          <a:bodyPr/>
          <a:lstStyle/>
          <a:p>
            <a:r>
              <a:rPr lang="en-US" dirty="0"/>
              <a:t>Assessment Types and Uses</a:t>
            </a:r>
          </a:p>
        </p:txBody>
      </p:sp>
      <p:sp>
        <p:nvSpPr>
          <p:cNvPr id="3" name="Content Placeholder 2">
            <a:extLst>
              <a:ext uri="{FF2B5EF4-FFF2-40B4-BE49-F238E27FC236}">
                <a16:creationId xmlns:a16="http://schemas.microsoft.com/office/drawing/2014/main" id="{2F78F44B-BC6C-E5CA-A2CE-E353E8666D90}"/>
              </a:ext>
            </a:extLst>
          </p:cNvPr>
          <p:cNvSpPr>
            <a:spLocks noGrp="1"/>
          </p:cNvSpPr>
          <p:nvPr>
            <p:ph sz="half" idx="1"/>
          </p:nvPr>
        </p:nvSpPr>
        <p:spPr>
          <a:xfrm>
            <a:off x="602584" y="1526044"/>
            <a:ext cx="5181600" cy="2327170"/>
          </a:xfrm>
        </p:spPr>
        <p:txBody>
          <a:bodyPr>
            <a:normAutofit fontScale="92500"/>
          </a:bodyPr>
          <a:lstStyle/>
          <a:p>
            <a:pPr marL="0" indent="0">
              <a:buNone/>
            </a:pPr>
            <a:r>
              <a:rPr lang="en-US" sz="2400" dirty="0"/>
              <a:t>Core goals of assessment: </a:t>
            </a:r>
          </a:p>
          <a:p>
            <a:r>
              <a:rPr lang="en-US" sz="2400" dirty="0"/>
              <a:t>To make </a:t>
            </a:r>
            <a:r>
              <a:rPr lang="en-US" sz="2400" i="1" dirty="0"/>
              <a:t>valid claims</a:t>
            </a:r>
            <a:r>
              <a:rPr lang="en-US" sz="2400" dirty="0"/>
              <a:t> about what a learner </a:t>
            </a:r>
            <a:r>
              <a:rPr lang="en-US" sz="2400" i="1" dirty="0"/>
              <a:t>knows</a:t>
            </a:r>
            <a:r>
              <a:rPr lang="en-US" sz="2400" dirty="0"/>
              <a:t> </a:t>
            </a:r>
            <a:r>
              <a:rPr lang="en-US" sz="2400" i="1" dirty="0"/>
              <a:t>and can do </a:t>
            </a:r>
            <a:r>
              <a:rPr lang="en-US" sz="2400" dirty="0"/>
              <a:t>based on </a:t>
            </a:r>
            <a:r>
              <a:rPr lang="en-US" sz="2400" i="1" dirty="0"/>
              <a:t>observable evidence</a:t>
            </a:r>
          </a:p>
          <a:p>
            <a:pPr lvl="1"/>
            <a:r>
              <a:rPr lang="en-US" sz="2200" i="1" dirty="0">
                <a:solidFill>
                  <a:srgbClr val="0070C0"/>
                </a:solidFill>
              </a:rPr>
              <a:t>Knowledge, skills, aptitudes (KSAs)</a:t>
            </a:r>
            <a:endParaRPr lang="en-US" sz="3500" dirty="0">
              <a:solidFill>
                <a:srgbClr val="0070C0"/>
              </a:solidFill>
            </a:endParaRPr>
          </a:p>
        </p:txBody>
      </p:sp>
      <p:sp>
        <p:nvSpPr>
          <p:cNvPr id="6" name="Content Placeholder 5">
            <a:extLst>
              <a:ext uri="{FF2B5EF4-FFF2-40B4-BE49-F238E27FC236}">
                <a16:creationId xmlns:a16="http://schemas.microsoft.com/office/drawing/2014/main" id="{890E9548-E2B0-70D5-F565-7385D1782FE8}"/>
              </a:ext>
            </a:extLst>
          </p:cNvPr>
          <p:cNvSpPr>
            <a:spLocks noGrp="1"/>
          </p:cNvSpPr>
          <p:nvPr>
            <p:ph sz="half" idx="2"/>
          </p:nvPr>
        </p:nvSpPr>
        <p:spPr>
          <a:xfrm>
            <a:off x="602584" y="4099633"/>
            <a:ext cx="5181600" cy="1919807"/>
          </a:xfrm>
        </p:spPr>
        <p:txBody>
          <a:bodyPr>
            <a:normAutofit fontScale="92500"/>
          </a:bodyPr>
          <a:lstStyle/>
          <a:p>
            <a:pPr marL="0" indent="0">
              <a:buNone/>
            </a:pPr>
            <a:r>
              <a:rPr lang="en-US" sz="2400" dirty="0"/>
              <a:t>Different </a:t>
            </a:r>
            <a:r>
              <a:rPr lang="en-US" sz="2400" i="1" dirty="0"/>
              <a:t>uses</a:t>
            </a:r>
            <a:r>
              <a:rPr lang="en-US" sz="2400" dirty="0"/>
              <a:t> of assessment</a:t>
            </a:r>
          </a:p>
          <a:p>
            <a:pPr lvl="1"/>
            <a:r>
              <a:rPr lang="en-US" sz="2000" i="1" dirty="0">
                <a:solidFill>
                  <a:schemeClr val="bg2">
                    <a:lumMod val="75000"/>
                  </a:schemeClr>
                </a:solidFill>
              </a:rPr>
              <a:t>Formative or Summative</a:t>
            </a:r>
          </a:p>
          <a:p>
            <a:pPr lvl="1"/>
            <a:r>
              <a:rPr lang="en-US" sz="2000" i="1" dirty="0">
                <a:solidFill>
                  <a:schemeClr val="bg2">
                    <a:lumMod val="75000"/>
                  </a:schemeClr>
                </a:solidFill>
              </a:rPr>
              <a:t>High stakes or Low stakes</a:t>
            </a:r>
          </a:p>
          <a:p>
            <a:pPr lvl="1"/>
            <a:r>
              <a:rPr lang="en-US" sz="2200" i="1" dirty="0">
                <a:solidFill>
                  <a:schemeClr val="bg2">
                    <a:lumMod val="75000"/>
                  </a:schemeClr>
                </a:solidFill>
              </a:rPr>
              <a:t>Real time or delayed reporting</a:t>
            </a:r>
          </a:p>
          <a:p>
            <a:pPr lvl="1"/>
            <a:r>
              <a:rPr lang="en-US" sz="2200" i="1" dirty="0">
                <a:solidFill>
                  <a:schemeClr val="bg2">
                    <a:lumMod val="75000"/>
                  </a:schemeClr>
                </a:solidFill>
              </a:rPr>
              <a:t>Feedback, credentialing/badging</a:t>
            </a:r>
          </a:p>
        </p:txBody>
      </p:sp>
      <p:sp>
        <p:nvSpPr>
          <p:cNvPr id="5" name="Content Placeholder 5">
            <a:extLst>
              <a:ext uri="{FF2B5EF4-FFF2-40B4-BE49-F238E27FC236}">
                <a16:creationId xmlns:a16="http://schemas.microsoft.com/office/drawing/2014/main" id="{27178AD6-A505-9CCB-6C96-3CA5FC38BF6C}"/>
              </a:ext>
            </a:extLst>
          </p:cNvPr>
          <p:cNvSpPr txBox="1">
            <a:spLocks/>
          </p:cNvSpPr>
          <p:nvPr/>
        </p:nvSpPr>
        <p:spPr>
          <a:xfrm>
            <a:off x="6172200" y="1494023"/>
            <a:ext cx="5181600" cy="475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Different </a:t>
            </a:r>
            <a:r>
              <a:rPr lang="en-US" sz="2400" i="1" dirty="0"/>
              <a:t>types</a:t>
            </a:r>
            <a:r>
              <a:rPr lang="en-US" sz="2400" dirty="0"/>
              <a:t> of assessment</a:t>
            </a:r>
          </a:p>
        </p:txBody>
      </p:sp>
      <p:sp>
        <p:nvSpPr>
          <p:cNvPr id="7" name="Content Placeholder 5">
            <a:extLst>
              <a:ext uri="{FF2B5EF4-FFF2-40B4-BE49-F238E27FC236}">
                <a16:creationId xmlns:a16="http://schemas.microsoft.com/office/drawing/2014/main" id="{F50D83FF-AD80-6DC4-D244-90C1175917B3}"/>
              </a:ext>
            </a:extLst>
          </p:cNvPr>
          <p:cNvSpPr txBox="1">
            <a:spLocks/>
          </p:cNvSpPr>
          <p:nvPr/>
        </p:nvSpPr>
        <p:spPr>
          <a:xfrm>
            <a:off x="6249906" y="5442068"/>
            <a:ext cx="5524319" cy="514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accent4"/>
                </a:solidFill>
              </a:rPr>
              <a:t>All assessments depend on </a:t>
            </a:r>
            <a:r>
              <a:rPr lang="en-US" sz="2400" b="1" i="1" dirty="0">
                <a:solidFill>
                  <a:schemeClr val="accent4"/>
                </a:solidFill>
              </a:rPr>
              <a:t>evidence</a:t>
            </a:r>
          </a:p>
        </p:txBody>
      </p:sp>
      <p:graphicFrame>
        <p:nvGraphicFramePr>
          <p:cNvPr id="8" name="Diagram 7">
            <a:extLst>
              <a:ext uri="{FF2B5EF4-FFF2-40B4-BE49-F238E27FC236}">
                <a16:creationId xmlns:a16="http://schemas.microsoft.com/office/drawing/2014/main" id="{55518786-17D2-F71C-4D44-8DE7F611C460}"/>
              </a:ext>
            </a:extLst>
          </p:cNvPr>
          <p:cNvGraphicFramePr/>
          <p:nvPr/>
        </p:nvGraphicFramePr>
        <p:xfrm>
          <a:off x="6172199" y="1969126"/>
          <a:ext cx="5746377" cy="3275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29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9A1B-3A23-FC3E-D65D-55485F927310}"/>
              </a:ext>
            </a:extLst>
          </p:cNvPr>
          <p:cNvSpPr>
            <a:spLocks noGrp="1"/>
          </p:cNvSpPr>
          <p:nvPr>
            <p:ph type="title"/>
          </p:nvPr>
        </p:nvSpPr>
        <p:spPr>
          <a:xfrm>
            <a:off x="838200" y="-226299"/>
            <a:ext cx="10515600" cy="1325563"/>
          </a:xfrm>
        </p:spPr>
        <p:txBody>
          <a:bodyPr/>
          <a:lstStyle/>
          <a:p>
            <a:r>
              <a:rPr lang="en-US" dirty="0">
                <a:latin typeface="+mn-lt"/>
              </a:rPr>
              <a:t>The Assessment Triangle (NRC, 2001)</a:t>
            </a:r>
          </a:p>
        </p:txBody>
      </p:sp>
      <p:pic>
        <p:nvPicPr>
          <p:cNvPr id="4" name="Picture 3">
            <a:extLst>
              <a:ext uri="{FF2B5EF4-FFF2-40B4-BE49-F238E27FC236}">
                <a16:creationId xmlns:a16="http://schemas.microsoft.com/office/drawing/2014/main" id="{C0CF13F6-3303-2B47-DCF2-9AABAA62231A}"/>
              </a:ext>
            </a:extLst>
          </p:cNvPr>
          <p:cNvPicPr>
            <a:picLocks noChangeAspect="1"/>
          </p:cNvPicPr>
          <p:nvPr/>
        </p:nvPicPr>
        <p:blipFill>
          <a:blip r:embed="rId3"/>
          <a:stretch>
            <a:fillRect/>
          </a:stretch>
        </p:blipFill>
        <p:spPr>
          <a:xfrm>
            <a:off x="3388661" y="1558011"/>
            <a:ext cx="5096436" cy="3741978"/>
          </a:xfrm>
          <a:prstGeom prst="rect">
            <a:avLst/>
          </a:prstGeom>
        </p:spPr>
      </p:pic>
      <p:sp>
        <p:nvSpPr>
          <p:cNvPr id="5" name="TextBox 4">
            <a:extLst>
              <a:ext uri="{FF2B5EF4-FFF2-40B4-BE49-F238E27FC236}">
                <a16:creationId xmlns:a16="http://schemas.microsoft.com/office/drawing/2014/main" id="{F37B5D57-6697-4E16-2398-F9037A78E3C6}"/>
              </a:ext>
            </a:extLst>
          </p:cNvPr>
          <p:cNvSpPr txBox="1"/>
          <p:nvPr/>
        </p:nvSpPr>
        <p:spPr>
          <a:xfrm>
            <a:off x="3255806" y="5020072"/>
            <a:ext cx="5680388" cy="1477328"/>
          </a:xfrm>
          <a:prstGeom prst="rect">
            <a:avLst/>
          </a:prstGeom>
          <a:solidFill>
            <a:schemeClr val="accent2">
              <a:lumMod val="20000"/>
              <a:lumOff val="80000"/>
            </a:schemeClr>
          </a:solidFill>
        </p:spPr>
        <p:txBody>
          <a:bodyPr wrap="square" rtlCol="0">
            <a:spAutoFit/>
          </a:bodyPr>
          <a:lstStyle/>
          <a:p>
            <a:pPr algn="l"/>
            <a:r>
              <a:rPr lang="en-US" sz="1800" b="0" i="0" u="none" strike="noStrike" baseline="0" dirty="0"/>
              <a:t>The </a:t>
            </a:r>
            <a:r>
              <a:rPr lang="en-US" sz="1800" b="0" i="1" u="none" strike="noStrike" baseline="0" dirty="0"/>
              <a:t>cognition</a:t>
            </a:r>
            <a:r>
              <a:rPr lang="en-US" sz="1800" b="0" i="0" u="none" strike="noStrike" baseline="0" dirty="0"/>
              <a:t> corner is a theory, model, or set of beliefs about how learners represent knowledge and develop competence in a domain, which is needed to identify the set of knowledge and skills that are important to measure for the task at hand</a:t>
            </a:r>
            <a:endParaRPr lang="en-US" sz="1800" dirty="0"/>
          </a:p>
        </p:txBody>
      </p:sp>
      <p:sp>
        <p:nvSpPr>
          <p:cNvPr id="7" name="TextBox 6">
            <a:extLst>
              <a:ext uri="{FF2B5EF4-FFF2-40B4-BE49-F238E27FC236}">
                <a16:creationId xmlns:a16="http://schemas.microsoft.com/office/drawing/2014/main" id="{BC1CD3F1-E88C-3022-BD04-218AB98FDC11}"/>
              </a:ext>
            </a:extLst>
          </p:cNvPr>
          <p:cNvSpPr txBox="1"/>
          <p:nvPr/>
        </p:nvSpPr>
        <p:spPr>
          <a:xfrm>
            <a:off x="8310989" y="1654581"/>
            <a:ext cx="3291398" cy="2031325"/>
          </a:xfrm>
          <a:prstGeom prst="rect">
            <a:avLst/>
          </a:prstGeom>
          <a:solidFill>
            <a:schemeClr val="accent2">
              <a:lumMod val="20000"/>
              <a:lumOff val="80000"/>
            </a:schemeClr>
          </a:solidFill>
        </p:spPr>
        <p:txBody>
          <a:bodyPr wrap="square" rtlCol="0">
            <a:spAutoFit/>
          </a:bodyPr>
          <a:lstStyle/>
          <a:p>
            <a:pPr algn="l"/>
            <a:r>
              <a:rPr lang="en-US" sz="1800" b="0" i="0" u="none" strike="noStrike" baseline="0" dirty="0"/>
              <a:t>The </a:t>
            </a:r>
            <a:r>
              <a:rPr lang="en-US" sz="1800" b="0" i="1" u="none" strike="noStrike" baseline="0" dirty="0"/>
              <a:t>interpretation </a:t>
            </a:r>
            <a:r>
              <a:rPr lang="en-US" sz="1800" b="0" i="0" u="none" strike="noStrike" baseline="0" dirty="0"/>
              <a:t>corner expresses how observations derived from the tasks constitute evidence about the knowledge and skills being assessed. This can include analytics and scoring</a:t>
            </a:r>
            <a:endParaRPr lang="en-US" sz="1800" dirty="0"/>
          </a:p>
        </p:txBody>
      </p:sp>
      <p:sp>
        <p:nvSpPr>
          <p:cNvPr id="6" name="TextBox 5">
            <a:extLst>
              <a:ext uri="{FF2B5EF4-FFF2-40B4-BE49-F238E27FC236}">
                <a16:creationId xmlns:a16="http://schemas.microsoft.com/office/drawing/2014/main" id="{3B0C3375-AA8B-6CE1-7949-8324902426D1}"/>
              </a:ext>
            </a:extLst>
          </p:cNvPr>
          <p:cNvSpPr txBox="1"/>
          <p:nvPr/>
        </p:nvSpPr>
        <p:spPr>
          <a:xfrm>
            <a:off x="996095" y="1653173"/>
            <a:ext cx="3045151" cy="2031325"/>
          </a:xfrm>
          <a:prstGeom prst="rect">
            <a:avLst/>
          </a:prstGeom>
          <a:solidFill>
            <a:schemeClr val="accent2">
              <a:lumMod val="20000"/>
              <a:lumOff val="80000"/>
            </a:schemeClr>
          </a:solidFill>
        </p:spPr>
        <p:txBody>
          <a:bodyPr wrap="square" rtlCol="0">
            <a:spAutoFit/>
          </a:bodyPr>
          <a:lstStyle/>
          <a:p>
            <a:r>
              <a:rPr lang="en-US" sz="1800" dirty="0"/>
              <a:t>The </a:t>
            </a:r>
            <a:r>
              <a:rPr lang="en-US" sz="1800" i="1" dirty="0"/>
              <a:t>observation</a:t>
            </a:r>
            <a:r>
              <a:rPr lang="en-US" sz="1800" dirty="0"/>
              <a:t> corner represents the kinds of tasks or situations that will prompt learners to say, do, or create something that demonstrates important knowledge and skills</a:t>
            </a:r>
          </a:p>
        </p:txBody>
      </p:sp>
    </p:spTree>
    <p:extLst>
      <p:ext uri="{BB962C8B-B14F-4D97-AF65-F5344CB8AC3E}">
        <p14:creationId xmlns:p14="http://schemas.microsoft.com/office/powerpoint/2010/main" val="18106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idx="4294967295"/>
          </p:nvPr>
        </p:nvSpPr>
        <p:spPr>
          <a:xfrm>
            <a:off x="296130" y="107213"/>
            <a:ext cx="10275082" cy="609600"/>
          </a:xfrm>
          <a:prstGeom prst="rect">
            <a:avLst/>
          </a:prstGeom>
        </p:spPr>
        <p:txBody>
          <a:bodyPr/>
          <a:lstStyle/>
          <a:p>
            <a:pPr algn="ctr" eaLnBrk="1" hangingPunct="1">
              <a:defRPr/>
            </a:pPr>
            <a:r>
              <a:rPr lang="en-US" dirty="0">
                <a:cs typeface="Arial" panose="020B0604020202020204" pitchFamily="34" charset="0"/>
              </a:rPr>
              <a:t>Evidence Centered Design for Assessment</a:t>
            </a:r>
          </a:p>
        </p:txBody>
      </p:sp>
      <p:sp>
        <p:nvSpPr>
          <p:cNvPr id="36868" name="Rectangle 4"/>
          <p:cNvSpPr>
            <a:spLocks noGrp="1" noChangeArrowheads="1"/>
          </p:cNvSpPr>
          <p:nvPr>
            <p:ph type="body" idx="4294967295"/>
          </p:nvPr>
        </p:nvSpPr>
        <p:spPr bwMode="auto">
          <a:xfrm>
            <a:off x="6817112" y="1382070"/>
            <a:ext cx="2360444" cy="653483"/>
          </a:xfrm>
          <a:prstGeom prst="rect">
            <a:avLst/>
          </a:prstGeom>
          <a:noFill/>
          <a:ln>
            <a:miter lim="800000"/>
            <a:headEnd/>
            <a:tailEnd/>
          </a:ln>
        </p:spPr>
        <p:txBody>
          <a:bodyPr>
            <a:noAutofit/>
          </a:bodyPr>
          <a:lstStyle/>
          <a:p>
            <a:pPr marL="0" indent="0" algn="ctr">
              <a:spcBef>
                <a:spcPct val="0"/>
              </a:spcBef>
              <a:spcAft>
                <a:spcPts val="1200"/>
              </a:spcAft>
              <a:buClr>
                <a:schemeClr val="accent2"/>
              </a:buClr>
              <a:buNone/>
            </a:pPr>
            <a:r>
              <a:rPr lang="en-US" sz="2000" dirty="0">
                <a:solidFill>
                  <a:schemeClr val="bg2">
                    <a:lumMod val="75000"/>
                  </a:schemeClr>
                </a:solidFill>
              </a:rPr>
              <a:t>How can you elicit the evidence?</a:t>
            </a:r>
          </a:p>
        </p:txBody>
      </p:sp>
      <p:grpSp>
        <p:nvGrpSpPr>
          <p:cNvPr id="36874" name="Group 10"/>
          <p:cNvGrpSpPr>
            <a:grpSpLocks noChangeAspect="1"/>
          </p:cNvGrpSpPr>
          <p:nvPr/>
        </p:nvGrpSpPr>
        <p:grpSpPr bwMode="auto">
          <a:xfrm>
            <a:off x="1678062" y="1820973"/>
            <a:ext cx="8394700" cy="2514600"/>
            <a:chOff x="472" y="864"/>
            <a:chExt cx="5288" cy="1584"/>
          </a:xfrm>
        </p:grpSpPr>
        <p:sp>
          <p:nvSpPr>
            <p:cNvPr id="36873" name="AutoShape 9"/>
            <p:cNvSpPr>
              <a:spLocks noChangeAspect="1" noChangeArrowheads="1" noTextEdit="1"/>
            </p:cNvSpPr>
            <p:nvPr/>
          </p:nvSpPr>
          <p:spPr bwMode="auto">
            <a:xfrm>
              <a:off x="472" y="864"/>
              <a:ext cx="5288" cy="1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7075" name="Group 211"/>
            <p:cNvGrpSpPr>
              <a:grpSpLocks/>
            </p:cNvGrpSpPr>
            <p:nvPr/>
          </p:nvGrpSpPr>
          <p:grpSpPr bwMode="auto">
            <a:xfrm>
              <a:off x="548" y="1053"/>
              <a:ext cx="4633" cy="1233"/>
              <a:chOff x="548" y="1053"/>
              <a:chExt cx="4633" cy="1233"/>
            </a:xfrm>
          </p:grpSpPr>
          <p:sp>
            <p:nvSpPr>
              <p:cNvPr id="36875" name="Freeform 11"/>
              <p:cNvSpPr>
                <a:spLocks/>
              </p:cNvSpPr>
              <p:nvPr/>
            </p:nvSpPr>
            <p:spPr bwMode="auto">
              <a:xfrm>
                <a:off x="548" y="2233"/>
                <a:ext cx="1339" cy="53"/>
              </a:xfrm>
              <a:custGeom>
                <a:avLst/>
                <a:gdLst/>
                <a:ahLst/>
                <a:cxnLst>
                  <a:cxn ang="0">
                    <a:pos x="1285" y="0"/>
                  </a:cxn>
                  <a:cxn ang="0">
                    <a:pos x="0" y="0"/>
                  </a:cxn>
                  <a:cxn ang="0">
                    <a:pos x="52" y="53"/>
                  </a:cxn>
                  <a:cxn ang="0">
                    <a:pos x="1339" y="53"/>
                  </a:cxn>
                  <a:cxn ang="0">
                    <a:pos x="1285" y="0"/>
                  </a:cxn>
                </a:cxnLst>
                <a:rect l="0" t="0" r="r" b="b"/>
                <a:pathLst>
                  <a:path w="1339" h="53">
                    <a:moveTo>
                      <a:pt x="1285" y="0"/>
                    </a:moveTo>
                    <a:lnTo>
                      <a:pt x="0" y="0"/>
                    </a:lnTo>
                    <a:lnTo>
                      <a:pt x="52" y="53"/>
                    </a:lnTo>
                    <a:lnTo>
                      <a:pt x="1339" y="53"/>
                    </a:lnTo>
                    <a:lnTo>
                      <a:pt x="1285" y="0"/>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76" name="Freeform 12"/>
              <p:cNvSpPr>
                <a:spLocks/>
              </p:cNvSpPr>
              <p:nvPr/>
            </p:nvSpPr>
            <p:spPr bwMode="auto">
              <a:xfrm>
                <a:off x="1833" y="1053"/>
                <a:ext cx="54" cy="1233"/>
              </a:xfrm>
              <a:custGeom>
                <a:avLst/>
                <a:gdLst/>
                <a:ahLst/>
                <a:cxnLst>
                  <a:cxn ang="0">
                    <a:pos x="54" y="1233"/>
                  </a:cxn>
                  <a:cxn ang="0">
                    <a:pos x="0" y="1180"/>
                  </a:cxn>
                  <a:cxn ang="0">
                    <a:pos x="0" y="0"/>
                  </a:cxn>
                  <a:cxn ang="0">
                    <a:pos x="54" y="53"/>
                  </a:cxn>
                  <a:cxn ang="0">
                    <a:pos x="54" y="1233"/>
                  </a:cxn>
                </a:cxnLst>
                <a:rect l="0" t="0" r="r" b="b"/>
                <a:pathLst>
                  <a:path w="54" h="1233">
                    <a:moveTo>
                      <a:pt x="54" y="1233"/>
                    </a:moveTo>
                    <a:lnTo>
                      <a:pt x="0" y="1180"/>
                    </a:lnTo>
                    <a:lnTo>
                      <a:pt x="0" y="0"/>
                    </a:lnTo>
                    <a:lnTo>
                      <a:pt x="54" y="53"/>
                    </a:lnTo>
                    <a:lnTo>
                      <a:pt x="54" y="1233"/>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77" name="Rectangle 13"/>
              <p:cNvSpPr>
                <a:spLocks noChangeArrowheads="1"/>
              </p:cNvSpPr>
              <p:nvPr/>
            </p:nvSpPr>
            <p:spPr bwMode="auto">
              <a:xfrm>
                <a:off x="548" y="1053"/>
                <a:ext cx="1285" cy="1180"/>
              </a:xfrm>
              <a:prstGeom prst="rect">
                <a:avLst/>
              </a:prstGeom>
              <a:solidFill>
                <a:srgbClr val="FFFFFF"/>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78" name="Rectangle 14"/>
              <p:cNvSpPr>
                <a:spLocks noChangeArrowheads="1"/>
              </p:cNvSpPr>
              <p:nvPr/>
            </p:nvSpPr>
            <p:spPr bwMode="auto">
              <a:xfrm>
                <a:off x="576" y="1091"/>
                <a:ext cx="1252"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800" dirty="0">
                    <a:solidFill>
                      <a:srgbClr val="000000"/>
                    </a:solidFill>
                    <a:latin typeface="Arial" panose="020B0604020202020204" pitchFamily="34" charset="0"/>
                    <a:cs typeface="Arial" panose="020B0604020202020204" pitchFamily="34" charset="0"/>
                  </a:rPr>
                  <a:t>Competency Model</a:t>
                </a:r>
                <a:endParaRPr lang="en-US" sz="1800" dirty="0">
                  <a:latin typeface="Arial" panose="020B0604020202020204" pitchFamily="34" charset="0"/>
                  <a:cs typeface="Arial" panose="020B0604020202020204" pitchFamily="34" charset="0"/>
                </a:endParaRPr>
              </a:p>
            </p:txBody>
          </p:sp>
          <p:sp>
            <p:nvSpPr>
              <p:cNvPr id="36879" name="Freeform 15"/>
              <p:cNvSpPr>
                <a:spLocks/>
              </p:cNvSpPr>
              <p:nvPr/>
            </p:nvSpPr>
            <p:spPr bwMode="auto">
              <a:xfrm>
                <a:off x="1164" y="1502"/>
                <a:ext cx="108" cy="107"/>
              </a:xfrm>
              <a:custGeom>
                <a:avLst/>
                <a:gdLst/>
                <a:ahLst/>
                <a:cxnLst>
                  <a:cxn ang="0">
                    <a:pos x="0" y="53"/>
                  </a:cxn>
                  <a:cxn ang="0">
                    <a:pos x="3" y="37"/>
                  </a:cxn>
                  <a:cxn ang="0">
                    <a:pos x="10" y="21"/>
                  </a:cxn>
                  <a:cxn ang="0">
                    <a:pos x="22" y="10"/>
                  </a:cxn>
                  <a:cxn ang="0">
                    <a:pos x="38" y="3"/>
                  </a:cxn>
                  <a:cxn ang="0">
                    <a:pos x="53" y="0"/>
                  </a:cxn>
                  <a:cxn ang="0">
                    <a:pos x="70" y="3"/>
                  </a:cxn>
                  <a:cxn ang="0">
                    <a:pos x="86" y="10"/>
                  </a:cxn>
                  <a:cxn ang="0">
                    <a:pos x="98" y="21"/>
                  </a:cxn>
                  <a:cxn ang="0">
                    <a:pos x="105" y="37"/>
                  </a:cxn>
                  <a:cxn ang="0">
                    <a:pos x="108" y="53"/>
                  </a:cxn>
                  <a:cxn ang="0">
                    <a:pos x="105" y="70"/>
                  </a:cxn>
                  <a:cxn ang="0">
                    <a:pos x="98" y="84"/>
                  </a:cxn>
                  <a:cxn ang="0">
                    <a:pos x="86" y="97"/>
                  </a:cxn>
                  <a:cxn ang="0">
                    <a:pos x="70" y="104"/>
                  </a:cxn>
                  <a:cxn ang="0">
                    <a:pos x="53" y="107"/>
                  </a:cxn>
                  <a:cxn ang="0">
                    <a:pos x="38" y="104"/>
                  </a:cxn>
                  <a:cxn ang="0">
                    <a:pos x="22" y="97"/>
                  </a:cxn>
                  <a:cxn ang="0">
                    <a:pos x="10" y="84"/>
                  </a:cxn>
                  <a:cxn ang="0">
                    <a:pos x="3" y="70"/>
                  </a:cxn>
                  <a:cxn ang="0">
                    <a:pos x="0" y="53"/>
                  </a:cxn>
                </a:cxnLst>
                <a:rect l="0" t="0" r="r" b="b"/>
                <a:pathLst>
                  <a:path w="108" h="107">
                    <a:moveTo>
                      <a:pt x="0" y="53"/>
                    </a:moveTo>
                    <a:lnTo>
                      <a:pt x="3" y="37"/>
                    </a:lnTo>
                    <a:lnTo>
                      <a:pt x="10" y="21"/>
                    </a:lnTo>
                    <a:lnTo>
                      <a:pt x="22" y="10"/>
                    </a:lnTo>
                    <a:lnTo>
                      <a:pt x="38" y="3"/>
                    </a:lnTo>
                    <a:lnTo>
                      <a:pt x="53" y="0"/>
                    </a:lnTo>
                    <a:lnTo>
                      <a:pt x="70" y="3"/>
                    </a:lnTo>
                    <a:lnTo>
                      <a:pt x="86" y="10"/>
                    </a:lnTo>
                    <a:lnTo>
                      <a:pt x="98" y="21"/>
                    </a:lnTo>
                    <a:lnTo>
                      <a:pt x="105" y="37"/>
                    </a:lnTo>
                    <a:lnTo>
                      <a:pt x="108" y="53"/>
                    </a:lnTo>
                    <a:lnTo>
                      <a:pt x="105" y="70"/>
                    </a:lnTo>
                    <a:lnTo>
                      <a:pt x="98" y="84"/>
                    </a:lnTo>
                    <a:lnTo>
                      <a:pt x="86" y="97"/>
                    </a:lnTo>
                    <a:lnTo>
                      <a:pt x="70" y="104"/>
                    </a:lnTo>
                    <a:lnTo>
                      <a:pt x="53" y="107"/>
                    </a:lnTo>
                    <a:lnTo>
                      <a:pt x="38" y="104"/>
                    </a:lnTo>
                    <a:lnTo>
                      <a:pt x="22" y="97"/>
                    </a:lnTo>
                    <a:lnTo>
                      <a:pt x="10" y="84"/>
                    </a:lnTo>
                    <a:lnTo>
                      <a:pt x="3" y="70"/>
                    </a:lnTo>
                    <a:lnTo>
                      <a:pt x="0" y="53"/>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0" name="Freeform 16"/>
              <p:cNvSpPr>
                <a:spLocks/>
              </p:cNvSpPr>
              <p:nvPr/>
            </p:nvSpPr>
            <p:spPr bwMode="auto">
              <a:xfrm>
                <a:off x="1164" y="1769"/>
                <a:ext cx="108" cy="108"/>
              </a:xfrm>
              <a:custGeom>
                <a:avLst/>
                <a:gdLst/>
                <a:ahLst/>
                <a:cxnLst>
                  <a:cxn ang="0">
                    <a:pos x="0" y="55"/>
                  </a:cxn>
                  <a:cxn ang="0">
                    <a:pos x="3" y="38"/>
                  </a:cxn>
                  <a:cxn ang="0">
                    <a:pos x="10" y="23"/>
                  </a:cxn>
                  <a:cxn ang="0">
                    <a:pos x="22" y="12"/>
                  </a:cxn>
                  <a:cxn ang="0">
                    <a:pos x="38" y="3"/>
                  </a:cxn>
                  <a:cxn ang="0">
                    <a:pos x="53" y="0"/>
                  </a:cxn>
                  <a:cxn ang="0">
                    <a:pos x="70" y="3"/>
                  </a:cxn>
                  <a:cxn ang="0">
                    <a:pos x="86" y="12"/>
                  </a:cxn>
                  <a:cxn ang="0">
                    <a:pos x="98" y="23"/>
                  </a:cxn>
                  <a:cxn ang="0">
                    <a:pos x="105" y="38"/>
                  </a:cxn>
                  <a:cxn ang="0">
                    <a:pos x="108" y="55"/>
                  </a:cxn>
                  <a:cxn ang="0">
                    <a:pos x="105" y="71"/>
                  </a:cxn>
                  <a:cxn ang="0">
                    <a:pos x="98" y="86"/>
                  </a:cxn>
                  <a:cxn ang="0">
                    <a:pos x="86" y="98"/>
                  </a:cxn>
                  <a:cxn ang="0">
                    <a:pos x="70" y="106"/>
                  </a:cxn>
                  <a:cxn ang="0">
                    <a:pos x="53" y="108"/>
                  </a:cxn>
                  <a:cxn ang="0">
                    <a:pos x="38" y="106"/>
                  </a:cxn>
                  <a:cxn ang="0">
                    <a:pos x="22" y="98"/>
                  </a:cxn>
                  <a:cxn ang="0">
                    <a:pos x="10" y="86"/>
                  </a:cxn>
                  <a:cxn ang="0">
                    <a:pos x="3" y="71"/>
                  </a:cxn>
                  <a:cxn ang="0">
                    <a:pos x="0" y="55"/>
                  </a:cxn>
                </a:cxnLst>
                <a:rect l="0" t="0" r="r" b="b"/>
                <a:pathLst>
                  <a:path w="108" h="108">
                    <a:moveTo>
                      <a:pt x="0" y="55"/>
                    </a:moveTo>
                    <a:lnTo>
                      <a:pt x="3" y="38"/>
                    </a:lnTo>
                    <a:lnTo>
                      <a:pt x="10" y="23"/>
                    </a:lnTo>
                    <a:lnTo>
                      <a:pt x="22" y="12"/>
                    </a:lnTo>
                    <a:lnTo>
                      <a:pt x="38" y="3"/>
                    </a:lnTo>
                    <a:lnTo>
                      <a:pt x="53" y="0"/>
                    </a:lnTo>
                    <a:lnTo>
                      <a:pt x="70" y="3"/>
                    </a:lnTo>
                    <a:lnTo>
                      <a:pt x="86" y="12"/>
                    </a:lnTo>
                    <a:lnTo>
                      <a:pt x="98" y="23"/>
                    </a:lnTo>
                    <a:lnTo>
                      <a:pt x="105" y="38"/>
                    </a:lnTo>
                    <a:lnTo>
                      <a:pt x="108" y="55"/>
                    </a:lnTo>
                    <a:lnTo>
                      <a:pt x="105" y="71"/>
                    </a:lnTo>
                    <a:lnTo>
                      <a:pt x="98" y="86"/>
                    </a:lnTo>
                    <a:lnTo>
                      <a:pt x="86" y="98"/>
                    </a:lnTo>
                    <a:lnTo>
                      <a:pt x="70" y="106"/>
                    </a:lnTo>
                    <a:lnTo>
                      <a:pt x="53" y="108"/>
                    </a:lnTo>
                    <a:lnTo>
                      <a:pt x="38" y="106"/>
                    </a:lnTo>
                    <a:lnTo>
                      <a:pt x="22" y="98"/>
                    </a:lnTo>
                    <a:lnTo>
                      <a:pt x="10" y="86"/>
                    </a:lnTo>
                    <a:lnTo>
                      <a:pt x="3" y="71"/>
                    </a:lnTo>
                    <a:lnTo>
                      <a:pt x="0" y="55"/>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1" name="Freeform 17"/>
              <p:cNvSpPr>
                <a:spLocks/>
              </p:cNvSpPr>
              <p:nvPr/>
            </p:nvSpPr>
            <p:spPr bwMode="auto">
              <a:xfrm>
                <a:off x="1540" y="1502"/>
                <a:ext cx="107" cy="107"/>
              </a:xfrm>
              <a:custGeom>
                <a:avLst/>
                <a:gdLst/>
                <a:ahLst/>
                <a:cxnLst>
                  <a:cxn ang="0">
                    <a:pos x="0" y="53"/>
                  </a:cxn>
                  <a:cxn ang="0">
                    <a:pos x="1" y="37"/>
                  </a:cxn>
                  <a:cxn ang="0">
                    <a:pos x="10" y="21"/>
                  </a:cxn>
                  <a:cxn ang="0">
                    <a:pos x="21" y="10"/>
                  </a:cxn>
                  <a:cxn ang="0">
                    <a:pos x="36" y="3"/>
                  </a:cxn>
                  <a:cxn ang="0">
                    <a:pos x="53" y="0"/>
                  </a:cxn>
                  <a:cxn ang="0">
                    <a:pos x="70" y="3"/>
                  </a:cxn>
                  <a:cxn ang="0">
                    <a:pos x="84" y="10"/>
                  </a:cxn>
                  <a:cxn ang="0">
                    <a:pos x="96" y="21"/>
                  </a:cxn>
                  <a:cxn ang="0">
                    <a:pos x="104" y="37"/>
                  </a:cxn>
                  <a:cxn ang="0">
                    <a:pos x="107" y="53"/>
                  </a:cxn>
                  <a:cxn ang="0">
                    <a:pos x="104" y="70"/>
                  </a:cxn>
                  <a:cxn ang="0">
                    <a:pos x="96" y="84"/>
                  </a:cxn>
                  <a:cxn ang="0">
                    <a:pos x="84" y="97"/>
                  </a:cxn>
                  <a:cxn ang="0">
                    <a:pos x="70" y="104"/>
                  </a:cxn>
                  <a:cxn ang="0">
                    <a:pos x="53" y="107"/>
                  </a:cxn>
                  <a:cxn ang="0">
                    <a:pos x="36" y="104"/>
                  </a:cxn>
                  <a:cxn ang="0">
                    <a:pos x="21" y="97"/>
                  </a:cxn>
                  <a:cxn ang="0">
                    <a:pos x="10" y="84"/>
                  </a:cxn>
                  <a:cxn ang="0">
                    <a:pos x="1" y="70"/>
                  </a:cxn>
                  <a:cxn ang="0">
                    <a:pos x="0" y="53"/>
                  </a:cxn>
                </a:cxnLst>
                <a:rect l="0" t="0" r="r" b="b"/>
                <a:pathLst>
                  <a:path w="107" h="107">
                    <a:moveTo>
                      <a:pt x="0" y="53"/>
                    </a:moveTo>
                    <a:lnTo>
                      <a:pt x="1" y="37"/>
                    </a:lnTo>
                    <a:lnTo>
                      <a:pt x="10" y="21"/>
                    </a:lnTo>
                    <a:lnTo>
                      <a:pt x="21" y="10"/>
                    </a:lnTo>
                    <a:lnTo>
                      <a:pt x="36" y="3"/>
                    </a:lnTo>
                    <a:lnTo>
                      <a:pt x="53" y="0"/>
                    </a:lnTo>
                    <a:lnTo>
                      <a:pt x="70" y="3"/>
                    </a:lnTo>
                    <a:lnTo>
                      <a:pt x="84" y="10"/>
                    </a:lnTo>
                    <a:lnTo>
                      <a:pt x="96" y="21"/>
                    </a:lnTo>
                    <a:lnTo>
                      <a:pt x="104" y="37"/>
                    </a:lnTo>
                    <a:lnTo>
                      <a:pt x="107" y="53"/>
                    </a:lnTo>
                    <a:lnTo>
                      <a:pt x="104" y="70"/>
                    </a:lnTo>
                    <a:lnTo>
                      <a:pt x="96" y="84"/>
                    </a:lnTo>
                    <a:lnTo>
                      <a:pt x="84" y="97"/>
                    </a:lnTo>
                    <a:lnTo>
                      <a:pt x="70" y="104"/>
                    </a:lnTo>
                    <a:lnTo>
                      <a:pt x="53" y="107"/>
                    </a:lnTo>
                    <a:lnTo>
                      <a:pt x="36" y="104"/>
                    </a:lnTo>
                    <a:lnTo>
                      <a:pt x="21" y="97"/>
                    </a:lnTo>
                    <a:lnTo>
                      <a:pt x="10" y="84"/>
                    </a:lnTo>
                    <a:lnTo>
                      <a:pt x="1" y="70"/>
                    </a:lnTo>
                    <a:lnTo>
                      <a:pt x="0" y="53"/>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2" name="Freeform 18"/>
              <p:cNvSpPr>
                <a:spLocks/>
              </p:cNvSpPr>
              <p:nvPr/>
            </p:nvSpPr>
            <p:spPr bwMode="auto">
              <a:xfrm>
                <a:off x="1540" y="1662"/>
                <a:ext cx="107" cy="107"/>
              </a:xfrm>
              <a:custGeom>
                <a:avLst/>
                <a:gdLst/>
                <a:ahLst/>
                <a:cxnLst>
                  <a:cxn ang="0">
                    <a:pos x="0" y="55"/>
                  </a:cxn>
                  <a:cxn ang="0">
                    <a:pos x="1" y="37"/>
                  </a:cxn>
                  <a:cxn ang="0">
                    <a:pos x="10" y="23"/>
                  </a:cxn>
                  <a:cxn ang="0">
                    <a:pos x="21" y="12"/>
                  </a:cxn>
                  <a:cxn ang="0">
                    <a:pos x="36" y="3"/>
                  </a:cxn>
                  <a:cxn ang="0">
                    <a:pos x="53" y="0"/>
                  </a:cxn>
                  <a:cxn ang="0">
                    <a:pos x="70" y="3"/>
                  </a:cxn>
                  <a:cxn ang="0">
                    <a:pos x="84" y="12"/>
                  </a:cxn>
                  <a:cxn ang="0">
                    <a:pos x="96" y="23"/>
                  </a:cxn>
                  <a:cxn ang="0">
                    <a:pos x="104" y="37"/>
                  </a:cxn>
                  <a:cxn ang="0">
                    <a:pos x="107" y="55"/>
                  </a:cxn>
                  <a:cxn ang="0">
                    <a:pos x="104" y="70"/>
                  </a:cxn>
                  <a:cxn ang="0">
                    <a:pos x="96" y="86"/>
                  </a:cxn>
                  <a:cxn ang="0">
                    <a:pos x="84" y="97"/>
                  </a:cxn>
                  <a:cxn ang="0">
                    <a:pos x="70" y="106"/>
                  </a:cxn>
                  <a:cxn ang="0">
                    <a:pos x="53" y="107"/>
                  </a:cxn>
                  <a:cxn ang="0">
                    <a:pos x="36" y="106"/>
                  </a:cxn>
                  <a:cxn ang="0">
                    <a:pos x="21" y="97"/>
                  </a:cxn>
                  <a:cxn ang="0">
                    <a:pos x="10" y="86"/>
                  </a:cxn>
                  <a:cxn ang="0">
                    <a:pos x="1" y="70"/>
                  </a:cxn>
                  <a:cxn ang="0">
                    <a:pos x="0" y="55"/>
                  </a:cxn>
                </a:cxnLst>
                <a:rect l="0" t="0" r="r" b="b"/>
                <a:pathLst>
                  <a:path w="107" h="107">
                    <a:moveTo>
                      <a:pt x="0" y="55"/>
                    </a:moveTo>
                    <a:lnTo>
                      <a:pt x="1" y="37"/>
                    </a:lnTo>
                    <a:lnTo>
                      <a:pt x="10" y="23"/>
                    </a:lnTo>
                    <a:lnTo>
                      <a:pt x="21" y="12"/>
                    </a:lnTo>
                    <a:lnTo>
                      <a:pt x="36" y="3"/>
                    </a:lnTo>
                    <a:lnTo>
                      <a:pt x="53" y="0"/>
                    </a:lnTo>
                    <a:lnTo>
                      <a:pt x="70" y="3"/>
                    </a:lnTo>
                    <a:lnTo>
                      <a:pt x="84" y="12"/>
                    </a:lnTo>
                    <a:lnTo>
                      <a:pt x="96" y="23"/>
                    </a:lnTo>
                    <a:lnTo>
                      <a:pt x="104" y="37"/>
                    </a:lnTo>
                    <a:lnTo>
                      <a:pt x="107" y="55"/>
                    </a:lnTo>
                    <a:lnTo>
                      <a:pt x="104" y="70"/>
                    </a:lnTo>
                    <a:lnTo>
                      <a:pt x="96" y="86"/>
                    </a:lnTo>
                    <a:lnTo>
                      <a:pt x="84" y="97"/>
                    </a:lnTo>
                    <a:lnTo>
                      <a:pt x="70" y="106"/>
                    </a:lnTo>
                    <a:lnTo>
                      <a:pt x="53" y="107"/>
                    </a:lnTo>
                    <a:lnTo>
                      <a:pt x="36" y="106"/>
                    </a:lnTo>
                    <a:lnTo>
                      <a:pt x="21" y="97"/>
                    </a:lnTo>
                    <a:lnTo>
                      <a:pt x="10" y="86"/>
                    </a:lnTo>
                    <a:lnTo>
                      <a:pt x="1" y="70"/>
                    </a:lnTo>
                    <a:lnTo>
                      <a:pt x="0" y="55"/>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3" name="Freeform 19"/>
              <p:cNvSpPr>
                <a:spLocks/>
              </p:cNvSpPr>
              <p:nvPr/>
            </p:nvSpPr>
            <p:spPr bwMode="auto">
              <a:xfrm>
                <a:off x="1379" y="1769"/>
                <a:ext cx="107" cy="108"/>
              </a:xfrm>
              <a:custGeom>
                <a:avLst/>
                <a:gdLst/>
                <a:ahLst/>
                <a:cxnLst>
                  <a:cxn ang="0">
                    <a:pos x="0" y="55"/>
                  </a:cxn>
                  <a:cxn ang="0">
                    <a:pos x="2" y="38"/>
                  </a:cxn>
                  <a:cxn ang="0">
                    <a:pos x="10" y="23"/>
                  </a:cxn>
                  <a:cxn ang="0">
                    <a:pos x="21" y="12"/>
                  </a:cxn>
                  <a:cxn ang="0">
                    <a:pos x="37" y="3"/>
                  </a:cxn>
                  <a:cxn ang="0">
                    <a:pos x="54" y="0"/>
                  </a:cxn>
                  <a:cxn ang="0">
                    <a:pos x="70" y="3"/>
                  </a:cxn>
                  <a:cxn ang="0">
                    <a:pos x="85" y="12"/>
                  </a:cxn>
                  <a:cxn ang="0">
                    <a:pos x="97" y="23"/>
                  </a:cxn>
                  <a:cxn ang="0">
                    <a:pos x="104" y="38"/>
                  </a:cxn>
                  <a:cxn ang="0">
                    <a:pos x="107" y="55"/>
                  </a:cxn>
                  <a:cxn ang="0">
                    <a:pos x="104" y="71"/>
                  </a:cxn>
                  <a:cxn ang="0">
                    <a:pos x="97" y="86"/>
                  </a:cxn>
                  <a:cxn ang="0">
                    <a:pos x="85" y="98"/>
                  </a:cxn>
                  <a:cxn ang="0">
                    <a:pos x="70" y="106"/>
                  </a:cxn>
                  <a:cxn ang="0">
                    <a:pos x="54" y="108"/>
                  </a:cxn>
                  <a:cxn ang="0">
                    <a:pos x="37" y="106"/>
                  </a:cxn>
                  <a:cxn ang="0">
                    <a:pos x="21" y="98"/>
                  </a:cxn>
                  <a:cxn ang="0">
                    <a:pos x="10" y="86"/>
                  </a:cxn>
                  <a:cxn ang="0">
                    <a:pos x="2" y="71"/>
                  </a:cxn>
                  <a:cxn ang="0">
                    <a:pos x="0" y="55"/>
                  </a:cxn>
                </a:cxnLst>
                <a:rect l="0" t="0" r="r" b="b"/>
                <a:pathLst>
                  <a:path w="107" h="108">
                    <a:moveTo>
                      <a:pt x="0" y="55"/>
                    </a:moveTo>
                    <a:lnTo>
                      <a:pt x="2" y="38"/>
                    </a:lnTo>
                    <a:lnTo>
                      <a:pt x="10" y="23"/>
                    </a:lnTo>
                    <a:lnTo>
                      <a:pt x="21" y="12"/>
                    </a:lnTo>
                    <a:lnTo>
                      <a:pt x="37" y="3"/>
                    </a:lnTo>
                    <a:lnTo>
                      <a:pt x="54" y="0"/>
                    </a:lnTo>
                    <a:lnTo>
                      <a:pt x="70" y="3"/>
                    </a:lnTo>
                    <a:lnTo>
                      <a:pt x="85" y="12"/>
                    </a:lnTo>
                    <a:lnTo>
                      <a:pt x="97" y="23"/>
                    </a:lnTo>
                    <a:lnTo>
                      <a:pt x="104" y="38"/>
                    </a:lnTo>
                    <a:lnTo>
                      <a:pt x="107" y="55"/>
                    </a:lnTo>
                    <a:lnTo>
                      <a:pt x="104" y="71"/>
                    </a:lnTo>
                    <a:lnTo>
                      <a:pt x="97" y="86"/>
                    </a:lnTo>
                    <a:lnTo>
                      <a:pt x="85" y="98"/>
                    </a:lnTo>
                    <a:lnTo>
                      <a:pt x="70" y="106"/>
                    </a:lnTo>
                    <a:lnTo>
                      <a:pt x="54" y="108"/>
                    </a:lnTo>
                    <a:lnTo>
                      <a:pt x="37" y="106"/>
                    </a:lnTo>
                    <a:lnTo>
                      <a:pt x="21" y="98"/>
                    </a:lnTo>
                    <a:lnTo>
                      <a:pt x="10" y="86"/>
                    </a:lnTo>
                    <a:lnTo>
                      <a:pt x="2" y="71"/>
                    </a:lnTo>
                    <a:lnTo>
                      <a:pt x="0" y="55"/>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4" name="Line 20"/>
              <p:cNvSpPr>
                <a:spLocks noChangeShapeType="1"/>
              </p:cNvSpPr>
              <p:nvPr/>
            </p:nvSpPr>
            <p:spPr bwMode="auto">
              <a:xfrm>
                <a:off x="1272" y="1555"/>
                <a:ext cx="218"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5" name="Freeform 21"/>
              <p:cNvSpPr>
                <a:spLocks/>
              </p:cNvSpPr>
              <p:nvPr/>
            </p:nvSpPr>
            <p:spPr bwMode="auto">
              <a:xfrm>
                <a:off x="1474" y="1522"/>
                <a:ext cx="66" cy="66"/>
              </a:xfrm>
              <a:custGeom>
                <a:avLst/>
                <a:gdLst/>
                <a:ahLst/>
                <a:cxnLst>
                  <a:cxn ang="0">
                    <a:pos x="66" y="33"/>
                  </a:cxn>
                  <a:cxn ang="0">
                    <a:pos x="0" y="66"/>
                  </a:cxn>
                  <a:cxn ang="0">
                    <a:pos x="2" y="63"/>
                  </a:cxn>
                  <a:cxn ang="0">
                    <a:pos x="3" y="59"/>
                  </a:cxn>
                  <a:cxn ang="0">
                    <a:pos x="5" y="56"/>
                  </a:cxn>
                  <a:cxn ang="0">
                    <a:pos x="5" y="51"/>
                  </a:cxn>
                  <a:cxn ang="0">
                    <a:pos x="6" y="47"/>
                  </a:cxn>
                  <a:cxn ang="0">
                    <a:pos x="6" y="43"/>
                  </a:cxn>
                  <a:cxn ang="0">
                    <a:pos x="7" y="40"/>
                  </a:cxn>
                  <a:cxn ang="0">
                    <a:pos x="7" y="36"/>
                  </a:cxn>
                  <a:cxn ang="0">
                    <a:pos x="7" y="31"/>
                  </a:cxn>
                  <a:cxn ang="0">
                    <a:pos x="7" y="27"/>
                  </a:cxn>
                  <a:cxn ang="0">
                    <a:pos x="6" y="23"/>
                  </a:cxn>
                  <a:cxn ang="0">
                    <a:pos x="6" y="20"/>
                  </a:cxn>
                  <a:cxn ang="0">
                    <a:pos x="5" y="16"/>
                  </a:cxn>
                  <a:cxn ang="0">
                    <a:pos x="5" y="11"/>
                  </a:cxn>
                  <a:cxn ang="0">
                    <a:pos x="3" y="7"/>
                  </a:cxn>
                  <a:cxn ang="0">
                    <a:pos x="2" y="4"/>
                  </a:cxn>
                  <a:cxn ang="0">
                    <a:pos x="0" y="0"/>
                  </a:cxn>
                  <a:cxn ang="0">
                    <a:pos x="66" y="33"/>
                  </a:cxn>
                </a:cxnLst>
                <a:rect l="0" t="0" r="r" b="b"/>
                <a:pathLst>
                  <a:path w="66" h="66">
                    <a:moveTo>
                      <a:pt x="66" y="33"/>
                    </a:moveTo>
                    <a:lnTo>
                      <a:pt x="0" y="66"/>
                    </a:lnTo>
                    <a:lnTo>
                      <a:pt x="2" y="63"/>
                    </a:lnTo>
                    <a:lnTo>
                      <a:pt x="3" y="59"/>
                    </a:lnTo>
                    <a:lnTo>
                      <a:pt x="5" y="56"/>
                    </a:lnTo>
                    <a:lnTo>
                      <a:pt x="5" y="51"/>
                    </a:lnTo>
                    <a:lnTo>
                      <a:pt x="6" y="47"/>
                    </a:lnTo>
                    <a:lnTo>
                      <a:pt x="6" y="43"/>
                    </a:lnTo>
                    <a:lnTo>
                      <a:pt x="7" y="40"/>
                    </a:lnTo>
                    <a:lnTo>
                      <a:pt x="7" y="36"/>
                    </a:lnTo>
                    <a:lnTo>
                      <a:pt x="7" y="31"/>
                    </a:lnTo>
                    <a:lnTo>
                      <a:pt x="7" y="27"/>
                    </a:lnTo>
                    <a:lnTo>
                      <a:pt x="6" y="23"/>
                    </a:lnTo>
                    <a:lnTo>
                      <a:pt x="6" y="20"/>
                    </a:lnTo>
                    <a:lnTo>
                      <a:pt x="5" y="16"/>
                    </a:lnTo>
                    <a:lnTo>
                      <a:pt x="5" y="11"/>
                    </a:lnTo>
                    <a:lnTo>
                      <a:pt x="3" y="7"/>
                    </a:lnTo>
                    <a:lnTo>
                      <a:pt x="2" y="4"/>
                    </a:lnTo>
                    <a:lnTo>
                      <a:pt x="0" y="0"/>
                    </a:lnTo>
                    <a:lnTo>
                      <a:pt x="66" y="3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6" name="Line 22"/>
              <p:cNvSpPr>
                <a:spLocks noChangeShapeType="1"/>
              </p:cNvSpPr>
              <p:nvPr/>
            </p:nvSpPr>
            <p:spPr bwMode="auto">
              <a:xfrm>
                <a:off x="1217" y="1609"/>
                <a:ext cx="1" cy="11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7" name="Freeform 23"/>
              <p:cNvSpPr>
                <a:spLocks/>
              </p:cNvSpPr>
              <p:nvPr/>
            </p:nvSpPr>
            <p:spPr bwMode="auto">
              <a:xfrm>
                <a:off x="1184" y="1704"/>
                <a:ext cx="66" cy="65"/>
              </a:xfrm>
              <a:custGeom>
                <a:avLst/>
                <a:gdLst/>
                <a:ahLst/>
                <a:cxnLst>
                  <a:cxn ang="0">
                    <a:pos x="33" y="65"/>
                  </a:cxn>
                  <a:cxn ang="0">
                    <a:pos x="0" y="0"/>
                  </a:cxn>
                  <a:cxn ang="0">
                    <a:pos x="5" y="3"/>
                  </a:cxn>
                  <a:cxn ang="0">
                    <a:pos x="9" y="4"/>
                  </a:cxn>
                  <a:cxn ang="0">
                    <a:pos x="12" y="4"/>
                  </a:cxn>
                  <a:cxn ang="0">
                    <a:pos x="16" y="5"/>
                  </a:cxn>
                  <a:cxn ang="0">
                    <a:pos x="20" y="7"/>
                  </a:cxn>
                  <a:cxn ang="0">
                    <a:pos x="23" y="7"/>
                  </a:cxn>
                  <a:cxn ang="0">
                    <a:pos x="28" y="8"/>
                  </a:cxn>
                  <a:cxn ang="0">
                    <a:pos x="32" y="8"/>
                  </a:cxn>
                  <a:cxn ang="0">
                    <a:pos x="36" y="8"/>
                  </a:cxn>
                  <a:cxn ang="0">
                    <a:pos x="40" y="8"/>
                  </a:cxn>
                  <a:cxn ang="0">
                    <a:pos x="43" y="7"/>
                  </a:cxn>
                  <a:cxn ang="0">
                    <a:pos x="48" y="7"/>
                  </a:cxn>
                  <a:cxn ang="0">
                    <a:pos x="52" y="5"/>
                  </a:cxn>
                  <a:cxn ang="0">
                    <a:pos x="56" y="4"/>
                  </a:cxn>
                  <a:cxn ang="0">
                    <a:pos x="59" y="4"/>
                  </a:cxn>
                  <a:cxn ang="0">
                    <a:pos x="63" y="3"/>
                  </a:cxn>
                  <a:cxn ang="0">
                    <a:pos x="66" y="0"/>
                  </a:cxn>
                  <a:cxn ang="0">
                    <a:pos x="33" y="65"/>
                  </a:cxn>
                </a:cxnLst>
                <a:rect l="0" t="0" r="r" b="b"/>
                <a:pathLst>
                  <a:path w="66" h="65">
                    <a:moveTo>
                      <a:pt x="33" y="65"/>
                    </a:moveTo>
                    <a:lnTo>
                      <a:pt x="0" y="0"/>
                    </a:lnTo>
                    <a:lnTo>
                      <a:pt x="5" y="3"/>
                    </a:lnTo>
                    <a:lnTo>
                      <a:pt x="9" y="4"/>
                    </a:lnTo>
                    <a:lnTo>
                      <a:pt x="12" y="4"/>
                    </a:lnTo>
                    <a:lnTo>
                      <a:pt x="16" y="5"/>
                    </a:lnTo>
                    <a:lnTo>
                      <a:pt x="20" y="7"/>
                    </a:lnTo>
                    <a:lnTo>
                      <a:pt x="23" y="7"/>
                    </a:lnTo>
                    <a:lnTo>
                      <a:pt x="28" y="8"/>
                    </a:lnTo>
                    <a:lnTo>
                      <a:pt x="32" y="8"/>
                    </a:lnTo>
                    <a:lnTo>
                      <a:pt x="36" y="8"/>
                    </a:lnTo>
                    <a:lnTo>
                      <a:pt x="40" y="8"/>
                    </a:lnTo>
                    <a:lnTo>
                      <a:pt x="43" y="7"/>
                    </a:lnTo>
                    <a:lnTo>
                      <a:pt x="48" y="7"/>
                    </a:lnTo>
                    <a:lnTo>
                      <a:pt x="52" y="5"/>
                    </a:lnTo>
                    <a:lnTo>
                      <a:pt x="56" y="4"/>
                    </a:lnTo>
                    <a:lnTo>
                      <a:pt x="59" y="4"/>
                    </a:lnTo>
                    <a:lnTo>
                      <a:pt x="63" y="3"/>
                    </a:lnTo>
                    <a:lnTo>
                      <a:pt x="66" y="0"/>
                    </a:lnTo>
                    <a:lnTo>
                      <a:pt x="33"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8" name="Line 24"/>
              <p:cNvSpPr>
                <a:spLocks noChangeShapeType="1"/>
              </p:cNvSpPr>
              <p:nvPr/>
            </p:nvSpPr>
            <p:spPr bwMode="auto">
              <a:xfrm>
                <a:off x="1272" y="1824"/>
                <a:ext cx="57"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89" name="Freeform 25"/>
              <p:cNvSpPr>
                <a:spLocks/>
              </p:cNvSpPr>
              <p:nvPr/>
            </p:nvSpPr>
            <p:spPr bwMode="auto">
              <a:xfrm>
                <a:off x="1313" y="1791"/>
                <a:ext cx="66" cy="66"/>
              </a:xfrm>
              <a:custGeom>
                <a:avLst/>
                <a:gdLst/>
                <a:ahLst/>
                <a:cxnLst>
                  <a:cxn ang="0">
                    <a:pos x="66" y="33"/>
                  </a:cxn>
                  <a:cxn ang="0">
                    <a:pos x="0" y="66"/>
                  </a:cxn>
                  <a:cxn ang="0">
                    <a:pos x="1" y="61"/>
                  </a:cxn>
                  <a:cxn ang="0">
                    <a:pos x="3" y="59"/>
                  </a:cxn>
                  <a:cxn ang="0">
                    <a:pos x="4" y="54"/>
                  </a:cxn>
                  <a:cxn ang="0">
                    <a:pos x="6" y="50"/>
                  </a:cxn>
                  <a:cxn ang="0">
                    <a:pos x="6" y="47"/>
                  </a:cxn>
                  <a:cxn ang="0">
                    <a:pos x="7" y="43"/>
                  </a:cxn>
                  <a:cxn ang="0">
                    <a:pos x="7" y="39"/>
                  </a:cxn>
                  <a:cxn ang="0">
                    <a:pos x="7" y="34"/>
                  </a:cxn>
                  <a:cxn ang="0">
                    <a:pos x="7" y="30"/>
                  </a:cxn>
                  <a:cxn ang="0">
                    <a:pos x="7" y="27"/>
                  </a:cxn>
                  <a:cxn ang="0">
                    <a:pos x="7" y="23"/>
                  </a:cxn>
                  <a:cxn ang="0">
                    <a:pos x="6" y="19"/>
                  </a:cxn>
                  <a:cxn ang="0">
                    <a:pos x="6" y="14"/>
                  </a:cxn>
                  <a:cxn ang="0">
                    <a:pos x="4" y="11"/>
                  </a:cxn>
                  <a:cxn ang="0">
                    <a:pos x="3" y="7"/>
                  </a:cxn>
                  <a:cxn ang="0">
                    <a:pos x="1" y="3"/>
                  </a:cxn>
                  <a:cxn ang="0">
                    <a:pos x="0" y="0"/>
                  </a:cxn>
                  <a:cxn ang="0">
                    <a:pos x="66" y="33"/>
                  </a:cxn>
                </a:cxnLst>
                <a:rect l="0" t="0" r="r" b="b"/>
                <a:pathLst>
                  <a:path w="66" h="66">
                    <a:moveTo>
                      <a:pt x="66" y="33"/>
                    </a:moveTo>
                    <a:lnTo>
                      <a:pt x="0" y="66"/>
                    </a:lnTo>
                    <a:lnTo>
                      <a:pt x="1" y="61"/>
                    </a:lnTo>
                    <a:lnTo>
                      <a:pt x="3" y="59"/>
                    </a:lnTo>
                    <a:lnTo>
                      <a:pt x="4" y="54"/>
                    </a:lnTo>
                    <a:lnTo>
                      <a:pt x="6" y="50"/>
                    </a:lnTo>
                    <a:lnTo>
                      <a:pt x="6" y="47"/>
                    </a:lnTo>
                    <a:lnTo>
                      <a:pt x="7" y="43"/>
                    </a:lnTo>
                    <a:lnTo>
                      <a:pt x="7" y="39"/>
                    </a:lnTo>
                    <a:lnTo>
                      <a:pt x="7" y="34"/>
                    </a:lnTo>
                    <a:lnTo>
                      <a:pt x="7" y="30"/>
                    </a:lnTo>
                    <a:lnTo>
                      <a:pt x="7" y="27"/>
                    </a:lnTo>
                    <a:lnTo>
                      <a:pt x="7" y="23"/>
                    </a:lnTo>
                    <a:lnTo>
                      <a:pt x="6" y="19"/>
                    </a:lnTo>
                    <a:lnTo>
                      <a:pt x="6" y="14"/>
                    </a:lnTo>
                    <a:lnTo>
                      <a:pt x="4" y="11"/>
                    </a:lnTo>
                    <a:lnTo>
                      <a:pt x="3" y="7"/>
                    </a:lnTo>
                    <a:lnTo>
                      <a:pt x="1" y="3"/>
                    </a:lnTo>
                    <a:lnTo>
                      <a:pt x="0" y="0"/>
                    </a:lnTo>
                    <a:lnTo>
                      <a:pt x="66" y="3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0" name="Line 26"/>
              <p:cNvSpPr>
                <a:spLocks noChangeShapeType="1"/>
              </p:cNvSpPr>
              <p:nvPr/>
            </p:nvSpPr>
            <p:spPr bwMode="auto">
              <a:xfrm flipV="1">
                <a:off x="1486" y="1792"/>
                <a:ext cx="63" cy="3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1" name="Freeform 27"/>
              <p:cNvSpPr>
                <a:spLocks/>
              </p:cNvSpPr>
              <p:nvPr/>
            </p:nvSpPr>
            <p:spPr bwMode="auto">
              <a:xfrm>
                <a:off x="1520" y="1769"/>
                <a:ext cx="73" cy="61"/>
              </a:xfrm>
              <a:custGeom>
                <a:avLst/>
                <a:gdLst/>
                <a:ahLst/>
                <a:cxnLst>
                  <a:cxn ang="0">
                    <a:pos x="73" y="0"/>
                  </a:cxn>
                  <a:cxn ang="0">
                    <a:pos x="29" y="61"/>
                  </a:cxn>
                  <a:cxn ang="0">
                    <a:pos x="29" y="56"/>
                  </a:cxn>
                  <a:cxn ang="0">
                    <a:pos x="29" y="52"/>
                  </a:cxn>
                  <a:cxn ang="0">
                    <a:pos x="27" y="48"/>
                  </a:cxn>
                  <a:cxn ang="0">
                    <a:pos x="27" y="43"/>
                  </a:cxn>
                  <a:cxn ang="0">
                    <a:pos x="26" y="41"/>
                  </a:cxn>
                  <a:cxn ang="0">
                    <a:pos x="24" y="36"/>
                  </a:cxn>
                  <a:cxn ang="0">
                    <a:pos x="23" y="32"/>
                  </a:cxn>
                  <a:cxn ang="0">
                    <a:pos x="21" y="29"/>
                  </a:cxn>
                  <a:cxn ang="0">
                    <a:pos x="20" y="25"/>
                  </a:cxn>
                  <a:cxn ang="0">
                    <a:pos x="19" y="22"/>
                  </a:cxn>
                  <a:cxn ang="0">
                    <a:pos x="16" y="18"/>
                  </a:cxn>
                  <a:cxn ang="0">
                    <a:pos x="14" y="15"/>
                  </a:cxn>
                  <a:cxn ang="0">
                    <a:pos x="11" y="12"/>
                  </a:cxn>
                  <a:cxn ang="0">
                    <a:pos x="9" y="9"/>
                  </a:cxn>
                  <a:cxn ang="0">
                    <a:pos x="6" y="6"/>
                  </a:cxn>
                  <a:cxn ang="0">
                    <a:pos x="3" y="3"/>
                  </a:cxn>
                  <a:cxn ang="0">
                    <a:pos x="0" y="0"/>
                  </a:cxn>
                  <a:cxn ang="0">
                    <a:pos x="73" y="0"/>
                  </a:cxn>
                </a:cxnLst>
                <a:rect l="0" t="0" r="r" b="b"/>
                <a:pathLst>
                  <a:path w="73" h="61">
                    <a:moveTo>
                      <a:pt x="73" y="0"/>
                    </a:moveTo>
                    <a:lnTo>
                      <a:pt x="29" y="61"/>
                    </a:lnTo>
                    <a:lnTo>
                      <a:pt x="29" y="56"/>
                    </a:lnTo>
                    <a:lnTo>
                      <a:pt x="29" y="52"/>
                    </a:lnTo>
                    <a:lnTo>
                      <a:pt x="27" y="48"/>
                    </a:lnTo>
                    <a:lnTo>
                      <a:pt x="27" y="43"/>
                    </a:lnTo>
                    <a:lnTo>
                      <a:pt x="26" y="41"/>
                    </a:lnTo>
                    <a:lnTo>
                      <a:pt x="24" y="36"/>
                    </a:lnTo>
                    <a:lnTo>
                      <a:pt x="23" y="32"/>
                    </a:lnTo>
                    <a:lnTo>
                      <a:pt x="21" y="29"/>
                    </a:lnTo>
                    <a:lnTo>
                      <a:pt x="20" y="25"/>
                    </a:lnTo>
                    <a:lnTo>
                      <a:pt x="19" y="22"/>
                    </a:lnTo>
                    <a:lnTo>
                      <a:pt x="16" y="18"/>
                    </a:lnTo>
                    <a:lnTo>
                      <a:pt x="14" y="15"/>
                    </a:lnTo>
                    <a:lnTo>
                      <a:pt x="11" y="12"/>
                    </a:lnTo>
                    <a:lnTo>
                      <a:pt x="9" y="9"/>
                    </a:lnTo>
                    <a:lnTo>
                      <a:pt x="6" y="6"/>
                    </a:lnTo>
                    <a:lnTo>
                      <a:pt x="3" y="3"/>
                    </a:lnTo>
                    <a:lnTo>
                      <a:pt x="0" y="0"/>
                    </a:lnTo>
                    <a:lnTo>
                      <a:pt x="7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2" name="Line 28"/>
              <p:cNvSpPr>
                <a:spLocks noChangeShapeType="1"/>
              </p:cNvSpPr>
              <p:nvPr/>
            </p:nvSpPr>
            <p:spPr bwMode="auto">
              <a:xfrm>
                <a:off x="1272" y="1555"/>
                <a:ext cx="225" cy="136"/>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3" name="Freeform 29"/>
              <p:cNvSpPr>
                <a:spLocks/>
              </p:cNvSpPr>
              <p:nvPr/>
            </p:nvSpPr>
            <p:spPr bwMode="auto">
              <a:xfrm>
                <a:off x="1466" y="1654"/>
                <a:ext cx="74" cy="63"/>
              </a:xfrm>
              <a:custGeom>
                <a:avLst/>
                <a:gdLst/>
                <a:ahLst/>
                <a:cxnLst>
                  <a:cxn ang="0">
                    <a:pos x="74" y="63"/>
                  </a:cxn>
                  <a:cxn ang="0">
                    <a:pos x="0" y="57"/>
                  </a:cxn>
                  <a:cxn ang="0">
                    <a:pos x="4" y="54"/>
                  </a:cxn>
                  <a:cxn ang="0">
                    <a:pos x="7" y="53"/>
                  </a:cxn>
                  <a:cxn ang="0">
                    <a:pos x="10" y="50"/>
                  </a:cxn>
                  <a:cxn ang="0">
                    <a:pos x="13" y="47"/>
                  </a:cxn>
                  <a:cxn ang="0">
                    <a:pos x="15" y="44"/>
                  </a:cxn>
                  <a:cxn ang="0">
                    <a:pos x="18" y="41"/>
                  </a:cxn>
                  <a:cxn ang="0">
                    <a:pos x="20" y="38"/>
                  </a:cxn>
                  <a:cxn ang="0">
                    <a:pos x="23" y="34"/>
                  </a:cxn>
                  <a:cxn ang="0">
                    <a:pos x="24" y="31"/>
                  </a:cxn>
                  <a:cxn ang="0">
                    <a:pos x="27" y="27"/>
                  </a:cxn>
                  <a:cxn ang="0">
                    <a:pos x="28" y="24"/>
                  </a:cxn>
                  <a:cxn ang="0">
                    <a:pos x="30" y="20"/>
                  </a:cxn>
                  <a:cxn ang="0">
                    <a:pos x="31" y="15"/>
                  </a:cxn>
                  <a:cxn ang="0">
                    <a:pos x="33" y="12"/>
                  </a:cxn>
                  <a:cxn ang="0">
                    <a:pos x="33" y="8"/>
                  </a:cxn>
                  <a:cxn ang="0">
                    <a:pos x="34" y="4"/>
                  </a:cxn>
                  <a:cxn ang="0">
                    <a:pos x="34" y="0"/>
                  </a:cxn>
                  <a:cxn ang="0">
                    <a:pos x="74" y="63"/>
                  </a:cxn>
                </a:cxnLst>
                <a:rect l="0" t="0" r="r" b="b"/>
                <a:pathLst>
                  <a:path w="74" h="63">
                    <a:moveTo>
                      <a:pt x="74" y="63"/>
                    </a:moveTo>
                    <a:lnTo>
                      <a:pt x="0" y="57"/>
                    </a:lnTo>
                    <a:lnTo>
                      <a:pt x="4" y="54"/>
                    </a:lnTo>
                    <a:lnTo>
                      <a:pt x="7" y="53"/>
                    </a:lnTo>
                    <a:lnTo>
                      <a:pt x="10" y="50"/>
                    </a:lnTo>
                    <a:lnTo>
                      <a:pt x="13" y="47"/>
                    </a:lnTo>
                    <a:lnTo>
                      <a:pt x="15" y="44"/>
                    </a:lnTo>
                    <a:lnTo>
                      <a:pt x="18" y="41"/>
                    </a:lnTo>
                    <a:lnTo>
                      <a:pt x="20" y="38"/>
                    </a:lnTo>
                    <a:lnTo>
                      <a:pt x="23" y="34"/>
                    </a:lnTo>
                    <a:lnTo>
                      <a:pt x="24" y="31"/>
                    </a:lnTo>
                    <a:lnTo>
                      <a:pt x="27" y="27"/>
                    </a:lnTo>
                    <a:lnTo>
                      <a:pt x="28" y="24"/>
                    </a:lnTo>
                    <a:lnTo>
                      <a:pt x="30" y="20"/>
                    </a:lnTo>
                    <a:lnTo>
                      <a:pt x="31" y="15"/>
                    </a:lnTo>
                    <a:lnTo>
                      <a:pt x="33" y="12"/>
                    </a:lnTo>
                    <a:lnTo>
                      <a:pt x="33" y="8"/>
                    </a:lnTo>
                    <a:lnTo>
                      <a:pt x="34" y="4"/>
                    </a:lnTo>
                    <a:lnTo>
                      <a:pt x="34" y="0"/>
                    </a:lnTo>
                    <a:lnTo>
                      <a:pt x="74" y="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4" name="Rectangle 30"/>
              <p:cNvSpPr>
                <a:spLocks noChangeArrowheads="1"/>
              </p:cNvSpPr>
              <p:nvPr/>
            </p:nvSpPr>
            <p:spPr bwMode="auto">
              <a:xfrm>
                <a:off x="1110" y="1448"/>
                <a:ext cx="590" cy="483"/>
              </a:xfrm>
              <a:prstGeom prst="rect">
                <a:avLst/>
              </a:prstGeom>
              <a:no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5" name="Freeform 31"/>
              <p:cNvSpPr>
                <a:spLocks/>
              </p:cNvSpPr>
              <p:nvPr/>
            </p:nvSpPr>
            <p:spPr bwMode="auto">
              <a:xfrm>
                <a:off x="2154" y="2233"/>
                <a:ext cx="1339" cy="53"/>
              </a:xfrm>
              <a:custGeom>
                <a:avLst/>
                <a:gdLst/>
                <a:ahLst/>
                <a:cxnLst>
                  <a:cxn ang="0">
                    <a:pos x="1285" y="0"/>
                  </a:cxn>
                  <a:cxn ang="0">
                    <a:pos x="0" y="0"/>
                  </a:cxn>
                  <a:cxn ang="0">
                    <a:pos x="54" y="53"/>
                  </a:cxn>
                  <a:cxn ang="0">
                    <a:pos x="1339" y="53"/>
                  </a:cxn>
                  <a:cxn ang="0">
                    <a:pos x="1285" y="0"/>
                  </a:cxn>
                </a:cxnLst>
                <a:rect l="0" t="0" r="r" b="b"/>
                <a:pathLst>
                  <a:path w="1339" h="53">
                    <a:moveTo>
                      <a:pt x="1285" y="0"/>
                    </a:moveTo>
                    <a:lnTo>
                      <a:pt x="0" y="0"/>
                    </a:lnTo>
                    <a:lnTo>
                      <a:pt x="54" y="53"/>
                    </a:lnTo>
                    <a:lnTo>
                      <a:pt x="1339" y="53"/>
                    </a:lnTo>
                    <a:lnTo>
                      <a:pt x="1285" y="0"/>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6" name="Freeform 32"/>
              <p:cNvSpPr>
                <a:spLocks/>
              </p:cNvSpPr>
              <p:nvPr/>
            </p:nvSpPr>
            <p:spPr bwMode="auto">
              <a:xfrm>
                <a:off x="3439" y="1053"/>
                <a:ext cx="54" cy="1233"/>
              </a:xfrm>
              <a:custGeom>
                <a:avLst/>
                <a:gdLst/>
                <a:ahLst/>
                <a:cxnLst>
                  <a:cxn ang="0">
                    <a:pos x="54" y="1233"/>
                  </a:cxn>
                  <a:cxn ang="0">
                    <a:pos x="0" y="1180"/>
                  </a:cxn>
                  <a:cxn ang="0">
                    <a:pos x="0" y="0"/>
                  </a:cxn>
                  <a:cxn ang="0">
                    <a:pos x="54" y="53"/>
                  </a:cxn>
                  <a:cxn ang="0">
                    <a:pos x="54" y="1233"/>
                  </a:cxn>
                </a:cxnLst>
                <a:rect l="0" t="0" r="r" b="b"/>
                <a:pathLst>
                  <a:path w="54" h="1233">
                    <a:moveTo>
                      <a:pt x="54" y="1233"/>
                    </a:moveTo>
                    <a:lnTo>
                      <a:pt x="0" y="1180"/>
                    </a:lnTo>
                    <a:lnTo>
                      <a:pt x="0" y="0"/>
                    </a:lnTo>
                    <a:lnTo>
                      <a:pt x="54" y="53"/>
                    </a:lnTo>
                    <a:lnTo>
                      <a:pt x="54" y="1233"/>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7" name="Rectangle 33"/>
              <p:cNvSpPr>
                <a:spLocks noChangeArrowheads="1"/>
              </p:cNvSpPr>
              <p:nvPr/>
            </p:nvSpPr>
            <p:spPr bwMode="auto">
              <a:xfrm>
                <a:off x="2154" y="1053"/>
                <a:ext cx="1285" cy="1180"/>
              </a:xfrm>
              <a:prstGeom prst="rect">
                <a:avLst/>
              </a:prstGeom>
              <a:solidFill>
                <a:srgbClr val="FFFFFF"/>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898" name="Rectangle 34"/>
              <p:cNvSpPr>
                <a:spLocks noChangeArrowheads="1"/>
              </p:cNvSpPr>
              <p:nvPr/>
            </p:nvSpPr>
            <p:spPr bwMode="auto">
              <a:xfrm>
                <a:off x="2256" y="1089"/>
                <a:ext cx="1107"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800" dirty="0">
                    <a:solidFill>
                      <a:srgbClr val="000000"/>
                    </a:solidFill>
                    <a:latin typeface="Arial" panose="020B0604020202020204" pitchFamily="34" charset="0"/>
                    <a:ea typeface="Source Sans Pro SemiBold" panose="020B0603030403020204" pitchFamily="34" charset="0"/>
                    <a:cs typeface="Arial" panose="020B0604020202020204" pitchFamily="34" charset="0"/>
                  </a:rPr>
                  <a:t>Evidence Models</a:t>
                </a:r>
                <a:endParaRPr lang="en-US" sz="1800" dirty="0">
                  <a:latin typeface="Arial" panose="020B0604020202020204" pitchFamily="34" charset="0"/>
                  <a:ea typeface="Source Sans Pro SemiBold" panose="020B0603030403020204" pitchFamily="34" charset="0"/>
                  <a:cs typeface="Arial" panose="020B0604020202020204" pitchFamily="34" charset="0"/>
                </a:endParaRPr>
              </a:p>
            </p:txBody>
          </p:sp>
          <p:sp>
            <p:nvSpPr>
              <p:cNvPr id="36899" name="Freeform 35"/>
              <p:cNvSpPr>
                <a:spLocks/>
              </p:cNvSpPr>
              <p:nvPr/>
            </p:nvSpPr>
            <p:spPr bwMode="auto">
              <a:xfrm>
                <a:off x="2208" y="2058"/>
                <a:ext cx="508" cy="28"/>
              </a:xfrm>
              <a:custGeom>
                <a:avLst/>
                <a:gdLst/>
                <a:ahLst/>
                <a:cxnLst>
                  <a:cxn ang="0">
                    <a:pos x="481" y="0"/>
                  </a:cxn>
                  <a:cxn ang="0">
                    <a:pos x="0" y="0"/>
                  </a:cxn>
                  <a:cxn ang="0">
                    <a:pos x="26" y="28"/>
                  </a:cxn>
                  <a:cxn ang="0">
                    <a:pos x="508" y="28"/>
                  </a:cxn>
                  <a:cxn ang="0">
                    <a:pos x="481" y="0"/>
                  </a:cxn>
                </a:cxnLst>
                <a:rect l="0" t="0" r="r" b="b"/>
                <a:pathLst>
                  <a:path w="508" h="28">
                    <a:moveTo>
                      <a:pt x="481" y="0"/>
                    </a:moveTo>
                    <a:lnTo>
                      <a:pt x="0" y="0"/>
                    </a:lnTo>
                    <a:lnTo>
                      <a:pt x="26" y="28"/>
                    </a:lnTo>
                    <a:lnTo>
                      <a:pt x="508" y="28"/>
                    </a:lnTo>
                    <a:lnTo>
                      <a:pt x="481" y="0"/>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0" name="Freeform 36"/>
              <p:cNvSpPr>
                <a:spLocks/>
              </p:cNvSpPr>
              <p:nvPr/>
            </p:nvSpPr>
            <p:spPr bwMode="auto">
              <a:xfrm>
                <a:off x="2689" y="1333"/>
                <a:ext cx="27" cy="753"/>
              </a:xfrm>
              <a:custGeom>
                <a:avLst/>
                <a:gdLst/>
                <a:ahLst/>
                <a:cxnLst>
                  <a:cxn ang="0">
                    <a:pos x="27" y="753"/>
                  </a:cxn>
                  <a:cxn ang="0">
                    <a:pos x="0" y="725"/>
                  </a:cxn>
                  <a:cxn ang="0">
                    <a:pos x="0" y="0"/>
                  </a:cxn>
                  <a:cxn ang="0">
                    <a:pos x="27" y="27"/>
                  </a:cxn>
                  <a:cxn ang="0">
                    <a:pos x="27" y="753"/>
                  </a:cxn>
                </a:cxnLst>
                <a:rect l="0" t="0" r="r" b="b"/>
                <a:pathLst>
                  <a:path w="27" h="753">
                    <a:moveTo>
                      <a:pt x="27" y="753"/>
                    </a:moveTo>
                    <a:lnTo>
                      <a:pt x="0" y="725"/>
                    </a:lnTo>
                    <a:lnTo>
                      <a:pt x="0" y="0"/>
                    </a:lnTo>
                    <a:lnTo>
                      <a:pt x="27" y="27"/>
                    </a:lnTo>
                    <a:lnTo>
                      <a:pt x="27" y="753"/>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1" name="Rectangle 37"/>
              <p:cNvSpPr>
                <a:spLocks noChangeArrowheads="1"/>
              </p:cNvSpPr>
              <p:nvPr/>
            </p:nvSpPr>
            <p:spPr bwMode="auto">
              <a:xfrm>
                <a:off x="2208" y="1333"/>
                <a:ext cx="481" cy="725"/>
              </a:xfrm>
              <a:prstGeom prst="rect">
                <a:avLst/>
              </a:prstGeom>
              <a:solidFill>
                <a:srgbClr val="FFFFFF"/>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2" name="Freeform 38"/>
              <p:cNvSpPr>
                <a:spLocks/>
              </p:cNvSpPr>
              <p:nvPr/>
            </p:nvSpPr>
            <p:spPr bwMode="auto">
              <a:xfrm>
                <a:off x="2261" y="1629"/>
                <a:ext cx="107" cy="108"/>
              </a:xfrm>
              <a:custGeom>
                <a:avLst/>
                <a:gdLst/>
                <a:ahLst/>
                <a:cxnLst>
                  <a:cxn ang="0">
                    <a:pos x="0" y="53"/>
                  </a:cxn>
                  <a:cxn ang="0">
                    <a:pos x="3" y="37"/>
                  </a:cxn>
                  <a:cxn ang="0">
                    <a:pos x="10" y="22"/>
                  </a:cxn>
                  <a:cxn ang="0">
                    <a:pos x="23" y="10"/>
                  </a:cxn>
                  <a:cxn ang="0">
                    <a:pos x="37" y="3"/>
                  </a:cxn>
                  <a:cxn ang="0">
                    <a:pos x="54" y="0"/>
                  </a:cxn>
                  <a:cxn ang="0">
                    <a:pos x="70" y="3"/>
                  </a:cxn>
                  <a:cxn ang="0">
                    <a:pos x="86" y="10"/>
                  </a:cxn>
                  <a:cxn ang="0">
                    <a:pos x="97" y="22"/>
                  </a:cxn>
                  <a:cxn ang="0">
                    <a:pos x="104" y="37"/>
                  </a:cxn>
                  <a:cxn ang="0">
                    <a:pos x="107" y="53"/>
                  </a:cxn>
                  <a:cxn ang="0">
                    <a:pos x="104" y="70"/>
                  </a:cxn>
                  <a:cxn ang="0">
                    <a:pos x="97" y="85"/>
                  </a:cxn>
                  <a:cxn ang="0">
                    <a:pos x="86" y="98"/>
                  </a:cxn>
                  <a:cxn ang="0">
                    <a:pos x="70" y="105"/>
                  </a:cxn>
                  <a:cxn ang="0">
                    <a:pos x="54" y="108"/>
                  </a:cxn>
                  <a:cxn ang="0">
                    <a:pos x="37" y="105"/>
                  </a:cxn>
                  <a:cxn ang="0">
                    <a:pos x="23" y="98"/>
                  </a:cxn>
                  <a:cxn ang="0">
                    <a:pos x="10" y="85"/>
                  </a:cxn>
                  <a:cxn ang="0">
                    <a:pos x="3" y="70"/>
                  </a:cxn>
                  <a:cxn ang="0">
                    <a:pos x="0" y="53"/>
                  </a:cxn>
                </a:cxnLst>
                <a:rect l="0" t="0" r="r" b="b"/>
                <a:pathLst>
                  <a:path w="107" h="108">
                    <a:moveTo>
                      <a:pt x="0" y="53"/>
                    </a:moveTo>
                    <a:lnTo>
                      <a:pt x="3" y="37"/>
                    </a:lnTo>
                    <a:lnTo>
                      <a:pt x="10" y="22"/>
                    </a:lnTo>
                    <a:lnTo>
                      <a:pt x="23" y="10"/>
                    </a:lnTo>
                    <a:lnTo>
                      <a:pt x="37" y="3"/>
                    </a:lnTo>
                    <a:lnTo>
                      <a:pt x="54" y="0"/>
                    </a:lnTo>
                    <a:lnTo>
                      <a:pt x="70" y="3"/>
                    </a:lnTo>
                    <a:lnTo>
                      <a:pt x="86" y="10"/>
                    </a:lnTo>
                    <a:lnTo>
                      <a:pt x="97" y="22"/>
                    </a:lnTo>
                    <a:lnTo>
                      <a:pt x="104" y="37"/>
                    </a:lnTo>
                    <a:lnTo>
                      <a:pt x="107" y="53"/>
                    </a:lnTo>
                    <a:lnTo>
                      <a:pt x="104" y="70"/>
                    </a:lnTo>
                    <a:lnTo>
                      <a:pt x="97" y="85"/>
                    </a:lnTo>
                    <a:lnTo>
                      <a:pt x="86" y="98"/>
                    </a:lnTo>
                    <a:lnTo>
                      <a:pt x="70" y="105"/>
                    </a:lnTo>
                    <a:lnTo>
                      <a:pt x="54" y="108"/>
                    </a:lnTo>
                    <a:lnTo>
                      <a:pt x="37" y="105"/>
                    </a:lnTo>
                    <a:lnTo>
                      <a:pt x="23" y="98"/>
                    </a:lnTo>
                    <a:lnTo>
                      <a:pt x="10" y="85"/>
                    </a:lnTo>
                    <a:lnTo>
                      <a:pt x="3" y="70"/>
                    </a:lnTo>
                    <a:lnTo>
                      <a:pt x="0" y="53"/>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3" name="Freeform 39"/>
              <p:cNvSpPr>
                <a:spLocks/>
              </p:cNvSpPr>
              <p:nvPr/>
            </p:nvSpPr>
            <p:spPr bwMode="auto">
              <a:xfrm>
                <a:off x="2261" y="1844"/>
                <a:ext cx="107" cy="107"/>
              </a:xfrm>
              <a:custGeom>
                <a:avLst/>
                <a:gdLst/>
                <a:ahLst/>
                <a:cxnLst>
                  <a:cxn ang="0">
                    <a:pos x="0" y="53"/>
                  </a:cxn>
                  <a:cxn ang="0">
                    <a:pos x="3" y="37"/>
                  </a:cxn>
                  <a:cxn ang="0">
                    <a:pos x="10" y="21"/>
                  </a:cxn>
                  <a:cxn ang="0">
                    <a:pos x="23" y="10"/>
                  </a:cxn>
                  <a:cxn ang="0">
                    <a:pos x="37" y="3"/>
                  </a:cxn>
                  <a:cxn ang="0">
                    <a:pos x="54" y="0"/>
                  </a:cxn>
                  <a:cxn ang="0">
                    <a:pos x="70" y="3"/>
                  </a:cxn>
                  <a:cxn ang="0">
                    <a:pos x="86" y="10"/>
                  </a:cxn>
                  <a:cxn ang="0">
                    <a:pos x="97" y="21"/>
                  </a:cxn>
                  <a:cxn ang="0">
                    <a:pos x="104" y="37"/>
                  </a:cxn>
                  <a:cxn ang="0">
                    <a:pos x="107" y="53"/>
                  </a:cxn>
                  <a:cxn ang="0">
                    <a:pos x="104" y="70"/>
                  </a:cxn>
                  <a:cxn ang="0">
                    <a:pos x="97" y="84"/>
                  </a:cxn>
                  <a:cxn ang="0">
                    <a:pos x="86" y="97"/>
                  </a:cxn>
                  <a:cxn ang="0">
                    <a:pos x="70" y="104"/>
                  </a:cxn>
                  <a:cxn ang="0">
                    <a:pos x="54" y="107"/>
                  </a:cxn>
                  <a:cxn ang="0">
                    <a:pos x="37" y="104"/>
                  </a:cxn>
                  <a:cxn ang="0">
                    <a:pos x="23" y="97"/>
                  </a:cxn>
                  <a:cxn ang="0">
                    <a:pos x="10" y="84"/>
                  </a:cxn>
                  <a:cxn ang="0">
                    <a:pos x="3" y="70"/>
                  </a:cxn>
                  <a:cxn ang="0">
                    <a:pos x="0" y="53"/>
                  </a:cxn>
                </a:cxnLst>
                <a:rect l="0" t="0" r="r" b="b"/>
                <a:pathLst>
                  <a:path w="107" h="107">
                    <a:moveTo>
                      <a:pt x="0" y="53"/>
                    </a:moveTo>
                    <a:lnTo>
                      <a:pt x="3" y="37"/>
                    </a:lnTo>
                    <a:lnTo>
                      <a:pt x="10" y="21"/>
                    </a:lnTo>
                    <a:lnTo>
                      <a:pt x="23" y="10"/>
                    </a:lnTo>
                    <a:lnTo>
                      <a:pt x="37" y="3"/>
                    </a:lnTo>
                    <a:lnTo>
                      <a:pt x="54" y="0"/>
                    </a:lnTo>
                    <a:lnTo>
                      <a:pt x="70" y="3"/>
                    </a:lnTo>
                    <a:lnTo>
                      <a:pt x="86" y="10"/>
                    </a:lnTo>
                    <a:lnTo>
                      <a:pt x="97" y="21"/>
                    </a:lnTo>
                    <a:lnTo>
                      <a:pt x="104" y="37"/>
                    </a:lnTo>
                    <a:lnTo>
                      <a:pt x="107" y="53"/>
                    </a:lnTo>
                    <a:lnTo>
                      <a:pt x="104" y="70"/>
                    </a:lnTo>
                    <a:lnTo>
                      <a:pt x="97" y="84"/>
                    </a:lnTo>
                    <a:lnTo>
                      <a:pt x="86" y="97"/>
                    </a:lnTo>
                    <a:lnTo>
                      <a:pt x="70" y="104"/>
                    </a:lnTo>
                    <a:lnTo>
                      <a:pt x="54" y="107"/>
                    </a:lnTo>
                    <a:lnTo>
                      <a:pt x="37" y="104"/>
                    </a:lnTo>
                    <a:lnTo>
                      <a:pt x="23" y="97"/>
                    </a:lnTo>
                    <a:lnTo>
                      <a:pt x="10" y="84"/>
                    </a:lnTo>
                    <a:lnTo>
                      <a:pt x="3" y="70"/>
                    </a:lnTo>
                    <a:lnTo>
                      <a:pt x="0" y="53"/>
                    </a:lnTo>
                    <a:close/>
                  </a:path>
                </a:pathLst>
              </a:custGeom>
              <a:solidFill>
                <a:srgbClr val="008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4" name="Rectangle 40"/>
              <p:cNvSpPr>
                <a:spLocks noChangeArrowheads="1"/>
              </p:cNvSpPr>
              <p:nvPr/>
            </p:nvSpPr>
            <p:spPr bwMode="auto">
              <a:xfrm>
                <a:off x="2529" y="1575"/>
                <a:ext cx="108" cy="107"/>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5" name="Rectangle 41"/>
              <p:cNvSpPr>
                <a:spLocks noChangeArrowheads="1"/>
              </p:cNvSpPr>
              <p:nvPr/>
            </p:nvSpPr>
            <p:spPr bwMode="auto">
              <a:xfrm>
                <a:off x="2529" y="1737"/>
                <a:ext cx="108" cy="107"/>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6" name="Rectangle 42"/>
              <p:cNvSpPr>
                <a:spLocks noChangeArrowheads="1"/>
              </p:cNvSpPr>
              <p:nvPr/>
            </p:nvSpPr>
            <p:spPr bwMode="auto">
              <a:xfrm>
                <a:off x="2529" y="1897"/>
                <a:ext cx="108" cy="107"/>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7" name="Line 43"/>
              <p:cNvSpPr>
                <a:spLocks noChangeShapeType="1"/>
              </p:cNvSpPr>
              <p:nvPr/>
            </p:nvSpPr>
            <p:spPr bwMode="auto">
              <a:xfrm flipV="1">
                <a:off x="2368" y="1645"/>
                <a:ext cx="114" cy="3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8" name="Freeform 44"/>
              <p:cNvSpPr>
                <a:spLocks/>
              </p:cNvSpPr>
              <p:nvPr/>
            </p:nvSpPr>
            <p:spPr bwMode="auto">
              <a:xfrm>
                <a:off x="2457" y="1618"/>
                <a:ext cx="72" cy="63"/>
              </a:xfrm>
              <a:custGeom>
                <a:avLst/>
                <a:gdLst/>
                <a:ahLst/>
                <a:cxnLst>
                  <a:cxn ang="0">
                    <a:pos x="72" y="11"/>
                  </a:cxn>
                  <a:cxn ang="0">
                    <a:pos x="20" y="63"/>
                  </a:cxn>
                  <a:cxn ang="0">
                    <a:pos x="21" y="58"/>
                  </a:cxn>
                  <a:cxn ang="0">
                    <a:pos x="21" y="56"/>
                  </a:cxn>
                  <a:cxn ang="0">
                    <a:pos x="21" y="51"/>
                  </a:cxn>
                  <a:cxn ang="0">
                    <a:pos x="21" y="47"/>
                  </a:cxn>
                  <a:cxn ang="0">
                    <a:pos x="20" y="43"/>
                  </a:cxn>
                  <a:cxn ang="0">
                    <a:pos x="20" y="38"/>
                  </a:cxn>
                  <a:cxn ang="0">
                    <a:pos x="18" y="36"/>
                  </a:cxn>
                  <a:cxn ang="0">
                    <a:pos x="18" y="31"/>
                  </a:cxn>
                  <a:cxn ang="0">
                    <a:pos x="17" y="27"/>
                  </a:cxn>
                  <a:cxn ang="0">
                    <a:pos x="15" y="24"/>
                  </a:cxn>
                  <a:cxn ang="0">
                    <a:pos x="12" y="20"/>
                  </a:cxn>
                  <a:cxn ang="0">
                    <a:pos x="11" y="17"/>
                  </a:cxn>
                  <a:cxn ang="0">
                    <a:pos x="10" y="13"/>
                  </a:cxn>
                  <a:cxn ang="0">
                    <a:pos x="7" y="10"/>
                  </a:cxn>
                  <a:cxn ang="0">
                    <a:pos x="4" y="7"/>
                  </a:cxn>
                  <a:cxn ang="0">
                    <a:pos x="2" y="3"/>
                  </a:cxn>
                  <a:cxn ang="0">
                    <a:pos x="0" y="0"/>
                  </a:cxn>
                  <a:cxn ang="0">
                    <a:pos x="72" y="11"/>
                  </a:cxn>
                </a:cxnLst>
                <a:rect l="0" t="0" r="r" b="b"/>
                <a:pathLst>
                  <a:path w="72" h="63">
                    <a:moveTo>
                      <a:pt x="72" y="11"/>
                    </a:moveTo>
                    <a:lnTo>
                      <a:pt x="20" y="63"/>
                    </a:lnTo>
                    <a:lnTo>
                      <a:pt x="21" y="58"/>
                    </a:lnTo>
                    <a:lnTo>
                      <a:pt x="21" y="56"/>
                    </a:lnTo>
                    <a:lnTo>
                      <a:pt x="21" y="51"/>
                    </a:lnTo>
                    <a:lnTo>
                      <a:pt x="21" y="47"/>
                    </a:lnTo>
                    <a:lnTo>
                      <a:pt x="20" y="43"/>
                    </a:lnTo>
                    <a:lnTo>
                      <a:pt x="20" y="38"/>
                    </a:lnTo>
                    <a:lnTo>
                      <a:pt x="18" y="36"/>
                    </a:lnTo>
                    <a:lnTo>
                      <a:pt x="18" y="31"/>
                    </a:lnTo>
                    <a:lnTo>
                      <a:pt x="17" y="27"/>
                    </a:lnTo>
                    <a:lnTo>
                      <a:pt x="15" y="24"/>
                    </a:lnTo>
                    <a:lnTo>
                      <a:pt x="12" y="20"/>
                    </a:lnTo>
                    <a:lnTo>
                      <a:pt x="11" y="17"/>
                    </a:lnTo>
                    <a:lnTo>
                      <a:pt x="10" y="13"/>
                    </a:lnTo>
                    <a:lnTo>
                      <a:pt x="7" y="10"/>
                    </a:lnTo>
                    <a:lnTo>
                      <a:pt x="4" y="7"/>
                    </a:lnTo>
                    <a:lnTo>
                      <a:pt x="2" y="3"/>
                    </a:lnTo>
                    <a:lnTo>
                      <a:pt x="0" y="0"/>
                    </a:lnTo>
                    <a:lnTo>
                      <a:pt x="72" y="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09" name="Line 45"/>
              <p:cNvSpPr>
                <a:spLocks noChangeShapeType="1"/>
              </p:cNvSpPr>
              <p:nvPr/>
            </p:nvSpPr>
            <p:spPr bwMode="auto">
              <a:xfrm>
                <a:off x="2368" y="1682"/>
                <a:ext cx="120" cy="80"/>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0" name="Freeform 46"/>
              <p:cNvSpPr>
                <a:spLocks/>
              </p:cNvSpPr>
              <p:nvPr/>
            </p:nvSpPr>
            <p:spPr bwMode="auto">
              <a:xfrm>
                <a:off x="2457" y="1727"/>
                <a:ext cx="72" cy="63"/>
              </a:xfrm>
              <a:custGeom>
                <a:avLst/>
                <a:gdLst/>
                <a:ahLst/>
                <a:cxnLst>
                  <a:cxn ang="0">
                    <a:pos x="72" y="63"/>
                  </a:cxn>
                  <a:cxn ang="0">
                    <a:pos x="0" y="54"/>
                  </a:cxn>
                  <a:cxn ang="0">
                    <a:pos x="2" y="51"/>
                  </a:cxn>
                  <a:cxn ang="0">
                    <a:pos x="5" y="50"/>
                  </a:cxn>
                  <a:cxn ang="0">
                    <a:pos x="10" y="47"/>
                  </a:cxn>
                  <a:cxn ang="0">
                    <a:pos x="12" y="44"/>
                  </a:cxn>
                  <a:cxn ang="0">
                    <a:pos x="15" y="41"/>
                  </a:cxn>
                  <a:cxn ang="0">
                    <a:pos x="18" y="38"/>
                  </a:cxn>
                  <a:cxn ang="0">
                    <a:pos x="20" y="35"/>
                  </a:cxn>
                  <a:cxn ang="0">
                    <a:pos x="22" y="32"/>
                  </a:cxn>
                  <a:cxn ang="0">
                    <a:pos x="25" y="30"/>
                  </a:cxn>
                  <a:cxn ang="0">
                    <a:pos x="27" y="25"/>
                  </a:cxn>
                  <a:cxn ang="0">
                    <a:pos x="28" y="22"/>
                  </a:cxn>
                  <a:cxn ang="0">
                    <a:pos x="31" y="18"/>
                  </a:cxn>
                  <a:cxn ang="0">
                    <a:pos x="32" y="14"/>
                  </a:cxn>
                  <a:cxn ang="0">
                    <a:pos x="32" y="11"/>
                  </a:cxn>
                  <a:cxn ang="0">
                    <a:pos x="34" y="7"/>
                  </a:cxn>
                  <a:cxn ang="0">
                    <a:pos x="35" y="2"/>
                  </a:cxn>
                  <a:cxn ang="0">
                    <a:pos x="35" y="0"/>
                  </a:cxn>
                  <a:cxn ang="0">
                    <a:pos x="72" y="63"/>
                  </a:cxn>
                </a:cxnLst>
                <a:rect l="0" t="0" r="r" b="b"/>
                <a:pathLst>
                  <a:path w="72" h="63">
                    <a:moveTo>
                      <a:pt x="72" y="63"/>
                    </a:moveTo>
                    <a:lnTo>
                      <a:pt x="0" y="54"/>
                    </a:lnTo>
                    <a:lnTo>
                      <a:pt x="2" y="51"/>
                    </a:lnTo>
                    <a:lnTo>
                      <a:pt x="5" y="50"/>
                    </a:lnTo>
                    <a:lnTo>
                      <a:pt x="10" y="47"/>
                    </a:lnTo>
                    <a:lnTo>
                      <a:pt x="12" y="44"/>
                    </a:lnTo>
                    <a:lnTo>
                      <a:pt x="15" y="41"/>
                    </a:lnTo>
                    <a:lnTo>
                      <a:pt x="18" y="38"/>
                    </a:lnTo>
                    <a:lnTo>
                      <a:pt x="20" y="35"/>
                    </a:lnTo>
                    <a:lnTo>
                      <a:pt x="22" y="32"/>
                    </a:lnTo>
                    <a:lnTo>
                      <a:pt x="25" y="30"/>
                    </a:lnTo>
                    <a:lnTo>
                      <a:pt x="27" y="25"/>
                    </a:lnTo>
                    <a:lnTo>
                      <a:pt x="28" y="22"/>
                    </a:lnTo>
                    <a:lnTo>
                      <a:pt x="31" y="18"/>
                    </a:lnTo>
                    <a:lnTo>
                      <a:pt x="32" y="14"/>
                    </a:lnTo>
                    <a:lnTo>
                      <a:pt x="32" y="11"/>
                    </a:lnTo>
                    <a:lnTo>
                      <a:pt x="34" y="7"/>
                    </a:lnTo>
                    <a:lnTo>
                      <a:pt x="35" y="2"/>
                    </a:lnTo>
                    <a:lnTo>
                      <a:pt x="35" y="0"/>
                    </a:lnTo>
                    <a:lnTo>
                      <a:pt x="72" y="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1" name="Line 47"/>
              <p:cNvSpPr>
                <a:spLocks noChangeShapeType="1"/>
              </p:cNvSpPr>
              <p:nvPr/>
            </p:nvSpPr>
            <p:spPr bwMode="auto">
              <a:xfrm flipV="1">
                <a:off x="2368" y="1818"/>
                <a:ext cx="120" cy="79"/>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2" name="Freeform 48"/>
              <p:cNvSpPr>
                <a:spLocks/>
              </p:cNvSpPr>
              <p:nvPr/>
            </p:nvSpPr>
            <p:spPr bwMode="auto">
              <a:xfrm>
                <a:off x="2457" y="1790"/>
                <a:ext cx="72" cy="64"/>
              </a:xfrm>
              <a:custGeom>
                <a:avLst/>
                <a:gdLst/>
                <a:ahLst/>
                <a:cxnLst>
                  <a:cxn ang="0">
                    <a:pos x="72" y="0"/>
                  </a:cxn>
                  <a:cxn ang="0">
                    <a:pos x="35" y="64"/>
                  </a:cxn>
                  <a:cxn ang="0">
                    <a:pos x="35" y="60"/>
                  </a:cxn>
                  <a:cxn ang="0">
                    <a:pos x="34" y="55"/>
                  </a:cxn>
                  <a:cxn ang="0">
                    <a:pos x="32" y="52"/>
                  </a:cxn>
                  <a:cxn ang="0">
                    <a:pos x="32" y="48"/>
                  </a:cxn>
                  <a:cxn ang="0">
                    <a:pos x="31" y="44"/>
                  </a:cxn>
                  <a:cxn ang="0">
                    <a:pos x="28" y="41"/>
                  </a:cxn>
                  <a:cxn ang="0">
                    <a:pos x="27" y="37"/>
                  </a:cxn>
                  <a:cxn ang="0">
                    <a:pos x="25" y="34"/>
                  </a:cxn>
                  <a:cxn ang="0">
                    <a:pos x="22" y="31"/>
                  </a:cxn>
                  <a:cxn ang="0">
                    <a:pos x="20" y="27"/>
                  </a:cxn>
                  <a:cxn ang="0">
                    <a:pos x="18" y="24"/>
                  </a:cxn>
                  <a:cxn ang="0">
                    <a:pos x="15" y="21"/>
                  </a:cxn>
                  <a:cxn ang="0">
                    <a:pos x="12" y="18"/>
                  </a:cxn>
                  <a:cxn ang="0">
                    <a:pos x="10" y="15"/>
                  </a:cxn>
                  <a:cxn ang="0">
                    <a:pos x="5" y="14"/>
                  </a:cxn>
                  <a:cxn ang="0">
                    <a:pos x="2" y="11"/>
                  </a:cxn>
                  <a:cxn ang="0">
                    <a:pos x="0" y="10"/>
                  </a:cxn>
                  <a:cxn ang="0">
                    <a:pos x="72" y="0"/>
                  </a:cxn>
                </a:cxnLst>
                <a:rect l="0" t="0" r="r" b="b"/>
                <a:pathLst>
                  <a:path w="72" h="64">
                    <a:moveTo>
                      <a:pt x="72" y="0"/>
                    </a:moveTo>
                    <a:lnTo>
                      <a:pt x="35" y="64"/>
                    </a:lnTo>
                    <a:lnTo>
                      <a:pt x="35" y="60"/>
                    </a:lnTo>
                    <a:lnTo>
                      <a:pt x="34" y="55"/>
                    </a:lnTo>
                    <a:lnTo>
                      <a:pt x="32" y="52"/>
                    </a:lnTo>
                    <a:lnTo>
                      <a:pt x="32" y="48"/>
                    </a:lnTo>
                    <a:lnTo>
                      <a:pt x="31" y="44"/>
                    </a:lnTo>
                    <a:lnTo>
                      <a:pt x="28" y="41"/>
                    </a:lnTo>
                    <a:lnTo>
                      <a:pt x="27" y="37"/>
                    </a:lnTo>
                    <a:lnTo>
                      <a:pt x="25" y="34"/>
                    </a:lnTo>
                    <a:lnTo>
                      <a:pt x="22" y="31"/>
                    </a:lnTo>
                    <a:lnTo>
                      <a:pt x="20" y="27"/>
                    </a:lnTo>
                    <a:lnTo>
                      <a:pt x="18" y="24"/>
                    </a:lnTo>
                    <a:lnTo>
                      <a:pt x="15" y="21"/>
                    </a:lnTo>
                    <a:lnTo>
                      <a:pt x="12" y="18"/>
                    </a:lnTo>
                    <a:lnTo>
                      <a:pt x="10" y="15"/>
                    </a:lnTo>
                    <a:lnTo>
                      <a:pt x="5" y="14"/>
                    </a:lnTo>
                    <a:lnTo>
                      <a:pt x="2" y="11"/>
                    </a:lnTo>
                    <a:lnTo>
                      <a:pt x="0" y="10"/>
                    </a:lnTo>
                    <a:lnTo>
                      <a:pt x="7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3" name="Line 49"/>
              <p:cNvSpPr>
                <a:spLocks noChangeShapeType="1"/>
              </p:cNvSpPr>
              <p:nvPr/>
            </p:nvSpPr>
            <p:spPr bwMode="auto">
              <a:xfrm>
                <a:off x="2582" y="1682"/>
                <a:ext cx="1" cy="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4" name="Freeform 50"/>
              <p:cNvSpPr>
                <a:spLocks/>
              </p:cNvSpPr>
              <p:nvPr/>
            </p:nvSpPr>
            <p:spPr bwMode="auto">
              <a:xfrm>
                <a:off x="2549" y="1671"/>
                <a:ext cx="66" cy="66"/>
              </a:xfrm>
              <a:custGeom>
                <a:avLst/>
                <a:gdLst/>
                <a:ahLst/>
                <a:cxnLst>
                  <a:cxn ang="0">
                    <a:pos x="33" y="66"/>
                  </a:cxn>
                  <a:cxn ang="0">
                    <a:pos x="0" y="0"/>
                  </a:cxn>
                  <a:cxn ang="0">
                    <a:pos x="5" y="1"/>
                  </a:cxn>
                  <a:cxn ang="0">
                    <a:pos x="8" y="3"/>
                  </a:cxn>
                  <a:cxn ang="0">
                    <a:pos x="12" y="4"/>
                  </a:cxn>
                  <a:cxn ang="0">
                    <a:pos x="16" y="5"/>
                  </a:cxn>
                  <a:cxn ang="0">
                    <a:pos x="19" y="5"/>
                  </a:cxn>
                  <a:cxn ang="0">
                    <a:pos x="23" y="7"/>
                  </a:cxn>
                  <a:cxn ang="0">
                    <a:pos x="28" y="7"/>
                  </a:cxn>
                  <a:cxn ang="0">
                    <a:pos x="32" y="7"/>
                  </a:cxn>
                  <a:cxn ang="0">
                    <a:pos x="36" y="7"/>
                  </a:cxn>
                  <a:cxn ang="0">
                    <a:pos x="39" y="7"/>
                  </a:cxn>
                  <a:cxn ang="0">
                    <a:pos x="43" y="7"/>
                  </a:cxn>
                  <a:cxn ang="0">
                    <a:pos x="48" y="5"/>
                  </a:cxn>
                  <a:cxn ang="0">
                    <a:pos x="52" y="5"/>
                  </a:cxn>
                  <a:cxn ang="0">
                    <a:pos x="55" y="4"/>
                  </a:cxn>
                  <a:cxn ang="0">
                    <a:pos x="59" y="3"/>
                  </a:cxn>
                  <a:cxn ang="0">
                    <a:pos x="63" y="1"/>
                  </a:cxn>
                  <a:cxn ang="0">
                    <a:pos x="66" y="0"/>
                  </a:cxn>
                  <a:cxn ang="0">
                    <a:pos x="33" y="66"/>
                  </a:cxn>
                </a:cxnLst>
                <a:rect l="0" t="0" r="r" b="b"/>
                <a:pathLst>
                  <a:path w="66" h="66">
                    <a:moveTo>
                      <a:pt x="33" y="66"/>
                    </a:moveTo>
                    <a:lnTo>
                      <a:pt x="0" y="0"/>
                    </a:lnTo>
                    <a:lnTo>
                      <a:pt x="5" y="1"/>
                    </a:lnTo>
                    <a:lnTo>
                      <a:pt x="8" y="3"/>
                    </a:lnTo>
                    <a:lnTo>
                      <a:pt x="12" y="4"/>
                    </a:lnTo>
                    <a:lnTo>
                      <a:pt x="16" y="5"/>
                    </a:lnTo>
                    <a:lnTo>
                      <a:pt x="19" y="5"/>
                    </a:lnTo>
                    <a:lnTo>
                      <a:pt x="23" y="7"/>
                    </a:lnTo>
                    <a:lnTo>
                      <a:pt x="28" y="7"/>
                    </a:lnTo>
                    <a:lnTo>
                      <a:pt x="32" y="7"/>
                    </a:lnTo>
                    <a:lnTo>
                      <a:pt x="36" y="7"/>
                    </a:lnTo>
                    <a:lnTo>
                      <a:pt x="39" y="7"/>
                    </a:lnTo>
                    <a:lnTo>
                      <a:pt x="43" y="7"/>
                    </a:lnTo>
                    <a:lnTo>
                      <a:pt x="48" y="5"/>
                    </a:lnTo>
                    <a:lnTo>
                      <a:pt x="52" y="5"/>
                    </a:lnTo>
                    <a:lnTo>
                      <a:pt x="55" y="4"/>
                    </a:lnTo>
                    <a:lnTo>
                      <a:pt x="59" y="3"/>
                    </a:lnTo>
                    <a:lnTo>
                      <a:pt x="63" y="1"/>
                    </a:lnTo>
                    <a:lnTo>
                      <a:pt x="66" y="0"/>
                    </a:lnTo>
                    <a:lnTo>
                      <a:pt x="33" y="6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5" name="Line 51"/>
              <p:cNvSpPr>
                <a:spLocks noChangeShapeType="1"/>
              </p:cNvSpPr>
              <p:nvPr/>
            </p:nvSpPr>
            <p:spPr bwMode="auto">
              <a:xfrm>
                <a:off x="2368" y="1897"/>
                <a:ext cx="114" cy="3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6" name="Freeform 52"/>
              <p:cNvSpPr>
                <a:spLocks/>
              </p:cNvSpPr>
              <p:nvPr/>
            </p:nvSpPr>
            <p:spPr bwMode="auto">
              <a:xfrm>
                <a:off x="2457" y="1898"/>
                <a:ext cx="72" cy="63"/>
              </a:xfrm>
              <a:custGeom>
                <a:avLst/>
                <a:gdLst/>
                <a:ahLst/>
                <a:cxnLst>
                  <a:cxn ang="0">
                    <a:pos x="72" y="53"/>
                  </a:cxn>
                  <a:cxn ang="0">
                    <a:pos x="0" y="63"/>
                  </a:cxn>
                  <a:cxn ang="0">
                    <a:pos x="2" y="60"/>
                  </a:cxn>
                  <a:cxn ang="0">
                    <a:pos x="4" y="57"/>
                  </a:cxn>
                  <a:cxn ang="0">
                    <a:pos x="7" y="55"/>
                  </a:cxn>
                  <a:cxn ang="0">
                    <a:pos x="10" y="50"/>
                  </a:cxn>
                  <a:cxn ang="0">
                    <a:pos x="11" y="47"/>
                  </a:cxn>
                  <a:cxn ang="0">
                    <a:pos x="12" y="43"/>
                  </a:cxn>
                  <a:cxn ang="0">
                    <a:pos x="15" y="40"/>
                  </a:cxn>
                  <a:cxn ang="0">
                    <a:pos x="17" y="36"/>
                  </a:cxn>
                  <a:cxn ang="0">
                    <a:pos x="18" y="33"/>
                  </a:cxn>
                  <a:cxn ang="0">
                    <a:pos x="18" y="29"/>
                  </a:cxn>
                  <a:cxn ang="0">
                    <a:pos x="20" y="25"/>
                  </a:cxn>
                  <a:cxn ang="0">
                    <a:pos x="20" y="20"/>
                  </a:cxn>
                  <a:cxn ang="0">
                    <a:pos x="21" y="17"/>
                  </a:cxn>
                  <a:cxn ang="0">
                    <a:pos x="21" y="13"/>
                  </a:cxn>
                  <a:cxn ang="0">
                    <a:pos x="21" y="9"/>
                  </a:cxn>
                  <a:cxn ang="0">
                    <a:pos x="21" y="5"/>
                  </a:cxn>
                  <a:cxn ang="0">
                    <a:pos x="20" y="0"/>
                  </a:cxn>
                  <a:cxn ang="0">
                    <a:pos x="72" y="53"/>
                  </a:cxn>
                </a:cxnLst>
                <a:rect l="0" t="0" r="r" b="b"/>
                <a:pathLst>
                  <a:path w="72" h="63">
                    <a:moveTo>
                      <a:pt x="72" y="53"/>
                    </a:moveTo>
                    <a:lnTo>
                      <a:pt x="0" y="63"/>
                    </a:lnTo>
                    <a:lnTo>
                      <a:pt x="2" y="60"/>
                    </a:lnTo>
                    <a:lnTo>
                      <a:pt x="4" y="57"/>
                    </a:lnTo>
                    <a:lnTo>
                      <a:pt x="7" y="55"/>
                    </a:lnTo>
                    <a:lnTo>
                      <a:pt x="10" y="50"/>
                    </a:lnTo>
                    <a:lnTo>
                      <a:pt x="11" y="47"/>
                    </a:lnTo>
                    <a:lnTo>
                      <a:pt x="12" y="43"/>
                    </a:lnTo>
                    <a:lnTo>
                      <a:pt x="15" y="40"/>
                    </a:lnTo>
                    <a:lnTo>
                      <a:pt x="17" y="36"/>
                    </a:lnTo>
                    <a:lnTo>
                      <a:pt x="18" y="33"/>
                    </a:lnTo>
                    <a:lnTo>
                      <a:pt x="18" y="29"/>
                    </a:lnTo>
                    <a:lnTo>
                      <a:pt x="20" y="25"/>
                    </a:lnTo>
                    <a:lnTo>
                      <a:pt x="20" y="20"/>
                    </a:lnTo>
                    <a:lnTo>
                      <a:pt x="21" y="17"/>
                    </a:lnTo>
                    <a:lnTo>
                      <a:pt x="21" y="13"/>
                    </a:lnTo>
                    <a:lnTo>
                      <a:pt x="21" y="9"/>
                    </a:lnTo>
                    <a:lnTo>
                      <a:pt x="21" y="5"/>
                    </a:lnTo>
                    <a:lnTo>
                      <a:pt x="20" y="0"/>
                    </a:lnTo>
                    <a:lnTo>
                      <a:pt x="72" y="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17" name="Rectangle 53"/>
              <p:cNvSpPr>
                <a:spLocks noChangeArrowheads="1"/>
              </p:cNvSpPr>
              <p:nvPr/>
            </p:nvSpPr>
            <p:spPr bwMode="auto">
              <a:xfrm>
                <a:off x="2374" y="1340"/>
                <a:ext cx="12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Stat</a:t>
                </a:r>
                <a:endParaRPr lang="en-US" sz="1800">
                  <a:latin typeface="Arial" panose="020B0604020202020204" pitchFamily="34" charset="0"/>
                  <a:cs typeface="Arial" panose="020B0604020202020204" pitchFamily="34" charset="0"/>
                </a:endParaRPr>
              </a:p>
            </p:txBody>
          </p:sp>
          <p:sp>
            <p:nvSpPr>
              <p:cNvPr id="36918" name="Rectangle 54"/>
              <p:cNvSpPr>
                <a:spLocks noChangeArrowheads="1"/>
              </p:cNvSpPr>
              <p:nvPr/>
            </p:nvSpPr>
            <p:spPr bwMode="auto">
              <a:xfrm>
                <a:off x="2330" y="1455"/>
                <a:ext cx="198"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model</a:t>
                </a:r>
                <a:endParaRPr lang="en-US" sz="1800">
                  <a:latin typeface="Arial" panose="020B0604020202020204" pitchFamily="34" charset="0"/>
                  <a:cs typeface="Arial" panose="020B0604020202020204" pitchFamily="34" charset="0"/>
                </a:endParaRPr>
              </a:p>
            </p:txBody>
          </p:sp>
          <p:sp>
            <p:nvSpPr>
              <p:cNvPr id="36919" name="Freeform 55"/>
              <p:cNvSpPr>
                <a:spLocks/>
              </p:cNvSpPr>
              <p:nvPr/>
            </p:nvSpPr>
            <p:spPr bwMode="auto">
              <a:xfrm>
                <a:off x="2824" y="2058"/>
                <a:ext cx="589" cy="28"/>
              </a:xfrm>
              <a:custGeom>
                <a:avLst/>
                <a:gdLst/>
                <a:ahLst/>
                <a:cxnLst>
                  <a:cxn ang="0">
                    <a:pos x="562" y="0"/>
                  </a:cxn>
                  <a:cxn ang="0">
                    <a:pos x="0" y="0"/>
                  </a:cxn>
                  <a:cxn ang="0">
                    <a:pos x="27" y="28"/>
                  </a:cxn>
                  <a:cxn ang="0">
                    <a:pos x="589" y="28"/>
                  </a:cxn>
                  <a:cxn ang="0">
                    <a:pos x="562" y="0"/>
                  </a:cxn>
                </a:cxnLst>
                <a:rect l="0" t="0" r="r" b="b"/>
                <a:pathLst>
                  <a:path w="589" h="28">
                    <a:moveTo>
                      <a:pt x="562" y="0"/>
                    </a:moveTo>
                    <a:lnTo>
                      <a:pt x="0" y="0"/>
                    </a:lnTo>
                    <a:lnTo>
                      <a:pt x="27" y="28"/>
                    </a:lnTo>
                    <a:lnTo>
                      <a:pt x="589" y="28"/>
                    </a:lnTo>
                    <a:lnTo>
                      <a:pt x="562" y="0"/>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0" name="Freeform 56"/>
              <p:cNvSpPr>
                <a:spLocks/>
              </p:cNvSpPr>
              <p:nvPr/>
            </p:nvSpPr>
            <p:spPr bwMode="auto">
              <a:xfrm>
                <a:off x="3386" y="1333"/>
                <a:ext cx="27" cy="753"/>
              </a:xfrm>
              <a:custGeom>
                <a:avLst/>
                <a:gdLst/>
                <a:ahLst/>
                <a:cxnLst>
                  <a:cxn ang="0">
                    <a:pos x="27" y="753"/>
                  </a:cxn>
                  <a:cxn ang="0">
                    <a:pos x="0" y="725"/>
                  </a:cxn>
                  <a:cxn ang="0">
                    <a:pos x="0" y="0"/>
                  </a:cxn>
                  <a:cxn ang="0">
                    <a:pos x="27" y="27"/>
                  </a:cxn>
                  <a:cxn ang="0">
                    <a:pos x="27" y="753"/>
                  </a:cxn>
                </a:cxnLst>
                <a:rect l="0" t="0" r="r" b="b"/>
                <a:pathLst>
                  <a:path w="27" h="753">
                    <a:moveTo>
                      <a:pt x="27" y="753"/>
                    </a:moveTo>
                    <a:lnTo>
                      <a:pt x="0" y="725"/>
                    </a:lnTo>
                    <a:lnTo>
                      <a:pt x="0" y="0"/>
                    </a:lnTo>
                    <a:lnTo>
                      <a:pt x="27" y="27"/>
                    </a:lnTo>
                    <a:lnTo>
                      <a:pt x="27" y="753"/>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1" name="Rectangle 57"/>
              <p:cNvSpPr>
                <a:spLocks noChangeArrowheads="1"/>
              </p:cNvSpPr>
              <p:nvPr/>
            </p:nvSpPr>
            <p:spPr bwMode="auto">
              <a:xfrm>
                <a:off x="2824" y="1333"/>
                <a:ext cx="562" cy="725"/>
              </a:xfrm>
              <a:prstGeom prst="rect">
                <a:avLst/>
              </a:prstGeom>
              <a:solidFill>
                <a:srgbClr val="FFFFFF"/>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2" name="Rectangle 58"/>
              <p:cNvSpPr>
                <a:spLocks noChangeArrowheads="1"/>
              </p:cNvSpPr>
              <p:nvPr/>
            </p:nvSpPr>
            <p:spPr bwMode="auto">
              <a:xfrm>
                <a:off x="2926" y="1326"/>
                <a:ext cx="29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Evidence</a:t>
                </a:r>
                <a:endParaRPr lang="en-US" sz="1800">
                  <a:latin typeface="Arial" panose="020B0604020202020204" pitchFamily="34" charset="0"/>
                  <a:cs typeface="Arial" panose="020B0604020202020204" pitchFamily="34" charset="0"/>
                </a:endParaRPr>
              </a:p>
            </p:txBody>
          </p:sp>
          <p:sp>
            <p:nvSpPr>
              <p:cNvPr id="36923" name="Rectangle 59"/>
              <p:cNvSpPr>
                <a:spLocks noChangeArrowheads="1"/>
              </p:cNvSpPr>
              <p:nvPr/>
            </p:nvSpPr>
            <p:spPr bwMode="auto">
              <a:xfrm>
                <a:off x="2996" y="1440"/>
                <a:ext cx="18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Rules</a:t>
                </a:r>
                <a:endParaRPr lang="en-US" sz="1800">
                  <a:latin typeface="Arial" panose="020B0604020202020204" pitchFamily="34" charset="0"/>
                  <a:cs typeface="Arial" panose="020B0604020202020204" pitchFamily="34" charset="0"/>
                </a:endParaRPr>
              </a:p>
            </p:txBody>
          </p:sp>
          <p:sp>
            <p:nvSpPr>
              <p:cNvPr id="36924" name="Rectangle 60"/>
              <p:cNvSpPr>
                <a:spLocks noChangeArrowheads="1"/>
              </p:cNvSpPr>
              <p:nvPr/>
            </p:nvSpPr>
            <p:spPr bwMode="auto">
              <a:xfrm>
                <a:off x="2864" y="1602"/>
                <a:ext cx="107" cy="107"/>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5" name="Rectangle 61"/>
              <p:cNvSpPr>
                <a:spLocks noChangeArrowheads="1"/>
              </p:cNvSpPr>
              <p:nvPr/>
            </p:nvSpPr>
            <p:spPr bwMode="auto">
              <a:xfrm>
                <a:off x="2864" y="1762"/>
                <a:ext cx="107" cy="109"/>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6" name="Rectangle 62"/>
              <p:cNvSpPr>
                <a:spLocks noChangeArrowheads="1"/>
              </p:cNvSpPr>
              <p:nvPr/>
            </p:nvSpPr>
            <p:spPr bwMode="auto">
              <a:xfrm>
                <a:off x="2864" y="1924"/>
                <a:ext cx="107" cy="107"/>
              </a:xfrm>
              <a:prstGeom prst="rect">
                <a:avLst/>
              </a:prstGeom>
              <a:solidFill>
                <a:srgbClr val="FF0000"/>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7" name="Rectangle 63"/>
              <p:cNvSpPr>
                <a:spLocks noChangeArrowheads="1"/>
              </p:cNvSpPr>
              <p:nvPr/>
            </p:nvSpPr>
            <p:spPr bwMode="auto">
              <a:xfrm>
                <a:off x="3158" y="1602"/>
                <a:ext cx="188" cy="456"/>
              </a:xfrm>
              <a:prstGeom prst="rect">
                <a:avLst/>
              </a:prstGeom>
              <a:solidFill>
                <a:srgbClr val="FFFF00"/>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8" name="Freeform 64"/>
              <p:cNvSpPr>
                <a:spLocks/>
              </p:cNvSpPr>
              <p:nvPr/>
            </p:nvSpPr>
            <p:spPr bwMode="auto">
              <a:xfrm>
                <a:off x="3185" y="1629"/>
                <a:ext cx="107" cy="80"/>
              </a:xfrm>
              <a:custGeom>
                <a:avLst/>
                <a:gdLst/>
                <a:ahLst/>
                <a:cxnLst>
                  <a:cxn ang="0">
                    <a:pos x="27" y="80"/>
                  </a:cxn>
                  <a:cxn ang="0">
                    <a:pos x="80" y="80"/>
                  </a:cxn>
                  <a:cxn ang="0">
                    <a:pos x="107" y="40"/>
                  </a:cxn>
                  <a:cxn ang="0">
                    <a:pos x="80" y="0"/>
                  </a:cxn>
                  <a:cxn ang="0">
                    <a:pos x="27" y="0"/>
                  </a:cxn>
                  <a:cxn ang="0">
                    <a:pos x="0" y="40"/>
                  </a:cxn>
                  <a:cxn ang="0">
                    <a:pos x="27" y="80"/>
                  </a:cxn>
                </a:cxnLst>
                <a:rect l="0" t="0" r="r" b="b"/>
                <a:pathLst>
                  <a:path w="107" h="80">
                    <a:moveTo>
                      <a:pt x="27" y="80"/>
                    </a:moveTo>
                    <a:lnTo>
                      <a:pt x="80" y="80"/>
                    </a:lnTo>
                    <a:lnTo>
                      <a:pt x="107" y="40"/>
                    </a:lnTo>
                    <a:lnTo>
                      <a:pt x="80" y="0"/>
                    </a:lnTo>
                    <a:lnTo>
                      <a:pt x="27" y="0"/>
                    </a:lnTo>
                    <a:lnTo>
                      <a:pt x="0" y="40"/>
                    </a:lnTo>
                    <a:lnTo>
                      <a:pt x="27" y="8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29" name="Freeform 65"/>
              <p:cNvSpPr>
                <a:spLocks/>
              </p:cNvSpPr>
              <p:nvPr/>
            </p:nvSpPr>
            <p:spPr bwMode="auto">
              <a:xfrm>
                <a:off x="3225" y="1951"/>
                <a:ext cx="121" cy="80"/>
              </a:xfrm>
              <a:custGeom>
                <a:avLst/>
                <a:gdLst/>
                <a:ahLst/>
                <a:cxnLst>
                  <a:cxn ang="0">
                    <a:pos x="30" y="80"/>
                  </a:cxn>
                  <a:cxn ang="0">
                    <a:pos x="91" y="80"/>
                  </a:cxn>
                  <a:cxn ang="0">
                    <a:pos x="121" y="0"/>
                  </a:cxn>
                  <a:cxn ang="0">
                    <a:pos x="0" y="0"/>
                  </a:cxn>
                  <a:cxn ang="0">
                    <a:pos x="30" y="80"/>
                  </a:cxn>
                </a:cxnLst>
                <a:rect l="0" t="0" r="r" b="b"/>
                <a:pathLst>
                  <a:path w="121" h="80">
                    <a:moveTo>
                      <a:pt x="30" y="80"/>
                    </a:moveTo>
                    <a:lnTo>
                      <a:pt x="91" y="80"/>
                    </a:lnTo>
                    <a:lnTo>
                      <a:pt x="121" y="0"/>
                    </a:lnTo>
                    <a:lnTo>
                      <a:pt x="0" y="0"/>
                    </a:lnTo>
                    <a:lnTo>
                      <a:pt x="30" y="8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0" name="Freeform 66"/>
              <p:cNvSpPr>
                <a:spLocks/>
              </p:cNvSpPr>
              <p:nvPr/>
            </p:nvSpPr>
            <p:spPr bwMode="auto">
              <a:xfrm>
                <a:off x="3185" y="1924"/>
                <a:ext cx="107" cy="80"/>
              </a:xfrm>
              <a:custGeom>
                <a:avLst/>
                <a:gdLst/>
                <a:ahLst/>
                <a:cxnLst>
                  <a:cxn ang="0">
                    <a:pos x="0" y="40"/>
                  </a:cxn>
                  <a:cxn ang="0">
                    <a:pos x="54" y="0"/>
                  </a:cxn>
                  <a:cxn ang="0">
                    <a:pos x="107" y="40"/>
                  </a:cxn>
                  <a:cxn ang="0">
                    <a:pos x="54" y="80"/>
                  </a:cxn>
                  <a:cxn ang="0">
                    <a:pos x="0" y="40"/>
                  </a:cxn>
                </a:cxnLst>
                <a:rect l="0" t="0" r="r" b="b"/>
                <a:pathLst>
                  <a:path w="107" h="80">
                    <a:moveTo>
                      <a:pt x="0" y="40"/>
                    </a:moveTo>
                    <a:lnTo>
                      <a:pt x="54" y="0"/>
                    </a:lnTo>
                    <a:lnTo>
                      <a:pt x="107" y="40"/>
                    </a:lnTo>
                    <a:lnTo>
                      <a:pt x="54" y="80"/>
                    </a:lnTo>
                    <a:lnTo>
                      <a:pt x="0" y="4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1" name="Rectangle 67"/>
              <p:cNvSpPr>
                <a:spLocks noChangeArrowheads="1"/>
              </p:cNvSpPr>
              <p:nvPr/>
            </p:nvSpPr>
            <p:spPr bwMode="auto">
              <a:xfrm>
                <a:off x="3185" y="1871"/>
                <a:ext cx="143" cy="53"/>
              </a:xfrm>
              <a:prstGeom prst="rect">
                <a:avLst/>
              </a:prstGeom>
              <a:solidFill>
                <a:srgbClr val="FFFF00"/>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2" name="Freeform 68"/>
              <p:cNvSpPr>
                <a:spLocks/>
              </p:cNvSpPr>
              <p:nvPr/>
            </p:nvSpPr>
            <p:spPr bwMode="auto">
              <a:xfrm>
                <a:off x="3239" y="1682"/>
                <a:ext cx="107" cy="80"/>
              </a:xfrm>
              <a:custGeom>
                <a:avLst/>
                <a:gdLst/>
                <a:ahLst/>
                <a:cxnLst>
                  <a:cxn ang="0">
                    <a:pos x="10" y="0"/>
                  </a:cxn>
                  <a:cxn ang="0">
                    <a:pos x="107" y="0"/>
                  </a:cxn>
                  <a:cxn ang="0">
                    <a:pos x="99" y="20"/>
                  </a:cxn>
                  <a:cxn ang="0">
                    <a:pos x="97" y="40"/>
                  </a:cxn>
                  <a:cxn ang="0">
                    <a:pos x="99" y="62"/>
                  </a:cxn>
                  <a:cxn ang="0">
                    <a:pos x="107" y="80"/>
                  </a:cxn>
                  <a:cxn ang="0">
                    <a:pos x="10" y="80"/>
                  </a:cxn>
                  <a:cxn ang="0">
                    <a:pos x="1" y="62"/>
                  </a:cxn>
                  <a:cxn ang="0">
                    <a:pos x="0" y="40"/>
                  </a:cxn>
                  <a:cxn ang="0">
                    <a:pos x="1" y="20"/>
                  </a:cxn>
                  <a:cxn ang="0">
                    <a:pos x="10" y="0"/>
                  </a:cxn>
                </a:cxnLst>
                <a:rect l="0" t="0" r="r" b="b"/>
                <a:pathLst>
                  <a:path w="107" h="80">
                    <a:moveTo>
                      <a:pt x="10" y="0"/>
                    </a:moveTo>
                    <a:lnTo>
                      <a:pt x="107" y="0"/>
                    </a:lnTo>
                    <a:lnTo>
                      <a:pt x="99" y="20"/>
                    </a:lnTo>
                    <a:lnTo>
                      <a:pt x="97" y="40"/>
                    </a:lnTo>
                    <a:lnTo>
                      <a:pt x="99" y="62"/>
                    </a:lnTo>
                    <a:lnTo>
                      <a:pt x="107" y="80"/>
                    </a:lnTo>
                    <a:lnTo>
                      <a:pt x="10" y="80"/>
                    </a:lnTo>
                    <a:lnTo>
                      <a:pt x="1" y="62"/>
                    </a:lnTo>
                    <a:lnTo>
                      <a:pt x="0" y="40"/>
                    </a:lnTo>
                    <a:lnTo>
                      <a:pt x="1" y="20"/>
                    </a:lnTo>
                    <a:lnTo>
                      <a:pt x="10" y="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3" name="Freeform 69"/>
              <p:cNvSpPr>
                <a:spLocks/>
              </p:cNvSpPr>
              <p:nvPr/>
            </p:nvSpPr>
            <p:spPr bwMode="auto">
              <a:xfrm>
                <a:off x="3172" y="1762"/>
                <a:ext cx="120" cy="82"/>
              </a:xfrm>
              <a:custGeom>
                <a:avLst/>
                <a:gdLst/>
                <a:ahLst/>
                <a:cxnLst>
                  <a:cxn ang="0">
                    <a:pos x="30" y="82"/>
                  </a:cxn>
                  <a:cxn ang="0">
                    <a:pos x="90" y="82"/>
                  </a:cxn>
                  <a:cxn ang="0">
                    <a:pos x="120" y="0"/>
                  </a:cxn>
                  <a:cxn ang="0">
                    <a:pos x="0" y="0"/>
                  </a:cxn>
                  <a:cxn ang="0">
                    <a:pos x="30" y="82"/>
                  </a:cxn>
                </a:cxnLst>
                <a:rect l="0" t="0" r="r" b="b"/>
                <a:pathLst>
                  <a:path w="120" h="82">
                    <a:moveTo>
                      <a:pt x="30" y="82"/>
                    </a:moveTo>
                    <a:lnTo>
                      <a:pt x="90" y="82"/>
                    </a:lnTo>
                    <a:lnTo>
                      <a:pt x="120" y="0"/>
                    </a:lnTo>
                    <a:lnTo>
                      <a:pt x="0" y="0"/>
                    </a:lnTo>
                    <a:lnTo>
                      <a:pt x="30" y="82"/>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4" name="Line 70"/>
              <p:cNvSpPr>
                <a:spLocks noChangeShapeType="1"/>
              </p:cNvSpPr>
              <p:nvPr/>
            </p:nvSpPr>
            <p:spPr bwMode="auto">
              <a:xfrm flipH="1" flipV="1">
                <a:off x="3038" y="1659"/>
                <a:ext cx="147" cy="10"/>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5" name="Freeform 71"/>
              <p:cNvSpPr>
                <a:spLocks/>
              </p:cNvSpPr>
              <p:nvPr/>
            </p:nvSpPr>
            <p:spPr bwMode="auto">
              <a:xfrm>
                <a:off x="2971" y="1616"/>
                <a:ext cx="91" cy="89"/>
              </a:xfrm>
              <a:custGeom>
                <a:avLst/>
                <a:gdLst/>
                <a:ahLst/>
                <a:cxnLst>
                  <a:cxn ang="0">
                    <a:pos x="0" y="39"/>
                  </a:cxn>
                  <a:cxn ang="0">
                    <a:pos x="91" y="0"/>
                  </a:cxn>
                  <a:cxn ang="0">
                    <a:pos x="88" y="6"/>
                  </a:cxn>
                  <a:cxn ang="0">
                    <a:pos x="85" y="10"/>
                  </a:cxn>
                  <a:cxn ang="0">
                    <a:pos x="84" y="16"/>
                  </a:cxn>
                  <a:cxn ang="0">
                    <a:pos x="82" y="20"/>
                  </a:cxn>
                  <a:cxn ang="0">
                    <a:pos x="81" y="26"/>
                  </a:cxn>
                  <a:cxn ang="0">
                    <a:pos x="80" y="32"/>
                  </a:cxn>
                  <a:cxn ang="0">
                    <a:pos x="78" y="36"/>
                  </a:cxn>
                  <a:cxn ang="0">
                    <a:pos x="78" y="42"/>
                  </a:cxn>
                  <a:cxn ang="0">
                    <a:pos x="78" y="48"/>
                  </a:cxn>
                  <a:cxn ang="0">
                    <a:pos x="78" y="53"/>
                  </a:cxn>
                  <a:cxn ang="0">
                    <a:pos x="78" y="58"/>
                  </a:cxn>
                  <a:cxn ang="0">
                    <a:pos x="78" y="63"/>
                  </a:cxn>
                  <a:cxn ang="0">
                    <a:pos x="80" y="69"/>
                  </a:cxn>
                  <a:cxn ang="0">
                    <a:pos x="80" y="75"/>
                  </a:cxn>
                  <a:cxn ang="0">
                    <a:pos x="81" y="79"/>
                  </a:cxn>
                  <a:cxn ang="0">
                    <a:pos x="84" y="85"/>
                  </a:cxn>
                  <a:cxn ang="0">
                    <a:pos x="85" y="89"/>
                  </a:cxn>
                  <a:cxn ang="0">
                    <a:pos x="0" y="39"/>
                  </a:cxn>
                </a:cxnLst>
                <a:rect l="0" t="0" r="r" b="b"/>
                <a:pathLst>
                  <a:path w="91" h="89">
                    <a:moveTo>
                      <a:pt x="0" y="39"/>
                    </a:moveTo>
                    <a:lnTo>
                      <a:pt x="91" y="0"/>
                    </a:lnTo>
                    <a:lnTo>
                      <a:pt x="88" y="6"/>
                    </a:lnTo>
                    <a:lnTo>
                      <a:pt x="85" y="10"/>
                    </a:lnTo>
                    <a:lnTo>
                      <a:pt x="84" y="16"/>
                    </a:lnTo>
                    <a:lnTo>
                      <a:pt x="82" y="20"/>
                    </a:lnTo>
                    <a:lnTo>
                      <a:pt x="81" y="26"/>
                    </a:lnTo>
                    <a:lnTo>
                      <a:pt x="80" y="32"/>
                    </a:lnTo>
                    <a:lnTo>
                      <a:pt x="78" y="36"/>
                    </a:lnTo>
                    <a:lnTo>
                      <a:pt x="78" y="42"/>
                    </a:lnTo>
                    <a:lnTo>
                      <a:pt x="78" y="48"/>
                    </a:lnTo>
                    <a:lnTo>
                      <a:pt x="78" y="53"/>
                    </a:lnTo>
                    <a:lnTo>
                      <a:pt x="78" y="58"/>
                    </a:lnTo>
                    <a:lnTo>
                      <a:pt x="78" y="63"/>
                    </a:lnTo>
                    <a:lnTo>
                      <a:pt x="80" y="69"/>
                    </a:lnTo>
                    <a:lnTo>
                      <a:pt x="80" y="75"/>
                    </a:lnTo>
                    <a:lnTo>
                      <a:pt x="81" y="79"/>
                    </a:lnTo>
                    <a:lnTo>
                      <a:pt x="84" y="85"/>
                    </a:lnTo>
                    <a:lnTo>
                      <a:pt x="85" y="89"/>
                    </a:lnTo>
                    <a:lnTo>
                      <a:pt x="0" y="3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6" name="Line 72"/>
              <p:cNvSpPr>
                <a:spLocks noChangeShapeType="1"/>
              </p:cNvSpPr>
              <p:nvPr/>
            </p:nvSpPr>
            <p:spPr bwMode="auto">
              <a:xfrm flipH="1" flipV="1">
                <a:off x="3038" y="1821"/>
                <a:ext cx="120" cy="9"/>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7" name="Freeform 73"/>
              <p:cNvSpPr>
                <a:spLocks/>
              </p:cNvSpPr>
              <p:nvPr/>
            </p:nvSpPr>
            <p:spPr bwMode="auto">
              <a:xfrm>
                <a:off x="2971" y="1778"/>
                <a:ext cx="91" cy="89"/>
              </a:xfrm>
              <a:custGeom>
                <a:avLst/>
                <a:gdLst/>
                <a:ahLst/>
                <a:cxnLst>
                  <a:cxn ang="0">
                    <a:pos x="0" y="39"/>
                  </a:cxn>
                  <a:cxn ang="0">
                    <a:pos x="91" y="0"/>
                  </a:cxn>
                  <a:cxn ang="0">
                    <a:pos x="88" y="6"/>
                  </a:cxn>
                  <a:cxn ang="0">
                    <a:pos x="87" y="10"/>
                  </a:cxn>
                  <a:cxn ang="0">
                    <a:pos x="84" y="16"/>
                  </a:cxn>
                  <a:cxn ang="0">
                    <a:pos x="82" y="20"/>
                  </a:cxn>
                  <a:cxn ang="0">
                    <a:pos x="81" y="26"/>
                  </a:cxn>
                  <a:cxn ang="0">
                    <a:pos x="80" y="32"/>
                  </a:cxn>
                  <a:cxn ang="0">
                    <a:pos x="78" y="36"/>
                  </a:cxn>
                  <a:cxn ang="0">
                    <a:pos x="78" y="42"/>
                  </a:cxn>
                  <a:cxn ang="0">
                    <a:pos x="78" y="47"/>
                  </a:cxn>
                  <a:cxn ang="0">
                    <a:pos x="77" y="53"/>
                  </a:cxn>
                  <a:cxn ang="0">
                    <a:pos x="78" y="57"/>
                  </a:cxn>
                  <a:cxn ang="0">
                    <a:pos x="78" y="63"/>
                  </a:cxn>
                  <a:cxn ang="0">
                    <a:pos x="80" y="69"/>
                  </a:cxn>
                  <a:cxn ang="0">
                    <a:pos x="80" y="74"/>
                  </a:cxn>
                  <a:cxn ang="0">
                    <a:pos x="81" y="79"/>
                  </a:cxn>
                  <a:cxn ang="0">
                    <a:pos x="82" y="84"/>
                  </a:cxn>
                  <a:cxn ang="0">
                    <a:pos x="85" y="89"/>
                  </a:cxn>
                  <a:cxn ang="0">
                    <a:pos x="0" y="39"/>
                  </a:cxn>
                </a:cxnLst>
                <a:rect l="0" t="0" r="r" b="b"/>
                <a:pathLst>
                  <a:path w="91" h="89">
                    <a:moveTo>
                      <a:pt x="0" y="39"/>
                    </a:moveTo>
                    <a:lnTo>
                      <a:pt x="91" y="0"/>
                    </a:lnTo>
                    <a:lnTo>
                      <a:pt x="88" y="6"/>
                    </a:lnTo>
                    <a:lnTo>
                      <a:pt x="87" y="10"/>
                    </a:lnTo>
                    <a:lnTo>
                      <a:pt x="84" y="16"/>
                    </a:lnTo>
                    <a:lnTo>
                      <a:pt x="82" y="20"/>
                    </a:lnTo>
                    <a:lnTo>
                      <a:pt x="81" y="26"/>
                    </a:lnTo>
                    <a:lnTo>
                      <a:pt x="80" y="32"/>
                    </a:lnTo>
                    <a:lnTo>
                      <a:pt x="78" y="36"/>
                    </a:lnTo>
                    <a:lnTo>
                      <a:pt x="78" y="42"/>
                    </a:lnTo>
                    <a:lnTo>
                      <a:pt x="78" y="47"/>
                    </a:lnTo>
                    <a:lnTo>
                      <a:pt x="77" y="53"/>
                    </a:lnTo>
                    <a:lnTo>
                      <a:pt x="78" y="57"/>
                    </a:lnTo>
                    <a:lnTo>
                      <a:pt x="78" y="63"/>
                    </a:lnTo>
                    <a:lnTo>
                      <a:pt x="80" y="69"/>
                    </a:lnTo>
                    <a:lnTo>
                      <a:pt x="80" y="74"/>
                    </a:lnTo>
                    <a:lnTo>
                      <a:pt x="81" y="79"/>
                    </a:lnTo>
                    <a:lnTo>
                      <a:pt x="82" y="84"/>
                    </a:lnTo>
                    <a:lnTo>
                      <a:pt x="85" y="89"/>
                    </a:lnTo>
                    <a:lnTo>
                      <a:pt x="0" y="3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8" name="Line 74"/>
              <p:cNvSpPr>
                <a:spLocks noChangeShapeType="1"/>
              </p:cNvSpPr>
              <p:nvPr/>
            </p:nvSpPr>
            <p:spPr bwMode="auto">
              <a:xfrm flipH="1">
                <a:off x="3038" y="1964"/>
                <a:ext cx="147" cy="10"/>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39" name="Freeform 75"/>
              <p:cNvSpPr>
                <a:spLocks/>
              </p:cNvSpPr>
              <p:nvPr/>
            </p:nvSpPr>
            <p:spPr bwMode="auto">
              <a:xfrm>
                <a:off x="2971" y="1928"/>
                <a:ext cx="91" cy="89"/>
              </a:xfrm>
              <a:custGeom>
                <a:avLst/>
                <a:gdLst/>
                <a:ahLst/>
                <a:cxnLst>
                  <a:cxn ang="0">
                    <a:pos x="0" y="50"/>
                  </a:cxn>
                  <a:cxn ang="0">
                    <a:pos x="85" y="0"/>
                  </a:cxn>
                  <a:cxn ang="0">
                    <a:pos x="84" y="5"/>
                  </a:cxn>
                  <a:cxn ang="0">
                    <a:pos x="81" y="10"/>
                  </a:cxn>
                  <a:cxn ang="0">
                    <a:pos x="80" y="15"/>
                  </a:cxn>
                  <a:cxn ang="0">
                    <a:pos x="80" y="20"/>
                  </a:cxn>
                  <a:cxn ang="0">
                    <a:pos x="78" y="26"/>
                  </a:cxn>
                  <a:cxn ang="0">
                    <a:pos x="78" y="32"/>
                  </a:cxn>
                  <a:cxn ang="0">
                    <a:pos x="78" y="36"/>
                  </a:cxn>
                  <a:cxn ang="0">
                    <a:pos x="78" y="42"/>
                  </a:cxn>
                  <a:cxn ang="0">
                    <a:pos x="78" y="47"/>
                  </a:cxn>
                  <a:cxn ang="0">
                    <a:pos x="78" y="53"/>
                  </a:cxn>
                  <a:cxn ang="0">
                    <a:pos x="80" y="57"/>
                  </a:cxn>
                  <a:cxn ang="0">
                    <a:pos x="81" y="63"/>
                  </a:cxn>
                  <a:cxn ang="0">
                    <a:pos x="82" y="69"/>
                  </a:cxn>
                  <a:cxn ang="0">
                    <a:pos x="84" y="73"/>
                  </a:cxn>
                  <a:cxn ang="0">
                    <a:pos x="85" y="79"/>
                  </a:cxn>
                  <a:cxn ang="0">
                    <a:pos x="88" y="83"/>
                  </a:cxn>
                  <a:cxn ang="0">
                    <a:pos x="91" y="89"/>
                  </a:cxn>
                  <a:cxn ang="0">
                    <a:pos x="0" y="50"/>
                  </a:cxn>
                </a:cxnLst>
                <a:rect l="0" t="0" r="r" b="b"/>
                <a:pathLst>
                  <a:path w="91" h="89">
                    <a:moveTo>
                      <a:pt x="0" y="50"/>
                    </a:moveTo>
                    <a:lnTo>
                      <a:pt x="85" y="0"/>
                    </a:lnTo>
                    <a:lnTo>
                      <a:pt x="84" y="5"/>
                    </a:lnTo>
                    <a:lnTo>
                      <a:pt x="81" y="10"/>
                    </a:lnTo>
                    <a:lnTo>
                      <a:pt x="80" y="15"/>
                    </a:lnTo>
                    <a:lnTo>
                      <a:pt x="80" y="20"/>
                    </a:lnTo>
                    <a:lnTo>
                      <a:pt x="78" y="26"/>
                    </a:lnTo>
                    <a:lnTo>
                      <a:pt x="78" y="32"/>
                    </a:lnTo>
                    <a:lnTo>
                      <a:pt x="78" y="36"/>
                    </a:lnTo>
                    <a:lnTo>
                      <a:pt x="78" y="42"/>
                    </a:lnTo>
                    <a:lnTo>
                      <a:pt x="78" y="47"/>
                    </a:lnTo>
                    <a:lnTo>
                      <a:pt x="78" y="53"/>
                    </a:lnTo>
                    <a:lnTo>
                      <a:pt x="80" y="57"/>
                    </a:lnTo>
                    <a:lnTo>
                      <a:pt x="81" y="63"/>
                    </a:lnTo>
                    <a:lnTo>
                      <a:pt x="82" y="69"/>
                    </a:lnTo>
                    <a:lnTo>
                      <a:pt x="84" y="73"/>
                    </a:lnTo>
                    <a:lnTo>
                      <a:pt x="85" y="79"/>
                    </a:lnTo>
                    <a:lnTo>
                      <a:pt x="88" y="83"/>
                    </a:lnTo>
                    <a:lnTo>
                      <a:pt x="91" y="89"/>
                    </a:lnTo>
                    <a:lnTo>
                      <a:pt x="0"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0" name="Line 76"/>
              <p:cNvSpPr>
                <a:spLocks noChangeShapeType="1"/>
              </p:cNvSpPr>
              <p:nvPr/>
            </p:nvSpPr>
            <p:spPr bwMode="auto">
              <a:xfrm>
                <a:off x="2689" y="1697"/>
                <a:ext cx="135" cy="1"/>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1" name="Rectangle 77"/>
              <p:cNvSpPr>
                <a:spLocks noChangeArrowheads="1"/>
              </p:cNvSpPr>
              <p:nvPr/>
            </p:nvSpPr>
            <p:spPr bwMode="auto">
              <a:xfrm>
                <a:off x="2657" y="1662"/>
                <a:ext cx="65"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2" name="Rectangle 78"/>
              <p:cNvSpPr>
                <a:spLocks noChangeArrowheads="1"/>
              </p:cNvSpPr>
              <p:nvPr/>
            </p:nvSpPr>
            <p:spPr bwMode="auto">
              <a:xfrm>
                <a:off x="2791" y="1662"/>
                <a:ext cx="65" cy="6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3" name="Freeform 79"/>
              <p:cNvSpPr>
                <a:spLocks/>
              </p:cNvSpPr>
              <p:nvPr/>
            </p:nvSpPr>
            <p:spPr bwMode="auto">
              <a:xfrm>
                <a:off x="3842" y="2233"/>
                <a:ext cx="1339" cy="53"/>
              </a:xfrm>
              <a:custGeom>
                <a:avLst/>
                <a:gdLst/>
                <a:ahLst/>
                <a:cxnLst>
                  <a:cxn ang="0">
                    <a:pos x="1285" y="0"/>
                  </a:cxn>
                  <a:cxn ang="0">
                    <a:pos x="0" y="0"/>
                  </a:cxn>
                  <a:cxn ang="0">
                    <a:pos x="54" y="53"/>
                  </a:cxn>
                  <a:cxn ang="0">
                    <a:pos x="1339" y="53"/>
                  </a:cxn>
                  <a:cxn ang="0">
                    <a:pos x="1285" y="0"/>
                  </a:cxn>
                </a:cxnLst>
                <a:rect l="0" t="0" r="r" b="b"/>
                <a:pathLst>
                  <a:path w="1339" h="53">
                    <a:moveTo>
                      <a:pt x="1285" y="0"/>
                    </a:moveTo>
                    <a:lnTo>
                      <a:pt x="0" y="0"/>
                    </a:lnTo>
                    <a:lnTo>
                      <a:pt x="54" y="53"/>
                    </a:lnTo>
                    <a:lnTo>
                      <a:pt x="1339" y="53"/>
                    </a:lnTo>
                    <a:lnTo>
                      <a:pt x="1285" y="0"/>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4" name="Freeform 80"/>
              <p:cNvSpPr>
                <a:spLocks/>
              </p:cNvSpPr>
              <p:nvPr/>
            </p:nvSpPr>
            <p:spPr bwMode="auto">
              <a:xfrm>
                <a:off x="5127" y="1053"/>
                <a:ext cx="54" cy="1233"/>
              </a:xfrm>
              <a:custGeom>
                <a:avLst/>
                <a:gdLst/>
                <a:ahLst/>
                <a:cxnLst>
                  <a:cxn ang="0">
                    <a:pos x="54" y="1233"/>
                  </a:cxn>
                  <a:cxn ang="0">
                    <a:pos x="0" y="1180"/>
                  </a:cxn>
                  <a:cxn ang="0">
                    <a:pos x="0" y="0"/>
                  </a:cxn>
                  <a:cxn ang="0">
                    <a:pos x="54" y="53"/>
                  </a:cxn>
                  <a:cxn ang="0">
                    <a:pos x="54" y="1233"/>
                  </a:cxn>
                </a:cxnLst>
                <a:rect l="0" t="0" r="r" b="b"/>
                <a:pathLst>
                  <a:path w="54" h="1233">
                    <a:moveTo>
                      <a:pt x="54" y="1233"/>
                    </a:moveTo>
                    <a:lnTo>
                      <a:pt x="0" y="1180"/>
                    </a:lnTo>
                    <a:lnTo>
                      <a:pt x="0" y="0"/>
                    </a:lnTo>
                    <a:lnTo>
                      <a:pt x="54" y="53"/>
                    </a:lnTo>
                    <a:lnTo>
                      <a:pt x="54" y="1233"/>
                    </a:lnTo>
                    <a:close/>
                  </a:path>
                </a:pathLst>
              </a:custGeom>
              <a:solidFill>
                <a:srgbClr val="C0C0C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5" name="Rectangle 81"/>
              <p:cNvSpPr>
                <a:spLocks noChangeArrowheads="1"/>
              </p:cNvSpPr>
              <p:nvPr/>
            </p:nvSpPr>
            <p:spPr bwMode="auto">
              <a:xfrm>
                <a:off x="3842" y="1053"/>
                <a:ext cx="1285" cy="1180"/>
              </a:xfrm>
              <a:prstGeom prst="rect">
                <a:avLst/>
              </a:prstGeom>
              <a:solidFill>
                <a:srgbClr val="FFFFFF"/>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6" name="Rectangle 82"/>
              <p:cNvSpPr>
                <a:spLocks noChangeArrowheads="1"/>
              </p:cNvSpPr>
              <p:nvPr/>
            </p:nvSpPr>
            <p:spPr bwMode="auto">
              <a:xfrm>
                <a:off x="4106" y="1086"/>
                <a:ext cx="808"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800" dirty="0">
                    <a:solidFill>
                      <a:srgbClr val="000000"/>
                    </a:solidFill>
                    <a:latin typeface="Arial" panose="020B0604020202020204" pitchFamily="34" charset="0"/>
                    <a:ea typeface="Source Sans Pro SemiBold" panose="020B0603030403020204" pitchFamily="34" charset="0"/>
                    <a:cs typeface="Arial" panose="020B0604020202020204" pitchFamily="34" charset="0"/>
                  </a:rPr>
                  <a:t>Task Models</a:t>
                </a:r>
                <a:endParaRPr lang="en-US" sz="1800" dirty="0">
                  <a:latin typeface="Arial" panose="020B0604020202020204" pitchFamily="34" charset="0"/>
                  <a:ea typeface="Source Sans Pro SemiBold" panose="020B0603030403020204" pitchFamily="34" charset="0"/>
                  <a:cs typeface="Arial" panose="020B0604020202020204" pitchFamily="34" charset="0"/>
                </a:endParaRPr>
              </a:p>
            </p:txBody>
          </p:sp>
          <p:sp>
            <p:nvSpPr>
              <p:cNvPr id="36947" name="Rectangle 83"/>
              <p:cNvSpPr>
                <a:spLocks noChangeArrowheads="1"/>
              </p:cNvSpPr>
              <p:nvPr/>
            </p:nvSpPr>
            <p:spPr bwMode="auto">
              <a:xfrm>
                <a:off x="4207" y="1245"/>
                <a:ext cx="139" cy="337"/>
              </a:xfrm>
              <a:prstGeom prst="rect">
                <a:avLst/>
              </a:prstGeom>
              <a:solidFill>
                <a:srgbClr val="FFFF00"/>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8" name="Freeform 84"/>
              <p:cNvSpPr>
                <a:spLocks/>
              </p:cNvSpPr>
              <p:nvPr/>
            </p:nvSpPr>
            <p:spPr bwMode="auto">
              <a:xfrm>
                <a:off x="4227" y="1256"/>
                <a:ext cx="79" cy="60"/>
              </a:xfrm>
              <a:custGeom>
                <a:avLst/>
                <a:gdLst/>
                <a:ahLst/>
                <a:cxnLst>
                  <a:cxn ang="0">
                    <a:pos x="20" y="60"/>
                  </a:cxn>
                  <a:cxn ang="0">
                    <a:pos x="60" y="60"/>
                  </a:cxn>
                  <a:cxn ang="0">
                    <a:pos x="79" y="30"/>
                  </a:cxn>
                  <a:cxn ang="0">
                    <a:pos x="60" y="0"/>
                  </a:cxn>
                  <a:cxn ang="0">
                    <a:pos x="20" y="0"/>
                  </a:cxn>
                  <a:cxn ang="0">
                    <a:pos x="0" y="30"/>
                  </a:cxn>
                  <a:cxn ang="0">
                    <a:pos x="20" y="60"/>
                  </a:cxn>
                </a:cxnLst>
                <a:rect l="0" t="0" r="r" b="b"/>
                <a:pathLst>
                  <a:path w="79" h="60">
                    <a:moveTo>
                      <a:pt x="20" y="60"/>
                    </a:moveTo>
                    <a:lnTo>
                      <a:pt x="60" y="60"/>
                    </a:lnTo>
                    <a:lnTo>
                      <a:pt x="79" y="30"/>
                    </a:lnTo>
                    <a:lnTo>
                      <a:pt x="60" y="0"/>
                    </a:lnTo>
                    <a:lnTo>
                      <a:pt x="20" y="0"/>
                    </a:lnTo>
                    <a:lnTo>
                      <a:pt x="0" y="30"/>
                    </a:lnTo>
                    <a:lnTo>
                      <a:pt x="20" y="6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49" name="Freeform 85"/>
              <p:cNvSpPr>
                <a:spLocks/>
              </p:cNvSpPr>
              <p:nvPr/>
            </p:nvSpPr>
            <p:spPr bwMode="auto">
              <a:xfrm>
                <a:off x="4257" y="1495"/>
                <a:ext cx="89" cy="58"/>
              </a:xfrm>
              <a:custGeom>
                <a:avLst/>
                <a:gdLst/>
                <a:ahLst/>
                <a:cxnLst>
                  <a:cxn ang="0">
                    <a:pos x="21" y="58"/>
                  </a:cxn>
                  <a:cxn ang="0">
                    <a:pos x="67" y="58"/>
                  </a:cxn>
                  <a:cxn ang="0">
                    <a:pos x="89" y="0"/>
                  </a:cxn>
                  <a:cxn ang="0">
                    <a:pos x="0" y="0"/>
                  </a:cxn>
                  <a:cxn ang="0">
                    <a:pos x="21" y="58"/>
                  </a:cxn>
                </a:cxnLst>
                <a:rect l="0" t="0" r="r" b="b"/>
                <a:pathLst>
                  <a:path w="89" h="58">
                    <a:moveTo>
                      <a:pt x="21" y="58"/>
                    </a:moveTo>
                    <a:lnTo>
                      <a:pt x="67" y="58"/>
                    </a:lnTo>
                    <a:lnTo>
                      <a:pt x="89" y="0"/>
                    </a:lnTo>
                    <a:lnTo>
                      <a:pt x="0" y="0"/>
                    </a:lnTo>
                    <a:lnTo>
                      <a:pt x="21" y="58"/>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0" name="Freeform 86"/>
              <p:cNvSpPr>
                <a:spLocks/>
              </p:cNvSpPr>
              <p:nvPr/>
            </p:nvSpPr>
            <p:spPr bwMode="auto">
              <a:xfrm>
                <a:off x="4227" y="1475"/>
                <a:ext cx="79" cy="58"/>
              </a:xfrm>
              <a:custGeom>
                <a:avLst/>
                <a:gdLst/>
                <a:ahLst/>
                <a:cxnLst>
                  <a:cxn ang="0">
                    <a:pos x="0" y="28"/>
                  </a:cxn>
                  <a:cxn ang="0">
                    <a:pos x="40" y="0"/>
                  </a:cxn>
                  <a:cxn ang="0">
                    <a:pos x="79" y="28"/>
                  </a:cxn>
                  <a:cxn ang="0">
                    <a:pos x="40" y="58"/>
                  </a:cxn>
                  <a:cxn ang="0">
                    <a:pos x="0" y="28"/>
                  </a:cxn>
                </a:cxnLst>
                <a:rect l="0" t="0" r="r" b="b"/>
                <a:pathLst>
                  <a:path w="79" h="58">
                    <a:moveTo>
                      <a:pt x="0" y="28"/>
                    </a:moveTo>
                    <a:lnTo>
                      <a:pt x="40" y="0"/>
                    </a:lnTo>
                    <a:lnTo>
                      <a:pt x="79" y="28"/>
                    </a:lnTo>
                    <a:lnTo>
                      <a:pt x="40" y="58"/>
                    </a:lnTo>
                    <a:lnTo>
                      <a:pt x="0" y="28"/>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1" name="Rectangle 87"/>
              <p:cNvSpPr>
                <a:spLocks noChangeArrowheads="1"/>
              </p:cNvSpPr>
              <p:nvPr/>
            </p:nvSpPr>
            <p:spPr bwMode="auto">
              <a:xfrm>
                <a:off x="4227" y="1435"/>
                <a:ext cx="106" cy="40"/>
              </a:xfrm>
              <a:prstGeom prst="rect">
                <a:avLst/>
              </a:prstGeom>
              <a:solidFill>
                <a:srgbClr val="FFFF00"/>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2" name="Freeform 88"/>
              <p:cNvSpPr>
                <a:spLocks/>
              </p:cNvSpPr>
              <p:nvPr/>
            </p:nvSpPr>
            <p:spPr bwMode="auto">
              <a:xfrm>
                <a:off x="4267" y="1296"/>
                <a:ext cx="79" cy="59"/>
              </a:xfrm>
              <a:custGeom>
                <a:avLst/>
                <a:gdLst/>
                <a:ahLst/>
                <a:cxnLst>
                  <a:cxn ang="0">
                    <a:pos x="7" y="0"/>
                  </a:cxn>
                  <a:cxn ang="0">
                    <a:pos x="79" y="0"/>
                  </a:cxn>
                  <a:cxn ang="0">
                    <a:pos x="73" y="14"/>
                  </a:cxn>
                  <a:cxn ang="0">
                    <a:pos x="71" y="30"/>
                  </a:cxn>
                  <a:cxn ang="0">
                    <a:pos x="73" y="44"/>
                  </a:cxn>
                  <a:cxn ang="0">
                    <a:pos x="79" y="59"/>
                  </a:cxn>
                  <a:cxn ang="0">
                    <a:pos x="7" y="59"/>
                  </a:cxn>
                  <a:cxn ang="0">
                    <a:pos x="1" y="44"/>
                  </a:cxn>
                  <a:cxn ang="0">
                    <a:pos x="0" y="30"/>
                  </a:cxn>
                  <a:cxn ang="0">
                    <a:pos x="1" y="14"/>
                  </a:cxn>
                  <a:cxn ang="0">
                    <a:pos x="7" y="0"/>
                  </a:cxn>
                </a:cxnLst>
                <a:rect l="0" t="0" r="r" b="b"/>
                <a:pathLst>
                  <a:path w="79" h="59">
                    <a:moveTo>
                      <a:pt x="7" y="0"/>
                    </a:moveTo>
                    <a:lnTo>
                      <a:pt x="79" y="0"/>
                    </a:lnTo>
                    <a:lnTo>
                      <a:pt x="73" y="14"/>
                    </a:lnTo>
                    <a:lnTo>
                      <a:pt x="71" y="30"/>
                    </a:lnTo>
                    <a:lnTo>
                      <a:pt x="73" y="44"/>
                    </a:lnTo>
                    <a:lnTo>
                      <a:pt x="79" y="59"/>
                    </a:lnTo>
                    <a:lnTo>
                      <a:pt x="7" y="59"/>
                    </a:lnTo>
                    <a:lnTo>
                      <a:pt x="1" y="44"/>
                    </a:lnTo>
                    <a:lnTo>
                      <a:pt x="0" y="30"/>
                    </a:lnTo>
                    <a:lnTo>
                      <a:pt x="1" y="14"/>
                    </a:lnTo>
                    <a:lnTo>
                      <a:pt x="7" y="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3" name="Freeform 89"/>
              <p:cNvSpPr>
                <a:spLocks/>
              </p:cNvSpPr>
              <p:nvPr/>
            </p:nvSpPr>
            <p:spPr bwMode="auto">
              <a:xfrm>
                <a:off x="4217" y="1355"/>
                <a:ext cx="89" cy="60"/>
              </a:xfrm>
              <a:custGeom>
                <a:avLst/>
                <a:gdLst/>
                <a:ahLst/>
                <a:cxnLst>
                  <a:cxn ang="0">
                    <a:pos x="23" y="60"/>
                  </a:cxn>
                  <a:cxn ang="0">
                    <a:pos x="67" y="60"/>
                  </a:cxn>
                  <a:cxn ang="0">
                    <a:pos x="89" y="0"/>
                  </a:cxn>
                  <a:cxn ang="0">
                    <a:pos x="0" y="0"/>
                  </a:cxn>
                  <a:cxn ang="0">
                    <a:pos x="23" y="60"/>
                  </a:cxn>
                </a:cxnLst>
                <a:rect l="0" t="0" r="r" b="b"/>
                <a:pathLst>
                  <a:path w="89" h="60">
                    <a:moveTo>
                      <a:pt x="23" y="60"/>
                    </a:moveTo>
                    <a:lnTo>
                      <a:pt x="67" y="60"/>
                    </a:lnTo>
                    <a:lnTo>
                      <a:pt x="89" y="0"/>
                    </a:lnTo>
                    <a:lnTo>
                      <a:pt x="0" y="0"/>
                    </a:lnTo>
                    <a:lnTo>
                      <a:pt x="23" y="60"/>
                    </a:lnTo>
                    <a:close/>
                  </a:path>
                </a:pathLst>
              </a:custGeom>
              <a:solidFill>
                <a:srgbClr val="FFFF00"/>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4" name="Rectangle 90"/>
              <p:cNvSpPr>
                <a:spLocks noChangeArrowheads="1"/>
              </p:cNvSpPr>
              <p:nvPr/>
            </p:nvSpPr>
            <p:spPr bwMode="auto">
              <a:xfrm>
                <a:off x="4552" y="1264"/>
                <a:ext cx="212" cy="258"/>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5" name="Rectangle 91"/>
              <p:cNvSpPr>
                <a:spLocks noChangeArrowheads="1"/>
              </p:cNvSpPr>
              <p:nvPr/>
            </p:nvSpPr>
            <p:spPr bwMode="auto">
              <a:xfrm>
                <a:off x="4531" y="1269"/>
                <a:ext cx="192" cy="193"/>
              </a:xfrm>
              <a:prstGeom prst="rect">
                <a:avLst/>
              </a:prstGeom>
              <a:blipFill dpi="0" rotWithShape="0">
                <a:blip r:embed="rId3"/>
                <a:srcRect/>
                <a:tile tx="0" ty="0" sx="100000" sy="100000" flip="none" algn="tl"/>
              </a:blip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6" name="Freeform 92"/>
              <p:cNvSpPr>
                <a:spLocks/>
              </p:cNvSpPr>
              <p:nvPr/>
            </p:nvSpPr>
            <p:spPr bwMode="auto">
              <a:xfrm>
                <a:off x="4544" y="1292"/>
                <a:ext cx="127" cy="118"/>
              </a:xfrm>
              <a:custGeom>
                <a:avLst/>
                <a:gdLst/>
                <a:ahLst/>
                <a:cxnLst>
                  <a:cxn ang="0">
                    <a:pos x="26" y="118"/>
                  </a:cxn>
                  <a:cxn ang="0">
                    <a:pos x="127" y="88"/>
                  </a:cxn>
                  <a:cxn ang="0">
                    <a:pos x="101" y="0"/>
                  </a:cxn>
                  <a:cxn ang="0">
                    <a:pos x="0" y="30"/>
                  </a:cxn>
                  <a:cxn ang="0">
                    <a:pos x="26" y="118"/>
                  </a:cxn>
                </a:cxnLst>
                <a:rect l="0" t="0" r="r" b="b"/>
                <a:pathLst>
                  <a:path w="127" h="118">
                    <a:moveTo>
                      <a:pt x="26" y="118"/>
                    </a:moveTo>
                    <a:lnTo>
                      <a:pt x="127" y="88"/>
                    </a:lnTo>
                    <a:lnTo>
                      <a:pt x="101" y="0"/>
                    </a:lnTo>
                    <a:lnTo>
                      <a:pt x="0" y="30"/>
                    </a:lnTo>
                    <a:lnTo>
                      <a:pt x="26" y="118"/>
                    </a:lnTo>
                    <a:close/>
                  </a:path>
                </a:pathLst>
              </a:custGeom>
              <a:solidFill>
                <a:srgbClr val="8080C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7" name="Line 93"/>
              <p:cNvSpPr>
                <a:spLocks noChangeShapeType="1"/>
              </p:cNvSpPr>
              <p:nvPr/>
            </p:nvSpPr>
            <p:spPr bwMode="auto">
              <a:xfrm flipV="1">
                <a:off x="4547" y="1299"/>
                <a:ext cx="98" cy="31"/>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8" name="Line 94"/>
              <p:cNvSpPr>
                <a:spLocks noChangeShapeType="1"/>
              </p:cNvSpPr>
              <p:nvPr/>
            </p:nvSpPr>
            <p:spPr bwMode="auto">
              <a:xfrm flipV="1">
                <a:off x="4548" y="1307"/>
                <a:ext cx="100" cy="30"/>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59" name="Line 95"/>
              <p:cNvSpPr>
                <a:spLocks noChangeShapeType="1"/>
              </p:cNvSpPr>
              <p:nvPr/>
            </p:nvSpPr>
            <p:spPr bwMode="auto">
              <a:xfrm flipV="1">
                <a:off x="4551" y="1315"/>
                <a:ext cx="99" cy="30"/>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0" name="Line 96"/>
              <p:cNvSpPr>
                <a:spLocks noChangeShapeType="1"/>
              </p:cNvSpPr>
              <p:nvPr/>
            </p:nvSpPr>
            <p:spPr bwMode="auto">
              <a:xfrm flipV="1">
                <a:off x="4553" y="1322"/>
                <a:ext cx="100" cy="31"/>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1" name="Line 97"/>
              <p:cNvSpPr>
                <a:spLocks noChangeShapeType="1"/>
              </p:cNvSpPr>
              <p:nvPr/>
            </p:nvSpPr>
            <p:spPr bwMode="auto">
              <a:xfrm flipV="1">
                <a:off x="4555" y="1329"/>
                <a:ext cx="100" cy="31"/>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2" name="Line 98"/>
              <p:cNvSpPr>
                <a:spLocks noChangeShapeType="1"/>
              </p:cNvSpPr>
              <p:nvPr/>
            </p:nvSpPr>
            <p:spPr bwMode="auto">
              <a:xfrm flipV="1">
                <a:off x="4558" y="1337"/>
                <a:ext cx="99" cy="32"/>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3" name="Line 99"/>
              <p:cNvSpPr>
                <a:spLocks noChangeShapeType="1"/>
              </p:cNvSpPr>
              <p:nvPr/>
            </p:nvSpPr>
            <p:spPr bwMode="auto">
              <a:xfrm flipV="1">
                <a:off x="4561" y="1345"/>
                <a:ext cx="100" cy="31"/>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4" name="Line 100"/>
              <p:cNvSpPr>
                <a:spLocks noChangeShapeType="1"/>
              </p:cNvSpPr>
              <p:nvPr/>
            </p:nvSpPr>
            <p:spPr bwMode="auto">
              <a:xfrm flipV="1">
                <a:off x="4563" y="1353"/>
                <a:ext cx="100" cy="32"/>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5" name="Line 101"/>
              <p:cNvSpPr>
                <a:spLocks noChangeShapeType="1"/>
              </p:cNvSpPr>
              <p:nvPr/>
            </p:nvSpPr>
            <p:spPr bwMode="auto">
              <a:xfrm flipV="1">
                <a:off x="4565" y="1362"/>
                <a:ext cx="100" cy="30"/>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6" name="Line 102"/>
              <p:cNvSpPr>
                <a:spLocks noChangeShapeType="1"/>
              </p:cNvSpPr>
              <p:nvPr/>
            </p:nvSpPr>
            <p:spPr bwMode="auto">
              <a:xfrm flipV="1">
                <a:off x="4568" y="1369"/>
                <a:ext cx="99" cy="31"/>
              </a:xfrm>
              <a:prstGeom prst="line">
                <a:avLst/>
              </a:prstGeom>
              <a:noFill/>
              <a:ln w="3">
                <a:solidFill>
                  <a:srgbClr val="B3B3B3"/>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7" name="Freeform 103"/>
              <p:cNvSpPr>
                <a:spLocks/>
              </p:cNvSpPr>
              <p:nvPr/>
            </p:nvSpPr>
            <p:spPr bwMode="auto">
              <a:xfrm>
                <a:off x="4557" y="1320"/>
                <a:ext cx="103" cy="30"/>
              </a:xfrm>
              <a:custGeom>
                <a:avLst/>
                <a:gdLst/>
                <a:ahLst/>
                <a:cxnLst>
                  <a:cxn ang="0">
                    <a:pos x="0" y="30"/>
                  </a:cxn>
                  <a:cxn ang="0">
                    <a:pos x="6" y="17"/>
                  </a:cxn>
                  <a:cxn ang="0">
                    <a:pos x="13" y="19"/>
                  </a:cxn>
                  <a:cxn ang="0">
                    <a:pos x="17" y="0"/>
                  </a:cxn>
                  <a:cxn ang="0">
                    <a:pos x="48" y="20"/>
                  </a:cxn>
                  <a:cxn ang="0">
                    <a:pos x="51" y="16"/>
                  </a:cxn>
                  <a:cxn ang="0">
                    <a:pos x="57" y="13"/>
                  </a:cxn>
                  <a:cxn ang="0">
                    <a:pos x="58" y="5"/>
                  </a:cxn>
                  <a:cxn ang="0">
                    <a:pos x="81" y="17"/>
                  </a:cxn>
                  <a:cxn ang="0">
                    <a:pos x="88" y="6"/>
                  </a:cxn>
                  <a:cxn ang="0">
                    <a:pos x="103" y="13"/>
                  </a:cxn>
                </a:cxnLst>
                <a:rect l="0" t="0" r="r" b="b"/>
                <a:pathLst>
                  <a:path w="103" h="30">
                    <a:moveTo>
                      <a:pt x="0" y="30"/>
                    </a:moveTo>
                    <a:lnTo>
                      <a:pt x="6" y="17"/>
                    </a:lnTo>
                    <a:lnTo>
                      <a:pt x="13" y="19"/>
                    </a:lnTo>
                    <a:lnTo>
                      <a:pt x="17" y="0"/>
                    </a:lnTo>
                    <a:lnTo>
                      <a:pt x="48" y="20"/>
                    </a:lnTo>
                    <a:lnTo>
                      <a:pt x="51" y="16"/>
                    </a:lnTo>
                    <a:lnTo>
                      <a:pt x="57" y="13"/>
                    </a:lnTo>
                    <a:lnTo>
                      <a:pt x="58" y="5"/>
                    </a:lnTo>
                    <a:lnTo>
                      <a:pt x="81" y="17"/>
                    </a:lnTo>
                    <a:lnTo>
                      <a:pt x="88" y="6"/>
                    </a:lnTo>
                    <a:lnTo>
                      <a:pt x="103" y="13"/>
                    </a:lnTo>
                  </a:path>
                </a:pathLst>
              </a:custGeom>
              <a:noFill/>
              <a:ln w="9">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8" name="Freeform 104"/>
              <p:cNvSpPr>
                <a:spLocks/>
              </p:cNvSpPr>
              <p:nvPr/>
            </p:nvSpPr>
            <p:spPr bwMode="auto">
              <a:xfrm>
                <a:off x="4577" y="1312"/>
                <a:ext cx="31" cy="88"/>
              </a:xfrm>
              <a:custGeom>
                <a:avLst/>
                <a:gdLst/>
                <a:ahLst/>
                <a:cxnLst>
                  <a:cxn ang="0">
                    <a:pos x="26" y="88"/>
                  </a:cxn>
                  <a:cxn ang="0">
                    <a:pos x="31" y="87"/>
                  </a:cxn>
                  <a:cxn ang="0">
                    <a:pos x="6" y="0"/>
                  </a:cxn>
                  <a:cxn ang="0">
                    <a:pos x="0" y="3"/>
                  </a:cxn>
                  <a:cxn ang="0">
                    <a:pos x="26" y="88"/>
                  </a:cxn>
                </a:cxnLst>
                <a:rect l="0" t="0" r="r" b="b"/>
                <a:pathLst>
                  <a:path w="31" h="88">
                    <a:moveTo>
                      <a:pt x="26" y="88"/>
                    </a:moveTo>
                    <a:lnTo>
                      <a:pt x="31" y="87"/>
                    </a:lnTo>
                    <a:lnTo>
                      <a:pt x="6" y="0"/>
                    </a:lnTo>
                    <a:lnTo>
                      <a:pt x="0" y="3"/>
                    </a:lnTo>
                    <a:lnTo>
                      <a:pt x="26" y="88"/>
                    </a:lnTo>
                    <a:close/>
                  </a:path>
                </a:pathLst>
              </a:custGeom>
              <a:solidFill>
                <a:srgbClr val="000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69" name="Freeform 105"/>
              <p:cNvSpPr>
                <a:spLocks/>
              </p:cNvSpPr>
              <p:nvPr/>
            </p:nvSpPr>
            <p:spPr bwMode="auto">
              <a:xfrm>
                <a:off x="4567" y="1368"/>
                <a:ext cx="18" cy="40"/>
              </a:xfrm>
              <a:custGeom>
                <a:avLst/>
                <a:gdLst/>
                <a:ahLst/>
                <a:cxnLst>
                  <a:cxn ang="0">
                    <a:pos x="13" y="40"/>
                  </a:cxn>
                  <a:cxn ang="0">
                    <a:pos x="18" y="38"/>
                  </a:cxn>
                  <a:cxn ang="0">
                    <a:pos x="6" y="0"/>
                  </a:cxn>
                  <a:cxn ang="0">
                    <a:pos x="0" y="1"/>
                  </a:cxn>
                  <a:cxn ang="0">
                    <a:pos x="13" y="40"/>
                  </a:cxn>
                </a:cxnLst>
                <a:rect l="0" t="0" r="r" b="b"/>
                <a:pathLst>
                  <a:path w="18" h="40">
                    <a:moveTo>
                      <a:pt x="13" y="40"/>
                    </a:moveTo>
                    <a:lnTo>
                      <a:pt x="18" y="38"/>
                    </a:lnTo>
                    <a:lnTo>
                      <a:pt x="6" y="0"/>
                    </a:lnTo>
                    <a:lnTo>
                      <a:pt x="0" y="1"/>
                    </a:lnTo>
                    <a:lnTo>
                      <a:pt x="13" y="40"/>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0" name="Freeform 106"/>
              <p:cNvSpPr>
                <a:spLocks/>
              </p:cNvSpPr>
              <p:nvPr/>
            </p:nvSpPr>
            <p:spPr bwMode="auto">
              <a:xfrm>
                <a:off x="4573" y="1342"/>
                <a:ext cx="24" cy="63"/>
              </a:xfrm>
              <a:custGeom>
                <a:avLst/>
                <a:gdLst/>
                <a:ahLst/>
                <a:cxnLst>
                  <a:cxn ang="0">
                    <a:pos x="18" y="63"/>
                  </a:cxn>
                  <a:cxn ang="0">
                    <a:pos x="24" y="61"/>
                  </a:cxn>
                  <a:cxn ang="0">
                    <a:pos x="5" y="0"/>
                  </a:cxn>
                  <a:cxn ang="0">
                    <a:pos x="0" y="1"/>
                  </a:cxn>
                  <a:cxn ang="0">
                    <a:pos x="18" y="63"/>
                  </a:cxn>
                </a:cxnLst>
                <a:rect l="0" t="0" r="r" b="b"/>
                <a:pathLst>
                  <a:path w="24" h="63">
                    <a:moveTo>
                      <a:pt x="18" y="63"/>
                    </a:moveTo>
                    <a:lnTo>
                      <a:pt x="24" y="61"/>
                    </a:lnTo>
                    <a:lnTo>
                      <a:pt x="5" y="0"/>
                    </a:lnTo>
                    <a:lnTo>
                      <a:pt x="0" y="1"/>
                    </a:lnTo>
                    <a:lnTo>
                      <a:pt x="18" y="63"/>
                    </a:lnTo>
                    <a:close/>
                  </a:path>
                </a:pathLst>
              </a:custGeom>
              <a:solidFill>
                <a:srgbClr val="FFFF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1" name="Freeform 107"/>
              <p:cNvSpPr>
                <a:spLocks/>
              </p:cNvSpPr>
              <p:nvPr/>
            </p:nvSpPr>
            <p:spPr bwMode="auto">
              <a:xfrm>
                <a:off x="4593" y="1327"/>
                <a:ext cx="27" cy="71"/>
              </a:xfrm>
              <a:custGeom>
                <a:avLst/>
                <a:gdLst/>
                <a:ahLst/>
                <a:cxnLst>
                  <a:cxn ang="0">
                    <a:pos x="21" y="71"/>
                  </a:cxn>
                  <a:cxn ang="0">
                    <a:pos x="27" y="69"/>
                  </a:cxn>
                  <a:cxn ang="0">
                    <a:pos x="5" y="0"/>
                  </a:cxn>
                  <a:cxn ang="0">
                    <a:pos x="0" y="2"/>
                  </a:cxn>
                  <a:cxn ang="0">
                    <a:pos x="21" y="71"/>
                  </a:cxn>
                </a:cxnLst>
                <a:rect l="0" t="0" r="r" b="b"/>
                <a:pathLst>
                  <a:path w="27" h="71">
                    <a:moveTo>
                      <a:pt x="21" y="71"/>
                    </a:moveTo>
                    <a:lnTo>
                      <a:pt x="27" y="69"/>
                    </a:lnTo>
                    <a:lnTo>
                      <a:pt x="5" y="0"/>
                    </a:lnTo>
                    <a:lnTo>
                      <a:pt x="0" y="2"/>
                    </a:lnTo>
                    <a:lnTo>
                      <a:pt x="21" y="71"/>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2" name="Freeform 108"/>
              <p:cNvSpPr>
                <a:spLocks/>
              </p:cNvSpPr>
              <p:nvPr/>
            </p:nvSpPr>
            <p:spPr bwMode="auto">
              <a:xfrm>
                <a:off x="4608" y="1342"/>
                <a:ext cx="22" cy="53"/>
              </a:xfrm>
              <a:custGeom>
                <a:avLst/>
                <a:gdLst/>
                <a:ahLst/>
                <a:cxnLst>
                  <a:cxn ang="0">
                    <a:pos x="16" y="53"/>
                  </a:cxn>
                  <a:cxn ang="0">
                    <a:pos x="22" y="50"/>
                  </a:cxn>
                  <a:cxn ang="0">
                    <a:pos x="6" y="0"/>
                  </a:cxn>
                  <a:cxn ang="0">
                    <a:pos x="0" y="1"/>
                  </a:cxn>
                  <a:cxn ang="0">
                    <a:pos x="16" y="53"/>
                  </a:cxn>
                </a:cxnLst>
                <a:rect l="0" t="0" r="r" b="b"/>
                <a:pathLst>
                  <a:path w="22" h="53">
                    <a:moveTo>
                      <a:pt x="16" y="53"/>
                    </a:moveTo>
                    <a:lnTo>
                      <a:pt x="22" y="50"/>
                    </a:lnTo>
                    <a:lnTo>
                      <a:pt x="6" y="0"/>
                    </a:lnTo>
                    <a:lnTo>
                      <a:pt x="0" y="1"/>
                    </a:lnTo>
                    <a:lnTo>
                      <a:pt x="16" y="53"/>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3" name="Freeform 109"/>
              <p:cNvSpPr>
                <a:spLocks/>
              </p:cNvSpPr>
              <p:nvPr/>
            </p:nvSpPr>
            <p:spPr bwMode="auto">
              <a:xfrm>
                <a:off x="4628" y="1322"/>
                <a:ext cx="25" cy="66"/>
              </a:xfrm>
              <a:custGeom>
                <a:avLst/>
                <a:gdLst/>
                <a:ahLst/>
                <a:cxnLst>
                  <a:cxn ang="0">
                    <a:pos x="19" y="66"/>
                  </a:cxn>
                  <a:cxn ang="0">
                    <a:pos x="25" y="63"/>
                  </a:cxn>
                  <a:cxn ang="0">
                    <a:pos x="6" y="0"/>
                  </a:cxn>
                  <a:cxn ang="0">
                    <a:pos x="0" y="1"/>
                  </a:cxn>
                  <a:cxn ang="0">
                    <a:pos x="19" y="66"/>
                  </a:cxn>
                </a:cxnLst>
                <a:rect l="0" t="0" r="r" b="b"/>
                <a:pathLst>
                  <a:path w="25" h="66">
                    <a:moveTo>
                      <a:pt x="19" y="66"/>
                    </a:moveTo>
                    <a:lnTo>
                      <a:pt x="25" y="63"/>
                    </a:lnTo>
                    <a:lnTo>
                      <a:pt x="6" y="0"/>
                    </a:lnTo>
                    <a:lnTo>
                      <a:pt x="0" y="1"/>
                    </a:lnTo>
                    <a:lnTo>
                      <a:pt x="19" y="66"/>
                    </a:lnTo>
                    <a:close/>
                  </a:path>
                </a:pathLst>
              </a:custGeom>
              <a:solidFill>
                <a:srgbClr val="0000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4" name="Freeform 110"/>
              <p:cNvSpPr>
                <a:spLocks noEditPoints="1"/>
              </p:cNvSpPr>
              <p:nvPr/>
            </p:nvSpPr>
            <p:spPr bwMode="auto">
              <a:xfrm>
                <a:off x="4512" y="1249"/>
                <a:ext cx="251" cy="273"/>
              </a:xfrm>
              <a:custGeom>
                <a:avLst/>
                <a:gdLst/>
                <a:ahLst/>
                <a:cxnLst>
                  <a:cxn ang="0">
                    <a:pos x="109" y="267"/>
                  </a:cxn>
                  <a:cxn ang="0">
                    <a:pos x="279" y="277"/>
                  </a:cxn>
                  <a:cxn ang="0">
                    <a:pos x="269" y="237"/>
                  </a:cxn>
                  <a:cxn ang="0">
                    <a:pos x="269" y="267"/>
                  </a:cxn>
                  <a:cxn ang="0">
                    <a:pos x="109" y="267"/>
                  </a:cxn>
                  <a:cxn ang="0">
                    <a:pos x="14" y="137"/>
                  </a:cxn>
                  <a:cxn ang="0">
                    <a:pos x="6" y="277"/>
                  </a:cxn>
                  <a:cxn ang="0">
                    <a:pos x="44" y="267"/>
                  </a:cxn>
                  <a:cxn ang="0">
                    <a:pos x="14" y="267"/>
                  </a:cxn>
                  <a:cxn ang="0">
                    <a:pos x="14" y="137"/>
                  </a:cxn>
                  <a:cxn ang="0">
                    <a:pos x="14" y="49"/>
                  </a:cxn>
                  <a:cxn ang="0">
                    <a:pos x="14" y="8"/>
                  </a:cxn>
                  <a:cxn ang="0">
                    <a:pos x="131" y="8"/>
                  </a:cxn>
                  <a:cxn ang="0">
                    <a:pos x="0" y="0"/>
                  </a:cxn>
                  <a:cxn ang="0">
                    <a:pos x="14" y="49"/>
                  </a:cxn>
                  <a:cxn ang="0">
                    <a:pos x="226" y="8"/>
                  </a:cxn>
                  <a:cxn ang="0">
                    <a:pos x="269" y="8"/>
                  </a:cxn>
                  <a:cxn ang="0">
                    <a:pos x="270" y="144"/>
                  </a:cxn>
                  <a:cxn ang="0">
                    <a:pos x="277" y="4"/>
                  </a:cxn>
                  <a:cxn ang="0">
                    <a:pos x="226" y="8"/>
                  </a:cxn>
                </a:cxnLst>
                <a:rect l="0" t="0" r="r" b="b"/>
                <a:pathLst>
                  <a:path w="279" h="277">
                    <a:moveTo>
                      <a:pt x="109" y="267"/>
                    </a:moveTo>
                    <a:lnTo>
                      <a:pt x="279" y="277"/>
                    </a:lnTo>
                    <a:lnTo>
                      <a:pt x="269" y="237"/>
                    </a:lnTo>
                    <a:lnTo>
                      <a:pt x="269" y="267"/>
                    </a:lnTo>
                    <a:lnTo>
                      <a:pt x="109" y="267"/>
                    </a:lnTo>
                    <a:close/>
                    <a:moveTo>
                      <a:pt x="14" y="137"/>
                    </a:moveTo>
                    <a:lnTo>
                      <a:pt x="6" y="277"/>
                    </a:lnTo>
                    <a:lnTo>
                      <a:pt x="44" y="267"/>
                    </a:lnTo>
                    <a:lnTo>
                      <a:pt x="14" y="267"/>
                    </a:lnTo>
                    <a:lnTo>
                      <a:pt x="14" y="137"/>
                    </a:lnTo>
                    <a:close/>
                    <a:moveTo>
                      <a:pt x="14" y="49"/>
                    </a:moveTo>
                    <a:lnTo>
                      <a:pt x="14" y="8"/>
                    </a:lnTo>
                    <a:lnTo>
                      <a:pt x="131" y="8"/>
                    </a:lnTo>
                    <a:lnTo>
                      <a:pt x="0" y="0"/>
                    </a:lnTo>
                    <a:lnTo>
                      <a:pt x="14" y="49"/>
                    </a:lnTo>
                    <a:close/>
                    <a:moveTo>
                      <a:pt x="226" y="8"/>
                    </a:moveTo>
                    <a:lnTo>
                      <a:pt x="269" y="8"/>
                    </a:lnTo>
                    <a:lnTo>
                      <a:pt x="270" y="144"/>
                    </a:lnTo>
                    <a:lnTo>
                      <a:pt x="277" y="4"/>
                    </a:lnTo>
                    <a:lnTo>
                      <a:pt x="226" y="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5" name="Freeform 111"/>
              <p:cNvSpPr>
                <a:spLocks/>
              </p:cNvSpPr>
              <p:nvPr/>
            </p:nvSpPr>
            <p:spPr bwMode="auto">
              <a:xfrm>
                <a:off x="4540" y="1322"/>
                <a:ext cx="34" cy="86"/>
              </a:xfrm>
              <a:custGeom>
                <a:avLst/>
                <a:gdLst/>
                <a:ahLst/>
                <a:cxnLst>
                  <a:cxn ang="0">
                    <a:pos x="25" y="86"/>
                  </a:cxn>
                  <a:cxn ang="0">
                    <a:pos x="0" y="3"/>
                  </a:cxn>
                  <a:cxn ang="0">
                    <a:pos x="8" y="0"/>
                  </a:cxn>
                  <a:cxn ang="0">
                    <a:pos x="34" y="83"/>
                  </a:cxn>
                  <a:cxn ang="0">
                    <a:pos x="25" y="86"/>
                  </a:cxn>
                </a:cxnLst>
                <a:rect l="0" t="0" r="r" b="b"/>
                <a:pathLst>
                  <a:path w="34" h="86">
                    <a:moveTo>
                      <a:pt x="25" y="86"/>
                    </a:moveTo>
                    <a:lnTo>
                      <a:pt x="0" y="3"/>
                    </a:lnTo>
                    <a:lnTo>
                      <a:pt x="8" y="0"/>
                    </a:lnTo>
                    <a:lnTo>
                      <a:pt x="34" y="83"/>
                    </a:lnTo>
                    <a:lnTo>
                      <a:pt x="25" y="8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6" name="Freeform 112"/>
              <p:cNvSpPr>
                <a:spLocks/>
              </p:cNvSpPr>
              <p:nvPr/>
            </p:nvSpPr>
            <p:spPr bwMode="auto">
              <a:xfrm>
                <a:off x="4565" y="1405"/>
                <a:ext cx="12" cy="11"/>
              </a:xfrm>
              <a:custGeom>
                <a:avLst/>
                <a:gdLst/>
                <a:ahLst/>
                <a:cxnLst>
                  <a:cxn ang="0">
                    <a:pos x="0" y="3"/>
                  </a:cxn>
                  <a:cxn ang="0">
                    <a:pos x="3" y="11"/>
                  </a:cxn>
                  <a:cxn ang="0">
                    <a:pos x="12" y="8"/>
                  </a:cxn>
                  <a:cxn ang="0">
                    <a:pos x="9" y="0"/>
                  </a:cxn>
                  <a:cxn ang="0">
                    <a:pos x="0" y="3"/>
                  </a:cxn>
                </a:cxnLst>
                <a:rect l="0" t="0" r="r" b="b"/>
                <a:pathLst>
                  <a:path w="12" h="11">
                    <a:moveTo>
                      <a:pt x="0" y="3"/>
                    </a:moveTo>
                    <a:lnTo>
                      <a:pt x="3" y="11"/>
                    </a:lnTo>
                    <a:lnTo>
                      <a:pt x="12" y="8"/>
                    </a:lnTo>
                    <a:lnTo>
                      <a:pt x="9" y="0"/>
                    </a:lnTo>
                    <a:lnTo>
                      <a:pt x="0"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7" name="Freeform 113"/>
              <p:cNvSpPr>
                <a:spLocks/>
              </p:cNvSpPr>
              <p:nvPr/>
            </p:nvSpPr>
            <p:spPr bwMode="auto">
              <a:xfrm>
                <a:off x="4574" y="1376"/>
                <a:ext cx="99" cy="37"/>
              </a:xfrm>
              <a:custGeom>
                <a:avLst/>
                <a:gdLst/>
                <a:ahLst/>
                <a:cxnLst>
                  <a:cxn ang="0">
                    <a:pos x="3" y="37"/>
                  </a:cxn>
                  <a:cxn ang="0">
                    <a:pos x="0" y="29"/>
                  </a:cxn>
                  <a:cxn ang="0">
                    <a:pos x="96" y="0"/>
                  </a:cxn>
                  <a:cxn ang="0">
                    <a:pos x="99" y="9"/>
                  </a:cxn>
                  <a:cxn ang="0">
                    <a:pos x="3" y="37"/>
                  </a:cxn>
                </a:cxnLst>
                <a:rect l="0" t="0" r="r" b="b"/>
                <a:pathLst>
                  <a:path w="99" h="37">
                    <a:moveTo>
                      <a:pt x="3" y="37"/>
                    </a:moveTo>
                    <a:lnTo>
                      <a:pt x="0" y="29"/>
                    </a:lnTo>
                    <a:lnTo>
                      <a:pt x="96" y="0"/>
                    </a:lnTo>
                    <a:lnTo>
                      <a:pt x="99" y="9"/>
                    </a:lnTo>
                    <a:lnTo>
                      <a:pt x="3"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8" name="Freeform 114"/>
              <p:cNvSpPr>
                <a:spLocks/>
              </p:cNvSpPr>
              <p:nvPr/>
            </p:nvSpPr>
            <p:spPr bwMode="auto">
              <a:xfrm>
                <a:off x="4601" y="1315"/>
                <a:ext cx="110" cy="127"/>
              </a:xfrm>
              <a:custGeom>
                <a:avLst/>
                <a:gdLst/>
                <a:ahLst/>
                <a:cxnLst>
                  <a:cxn ang="0">
                    <a:pos x="0" y="101"/>
                  </a:cxn>
                  <a:cxn ang="0">
                    <a:pos x="73" y="127"/>
                  </a:cxn>
                  <a:cxn ang="0">
                    <a:pos x="110" y="25"/>
                  </a:cxn>
                  <a:cxn ang="0">
                    <a:pos x="37" y="0"/>
                  </a:cxn>
                  <a:cxn ang="0">
                    <a:pos x="0" y="101"/>
                  </a:cxn>
                </a:cxnLst>
                <a:rect l="0" t="0" r="r" b="b"/>
                <a:pathLst>
                  <a:path w="110" h="127">
                    <a:moveTo>
                      <a:pt x="0" y="101"/>
                    </a:moveTo>
                    <a:lnTo>
                      <a:pt x="73" y="127"/>
                    </a:lnTo>
                    <a:lnTo>
                      <a:pt x="110" y="25"/>
                    </a:lnTo>
                    <a:lnTo>
                      <a:pt x="37" y="0"/>
                    </a:lnTo>
                    <a:lnTo>
                      <a:pt x="0" y="101"/>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79" name="Freeform 115"/>
              <p:cNvSpPr>
                <a:spLocks noEditPoints="1"/>
              </p:cNvSpPr>
              <p:nvPr/>
            </p:nvSpPr>
            <p:spPr bwMode="auto">
              <a:xfrm>
                <a:off x="4614" y="1347"/>
                <a:ext cx="80" cy="76"/>
              </a:xfrm>
              <a:custGeom>
                <a:avLst/>
                <a:gdLst/>
                <a:ahLst/>
                <a:cxnLst>
                  <a:cxn ang="0">
                    <a:pos x="0" y="59"/>
                  </a:cxn>
                  <a:cxn ang="0">
                    <a:pos x="23" y="68"/>
                  </a:cxn>
                  <a:cxn ang="0">
                    <a:pos x="33" y="41"/>
                  </a:cxn>
                  <a:cxn ang="0">
                    <a:pos x="10" y="32"/>
                  </a:cxn>
                  <a:cxn ang="0">
                    <a:pos x="0" y="59"/>
                  </a:cxn>
                  <a:cxn ang="0">
                    <a:pos x="41" y="43"/>
                  </a:cxn>
                  <a:cxn ang="0">
                    <a:pos x="66" y="52"/>
                  </a:cxn>
                  <a:cxn ang="0">
                    <a:pos x="80" y="9"/>
                  </a:cxn>
                  <a:cxn ang="0">
                    <a:pos x="57" y="0"/>
                  </a:cxn>
                  <a:cxn ang="0">
                    <a:pos x="41" y="43"/>
                  </a:cxn>
                  <a:cxn ang="0">
                    <a:pos x="39" y="55"/>
                  </a:cxn>
                  <a:cxn ang="0">
                    <a:pos x="60" y="62"/>
                  </a:cxn>
                  <a:cxn ang="0">
                    <a:pos x="60" y="61"/>
                  </a:cxn>
                  <a:cxn ang="0">
                    <a:pos x="40" y="52"/>
                  </a:cxn>
                  <a:cxn ang="0">
                    <a:pos x="39" y="55"/>
                  </a:cxn>
                  <a:cxn ang="0">
                    <a:pos x="37" y="59"/>
                  </a:cxn>
                  <a:cxn ang="0">
                    <a:pos x="57" y="66"/>
                  </a:cxn>
                  <a:cxn ang="0">
                    <a:pos x="59" y="65"/>
                  </a:cxn>
                  <a:cxn ang="0">
                    <a:pos x="39" y="56"/>
                  </a:cxn>
                  <a:cxn ang="0">
                    <a:pos x="37" y="59"/>
                  </a:cxn>
                  <a:cxn ang="0">
                    <a:pos x="36" y="63"/>
                  </a:cxn>
                  <a:cxn ang="0">
                    <a:pos x="57" y="72"/>
                  </a:cxn>
                  <a:cxn ang="0">
                    <a:pos x="57" y="69"/>
                  </a:cxn>
                  <a:cxn ang="0">
                    <a:pos x="37" y="62"/>
                  </a:cxn>
                  <a:cxn ang="0">
                    <a:pos x="36" y="63"/>
                  </a:cxn>
                  <a:cxn ang="0">
                    <a:pos x="34" y="68"/>
                  </a:cxn>
                  <a:cxn ang="0">
                    <a:pos x="54" y="76"/>
                  </a:cxn>
                  <a:cxn ang="0">
                    <a:pos x="56" y="73"/>
                  </a:cxn>
                  <a:cxn ang="0">
                    <a:pos x="34" y="66"/>
                  </a:cxn>
                  <a:cxn ang="0">
                    <a:pos x="34" y="68"/>
                  </a:cxn>
                </a:cxnLst>
                <a:rect l="0" t="0" r="r" b="b"/>
                <a:pathLst>
                  <a:path w="80" h="76">
                    <a:moveTo>
                      <a:pt x="0" y="59"/>
                    </a:moveTo>
                    <a:lnTo>
                      <a:pt x="23" y="68"/>
                    </a:lnTo>
                    <a:lnTo>
                      <a:pt x="33" y="41"/>
                    </a:lnTo>
                    <a:lnTo>
                      <a:pt x="10" y="32"/>
                    </a:lnTo>
                    <a:lnTo>
                      <a:pt x="0" y="59"/>
                    </a:lnTo>
                    <a:close/>
                    <a:moveTo>
                      <a:pt x="41" y="43"/>
                    </a:moveTo>
                    <a:lnTo>
                      <a:pt x="66" y="52"/>
                    </a:lnTo>
                    <a:lnTo>
                      <a:pt x="80" y="9"/>
                    </a:lnTo>
                    <a:lnTo>
                      <a:pt x="57" y="0"/>
                    </a:lnTo>
                    <a:lnTo>
                      <a:pt x="41" y="43"/>
                    </a:lnTo>
                    <a:close/>
                    <a:moveTo>
                      <a:pt x="39" y="55"/>
                    </a:moveTo>
                    <a:lnTo>
                      <a:pt x="60" y="62"/>
                    </a:lnTo>
                    <a:lnTo>
                      <a:pt x="60" y="61"/>
                    </a:lnTo>
                    <a:lnTo>
                      <a:pt x="40" y="52"/>
                    </a:lnTo>
                    <a:lnTo>
                      <a:pt x="39" y="55"/>
                    </a:lnTo>
                    <a:close/>
                    <a:moveTo>
                      <a:pt x="37" y="59"/>
                    </a:moveTo>
                    <a:lnTo>
                      <a:pt x="57" y="66"/>
                    </a:lnTo>
                    <a:lnTo>
                      <a:pt x="59" y="65"/>
                    </a:lnTo>
                    <a:lnTo>
                      <a:pt x="39" y="56"/>
                    </a:lnTo>
                    <a:lnTo>
                      <a:pt x="37" y="59"/>
                    </a:lnTo>
                    <a:close/>
                    <a:moveTo>
                      <a:pt x="36" y="63"/>
                    </a:moveTo>
                    <a:lnTo>
                      <a:pt x="57" y="72"/>
                    </a:lnTo>
                    <a:lnTo>
                      <a:pt x="57" y="69"/>
                    </a:lnTo>
                    <a:lnTo>
                      <a:pt x="37" y="62"/>
                    </a:lnTo>
                    <a:lnTo>
                      <a:pt x="36" y="63"/>
                    </a:lnTo>
                    <a:close/>
                    <a:moveTo>
                      <a:pt x="34" y="68"/>
                    </a:moveTo>
                    <a:lnTo>
                      <a:pt x="54" y="76"/>
                    </a:lnTo>
                    <a:lnTo>
                      <a:pt x="56" y="73"/>
                    </a:lnTo>
                    <a:lnTo>
                      <a:pt x="34" y="66"/>
                    </a:lnTo>
                    <a:lnTo>
                      <a:pt x="34" y="68"/>
                    </a:ln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0" name="Freeform 116"/>
              <p:cNvSpPr>
                <a:spLocks/>
              </p:cNvSpPr>
              <p:nvPr/>
            </p:nvSpPr>
            <p:spPr bwMode="auto">
              <a:xfrm>
                <a:off x="4638" y="1325"/>
                <a:ext cx="66" cy="27"/>
              </a:xfrm>
              <a:custGeom>
                <a:avLst/>
                <a:gdLst/>
                <a:ahLst/>
                <a:cxnLst>
                  <a:cxn ang="0">
                    <a:pos x="0" y="2"/>
                  </a:cxn>
                  <a:cxn ang="0">
                    <a:pos x="66" y="27"/>
                  </a:cxn>
                  <a:cxn ang="0">
                    <a:pos x="66" y="24"/>
                  </a:cxn>
                  <a:cxn ang="0">
                    <a:pos x="2" y="0"/>
                  </a:cxn>
                  <a:cxn ang="0">
                    <a:pos x="0" y="2"/>
                  </a:cxn>
                </a:cxnLst>
                <a:rect l="0" t="0" r="r" b="b"/>
                <a:pathLst>
                  <a:path w="66" h="27">
                    <a:moveTo>
                      <a:pt x="0" y="2"/>
                    </a:moveTo>
                    <a:lnTo>
                      <a:pt x="66" y="27"/>
                    </a:lnTo>
                    <a:lnTo>
                      <a:pt x="66" y="24"/>
                    </a:lnTo>
                    <a:lnTo>
                      <a:pt x="2" y="0"/>
                    </a:lnTo>
                    <a:lnTo>
                      <a:pt x="0" y="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1" name="Line 117"/>
              <p:cNvSpPr>
                <a:spLocks noChangeShapeType="1"/>
              </p:cNvSpPr>
              <p:nvPr/>
            </p:nvSpPr>
            <p:spPr bwMode="auto">
              <a:xfrm>
                <a:off x="4640" y="1329"/>
                <a:ext cx="61" cy="2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2" name="Line 118"/>
              <p:cNvSpPr>
                <a:spLocks noChangeShapeType="1"/>
              </p:cNvSpPr>
              <p:nvPr/>
            </p:nvSpPr>
            <p:spPr bwMode="auto">
              <a:xfrm flipH="1">
                <a:off x="4651" y="1396"/>
                <a:ext cx="7" cy="2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3" name="Line 119"/>
              <p:cNvSpPr>
                <a:spLocks noChangeShapeType="1"/>
              </p:cNvSpPr>
              <p:nvPr/>
            </p:nvSpPr>
            <p:spPr bwMode="auto">
              <a:xfrm flipH="1">
                <a:off x="4655" y="1399"/>
                <a:ext cx="8" cy="2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4" name="Line 120"/>
              <p:cNvSpPr>
                <a:spLocks noChangeShapeType="1"/>
              </p:cNvSpPr>
              <p:nvPr/>
            </p:nvSpPr>
            <p:spPr bwMode="auto">
              <a:xfrm>
                <a:off x="4655" y="1396"/>
                <a:ext cx="20" cy="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5" name="Line 121"/>
              <p:cNvSpPr>
                <a:spLocks noChangeShapeType="1"/>
              </p:cNvSpPr>
              <p:nvPr/>
            </p:nvSpPr>
            <p:spPr bwMode="auto">
              <a:xfrm flipH="1">
                <a:off x="4664" y="1402"/>
                <a:ext cx="7" cy="2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6" name="Line 122"/>
              <p:cNvSpPr>
                <a:spLocks noChangeShapeType="1"/>
              </p:cNvSpPr>
              <p:nvPr/>
            </p:nvSpPr>
            <p:spPr bwMode="auto">
              <a:xfrm flipH="1">
                <a:off x="4660" y="1400"/>
                <a:ext cx="7" cy="2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7" name="Line 123"/>
              <p:cNvSpPr>
                <a:spLocks noChangeShapeType="1"/>
              </p:cNvSpPr>
              <p:nvPr/>
            </p:nvSpPr>
            <p:spPr bwMode="auto">
              <a:xfrm>
                <a:off x="4631" y="1365"/>
                <a:ext cx="20" cy="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8" name="Line 124"/>
              <p:cNvSpPr>
                <a:spLocks noChangeShapeType="1"/>
              </p:cNvSpPr>
              <p:nvPr/>
            </p:nvSpPr>
            <p:spPr bwMode="auto">
              <a:xfrm>
                <a:off x="4630" y="1368"/>
                <a:ext cx="17" cy="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89" name="Line 125"/>
              <p:cNvSpPr>
                <a:spLocks noChangeShapeType="1"/>
              </p:cNvSpPr>
              <p:nvPr/>
            </p:nvSpPr>
            <p:spPr bwMode="auto">
              <a:xfrm>
                <a:off x="4628" y="1370"/>
                <a:ext cx="13" cy="6"/>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0" name="Line 126"/>
              <p:cNvSpPr>
                <a:spLocks noChangeShapeType="1"/>
              </p:cNvSpPr>
              <p:nvPr/>
            </p:nvSpPr>
            <p:spPr bwMode="auto">
              <a:xfrm>
                <a:off x="4627" y="1375"/>
                <a:ext cx="21" cy="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1" name="Line 127"/>
              <p:cNvSpPr>
                <a:spLocks noChangeShapeType="1"/>
              </p:cNvSpPr>
              <p:nvPr/>
            </p:nvSpPr>
            <p:spPr bwMode="auto">
              <a:xfrm>
                <a:off x="4635" y="1350"/>
                <a:ext cx="12" cy="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2" name="Line 128"/>
              <p:cNvSpPr>
                <a:spLocks noChangeShapeType="1"/>
              </p:cNvSpPr>
              <p:nvPr/>
            </p:nvSpPr>
            <p:spPr bwMode="auto">
              <a:xfrm>
                <a:off x="4634" y="1353"/>
                <a:ext cx="21" cy="9"/>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3" name="Line 129"/>
              <p:cNvSpPr>
                <a:spLocks noChangeShapeType="1"/>
              </p:cNvSpPr>
              <p:nvPr/>
            </p:nvSpPr>
            <p:spPr bwMode="auto">
              <a:xfrm>
                <a:off x="4633" y="1357"/>
                <a:ext cx="21" cy="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4" name="Line 130"/>
              <p:cNvSpPr>
                <a:spLocks noChangeShapeType="1"/>
              </p:cNvSpPr>
              <p:nvPr/>
            </p:nvSpPr>
            <p:spPr bwMode="auto">
              <a:xfrm>
                <a:off x="4633" y="1360"/>
                <a:ext cx="20" cy="9"/>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5" name="Line 131"/>
              <p:cNvSpPr>
                <a:spLocks noChangeShapeType="1"/>
              </p:cNvSpPr>
              <p:nvPr/>
            </p:nvSpPr>
            <p:spPr bwMode="auto">
              <a:xfrm>
                <a:off x="4640" y="1340"/>
                <a:ext cx="20" cy="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6" name="Line 132"/>
              <p:cNvSpPr>
                <a:spLocks noChangeShapeType="1"/>
              </p:cNvSpPr>
              <p:nvPr/>
            </p:nvSpPr>
            <p:spPr bwMode="auto">
              <a:xfrm>
                <a:off x="4638" y="1343"/>
                <a:ext cx="20" cy="9"/>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7" name="Line 133"/>
              <p:cNvSpPr>
                <a:spLocks noChangeShapeType="1"/>
              </p:cNvSpPr>
              <p:nvPr/>
            </p:nvSpPr>
            <p:spPr bwMode="auto">
              <a:xfrm>
                <a:off x="4637" y="1347"/>
                <a:ext cx="17" cy="6"/>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8" name="Freeform 134"/>
              <p:cNvSpPr>
                <a:spLocks/>
              </p:cNvSpPr>
              <p:nvPr/>
            </p:nvSpPr>
            <p:spPr bwMode="auto">
              <a:xfrm>
                <a:off x="4685" y="1357"/>
                <a:ext cx="5" cy="6"/>
              </a:xfrm>
              <a:custGeom>
                <a:avLst/>
                <a:gdLst/>
                <a:ahLst/>
                <a:cxnLst>
                  <a:cxn ang="0">
                    <a:pos x="2" y="6"/>
                  </a:cxn>
                  <a:cxn ang="0">
                    <a:pos x="2" y="5"/>
                  </a:cxn>
                  <a:cxn ang="0">
                    <a:pos x="5" y="3"/>
                  </a:cxn>
                  <a:cxn ang="0">
                    <a:pos x="5" y="0"/>
                  </a:cxn>
                  <a:cxn ang="0">
                    <a:pos x="5" y="0"/>
                  </a:cxn>
                  <a:cxn ang="0">
                    <a:pos x="0" y="2"/>
                  </a:cxn>
                </a:cxnLst>
                <a:rect l="0" t="0" r="r" b="b"/>
                <a:pathLst>
                  <a:path w="5" h="6">
                    <a:moveTo>
                      <a:pt x="2" y="6"/>
                    </a:moveTo>
                    <a:lnTo>
                      <a:pt x="2" y="5"/>
                    </a:lnTo>
                    <a:lnTo>
                      <a:pt x="5" y="3"/>
                    </a:lnTo>
                    <a:lnTo>
                      <a:pt x="5" y="0"/>
                    </a:lnTo>
                    <a:lnTo>
                      <a:pt x="5" y="0"/>
                    </a:lnTo>
                    <a:lnTo>
                      <a:pt x="0" y="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999" name="Freeform 135"/>
              <p:cNvSpPr>
                <a:spLocks/>
              </p:cNvSpPr>
              <p:nvPr/>
            </p:nvSpPr>
            <p:spPr bwMode="auto">
              <a:xfrm>
                <a:off x="4681" y="1357"/>
                <a:ext cx="4" cy="3"/>
              </a:xfrm>
              <a:custGeom>
                <a:avLst/>
                <a:gdLst/>
                <a:ahLst/>
                <a:cxnLst>
                  <a:cxn ang="0">
                    <a:pos x="2" y="3"/>
                  </a:cxn>
                  <a:cxn ang="0">
                    <a:pos x="0" y="3"/>
                  </a:cxn>
                  <a:cxn ang="0">
                    <a:pos x="0" y="2"/>
                  </a:cxn>
                  <a:cxn ang="0">
                    <a:pos x="3" y="2"/>
                  </a:cxn>
                  <a:cxn ang="0">
                    <a:pos x="4" y="0"/>
                  </a:cxn>
                  <a:cxn ang="0">
                    <a:pos x="2" y="0"/>
                  </a:cxn>
                </a:cxnLst>
                <a:rect l="0" t="0" r="r" b="b"/>
                <a:pathLst>
                  <a:path w="4" h="3">
                    <a:moveTo>
                      <a:pt x="2" y="3"/>
                    </a:moveTo>
                    <a:lnTo>
                      <a:pt x="0" y="3"/>
                    </a:lnTo>
                    <a:lnTo>
                      <a:pt x="0" y="2"/>
                    </a:lnTo>
                    <a:lnTo>
                      <a:pt x="3" y="2"/>
                    </a:lnTo>
                    <a:lnTo>
                      <a:pt x="4" y="0"/>
                    </a:lnTo>
                    <a:lnTo>
                      <a:pt x="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0" name="Freeform 136"/>
              <p:cNvSpPr>
                <a:spLocks/>
              </p:cNvSpPr>
              <p:nvPr/>
            </p:nvSpPr>
            <p:spPr bwMode="auto">
              <a:xfrm>
                <a:off x="4671" y="1353"/>
                <a:ext cx="7" cy="7"/>
              </a:xfrm>
              <a:custGeom>
                <a:avLst/>
                <a:gdLst/>
                <a:ahLst/>
                <a:cxnLst>
                  <a:cxn ang="0">
                    <a:pos x="7" y="4"/>
                  </a:cxn>
                  <a:cxn ang="0">
                    <a:pos x="6" y="6"/>
                  </a:cxn>
                  <a:cxn ang="0">
                    <a:pos x="4" y="6"/>
                  </a:cxn>
                  <a:cxn ang="0">
                    <a:pos x="3" y="6"/>
                  </a:cxn>
                  <a:cxn ang="0">
                    <a:pos x="2" y="7"/>
                  </a:cxn>
                  <a:cxn ang="0">
                    <a:pos x="0" y="7"/>
                  </a:cxn>
                  <a:cxn ang="0">
                    <a:pos x="0" y="6"/>
                  </a:cxn>
                  <a:cxn ang="0">
                    <a:pos x="2" y="6"/>
                  </a:cxn>
                  <a:cxn ang="0">
                    <a:pos x="3" y="4"/>
                  </a:cxn>
                  <a:cxn ang="0">
                    <a:pos x="4" y="3"/>
                  </a:cxn>
                  <a:cxn ang="0">
                    <a:pos x="7" y="3"/>
                  </a:cxn>
                  <a:cxn ang="0">
                    <a:pos x="7" y="2"/>
                  </a:cxn>
                  <a:cxn ang="0">
                    <a:pos x="7" y="2"/>
                  </a:cxn>
                  <a:cxn ang="0">
                    <a:pos x="6" y="2"/>
                  </a:cxn>
                  <a:cxn ang="0">
                    <a:pos x="4" y="2"/>
                  </a:cxn>
                  <a:cxn ang="0">
                    <a:pos x="3" y="2"/>
                  </a:cxn>
                  <a:cxn ang="0">
                    <a:pos x="4" y="0"/>
                  </a:cxn>
                </a:cxnLst>
                <a:rect l="0" t="0" r="r" b="b"/>
                <a:pathLst>
                  <a:path w="7" h="7">
                    <a:moveTo>
                      <a:pt x="7" y="4"/>
                    </a:moveTo>
                    <a:lnTo>
                      <a:pt x="6" y="6"/>
                    </a:lnTo>
                    <a:lnTo>
                      <a:pt x="4" y="6"/>
                    </a:lnTo>
                    <a:lnTo>
                      <a:pt x="3" y="6"/>
                    </a:lnTo>
                    <a:lnTo>
                      <a:pt x="2" y="7"/>
                    </a:lnTo>
                    <a:lnTo>
                      <a:pt x="0" y="7"/>
                    </a:lnTo>
                    <a:lnTo>
                      <a:pt x="0" y="6"/>
                    </a:lnTo>
                    <a:lnTo>
                      <a:pt x="2" y="6"/>
                    </a:lnTo>
                    <a:lnTo>
                      <a:pt x="3" y="4"/>
                    </a:lnTo>
                    <a:lnTo>
                      <a:pt x="4" y="3"/>
                    </a:lnTo>
                    <a:lnTo>
                      <a:pt x="7" y="3"/>
                    </a:lnTo>
                    <a:lnTo>
                      <a:pt x="7" y="2"/>
                    </a:lnTo>
                    <a:lnTo>
                      <a:pt x="7" y="2"/>
                    </a:lnTo>
                    <a:lnTo>
                      <a:pt x="6" y="2"/>
                    </a:lnTo>
                    <a:lnTo>
                      <a:pt x="4" y="2"/>
                    </a:lnTo>
                    <a:lnTo>
                      <a:pt x="3" y="2"/>
                    </a:lnTo>
                    <a:lnTo>
                      <a:pt x="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1" name="Line 137"/>
              <p:cNvSpPr>
                <a:spLocks noChangeShapeType="1"/>
              </p:cNvSpPr>
              <p:nvPr/>
            </p:nvSpPr>
            <p:spPr bwMode="auto">
              <a:xfrm flipV="1">
                <a:off x="4673" y="1353"/>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2" name="Line 138"/>
              <p:cNvSpPr>
                <a:spLocks noChangeShapeType="1"/>
              </p:cNvSpPr>
              <p:nvPr/>
            </p:nvSpPr>
            <p:spPr bwMode="auto">
              <a:xfrm flipV="1">
                <a:off x="4680" y="1356"/>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3" name="Freeform 139"/>
              <p:cNvSpPr>
                <a:spLocks/>
              </p:cNvSpPr>
              <p:nvPr/>
            </p:nvSpPr>
            <p:spPr bwMode="auto">
              <a:xfrm>
                <a:off x="4667" y="1360"/>
                <a:ext cx="4" cy="6"/>
              </a:xfrm>
              <a:custGeom>
                <a:avLst/>
                <a:gdLst/>
                <a:ahLst/>
                <a:cxnLst>
                  <a:cxn ang="0">
                    <a:pos x="4" y="0"/>
                  </a:cxn>
                  <a:cxn ang="0">
                    <a:pos x="3" y="2"/>
                  </a:cxn>
                  <a:cxn ang="0">
                    <a:pos x="1" y="3"/>
                  </a:cxn>
                  <a:cxn ang="0">
                    <a:pos x="0" y="5"/>
                  </a:cxn>
                  <a:cxn ang="0">
                    <a:pos x="1" y="6"/>
                  </a:cxn>
                  <a:cxn ang="0">
                    <a:pos x="4" y="5"/>
                  </a:cxn>
                </a:cxnLst>
                <a:rect l="0" t="0" r="r" b="b"/>
                <a:pathLst>
                  <a:path w="4" h="6">
                    <a:moveTo>
                      <a:pt x="4" y="0"/>
                    </a:moveTo>
                    <a:lnTo>
                      <a:pt x="3" y="2"/>
                    </a:lnTo>
                    <a:lnTo>
                      <a:pt x="1" y="3"/>
                    </a:lnTo>
                    <a:lnTo>
                      <a:pt x="0" y="5"/>
                    </a:lnTo>
                    <a:lnTo>
                      <a:pt x="1" y="6"/>
                    </a:lnTo>
                    <a:lnTo>
                      <a:pt x="4" y="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4" name="Freeform 140"/>
              <p:cNvSpPr>
                <a:spLocks/>
              </p:cNvSpPr>
              <p:nvPr/>
            </p:nvSpPr>
            <p:spPr bwMode="auto">
              <a:xfrm>
                <a:off x="4673" y="1362"/>
                <a:ext cx="4" cy="4"/>
              </a:xfrm>
              <a:custGeom>
                <a:avLst/>
                <a:gdLst/>
                <a:ahLst/>
                <a:cxnLst>
                  <a:cxn ang="0">
                    <a:pos x="1" y="0"/>
                  </a:cxn>
                  <a:cxn ang="0">
                    <a:pos x="4" y="1"/>
                  </a:cxn>
                  <a:cxn ang="0">
                    <a:pos x="2" y="1"/>
                  </a:cxn>
                  <a:cxn ang="0">
                    <a:pos x="0" y="3"/>
                  </a:cxn>
                  <a:cxn ang="0">
                    <a:pos x="0" y="4"/>
                  </a:cxn>
                  <a:cxn ang="0">
                    <a:pos x="1" y="4"/>
                  </a:cxn>
                </a:cxnLst>
                <a:rect l="0" t="0" r="r" b="b"/>
                <a:pathLst>
                  <a:path w="4" h="4">
                    <a:moveTo>
                      <a:pt x="1" y="0"/>
                    </a:moveTo>
                    <a:lnTo>
                      <a:pt x="4" y="1"/>
                    </a:lnTo>
                    <a:lnTo>
                      <a:pt x="2" y="1"/>
                    </a:lnTo>
                    <a:lnTo>
                      <a:pt x="0" y="3"/>
                    </a:lnTo>
                    <a:lnTo>
                      <a:pt x="0" y="4"/>
                    </a:lnTo>
                    <a:lnTo>
                      <a:pt x="1" y="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5" name="Freeform 141"/>
              <p:cNvSpPr>
                <a:spLocks/>
              </p:cNvSpPr>
              <p:nvPr/>
            </p:nvSpPr>
            <p:spPr bwMode="auto">
              <a:xfrm>
                <a:off x="4678" y="1363"/>
                <a:ext cx="9" cy="7"/>
              </a:xfrm>
              <a:custGeom>
                <a:avLst/>
                <a:gdLst/>
                <a:ahLst/>
                <a:cxnLst>
                  <a:cxn ang="0">
                    <a:pos x="2" y="3"/>
                  </a:cxn>
                  <a:cxn ang="0">
                    <a:pos x="2" y="2"/>
                  </a:cxn>
                  <a:cxn ang="0">
                    <a:pos x="3" y="2"/>
                  </a:cxn>
                  <a:cxn ang="0">
                    <a:pos x="5" y="2"/>
                  </a:cxn>
                  <a:cxn ang="0">
                    <a:pos x="7" y="0"/>
                  </a:cxn>
                  <a:cxn ang="0">
                    <a:pos x="9" y="0"/>
                  </a:cxn>
                  <a:cxn ang="0">
                    <a:pos x="9" y="2"/>
                  </a:cxn>
                  <a:cxn ang="0">
                    <a:pos x="7" y="2"/>
                  </a:cxn>
                  <a:cxn ang="0">
                    <a:pos x="5" y="3"/>
                  </a:cxn>
                  <a:cxn ang="0">
                    <a:pos x="3" y="5"/>
                  </a:cxn>
                  <a:cxn ang="0">
                    <a:pos x="2" y="5"/>
                  </a:cxn>
                  <a:cxn ang="0">
                    <a:pos x="0" y="6"/>
                  </a:cxn>
                  <a:cxn ang="0">
                    <a:pos x="2" y="6"/>
                  </a:cxn>
                  <a:cxn ang="0">
                    <a:pos x="3" y="6"/>
                  </a:cxn>
                  <a:cxn ang="0">
                    <a:pos x="5" y="6"/>
                  </a:cxn>
                  <a:cxn ang="0">
                    <a:pos x="5" y="6"/>
                  </a:cxn>
                  <a:cxn ang="0">
                    <a:pos x="5" y="7"/>
                  </a:cxn>
                </a:cxnLst>
                <a:rect l="0" t="0" r="r" b="b"/>
                <a:pathLst>
                  <a:path w="9" h="7">
                    <a:moveTo>
                      <a:pt x="2" y="3"/>
                    </a:moveTo>
                    <a:lnTo>
                      <a:pt x="2" y="2"/>
                    </a:lnTo>
                    <a:lnTo>
                      <a:pt x="3" y="2"/>
                    </a:lnTo>
                    <a:lnTo>
                      <a:pt x="5" y="2"/>
                    </a:lnTo>
                    <a:lnTo>
                      <a:pt x="7" y="0"/>
                    </a:lnTo>
                    <a:lnTo>
                      <a:pt x="9" y="0"/>
                    </a:lnTo>
                    <a:lnTo>
                      <a:pt x="9" y="2"/>
                    </a:lnTo>
                    <a:lnTo>
                      <a:pt x="7" y="2"/>
                    </a:lnTo>
                    <a:lnTo>
                      <a:pt x="5" y="3"/>
                    </a:lnTo>
                    <a:lnTo>
                      <a:pt x="3" y="5"/>
                    </a:lnTo>
                    <a:lnTo>
                      <a:pt x="2" y="5"/>
                    </a:lnTo>
                    <a:lnTo>
                      <a:pt x="0" y="6"/>
                    </a:lnTo>
                    <a:lnTo>
                      <a:pt x="2" y="6"/>
                    </a:lnTo>
                    <a:lnTo>
                      <a:pt x="3" y="6"/>
                    </a:lnTo>
                    <a:lnTo>
                      <a:pt x="5" y="6"/>
                    </a:lnTo>
                    <a:lnTo>
                      <a:pt x="5" y="6"/>
                    </a:lnTo>
                    <a:lnTo>
                      <a:pt x="5" y="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6" name="Line 142"/>
              <p:cNvSpPr>
                <a:spLocks noChangeShapeType="1"/>
              </p:cNvSpPr>
              <p:nvPr/>
            </p:nvSpPr>
            <p:spPr bwMode="auto">
              <a:xfrm flipH="1">
                <a:off x="4684" y="1366"/>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7" name="Line 143"/>
              <p:cNvSpPr>
                <a:spLocks noChangeShapeType="1"/>
              </p:cNvSpPr>
              <p:nvPr/>
            </p:nvSpPr>
            <p:spPr bwMode="auto">
              <a:xfrm flipH="1">
                <a:off x="4677" y="1363"/>
                <a:ext cx="1" cy="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8" name="Freeform 144"/>
              <p:cNvSpPr>
                <a:spLocks/>
              </p:cNvSpPr>
              <p:nvPr/>
            </p:nvSpPr>
            <p:spPr bwMode="auto">
              <a:xfrm>
                <a:off x="4681" y="1373"/>
                <a:ext cx="4" cy="6"/>
              </a:xfrm>
              <a:custGeom>
                <a:avLst/>
                <a:gdLst/>
                <a:ahLst/>
                <a:cxnLst>
                  <a:cxn ang="0">
                    <a:pos x="0" y="6"/>
                  </a:cxn>
                  <a:cxn ang="0">
                    <a:pos x="2" y="5"/>
                  </a:cxn>
                  <a:cxn ang="0">
                    <a:pos x="3" y="3"/>
                  </a:cxn>
                  <a:cxn ang="0">
                    <a:pos x="4" y="0"/>
                  </a:cxn>
                  <a:cxn ang="0">
                    <a:pos x="3" y="0"/>
                  </a:cxn>
                  <a:cxn ang="0">
                    <a:pos x="0" y="2"/>
                  </a:cxn>
                </a:cxnLst>
                <a:rect l="0" t="0" r="r" b="b"/>
                <a:pathLst>
                  <a:path w="4" h="6">
                    <a:moveTo>
                      <a:pt x="0" y="6"/>
                    </a:moveTo>
                    <a:lnTo>
                      <a:pt x="2" y="5"/>
                    </a:lnTo>
                    <a:lnTo>
                      <a:pt x="3" y="3"/>
                    </a:lnTo>
                    <a:lnTo>
                      <a:pt x="4" y="0"/>
                    </a:lnTo>
                    <a:lnTo>
                      <a:pt x="3" y="0"/>
                    </a:lnTo>
                    <a:lnTo>
                      <a:pt x="0" y="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09" name="Freeform 145"/>
              <p:cNvSpPr>
                <a:spLocks/>
              </p:cNvSpPr>
              <p:nvPr/>
            </p:nvSpPr>
            <p:spPr bwMode="auto">
              <a:xfrm>
                <a:off x="4675" y="1372"/>
                <a:ext cx="5" cy="4"/>
              </a:xfrm>
              <a:custGeom>
                <a:avLst/>
                <a:gdLst/>
                <a:ahLst/>
                <a:cxnLst>
                  <a:cxn ang="0">
                    <a:pos x="2" y="4"/>
                  </a:cxn>
                  <a:cxn ang="0">
                    <a:pos x="0" y="4"/>
                  </a:cxn>
                  <a:cxn ang="0">
                    <a:pos x="2" y="3"/>
                  </a:cxn>
                  <a:cxn ang="0">
                    <a:pos x="3" y="3"/>
                  </a:cxn>
                  <a:cxn ang="0">
                    <a:pos x="5" y="1"/>
                  </a:cxn>
                  <a:cxn ang="0">
                    <a:pos x="2" y="0"/>
                  </a:cxn>
                </a:cxnLst>
                <a:rect l="0" t="0" r="r" b="b"/>
                <a:pathLst>
                  <a:path w="5" h="4">
                    <a:moveTo>
                      <a:pt x="2" y="4"/>
                    </a:moveTo>
                    <a:lnTo>
                      <a:pt x="0" y="4"/>
                    </a:lnTo>
                    <a:lnTo>
                      <a:pt x="2" y="3"/>
                    </a:lnTo>
                    <a:lnTo>
                      <a:pt x="3" y="3"/>
                    </a:lnTo>
                    <a:lnTo>
                      <a:pt x="5" y="1"/>
                    </a:lnTo>
                    <a:lnTo>
                      <a:pt x="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0" name="Freeform 146"/>
              <p:cNvSpPr>
                <a:spLocks/>
              </p:cNvSpPr>
              <p:nvPr/>
            </p:nvSpPr>
            <p:spPr bwMode="auto">
              <a:xfrm>
                <a:off x="4665" y="1369"/>
                <a:ext cx="9" cy="7"/>
              </a:xfrm>
              <a:custGeom>
                <a:avLst/>
                <a:gdLst/>
                <a:ahLst/>
                <a:cxnLst>
                  <a:cxn ang="0">
                    <a:pos x="8" y="4"/>
                  </a:cxn>
                  <a:cxn ang="0">
                    <a:pos x="8" y="6"/>
                  </a:cxn>
                  <a:cxn ang="0">
                    <a:pos x="6" y="6"/>
                  </a:cxn>
                  <a:cxn ang="0">
                    <a:pos x="3" y="6"/>
                  </a:cxn>
                  <a:cxn ang="0">
                    <a:pos x="2" y="6"/>
                  </a:cxn>
                  <a:cxn ang="0">
                    <a:pos x="0" y="7"/>
                  </a:cxn>
                  <a:cxn ang="0">
                    <a:pos x="0" y="6"/>
                  </a:cxn>
                  <a:cxn ang="0">
                    <a:pos x="2" y="6"/>
                  </a:cxn>
                  <a:cxn ang="0">
                    <a:pos x="3" y="4"/>
                  </a:cxn>
                  <a:cxn ang="0">
                    <a:pos x="6" y="3"/>
                  </a:cxn>
                  <a:cxn ang="0">
                    <a:pos x="8" y="3"/>
                  </a:cxn>
                  <a:cxn ang="0">
                    <a:pos x="9" y="1"/>
                  </a:cxn>
                  <a:cxn ang="0">
                    <a:pos x="8" y="1"/>
                  </a:cxn>
                  <a:cxn ang="0">
                    <a:pos x="6" y="1"/>
                  </a:cxn>
                  <a:cxn ang="0">
                    <a:pos x="5" y="1"/>
                  </a:cxn>
                  <a:cxn ang="0">
                    <a:pos x="5" y="1"/>
                  </a:cxn>
                  <a:cxn ang="0">
                    <a:pos x="5" y="0"/>
                  </a:cxn>
                </a:cxnLst>
                <a:rect l="0" t="0" r="r" b="b"/>
                <a:pathLst>
                  <a:path w="9" h="7">
                    <a:moveTo>
                      <a:pt x="8" y="4"/>
                    </a:moveTo>
                    <a:lnTo>
                      <a:pt x="8" y="6"/>
                    </a:lnTo>
                    <a:lnTo>
                      <a:pt x="6" y="6"/>
                    </a:lnTo>
                    <a:lnTo>
                      <a:pt x="3" y="6"/>
                    </a:lnTo>
                    <a:lnTo>
                      <a:pt x="2" y="6"/>
                    </a:lnTo>
                    <a:lnTo>
                      <a:pt x="0" y="7"/>
                    </a:lnTo>
                    <a:lnTo>
                      <a:pt x="0" y="6"/>
                    </a:lnTo>
                    <a:lnTo>
                      <a:pt x="2" y="6"/>
                    </a:lnTo>
                    <a:lnTo>
                      <a:pt x="3" y="4"/>
                    </a:lnTo>
                    <a:lnTo>
                      <a:pt x="6" y="3"/>
                    </a:lnTo>
                    <a:lnTo>
                      <a:pt x="8" y="3"/>
                    </a:lnTo>
                    <a:lnTo>
                      <a:pt x="9" y="1"/>
                    </a:lnTo>
                    <a:lnTo>
                      <a:pt x="8" y="1"/>
                    </a:lnTo>
                    <a:lnTo>
                      <a:pt x="6" y="1"/>
                    </a:lnTo>
                    <a:lnTo>
                      <a:pt x="5" y="1"/>
                    </a:lnTo>
                    <a:lnTo>
                      <a:pt x="5" y="1"/>
                    </a:lnTo>
                    <a:lnTo>
                      <a:pt x="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1" name="Line 147"/>
              <p:cNvSpPr>
                <a:spLocks noChangeShapeType="1"/>
              </p:cNvSpPr>
              <p:nvPr/>
            </p:nvSpPr>
            <p:spPr bwMode="auto">
              <a:xfrm flipV="1">
                <a:off x="4667" y="1369"/>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2" name="Line 148"/>
              <p:cNvSpPr>
                <a:spLocks noChangeShapeType="1"/>
              </p:cNvSpPr>
              <p:nvPr/>
            </p:nvSpPr>
            <p:spPr bwMode="auto">
              <a:xfrm flipV="1">
                <a:off x="4674" y="1372"/>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3" name="Freeform 149"/>
              <p:cNvSpPr>
                <a:spLocks/>
              </p:cNvSpPr>
              <p:nvPr/>
            </p:nvSpPr>
            <p:spPr bwMode="auto">
              <a:xfrm>
                <a:off x="4663" y="1376"/>
                <a:ext cx="4" cy="6"/>
              </a:xfrm>
              <a:custGeom>
                <a:avLst/>
                <a:gdLst/>
                <a:ahLst/>
                <a:cxnLst>
                  <a:cxn ang="0">
                    <a:pos x="2" y="0"/>
                  </a:cxn>
                  <a:cxn ang="0">
                    <a:pos x="2" y="2"/>
                  </a:cxn>
                  <a:cxn ang="0">
                    <a:pos x="0" y="3"/>
                  </a:cxn>
                  <a:cxn ang="0">
                    <a:pos x="0" y="4"/>
                  </a:cxn>
                  <a:cxn ang="0">
                    <a:pos x="0" y="6"/>
                  </a:cxn>
                  <a:cxn ang="0">
                    <a:pos x="4" y="4"/>
                  </a:cxn>
                </a:cxnLst>
                <a:rect l="0" t="0" r="r" b="b"/>
                <a:pathLst>
                  <a:path w="4" h="6">
                    <a:moveTo>
                      <a:pt x="2" y="0"/>
                    </a:moveTo>
                    <a:lnTo>
                      <a:pt x="2" y="2"/>
                    </a:lnTo>
                    <a:lnTo>
                      <a:pt x="0" y="3"/>
                    </a:lnTo>
                    <a:lnTo>
                      <a:pt x="0" y="4"/>
                    </a:lnTo>
                    <a:lnTo>
                      <a:pt x="0" y="6"/>
                    </a:lnTo>
                    <a:lnTo>
                      <a:pt x="4" y="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4" name="Freeform 150"/>
              <p:cNvSpPr>
                <a:spLocks/>
              </p:cNvSpPr>
              <p:nvPr/>
            </p:nvSpPr>
            <p:spPr bwMode="auto">
              <a:xfrm>
                <a:off x="4667" y="1379"/>
                <a:ext cx="4" cy="3"/>
              </a:xfrm>
              <a:custGeom>
                <a:avLst/>
                <a:gdLst/>
                <a:ahLst/>
                <a:cxnLst>
                  <a:cxn ang="0">
                    <a:pos x="3" y="0"/>
                  </a:cxn>
                  <a:cxn ang="0">
                    <a:pos x="4" y="0"/>
                  </a:cxn>
                  <a:cxn ang="0">
                    <a:pos x="3" y="1"/>
                  </a:cxn>
                  <a:cxn ang="0">
                    <a:pos x="1" y="1"/>
                  </a:cxn>
                  <a:cxn ang="0">
                    <a:pos x="0" y="3"/>
                  </a:cxn>
                  <a:cxn ang="0">
                    <a:pos x="3" y="3"/>
                  </a:cxn>
                </a:cxnLst>
                <a:rect l="0" t="0" r="r" b="b"/>
                <a:pathLst>
                  <a:path w="4" h="3">
                    <a:moveTo>
                      <a:pt x="3" y="0"/>
                    </a:moveTo>
                    <a:lnTo>
                      <a:pt x="4" y="0"/>
                    </a:lnTo>
                    <a:lnTo>
                      <a:pt x="3" y="1"/>
                    </a:lnTo>
                    <a:lnTo>
                      <a:pt x="1" y="1"/>
                    </a:lnTo>
                    <a:lnTo>
                      <a:pt x="0" y="3"/>
                    </a:lnTo>
                    <a:lnTo>
                      <a:pt x="3" y="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5" name="Freeform 151"/>
              <p:cNvSpPr>
                <a:spLocks/>
              </p:cNvSpPr>
              <p:nvPr/>
            </p:nvSpPr>
            <p:spPr bwMode="auto">
              <a:xfrm>
                <a:off x="4674" y="1379"/>
                <a:ext cx="7" cy="7"/>
              </a:xfrm>
              <a:custGeom>
                <a:avLst/>
                <a:gdLst/>
                <a:ahLst/>
                <a:cxnLst>
                  <a:cxn ang="0">
                    <a:pos x="0" y="3"/>
                  </a:cxn>
                  <a:cxn ang="0">
                    <a:pos x="1" y="1"/>
                  </a:cxn>
                  <a:cxn ang="0">
                    <a:pos x="3" y="1"/>
                  </a:cxn>
                  <a:cxn ang="0">
                    <a:pos x="4" y="1"/>
                  </a:cxn>
                  <a:cxn ang="0">
                    <a:pos x="6" y="0"/>
                  </a:cxn>
                  <a:cxn ang="0">
                    <a:pos x="7" y="0"/>
                  </a:cxn>
                  <a:cxn ang="0">
                    <a:pos x="7" y="1"/>
                  </a:cxn>
                  <a:cxn ang="0">
                    <a:pos x="6" y="1"/>
                  </a:cxn>
                  <a:cxn ang="0">
                    <a:pos x="4" y="3"/>
                  </a:cxn>
                  <a:cxn ang="0">
                    <a:pos x="3" y="4"/>
                  </a:cxn>
                  <a:cxn ang="0">
                    <a:pos x="0" y="4"/>
                  </a:cxn>
                  <a:cxn ang="0">
                    <a:pos x="0" y="6"/>
                  </a:cxn>
                  <a:cxn ang="0">
                    <a:pos x="0" y="6"/>
                  </a:cxn>
                  <a:cxn ang="0">
                    <a:pos x="1" y="6"/>
                  </a:cxn>
                  <a:cxn ang="0">
                    <a:pos x="3" y="6"/>
                  </a:cxn>
                  <a:cxn ang="0">
                    <a:pos x="4" y="6"/>
                  </a:cxn>
                  <a:cxn ang="0">
                    <a:pos x="3" y="7"/>
                  </a:cxn>
                </a:cxnLst>
                <a:rect l="0" t="0" r="r" b="b"/>
                <a:pathLst>
                  <a:path w="7" h="7">
                    <a:moveTo>
                      <a:pt x="0" y="3"/>
                    </a:moveTo>
                    <a:lnTo>
                      <a:pt x="1" y="1"/>
                    </a:lnTo>
                    <a:lnTo>
                      <a:pt x="3" y="1"/>
                    </a:lnTo>
                    <a:lnTo>
                      <a:pt x="4" y="1"/>
                    </a:lnTo>
                    <a:lnTo>
                      <a:pt x="6" y="0"/>
                    </a:lnTo>
                    <a:lnTo>
                      <a:pt x="7" y="0"/>
                    </a:lnTo>
                    <a:lnTo>
                      <a:pt x="7" y="1"/>
                    </a:lnTo>
                    <a:lnTo>
                      <a:pt x="6" y="1"/>
                    </a:lnTo>
                    <a:lnTo>
                      <a:pt x="4" y="3"/>
                    </a:lnTo>
                    <a:lnTo>
                      <a:pt x="3" y="4"/>
                    </a:lnTo>
                    <a:lnTo>
                      <a:pt x="0" y="4"/>
                    </a:lnTo>
                    <a:lnTo>
                      <a:pt x="0" y="6"/>
                    </a:lnTo>
                    <a:lnTo>
                      <a:pt x="0" y="6"/>
                    </a:lnTo>
                    <a:lnTo>
                      <a:pt x="1" y="6"/>
                    </a:lnTo>
                    <a:lnTo>
                      <a:pt x="3" y="6"/>
                    </a:lnTo>
                    <a:lnTo>
                      <a:pt x="4" y="6"/>
                    </a:lnTo>
                    <a:lnTo>
                      <a:pt x="3" y="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6" name="Line 152"/>
              <p:cNvSpPr>
                <a:spLocks noChangeShapeType="1"/>
              </p:cNvSpPr>
              <p:nvPr/>
            </p:nvSpPr>
            <p:spPr bwMode="auto">
              <a:xfrm flipH="1">
                <a:off x="4678" y="1382"/>
                <a:ext cx="2"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7" name="Line 153"/>
              <p:cNvSpPr>
                <a:spLocks noChangeShapeType="1"/>
              </p:cNvSpPr>
              <p:nvPr/>
            </p:nvSpPr>
            <p:spPr bwMode="auto">
              <a:xfrm flipH="1">
                <a:off x="4671" y="1379"/>
                <a:ext cx="2"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8" name="Freeform 154"/>
              <p:cNvSpPr>
                <a:spLocks/>
              </p:cNvSpPr>
              <p:nvPr/>
            </p:nvSpPr>
            <p:spPr bwMode="auto">
              <a:xfrm>
                <a:off x="4675" y="1389"/>
                <a:ext cx="5" cy="6"/>
              </a:xfrm>
              <a:custGeom>
                <a:avLst/>
                <a:gdLst/>
                <a:ahLst/>
                <a:cxnLst>
                  <a:cxn ang="0">
                    <a:pos x="0" y="6"/>
                  </a:cxn>
                  <a:cxn ang="0">
                    <a:pos x="2" y="4"/>
                  </a:cxn>
                  <a:cxn ang="0">
                    <a:pos x="3" y="3"/>
                  </a:cxn>
                  <a:cxn ang="0">
                    <a:pos x="5" y="1"/>
                  </a:cxn>
                  <a:cxn ang="0">
                    <a:pos x="5" y="0"/>
                  </a:cxn>
                  <a:cxn ang="0">
                    <a:pos x="0" y="1"/>
                  </a:cxn>
                </a:cxnLst>
                <a:rect l="0" t="0" r="r" b="b"/>
                <a:pathLst>
                  <a:path w="5" h="6">
                    <a:moveTo>
                      <a:pt x="0" y="6"/>
                    </a:moveTo>
                    <a:lnTo>
                      <a:pt x="2" y="4"/>
                    </a:lnTo>
                    <a:lnTo>
                      <a:pt x="3" y="3"/>
                    </a:lnTo>
                    <a:lnTo>
                      <a:pt x="5" y="1"/>
                    </a:lnTo>
                    <a:lnTo>
                      <a:pt x="5" y="0"/>
                    </a:lnTo>
                    <a:lnTo>
                      <a:pt x="0" y="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19" name="Freeform 155"/>
              <p:cNvSpPr>
                <a:spLocks/>
              </p:cNvSpPr>
              <p:nvPr/>
            </p:nvSpPr>
            <p:spPr bwMode="auto">
              <a:xfrm>
                <a:off x="4670" y="1389"/>
                <a:ext cx="4" cy="4"/>
              </a:xfrm>
              <a:custGeom>
                <a:avLst/>
                <a:gdLst/>
                <a:ahLst/>
                <a:cxnLst>
                  <a:cxn ang="0">
                    <a:pos x="3" y="4"/>
                  </a:cxn>
                  <a:cxn ang="0">
                    <a:pos x="0" y="3"/>
                  </a:cxn>
                  <a:cxn ang="0">
                    <a:pos x="1" y="3"/>
                  </a:cxn>
                  <a:cxn ang="0">
                    <a:pos x="4" y="1"/>
                  </a:cxn>
                  <a:cxn ang="0">
                    <a:pos x="4" y="0"/>
                  </a:cxn>
                  <a:cxn ang="0">
                    <a:pos x="3" y="0"/>
                  </a:cxn>
                </a:cxnLst>
                <a:rect l="0" t="0" r="r" b="b"/>
                <a:pathLst>
                  <a:path w="4" h="4">
                    <a:moveTo>
                      <a:pt x="3" y="4"/>
                    </a:moveTo>
                    <a:lnTo>
                      <a:pt x="0" y="3"/>
                    </a:lnTo>
                    <a:lnTo>
                      <a:pt x="1" y="3"/>
                    </a:lnTo>
                    <a:lnTo>
                      <a:pt x="4" y="1"/>
                    </a:lnTo>
                    <a:lnTo>
                      <a:pt x="4" y="0"/>
                    </a:lnTo>
                    <a:lnTo>
                      <a:pt x="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0" name="Freeform 156"/>
              <p:cNvSpPr>
                <a:spLocks/>
              </p:cNvSpPr>
              <p:nvPr/>
            </p:nvSpPr>
            <p:spPr bwMode="auto">
              <a:xfrm>
                <a:off x="4660" y="1386"/>
                <a:ext cx="8" cy="6"/>
              </a:xfrm>
              <a:custGeom>
                <a:avLst/>
                <a:gdLst/>
                <a:ahLst/>
                <a:cxnLst>
                  <a:cxn ang="0">
                    <a:pos x="7" y="4"/>
                  </a:cxn>
                  <a:cxn ang="0">
                    <a:pos x="7" y="4"/>
                  </a:cxn>
                  <a:cxn ang="0">
                    <a:pos x="5" y="4"/>
                  </a:cxn>
                  <a:cxn ang="0">
                    <a:pos x="4" y="6"/>
                  </a:cxn>
                  <a:cxn ang="0">
                    <a:pos x="1" y="6"/>
                  </a:cxn>
                  <a:cxn ang="0">
                    <a:pos x="0" y="6"/>
                  </a:cxn>
                  <a:cxn ang="0">
                    <a:pos x="0" y="6"/>
                  </a:cxn>
                  <a:cxn ang="0">
                    <a:pos x="1" y="4"/>
                  </a:cxn>
                  <a:cxn ang="0">
                    <a:pos x="4" y="3"/>
                  </a:cxn>
                  <a:cxn ang="0">
                    <a:pos x="5" y="3"/>
                  </a:cxn>
                  <a:cxn ang="0">
                    <a:pos x="7" y="2"/>
                  </a:cxn>
                  <a:cxn ang="0">
                    <a:pos x="8" y="0"/>
                  </a:cxn>
                  <a:cxn ang="0">
                    <a:pos x="7" y="0"/>
                  </a:cxn>
                  <a:cxn ang="0">
                    <a:pos x="5" y="2"/>
                  </a:cxn>
                  <a:cxn ang="0">
                    <a:pos x="4" y="0"/>
                  </a:cxn>
                  <a:cxn ang="0">
                    <a:pos x="4" y="0"/>
                  </a:cxn>
                  <a:cxn ang="0">
                    <a:pos x="4" y="0"/>
                  </a:cxn>
                </a:cxnLst>
                <a:rect l="0" t="0" r="r" b="b"/>
                <a:pathLst>
                  <a:path w="8" h="6">
                    <a:moveTo>
                      <a:pt x="7" y="4"/>
                    </a:moveTo>
                    <a:lnTo>
                      <a:pt x="7" y="4"/>
                    </a:lnTo>
                    <a:lnTo>
                      <a:pt x="5" y="4"/>
                    </a:lnTo>
                    <a:lnTo>
                      <a:pt x="4" y="6"/>
                    </a:lnTo>
                    <a:lnTo>
                      <a:pt x="1" y="6"/>
                    </a:lnTo>
                    <a:lnTo>
                      <a:pt x="0" y="6"/>
                    </a:lnTo>
                    <a:lnTo>
                      <a:pt x="0" y="6"/>
                    </a:lnTo>
                    <a:lnTo>
                      <a:pt x="1" y="4"/>
                    </a:lnTo>
                    <a:lnTo>
                      <a:pt x="4" y="3"/>
                    </a:lnTo>
                    <a:lnTo>
                      <a:pt x="5" y="3"/>
                    </a:lnTo>
                    <a:lnTo>
                      <a:pt x="7" y="2"/>
                    </a:lnTo>
                    <a:lnTo>
                      <a:pt x="8" y="0"/>
                    </a:lnTo>
                    <a:lnTo>
                      <a:pt x="7" y="0"/>
                    </a:lnTo>
                    <a:lnTo>
                      <a:pt x="5" y="2"/>
                    </a:lnTo>
                    <a:lnTo>
                      <a:pt x="4" y="0"/>
                    </a:lnTo>
                    <a:lnTo>
                      <a:pt x="4" y="0"/>
                    </a:lnTo>
                    <a:lnTo>
                      <a:pt x="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1" name="Line 157"/>
              <p:cNvSpPr>
                <a:spLocks noChangeShapeType="1"/>
              </p:cNvSpPr>
              <p:nvPr/>
            </p:nvSpPr>
            <p:spPr bwMode="auto">
              <a:xfrm flipV="1">
                <a:off x="4661" y="1385"/>
                <a:ext cx="2"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2" name="Line 158"/>
              <p:cNvSpPr>
                <a:spLocks noChangeShapeType="1"/>
              </p:cNvSpPr>
              <p:nvPr/>
            </p:nvSpPr>
            <p:spPr bwMode="auto">
              <a:xfrm flipV="1">
                <a:off x="4668" y="1388"/>
                <a:ext cx="2"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3" name="Freeform 159"/>
              <p:cNvSpPr>
                <a:spLocks/>
              </p:cNvSpPr>
              <p:nvPr/>
            </p:nvSpPr>
            <p:spPr bwMode="auto">
              <a:xfrm>
                <a:off x="4623" y="1382"/>
                <a:ext cx="4" cy="6"/>
              </a:xfrm>
              <a:custGeom>
                <a:avLst/>
                <a:gdLst/>
                <a:ahLst/>
                <a:cxnLst>
                  <a:cxn ang="0">
                    <a:pos x="4" y="0"/>
                  </a:cxn>
                  <a:cxn ang="0">
                    <a:pos x="2" y="1"/>
                  </a:cxn>
                  <a:cxn ang="0">
                    <a:pos x="1" y="3"/>
                  </a:cxn>
                  <a:cxn ang="0">
                    <a:pos x="0" y="6"/>
                  </a:cxn>
                  <a:cxn ang="0">
                    <a:pos x="1" y="6"/>
                  </a:cxn>
                  <a:cxn ang="0">
                    <a:pos x="4" y="4"/>
                  </a:cxn>
                </a:cxnLst>
                <a:rect l="0" t="0" r="r" b="b"/>
                <a:pathLst>
                  <a:path w="4" h="6">
                    <a:moveTo>
                      <a:pt x="4" y="0"/>
                    </a:moveTo>
                    <a:lnTo>
                      <a:pt x="2" y="1"/>
                    </a:lnTo>
                    <a:lnTo>
                      <a:pt x="1" y="3"/>
                    </a:lnTo>
                    <a:lnTo>
                      <a:pt x="0" y="6"/>
                    </a:lnTo>
                    <a:lnTo>
                      <a:pt x="1" y="6"/>
                    </a:lnTo>
                    <a:lnTo>
                      <a:pt x="4" y="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4" name="Freeform 160"/>
              <p:cNvSpPr>
                <a:spLocks/>
              </p:cNvSpPr>
              <p:nvPr/>
            </p:nvSpPr>
            <p:spPr bwMode="auto">
              <a:xfrm>
                <a:off x="4628" y="1385"/>
                <a:ext cx="5" cy="4"/>
              </a:xfrm>
              <a:custGeom>
                <a:avLst/>
                <a:gdLst/>
                <a:ahLst/>
                <a:cxnLst>
                  <a:cxn ang="0">
                    <a:pos x="2" y="0"/>
                  </a:cxn>
                  <a:cxn ang="0">
                    <a:pos x="5" y="0"/>
                  </a:cxn>
                  <a:cxn ang="0">
                    <a:pos x="3" y="1"/>
                  </a:cxn>
                  <a:cxn ang="0">
                    <a:pos x="0" y="3"/>
                  </a:cxn>
                  <a:cxn ang="0">
                    <a:pos x="0" y="3"/>
                  </a:cxn>
                  <a:cxn ang="0">
                    <a:pos x="2" y="4"/>
                  </a:cxn>
                </a:cxnLst>
                <a:rect l="0" t="0" r="r" b="b"/>
                <a:pathLst>
                  <a:path w="5" h="4">
                    <a:moveTo>
                      <a:pt x="2" y="0"/>
                    </a:moveTo>
                    <a:lnTo>
                      <a:pt x="5" y="0"/>
                    </a:lnTo>
                    <a:lnTo>
                      <a:pt x="3" y="1"/>
                    </a:lnTo>
                    <a:lnTo>
                      <a:pt x="0" y="3"/>
                    </a:lnTo>
                    <a:lnTo>
                      <a:pt x="0" y="3"/>
                    </a:lnTo>
                    <a:lnTo>
                      <a:pt x="2" y="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5" name="Freeform 161"/>
              <p:cNvSpPr>
                <a:spLocks/>
              </p:cNvSpPr>
              <p:nvPr/>
            </p:nvSpPr>
            <p:spPr bwMode="auto">
              <a:xfrm>
                <a:off x="4634" y="1385"/>
                <a:ext cx="9" cy="7"/>
              </a:xfrm>
              <a:custGeom>
                <a:avLst/>
                <a:gdLst/>
                <a:ahLst/>
                <a:cxnLst>
                  <a:cxn ang="0">
                    <a:pos x="1" y="3"/>
                  </a:cxn>
                  <a:cxn ang="0">
                    <a:pos x="1" y="1"/>
                  </a:cxn>
                  <a:cxn ang="0">
                    <a:pos x="3" y="1"/>
                  </a:cxn>
                  <a:cxn ang="0">
                    <a:pos x="6" y="1"/>
                  </a:cxn>
                  <a:cxn ang="0">
                    <a:pos x="7" y="1"/>
                  </a:cxn>
                  <a:cxn ang="0">
                    <a:pos x="9" y="0"/>
                  </a:cxn>
                  <a:cxn ang="0">
                    <a:pos x="9" y="1"/>
                  </a:cxn>
                  <a:cxn ang="0">
                    <a:pos x="7" y="3"/>
                  </a:cxn>
                  <a:cxn ang="0">
                    <a:pos x="6" y="3"/>
                  </a:cxn>
                  <a:cxn ang="0">
                    <a:pos x="3" y="4"/>
                  </a:cxn>
                  <a:cxn ang="0">
                    <a:pos x="1" y="4"/>
                  </a:cxn>
                  <a:cxn ang="0">
                    <a:pos x="0" y="5"/>
                  </a:cxn>
                  <a:cxn ang="0">
                    <a:pos x="1" y="5"/>
                  </a:cxn>
                  <a:cxn ang="0">
                    <a:pos x="3" y="5"/>
                  </a:cxn>
                  <a:cxn ang="0">
                    <a:pos x="4" y="5"/>
                  </a:cxn>
                  <a:cxn ang="0">
                    <a:pos x="4" y="5"/>
                  </a:cxn>
                  <a:cxn ang="0">
                    <a:pos x="4" y="7"/>
                  </a:cxn>
                </a:cxnLst>
                <a:rect l="0" t="0" r="r" b="b"/>
                <a:pathLst>
                  <a:path w="9" h="7">
                    <a:moveTo>
                      <a:pt x="1" y="3"/>
                    </a:moveTo>
                    <a:lnTo>
                      <a:pt x="1" y="1"/>
                    </a:lnTo>
                    <a:lnTo>
                      <a:pt x="3" y="1"/>
                    </a:lnTo>
                    <a:lnTo>
                      <a:pt x="6" y="1"/>
                    </a:lnTo>
                    <a:lnTo>
                      <a:pt x="7" y="1"/>
                    </a:lnTo>
                    <a:lnTo>
                      <a:pt x="9" y="0"/>
                    </a:lnTo>
                    <a:lnTo>
                      <a:pt x="9" y="1"/>
                    </a:lnTo>
                    <a:lnTo>
                      <a:pt x="7" y="3"/>
                    </a:lnTo>
                    <a:lnTo>
                      <a:pt x="6" y="3"/>
                    </a:lnTo>
                    <a:lnTo>
                      <a:pt x="3" y="4"/>
                    </a:lnTo>
                    <a:lnTo>
                      <a:pt x="1" y="4"/>
                    </a:lnTo>
                    <a:lnTo>
                      <a:pt x="0" y="5"/>
                    </a:lnTo>
                    <a:lnTo>
                      <a:pt x="1" y="5"/>
                    </a:lnTo>
                    <a:lnTo>
                      <a:pt x="3" y="5"/>
                    </a:lnTo>
                    <a:lnTo>
                      <a:pt x="4" y="5"/>
                    </a:lnTo>
                    <a:lnTo>
                      <a:pt x="4" y="5"/>
                    </a:lnTo>
                    <a:lnTo>
                      <a:pt x="4" y="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6" name="Line 162"/>
              <p:cNvSpPr>
                <a:spLocks noChangeShapeType="1"/>
              </p:cNvSpPr>
              <p:nvPr/>
            </p:nvSpPr>
            <p:spPr bwMode="auto">
              <a:xfrm flipH="1">
                <a:off x="4640" y="1388"/>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7" name="Line 163"/>
              <p:cNvSpPr>
                <a:spLocks noChangeShapeType="1"/>
              </p:cNvSpPr>
              <p:nvPr/>
            </p:nvSpPr>
            <p:spPr bwMode="auto">
              <a:xfrm flipH="1">
                <a:off x="4633" y="1385"/>
                <a:ext cx="1" cy="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8" name="Freeform 164"/>
              <p:cNvSpPr>
                <a:spLocks/>
              </p:cNvSpPr>
              <p:nvPr/>
            </p:nvSpPr>
            <p:spPr bwMode="auto">
              <a:xfrm>
                <a:off x="4637" y="1395"/>
                <a:ext cx="4" cy="5"/>
              </a:xfrm>
              <a:custGeom>
                <a:avLst/>
                <a:gdLst/>
                <a:ahLst/>
                <a:cxnLst>
                  <a:cxn ang="0">
                    <a:pos x="0" y="5"/>
                  </a:cxn>
                  <a:cxn ang="0">
                    <a:pos x="1" y="4"/>
                  </a:cxn>
                  <a:cxn ang="0">
                    <a:pos x="3" y="3"/>
                  </a:cxn>
                  <a:cxn ang="0">
                    <a:pos x="4" y="1"/>
                  </a:cxn>
                  <a:cxn ang="0">
                    <a:pos x="3" y="0"/>
                  </a:cxn>
                  <a:cxn ang="0">
                    <a:pos x="0" y="1"/>
                  </a:cxn>
                </a:cxnLst>
                <a:rect l="0" t="0" r="r" b="b"/>
                <a:pathLst>
                  <a:path w="4" h="5">
                    <a:moveTo>
                      <a:pt x="0" y="5"/>
                    </a:moveTo>
                    <a:lnTo>
                      <a:pt x="1" y="4"/>
                    </a:lnTo>
                    <a:lnTo>
                      <a:pt x="3" y="3"/>
                    </a:lnTo>
                    <a:lnTo>
                      <a:pt x="4" y="1"/>
                    </a:lnTo>
                    <a:lnTo>
                      <a:pt x="3" y="0"/>
                    </a:lnTo>
                    <a:lnTo>
                      <a:pt x="0" y="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29" name="Freeform 165"/>
              <p:cNvSpPr>
                <a:spLocks/>
              </p:cNvSpPr>
              <p:nvPr/>
            </p:nvSpPr>
            <p:spPr bwMode="auto">
              <a:xfrm>
                <a:off x="4631" y="1395"/>
                <a:ext cx="4" cy="4"/>
              </a:xfrm>
              <a:custGeom>
                <a:avLst/>
                <a:gdLst/>
                <a:ahLst/>
                <a:cxnLst>
                  <a:cxn ang="0">
                    <a:pos x="3" y="4"/>
                  </a:cxn>
                  <a:cxn ang="0">
                    <a:pos x="0" y="3"/>
                  </a:cxn>
                  <a:cxn ang="0">
                    <a:pos x="2" y="3"/>
                  </a:cxn>
                  <a:cxn ang="0">
                    <a:pos x="4" y="1"/>
                  </a:cxn>
                  <a:cxn ang="0">
                    <a:pos x="4" y="0"/>
                  </a:cxn>
                  <a:cxn ang="0">
                    <a:pos x="3" y="0"/>
                  </a:cxn>
                </a:cxnLst>
                <a:rect l="0" t="0" r="r" b="b"/>
                <a:pathLst>
                  <a:path w="4" h="4">
                    <a:moveTo>
                      <a:pt x="3" y="4"/>
                    </a:moveTo>
                    <a:lnTo>
                      <a:pt x="0" y="3"/>
                    </a:lnTo>
                    <a:lnTo>
                      <a:pt x="2" y="3"/>
                    </a:lnTo>
                    <a:lnTo>
                      <a:pt x="4" y="1"/>
                    </a:lnTo>
                    <a:lnTo>
                      <a:pt x="4" y="0"/>
                    </a:lnTo>
                    <a:lnTo>
                      <a:pt x="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0" name="Freeform 166"/>
              <p:cNvSpPr>
                <a:spLocks/>
              </p:cNvSpPr>
              <p:nvPr/>
            </p:nvSpPr>
            <p:spPr bwMode="auto">
              <a:xfrm>
                <a:off x="4621" y="1390"/>
                <a:ext cx="9" cy="8"/>
              </a:xfrm>
              <a:custGeom>
                <a:avLst/>
                <a:gdLst/>
                <a:ahLst/>
                <a:cxnLst>
                  <a:cxn ang="0">
                    <a:pos x="7" y="5"/>
                  </a:cxn>
                  <a:cxn ang="0">
                    <a:pos x="7" y="6"/>
                  </a:cxn>
                  <a:cxn ang="0">
                    <a:pos x="6" y="6"/>
                  </a:cxn>
                  <a:cxn ang="0">
                    <a:pos x="3" y="8"/>
                  </a:cxn>
                  <a:cxn ang="0">
                    <a:pos x="2" y="8"/>
                  </a:cxn>
                  <a:cxn ang="0">
                    <a:pos x="0" y="8"/>
                  </a:cxn>
                  <a:cxn ang="0">
                    <a:pos x="0" y="6"/>
                  </a:cxn>
                  <a:cxn ang="0">
                    <a:pos x="2" y="6"/>
                  </a:cxn>
                  <a:cxn ang="0">
                    <a:pos x="3" y="5"/>
                  </a:cxn>
                  <a:cxn ang="0">
                    <a:pos x="6" y="3"/>
                  </a:cxn>
                  <a:cxn ang="0">
                    <a:pos x="7" y="3"/>
                  </a:cxn>
                  <a:cxn ang="0">
                    <a:pos x="9" y="2"/>
                  </a:cxn>
                  <a:cxn ang="0">
                    <a:pos x="7" y="2"/>
                  </a:cxn>
                  <a:cxn ang="0">
                    <a:pos x="6" y="2"/>
                  </a:cxn>
                  <a:cxn ang="0">
                    <a:pos x="4" y="2"/>
                  </a:cxn>
                  <a:cxn ang="0">
                    <a:pos x="4" y="2"/>
                  </a:cxn>
                  <a:cxn ang="0">
                    <a:pos x="4" y="0"/>
                  </a:cxn>
                </a:cxnLst>
                <a:rect l="0" t="0" r="r" b="b"/>
                <a:pathLst>
                  <a:path w="9" h="8">
                    <a:moveTo>
                      <a:pt x="7" y="5"/>
                    </a:moveTo>
                    <a:lnTo>
                      <a:pt x="7" y="6"/>
                    </a:lnTo>
                    <a:lnTo>
                      <a:pt x="6" y="6"/>
                    </a:lnTo>
                    <a:lnTo>
                      <a:pt x="3" y="8"/>
                    </a:lnTo>
                    <a:lnTo>
                      <a:pt x="2" y="8"/>
                    </a:lnTo>
                    <a:lnTo>
                      <a:pt x="0" y="8"/>
                    </a:lnTo>
                    <a:lnTo>
                      <a:pt x="0" y="6"/>
                    </a:lnTo>
                    <a:lnTo>
                      <a:pt x="2" y="6"/>
                    </a:lnTo>
                    <a:lnTo>
                      <a:pt x="3" y="5"/>
                    </a:lnTo>
                    <a:lnTo>
                      <a:pt x="6" y="3"/>
                    </a:lnTo>
                    <a:lnTo>
                      <a:pt x="7" y="3"/>
                    </a:lnTo>
                    <a:lnTo>
                      <a:pt x="9" y="2"/>
                    </a:lnTo>
                    <a:lnTo>
                      <a:pt x="7" y="2"/>
                    </a:lnTo>
                    <a:lnTo>
                      <a:pt x="6" y="2"/>
                    </a:lnTo>
                    <a:lnTo>
                      <a:pt x="4" y="2"/>
                    </a:lnTo>
                    <a:lnTo>
                      <a:pt x="4" y="2"/>
                    </a:lnTo>
                    <a:lnTo>
                      <a:pt x="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1" name="Line 167"/>
              <p:cNvSpPr>
                <a:spLocks noChangeShapeType="1"/>
              </p:cNvSpPr>
              <p:nvPr/>
            </p:nvSpPr>
            <p:spPr bwMode="auto">
              <a:xfrm flipV="1">
                <a:off x="4623" y="1390"/>
                <a:ext cx="1" cy="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2" name="Line 168"/>
              <p:cNvSpPr>
                <a:spLocks noChangeShapeType="1"/>
              </p:cNvSpPr>
              <p:nvPr/>
            </p:nvSpPr>
            <p:spPr bwMode="auto">
              <a:xfrm flipV="1">
                <a:off x="4630" y="1393"/>
                <a:ext cx="1" cy="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3" name="Freeform 169"/>
              <p:cNvSpPr>
                <a:spLocks/>
              </p:cNvSpPr>
              <p:nvPr/>
            </p:nvSpPr>
            <p:spPr bwMode="auto">
              <a:xfrm>
                <a:off x="4618" y="1399"/>
                <a:ext cx="5" cy="4"/>
              </a:xfrm>
              <a:custGeom>
                <a:avLst/>
                <a:gdLst/>
                <a:ahLst/>
                <a:cxnLst>
                  <a:cxn ang="0">
                    <a:pos x="5" y="0"/>
                  </a:cxn>
                  <a:cxn ang="0">
                    <a:pos x="3" y="0"/>
                  </a:cxn>
                  <a:cxn ang="0">
                    <a:pos x="0" y="3"/>
                  </a:cxn>
                  <a:cxn ang="0">
                    <a:pos x="0" y="4"/>
                  </a:cxn>
                  <a:cxn ang="0">
                    <a:pos x="0" y="4"/>
                  </a:cxn>
                  <a:cxn ang="0">
                    <a:pos x="5" y="3"/>
                  </a:cxn>
                </a:cxnLst>
                <a:rect l="0" t="0" r="r" b="b"/>
                <a:pathLst>
                  <a:path w="5" h="4">
                    <a:moveTo>
                      <a:pt x="5" y="0"/>
                    </a:moveTo>
                    <a:lnTo>
                      <a:pt x="3" y="0"/>
                    </a:lnTo>
                    <a:lnTo>
                      <a:pt x="0" y="3"/>
                    </a:lnTo>
                    <a:lnTo>
                      <a:pt x="0" y="4"/>
                    </a:lnTo>
                    <a:lnTo>
                      <a:pt x="0" y="4"/>
                    </a:lnTo>
                    <a:lnTo>
                      <a:pt x="5" y="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4" name="Freeform 170"/>
              <p:cNvSpPr>
                <a:spLocks/>
              </p:cNvSpPr>
              <p:nvPr/>
            </p:nvSpPr>
            <p:spPr bwMode="auto">
              <a:xfrm>
                <a:off x="4623" y="1400"/>
                <a:ext cx="4" cy="5"/>
              </a:xfrm>
              <a:custGeom>
                <a:avLst/>
                <a:gdLst/>
                <a:ahLst/>
                <a:cxnLst>
                  <a:cxn ang="0">
                    <a:pos x="2" y="0"/>
                  </a:cxn>
                  <a:cxn ang="0">
                    <a:pos x="4" y="0"/>
                  </a:cxn>
                  <a:cxn ang="0">
                    <a:pos x="4" y="2"/>
                  </a:cxn>
                  <a:cxn ang="0">
                    <a:pos x="1" y="3"/>
                  </a:cxn>
                  <a:cxn ang="0">
                    <a:pos x="0" y="3"/>
                  </a:cxn>
                  <a:cxn ang="0">
                    <a:pos x="2" y="5"/>
                  </a:cxn>
                </a:cxnLst>
                <a:rect l="0" t="0" r="r" b="b"/>
                <a:pathLst>
                  <a:path w="4" h="5">
                    <a:moveTo>
                      <a:pt x="2" y="0"/>
                    </a:moveTo>
                    <a:lnTo>
                      <a:pt x="4" y="0"/>
                    </a:lnTo>
                    <a:lnTo>
                      <a:pt x="4" y="2"/>
                    </a:lnTo>
                    <a:lnTo>
                      <a:pt x="1" y="3"/>
                    </a:lnTo>
                    <a:lnTo>
                      <a:pt x="0" y="3"/>
                    </a:lnTo>
                    <a:lnTo>
                      <a:pt x="2" y="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5" name="Freeform 171"/>
              <p:cNvSpPr>
                <a:spLocks/>
              </p:cNvSpPr>
              <p:nvPr/>
            </p:nvSpPr>
            <p:spPr bwMode="auto">
              <a:xfrm>
                <a:off x="4630" y="1402"/>
                <a:ext cx="7" cy="6"/>
              </a:xfrm>
              <a:custGeom>
                <a:avLst/>
                <a:gdLst/>
                <a:ahLst/>
                <a:cxnLst>
                  <a:cxn ang="0">
                    <a:pos x="0" y="1"/>
                  </a:cxn>
                  <a:cxn ang="0">
                    <a:pos x="1" y="1"/>
                  </a:cxn>
                  <a:cxn ang="0">
                    <a:pos x="3" y="0"/>
                  </a:cxn>
                  <a:cxn ang="0">
                    <a:pos x="4" y="0"/>
                  </a:cxn>
                  <a:cxn ang="0">
                    <a:pos x="5" y="0"/>
                  </a:cxn>
                  <a:cxn ang="0">
                    <a:pos x="7" y="0"/>
                  </a:cxn>
                  <a:cxn ang="0">
                    <a:pos x="7" y="0"/>
                  </a:cxn>
                  <a:cxn ang="0">
                    <a:pos x="5" y="1"/>
                  </a:cxn>
                  <a:cxn ang="0">
                    <a:pos x="4" y="1"/>
                  </a:cxn>
                  <a:cxn ang="0">
                    <a:pos x="3" y="3"/>
                  </a:cxn>
                  <a:cxn ang="0">
                    <a:pos x="0" y="4"/>
                  </a:cxn>
                  <a:cxn ang="0">
                    <a:pos x="0" y="4"/>
                  </a:cxn>
                  <a:cxn ang="0">
                    <a:pos x="0" y="4"/>
                  </a:cxn>
                  <a:cxn ang="0">
                    <a:pos x="1" y="4"/>
                  </a:cxn>
                  <a:cxn ang="0">
                    <a:pos x="3" y="4"/>
                  </a:cxn>
                  <a:cxn ang="0">
                    <a:pos x="4" y="4"/>
                  </a:cxn>
                  <a:cxn ang="0">
                    <a:pos x="3" y="6"/>
                  </a:cxn>
                </a:cxnLst>
                <a:rect l="0" t="0" r="r" b="b"/>
                <a:pathLst>
                  <a:path w="7" h="6">
                    <a:moveTo>
                      <a:pt x="0" y="1"/>
                    </a:moveTo>
                    <a:lnTo>
                      <a:pt x="1" y="1"/>
                    </a:lnTo>
                    <a:lnTo>
                      <a:pt x="3" y="0"/>
                    </a:lnTo>
                    <a:lnTo>
                      <a:pt x="4" y="0"/>
                    </a:lnTo>
                    <a:lnTo>
                      <a:pt x="5" y="0"/>
                    </a:lnTo>
                    <a:lnTo>
                      <a:pt x="7" y="0"/>
                    </a:lnTo>
                    <a:lnTo>
                      <a:pt x="7" y="0"/>
                    </a:lnTo>
                    <a:lnTo>
                      <a:pt x="5" y="1"/>
                    </a:lnTo>
                    <a:lnTo>
                      <a:pt x="4" y="1"/>
                    </a:lnTo>
                    <a:lnTo>
                      <a:pt x="3" y="3"/>
                    </a:lnTo>
                    <a:lnTo>
                      <a:pt x="0" y="4"/>
                    </a:lnTo>
                    <a:lnTo>
                      <a:pt x="0" y="4"/>
                    </a:lnTo>
                    <a:lnTo>
                      <a:pt x="0" y="4"/>
                    </a:lnTo>
                    <a:lnTo>
                      <a:pt x="1" y="4"/>
                    </a:lnTo>
                    <a:lnTo>
                      <a:pt x="3" y="4"/>
                    </a:lnTo>
                    <a:lnTo>
                      <a:pt x="4" y="4"/>
                    </a:lnTo>
                    <a:lnTo>
                      <a:pt x="3" y="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6" name="Line 172"/>
              <p:cNvSpPr>
                <a:spLocks noChangeShapeType="1"/>
              </p:cNvSpPr>
              <p:nvPr/>
            </p:nvSpPr>
            <p:spPr bwMode="auto">
              <a:xfrm flipH="1">
                <a:off x="4634" y="1405"/>
                <a:ext cx="1" cy="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7" name="Line 173"/>
              <p:cNvSpPr>
                <a:spLocks noChangeShapeType="1"/>
              </p:cNvSpPr>
              <p:nvPr/>
            </p:nvSpPr>
            <p:spPr bwMode="auto">
              <a:xfrm>
                <a:off x="4628" y="1402"/>
                <a:ext cx="1" cy="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8" name="Rectangle 174"/>
              <p:cNvSpPr>
                <a:spLocks noChangeArrowheads="1"/>
              </p:cNvSpPr>
              <p:nvPr/>
            </p:nvSpPr>
            <p:spPr bwMode="auto">
              <a:xfrm>
                <a:off x="4129" y="1702"/>
                <a:ext cx="712" cy="517"/>
              </a:xfrm>
              <a:prstGeom prst="rect">
                <a:avLst/>
              </a:prstGeom>
              <a:solidFill>
                <a:srgbClr val="C0C0C0"/>
              </a:solidFill>
              <a:ln w="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39" name="Freeform 175"/>
              <p:cNvSpPr>
                <a:spLocks/>
              </p:cNvSpPr>
              <p:nvPr/>
            </p:nvSpPr>
            <p:spPr bwMode="auto">
              <a:xfrm>
                <a:off x="4134" y="1709"/>
                <a:ext cx="701" cy="504"/>
              </a:xfrm>
              <a:custGeom>
                <a:avLst/>
                <a:gdLst/>
                <a:ahLst/>
                <a:cxnLst>
                  <a:cxn ang="0">
                    <a:pos x="0" y="504"/>
                  </a:cxn>
                  <a:cxn ang="0">
                    <a:pos x="701" y="504"/>
                  </a:cxn>
                  <a:cxn ang="0">
                    <a:pos x="701" y="0"/>
                  </a:cxn>
                </a:cxnLst>
                <a:rect l="0" t="0" r="r" b="b"/>
                <a:pathLst>
                  <a:path w="701" h="504">
                    <a:moveTo>
                      <a:pt x="0" y="504"/>
                    </a:moveTo>
                    <a:lnTo>
                      <a:pt x="701" y="504"/>
                    </a:lnTo>
                    <a:lnTo>
                      <a:pt x="701" y="0"/>
                    </a:lnTo>
                  </a:path>
                </a:pathLst>
              </a:custGeom>
              <a:noFill/>
              <a:ln w="3">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0" name="Freeform 176"/>
              <p:cNvSpPr>
                <a:spLocks/>
              </p:cNvSpPr>
              <p:nvPr/>
            </p:nvSpPr>
            <p:spPr bwMode="auto">
              <a:xfrm>
                <a:off x="4121" y="1697"/>
                <a:ext cx="720" cy="522"/>
              </a:xfrm>
              <a:custGeom>
                <a:avLst/>
                <a:gdLst/>
                <a:ahLst/>
                <a:cxnLst>
                  <a:cxn ang="0">
                    <a:pos x="720" y="0"/>
                  </a:cxn>
                  <a:cxn ang="0">
                    <a:pos x="0" y="0"/>
                  </a:cxn>
                  <a:cxn ang="0">
                    <a:pos x="0" y="522"/>
                  </a:cxn>
                </a:cxnLst>
                <a:rect l="0" t="0" r="r" b="b"/>
                <a:pathLst>
                  <a:path w="720" h="522">
                    <a:moveTo>
                      <a:pt x="720" y="0"/>
                    </a:moveTo>
                    <a:lnTo>
                      <a:pt x="0" y="0"/>
                    </a:lnTo>
                    <a:lnTo>
                      <a:pt x="0" y="522"/>
                    </a:lnTo>
                  </a:path>
                </a:pathLst>
              </a:custGeom>
              <a:noFill/>
              <a:ln w="3">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1" name="Rectangle 177"/>
              <p:cNvSpPr>
                <a:spLocks noChangeArrowheads="1"/>
              </p:cNvSpPr>
              <p:nvPr/>
            </p:nvSpPr>
            <p:spPr bwMode="auto">
              <a:xfrm>
                <a:off x="4179" y="1638"/>
                <a:ext cx="425" cy="129"/>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2" name="Rectangle 178"/>
              <p:cNvSpPr>
                <a:spLocks noChangeArrowheads="1"/>
              </p:cNvSpPr>
              <p:nvPr/>
            </p:nvSpPr>
            <p:spPr bwMode="auto">
              <a:xfrm>
                <a:off x="4179" y="1639"/>
                <a:ext cx="317"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a:solidFill>
                      <a:srgbClr val="000000"/>
                    </a:solidFill>
                    <a:latin typeface="Arial" panose="020B0604020202020204" pitchFamily="34" charset="0"/>
                    <a:cs typeface="Arial" panose="020B0604020202020204" pitchFamily="34" charset="0"/>
                  </a:rPr>
                  <a:t>Features</a:t>
                </a:r>
                <a:endParaRPr lang="en-US" sz="1800">
                  <a:latin typeface="Arial" panose="020B0604020202020204" pitchFamily="34" charset="0"/>
                  <a:cs typeface="Arial" panose="020B0604020202020204" pitchFamily="34" charset="0"/>
                </a:endParaRPr>
              </a:p>
            </p:txBody>
          </p:sp>
          <p:sp>
            <p:nvSpPr>
              <p:cNvPr id="37043" name="Rectangle 179"/>
              <p:cNvSpPr>
                <a:spLocks noChangeArrowheads="1"/>
              </p:cNvSpPr>
              <p:nvPr/>
            </p:nvSpPr>
            <p:spPr bwMode="auto">
              <a:xfrm>
                <a:off x="4199" y="1745"/>
                <a:ext cx="61"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1.</a:t>
                </a:r>
                <a:endParaRPr lang="en-US" sz="1800">
                  <a:latin typeface="Arial" panose="020B0604020202020204" pitchFamily="34" charset="0"/>
                  <a:cs typeface="Arial" panose="020B0604020202020204" pitchFamily="34" charset="0"/>
                </a:endParaRPr>
              </a:p>
            </p:txBody>
          </p:sp>
          <p:sp>
            <p:nvSpPr>
              <p:cNvPr id="37044" name="Rectangle 180"/>
              <p:cNvSpPr>
                <a:spLocks noChangeArrowheads="1"/>
              </p:cNvSpPr>
              <p:nvPr/>
            </p:nvSpPr>
            <p:spPr bwMode="auto">
              <a:xfrm>
                <a:off x="4383" y="1904"/>
                <a:ext cx="405" cy="1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5" name="Freeform 181"/>
              <p:cNvSpPr>
                <a:spLocks noEditPoints="1"/>
              </p:cNvSpPr>
              <p:nvPr/>
            </p:nvSpPr>
            <p:spPr bwMode="auto">
              <a:xfrm>
                <a:off x="4383" y="1904"/>
                <a:ext cx="405" cy="129"/>
              </a:xfrm>
              <a:custGeom>
                <a:avLst/>
                <a:gdLst/>
                <a:ahLst/>
                <a:cxnLst>
                  <a:cxn ang="0">
                    <a:pos x="392" y="116"/>
                  </a:cxn>
                  <a:cxn ang="0">
                    <a:pos x="405" y="129"/>
                  </a:cxn>
                  <a:cxn ang="0">
                    <a:pos x="405" y="0"/>
                  </a:cxn>
                  <a:cxn ang="0">
                    <a:pos x="392" y="14"/>
                  </a:cxn>
                  <a:cxn ang="0">
                    <a:pos x="392" y="116"/>
                  </a:cxn>
                  <a:cxn ang="0">
                    <a:pos x="392" y="116"/>
                  </a:cxn>
                  <a:cxn ang="0">
                    <a:pos x="405" y="129"/>
                  </a:cxn>
                  <a:cxn ang="0">
                    <a:pos x="0" y="129"/>
                  </a:cxn>
                  <a:cxn ang="0">
                    <a:pos x="13" y="116"/>
                  </a:cxn>
                  <a:cxn ang="0">
                    <a:pos x="392" y="116"/>
                  </a:cxn>
                </a:cxnLst>
                <a:rect l="0" t="0" r="r" b="b"/>
                <a:pathLst>
                  <a:path w="405" h="129">
                    <a:moveTo>
                      <a:pt x="392" y="116"/>
                    </a:moveTo>
                    <a:lnTo>
                      <a:pt x="405" y="129"/>
                    </a:lnTo>
                    <a:lnTo>
                      <a:pt x="405" y="0"/>
                    </a:lnTo>
                    <a:lnTo>
                      <a:pt x="392" y="14"/>
                    </a:lnTo>
                    <a:lnTo>
                      <a:pt x="392" y="116"/>
                    </a:lnTo>
                    <a:close/>
                    <a:moveTo>
                      <a:pt x="392" y="116"/>
                    </a:moveTo>
                    <a:lnTo>
                      <a:pt x="405" y="129"/>
                    </a:lnTo>
                    <a:lnTo>
                      <a:pt x="0" y="129"/>
                    </a:lnTo>
                    <a:lnTo>
                      <a:pt x="13" y="116"/>
                    </a:lnTo>
                    <a:lnTo>
                      <a:pt x="392" y="1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6" name="Freeform 182"/>
              <p:cNvSpPr>
                <a:spLocks noEditPoints="1"/>
              </p:cNvSpPr>
              <p:nvPr/>
            </p:nvSpPr>
            <p:spPr bwMode="auto">
              <a:xfrm>
                <a:off x="4383" y="1904"/>
                <a:ext cx="405" cy="129"/>
              </a:xfrm>
              <a:custGeom>
                <a:avLst/>
                <a:gdLst/>
                <a:ahLst/>
                <a:cxnLst>
                  <a:cxn ang="0">
                    <a:pos x="399" y="7"/>
                  </a:cxn>
                  <a:cxn ang="0">
                    <a:pos x="405" y="0"/>
                  </a:cxn>
                  <a:cxn ang="0">
                    <a:pos x="0" y="0"/>
                  </a:cxn>
                  <a:cxn ang="0">
                    <a:pos x="5" y="7"/>
                  </a:cxn>
                  <a:cxn ang="0">
                    <a:pos x="399" y="7"/>
                  </a:cxn>
                  <a:cxn ang="0">
                    <a:pos x="5" y="123"/>
                  </a:cxn>
                  <a:cxn ang="0">
                    <a:pos x="0" y="129"/>
                  </a:cxn>
                  <a:cxn ang="0">
                    <a:pos x="0" y="0"/>
                  </a:cxn>
                  <a:cxn ang="0">
                    <a:pos x="5" y="7"/>
                  </a:cxn>
                  <a:cxn ang="0">
                    <a:pos x="5" y="123"/>
                  </a:cxn>
                </a:cxnLst>
                <a:rect l="0" t="0" r="r" b="b"/>
                <a:pathLst>
                  <a:path w="405" h="129">
                    <a:moveTo>
                      <a:pt x="399" y="7"/>
                    </a:moveTo>
                    <a:lnTo>
                      <a:pt x="405" y="0"/>
                    </a:lnTo>
                    <a:lnTo>
                      <a:pt x="0" y="0"/>
                    </a:lnTo>
                    <a:lnTo>
                      <a:pt x="5" y="7"/>
                    </a:lnTo>
                    <a:lnTo>
                      <a:pt x="399" y="7"/>
                    </a:lnTo>
                    <a:close/>
                    <a:moveTo>
                      <a:pt x="5" y="123"/>
                    </a:moveTo>
                    <a:lnTo>
                      <a:pt x="0" y="129"/>
                    </a:lnTo>
                    <a:lnTo>
                      <a:pt x="0" y="0"/>
                    </a:lnTo>
                    <a:lnTo>
                      <a:pt x="5" y="7"/>
                    </a:lnTo>
                    <a:lnTo>
                      <a:pt x="5" y="123"/>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7" name="Freeform 183"/>
              <p:cNvSpPr>
                <a:spLocks noEditPoints="1"/>
              </p:cNvSpPr>
              <p:nvPr/>
            </p:nvSpPr>
            <p:spPr bwMode="auto">
              <a:xfrm>
                <a:off x="4388" y="1911"/>
                <a:ext cx="394" cy="116"/>
              </a:xfrm>
              <a:custGeom>
                <a:avLst/>
                <a:gdLst/>
                <a:ahLst/>
                <a:cxnLst>
                  <a:cxn ang="0">
                    <a:pos x="5" y="112"/>
                  </a:cxn>
                  <a:cxn ang="0">
                    <a:pos x="0" y="116"/>
                  </a:cxn>
                  <a:cxn ang="0">
                    <a:pos x="394" y="116"/>
                  </a:cxn>
                  <a:cxn ang="0">
                    <a:pos x="390" y="112"/>
                  </a:cxn>
                  <a:cxn ang="0">
                    <a:pos x="5" y="112"/>
                  </a:cxn>
                  <a:cxn ang="0">
                    <a:pos x="390" y="4"/>
                  </a:cxn>
                  <a:cxn ang="0">
                    <a:pos x="394" y="0"/>
                  </a:cxn>
                  <a:cxn ang="0">
                    <a:pos x="394" y="116"/>
                  </a:cxn>
                  <a:cxn ang="0">
                    <a:pos x="390" y="112"/>
                  </a:cxn>
                  <a:cxn ang="0">
                    <a:pos x="390" y="4"/>
                  </a:cxn>
                </a:cxnLst>
                <a:rect l="0" t="0" r="r" b="b"/>
                <a:pathLst>
                  <a:path w="394" h="116">
                    <a:moveTo>
                      <a:pt x="5" y="112"/>
                    </a:moveTo>
                    <a:lnTo>
                      <a:pt x="0" y="116"/>
                    </a:lnTo>
                    <a:lnTo>
                      <a:pt x="394" y="116"/>
                    </a:lnTo>
                    <a:lnTo>
                      <a:pt x="390" y="112"/>
                    </a:lnTo>
                    <a:lnTo>
                      <a:pt x="5" y="112"/>
                    </a:lnTo>
                    <a:close/>
                    <a:moveTo>
                      <a:pt x="390" y="4"/>
                    </a:moveTo>
                    <a:lnTo>
                      <a:pt x="394" y="0"/>
                    </a:lnTo>
                    <a:lnTo>
                      <a:pt x="394" y="116"/>
                    </a:lnTo>
                    <a:lnTo>
                      <a:pt x="390" y="112"/>
                    </a:lnTo>
                    <a:lnTo>
                      <a:pt x="390" y="4"/>
                    </a:lnTo>
                    <a:close/>
                  </a:path>
                </a:pathLst>
              </a:custGeom>
              <a:solidFill>
                <a:srgbClr val="C0C0C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8" name="Freeform 184"/>
              <p:cNvSpPr>
                <a:spLocks/>
              </p:cNvSpPr>
              <p:nvPr/>
            </p:nvSpPr>
            <p:spPr bwMode="auto">
              <a:xfrm>
                <a:off x="4388" y="1911"/>
                <a:ext cx="394" cy="116"/>
              </a:xfrm>
              <a:custGeom>
                <a:avLst/>
                <a:gdLst/>
                <a:ahLst/>
                <a:cxnLst>
                  <a:cxn ang="0">
                    <a:pos x="0" y="116"/>
                  </a:cxn>
                  <a:cxn ang="0">
                    <a:pos x="0" y="0"/>
                  </a:cxn>
                  <a:cxn ang="0">
                    <a:pos x="394" y="0"/>
                  </a:cxn>
                  <a:cxn ang="0">
                    <a:pos x="390" y="4"/>
                  </a:cxn>
                  <a:cxn ang="0">
                    <a:pos x="5" y="4"/>
                  </a:cxn>
                  <a:cxn ang="0">
                    <a:pos x="5" y="112"/>
                  </a:cxn>
                  <a:cxn ang="0">
                    <a:pos x="0" y="116"/>
                  </a:cxn>
                </a:cxnLst>
                <a:rect l="0" t="0" r="r" b="b"/>
                <a:pathLst>
                  <a:path w="394" h="116">
                    <a:moveTo>
                      <a:pt x="0" y="116"/>
                    </a:moveTo>
                    <a:lnTo>
                      <a:pt x="0" y="0"/>
                    </a:lnTo>
                    <a:lnTo>
                      <a:pt x="394" y="0"/>
                    </a:lnTo>
                    <a:lnTo>
                      <a:pt x="390" y="4"/>
                    </a:lnTo>
                    <a:lnTo>
                      <a:pt x="5" y="4"/>
                    </a:lnTo>
                    <a:lnTo>
                      <a:pt x="5" y="112"/>
                    </a:lnTo>
                    <a:lnTo>
                      <a:pt x="0"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49" name="Rectangle 185"/>
              <p:cNvSpPr>
                <a:spLocks noChangeArrowheads="1"/>
              </p:cNvSpPr>
              <p:nvPr/>
            </p:nvSpPr>
            <p:spPr bwMode="auto">
              <a:xfrm>
                <a:off x="4396" y="1917"/>
                <a:ext cx="264" cy="10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0" name="Rectangle 186"/>
              <p:cNvSpPr>
                <a:spLocks noChangeArrowheads="1"/>
              </p:cNvSpPr>
              <p:nvPr/>
            </p:nvSpPr>
            <p:spPr bwMode="auto">
              <a:xfrm>
                <a:off x="4396" y="1911"/>
                <a:ext cx="182"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xxxxx</a:t>
                </a:r>
                <a:endParaRPr lang="en-US" sz="1800">
                  <a:latin typeface="Arial" panose="020B0604020202020204" pitchFamily="34" charset="0"/>
                  <a:cs typeface="Arial" panose="020B0604020202020204" pitchFamily="34" charset="0"/>
                </a:endParaRPr>
              </a:p>
            </p:txBody>
          </p:sp>
          <p:sp>
            <p:nvSpPr>
              <p:cNvPr id="37051" name="Rectangle 187"/>
              <p:cNvSpPr>
                <a:spLocks noChangeArrowheads="1"/>
              </p:cNvSpPr>
              <p:nvPr/>
            </p:nvSpPr>
            <p:spPr bwMode="auto">
              <a:xfrm>
                <a:off x="4673" y="1917"/>
                <a:ext cx="102" cy="103"/>
              </a:xfrm>
              <a:prstGeom prst="rect">
                <a:avLst/>
              </a:prstGeom>
              <a:solidFill>
                <a:srgbClr val="FFFFFF"/>
              </a:solidFill>
              <a:ln w="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2" name="Freeform 188"/>
              <p:cNvSpPr>
                <a:spLocks/>
              </p:cNvSpPr>
              <p:nvPr/>
            </p:nvSpPr>
            <p:spPr bwMode="auto">
              <a:xfrm>
                <a:off x="4673" y="1917"/>
                <a:ext cx="102" cy="103"/>
              </a:xfrm>
              <a:custGeom>
                <a:avLst/>
                <a:gdLst/>
                <a:ahLst/>
                <a:cxnLst>
                  <a:cxn ang="0">
                    <a:pos x="102" y="0"/>
                  </a:cxn>
                  <a:cxn ang="0">
                    <a:pos x="90" y="14"/>
                  </a:cxn>
                  <a:cxn ang="0">
                    <a:pos x="90" y="90"/>
                  </a:cxn>
                  <a:cxn ang="0">
                    <a:pos x="14" y="90"/>
                  </a:cxn>
                  <a:cxn ang="0">
                    <a:pos x="0" y="103"/>
                  </a:cxn>
                  <a:cxn ang="0">
                    <a:pos x="102" y="103"/>
                  </a:cxn>
                  <a:cxn ang="0">
                    <a:pos x="102" y="0"/>
                  </a:cxn>
                </a:cxnLst>
                <a:rect l="0" t="0" r="r" b="b"/>
                <a:pathLst>
                  <a:path w="102" h="103">
                    <a:moveTo>
                      <a:pt x="102" y="0"/>
                    </a:moveTo>
                    <a:lnTo>
                      <a:pt x="90" y="14"/>
                    </a:lnTo>
                    <a:lnTo>
                      <a:pt x="90" y="90"/>
                    </a:lnTo>
                    <a:lnTo>
                      <a:pt x="14" y="90"/>
                    </a:lnTo>
                    <a:lnTo>
                      <a:pt x="0" y="103"/>
                    </a:lnTo>
                    <a:lnTo>
                      <a:pt x="102" y="103"/>
                    </a:lnTo>
                    <a:lnTo>
                      <a:pt x="102"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3" name="Rectangle 189"/>
              <p:cNvSpPr>
                <a:spLocks noChangeArrowheads="1"/>
              </p:cNvSpPr>
              <p:nvPr/>
            </p:nvSpPr>
            <p:spPr bwMode="auto">
              <a:xfrm>
                <a:off x="4687" y="1931"/>
                <a:ext cx="76" cy="76"/>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4" name="Freeform 190"/>
              <p:cNvSpPr>
                <a:spLocks/>
              </p:cNvSpPr>
              <p:nvPr/>
            </p:nvSpPr>
            <p:spPr bwMode="auto">
              <a:xfrm>
                <a:off x="4710" y="1955"/>
                <a:ext cx="33" cy="28"/>
              </a:xfrm>
              <a:custGeom>
                <a:avLst/>
                <a:gdLst/>
                <a:ahLst/>
                <a:cxnLst>
                  <a:cxn ang="0">
                    <a:pos x="33" y="0"/>
                  </a:cxn>
                  <a:cxn ang="0">
                    <a:pos x="17" y="28"/>
                  </a:cxn>
                  <a:cxn ang="0">
                    <a:pos x="0" y="0"/>
                  </a:cxn>
                  <a:cxn ang="0">
                    <a:pos x="33" y="0"/>
                  </a:cxn>
                </a:cxnLst>
                <a:rect l="0" t="0" r="r" b="b"/>
                <a:pathLst>
                  <a:path w="33" h="28">
                    <a:moveTo>
                      <a:pt x="33" y="0"/>
                    </a:moveTo>
                    <a:lnTo>
                      <a:pt x="17" y="28"/>
                    </a:lnTo>
                    <a:lnTo>
                      <a:pt x="0" y="0"/>
                    </a:lnTo>
                    <a:lnTo>
                      <a:pt x="3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5" name="Freeform 191"/>
              <p:cNvSpPr>
                <a:spLocks/>
              </p:cNvSpPr>
              <p:nvPr/>
            </p:nvSpPr>
            <p:spPr bwMode="auto">
              <a:xfrm>
                <a:off x="4673" y="1917"/>
                <a:ext cx="102" cy="103"/>
              </a:xfrm>
              <a:custGeom>
                <a:avLst/>
                <a:gdLst/>
                <a:ahLst/>
                <a:cxnLst>
                  <a:cxn ang="0">
                    <a:pos x="102" y="0"/>
                  </a:cxn>
                  <a:cxn ang="0">
                    <a:pos x="102" y="103"/>
                  </a:cxn>
                  <a:cxn ang="0">
                    <a:pos x="0" y="103"/>
                  </a:cxn>
                  <a:cxn ang="0">
                    <a:pos x="7" y="96"/>
                  </a:cxn>
                  <a:cxn ang="0">
                    <a:pos x="95" y="96"/>
                  </a:cxn>
                  <a:cxn ang="0">
                    <a:pos x="95" y="7"/>
                  </a:cxn>
                  <a:cxn ang="0">
                    <a:pos x="102" y="0"/>
                  </a:cxn>
                </a:cxnLst>
                <a:rect l="0" t="0" r="r" b="b"/>
                <a:pathLst>
                  <a:path w="102" h="103">
                    <a:moveTo>
                      <a:pt x="102" y="0"/>
                    </a:moveTo>
                    <a:lnTo>
                      <a:pt x="102" y="103"/>
                    </a:lnTo>
                    <a:lnTo>
                      <a:pt x="0" y="103"/>
                    </a:lnTo>
                    <a:lnTo>
                      <a:pt x="7" y="96"/>
                    </a:lnTo>
                    <a:lnTo>
                      <a:pt x="95" y="96"/>
                    </a:lnTo>
                    <a:lnTo>
                      <a:pt x="95" y="7"/>
                    </a:lnTo>
                    <a:lnTo>
                      <a:pt x="10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6" name="Rectangle 192"/>
              <p:cNvSpPr>
                <a:spLocks noChangeArrowheads="1"/>
              </p:cNvSpPr>
              <p:nvPr/>
            </p:nvSpPr>
            <p:spPr bwMode="auto">
              <a:xfrm>
                <a:off x="4199" y="1911"/>
                <a:ext cx="61"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2.</a:t>
                </a:r>
                <a:endParaRPr lang="en-US" sz="1800">
                  <a:latin typeface="Arial" panose="020B0604020202020204" pitchFamily="34" charset="0"/>
                  <a:cs typeface="Arial" panose="020B0604020202020204" pitchFamily="34" charset="0"/>
                </a:endParaRPr>
              </a:p>
            </p:txBody>
          </p:sp>
          <p:sp>
            <p:nvSpPr>
              <p:cNvPr id="37057" name="Rectangle 193"/>
              <p:cNvSpPr>
                <a:spLocks noChangeArrowheads="1"/>
              </p:cNvSpPr>
              <p:nvPr/>
            </p:nvSpPr>
            <p:spPr bwMode="auto">
              <a:xfrm>
                <a:off x="4383" y="1738"/>
                <a:ext cx="405" cy="1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8" name="Freeform 194"/>
              <p:cNvSpPr>
                <a:spLocks noEditPoints="1"/>
              </p:cNvSpPr>
              <p:nvPr/>
            </p:nvSpPr>
            <p:spPr bwMode="auto">
              <a:xfrm>
                <a:off x="4383" y="1738"/>
                <a:ext cx="405" cy="129"/>
              </a:xfrm>
              <a:custGeom>
                <a:avLst/>
                <a:gdLst/>
                <a:ahLst/>
                <a:cxnLst>
                  <a:cxn ang="0">
                    <a:pos x="392" y="114"/>
                  </a:cxn>
                  <a:cxn ang="0">
                    <a:pos x="405" y="129"/>
                  </a:cxn>
                  <a:cxn ang="0">
                    <a:pos x="405" y="0"/>
                  </a:cxn>
                  <a:cxn ang="0">
                    <a:pos x="392" y="13"/>
                  </a:cxn>
                  <a:cxn ang="0">
                    <a:pos x="392" y="114"/>
                  </a:cxn>
                  <a:cxn ang="0">
                    <a:pos x="392" y="114"/>
                  </a:cxn>
                  <a:cxn ang="0">
                    <a:pos x="405" y="129"/>
                  </a:cxn>
                  <a:cxn ang="0">
                    <a:pos x="0" y="129"/>
                  </a:cxn>
                  <a:cxn ang="0">
                    <a:pos x="13" y="114"/>
                  </a:cxn>
                  <a:cxn ang="0">
                    <a:pos x="392" y="114"/>
                  </a:cxn>
                </a:cxnLst>
                <a:rect l="0" t="0" r="r" b="b"/>
                <a:pathLst>
                  <a:path w="405" h="129">
                    <a:moveTo>
                      <a:pt x="392" y="114"/>
                    </a:moveTo>
                    <a:lnTo>
                      <a:pt x="405" y="129"/>
                    </a:lnTo>
                    <a:lnTo>
                      <a:pt x="405" y="0"/>
                    </a:lnTo>
                    <a:lnTo>
                      <a:pt x="392" y="13"/>
                    </a:lnTo>
                    <a:lnTo>
                      <a:pt x="392" y="114"/>
                    </a:lnTo>
                    <a:close/>
                    <a:moveTo>
                      <a:pt x="392" y="114"/>
                    </a:moveTo>
                    <a:lnTo>
                      <a:pt x="405" y="129"/>
                    </a:lnTo>
                    <a:lnTo>
                      <a:pt x="0" y="129"/>
                    </a:lnTo>
                    <a:lnTo>
                      <a:pt x="13" y="114"/>
                    </a:lnTo>
                    <a:lnTo>
                      <a:pt x="39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59" name="Freeform 195"/>
              <p:cNvSpPr>
                <a:spLocks noEditPoints="1"/>
              </p:cNvSpPr>
              <p:nvPr/>
            </p:nvSpPr>
            <p:spPr bwMode="auto">
              <a:xfrm>
                <a:off x="4383" y="1738"/>
                <a:ext cx="405" cy="129"/>
              </a:xfrm>
              <a:custGeom>
                <a:avLst/>
                <a:gdLst/>
                <a:ahLst/>
                <a:cxnLst>
                  <a:cxn ang="0">
                    <a:pos x="399" y="6"/>
                  </a:cxn>
                  <a:cxn ang="0">
                    <a:pos x="405" y="0"/>
                  </a:cxn>
                  <a:cxn ang="0">
                    <a:pos x="0" y="0"/>
                  </a:cxn>
                  <a:cxn ang="0">
                    <a:pos x="5" y="6"/>
                  </a:cxn>
                  <a:cxn ang="0">
                    <a:pos x="399" y="6"/>
                  </a:cxn>
                  <a:cxn ang="0">
                    <a:pos x="5" y="122"/>
                  </a:cxn>
                  <a:cxn ang="0">
                    <a:pos x="0" y="129"/>
                  </a:cxn>
                  <a:cxn ang="0">
                    <a:pos x="0" y="0"/>
                  </a:cxn>
                  <a:cxn ang="0">
                    <a:pos x="5" y="6"/>
                  </a:cxn>
                  <a:cxn ang="0">
                    <a:pos x="5" y="122"/>
                  </a:cxn>
                </a:cxnLst>
                <a:rect l="0" t="0" r="r" b="b"/>
                <a:pathLst>
                  <a:path w="405" h="129">
                    <a:moveTo>
                      <a:pt x="399" y="6"/>
                    </a:moveTo>
                    <a:lnTo>
                      <a:pt x="405" y="0"/>
                    </a:lnTo>
                    <a:lnTo>
                      <a:pt x="0" y="0"/>
                    </a:lnTo>
                    <a:lnTo>
                      <a:pt x="5" y="6"/>
                    </a:lnTo>
                    <a:lnTo>
                      <a:pt x="399" y="6"/>
                    </a:lnTo>
                    <a:close/>
                    <a:moveTo>
                      <a:pt x="5" y="122"/>
                    </a:moveTo>
                    <a:lnTo>
                      <a:pt x="0" y="129"/>
                    </a:lnTo>
                    <a:lnTo>
                      <a:pt x="0" y="0"/>
                    </a:lnTo>
                    <a:lnTo>
                      <a:pt x="5" y="6"/>
                    </a:lnTo>
                    <a:lnTo>
                      <a:pt x="5" y="12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0" name="Freeform 196"/>
              <p:cNvSpPr>
                <a:spLocks noEditPoints="1"/>
              </p:cNvSpPr>
              <p:nvPr/>
            </p:nvSpPr>
            <p:spPr bwMode="auto">
              <a:xfrm>
                <a:off x="4388" y="1744"/>
                <a:ext cx="394" cy="116"/>
              </a:xfrm>
              <a:custGeom>
                <a:avLst/>
                <a:gdLst/>
                <a:ahLst/>
                <a:cxnLst>
                  <a:cxn ang="0">
                    <a:pos x="5" y="111"/>
                  </a:cxn>
                  <a:cxn ang="0">
                    <a:pos x="0" y="116"/>
                  </a:cxn>
                  <a:cxn ang="0">
                    <a:pos x="394" y="116"/>
                  </a:cxn>
                  <a:cxn ang="0">
                    <a:pos x="390" y="111"/>
                  </a:cxn>
                  <a:cxn ang="0">
                    <a:pos x="5" y="111"/>
                  </a:cxn>
                  <a:cxn ang="0">
                    <a:pos x="390" y="4"/>
                  </a:cxn>
                  <a:cxn ang="0">
                    <a:pos x="394" y="0"/>
                  </a:cxn>
                  <a:cxn ang="0">
                    <a:pos x="394" y="116"/>
                  </a:cxn>
                  <a:cxn ang="0">
                    <a:pos x="390" y="111"/>
                  </a:cxn>
                  <a:cxn ang="0">
                    <a:pos x="390" y="4"/>
                  </a:cxn>
                </a:cxnLst>
                <a:rect l="0" t="0" r="r" b="b"/>
                <a:pathLst>
                  <a:path w="394" h="116">
                    <a:moveTo>
                      <a:pt x="5" y="111"/>
                    </a:moveTo>
                    <a:lnTo>
                      <a:pt x="0" y="116"/>
                    </a:lnTo>
                    <a:lnTo>
                      <a:pt x="394" y="116"/>
                    </a:lnTo>
                    <a:lnTo>
                      <a:pt x="390" y="111"/>
                    </a:lnTo>
                    <a:lnTo>
                      <a:pt x="5" y="111"/>
                    </a:lnTo>
                    <a:close/>
                    <a:moveTo>
                      <a:pt x="390" y="4"/>
                    </a:moveTo>
                    <a:lnTo>
                      <a:pt x="394" y="0"/>
                    </a:lnTo>
                    <a:lnTo>
                      <a:pt x="394" y="116"/>
                    </a:lnTo>
                    <a:lnTo>
                      <a:pt x="390" y="111"/>
                    </a:lnTo>
                    <a:lnTo>
                      <a:pt x="390" y="4"/>
                    </a:lnTo>
                    <a:close/>
                  </a:path>
                </a:pathLst>
              </a:custGeom>
              <a:solidFill>
                <a:srgbClr val="C0C0C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1" name="Freeform 197"/>
              <p:cNvSpPr>
                <a:spLocks/>
              </p:cNvSpPr>
              <p:nvPr/>
            </p:nvSpPr>
            <p:spPr bwMode="auto">
              <a:xfrm>
                <a:off x="4388" y="1744"/>
                <a:ext cx="394" cy="116"/>
              </a:xfrm>
              <a:custGeom>
                <a:avLst/>
                <a:gdLst/>
                <a:ahLst/>
                <a:cxnLst>
                  <a:cxn ang="0">
                    <a:pos x="0" y="116"/>
                  </a:cxn>
                  <a:cxn ang="0">
                    <a:pos x="0" y="0"/>
                  </a:cxn>
                  <a:cxn ang="0">
                    <a:pos x="394" y="0"/>
                  </a:cxn>
                  <a:cxn ang="0">
                    <a:pos x="390" y="4"/>
                  </a:cxn>
                  <a:cxn ang="0">
                    <a:pos x="5" y="4"/>
                  </a:cxn>
                  <a:cxn ang="0">
                    <a:pos x="5" y="111"/>
                  </a:cxn>
                  <a:cxn ang="0">
                    <a:pos x="0" y="116"/>
                  </a:cxn>
                </a:cxnLst>
                <a:rect l="0" t="0" r="r" b="b"/>
                <a:pathLst>
                  <a:path w="394" h="116">
                    <a:moveTo>
                      <a:pt x="0" y="116"/>
                    </a:moveTo>
                    <a:lnTo>
                      <a:pt x="0" y="0"/>
                    </a:lnTo>
                    <a:lnTo>
                      <a:pt x="394" y="0"/>
                    </a:lnTo>
                    <a:lnTo>
                      <a:pt x="390" y="4"/>
                    </a:lnTo>
                    <a:lnTo>
                      <a:pt x="5" y="4"/>
                    </a:lnTo>
                    <a:lnTo>
                      <a:pt x="5" y="111"/>
                    </a:lnTo>
                    <a:lnTo>
                      <a:pt x="0"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2" name="Rectangle 198"/>
              <p:cNvSpPr>
                <a:spLocks noChangeArrowheads="1"/>
              </p:cNvSpPr>
              <p:nvPr/>
            </p:nvSpPr>
            <p:spPr bwMode="auto">
              <a:xfrm>
                <a:off x="4396" y="1751"/>
                <a:ext cx="264" cy="10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3" name="Rectangle 199"/>
              <p:cNvSpPr>
                <a:spLocks noChangeArrowheads="1"/>
              </p:cNvSpPr>
              <p:nvPr/>
            </p:nvSpPr>
            <p:spPr bwMode="auto">
              <a:xfrm>
                <a:off x="4396" y="1745"/>
                <a:ext cx="182"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xxxxx</a:t>
                </a:r>
                <a:endParaRPr lang="en-US" sz="1800">
                  <a:latin typeface="Arial" panose="020B0604020202020204" pitchFamily="34" charset="0"/>
                  <a:cs typeface="Arial" panose="020B0604020202020204" pitchFamily="34" charset="0"/>
                </a:endParaRPr>
              </a:p>
            </p:txBody>
          </p:sp>
          <p:sp>
            <p:nvSpPr>
              <p:cNvPr id="37064" name="Rectangle 200"/>
              <p:cNvSpPr>
                <a:spLocks noChangeArrowheads="1"/>
              </p:cNvSpPr>
              <p:nvPr/>
            </p:nvSpPr>
            <p:spPr bwMode="auto">
              <a:xfrm>
                <a:off x="4673" y="1751"/>
                <a:ext cx="102" cy="103"/>
              </a:xfrm>
              <a:prstGeom prst="rect">
                <a:avLst/>
              </a:prstGeom>
              <a:solidFill>
                <a:srgbClr val="FFFFFF"/>
              </a:solidFill>
              <a:ln w="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5" name="Freeform 201"/>
              <p:cNvSpPr>
                <a:spLocks/>
              </p:cNvSpPr>
              <p:nvPr/>
            </p:nvSpPr>
            <p:spPr bwMode="auto">
              <a:xfrm>
                <a:off x="4673" y="1751"/>
                <a:ext cx="102" cy="103"/>
              </a:xfrm>
              <a:custGeom>
                <a:avLst/>
                <a:gdLst/>
                <a:ahLst/>
                <a:cxnLst>
                  <a:cxn ang="0">
                    <a:pos x="102" y="0"/>
                  </a:cxn>
                  <a:cxn ang="0">
                    <a:pos x="90" y="13"/>
                  </a:cxn>
                  <a:cxn ang="0">
                    <a:pos x="90" y="89"/>
                  </a:cxn>
                  <a:cxn ang="0">
                    <a:pos x="14" y="89"/>
                  </a:cxn>
                  <a:cxn ang="0">
                    <a:pos x="0" y="103"/>
                  </a:cxn>
                  <a:cxn ang="0">
                    <a:pos x="102" y="103"/>
                  </a:cxn>
                  <a:cxn ang="0">
                    <a:pos x="102" y="0"/>
                  </a:cxn>
                </a:cxnLst>
                <a:rect l="0" t="0" r="r" b="b"/>
                <a:pathLst>
                  <a:path w="102" h="103">
                    <a:moveTo>
                      <a:pt x="102" y="0"/>
                    </a:moveTo>
                    <a:lnTo>
                      <a:pt x="90" y="13"/>
                    </a:lnTo>
                    <a:lnTo>
                      <a:pt x="90" y="89"/>
                    </a:lnTo>
                    <a:lnTo>
                      <a:pt x="14" y="89"/>
                    </a:lnTo>
                    <a:lnTo>
                      <a:pt x="0" y="103"/>
                    </a:lnTo>
                    <a:lnTo>
                      <a:pt x="102" y="103"/>
                    </a:lnTo>
                    <a:lnTo>
                      <a:pt x="102"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6" name="Rectangle 202"/>
              <p:cNvSpPr>
                <a:spLocks noChangeArrowheads="1"/>
              </p:cNvSpPr>
              <p:nvPr/>
            </p:nvSpPr>
            <p:spPr bwMode="auto">
              <a:xfrm>
                <a:off x="4687" y="1764"/>
                <a:ext cx="76" cy="76"/>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7" name="Freeform 203"/>
              <p:cNvSpPr>
                <a:spLocks/>
              </p:cNvSpPr>
              <p:nvPr/>
            </p:nvSpPr>
            <p:spPr bwMode="auto">
              <a:xfrm>
                <a:off x="4710" y="1790"/>
                <a:ext cx="33" cy="25"/>
              </a:xfrm>
              <a:custGeom>
                <a:avLst/>
                <a:gdLst/>
                <a:ahLst/>
                <a:cxnLst>
                  <a:cxn ang="0">
                    <a:pos x="33" y="0"/>
                  </a:cxn>
                  <a:cxn ang="0">
                    <a:pos x="17" y="25"/>
                  </a:cxn>
                  <a:cxn ang="0">
                    <a:pos x="0" y="0"/>
                  </a:cxn>
                  <a:cxn ang="0">
                    <a:pos x="33" y="0"/>
                  </a:cxn>
                </a:cxnLst>
                <a:rect l="0" t="0" r="r" b="b"/>
                <a:pathLst>
                  <a:path w="33" h="25">
                    <a:moveTo>
                      <a:pt x="33" y="0"/>
                    </a:moveTo>
                    <a:lnTo>
                      <a:pt x="17" y="25"/>
                    </a:lnTo>
                    <a:lnTo>
                      <a:pt x="0" y="0"/>
                    </a:lnTo>
                    <a:lnTo>
                      <a:pt x="3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8" name="Freeform 204"/>
              <p:cNvSpPr>
                <a:spLocks/>
              </p:cNvSpPr>
              <p:nvPr/>
            </p:nvSpPr>
            <p:spPr bwMode="auto">
              <a:xfrm>
                <a:off x="4673" y="1751"/>
                <a:ext cx="102" cy="103"/>
              </a:xfrm>
              <a:custGeom>
                <a:avLst/>
                <a:gdLst/>
                <a:ahLst/>
                <a:cxnLst>
                  <a:cxn ang="0">
                    <a:pos x="102" y="0"/>
                  </a:cxn>
                  <a:cxn ang="0">
                    <a:pos x="102" y="103"/>
                  </a:cxn>
                  <a:cxn ang="0">
                    <a:pos x="0" y="103"/>
                  </a:cxn>
                  <a:cxn ang="0">
                    <a:pos x="7" y="96"/>
                  </a:cxn>
                  <a:cxn ang="0">
                    <a:pos x="95" y="96"/>
                  </a:cxn>
                  <a:cxn ang="0">
                    <a:pos x="95" y="6"/>
                  </a:cxn>
                  <a:cxn ang="0">
                    <a:pos x="102" y="0"/>
                  </a:cxn>
                </a:cxnLst>
                <a:rect l="0" t="0" r="r" b="b"/>
                <a:pathLst>
                  <a:path w="102" h="103">
                    <a:moveTo>
                      <a:pt x="102" y="0"/>
                    </a:moveTo>
                    <a:lnTo>
                      <a:pt x="102" y="103"/>
                    </a:lnTo>
                    <a:lnTo>
                      <a:pt x="0" y="103"/>
                    </a:lnTo>
                    <a:lnTo>
                      <a:pt x="7" y="96"/>
                    </a:lnTo>
                    <a:lnTo>
                      <a:pt x="95" y="96"/>
                    </a:lnTo>
                    <a:lnTo>
                      <a:pt x="95" y="6"/>
                    </a:lnTo>
                    <a:lnTo>
                      <a:pt x="10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69" name="Rectangle 205"/>
              <p:cNvSpPr>
                <a:spLocks noChangeArrowheads="1"/>
              </p:cNvSpPr>
              <p:nvPr/>
            </p:nvSpPr>
            <p:spPr bwMode="auto">
              <a:xfrm>
                <a:off x="4199" y="2087"/>
                <a:ext cx="61"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3.</a:t>
                </a:r>
                <a:endParaRPr lang="en-US" sz="1800">
                  <a:latin typeface="Arial" panose="020B0604020202020204" pitchFamily="34" charset="0"/>
                  <a:cs typeface="Arial" panose="020B0604020202020204" pitchFamily="34" charset="0"/>
                </a:endParaRPr>
              </a:p>
            </p:txBody>
          </p:sp>
          <p:sp>
            <p:nvSpPr>
              <p:cNvPr id="37070" name="Rectangle 206"/>
              <p:cNvSpPr>
                <a:spLocks noChangeArrowheads="1"/>
              </p:cNvSpPr>
              <p:nvPr/>
            </p:nvSpPr>
            <p:spPr bwMode="auto">
              <a:xfrm>
                <a:off x="4383" y="2071"/>
                <a:ext cx="405" cy="1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1" name="Freeform 207"/>
              <p:cNvSpPr>
                <a:spLocks noEditPoints="1"/>
              </p:cNvSpPr>
              <p:nvPr/>
            </p:nvSpPr>
            <p:spPr bwMode="auto">
              <a:xfrm>
                <a:off x="4383" y="2071"/>
                <a:ext cx="405" cy="129"/>
              </a:xfrm>
              <a:custGeom>
                <a:avLst/>
                <a:gdLst/>
                <a:ahLst/>
                <a:cxnLst>
                  <a:cxn ang="0">
                    <a:pos x="392" y="115"/>
                  </a:cxn>
                  <a:cxn ang="0">
                    <a:pos x="405" y="129"/>
                  </a:cxn>
                  <a:cxn ang="0">
                    <a:pos x="405" y="0"/>
                  </a:cxn>
                  <a:cxn ang="0">
                    <a:pos x="392" y="13"/>
                  </a:cxn>
                  <a:cxn ang="0">
                    <a:pos x="392" y="115"/>
                  </a:cxn>
                  <a:cxn ang="0">
                    <a:pos x="392" y="115"/>
                  </a:cxn>
                  <a:cxn ang="0">
                    <a:pos x="405" y="129"/>
                  </a:cxn>
                  <a:cxn ang="0">
                    <a:pos x="0" y="129"/>
                  </a:cxn>
                  <a:cxn ang="0">
                    <a:pos x="13" y="115"/>
                  </a:cxn>
                  <a:cxn ang="0">
                    <a:pos x="392" y="115"/>
                  </a:cxn>
                </a:cxnLst>
                <a:rect l="0" t="0" r="r" b="b"/>
                <a:pathLst>
                  <a:path w="405" h="129">
                    <a:moveTo>
                      <a:pt x="392" y="115"/>
                    </a:moveTo>
                    <a:lnTo>
                      <a:pt x="405" y="129"/>
                    </a:lnTo>
                    <a:lnTo>
                      <a:pt x="405" y="0"/>
                    </a:lnTo>
                    <a:lnTo>
                      <a:pt x="392" y="13"/>
                    </a:lnTo>
                    <a:lnTo>
                      <a:pt x="392" y="115"/>
                    </a:lnTo>
                    <a:close/>
                    <a:moveTo>
                      <a:pt x="392" y="115"/>
                    </a:moveTo>
                    <a:lnTo>
                      <a:pt x="405" y="129"/>
                    </a:lnTo>
                    <a:lnTo>
                      <a:pt x="0" y="129"/>
                    </a:lnTo>
                    <a:lnTo>
                      <a:pt x="13" y="115"/>
                    </a:lnTo>
                    <a:lnTo>
                      <a:pt x="392" y="1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2" name="Freeform 208"/>
              <p:cNvSpPr>
                <a:spLocks noEditPoints="1"/>
              </p:cNvSpPr>
              <p:nvPr/>
            </p:nvSpPr>
            <p:spPr bwMode="auto">
              <a:xfrm>
                <a:off x="4383" y="2071"/>
                <a:ext cx="405" cy="129"/>
              </a:xfrm>
              <a:custGeom>
                <a:avLst/>
                <a:gdLst/>
                <a:ahLst/>
                <a:cxnLst>
                  <a:cxn ang="0">
                    <a:pos x="399" y="6"/>
                  </a:cxn>
                  <a:cxn ang="0">
                    <a:pos x="405" y="0"/>
                  </a:cxn>
                  <a:cxn ang="0">
                    <a:pos x="0" y="0"/>
                  </a:cxn>
                  <a:cxn ang="0">
                    <a:pos x="5" y="6"/>
                  </a:cxn>
                  <a:cxn ang="0">
                    <a:pos x="399" y="6"/>
                  </a:cxn>
                  <a:cxn ang="0">
                    <a:pos x="5" y="122"/>
                  </a:cxn>
                  <a:cxn ang="0">
                    <a:pos x="0" y="129"/>
                  </a:cxn>
                  <a:cxn ang="0">
                    <a:pos x="0" y="0"/>
                  </a:cxn>
                  <a:cxn ang="0">
                    <a:pos x="5" y="6"/>
                  </a:cxn>
                  <a:cxn ang="0">
                    <a:pos x="5" y="122"/>
                  </a:cxn>
                </a:cxnLst>
                <a:rect l="0" t="0" r="r" b="b"/>
                <a:pathLst>
                  <a:path w="405" h="129">
                    <a:moveTo>
                      <a:pt x="399" y="6"/>
                    </a:moveTo>
                    <a:lnTo>
                      <a:pt x="405" y="0"/>
                    </a:lnTo>
                    <a:lnTo>
                      <a:pt x="0" y="0"/>
                    </a:lnTo>
                    <a:lnTo>
                      <a:pt x="5" y="6"/>
                    </a:lnTo>
                    <a:lnTo>
                      <a:pt x="399" y="6"/>
                    </a:lnTo>
                    <a:close/>
                    <a:moveTo>
                      <a:pt x="5" y="122"/>
                    </a:moveTo>
                    <a:lnTo>
                      <a:pt x="0" y="129"/>
                    </a:lnTo>
                    <a:lnTo>
                      <a:pt x="0" y="0"/>
                    </a:lnTo>
                    <a:lnTo>
                      <a:pt x="5" y="6"/>
                    </a:lnTo>
                    <a:lnTo>
                      <a:pt x="5" y="12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3" name="Freeform 209"/>
              <p:cNvSpPr>
                <a:spLocks noEditPoints="1"/>
              </p:cNvSpPr>
              <p:nvPr/>
            </p:nvSpPr>
            <p:spPr bwMode="auto">
              <a:xfrm>
                <a:off x="4388" y="2077"/>
                <a:ext cx="394" cy="116"/>
              </a:xfrm>
              <a:custGeom>
                <a:avLst/>
                <a:gdLst/>
                <a:ahLst/>
                <a:cxnLst>
                  <a:cxn ang="0">
                    <a:pos x="5" y="112"/>
                  </a:cxn>
                  <a:cxn ang="0">
                    <a:pos x="0" y="116"/>
                  </a:cxn>
                  <a:cxn ang="0">
                    <a:pos x="394" y="116"/>
                  </a:cxn>
                  <a:cxn ang="0">
                    <a:pos x="390" y="112"/>
                  </a:cxn>
                  <a:cxn ang="0">
                    <a:pos x="5" y="112"/>
                  </a:cxn>
                  <a:cxn ang="0">
                    <a:pos x="390" y="4"/>
                  </a:cxn>
                  <a:cxn ang="0">
                    <a:pos x="394" y="0"/>
                  </a:cxn>
                  <a:cxn ang="0">
                    <a:pos x="394" y="116"/>
                  </a:cxn>
                  <a:cxn ang="0">
                    <a:pos x="390" y="112"/>
                  </a:cxn>
                  <a:cxn ang="0">
                    <a:pos x="390" y="4"/>
                  </a:cxn>
                </a:cxnLst>
                <a:rect l="0" t="0" r="r" b="b"/>
                <a:pathLst>
                  <a:path w="394" h="116">
                    <a:moveTo>
                      <a:pt x="5" y="112"/>
                    </a:moveTo>
                    <a:lnTo>
                      <a:pt x="0" y="116"/>
                    </a:lnTo>
                    <a:lnTo>
                      <a:pt x="394" y="116"/>
                    </a:lnTo>
                    <a:lnTo>
                      <a:pt x="390" y="112"/>
                    </a:lnTo>
                    <a:lnTo>
                      <a:pt x="5" y="112"/>
                    </a:lnTo>
                    <a:close/>
                    <a:moveTo>
                      <a:pt x="390" y="4"/>
                    </a:moveTo>
                    <a:lnTo>
                      <a:pt x="394" y="0"/>
                    </a:lnTo>
                    <a:lnTo>
                      <a:pt x="394" y="116"/>
                    </a:lnTo>
                    <a:lnTo>
                      <a:pt x="390" y="112"/>
                    </a:lnTo>
                    <a:lnTo>
                      <a:pt x="390" y="4"/>
                    </a:lnTo>
                    <a:close/>
                  </a:path>
                </a:pathLst>
              </a:custGeom>
              <a:solidFill>
                <a:srgbClr val="C0C0C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4" name="Freeform 210"/>
              <p:cNvSpPr>
                <a:spLocks/>
              </p:cNvSpPr>
              <p:nvPr/>
            </p:nvSpPr>
            <p:spPr bwMode="auto">
              <a:xfrm>
                <a:off x="4388" y="2077"/>
                <a:ext cx="394" cy="116"/>
              </a:xfrm>
              <a:custGeom>
                <a:avLst/>
                <a:gdLst/>
                <a:ahLst/>
                <a:cxnLst>
                  <a:cxn ang="0">
                    <a:pos x="0" y="116"/>
                  </a:cxn>
                  <a:cxn ang="0">
                    <a:pos x="0" y="0"/>
                  </a:cxn>
                  <a:cxn ang="0">
                    <a:pos x="394" y="0"/>
                  </a:cxn>
                  <a:cxn ang="0">
                    <a:pos x="390" y="4"/>
                  </a:cxn>
                  <a:cxn ang="0">
                    <a:pos x="5" y="4"/>
                  </a:cxn>
                  <a:cxn ang="0">
                    <a:pos x="5" y="112"/>
                  </a:cxn>
                  <a:cxn ang="0">
                    <a:pos x="0" y="116"/>
                  </a:cxn>
                </a:cxnLst>
                <a:rect l="0" t="0" r="r" b="b"/>
                <a:pathLst>
                  <a:path w="394" h="116">
                    <a:moveTo>
                      <a:pt x="0" y="116"/>
                    </a:moveTo>
                    <a:lnTo>
                      <a:pt x="0" y="0"/>
                    </a:lnTo>
                    <a:lnTo>
                      <a:pt x="394" y="0"/>
                    </a:lnTo>
                    <a:lnTo>
                      <a:pt x="390" y="4"/>
                    </a:lnTo>
                    <a:lnTo>
                      <a:pt x="5" y="4"/>
                    </a:lnTo>
                    <a:lnTo>
                      <a:pt x="5" y="112"/>
                    </a:lnTo>
                    <a:lnTo>
                      <a:pt x="0"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37076" name="Rectangle 212"/>
            <p:cNvSpPr>
              <a:spLocks noChangeArrowheads="1"/>
            </p:cNvSpPr>
            <p:nvPr/>
          </p:nvSpPr>
          <p:spPr bwMode="auto">
            <a:xfrm>
              <a:off x="4396" y="2084"/>
              <a:ext cx="264" cy="10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7" name="Rectangle 213"/>
            <p:cNvSpPr>
              <a:spLocks noChangeArrowheads="1"/>
            </p:cNvSpPr>
            <p:nvPr/>
          </p:nvSpPr>
          <p:spPr bwMode="auto">
            <a:xfrm>
              <a:off x="4396" y="2078"/>
              <a:ext cx="182"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a:solidFill>
                    <a:srgbClr val="000000"/>
                  </a:solidFill>
                  <a:latin typeface="Arial" panose="020B0604020202020204" pitchFamily="34" charset="0"/>
                  <a:cs typeface="Arial" panose="020B0604020202020204" pitchFamily="34" charset="0"/>
                </a:rPr>
                <a:t>xxxxx</a:t>
              </a:r>
              <a:endParaRPr lang="en-US" sz="1800">
                <a:latin typeface="Arial" panose="020B0604020202020204" pitchFamily="34" charset="0"/>
                <a:cs typeface="Arial" panose="020B0604020202020204" pitchFamily="34" charset="0"/>
              </a:endParaRPr>
            </a:p>
          </p:txBody>
        </p:sp>
        <p:sp>
          <p:nvSpPr>
            <p:cNvPr id="37078" name="Rectangle 214"/>
            <p:cNvSpPr>
              <a:spLocks noChangeArrowheads="1"/>
            </p:cNvSpPr>
            <p:nvPr/>
          </p:nvSpPr>
          <p:spPr bwMode="auto">
            <a:xfrm>
              <a:off x="4673" y="2084"/>
              <a:ext cx="102" cy="103"/>
            </a:xfrm>
            <a:prstGeom prst="rect">
              <a:avLst/>
            </a:prstGeom>
            <a:solidFill>
              <a:srgbClr val="FFFFFF"/>
            </a:solidFill>
            <a:ln w="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79" name="Freeform 215"/>
            <p:cNvSpPr>
              <a:spLocks/>
            </p:cNvSpPr>
            <p:nvPr/>
          </p:nvSpPr>
          <p:spPr bwMode="auto">
            <a:xfrm>
              <a:off x="4673" y="2084"/>
              <a:ext cx="102" cy="103"/>
            </a:xfrm>
            <a:custGeom>
              <a:avLst/>
              <a:gdLst/>
              <a:ahLst/>
              <a:cxnLst>
                <a:cxn ang="0">
                  <a:pos x="102" y="0"/>
                </a:cxn>
                <a:cxn ang="0">
                  <a:pos x="90" y="13"/>
                </a:cxn>
                <a:cxn ang="0">
                  <a:pos x="90" y="89"/>
                </a:cxn>
                <a:cxn ang="0">
                  <a:pos x="14" y="89"/>
                </a:cxn>
                <a:cxn ang="0">
                  <a:pos x="0" y="103"/>
                </a:cxn>
                <a:cxn ang="0">
                  <a:pos x="102" y="103"/>
                </a:cxn>
                <a:cxn ang="0">
                  <a:pos x="102" y="0"/>
                </a:cxn>
              </a:cxnLst>
              <a:rect l="0" t="0" r="r" b="b"/>
              <a:pathLst>
                <a:path w="102" h="103">
                  <a:moveTo>
                    <a:pt x="102" y="0"/>
                  </a:moveTo>
                  <a:lnTo>
                    <a:pt x="90" y="13"/>
                  </a:lnTo>
                  <a:lnTo>
                    <a:pt x="90" y="89"/>
                  </a:lnTo>
                  <a:lnTo>
                    <a:pt x="14" y="89"/>
                  </a:lnTo>
                  <a:lnTo>
                    <a:pt x="0" y="103"/>
                  </a:lnTo>
                  <a:lnTo>
                    <a:pt x="102" y="103"/>
                  </a:lnTo>
                  <a:lnTo>
                    <a:pt x="102"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0" name="Rectangle 216"/>
            <p:cNvSpPr>
              <a:spLocks noChangeArrowheads="1"/>
            </p:cNvSpPr>
            <p:nvPr/>
          </p:nvSpPr>
          <p:spPr bwMode="auto">
            <a:xfrm>
              <a:off x="4687" y="2097"/>
              <a:ext cx="76" cy="76"/>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1" name="Freeform 217"/>
            <p:cNvSpPr>
              <a:spLocks/>
            </p:cNvSpPr>
            <p:nvPr/>
          </p:nvSpPr>
          <p:spPr bwMode="auto">
            <a:xfrm>
              <a:off x="4710" y="2123"/>
              <a:ext cx="33" cy="26"/>
            </a:xfrm>
            <a:custGeom>
              <a:avLst/>
              <a:gdLst/>
              <a:ahLst/>
              <a:cxnLst>
                <a:cxn ang="0">
                  <a:pos x="33" y="0"/>
                </a:cxn>
                <a:cxn ang="0">
                  <a:pos x="17" y="26"/>
                </a:cxn>
                <a:cxn ang="0">
                  <a:pos x="0" y="0"/>
                </a:cxn>
                <a:cxn ang="0">
                  <a:pos x="33" y="0"/>
                </a:cxn>
              </a:cxnLst>
              <a:rect l="0" t="0" r="r" b="b"/>
              <a:pathLst>
                <a:path w="33" h="26">
                  <a:moveTo>
                    <a:pt x="33" y="0"/>
                  </a:moveTo>
                  <a:lnTo>
                    <a:pt x="17" y="26"/>
                  </a:lnTo>
                  <a:lnTo>
                    <a:pt x="0" y="0"/>
                  </a:lnTo>
                  <a:lnTo>
                    <a:pt x="3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2" name="Freeform 218"/>
            <p:cNvSpPr>
              <a:spLocks/>
            </p:cNvSpPr>
            <p:nvPr/>
          </p:nvSpPr>
          <p:spPr bwMode="auto">
            <a:xfrm>
              <a:off x="4673" y="2084"/>
              <a:ext cx="102" cy="103"/>
            </a:xfrm>
            <a:custGeom>
              <a:avLst/>
              <a:gdLst/>
              <a:ahLst/>
              <a:cxnLst>
                <a:cxn ang="0">
                  <a:pos x="102" y="0"/>
                </a:cxn>
                <a:cxn ang="0">
                  <a:pos x="102" y="103"/>
                </a:cxn>
                <a:cxn ang="0">
                  <a:pos x="0" y="103"/>
                </a:cxn>
                <a:cxn ang="0">
                  <a:pos x="7" y="96"/>
                </a:cxn>
                <a:cxn ang="0">
                  <a:pos x="95" y="96"/>
                </a:cxn>
                <a:cxn ang="0">
                  <a:pos x="95" y="6"/>
                </a:cxn>
                <a:cxn ang="0">
                  <a:pos x="102" y="0"/>
                </a:cxn>
              </a:cxnLst>
              <a:rect l="0" t="0" r="r" b="b"/>
              <a:pathLst>
                <a:path w="102" h="103">
                  <a:moveTo>
                    <a:pt x="102" y="0"/>
                  </a:moveTo>
                  <a:lnTo>
                    <a:pt x="102" y="103"/>
                  </a:lnTo>
                  <a:lnTo>
                    <a:pt x="0" y="103"/>
                  </a:lnTo>
                  <a:lnTo>
                    <a:pt x="7" y="96"/>
                  </a:lnTo>
                  <a:lnTo>
                    <a:pt x="95" y="96"/>
                  </a:lnTo>
                  <a:lnTo>
                    <a:pt x="95" y="6"/>
                  </a:lnTo>
                  <a:lnTo>
                    <a:pt x="10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3" name="Line 219"/>
            <p:cNvSpPr>
              <a:spLocks noChangeShapeType="1"/>
            </p:cNvSpPr>
            <p:nvPr/>
          </p:nvSpPr>
          <p:spPr bwMode="auto">
            <a:xfrm>
              <a:off x="3562" y="1642"/>
              <a:ext cx="158" cy="1"/>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4" name="Freeform 220"/>
            <p:cNvSpPr>
              <a:spLocks/>
            </p:cNvSpPr>
            <p:nvPr/>
          </p:nvSpPr>
          <p:spPr bwMode="auto">
            <a:xfrm>
              <a:off x="3439" y="1598"/>
              <a:ext cx="133" cy="89"/>
            </a:xfrm>
            <a:custGeom>
              <a:avLst/>
              <a:gdLst/>
              <a:ahLst/>
              <a:cxnLst>
                <a:cxn ang="0">
                  <a:pos x="133" y="89"/>
                </a:cxn>
                <a:cxn ang="0">
                  <a:pos x="0" y="44"/>
                </a:cxn>
                <a:cxn ang="0">
                  <a:pos x="133" y="0"/>
                </a:cxn>
                <a:cxn ang="0">
                  <a:pos x="133" y="89"/>
                </a:cxn>
              </a:cxnLst>
              <a:rect l="0" t="0" r="r" b="b"/>
              <a:pathLst>
                <a:path w="133" h="89">
                  <a:moveTo>
                    <a:pt x="133" y="89"/>
                  </a:moveTo>
                  <a:lnTo>
                    <a:pt x="0" y="44"/>
                  </a:lnTo>
                  <a:lnTo>
                    <a:pt x="133" y="0"/>
                  </a:lnTo>
                  <a:lnTo>
                    <a:pt x="133" y="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5" name="Freeform 221"/>
            <p:cNvSpPr>
              <a:spLocks/>
            </p:cNvSpPr>
            <p:nvPr/>
          </p:nvSpPr>
          <p:spPr bwMode="auto">
            <a:xfrm>
              <a:off x="3709" y="1598"/>
              <a:ext cx="133" cy="89"/>
            </a:xfrm>
            <a:custGeom>
              <a:avLst/>
              <a:gdLst/>
              <a:ahLst/>
              <a:cxnLst>
                <a:cxn ang="0">
                  <a:pos x="0" y="0"/>
                </a:cxn>
                <a:cxn ang="0">
                  <a:pos x="133" y="44"/>
                </a:cxn>
                <a:cxn ang="0">
                  <a:pos x="0" y="89"/>
                </a:cxn>
                <a:cxn ang="0">
                  <a:pos x="0" y="0"/>
                </a:cxn>
              </a:cxnLst>
              <a:rect l="0" t="0" r="r" b="b"/>
              <a:pathLst>
                <a:path w="133" h="89">
                  <a:moveTo>
                    <a:pt x="0" y="0"/>
                  </a:moveTo>
                  <a:lnTo>
                    <a:pt x="133" y="44"/>
                  </a:lnTo>
                  <a:lnTo>
                    <a:pt x="0" y="89"/>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6" name="Line 222"/>
            <p:cNvSpPr>
              <a:spLocks noChangeShapeType="1"/>
            </p:cNvSpPr>
            <p:nvPr/>
          </p:nvSpPr>
          <p:spPr bwMode="auto">
            <a:xfrm>
              <a:off x="1954" y="1642"/>
              <a:ext cx="79" cy="1"/>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7" name="Freeform 223"/>
            <p:cNvSpPr>
              <a:spLocks/>
            </p:cNvSpPr>
            <p:nvPr/>
          </p:nvSpPr>
          <p:spPr bwMode="auto">
            <a:xfrm>
              <a:off x="1833" y="1598"/>
              <a:ext cx="132" cy="89"/>
            </a:xfrm>
            <a:custGeom>
              <a:avLst/>
              <a:gdLst/>
              <a:ahLst/>
              <a:cxnLst>
                <a:cxn ang="0">
                  <a:pos x="132" y="89"/>
                </a:cxn>
                <a:cxn ang="0">
                  <a:pos x="0" y="44"/>
                </a:cxn>
                <a:cxn ang="0">
                  <a:pos x="132" y="0"/>
                </a:cxn>
                <a:cxn ang="0">
                  <a:pos x="132" y="89"/>
                </a:cxn>
              </a:cxnLst>
              <a:rect l="0" t="0" r="r" b="b"/>
              <a:pathLst>
                <a:path w="132" h="89">
                  <a:moveTo>
                    <a:pt x="132" y="89"/>
                  </a:moveTo>
                  <a:lnTo>
                    <a:pt x="0" y="44"/>
                  </a:lnTo>
                  <a:lnTo>
                    <a:pt x="132" y="0"/>
                  </a:lnTo>
                  <a:lnTo>
                    <a:pt x="132" y="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8" name="Freeform 224"/>
            <p:cNvSpPr>
              <a:spLocks/>
            </p:cNvSpPr>
            <p:nvPr/>
          </p:nvSpPr>
          <p:spPr bwMode="auto">
            <a:xfrm>
              <a:off x="2021" y="1598"/>
              <a:ext cx="133" cy="89"/>
            </a:xfrm>
            <a:custGeom>
              <a:avLst/>
              <a:gdLst/>
              <a:ahLst/>
              <a:cxnLst>
                <a:cxn ang="0">
                  <a:pos x="0" y="0"/>
                </a:cxn>
                <a:cxn ang="0">
                  <a:pos x="133" y="44"/>
                </a:cxn>
                <a:cxn ang="0">
                  <a:pos x="0" y="89"/>
                </a:cxn>
                <a:cxn ang="0">
                  <a:pos x="0" y="0"/>
                </a:cxn>
              </a:cxnLst>
              <a:rect l="0" t="0" r="r" b="b"/>
              <a:pathLst>
                <a:path w="133" h="89">
                  <a:moveTo>
                    <a:pt x="0" y="0"/>
                  </a:moveTo>
                  <a:lnTo>
                    <a:pt x="133" y="44"/>
                  </a:lnTo>
                  <a:lnTo>
                    <a:pt x="0" y="89"/>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89" name="Freeform 225"/>
            <p:cNvSpPr>
              <a:spLocks/>
            </p:cNvSpPr>
            <p:nvPr/>
          </p:nvSpPr>
          <p:spPr bwMode="auto">
            <a:xfrm>
              <a:off x="679" y="1368"/>
              <a:ext cx="113" cy="107"/>
            </a:xfrm>
            <a:custGeom>
              <a:avLst/>
              <a:gdLst/>
              <a:ahLst/>
              <a:cxnLst>
                <a:cxn ang="0">
                  <a:pos x="70" y="41"/>
                </a:cxn>
                <a:cxn ang="0">
                  <a:pos x="57" y="0"/>
                </a:cxn>
                <a:cxn ang="0">
                  <a:pos x="44" y="41"/>
                </a:cxn>
                <a:cxn ang="0">
                  <a:pos x="0" y="41"/>
                </a:cxn>
                <a:cxn ang="0">
                  <a:pos x="36" y="65"/>
                </a:cxn>
                <a:cxn ang="0">
                  <a:pos x="23" y="107"/>
                </a:cxn>
                <a:cxn ang="0">
                  <a:pos x="57" y="81"/>
                </a:cxn>
                <a:cxn ang="0">
                  <a:pos x="91" y="107"/>
                </a:cxn>
                <a:cxn ang="0">
                  <a:pos x="79" y="65"/>
                </a:cxn>
                <a:cxn ang="0">
                  <a:pos x="113" y="41"/>
                </a:cxn>
                <a:cxn ang="0">
                  <a:pos x="70" y="41"/>
                </a:cxn>
              </a:cxnLst>
              <a:rect l="0" t="0" r="r" b="b"/>
              <a:pathLst>
                <a:path w="113" h="107">
                  <a:moveTo>
                    <a:pt x="70" y="41"/>
                  </a:moveTo>
                  <a:lnTo>
                    <a:pt x="57" y="0"/>
                  </a:lnTo>
                  <a:lnTo>
                    <a:pt x="44" y="41"/>
                  </a:lnTo>
                  <a:lnTo>
                    <a:pt x="0" y="41"/>
                  </a:lnTo>
                  <a:lnTo>
                    <a:pt x="36" y="65"/>
                  </a:lnTo>
                  <a:lnTo>
                    <a:pt x="23" y="107"/>
                  </a:lnTo>
                  <a:lnTo>
                    <a:pt x="57" y="81"/>
                  </a:lnTo>
                  <a:lnTo>
                    <a:pt x="91" y="107"/>
                  </a:lnTo>
                  <a:lnTo>
                    <a:pt x="79" y="65"/>
                  </a:lnTo>
                  <a:lnTo>
                    <a:pt x="113" y="41"/>
                  </a:lnTo>
                  <a:lnTo>
                    <a:pt x="70" y="41"/>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90" name="Freeform 226"/>
            <p:cNvSpPr>
              <a:spLocks/>
            </p:cNvSpPr>
            <p:nvPr/>
          </p:nvSpPr>
          <p:spPr bwMode="auto">
            <a:xfrm>
              <a:off x="895" y="1582"/>
              <a:ext cx="111" cy="107"/>
            </a:xfrm>
            <a:custGeom>
              <a:avLst/>
              <a:gdLst/>
              <a:ahLst/>
              <a:cxnLst>
                <a:cxn ang="0">
                  <a:pos x="68" y="42"/>
                </a:cxn>
                <a:cxn ang="0">
                  <a:pos x="55" y="0"/>
                </a:cxn>
                <a:cxn ang="0">
                  <a:pos x="42" y="42"/>
                </a:cxn>
                <a:cxn ang="0">
                  <a:pos x="0" y="42"/>
                </a:cxn>
                <a:cxn ang="0">
                  <a:pos x="34" y="66"/>
                </a:cxn>
                <a:cxn ang="0">
                  <a:pos x="21" y="107"/>
                </a:cxn>
                <a:cxn ang="0">
                  <a:pos x="55" y="82"/>
                </a:cxn>
                <a:cxn ang="0">
                  <a:pos x="90" y="107"/>
                </a:cxn>
                <a:cxn ang="0">
                  <a:pos x="77" y="66"/>
                </a:cxn>
                <a:cxn ang="0">
                  <a:pos x="111" y="42"/>
                </a:cxn>
                <a:cxn ang="0">
                  <a:pos x="68" y="42"/>
                </a:cxn>
              </a:cxnLst>
              <a:rect l="0" t="0" r="r" b="b"/>
              <a:pathLst>
                <a:path w="111" h="107">
                  <a:moveTo>
                    <a:pt x="68" y="42"/>
                  </a:moveTo>
                  <a:lnTo>
                    <a:pt x="55" y="0"/>
                  </a:lnTo>
                  <a:lnTo>
                    <a:pt x="42" y="42"/>
                  </a:lnTo>
                  <a:lnTo>
                    <a:pt x="0" y="42"/>
                  </a:lnTo>
                  <a:lnTo>
                    <a:pt x="34" y="66"/>
                  </a:lnTo>
                  <a:lnTo>
                    <a:pt x="21" y="107"/>
                  </a:lnTo>
                  <a:lnTo>
                    <a:pt x="55" y="82"/>
                  </a:lnTo>
                  <a:lnTo>
                    <a:pt x="90" y="107"/>
                  </a:lnTo>
                  <a:lnTo>
                    <a:pt x="77" y="66"/>
                  </a:lnTo>
                  <a:lnTo>
                    <a:pt x="111" y="42"/>
                  </a:lnTo>
                  <a:lnTo>
                    <a:pt x="68" y="42"/>
                  </a:lnTo>
                  <a:close/>
                </a:path>
              </a:pathLst>
            </a:custGeom>
            <a:solidFill>
              <a:srgbClr val="FFFF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91" name="Freeform 227"/>
            <p:cNvSpPr>
              <a:spLocks/>
            </p:cNvSpPr>
            <p:nvPr/>
          </p:nvSpPr>
          <p:spPr bwMode="auto">
            <a:xfrm>
              <a:off x="679" y="1689"/>
              <a:ext cx="113" cy="108"/>
            </a:xfrm>
            <a:custGeom>
              <a:avLst/>
              <a:gdLst/>
              <a:ahLst/>
              <a:cxnLst>
                <a:cxn ang="0">
                  <a:pos x="70" y="42"/>
                </a:cxn>
                <a:cxn ang="0">
                  <a:pos x="57" y="0"/>
                </a:cxn>
                <a:cxn ang="0">
                  <a:pos x="44" y="42"/>
                </a:cxn>
                <a:cxn ang="0">
                  <a:pos x="0" y="42"/>
                </a:cxn>
                <a:cxn ang="0">
                  <a:pos x="36" y="66"/>
                </a:cxn>
                <a:cxn ang="0">
                  <a:pos x="23" y="108"/>
                </a:cxn>
                <a:cxn ang="0">
                  <a:pos x="57" y="82"/>
                </a:cxn>
                <a:cxn ang="0">
                  <a:pos x="91" y="108"/>
                </a:cxn>
                <a:cxn ang="0">
                  <a:pos x="79" y="66"/>
                </a:cxn>
                <a:cxn ang="0">
                  <a:pos x="113" y="42"/>
                </a:cxn>
                <a:cxn ang="0">
                  <a:pos x="70" y="42"/>
                </a:cxn>
              </a:cxnLst>
              <a:rect l="0" t="0" r="r" b="b"/>
              <a:pathLst>
                <a:path w="113" h="108">
                  <a:moveTo>
                    <a:pt x="70" y="42"/>
                  </a:moveTo>
                  <a:lnTo>
                    <a:pt x="57" y="0"/>
                  </a:lnTo>
                  <a:lnTo>
                    <a:pt x="44" y="42"/>
                  </a:lnTo>
                  <a:lnTo>
                    <a:pt x="0" y="42"/>
                  </a:lnTo>
                  <a:lnTo>
                    <a:pt x="36" y="66"/>
                  </a:lnTo>
                  <a:lnTo>
                    <a:pt x="23" y="108"/>
                  </a:lnTo>
                  <a:lnTo>
                    <a:pt x="57" y="82"/>
                  </a:lnTo>
                  <a:lnTo>
                    <a:pt x="91" y="108"/>
                  </a:lnTo>
                  <a:lnTo>
                    <a:pt x="79" y="66"/>
                  </a:lnTo>
                  <a:lnTo>
                    <a:pt x="113" y="42"/>
                  </a:lnTo>
                  <a:lnTo>
                    <a:pt x="70" y="42"/>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92" name="Freeform 228"/>
            <p:cNvSpPr>
              <a:spLocks/>
            </p:cNvSpPr>
            <p:nvPr/>
          </p:nvSpPr>
          <p:spPr bwMode="auto">
            <a:xfrm>
              <a:off x="895" y="1851"/>
              <a:ext cx="111" cy="107"/>
            </a:xfrm>
            <a:custGeom>
              <a:avLst/>
              <a:gdLst/>
              <a:ahLst/>
              <a:cxnLst>
                <a:cxn ang="0">
                  <a:pos x="68" y="40"/>
                </a:cxn>
                <a:cxn ang="0">
                  <a:pos x="55" y="0"/>
                </a:cxn>
                <a:cxn ang="0">
                  <a:pos x="42" y="40"/>
                </a:cxn>
                <a:cxn ang="0">
                  <a:pos x="0" y="40"/>
                </a:cxn>
                <a:cxn ang="0">
                  <a:pos x="34" y="66"/>
                </a:cxn>
                <a:cxn ang="0">
                  <a:pos x="21" y="107"/>
                </a:cxn>
                <a:cxn ang="0">
                  <a:pos x="55" y="82"/>
                </a:cxn>
                <a:cxn ang="0">
                  <a:pos x="90" y="107"/>
                </a:cxn>
                <a:cxn ang="0">
                  <a:pos x="77" y="66"/>
                </a:cxn>
                <a:cxn ang="0">
                  <a:pos x="111" y="40"/>
                </a:cxn>
                <a:cxn ang="0">
                  <a:pos x="68" y="40"/>
                </a:cxn>
              </a:cxnLst>
              <a:rect l="0" t="0" r="r" b="b"/>
              <a:pathLst>
                <a:path w="111" h="107">
                  <a:moveTo>
                    <a:pt x="68" y="40"/>
                  </a:moveTo>
                  <a:lnTo>
                    <a:pt x="55" y="0"/>
                  </a:lnTo>
                  <a:lnTo>
                    <a:pt x="42" y="40"/>
                  </a:lnTo>
                  <a:lnTo>
                    <a:pt x="0" y="40"/>
                  </a:lnTo>
                  <a:lnTo>
                    <a:pt x="34" y="66"/>
                  </a:lnTo>
                  <a:lnTo>
                    <a:pt x="21" y="107"/>
                  </a:lnTo>
                  <a:lnTo>
                    <a:pt x="55" y="82"/>
                  </a:lnTo>
                  <a:lnTo>
                    <a:pt x="90" y="107"/>
                  </a:lnTo>
                  <a:lnTo>
                    <a:pt x="77" y="66"/>
                  </a:lnTo>
                  <a:lnTo>
                    <a:pt x="111" y="40"/>
                  </a:lnTo>
                  <a:lnTo>
                    <a:pt x="68" y="40"/>
                  </a:lnTo>
                  <a:close/>
                </a:path>
              </a:pathLst>
            </a:custGeom>
            <a:solidFill>
              <a:srgbClr val="FFFFFF"/>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093" name="Freeform 229"/>
            <p:cNvSpPr>
              <a:spLocks/>
            </p:cNvSpPr>
            <p:nvPr/>
          </p:nvSpPr>
          <p:spPr bwMode="auto">
            <a:xfrm>
              <a:off x="679" y="2011"/>
              <a:ext cx="113" cy="108"/>
            </a:xfrm>
            <a:custGeom>
              <a:avLst/>
              <a:gdLst/>
              <a:ahLst/>
              <a:cxnLst>
                <a:cxn ang="0">
                  <a:pos x="70" y="42"/>
                </a:cxn>
                <a:cxn ang="0">
                  <a:pos x="57" y="0"/>
                </a:cxn>
                <a:cxn ang="0">
                  <a:pos x="44" y="42"/>
                </a:cxn>
                <a:cxn ang="0">
                  <a:pos x="0" y="42"/>
                </a:cxn>
                <a:cxn ang="0">
                  <a:pos x="36" y="67"/>
                </a:cxn>
                <a:cxn ang="0">
                  <a:pos x="23" y="108"/>
                </a:cxn>
                <a:cxn ang="0">
                  <a:pos x="57" y="82"/>
                </a:cxn>
                <a:cxn ang="0">
                  <a:pos x="91" y="108"/>
                </a:cxn>
                <a:cxn ang="0">
                  <a:pos x="79" y="67"/>
                </a:cxn>
                <a:cxn ang="0">
                  <a:pos x="113" y="42"/>
                </a:cxn>
                <a:cxn ang="0">
                  <a:pos x="70" y="42"/>
                </a:cxn>
              </a:cxnLst>
              <a:rect l="0" t="0" r="r" b="b"/>
              <a:pathLst>
                <a:path w="113" h="108">
                  <a:moveTo>
                    <a:pt x="70" y="42"/>
                  </a:moveTo>
                  <a:lnTo>
                    <a:pt x="57" y="0"/>
                  </a:lnTo>
                  <a:lnTo>
                    <a:pt x="44" y="42"/>
                  </a:lnTo>
                  <a:lnTo>
                    <a:pt x="0" y="42"/>
                  </a:lnTo>
                  <a:lnTo>
                    <a:pt x="36" y="67"/>
                  </a:lnTo>
                  <a:lnTo>
                    <a:pt x="23" y="108"/>
                  </a:lnTo>
                  <a:lnTo>
                    <a:pt x="57" y="82"/>
                  </a:lnTo>
                  <a:lnTo>
                    <a:pt x="91" y="108"/>
                  </a:lnTo>
                  <a:lnTo>
                    <a:pt x="79" y="67"/>
                  </a:lnTo>
                  <a:lnTo>
                    <a:pt x="113" y="42"/>
                  </a:lnTo>
                  <a:lnTo>
                    <a:pt x="70" y="42"/>
                  </a:lnTo>
                  <a:close/>
                </a:path>
              </a:pathLst>
            </a:custGeom>
            <a:solidFill>
              <a:srgbClr val="00FF00"/>
            </a:solid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8E10713-05BA-0CD6-FE71-FB9B5305275D}"/>
              </a:ext>
            </a:extLst>
          </p:cNvPr>
          <p:cNvSpPr txBox="1"/>
          <p:nvPr/>
        </p:nvSpPr>
        <p:spPr>
          <a:xfrm>
            <a:off x="361300" y="2810687"/>
            <a:ext cx="1316762" cy="461665"/>
          </a:xfrm>
          <a:prstGeom prst="rect">
            <a:avLst/>
          </a:prstGeom>
          <a:noFill/>
        </p:spPr>
        <p:txBody>
          <a:bodyPr wrap="square" rtlCol="0">
            <a:spAutoFit/>
          </a:bodyPr>
          <a:lstStyle/>
          <a:p>
            <a:pPr algn="ctr"/>
            <a:r>
              <a:rPr lang="en-US" sz="1200" i="1" dirty="0" err="1">
                <a:solidFill>
                  <a:schemeClr val="bg1">
                    <a:lumMod val="50000"/>
                  </a:schemeClr>
                </a:solidFill>
                <a:latin typeface="Arial" panose="020B0604020202020204" pitchFamily="34" charset="0"/>
                <a:cs typeface="Arial" panose="020B0604020202020204" pitchFamily="34" charset="0"/>
              </a:rPr>
              <a:t>Mislevy</a:t>
            </a:r>
            <a:r>
              <a:rPr lang="en-US" sz="1200" i="1" dirty="0">
                <a:solidFill>
                  <a:schemeClr val="bg1">
                    <a:lumMod val="50000"/>
                  </a:schemeClr>
                </a:solidFill>
                <a:latin typeface="Arial" panose="020B0604020202020204" pitchFamily="34" charset="0"/>
                <a:cs typeface="Arial" panose="020B0604020202020204" pitchFamily="34" charset="0"/>
              </a:rPr>
              <a:t> et al. (2012)</a:t>
            </a:r>
          </a:p>
        </p:txBody>
      </p:sp>
      <p:sp>
        <p:nvSpPr>
          <p:cNvPr id="6" name="TextBox 5">
            <a:extLst>
              <a:ext uri="{FF2B5EF4-FFF2-40B4-BE49-F238E27FC236}">
                <a16:creationId xmlns:a16="http://schemas.microsoft.com/office/drawing/2014/main" id="{3E11387C-17B1-2503-D435-A5C91D90E466}"/>
              </a:ext>
            </a:extLst>
          </p:cNvPr>
          <p:cNvSpPr txBox="1"/>
          <p:nvPr/>
        </p:nvSpPr>
        <p:spPr>
          <a:xfrm>
            <a:off x="9873247" y="2481640"/>
            <a:ext cx="1325295"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Scoring and reporting</a:t>
            </a:r>
          </a:p>
        </p:txBody>
      </p:sp>
      <p:sp>
        <p:nvSpPr>
          <p:cNvPr id="8" name="Arrow: Right 7">
            <a:extLst>
              <a:ext uri="{FF2B5EF4-FFF2-40B4-BE49-F238E27FC236}">
                <a16:creationId xmlns:a16="http://schemas.microsoft.com/office/drawing/2014/main" id="{1F96B7BF-E910-2025-7FB4-FEBEE0E3BBDC}"/>
              </a:ext>
            </a:extLst>
          </p:cNvPr>
          <p:cNvSpPr/>
          <p:nvPr/>
        </p:nvSpPr>
        <p:spPr>
          <a:xfrm>
            <a:off x="9270476" y="2771930"/>
            <a:ext cx="554159"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 name="Rectangle 4">
            <a:extLst>
              <a:ext uri="{FF2B5EF4-FFF2-40B4-BE49-F238E27FC236}">
                <a16:creationId xmlns:a16="http://schemas.microsoft.com/office/drawing/2014/main" id="{0FC6F254-0A2A-AF60-26C0-BA5BB5B6B5FA}"/>
              </a:ext>
            </a:extLst>
          </p:cNvPr>
          <p:cNvSpPr txBox="1">
            <a:spLocks noChangeArrowheads="1"/>
          </p:cNvSpPr>
          <p:nvPr/>
        </p:nvSpPr>
        <p:spPr bwMode="auto">
          <a:xfrm>
            <a:off x="1647640" y="1381503"/>
            <a:ext cx="2242246" cy="648476"/>
          </a:xfrm>
          <a:prstGeom prst="rect">
            <a:avLst/>
          </a:prstGeom>
          <a:noFill/>
          <a:ln>
            <a:miter lim="800000"/>
            <a:headEnd/>
            <a:tailEnd/>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Clr>
                <a:schemeClr val="accent2"/>
              </a:buClr>
              <a:buNone/>
            </a:pPr>
            <a:r>
              <a:rPr lang="en-US" sz="2000" dirty="0">
                <a:solidFill>
                  <a:schemeClr val="bg2">
                    <a:lumMod val="75000"/>
                  </a:schemeClr>
                </a:solidFill>
                <a:latin typeface="Arial" panose="020B0604020202020204" pitchFamily="34" charset="0"/>
                <a:cs typeface="Arial" panose="020B0604020202020204" pitchFamily="34" charset="0"/>
              </a:rPr>
              <a:t>What claims do you want to make?</a:t>
            </a:r>
          </a:p>
        </p:txBody>
      </p:sp>
      <p:sp>
        <p:nvSpPr>
          <p:cNvPr id="3" name="Rectangle 4">
            <a:extLst>
              <a:ext uri="{FF2B5EF4-FFF2-40B4-BE49-F238E27FC236}">
                <a16:creationId xmlns:a16="http://schemas.microsoft.com/office/drawing/2014/main" id="{3395FBAF-9145-B94E-A35C-40973DE02AD8}"/>
              </a:ext>
            </a:extLst>
          </p:cNvPr>
          <p:cNvSpPr txBox="1">
            <a:spLocks noChangeArrowheads="1"/>
          </p:cNvSpPr>
          <p:nvPr/>
        </p:nvSpPr>
        <p:spPr bwMode="auto">
          <a:xfrm>
            <a:off x="4306546" y="1378572"/>
            <a:ext cx="2086704" cy="653483"/>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Clr>
                <a:schemeClr val="accent2"/>
              </a:buClr>
              <a:buNone/>
            </a:pPr>
            <a:r>
              <a:rPr lang="en-US" sz="2000" dirty="0">
                <a:solidFill>
                  <a:schemeClr val="bg2">
                    <a:lumMod val="75000"/>
                  </a:schemeClr>
                </a:solidFill>
                <a:latin typeface="Arial" panose="020B0604020202020204" pitchFamily="34" charset="0"/>
                <a:cs typeface="Arial" panose="020B0604020202020204" pitchFamily="34" charset="0"/>
              </a:rPr>
              <a:t>What evidence types will work?</a:t>
            </a:r>
          </a:p>
        </p:txBody>
      </p:sp>
      <p:pic>
        <p:nvPicPr>
          <p:cNvPr id="4" name="Picture 3" descr="A person wearing a virtual reality headset&#10;&#10;Description automatically generated">
            <a:extLst>
              <a:ext uri="{FF2B5EF4-FFF2-40B4-BE49-F238E27FC236}">
                <a16:creationId xmlns:a16="http://schemas.microsoft.com/office/drawing/2014/main" id="{807687C0-FCA0-8E41-34CD-6D6B051A1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095" y="4304090"/>
            <a:ext cx="1382377" cy="1382377"/>
          </a:xfrm>
          <a:prstGeom prst="rect">
            <a:avLst/>
          </a:prstGeom>
        </p:spPr>
      </p:pic>
      <p:sp>
        <p:nvSpPr>
          <p:cNvPr id="9" name="TextBox 8">
            <a:extLst>
              <a:ext uri="{FF2B5EF4-FFF2-40B4-BE49-F238E27FC236}">
                <a16:creationId xmlns:a16="http://schemas.microsoft.com/office/drawing/2014/main" id="{89C541EE-2230-178A-948E-D04D24CE0AEF}"/>
              </a:ext>
            </a:extLst>
          </p:cNvPr>
          <p:cNvSpPr txBox="1"/>
          <p:nvPr/>
        </p:nvSpPr>
        <p:spPr>
          <a:xfrm>
            <a:off x="475513" y="5686467"/>
            <a:ext cx="2563016" cy="153888"/>
          </a:xfrm>
          <a:prstGeom prst="rect">
            <a:avLst/>
          </a:prstGeom>
          <a:noFill/>
        </p:spPr>
        <p:txBody>
          <a:bodyPr wrap="square">
            <a:spAutoFit/>
          </a:bodyPr>
          <a:lstStyle/>
          <a:p>
            <a:pPr algn="ctr"/>
            <a:r>
              <a:rPr lang="en-US" sz="400" dirty="0">
                <a:solidFill>
                  <a:schemeClr val="bg1">
                    <a:lumMod val="50000"/>
                  </a:schemeClr>
                </a:solidFill>
                <a:latin typeface="Arial" panose="020B0604020202020204" pitchFamily="34" charset="0"/>
                <a:cs typeface="Arial" panose="020B0604020202020204" pitchFamily="34" charset="0"/>
              </a:rPr>
              <a:t>I</a:t>
            </a:r>
            <a:r>
              <a:rPr lang="en-US" sz="400" b="0" dirty="0">
                <a:solidFill>
                  <a:schemeClr val="bg1">
                    <a:lumMod val="50000"/>
                  </a:schemeClr>
                </a:solidFill>
                <a:effectLst/>
                <a:latin typeface="Arial" panose="020B0604020202020204" pitchFamily="34" charset="0"/>
                <a:cs typeface="Arial" panose="020B0604020202020204" pitchFamily="34" charset="0"/>
              </a:rPr>
              <a:t>mage created with assistance of DALL·E 2</a:t>
            </a:r>
            <a:endParaRPr lang="en-US" sz="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25C170B-D490-1071-CF1B-D29517D82A23}"/>
              </a:ext>
            </a:extLst>
          </p:cNvPr>
          <p:cNvSpPr txBox="1"/>
          <p:nvPr/>
        </p:nvSpPr>
        <p:spPr>
          <a:xfrm>
            <a:off x="2698809" y="4202192"/>
            <a:ext cx="5163017" cy="2246769"/>
          </a:xfrm>
          <a:prstGeom prst="rect">
            <a:avLst/>
          </a:prstGeom>
          <a:noFill/>
        </p:spPr>
        <p:txBody>
          <a:bodyPr wrap="square" rtlCol="0">
            <a:spAutoFit/>
          </a:bodyPr>
          <a:lstStyle/>
          <a:p>
            <a:r>
              <a:rPr lang="en-US" sz="2000" dirty="0"/>
              <a:t>XR simulations can be designed to:</a:t>
            </a:r>
          </a:p>
          <a:p>
            <a:pPr marL="285750" indent="-285750">
              <a:buFont typeface="Arial" panose="020B0604020202020204" pitchFamily="34" charset="0"/>
              <a:buChar char="•"/>
            </a:pPr>
            <a:r>
              <a:rPr lang="en-US" sz="2000" b="1" dirty="0"/>
              <a:t>Elicit evidence of competencies</a:t>
            </a:r>
          </a:p>
          <a:p>
            <a:pPr marL="285750" indent="-285750">
              <a:buFont typeface="Arial" panose="020B0604020202020204" pitchFamily="34" charset="0"/>
              <a:buChar char="•"/>
            </a:pPr>
            <a:r>
              <a:rPr lang="en-US" sz="2000" b="1" dirty="0"/>
              <a:t>Capture evidence automatically</a:t>
            </a:r>
          </a:p>
          <a:p>
            <a:pPr marL="285750" indent="-285750">
              <a:buFont typeface="Arial" panose="020B0604020202020204" pitchFamily="34" charset="0"/>
              <a:buChar char="•"/>
            </a:pPr>
            <a:r>
              <a:rPr lang="en-US" sz="2000" b="1" dirty="0"/>
              <a:t>Adapt and respond in real-time</a:t>
            </a:r>
            <a:endParaRPr lang="en-US" sz="2000" dirty="0"/>
          </a:p>
          <a:p>
            <a:endParaRPr lang="en-US" sz="2000" i="1" dirty="0">
              <a:solidFill>
                <a:schemeClr val="bg2">
                  <a:lumMod val="75000"/>
                </a:schemeClr>
              </a:solidFill>
            </a:endParaRPr>
          </a:p>
          <a:p>
            <a:r>
              <a:rPr lang="en-US" sz="2000" i="1" dirty="0">
                <a:solidFill>
                  <a:schemeClr val="bg2">
                    <a:lumMod val="75000"/>
                  </a:schemeClr>
                </a:solidFill>
              </a:rPr>
              <a:t>Design XR sims using ECD principles and you can connect evidence to competencies</a:t>
            </a:r>
          </a:p>
        </p:txBody>
      </p:sp>
      <p:sp>
        <p:nvSpPr>
          <p:cNvPr id="11" name="TextBox 10">
            <a:extLst>
              <a:ext uri="{FF2B5EF4-FFF2-40B4-BE49-F238E27FC236}">
                <a16:creationId xmlns:a16="http://schemas.microsoft.com/office/drawing/2014/main" id="{6DE4C035-3F64-E7BA-5187-BFEEC5043E12}"/>
              </a:ext>
            </a:extLst>
          </p:cNvPr>
          <p:cNvSpPr txBox="1"/>
          <p:nvPr/>
        </p:nvSpPr>
        <p:spPr>
          <a:xfrm>
            <a:off x="7397402" y="4944179"/>
            <a:ext cx="2891695" cy="461665"/>
          </a:xfrm>
          <a:prstGeom prst="rect">
            <a:avLst/>
          </a:prstGeom>
          <a:noFill/>
        </p:spPr>
        <p:txBody>
          <a:bodyPr wrap="square">
            <a:spAutoFit/>
          </a:bodyPr>
          <a:lstStyle/>
          <a:p>
            <a:pPr algn="ctr"/>
            <a:r>
              <a:rPr lang="en-US" sz="1200" i="1" dirty="0">
                <a:solidFill>
                  <a:schemeClr val="bg1">
                    <a:lumMod val="50000"/>
                  </a:schemeClr>
                </a:solidFill>
                <a:latin typeface="Arial" panose="020B0604020202020204" pitchFamily="34" charset="0"/>
              </a:rPr>
              <a:t>Keehner, Arslan, &amp; Lindner (2023)</a:t>
            </a:r>
          </a:p>
          <a:p>
            <a:pPr algn="ctr"/>
            <a:r>
              <a:rPr lang="en-US" sz="1200" b="0" i="1" dirty="0">
                <a:solidFill>
                  <a:schemeClr val="bg1">
                    <a:lumMod val="50000"/>
                  </a:schemeClr>
                </a:solidFill>
                <a:effectLst/>
                <a:latin typeface="Arial" panose="020B0604020202020204" pitchFamily="34" charset="0"/>
              </a:rPr>
              <a:t>Keehner, </a:t>
            </a:r>
            <a:r>
              <a:rPr lang="en-US" sz="1200" b="0" i="1" dirty="0" err="1">
                <a:solidFill>
                  <a:schemeClr val="bg1">
                    <a:lumMod val="50000"/>
                  </a:schemeClr>
                </a:solidFill>
                <a:effectLst/>
                <a:latin typeface="Arial" panose="020B0604020202020204" pitchFamily="34" charset="0"/>
              </a:rPr>
              <a:t>Gorin</a:t>
            </a:r>
            <a:r>
              <a:rPr lang="en-US" sz="1200" b="0" i="1" dirty="0">
                <a:solidFill>
                  <a:schemeClr val="bg1">
                    <a:lumMod val="50000"/>
                  </a:schemeClr>
                </a:solidFill>
                <a:effectLst/>
                <a:latin typeface="Arial" panose="020B0604020202020204" pitchFamily="34" charset="0"/>
              </a:rPr>
              <a:t>, Feng, &amp; Katz</a:t>
            </a:r>
            <a:r>
              <a:rPr lang="en-US" sz="1200" i="1" dirty="0">
                <a:solidFill>
                  <a:schemeClr val="bg1">
                    <a:lumMod val="50000"/>
                  </a:schemeClr>
                </a:solidFill>
                <a:latin typeface="Arial" panose="020B0604020202020204" pitchFamily="34" charset="0"/>
              </a:rPr>
              <a:t> </a:t>
            </a:r>
            <a:r>
              <a:rPr lang="en-US" sz="1200" b="0" i="1" dirty="0">
                <a:solidFill>
                  <a:schemeClr val="bg1">
                    <a:lumMod val="50000"/>
                  </a:schemeClr>
                </a:solidFill>
                <a:effectLst/>
                <a:latin typeface="Arial" panose="020B0604020202020204" pitchFamily="34" charset="0"/>
              </a:rPr>
              <a:t>(2016</a:t>
            </a:r>
            <a:r>
              <a:rPr lang="en-US" sz="1200" i="1" dirty="0">
                <a:solidFill>
                  <a:schemeClr val="bg1">
                    <a:lumMod val="50000"/>
                  </a:schemeClr>
                </a:solidFill>
                <a:latin typeface="Arial" panose="020B0604020202020204" pitchFamily="34" charset="0"/>
              </a:rPr>
              <a:t>)</a:t>
            </a:r>
            <a:endParaRPr lang="en-US" sz="1200" i="1" dirty="0">
              <a:solidFill>
                <a:schemeClr val="bg1">
                  <a:lumMod val="50000"/>
                </a:schemeClr>
              </a:solidFill>
            </a:endParaRPr>
          </a:p>
        </p:txBody>
      </p:sp>
    </p:spTree>
    <p:extLst>
      <p:ext uri="{BB962C8B-B14F-4D97-AF65-F5344CB8AC3E}">
        <p14:creationId xmlns:p14="http://schemas.microsoft.com/office/powerpoint/2010/main" val="343686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7E44-A000-3EA7-8847-D36CD9912B8A}"/>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3B72EB91-2D0C-B80D-6021-0D433894A5C7}"/>
              </a:ext>
            </a:extLst>
          </p:cNvPr>
          <p:cNvSpPr>
            <a:spLocks noGrp="1"/>
          </p:cNvSpPr>
          <p:nvPr>
            <p:ph sz="quarter" idx="11"/>
          </p:nvPr>
        </p:nvSpPr>
        <p:spPr>
          <a:xfrm>
            <a:off x="225299" y="1061705"/>
            <a:ext cx="3412105" cy="5075237"/>
          </a:xfrm>
        </p:spPr>
        <p:txBody>
          <a:bodyPr/>
          <a:lstStyle/>
          <a:p>
            <a:r>
              <a:rPr lang="en-US" sz="2000" b="1" dirty="0"/>
              <a:t>Competency Model </a:t>
            </a:r>
          </a:p>
          <a:p>
            <a:pPr lvl="1"/>
            <a:r>
              <a:rPr lang="en-US" sz="2000" dirty="0"/>
              <a:t>The competency model is a crucial component that defines the skills, knowledge, and abilities that trainees must demonstrate. </a:t>
            </a:r>
          </a:p>
          <a:p>
            <a:pPr lvl="1"/>
            <a:r>
              <a:rPr lang="en-US" sz="2000" dirty="0"/>
              <a:t>Developing a robust competency model involves several steps and considerations.</a:t>
            </a:r>
          </a:p>
        </p:txBody>
      </p:sp>
      <p:pic>
        <p:nvPicPr>
          <p:cNvPr id="11266" name="Picture 2" descr="The Iceberg Model of Competency - McClelland’s Theory of Competencies at Work (The Competency Model)png">
            <a:extLst>
              <a:ext uri="{FF2B5EF4-FFF2-40B4-BE49-F238E27FC236}">
                <a16:creationId xmlns:a16="http://schemas.microsoft.com/office/drawing/2014/main" id="{FC6441AF-EC3F-AACA-45FA-CAA8E94CD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237" y="1276350"/>
            <a:ext cx="76454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7E44-A000-3EA7-8847-D36CD9912B8A}"/>
              </a:ext>
            </a:extLst>
          </p:cNvPr>
          <p:cNvSpPr>
            <a:spLocks noGrp="1"/>
          </p:cNvSpPr>
          <p:nvPr>
            <p:ph type="title"/>
          </p:nvPr>
        </p:nvSpPr>
        <p:spPr/>
        <p:txBody>
          <a:bodyPr/>
          <a:lstStyle/>
          <a:p>
            <a:r>
              <a:rPr lang="en-US" dirty="0"/>
              <a:t>Evidence Centered Design Principles</a:t>
            </a:r>
          </a:p>
        </p:txBody>
      </p:sp>
      <p:sp>
        <p:nvSpPr>
          <p:cNvPr id="3" name="Content Placeholder 2">
            <a:extLst>
              <a:ext uri="{FF2B5EF4-FFF2-40B4-BE49-F238E27FC236}">
                <a16:creationId xmlns:a16="http://schemas.microsoft.com/office/drawing/2014/main" id="{3B72EB91-2D0C-B80D-6021-0D433894A5C7}"/>
              </a:ext>
            </a:extLst>
          </p:cNvPr>
          <p:cNvSpPr>
            <a:spLocks noGrp="1"/>
          </p:cNvSpPr>
          <p:nvPr>
            <p:ph sz="quarter" idx="11"/>
          </p:nvPr>
        </p:nvSpPr>
        <p:spPr>
          <a:xfrm>
            <a:off x="330230" y="1091686"/>
            <a:ext cx="11250613" cy="5075237"/>
          </a:xfrm>
        </p:spPr>
        <p:txBody>
          <a:bodyPr/>
          <a:lstStyle/>
          <a:p>
            <a:r>
              <a:rPr lang="en-US" sz="2000" dirty="0"/>
              <a:t>Detailed Development of </a:t>
            </a:r>
            <a:r>
              <a:rPr lang="en-US" sz="2000" b="1" dirty="0"/>
              <a:t>a Competency Model</a:t>
            </a:r>
            <a:r>
              <a:rPr lang="en-US" sz="2000" dirty="0"/>
              <a:t>:</a:t>
            </a:r>
          </a:p>
          <a:p>
            <a:pPr lvl="1"/>
            <a:r>
              <a:rPr lang="en-US" sz="2000" b="1" dirty="0"/>
              <a:t>Industry and Role Analysis: </a:t>
            </a:r>
          </a:p>
          <a:p>
            <a:pPr lvl="2"/>
            <a:r>
              <a:rPr lang="en-US" dirty="0"/>
              <a:t>Conduct thorough research to identify the core competencies required in the industry or role. For example, in military training, competencies might include strategic thinking, physical endurance, and tactical execution.</a:t>
            </a:r>
          </a:p>
          <a:p>
            <a:pPr lvl="1"/>
            <a:r>
              <a:rPr lang="en-US" sz="2000" b="1" dirty="0"/>
              <a:t>Consultation with Experts</a:t>
            </a:r>
            <a:r>
              <a:rPr lang="en-US" sz="2000" dirty="0"/>
              <a:t>: </a:t>
            </a:r>
          </a:p>
          <a:p>
            <a:pPr lvl="2"/>
            <a:r>
              <a:rPr lang="en-US" dirty="0"/>
              <a:t>Engage with subject matter experts to validate the identified competencies and ensure they are comprehensive and relevant.</a:t>
            </a:r>
          </a:p>
          <a:p>
            <a:pPr lvl="1"/>
            <a:r>
              <a:rPr lang="en-US" sz="2000" b="1" dirty="0"/>
              <a:t>Benchmarking and Standards: </a:t>
            </a:r>
          </a:p>
          <a:p>
            <a:pPr lvl="2"/>
            <a:r>
              <a:rPr lang="en-US" dirty="0"/>
              <a:t>Compare with industry standards and benchmarks to ensure the competencies align with recognized best practices and regulatory requirements.</a:t>
            </a:r>
          </a:p>
          <a:p>
            <a:pPr lvl="1"/>
            <a:r>
              <a:rPr lang="en-US" sz="2000" b="1" dirty="0"/>
              <a:t>Iterative Review and Refinement</a:t>
            </a:r>
            <a:r>
              <a:rPr lang="en-US" sz="2000" dirty="0"/>
              <a:t>: </a:t>
            </a:r>
          </a:p>
          <a:p>
            <a:pPr lvl="2"/>
            <a:r>
              <a:rPr lang="en-US" dirty="0"/>
              <a:t>Continuously review and refine the competency model based on feedback and emerging industry trends.</a:t>
            </a:r>
          </a:p>
          <a:p>
            <a:endParaRPr lang="en-US" dirty="0"/>
          </a:p>
        </p:txBody>
      </p:sp>
    </p:spTree>
    <p:extLst>
      <p:ext uri="{BB962C8B-B14F-4D97-AF65-F5344CB8AC3E}">
        <p14:creationId xmlns:p14="http://schemas.microsoft.com/office/powerpoint/2010/main" val="376155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5F38-3D6A-40D4-BE4E-B818277CF43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4625540-686F-DC97-D8BA-216C65344593}"/>
              </a:ext>
            </a:extLst>
          </p:cNvPr>
          <p:cNvSpPr>
            <a:spLocks noGrp="1"/>
          </p:cNvSpPr>
          <p:nvPr>
            <p:ph sz="quarter" idx="11"/>
          </p:nvPr>
        </p:nvSpPr>
        <p:spPr/>
        <p:txBody>
          <a:bodyPr/>
          <a:lstStyle/>
          <a:p>
            <a:r>
              <a:rPr lang="en-US" sz="2000" dirty="0">
                <a:latin typeface="Arial" panose="020B0604020202020204" pitchFamily="34" charset="0"/>
                <a:cs typeface="Arial" panose="020B0604020202020204" pitchFamily="34" charset="0"/>
              </a:rPr>
              <a:t>By the end of this tutorial, you will be able to:</a:t>
            </a:r>
          </a:p>
          <a:p>
            <a:pPr marL="1066785" lvl="1" indent="-457200">
              <a:buFont typeface="+mj-lt"/>
              <a:buAutoNum type="arabicPeriod"/>
            </a:pPr>
            <a:r>
              <a:rPr lang="en-US" sz="2000" dirty="0">
                <a:solidFill>
                  <a:srgbClr val="0070C0"/>
                </a:solidFill>
                <a:latin typeface="Arial" panose="020B0604020202020204" pitchFamily="34" charset="0"/>
                <a:cs typeface="Arial" panose="020B0604020202020204" pitchFamily="34" charset="0"/>
              </a:rPr>
              <a:t>Identify and use effective assessment design principles for XR</a:t>
            </a:r>
          </a:p>
          <a:p>
            <a:pPr marL="1600172" lvl="2" indent="-457200">
              <a:buFont typeface="+mj-lt"/>
              <a:buAutoNum type="alphaLcPeriod"/>
            </a:pPr>
            <a:r>
              <a:rPr lang="en-US" dirty="0">
                <a:latin typeface="Arial" panose="020B0604020202020204" pitchFamily="34" charset="0"/>
                <a:cs typeface="Arial" panose="020B0604020202020204" pitchFamily="34" charset="0"/>
              </a:rPr>
              <a:t>Know the key components of assessment frameworks</a:t>
            </a:r>
          </a:p>
          <a:p>
            <a:pPr marL="1600172" lvl="2" indent="-457200">
              <a:buFont typeface="+mj-lt"/>
              <a:buAutoNum type="alphaLcPeriod"/>
            </a:pPr>
            <a:r>
              <a:rPr lang="en-US" dirty="0">
                <a:latin typeface="Arial" panose="020B0604020202020204" pitchFamily="34" charset="0"/>
                <a:cs typeface="Arial" panose="020B0604020202020204" pitchFamily="34" charset="0"/>
              </a:rPr>
              <a:t>Understand how to operationalize them in XR training simulations</a:t>
            </a:r>
          </a:p>
          <a:p>
            <a:pPr marL="1600172" lvl="2" indent="-457200">
              <a:buFont typeface="+mj-lt"/>
              <a:buAutoNum type="alphaLcPeriod"/>
            </a:pPr>
            <a:r>
              <a:rPr lang="en-US" dirty="0">
                <a:latin typeface="Arial" panose="020B0604020202020204" pitchFamily="34" charset="0"/>
                <a:cs typeface="Arial" panose="020B0604020202020204" pitchFamily="34" charset="0"/>
              </a:rPr>
              <a:t>Approach </a:t>
            </a:r>
            <a:r>
              <a:rPr lang="en-US" dirty="0"/>
              <a:t>X</a:t>
            </a:r>
            <a:r>
              <a:rPr lang="en-US" dirty="0">
                <a:latin typeface="Arial" panose="020B0604020202020204" pitchFamily="34" charset="0"/>
                <a:cs typeface="Arial" panose="020B0604020202020204" pitchFamily="34" charset="0"/>
              </a:rPr>
              <a:t>R training and assessment from a Learning Engineering perspective</a:t>
            </a:r>
          </a:p>
          <a:p>
            <a:pPr marL="1066785" lvl="1" indent="-457200">
              <a:buFont typeface="+mj-lt"/>
              <a:buAutoNum type="arabicPeriod"/>
            </a:pPr>
            <a:r>
              <a:rPr lang="en-US" sz="2000" dirty="0">
                <a:solidFill>
                  <a:srgbClr val="0070C0"/>
                </a:solidFill>
                <a:latin typeface="Arial" panose="020B0604020202020204" pitchFamily="34" charset="0"/>
                <a:cs typeface="Arial" panose="020B0604020202020204" pitchFamily="34" charset="0"/>
              </a:rPr>
              <a:t>Apply data collection methods in XR to infer learner progression</a:t>
            </a:r>
          </a:p>
          <a:p>
            <a:pPr marL="1600172" lvl="2" indent="-457200">
              <a:buFont typeface="+mj-lt"/>
              <a:buAutoNum type="alphaLcPeriod"/>
            </a:pPr>
            <a:r>
              <a:rPr lang="en-US" dirty="0">
                <a:latin typeface="Arial" panose="020B0604020202020204" pitchFamily="34" charset="0"/>
                <a:cs typeface="Arial" panose="020B0604020202020204" pitchFamily="34" charset="0"/>
              </a:rPr>
              <a:t>Specify evidence of proficiency development in medical or military contexts</a:t>
            </a:r>
          </a:p>
          <a:p>
            <a:pPr marL="1600172" lvl="2" indent="-457200">
              <a:buFont typeface="+mj-lt"/>
              <a:buAutoNum type="alphaLcPeriod"/>
            </a:pPr>
            <a:r>
              <a:rPr lang="en-US" dirty="0">
                <a:latin typeface="Arial" panose="020B0604020202020204" pitchFamily="34" charset="0"/>
                <a:cs typeface="Arial" panose="020B0604020202020204" pitchFamily="34" charset="0"/>
              </a:rPr>
              <a:t>Evaluate data about learners derived from different tools and techniques</a:t>
            </a:r>
          </a:p>
          <a:p>
            <a:pPr marL="1066785" lvl="1" indent="-457200">
              <a:buFont typeface="+mj-lt"/>
              <a:buAutoNum type="arabicPeriod"/>
            </a:pPr>
            <a:r>
              <a:rPr lang="en-US" sz="2000" dirty="0">
                <a:solidFill>
                  <a:srgbClr val="0070C0"/>
                </a:solidFill>
                <a:latin typeface="Arial" panose="020B0604020202020204" pitchFamily="34" charset="0"/>
                <a:cs typeface="Arial" panose="020B0604020202020204" pitchFamily="34" charset="0"/>
              </a:rPr>
              <a:t>Integrate learning and assessment in XR to achieve formative goals</a:t>
            </a:r>
          </a:p>
          <a:p>
            <a:pPr marL="1600172" lvl="2" indent="-457200">
              <a:buFont typeface="+mj-lt"/>
              <a:buAutoNum type="alphaLcPeriod"/>
            </a:pPr>
            <a:r>
              <a:rPr lang="en-US" dirty="0">
                <a:latin typeface="Arial" panose="020B0604020202020204" pitchFamily="34" charset="0"/>
                <a:cs typeface="Arial" panose="020B0604020202020204" pitchFamily="34" charset="0"/>
              </a:rPr>
              <a:t>Use XR-based simulations to provide individualized, actionable feedback</a:t>
            </a:r>
          </a:p>
          <a:p>
            <a:pPr marL="1600172" lvl="2" indent="-457200">
              <a:buFont typeface="+mj-lt"/>
              <a:buAutoNum type="alphaLcPeriod"/>
            </a:pPr>
            <a:r>
              <a:rPr lang="en-US" dirty="0">
                <a:latin typeface="Arial" panose="020B0604020202020204" pitchFamily="34" charset="0"/>
                <a:cs typeface="Arial" panose="020B0604020202020204" pitchFamily="34" charset="0"/>
              </a:rPr>
              <a:t>Produce information that is useful to learners, instructors, and training developers</a:t>
            </a:r>
          </a:p>
          <a:p>
            <a:pPr marL="1600172" lvl="2" indent="-457200">
              <a:buFont typeface="+mj-lt"/>
              <a:buAutoNum type="alphaLcPeriod"/>
            </a:pPr>
            <a:r>
              <a:rPr lang="en-US" dirty="0">
                <a:latin typeface="Arial" panose="020B0604020202020204" pitchFamily="34" charset="0"/>
                <a:cs typeface="Arial" panose="020B0604020202020204" pitchFamily="34" charset="0"/>
              </a:rPr>
              <a:t>Tailor formative XR learning experiences to expedite learner progression</a:t>
            </a:r>
          </a:p>
        </p:txBody>
      </p:sp>
    </p:spTree>
    <p:extLst>
      <p:ext uri="{BB962C8B-B14F-4D97-AF65-F5344CB8AC3E}">
        <p14:creationId xmlns:p14="http://schemas.microsoft.com/office/powerpoint/2010/main" val="980017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7E44-A000-3EA7-8847-D36CD9912B8A}"/>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3B72EB91-2D0C-B80D-6021-0D433894A5C7}"/>
              </a:ext>
            </a:extLst>
          </p:cNvPr>
          <p:cNvSpPr>
            <a:spLocks noGrp="1"/>
          </p:cNvSpPr>
          <p:nvPr>
            <p:ph sz="quarter" idx="11"/>
          </p:nvPr>
        </p:nvSpPr>
        <p:spPr/>
        <p:txBody>
          <a:bodyPr/>
          <a:lstStyle/>
          <a:p>
            <a:r>
              <a:rPr lang="en-US" sz="2000" dirty="0"/>
              <a:t>Application of the </a:t>
            </a:r>
            <a:r>
              <a:rPr lang="en-US" sz="2000" b="1" dirty="0"/>
              <a:t>Competency Model </a:t>
            </a:r>
            <a:r>
              <a:rPr lang="en-US" sz="2000" dirty="0"/>
              <a:t>in XR Assessments:</a:t>
            </a:r>
          </a:p>
          <a:p>
            <a:pPr lvl="1"/>
            <a:r>
              <a:rPr lang="en-US" sz="2000" b="1" dirty="0"/>
              <a:t>Scenario Design: </a:t>
            </a:r>
          </a:p>
          <a:p>
            <a:pPr lvl="2"/>
            <a:r>
              <a:rPr lang="en-US" dirty="0"/>
              <a:t>Use the competency model to design XR scenarios that require trainees to demonstrate the identified competencies. </a:t>
            </a:r>
          </a:p>
          <a:p>
            <a:pPr lvl="2"/>
            <a:r>
              <a:rPr lang="en-US" dirty="0"/>
              <a:t>For instance, a competency in tactical execution could be assessed through a complex mission simulation.</a:t>
            </a:r>
          </a:p>
          <a:p>
            <a:pPr lvl="1"/>
            <a:r>
              <a:rPr lang="en-US" sz="2000" b="1" dirty="0"/>
              <a:t>Assessment Criteria: </a:t>
            </a:r>
          </a:p>
          <a:p>
            <a:pPr lvl="2"/>
            <a:r>
              <a:rPr lang="en-US" dirty="0"/>
              <a:t>Develop specific criteria for each competency, detailing the behaviors and outcomes that indicate proficiency. This ensures assessments are objective and consistent.</a:t>
            </a:r>
          </a:p>
          <a:p>
            <a:endParaRPr lang="en-US" dirty="0"/>
          </a:p>
        </p:txBody>
      </p:sp>
    </p:spTree>
    <p:extLst>
      <p:ext uri="{BB962C8B-B14F-4D97-AF65-F5344CB8AC3E}">
        <p14:creationId xmlns:p14="http://schemas.microsoft.com/office/powerpoint/2010/main" val="2077549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a:xfrm>
            <a:off x="7659974" y="1229193"/>
            <a:ext cx="3696017" cy="4497050"/>
          </a:xfrm>
        </p:spPr>
        <p:txBody>
          <a:bodyPr/>
          <a:lstStyle/>
          <a:p>
            <a:r>
              <a:rPr lang="en-US" sz="2000" b="1" dirty="0"/>
              <a:t>Evidence Model</a:t>
            </a:r>
          </a:p>
          <a:p>
            <a:pPr lvl="1"/>
            <a:r>
              <a:rPr lang="en-US" sz="2000" dirty="0"/>
              <a:t>The evidence model specifies the types of evidence needed to support claims about trainees' competencies. </a:t>
            </a:r>
          </a:p>
          <a:p>
            <a:pPr lvl="1"/>
            <a:r>
              <a:rPr lang="en-US" sz="2000" dirty="0"/>
              <a:t>Creating an effective evidence model involves identifying relevant evidence and establishing criteria for its evaluation.</a:t>
            </a:r>
          </a:p>
          <a:p>
            <a:pPr marL="0" indent="0">
              <a:buNone/>
            </a:pPr>
            <a:br>
              <a:rPr lang="en-US" dirty="0"/>
            </a:br>
            <a:endParaRPr lang="en-US" dirty="0"/>
          </a:p>
        </p:txBody>
      </p:sp>
      <p:pic>
        <p:nvPicPr>
          <p:cNvPr id="10242" name="Picture 2" descr="Upon What Evidence Are 'Evidence-Based' Practices Based? — R1 Learning">
            <a:extLst>
              <a:ext uri="{FF2B5EF4-FFF2-40B4-BE49-F238E27FC236}">
                <a16:creationId xmlns:a16="http://schemas.microsoft.com/office/drawing/2014/main" id="{2682536D-60D0-3CB4-27A4-A09FD3F7F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3" y="1138601"/>
            <a:ext cx="6157882" cy="511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30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p:txBody>
          <a:bodyPr/>
          <a:lstStyle/>
          <a:p>
            <a:r>
              <a:rPr lang="en-US" sz="2000" dirty="0"/>
              <a:t>Detailed Creation of an </a:t>
            </a:r>
            <a:r>
              <a:rPr lang="en-US" sz="2000" b="1" dirty="0"/>
              <a:t>Evidence Model:</a:t>
            </a:r>
          </a:p>
          <a:p>
            <a:pPr lvl="1"/>
            <a:r>
              <a:rPr lang="en-US" sz="2000" b="1" dirty="0"/>
              <a:t>Identify Evidence Sources: </a:t>
            </a:r>
          </a:p>
          <a:p>
            <a:pPr lvl="2"/>
            <a:r>
              <a:rPr lang="en-US" dirty="0"/>
              <a:t>Determine the sources of evidence that can provide valid and reliable information about competencies. T</a:t>
            </a:r>
          </a:p>
          <a:p>
            <a:pPr lvl="2"/>
            <a:r>
              <a:rPr lang="en-US" dirty="0"/>
              <a:t>his could include performance data from VR simulations, observational notes from instructors, and feedback from peers.</a:t>
            </a:r>
          </a:p>
          <a:p>
            <a:pPr lvl="1"/>
            <a:r>
              <a:rPr lang="en-US" sz="2000" b="1" dirty="0"/>
              <a:t>Define Evaluation Criteria</a:t>
            </a:r>
            <a:r>
              <a:rPr lang="en-US" sz="2000" dirty="0"/>
              <a:t>: </a:t>
            </a:r>
          </a:p>
          <a:p>
            <a:pPr lvl="2"/>
            <a:r>
              <a:rPr lang="en-US" dirty="0"/>
              <a:t>Establish clear criteria for evaluating the evidence, ensuring it is comprehensive, relevant, and accurate. </a:t>
            </a:r>
          </a:p>
          <a:p>
            <a:pPr lvl="2"/>
            <a:r>
              <a:rPr lang="en-US" dirty="0"/>
              <a:t>For example, criteria for evaluating decision-making might include the rationale behind decisions, timeliness, and outcomes.</a:t>
            </a:r>
          </a:p>
          <a:p>
            <a:pPr lvl="1"/>
            <a:r>
              <a:rPr lang="en-US" sz="2000" b="1" dirty="0"/>
              <a:t>Link Evidence to Competencies: </a:t>
            </a:r>
          </a:p>
          <a:p>
            <a:pPr lvl="2"/>
            <a:r>
              <a:rPr lang="en-US" dirty="0"/>
              <a:t>Map each piece of evidence to specific competencies and proficiency levels, </a:t>
            </a:r>
          </a:p>
          <a:p>
            <a:pPr lvl="2"/>
            <a:r>
              <a:rPr lang="en-US" dirty="0"/>
              <a:t>ensuring there is a clear and direct connection between the evidence collected and the claims about trainees' abilities.</a:t>
            </a:r>
            <a:br>
              <a:rPr lang="en-US" dirty="0"/>
            </a:br>
            <a:endParaRPr lang="en-US" dirty="0"/>
          </a:p>
        </p:txBody>
      </p:sp>
    </p:spTree>
    <p:extLst>
      <p:ext uri="{BB962C8B-B14F-4D97-AF65-F5344CB8AC3E}">
        <p14:creationId xmlns:p14="http://schemas.microsoft.com/office/powerpoint/2010/main" val="2734763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a:xfrm>
            <a:off x="194872" y="1046715"/>
            <a:ext cx="5096656" cy="5075237"/>
          </a:xfrm>
        </p:spPr>
        <p:txBody>
          <a:bodyPr/>
          <a:lstStyle/>
          <a:p>
            <a:pPr marL="0" indent="0" rtl="0">
              <a:spcBef>
                <a:spcPts val="1500"/>
              </a:spcBef>
              <a:spcAft>
                <a:spcPts val="1500"/>
              </a:spcAft>
              <a:buNone/>
            </a:pPr>
            <a:r>
              <a:rPr lang="en-US" sz="1800" dirty="0"/>
              <a:t>Implementation of </a:t>
            </a:r>
            <a:r>
              <a:rPr lang="en-US" sz="1800" b="1" dirty="0"/>
              <a:t>the Evidence Model </a:t>
            </a:r>
            <a:r>
              <a:rPr lang="en-US" sz="1800" dirty="0"/>
              <a:t>in XR Assessments:</a:t>
            </a:r>
          </a:p>
          <a:p>
            <a:pPr>
              <a:spcBef>
                <a:spcPts val="0"/>
              </a:spcBef>
              <a:spcAft>
                <a:spcPts val="0"/>
              </a:spcAft>
            </a:pPr>
            <a:r>
              <a:rPr lang="en-US" sz="1800" b="1" dirty="0"/>
              <a:t>Data Collection</a:t>
            </a:r>
            <a:r>
              <a:rPr lang="en-US" sz="1800" dirty="0"/>
              <a:t>: </a:t>
            </a:r>
          </a:p>
          <a:p>
            <a:pPr lvl="1">
              <a:spcBef>
                <a:spcPts val="0"/>
              </a:spcBef>
              <a:spcAft>
                <a:spcPts val="0"/>
              </a:spcAft>
            </a:pPr>
            <a:r>
              <a:rPr lang="en-US" sz="1800" dirty="0"/>
              <a:t>Use XR technology to collect detailed data on trainees' performance. </a:t>
            </a:r>
          </a:p>
          <a:p>
            <a:pPr lvl="1">
              <a:spcBef>
                <a:spcPts val="0"/>
              </a:spcBef>
              <a:spcAft>
                <a:spcPts val="0"/>
              </a:spcAft>
            </a:pPr>
            <a:r>
              <a:rPr lang="en-US" sz="1800" dirty="0"/>
              <a:t>This could include tracking movements, actions, and decisions within the XR environment.</a:t>
            </a:r>
          </a:p>
          <a:p>
            <a:pPr>
              <a:spcBef>
                <a:spcPts val="0"/>
              </a:spcBef>
              <a:spcAft>
                <a:spcPts val="0"/>
              </a:spcAft>
            </a:pPr>
            <a:r>
              <a:rPr lang="en-US" sz="1800" b="1" dirty="0"/>
              <a:t>Analysis and Interpretation: </a:t>
            </a:r>
          </a:p>
          <a:p>
            <a:pPr lvl="1">
              <a:spcBef>
                <a:spcPts val="0"/>
              </a:spcBef>
              <a:spcAft>
                <a:spcPts val="0"/>
              </a:spcAft>
            </a:pPr>
            <a:r>
              <a:rPr lang="en-US" sz="1800" dirty="0"/>
              <a:t>Analyze the collected data to evaluate trainees' competencies against the established criteria. </a:t>
            </a:r>
          </a:p>
          <a:p>
            <a:pPr lvl="1">
              <a:spcBef>
                <a:spcPts val="0"/>
              </a:spcBef>
              <a:spcAft>
                <a:spcPts val="0"/>
              </a:spcAft>
            </a:pPr>
            <a:r>
              <a:rPr lang="en-US" sz="1800" dirty="0"/>
              <a:t>Use statistical methods and qualitative analysis to interpret the results and provide meaningful insights.</a:t>
            </a:r>
          </a:p>
          <a:p>
            <a:pPr rtl="0">
              <a:spcBef>
                <a:spcPts val="1500"/>
              </a:spcBef>
              <a:spcAft>
                <a:spcPts val="1500"/>
              </a:spcAft>
            </a:pPr>
            <a:endParaRPr lang="en-US" dirty="0"/>
          </a:p>
        </p:txBody>
      </p:sp>
      <p:pic>
        <p:nvPicPr>
          <p:cNvPr id="12290" name="Picture 2" descr="A Complete Guide To Data Collection For Machine Learning | SunTec Ai">
            <a:extLst>
              <a:ext uri="{FF2B5EF4-FFF2-40B4-BE49-F238E27FC236}">
                <a16:creationId xmlns:a16="http://schemas.microsoft.com/office/drawing/2014/main" id="{5E11CF7B-75BF-E609-36CD-C59C6E0C1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066" y="1689282"/>
            <a:ext cx="6648934" cy="34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651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Task Model</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a:xfrm>
            <a:off x="5936105" y="1046715"/>
            <a:ext cx="5794640" cy="5075237"/>
          </a:xfrm>
        </p:spPr>
        <p:txBody>
          <a:bodyPr/>
          <a:lstStyle/>
          <a:p>
            <a:r>
              <a:rPr lang="en-US" sz="2000" b="1" dirty="0"/>
              <a:t>Task model: </a:t>
            </a:r>
          </a:p>
          <a:p>
            <a:pPr lvl="1"/>
            <a:r>
              <a:rPr lang="en-US" sz="2000" dirty="0"/>
              <a:t>Describes the tasks or activities that will elicit the necessary evidence from trainees </a:t>
            </a:r>
          </a:p>
          <a:p>
            <a:pPr lvl="1"/>
            <a:r>
              <a:rPr lang="en-US" sz="2000" dirty="0"/>
              <a:t>Designed creating realistic, relevant, and challenging tasks </a:t>
            </a:r>
          </a:p>
          <a:p>
            <a:pPr lvl="1"/>
            <a:r>
              <a:rPr lang="en-US" sz="2000" dirty="0"/>
              <a:t>Aligned with the competency and evidence models.</a:t>
            </a:r>
          </a:p>
          <a:p>
            <a:pPr marL="0" indent="0">
              <a:buNone/>
            </a:pPr>
            <a:br>
              <a:rPr lang="en-US" dirty="0"/>
            </a:br>
            <a:br>
              <a:rPr lang="en-US" dirty="0"/>
            </a:br>
            <a:endParaRPr lang="en-US" dirty="0"/>
          </a:p>
        </p:txBody>
      </p:sp>
      <p:pic>
        <p:nvPicPr>
          <p:cNvPr id="13314" name="Picture 2" descr="F-16.net - The ultimate F-16, F-35 and F-22 reference">
            <a:extLst>
              <a:ext uri="{FF2B5EF4-FFF2-40B4-BE49-F238E27FC236}">
                <a16:creationId xmlns:a16="http://schemas.microsoft.com/office/drawing/2014/main" id="{22F66289-6273-16FE-1DD7-F5FD7AC06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25" y="2146451"/>
            <a:ext cx="5335614" cy="354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43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a:xfrm>
            <a:off x="149902" y="1046715"/>
            <a:ext cx="11580843" cy="5075237"/>
          </a:xfrm>
        </p:spPr>
        <p:txBody>
          <a:bodyPr/>
          <a:lstStyle/>
          <a:p>
            <a:r>
              <a:rPr lang="en-US" sz="2000" dirty="0"/>
              <a:t>Detailed Design of </a:t>
            </a:r>
            <a:r>
              <a:rPr lang="en-US" sz="2000" b="1" dirty="0"/>
              <a:t>Task Models</a:t>
            </a:r>
            <a:r>
              <a:rPr lang="en-US" sz="2000" dirty="0"/>
              <a:t>:</a:t>
            </a:r>
          </a:p>
          <a:p>
            <a:pPr lvl="1"/>
            <a:r>
              <a:rPr lang="en-US" sz="2000" b="1" dirty="0"/>
              <a:t>Develop Realistic Scenarios</a:t>
            </a:r>
            <a:r>
              <a:rPr lang="en-US" sz="2000" dirty="0"/>
              <a:t>: </a:t>
            </a:r>
          </a:p>
          <a:p>
            <a:pPr lvl="2"/>
            <a:r>
              <a:rPr lang="en-US" dirty="0"/>
              <a:t>For VR, create scenarios that mimic real-world tasks and challenges, ensuring they are relevant to the competencies being assessed. </a:t>
            </a:r>
          </a:p>
          <a:p>
            <a:pPr lvl="2"/>
            <a:r>
              <a:rPr lang="en-US" dirty="0"/>
              <a:t>For example, a task model for medical training might involve a multi-patient emergency scenario.</a:t>
            </a:r>
          </a:p>
          <a:p>
            <a:pPr marL="1219170" lvl="2" indent="0">
              <a:buNone/>
            </a:pPr>
            <a:endParaRPr lang="en-US" dirty="0"/>
          </a:p>
          <a:p>
            <a:pPr lvl="1"/>
            <a:r>
              <a:rPr lang="en-US" sz="2000" b="1" dirty="0"/>
              <a:t>Specify Task Parameters: </a:t>
            </a:r>
          </a:p>
          <a:p>
            <a:pPr lvl="2"/>
            <a:r>
              <a:rPr lang="en-US" dirty="0"/>
              <a:t>For AR and MR, define the parameters for each task, including duration, complexity, and conditions for performance. </a:t>
            </a:r>
          </a:p>
          <a:p>
            <a:pPr lvl="2"/>
            <a:r>
              <a:rPr lang="en-US" dirty="0"/>
              <a:t>This ensures consistency and fairness in assessments.</a:t>
            </a:r>
          </a:p>
          <a:p>
            <a:pPr lvl="1"/>
            <a:r>
              <a:rPr lang="en-US" sz="2000" b="1" dirty="0"/>
              <a:t>Include Variability: </a:t>
            </a:r>
          </a:p>
          <a:p>
            <a:pPr lvl="2"/>
            <a:r>
              <a:rPr lang="en-US" dirty="0"/>
              <a:t>Design tasks that include variability to challenge trainees and test their adaptability. </a:t>
            </a:r>
          </a:p>
          <a:p>
            <a:pPr lvl="2"/>
            <a:r>
              <a:rPr lang="en-US" dirty="0"/>
              <a:t>For instance, a military training task might involve unexpected changes in the mission environment.</a:t>
            </a:r>
            <a:br>
              <a:rPr lang="en-US" dirty="0"/>
            </a:br>
            <a:br>
              <a:rPr lang="en-US" dirty="0"/>
            </a:br>
            <a:endParaRPr lang="en-US" dirty="0"/>
          </a:p>
        </p:txBody>
      </p:sp>
    </p:spTree>
    <p:extLst>
      <p:ext uri="{BB962C8B-B14F-4D97-AF65-F5344CB8AC3E}">
        <p14:creationId xmlns:p14="http://schemas.microsoft.com/office/powerpoint/2010/main" val="360195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A9C-6DC6-14BB-C230-CBF0827AA72E}"/>
              </a:ext>
            </a:extLst>
          </p:cNvPr>
          <p:cNvSpPr>
            <a:spLocks noGrp="1"/>
          </p:cNvSpPr>
          <p:nvPr>
            <p:ph type="title"/>
          </p:nvPr>
        </p:nvSpPr>
        <p:spPr/>
        <p:txBody>
          <a:bodyPr/>
          <a:lstStyle/>
          <a:p>
            <a:r>
              <a:rPr lang="en-US" dirty="0"/>
              <a:t>Evidenced Centered Design Principles</a:t>
            </a:r>
          </a:p>
        </p:txBody>
      </p:sp>
      <p:sp>
        <p:nvSpPr>
          <p:cNvPr id="3" name="Content Placeholder 2">
            <a:extLst>
              <a:ext uri="{FF2B5EF4-FFF2-40B4-BE49-F238E27FC236}">
                <a16:creationId xmlns:a16="http://schemas.microsoft.com/office/drawing/2014/main" id="{8C89010B-190F-5184-367C-C36D474D3464}"/>
              </a:ext>
            </a:extLst>
          </p:cNvPr>
          <p:cNvSpPr>
            <a:spLocks noGrp="1"/>
          </p:cNvSpPr>
          <p:nvPr>
            <p:ph sz="quarter" idx="11"/>
          </p:nvPr>
        </p:nvSpPr>
        <p:spPr>
          <a:xfrm>
            <a:off x="0" y="1046713"/>
            <a:ext cx="5615868" cy="5075237"/>
          </a:xfrm>
        </p:spPr>
        <p:txBody>
          <a:bodyPr/>
          <a:lstStyle/>
          <a:p>
            <a:r>
              <a:rPr lang="en-US" sz="2000" dirty="0"/>
              <a:t>Application of </a:t>
            </a:r>
            <a:r>
              <a:rPr lang="en-US" sz="2000" b="1" dirty="0"/>
              <a:t>Task Models </a:t>
            </a:r>
            <a:r>
              <a:rPr lang="en-US" sz="2000" dirty="0"/>
              <a:t>in XR Assessments:</a:t>
            </a:r>
          </a:p>
          <a:p>
            <a:pPr lvl="1"/>
            <a:r>
              <a:rPr lang="en-US" sz="2000" b="1" dirty="0"/>
              <a:t>Scenario Implementation</a:t>
            </a:r>
            <a:r>
              <a:rPr lang="en-US" sz="2000" dirty="0"/>
              <a:t>: </a:t>
            </a:r>
          </a:p>
          <a:p>
            <a:pPr lvl="2"/>
            <a:r>
              <a:rPr lang="en-US" dirty="0"/>
              <a:t>Implement the task models in the XR environment, ensuring they are </a:t>
            </a:r>
            <a:r>
              <a:rPr lang="en-US" b="1" dirty="0"/>
              <a:t>interactive</a:t>
            </a:r>
            <a:r>
              <a:rPr lang="en-US" dirty="0"/>
              <a:t> and </a:t>
            </a:r>
            <a:r>
              <a:rPr lang="en-US" b="1" dirty="0"/>
              <a:t>engaging</a:t>
            </a:r>
            <a:r>
              <a:rPr lang="en-US" dirty="0"/>
              <a:t>.</a:t>
            </a:r>
          </a:p>
          <a:p>
            <a:pPr lvl="2"/>
            <a:r>
              <a:rPr lang="en-US" dirty="0"/>
              <a:t>For VR technology, create immersive experiences that fully engage trainees.</a:t>
            </a:r>
          </a:p>
          <a:p>
            <a:pPr lvl="1"/>
            <a:r>
              <a:rPr lang="en-US" sz="2000" b="1" dirty="0"/>
              <a:t>Performance Monitoring: </a:t>
            </a:r>
          </a:p>
          <a:p>
            <a:pPr lvl="2"/>
            <a:r>
              <a:rPr lang="en-US" dirty="0"/>
              <a:t>Continuously monitor trainees' performance during the tasks. </a:t>
            </a:r>
          </a:p>
          <a:p>
            <a:pPr lvl="2"/>
            <a:r>
              <a:rPr lang="en-US" dirty="0"/>
              <a:t>Collect detailed data on their actions, decisions, and outcomes.</a:t>
            </a:r>
          </a:p>
        </p:txBody>
      </p:sp>
      <p:pic>
        <p:nvPicPr>
          <p:cNvPr id="14338" name="Picture 2" descr="TRICARE Newsroom &gt; Defense Health ...">
            <a:extLst>
              <a:ext uri="{FF2B5EF4-FFF2-40B4-BE49-F238E27FC236}">
                <a16:creationId xmlns:a16="http://schemas.microsoft.com/office/drawing/2014/main" id="{C3BB6C0B-53AC-8580-2963-0A51E6364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416" y="1560477"/>
            <a:ext cx="6104744" cy="404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308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91E-8436-2C1F-EC5A-145C4EAE96D6}"/>
              </a:ext>
            </a:extLst>
          </p:cNvPr>
          <p:cNvSpPr>
            <a:spLocks noGrp="1"/>
          </p:cNvSpPr>
          <p:nvPr>
            <p:ph type="title"/>
          </p:nvPr>
        </p:nvSpPr>
        <p:spPr/>
        <p:txBody>
          <a:bodyPr/>
          <a:lstStyle/>
          <a:p>
            <a:r>
              <a:rPr lang="en-US" dirty="0"/>
              <a:t>Defining Competencies &amp; Proficiency</a:t>
            </a:r>
          </a:p>
        </p:txBody>
      </p:sp>
      <p:sp>
        <p:nvSpPr>
          <p:cNvPr id="3" name="Content Placeholder 2">
            <a:extLst>
              <a:ext uri="{FF2B5EF4-FFF2-40B4-BE49-F238E27FC236}">
                <a16:creationId xmlns:a16="http://schemas.microsoft.com/office/drawing/2014/main" id="{9C72E0F1-95BE-7AA6-7C10-67586897E369}"/>
              </a:ext>
            </a:extLst>
          </p:cNvPr>
          <p:cNvSpPr>
            <a:spLocks noGrp="1"/>
          </p:cNvSpPr>
          <p:nvPr>
            <p:ph sz="quarter" idx="11"/>
          </p:nvPr>
        </p:nvSpPr>
        <p:spPr>
          <a:xfrm>
            <a:off x="480133" y="1767840"/>
            <a:ext cx="5725796" cy="4354112"/>
          </a:xfrm>
        </p:spPr>
        <p:txBody>
          <a:bodyPr/>
          <a:lstStyle/>
          <a:p>
            <a:r>
              <a:rPr lang="en-US" sz="2400" dirty="0"/>
              <a:t>Defining competencies and proficiency levels is essential for setting clear expectations and benchmarks for performance. </a:t>
            </a:r>
          </a:p>
          <a:p>
            <a:pPr marL="0" indent="0">
              <a:buNone/>
            </a:pPr>
            <a:br>
              <a:rPr lang="en-US" dirty="0"/>
            </a:br>
            <a:endParaRPr lang="en-US" dirty="0"/>
          </a:p>
        </p:txBody>
      </p:sp>
      <p:pic>
        <p:nvPicPr>
          <p:cNvPr id="15362" name="Picture 2" descr="Students Learning Through Competencies - Alberta Regional Professional  Development Resources">
            <a:extLst>
              <a:ext uri="{FF2B5EF4-FFF2-40B4-BE49-F238E27FC236}">
                <a16:creationId xmlns:a16="http://schemas.microsoft.com/office/drawing/2014/main" id="{F21BE450-8261-8DE4-5825-103A0EC80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29" y="1005030"/>
            <a:ext cx="4200993" cy="540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98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91E-8436-2C1F-EC5A-145C4EAE96D6}"/>
              </a:ext>
            </a:extLst>
          </p:cNvPr>
          <p:cNvSpPr>
            <a:spLocks noGrp="1"/>
          </p:cNvSpPr>
          <p:nvPr>
            <p:ph type="title"/>
          </p:nvPr>
        </p:nvSpPr>
        <p:spPr/>
        <p:txBody>
          <a:bodyPr/>
          <a:lstStyle/>
          <a:p>
            <a:r>
              <a:rPr lang="en-US" dirty="0"/>
              <a:t>Defining Competencies</a:t>
            </a:r>
          </a:p>
        </p:txBody>
      </p:sp>
      <p:sp>
        <p:nvSpPr>
          <p:cNvPr id="3" name="Content Placeholder 2">
            <a:extLst>
              <a:ext uri="{FF2B5EF4-FFF2-40B4-BE49-F238E27FC236}">
                <a16:creationId xmlns:a16="http://schemas.microsoft.com/office/drawing/2014/main" id="{9C72E0F1-95BE-7AA6-7C10-67586897E369}"/>
              </a:ext>
            </a:extLst>
          </p:cNvPr>
          <p:cNvSpPr>
            <a:spLocks noGrp="1"/>
          </p:cNvSpPr>
          <p:nvPr>
            <p:ph sz="quarter" idx="11"/>
          </p:nvPr>
        </p:nvSpPr>
        <p:spPr/>
        <p:txBody>
          <a:bodyPr/>
          <a:lstStyle/>
          <a:p>
            <a:r>
              <a:rPr lang="en-US" sz="2000" dirty="0"/>
              <a:t>Steps for Defining Competencies:</a:t>
            </a:r>
          </a:p>
          <a:p>
            <a:pPr lvl="1"/>
            <a:r>
              <a:rPr lang="en-US" sz="2000" b="1" dirty="0"/>
              <a:t>Conduct Job Analysis: </a:t>
            </a:r>
          </a:p>
          <a:p>
            <a:pPr lvl="2"/>
            <a:r>
              <a:rPr lang="en-US" sz="1600" dirty="0"/>
              <a:t>Perform a detailed analysis of the job roles and tasks to identify the key competencies required. </a:t>
            </a:r>
          </a:p>
          <a:p>
            <a:pPr lvl="2"/>
            <a:r>
              <a:rPr lang="en-US" sz="1600" dirty="0"/>
              <a:t>This involves understanding the skills, knowledge, and abilities needed for successful performance.</a:t>
            </a:r>
          </a:p>
          <a:p>
            <a:pPr lvl="1"/>
            <a:r>
              <a:rPr lang="en-US" sz="2000" b="1" dirty="0"/>
              <a:t>Engage Stakeholders</a:t>
            </a:r>
            <a:r>
              <a:rPr lang="en-US" sz="2000" dirty="0"/>
              <a:t>: </a:t>
            </a:r>
          </a:p>
          <a:p>
            <a:pPr lvl="2"/>
            <a:r>
              <a:rPr lang="en-US" sz="1600" dirty="0"/>
              <a:t>Involve stakeholders, such as industry experts, trainers, and trainees, in the process to ensure the competencies are comprehensive and relevant.</a:t>
            </a:r>
          </a:p>
          <a:p>
            <a:pPr lvl="1"/>
            <a:r>
              <a:rPr lang="en-US" sz="2000" b="1" dirty="0"/>
              <a:t>Use Action-Oriented Language</a:t>
            </a:r>
            <a:r>
              <a:rPr lang="en-US" sz="2000" dirty="0"/>
              <a:t>: </a:t>
            </a:r>
          </a:p>
          <a:p>
            <a:pPr lvl="2"/>
            <a:r>
              <a:rPr lang="en-US" sz="1600" dirty="0"/>
              <a:t>Define competencies using action-oriented language that clearly describes the behaviors and actions expected. </a:t>
            </a:r>
          </a:p>
          <a:p>
            <a:pPr lvl="2"/>
            <a:r>
              <a:rPr lang="en-US" sz="1600" dirty="0"/>
              <a:t>For example, "demonstrates effective decision-making under pressure" rather than "good decision-maker."</a:t>
            </a:r>
          </a:p>
          <a:p>
            <a:pPr lvl="1"/>
            <a:r>
              <a:rPr lang="en-US" sz="2000" b="1" dirty="0"/>
              <a:t>Ensure Measurability: </a:t>
            </a:r>
          </a:p>
          <a:p>
            <a:pPr lvl="2"/>
            <a:r>
              <a:rPr lang="en-US" sz="1600" dirty="0"/>
              <a:t>Ensure that each competency is measurable, with clear criteria for evaluating performance. </a:t>
            </a:r>
          </a:p>
          <a:p>
            <a:pPr lvl="2"/>
            <a:r>
              <a:rPr lang="en-US" sz="1600" dirty="0"/>
              <a:t>This facilitates objective and consistent assessments.</a:t>
            </a:r>
          </a:p>
          <a:p>
            <a:pPr marL="0" indent="0">
              <a:buNone/>
            </a:pPr>
            <a:br>
              <a:rPr lang="en-US" sz="2000" dirty="0"/>
            </a:br>
            <a:endParaRPr lang="en-US" sz="2000" dirty="0"/>
          </a:p>
        </p:txBody>
      </p:sp>
    </p:spTree>
    <p:extLst>
      <p:ext uri="{BB962C8B-B14F-4D97-AF65-F5344CB8AC3E}">
        <p14:creationId xmlns:p14="http://schemas.microsoft.com/office/powerpoint/2010/main" val="1438730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91E-8436-2C1F-EC5A-145C4EAE96D6}"/>
              </a:ext>
            </a:extLst>
          </p:cNvPr>
          <p:cNvSpPr>
            <a:spLocks noGrp="1"/>
          </p:cNvSpPr>
          <p:nvPr>
            <p:ph type="title"/>
          </p:nvPr>
        </p:nvSpPr>
        <p:spPr/>
        <p:txBody>
          <a:bodyPr/>
          <a:lstStyle/>
          <a:p>
            <a:r>
              <a:rPr lang="en-US" dirty="0"/>
              <a:t>Defining Proficiency</a:t>
            </a:r>
          </a:p>
        </p:txBody>
      </p:sp>
      <p:sp>
        <p:nvSpPr>
          <p:cNvPr id="3" name="Content Placeholder 2">
            <a:extLst>
              <a:ext uri="{FF2B5EF4-FFF2-40B4-BE49-F238E27FC236}">
                <a16:creationId xmlns:a16="http://schemas.microsoft.com/office/drawing/2014/main" id="{9C72E0F1-95BE-7AA6-7C10-67586897E369}"/>
              </a:ext>
            </a:extLst>
          </p:cNvPr>
          <p:cNvSpPr>
            <a:spLocks noGrp="1"/>
          </p:cNvSpPr>
          <p:nvPr>
            <p:ph sz="quarter" idx="11"/>
          </p:nvPr>
        </p:nvSpPr>
        <p:spPr>
          <a:xfrm>
            <a:off x="220134" y="1046715"/>
            <a:ext cx="11682056" cy="5075237"/>
          </a:xfrm>
        </p:spPr>
        <p:txBody>
          <a:bodyPr/>
          <a:lstStyle/>
          <a:p>
            <a:pPr rtl="0">
              <a:spcBef>
                <a:spcPts val="0"/>
              </a:spcBef>
              <a:spcAft>
                <a:spcPts val="0"/>
              </a:spcAft>
            </a:pPr>
            <a:r>
              <a:rPr lang="en-US" sz="2400" dirty="0"/>
              <a:t>Creating Proficiency Levels:</a:t>
            </a:r>
          </a:p>
          <a:p>
            <a:pPr lvl="1">
              <a:spcBef>
                <a:spcPts val="0"/>
              </a:spcBef>
              <a:spcAft>
                <a:spcPts val="0"/>
              </a:spcAft>
            </a:pPr>
            <a:r>
              <a:rPr lang="en-US" b="1" dirty="0"/>
              <a:t>Establish Clear Benchmarks</a:t>
            </a:r>
            <a:r>
              <a:rPr lang="en-US" dirty="0"/>
              <a:t>: </a:t>
            </a:r>
          </a:p>
          <a:p>
            <a:pPr lvl="2">
              <a:spcBef>
                <a:spcPts val="0"/>
              </a:spcBef>
              <a:spcAft>
                <a:spcPts val="0"/>
              </a:spcAft>
            </a:pPr>
            <a:r>
              <a:rPr lang="en-US" dirty="0"/>
              <a:t>Define clear benchmarks for each proficiency level, such as novice, intermediate, advanced, and expert. </a:t>
            </a:r>
          </a:p>
          <a:p>
            <a:pPr lvl="2">
              <a:spcBef>
                <a:spcPts val="0"/>
              </a:spcBef>
              <a:spcAft>
                <a:spcPts val="0"/>
              </a:spcAft>
            </a:pPr>
            <a:r>
              <a:rPr lang="en-US" dirty="0"/>
              <a:t>Each level should have specific criteria that describe the expected performance.</a:t>
            </a:r>
          </a:p>
          <a:p>
            <a:pPr lvl="1">
              <a:spcBef>
                <a:spcPts val="0"/>
              </a:spcBef>
              <a:spcAft>
                <a:spcPts val="0"/>
              </a:spcAft>
            </a:pPr>
            <a:r>
              <a:rPr lang="en-US" b="1" dirty="0"/>
              <a:t>Describe Performance Expectations:</a:t>
            </a:r>
          </a:p>
          <a:p>
            <a:pPr lvl="2">
              <a:spcBef>
                <a:spcPts val="0"/>
              </a:spcBef>
              <a:spcAft>
                <a:spcPts val="0"/>
              </a:spcAft>
            </a:pPr>
            <a:r>
              <a:rPr lang="en-US" dirty="0"/>
              <a:t>Outline the specific behaviors, actions, and outcomes expected at each proficiency level. </a:t>
            </a:r>
          </a:p>
          <a:p>
            <a:pPr lvl="2">
              <a:spcBef>
                <a:spcPts val="0"/>
              </a:spcBef>
              <a:spcAft>
                <a:spcPts val="0"/>
              </a:spcAft>
            </a:pPr>
            <a:r>
              <a:rPr lang="en-US" dirty="0"/>
              <a:t>For example, an expert level in surgical training might involve performing complex procedures with minimal supervision and high precision.</a:t>
            </a:r>
          </a:p>
          <a:p>
            <a:pPr lvl="1">
              <a:spcBef>
                <a:spcPts val="0"/>
              </a:spcBef>
              <a:spcAft>
                <a:spcPts val="0"/>
              </a:spcAft>
            </a:pPr>
            <a:r>
              <a:rPr lang="en-US" b="1" dirty="0"/>
              <a:t>Use Consistent Language: </a:t>
            </a:r>
          </a:p>
          <a:p>
            <a:pPr lvl="2">
              <a:spcBef>
                <a:spcPts val="0"/>
              </a:spcBef>
              <a:spcAft>
                <a:spcPts val="0"/>
              </a:spcAft>
            </a:pPr>
            <a:r>
              <a:rPr lang="en-US" dirty="0"/>
              <a:t>Use consistent language across all proficiency levels to ensure clarity and comparability. </a:t>
            </a:r>
          </a:p>
          <a:p>
            <a:pPr lvl="2">
              <a:spcBef>
                <a:spcPts val="0"/>
              </a:spcBef>
              <a:spcAft>
                <a:spcPts val="0"/>
              </a:spcAft>
            </a:pPr>
            <a:r>
              <a:rPr lang="en-US" dirty="0"/>
              <a:t>This helps trainees understand the progression and what is required to advance.</a:t>
            </a:r>
          </a:p>
          <a:p>
            <a:pPr marL="0" indent="0" rtl="0">
              <a:spcBef>
                <a:spcPts val="0"/>
              </a:spcBef>
              <a:spcAft>
                <a:spcPts val="0"/>
              </a:spcAft>
              <a:buNone/>
            </a:pPr>
            <a:br>
              <a:rPr lang="en-US" sz="2000" dirty="0"/>
            </a:br>
            <a:endParaRPr lang="en-US" sz="2000" dirty="0"/>
          </a:p>
        </p:txBody>
      </p:sp>
    </p:spTree>
    <p:extLst>
      <p:ext uri="{BB962C8B-B14F-4D97-AF65-F5344CB8AC3E}">
        <p14:creationId xmlns:p14="http://schemas.microsoft.com/office/powerpoint/2010/main" val="341656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The Assessment Context</a:t>
            </a:r>
          </a:p>
        </p:txBody>
      </p:sp>
    </p:spTree>
    <p:extLst>
      <p:ext uri="{BB962C8B-B14F-4D97-AF65-F5344CB8AC3E}">
        <p14:creationId xmlns:p14="http://schemas.microsoft.com/office/powerpoint/2010/main" val="2398515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ASSESSMENT DESIGN</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How to apply these principles in the design of XR-based assessment</a:t>
            </a:r>
          </a:p>
        </p:txBody>
      </p:sp>
    </p:spTree>
    <p:extLst>
      <p:ext uri="{BB962C8B-B14F-4D97-AF65-F5344CB8AC3E}">
        <p14:creationId xmlns:p14="http://schemas.microsoft.com/office/powerpoint/2010/main" val="1676010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E16-5FCD-1389-3E43-9BC1E32C5ABF}"/>
              </a:ext>
            </a:extLst>
          </p:cNvPr>
          <p:cNvSpPr>
            <a:spLocks noGrp="1"/>
          </p:cNvSpPr>
          <p:nvPr>
            <p:ph type="title"/>
          </p:nvPr>
        </p:nvSpPr>
        <p:spPr/>
        <p:txBody>
          <a:bodyPr/>
          <a:lstStyle/>
          <a:p>
            <a:r>
              <a:rPr lang="en-US" dirty="0"/>
              <a:t>XR Assessment Design</a:t>
            </a:r>
          </a:p>
        </p:txBody>
      </p:sp>
      <p:sp>
        <p:nvSpPr>
          <p:cNvPr id="3" name="Content Placeholder 2">
            <a:extLst>
              <a:ext uri="{FF2B5EF4-FFF2-40B4-BE49-F238E27FC236}">
                <a16:creationId xmlns:a16="http://schemas.microsoft.com/office/drawing/2014/main" id="{1905448E-52E2-7E02-E0C8-A83ABFD29187}"/>
              </a:ext>
            </a:extLst>
          </p:cNvPr>
          <p:cNvSpPr>
            <a:spLocks noGrp="1"/>
          </p:cNvSpPr>
          <p:nvPr>
            <p:ph sz="quarter" idx="11"/>
          </p:nvPr>
        </p:nvSpPr>
        <p:spPr>
          <a:xfrm>
            <a:off x="7749915" y="1426464"/>
            <a:ext cx="3980830" cy="4695488"/>
          </a:xfrm>
        </p:spPr>
        <p:txBody>
          <a:bodyPr/>
          <a:lstStyle/>
          <a:p>
            <a:r>
              <a:rPr lang="en-US" sz="2000" dirty="0"/>
              <a:t>XR assessment design involves creating assessments that leverage the unique capabilities of XR technology. </a:t>
            </a:r>
          </a:p>
          <a:p>
            <a:r>
              <a:rPr lang="en-US" sz="2000" dirty="0"/>
              <a:t>These assessments should be immersive, interactive, and capable of capturing detailed performance data.</a:t>
            </a:r>
          </a:p>
        </p:txBody>
      </p:sp>
      <p:pic>
        <p:nvPicPr>
          <p:cNvPr id="17412" name="Picture 4" descr="Expanding Roles of AR &amp; VR Across Medical Simulation Military Training |  HealthySimulation.com">
            <a:extLst>
              <a:ext uri="{FF2B5EF4-FFF2-40B4-BE49-F238E27FC236}">
                <a16:creationId xmlns:a16="http://schemas.microsoft.com/office/drawing/2014/main" id="{87E7B88E-462F-C740-6628-985D9CA5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44" y="1289153"/>
            <a:ext cx="6636556" cy="452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446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E16-5FCD-1389-3E43-9BC1E32C5ABF}"/>
              </a:ext>
            </a:extLst>
          </p:cNvPr>
          <p:cNvSpPr>
            <a:spLocks noGrp="1"/>
          </p:cNvSpPr>
          <p:nvPr>
            <p:ph type="title"/>
          </p:nvPr>
        </p:nvSpPr>
        <p:spPr/>
        <p:txBody>
          <a:bodyPr/>
          <a:lstStyle/>
          <a:p>
            <a:r>
              <a:rPr lang="en-US" dirty="0"/>
              <a:t>XR Assessment Design</a:t>
            </a:r>
          </a:p>
        </p:txBody>
      </p:sp>
      <p:sp>
        <p:nvSpPr>
          <p:cNvPr id="3" name="Content Placeholder 2">
            <a:extLst>
              <a:ext uri="{FF2B5EF4-FFF2-40B4-BE49-F238E27FC236}">
                <a16:creationId xmlns:a16="http://schemas.microsoft.com/office/drawing/2014/main" id="{1905448E-52E2-7E02-E0C8-A83ABFD29187}"/>
              </a:ext>
            </a:extLst>
          </p:cNvPr>
          <p:cNvSpPr>
            <a:spLocks noGrp="1"/>
          </p:cNvSpPr>
          <p:nvPr>
            <p:ph sz="quarter" idx="11"/>
          </p:nvPr>
        </p:nvSpPr>
        <p:spPr>
          <a:xfrm>
            <a:off x="5261548" y="1046715"/>
            <a:ext cx="6469197" cy="5075237"/>
          </a:xfrm>
        </p:spPr>
        <p:txBody>
          <a:bodyPr/>
          <a:lstStyle/>
          <a:p>
            <a:r>
              <a:rPr lang="en-US" sz="2400" dirty="0"/>
              <a:t>Principles of XR Assessment Design:</a:t>
            </a:r>
          </a:p>
          <a:p>
            <a:pPr lvl="1"/>
            <a:r>
              <a:rPr lang="en-US" b="1" dirty="0"/>
              <a:t>Immersiveness</a:t>
            </a:r>
            <a:r>
              <a:rPr lang="en-US" dirty="0"/>
              <a:t>: Create fully immersive environments that simulate real-world scenarios. </a:t>
            </a:r>
          </a:p>
          <a:p>
            <a:pPr lvl="2"/>
            <a:r>
              <a:rPr lang="en-US" sz="2400" dirty="0"/>
              <a:t>Utilize high-quality graphics, realistic sounds, and interactive elements to enhance the immersive experience. </a:t>
            </a:r>
          </a:p>
          <a:p>
            <a:pPr lvl="2"/>
            <a:r>
              <a:rPr lang="en-US" sz="2400" dirty="0"/>
              <a:t>For example, in a medical training VR simulation, the environment should include accurate representations of medical equipment, patient anatomy, and hospital settings.</a:t>
            </a:r>
          </a:p>
        </p:txBody>
      </p:sp>
      <p:pic>
        <p:nvPicPr>
          <p:cNvPr id="4" name="Picture 2" descr="High Fidelity Simulation | Healthcare Simulation | HealthySimulation.com">
            <a:extLst>
              <a:ext uri="{FF2B5EF4-FFF2-40B4-BE49-F238E27FC236}">
                <a16:creationId xmlns:a16="http://schemas.microsoft.com/office/drawing/2014/main" id="{73283BD0-497D-1674-A42C-1D510B8C3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55" y="1726465"/>
            <a:ext cx="5446426" cy="408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19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E16-5FCD-1389-3E43-9BC1E32C5ABF}"/>
              </a:ext>
            </a:extLst>
          </p:cNvPr>
          <p:cNvSpPr>
            <a:spLocks noGrp="1"/>
          </p:cNvSpPr>
          <p:nvPr>
            <p:ph type="title"/>
          </p:nvPr>
        </p:nvSpPr>
        <p:spPr/>
        <p:txBody>
          <a:bodyPr/>
          <a:lstStyle/>
          <a:p>
            <a:r>
              <a:rPr lang="en-US" dirty="0"/>
              <a:t>XR Assessment Design</a:t>
            </a:r>
          </a:p>
        </p:txBody>
      </p:sp>
      <p:sp>
        <p:nvSpPr>
          <p:cNvPr id="3" name="Content Placeholder 2">
            <a:extLst>
              <a:ext uri="{FF2B5EF4-FFF2-40B4-BE49-F238E27FC236}">
                <a16:creationId xmlns:a16="http://schemas.microsoft.com/office/drawing/2014/main" id="{1905448E-52E2-7E02-E0C8-A83ABFD29187}"/>
              </a:ext>
            </a:extLst>
          </p:cNvPr>
          <p:cNvSpPr>
            <a:spLocks noGrp="1"/>
          </p:cNvSpPr>
          <p:nvPr>
            <p:ph sz="quarter" idx="11"/>
          </p:nvPr>
        </p:nvSpPr>
        <p:spPr>
          <a:xfrm>
            <a:off x="360212" y="1229792"/>
            <a:ext cx="5515932" cy="4661341"/>
          </a:xfrm>
        </p:spPr>
        <p:txBody>
          <a:bodyPr/>
          <a:lstStyle/>
          <a:p>
            <a:pPr marL="0" indent="0">
              <a:buNone/>
            </a:pPr>
            <a:r>
              <a:rPr lang="en-US" sz="2000" dirty="0"/>
              <a:t>Principles of XR Assessment Design:</a:t>
            </a:r>
          </a:p>
          <a:p>
            <a:r>
              <a:rPr lang="en-US" sz="2000" b="1" dirty="0"/>
              <a:t>Interactivity</a:t>
            </a:r>
            <a:r>
              <a:rPr lang="en-US" sz="2000" dirty="0"/>
              <a:t>: Design interactive tasks that require active engagement from trainees.</a:t>
            </a:r>
          </a:p>
          <a:p>
            <a:pPr lvl="1"/>
            <a:r>
              <a:rPr lang="en-US" sz="2000" dirty="0"/>
              <a:t>This could include hands-on activities, decision-making scenarios, and real-time feedback. </a:t>
            </a:r>
          </a:p>
          <a:p>
            <a:pPr lvl="1"/>
            <a:r>
              <a:rPr lang="en-US" sz="2000" dirty="0"/>
              <a:t>For instance, a military VR or AR simulation might involve interactive combat scenarios where trainees must make split-second decisions and coordinate with team members.</a:t>
            </a:r>
          </a:p>
        </p:txBody>
      </p:sp>
      <p:pic>
        <p:nvPicPr>
          <p:cNvPr id="19458" name="Picture 2" descr="Let The (War) Games Begin: Army Buying High-Tech Training Sims - Breaking  Defense">
            <a:extLst>
              <a:ext uri="{FF2B5EF4-FFF2-40B4-BE49-F238E27FC236}">
                <a16:creationId xmlns:a16="http://schemas.microsoft.com/office/drawing/2014/main" id="{31C39CC1-949C-1271-E67B-03D0E617F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858" y="1390637"/>
            <a:ext cx="5435634" cy="407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91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E16-5FCD-1389-3E43-9BC1E32C5ABF}"/>
              </a:ext>
            </a:extLst>
          </p:cNvPr>
          <p:cNvSpPr>
            <a:spLocks noGrp="1"/>
          </p:cNvSpPr>
          <p:nvPr>
            <p:ph type="title"/>
          </p:nvPr>
        </p:nvSpPr>
        <p:spPr/>
        <p:txBody>
          <a:bodyPr/>
          <a:lstStyle/>
          <a:p>
            <a:r>
              <a:rPr lang="en-US" dirty="0"/>
              <a:t>XR Assessment Design</a:t>
            </a:r>
          </a:p>
        </p:txBody>
      </p:sp>
      <p:sp>
        <p:nvSpPr>
          <p:cNvPr id="3" name="Content Placeholder 2">
            <a:extLst>
              <a:ext uri="{FF2B5EF4-FFF2-40B4-BE49-F238E27FC236}">
                <a16:creationId xmlns:a16="http://schemas.microsoft.com/office/drawing/2014/main" id="{1905448E-52E2-7E02-E0C8-A83ABFD29187}"/>
              </a:ext>
            </a:extLst>
          </p:cNvPr>
          <p:cNvSpPr>
            <a:spLocks noGrp="1"/>
          </p:cNvSpPr>
          <p:nvPr>
            <p:ph sz="quarter" idx="11"/>
          </p:nvPr>
        </p:nvSpPr>
        <p:spPr>
          <a:xfrm>
            <a:off x="470693" y="1227994"/>
            <a:ext cx="11250613" cy="5229955"/>
          </a:xfrm>
        </p:spPr>
        <p:txBody>
          <a:bodyPr/>
          <a:lstStyle/>
          <a:p>
            <a:r>
              <a:rPr lang="en-US" sz="2400" dirty="0"/>
              <a:t>Principles of XR Assessment Design:</a:t>
            </a:r>
          </a:p>
          <a:p>
            <a:pPr lvl="1"/>
            <a:r>
              <a:rPr lang="en-US" b="1" dirty="0"/>
              <a:t>Data Capture</a:t>
            </a:r>
            <a:r>
              <a:rPr lang="en-US" dirty="0"/>
              <a:t>: </a:t>
            </a:r>
          </a:p>
          <a:p>
            <a:pPr lvl="2"/>
            <a:r>
              <a:rPr lang="en-US" dirty="0"/>
              <a:t>Use XR technology to capture detailed performance data, including movements, actions, and decisions. </a:t>
            </a:r>
          </a:p>
          <a:p>
            <a:pPr lvl="1"/>
            <a:r>
              <a:rPr lang="en-US" dirty="0"/>
              <a:t>This data can be used to assess competencies such as: </a:t>
            </a:r>
          </a:p>
          <a:p>
            <a:pPr lvl="2"/>
            <a:r>
              <a:rPr lang="en-US" dirty="0"/>
              <a:t>reaction time </a:t>
            </a:r>
          </a:p>
          <a:p>
            <a:pPr lvl="2"/>
            <a:r>
              <a:rPr lang="en-US" dirty="0"/>
              <a:t>accuracy </a:t>
            </a:r>
          </a:p>
          <a:p>
            <a:pPr lvl="2"/>
            <a:r>
              <a:rPr lang="en-US" dirty="0"/>
              <a:t>decision-making skills </a:t>
            </a:r>
          </a:p>
        </p:txBody>
      </p:sp>
    </p:spTree>
    <p:extLst>
      <p:ext uri="{BB962C8B-B14F-4D97-AF65-F5344CB8AC3E}">
        <p14:creationId xmlns:p14="http://schemas.microsoft.com/office/powerpoint/2010/main" val="3736001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E16-5FCD-1389-3E43-9BC1E32C5ABF}"/>
              </a:ext>
            </a:extLst>
          </p:cNvPr>
          <p:cNvSpPr>
            <a:spLocks noGrp="1"/>
          </p:cNvSpPr>
          <p:nvPr>
            <p:ph type="title"/>
          </p:nvPr>
        </p:nvSpPr>
        <p:spPr/>
        <p:txBody>
          <a:bodyPr/>
          <a:lstStyle/>
          <a:p>
            <a:r>
              <a:rPr lang="en-US" dirty="0"/>
              <a:t>Modalities for Data Extraction</a:t>
            </a:r>
          </a:p>
        </p:txBody>
      </p:sp>
      <p:sp>
        <p:nvSpPr>
          <p:cNvPr id="3" name="Content Placeholder 2">
            <a:extLst>
              <a:ext uri="{FF2B5EF4-FFF2-40B4-BE49-F238E27FC236}">
                <a16:creationId xmlns:a16="http://schemas.microsoft.com/office/drawing/2014/main" id="{1905448E-52E2-7E02-E0C8-A83ABFD29187}"/>
              </a:ext>
            </a:extLst>
          </p:cNvPr>
          <p:cNvSpPr>
            <a:spLocks noGrp="1"/>
          </p:cNvSpPr>
          <p:nvPr>
            <p:ph sz="quarter" idx="11"/>
          </p:nvPr>
        </p:nvSpPr>
        <p:spPr>
          <a:xfrm>
            <a:off x="480132" y="1572768"/>
            <a:ext cx="11250613" cy="4798052"/>
          </a:xfrm>
        </p:spPr>
        <p:txBody>
          <a:bodyPr/>
          <a:lstStyle/>
          <a:p>
            <a:pPr lvl="1"/>
            <a:r>
              <a:rPr lang="en-US" dirty="0"/>
              <a:t>Advanced data capture techniques: </a:t>
            </a:r>
          </a:p>
          <a:p>
            <a:pPr lvl="2"/>
            <a:r>
              <a:rPr lang="en-US" b="1" dirty="0"/>
              <a:t>Eye tracking </a:t>
            </a:r>
            <a:r>
              <a:rPr lang="en-US" dirty="0"/>
              <a:t>(attentional focus)</a:t>
            </a:r>
          </a:p>
          <a:p>
            <a:pPr lvl="2"/>
            <a:r>
              <a:rPr lang="en-US" b="1" dirty="0"/>
              <a:t>Galvanized skin response </a:t>
            </a:r>
            <a:r>
              <a:rPr lang="en-US" dirty="0"/>
              <a:t>(emotional arousal and stress)</a:t>
            </a:r>
          </a:p>
          <a:p>
            <a:pPr lvl="2"/>
            <a:r>
              <a:rPr lang="en-US" b="1" dirty="0"/>
              <a:t>Motion tracking</a:t>
            </a:r>
          </a:p>
          <a:p>
            <a:pPr lvl="2"/>
            <a:r>
              <a:rPr lang="en-US" b="1" dirty="0"/>
              <a:t>Natural Language/Dialogue and Understanding</a:t>
            </a:r>
          </a:p>
          <a:p>
            <a:pPr lvl="3"/>
            <a:r>
              <a:rPr lang="en-US" sz="2000" dirty="0"/>
              <a:t>Voice biomarkers (affect and stress detection)</a:t>
            </a:r>
          </a:p>
          <a:p>
            <a:pPr marL="1828755" lvl="3" indent="0">
              <a:buNone/>
            </a:pPr>
            <a:endParaRPr lang="en-US" sz="2000" dirty="0"/>
          </a:p>
        </p:txBody>
      </p:sp>
    </p:spTree>
    <p:extLst>
      <p:ext uri="{BB962C8B-B14F-4D97-AF65-F5344CB8AC3E}">
        <p14:creationId xmlns:p14="http://schemas.microsoft.com/office/powerpoint/2010/main" val="883257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9EE7-A456-A88B-F56C-C2E51A3768B7}"/>
              </a:ext>
            </a:extLst>
          </p:cNvPr>
          <p:cNvSpPr>
            <a:spLocks noGrp="1"/>
          </p:cNvSpPr>
          <p:nvPr>
            <p:ph type="title"/>
          </p:nvPr>
        </p:nvSpPr>
        <p:spPr/>
        <p:txBody>
          <a:bodyPr/>
          <a:lstStyle/>
          <a:p>
            <a:r>
              <a:rPr lang="en-US" dirty="0"/>
              <a:t>Physiological Responses</a:t>
            </a:r>
          </a:p>
        </p:txBody>
      </p:sp>
      <p:sp>
        <p:nvSpPr>
          <p:cNvPr id="3" name="Content Placeholder 2">
            <a:extLst>
              <a:ext uri="{FF2B5EF4-FFF2-40B4-BE49-F238E27FC236}">
                <a16:creationId xmlns:a16="http://schemas.microsoft.com/office/drawing/2014/main" id="{1B96C136-E132-B7B1-1F1E-1BE0995F8C48}"/>
              </a:ext>
            </a:extLst>
          </p:cNvPr>
          <p:cNvSpPr>
            <a:spLocks noGrp="1"/>
          </p:cNvSpPr>
          <p:nvPr>
            <p:ph sz="quarter" idx="11"/>
          </p:nvPr>
        </p:nvSpPr>
        <p:spPr>
          <a:xfrm>
            <a:off x="5313872" y="1046715"/>
            <a:ext cx="6416873" cy="2731655"/>
          </a:xfrm>
        </p:spPr>
        <p:txBody>
          <a:bodyPr/>
          <a:lstStyle/>
          <a:p>
            <a:r>
              <a:rPr lang="en-US" sz="2000" dirty="0"/>
              <a:t>Applications of Physiological Data:</a:t>
            </a:r>
          </a:p>
          <a:p>
            <a:pPr lvl="1"/>
            <a:r>
              <a:rPr lang="en-US" sz="2000" b="1" dirty="0"/>
              <a:t>Attention Tracking</a:t>
            </a:r>
            <a:r>
              <a:rPr lang="en-US" sz="2000" dirty="0"/>
              <a:t>: Evaluating where trainees focus their attention during simulations to ensure they are observing critical elements.</a:t>
            </a:r>
          </a:p>
          <a:p>
            <a:pPr lvl="1"/>
            <a:r>
              <a:rPr lang="en-US" sz="2000" b="1" dirty="0"/>
              <a:t>Stress and Anxiety Monitoring</a:t>
            </a:r>
            <a:r>
              <a:rPr lang="en-US" sz="2000" dirty="0"/>
              <a:t>: Assessing how trainees respond to stressful scenarios and identifying areas where additional support may be needed.</a:t>
            </a:r>
          </a:p>
          <a:p>
            <a:pPr lvl="1"/>
            <a:r>
              <a:rPr lang="en-US" sz="2000" b="1" dirty="0"/>
              <a:t>Engagement Measurement</a:t>
            </a:r>
            <a:r>
              <a:rPr lang="en-US" sz="2000" dirty="0"/>
              <a:t>: Measuring physiological indicators of engagement to assess how immersed and involved trainees are in the training. </a:t>
            </a:r>
          </a:p>
          <a:p>
            <a:pPr marL="0" indent="0">
              <a:buNone/>
            </a:pPr>
            <a:br>
              <a:rPr lang="en-US" dirty="0"/>
            </a:br>
            <a:br>
              <a:rPr lang="en-US" dirty="0"/>
            </a:br>
            <a:br>
              <a:rPr lang="en-US" dirty="0"/>
            </a:br>
            <a:endParaRPr lang="en-US" dirty="0"/>
          </a:p>
        </p:txBody>
      </p:sp>
      <p:pic>
        <p:nvPicPr>
          <p:cNvPr id="4" name="Picture 3">
            <a:extLst>
              <a:ext uri="{FF2B5EF4-FFF2-40B4-BE49-F238E27FC236}">
                <a16:creationId xmlns:a16="http://schemas.microsoft.com/office/drawing/2014/main" id="{E3BBA9C4-00EF-0F6D-C8C8-E3CC365FC92B}"/>
              </a:ext>
            </a:extLst>
          </p:cNvPr>
          <p:cNvPicPr>
            <a:picLocks noChangeAspect="1"/>
          </p:cNvPicPr>
          <p:nvPr/>
        </p:nvPicPr>
        <p:blipFill>
          <a:blip r:embed="rId2"/>
          <a:stretch>
            <a:fillRect/>
          </a:stretch>
        </p:blipFill>
        <p:spPr>
          <a:xfrm>
            <a:off x="461255" y="1809434"/>
            <a:ext cx="5306484" cy="3239131"/>
          </a:xfrm>
          <a:prstGeom prst="rect">
            <a:avLst/>
          </a:prstGeom>
        </p:spPr>
      </p:pic>
    </p:spTree>
    <p:extLst>
      <p:ext uri="{BB962C8B-B14F-4D97-AF65-F5344CB8AC3E}">
        <p14:creationId xmlns:p14="http://schemas.microsoft.com/office/powerpoint/2010/main" val="3767314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9EE7-A456-A88B-F56C-C2E51A3768B7}"/>
              </a:ext>
            </a:extLst>
          </p:cNvPr>
          <p:cNvSpPr>
            <a:spLocks noGrp="1"/>
          </p:cNvSpPr>
          <p:nvPr>
            <p:ph type="title"/>
          </p:nvPr>
        </p:nvSpPr>
        <p:spPr/>
        <p:txBody>
          <a:bodyPr/>
          <a:lstStyle/>
          <a:p>
            <a:r>
              <a:rPr lang="en-US" dirty="0"/>
              <a:t>Motion Tracking</a:t>
            </a:r>
          </a:p>
        </p:txBody>
      </p:sp>
      <p:sp>
        <p:nvSpPr>
          <p:cNvPr id="3" name="Content Placeholder 2">
            <a:extLst>
              <a:ext uri="{FF2B5EF4-FFF2-40B4-BE49-F238E27FC236}">
                <a16:creationId xmlns:a16="http://schemas.microsoft.com/office/drawing/2014/main" id="{1B96C136-E132-B7B1-1F1E-1BE0995F8C48}"/>
              </a:ext>
            </a:extLst>
          </p:cNvPr>
          <p:cNvSpPr>
            <a:spLocks noGrp="1"/>
          </p:cNvSpPr>
          <p:nvPr>
            <p:ph sz="quarter" idx="11"/>
          </p:nvPr>
        </p:nvSpPr>
        <p:spPr>
          <a:xfrm>
            <a:off x="480132" y="1046716"/>
            <a:ext cx="10544426" cy="2593632"/>
          </a:xfrm>
        </p:spPr>
        <p:txBody>
          <a:bodyPr/>
          <a:lstStyle/>
          <a:p>
            <a:r>
              <a:rPr lang="en-US" sz="2000" dirty="0"/>
              <a:t>Applications of Motion Tracking:</a:t>
            </a:r>
          </a:p>
          <a:p>
            <a:pPr lvl="1"/>
            <a:r>
              <a:rPr lang="en-US" sz="2000" b="1" dirty="0"/>
              <a:t>Analyzing Movement Patterns</a:t>
            </a:r>
            <a:r>
              <a:rPr lang="en-US" sz="2000" dirty="0"/>
              <a:t>: Evaluating how trainees move through simulations, including their speed, accuracy, and efficiency. </a:t>
            </a:r>
          </a:p>
          <a:p>
            <a:pPr lvl="1"/>
            <a:r>
              <a:rPr lang="en-US" sz="2000" b="1" dirty="0"/>
              <a:t>Assessing Physical Skills</a:t>
            </a:r>
            <a:r>
              <a:rPr lang="en-US" sz="2000" dirty="0"/>
              <a:t>: Tracking specific movements, such as hand-eye coordination or fine motor skills, to assess proficiency</a:t>
            </a:r>
          </a:p>
          <a:p>
            <a:pPr lvl="1"/>
            <a:r>
              <a:rPr lang="en-US" sz="2000" b="1" dirty="0"/>
              <a:t>Identifying Errors</a:t>
            </a:r>
            <a:r>
              <a:rPr lang="en-US" sz="2000" dirty="0"/>
              <a:t>: Detecting and analyzing errors in movements or actions to provide targeted feedback. </a:t>
            </a:r>
            <a:br>
              <a:rPr lang="en-US" sz="2000" dirty="0"/>
            </a:br>
            <a:endParaRPr lang="en-US" sz="2000" dirty="0"/>
          </a:p>
        </p:txBody>
      </p:sp>
      <p:pic>
        <p:nvPicPr>
          <p:cNvPr id="4" name="Picture 3">
            <a:extLst>
              <a:ext uri="{FF2B5EF4-FFF2-40B4-BE49-F238E27FC236}">
                <a16:creationId xmlns:a16="http://schemas.microsoft.com/office/drawing/2014/main" id="{93D4F191-BC0A-0AD9-9562-48E5B6E73E03}"/>
              </a:ext>
            </a:extLst>
          </p:cNvPr>
          <p:cNvPicPr>
            <a:picLocks noChangeAspect="1"/>
          </p:cNvPicPr>
          <p:nvPr/>
        </p:nvPicPr>
        <p:blipFill>
          <a:blip r:embed="rId2"/>
          <a:stretch>
            <a:fillRect/>
          </a:stretch>
        </p:blipFill>
        <p:spPr>
          <a:xfrm>
            <a:off x="2504989" y="3640348"/>
            <a:ext cx="7200900" cy="2514600"/>
          </a:xfrm>
          <a:prstGeom prst="rect">
            <a:avLst/>
          </a:prstGeom>
        </p:spPr>
      </p:pic>
    </p:spTree>
    <p:extLst>
      <p:ext uri="{BB962C8B-B14F-4D97-AF65-F5344CB8AC3E}">
        <p14:creationId xmlns:p14="http://schemas.microsoft.com/office/powerpoint/2010/main" val="955130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A76A-AC8A-8864-24F3-1C478AB8CA37}"/>
              </a:ext>
            </a:extLst>
          </p:cNvPr>
          <p:cNvSpPr>
            <a:spLocks noGrp="1"/>
          </p:cNvSpPr>
          <p:nvPr>
            <p:ph type="title"/>
          </p:nvPr>
        </p:nvSpPr>
        <p:spPr/>
        <p:txBody>
          <a:bodyPr/>
          <a:lstStyle/>
          <a:p>
            <a:r>
              <a:rPr lang="en-US" dirty="0"/>
              <a:t>NLP</a:t>
            </a:r>
          </a:p>
        </p:txBody>
      </p:sp>
      <p:pic>
        <p:nvPicPr>
          <p:cNvPr id="3" name="Picture 2">
            <a:extLst>
              <a:ext uri="{FF2B5EF4-FFF2-40B4-BE49-F238E27FC236}">
                <a16:creationId xmlns:a16="http://schemas.microsoft.com/office/drawing/2014/main" id="{D3B6E6A6-2132-9CA7-9DE8-2081A140B313}"/>
              </a:ext>
            </a:extLst>
          </p:cNvPr>
          <p:cNvPicPr>
            <a:picLocks noChangeAspect="1"/>
          </p:cNvPicPr>
          <p:nvPr/>
        </p:nvPicPr>
        <p:blipFill>
          <a:blip r:embed="rId2"/>
          <a:stretch>
            <a:fillRect/>
          </a:stretch>
        </p:blipFill>
        <p:spPr>
          <a:xfrm>
            <a:off x="4993734" y="916033"/>
            <a:ext cx="5894431" cy="5821064"/>
          </a:xfrm>
          <a:prstGeom prst="rect">
            <a:avLst/>
          </a:prstGeom>
        </p:spPr>
      </p:pic>
      <p:pic>
        <p:nvPicPr>
          <p:cNvPr id="4" name="Picture 3">
            <a:extLst>
              <a:ext uri="{FF2B5EF4-FFF2-40B4-BE49-F238E27FC236}">
                <a16:creationId xmlns:a16="http://schemas.microsoft.com/office/drawing/2014/main" id="{E2CF5927-8A5F-BF98-D28E-080088C48C59}"/>
              </a:ext>
            </a:extLst>
          </p:cNvPr>
          <p:cNvPicPr>
            <a:picLocks noChangeAspect="1"/>
          </p:cNvPicPr>
          <p:nvPr/>
        </p:nvPicPr>
        <p:blipFill>
          <a:blip r:embed="rId3"/>
          <a:stretch>
            <a:fillRect/>
          </a:stretch>
        </p:blipFill>
        <p:spPr>
          <a:xfrm>
            <a:off x="10888164" y="916033"/>
            <a:ext cx="1141995" cy="1346200"/>
          </a:xfrm>
          <a:prstGeom prst="rect">
            <a:avLst/>
          </a:prstGeom>
        </p:spPr>
      </p:pic>
      <p:sp>
        <p:nvSpPr>
          <p:cNvPr id="7" name="Content Placeholder 2">
            <a:extLst>
              <a:ext uri="{FF2B5EF4-FFF2-40B4-BE49-F238E27FC236}">
                <a16:creationId xmlns:a16="http://schemas.microsoft.com/office/drawing/2014/main" id="{2F36EEB4-1AAE-A3A5-4BFA-5C9064F052F2}"/>
              </a:ext>
            </a:extLst>
          </p:cNvPr>
          <p:cNvSpPr>
            <a:spLocks noGrp="1"/>
          </p:cNvSpPr>
          <p:nvPr>
            <p:ph sz="quarter" idx="11"/>
          </p:nvPr>
        </p:nvSpPr>
        <p:spPr>
          <a:xfrm>
            <a:off x="480133" y="1046715"/>
            <a:ext cx="4168068" cy="5075237"/>
          </a:xfrm>
        </p:spPr>
        <p:txBody>
          <a:bodyPr/>
          <a:lstStyle/>
          <a:p>
            <a:r>
              <a:rPr lang="en-US" dirty="0"/>
              <a:t>Natural Language/Dialogue and Understanding</a:t>
            </a:r>
          </a:p>
          <a:p>
            <a:pPr lvl="1"/>
            <a:r>
              <a:rPr lang="en-US" dirty="0"/>
              <a:t>Voice biomarkers (affect and stress detection)</a:t>
            </a:r>
          </a:p>
          <a:p>
            <a:pPr lvl="1"/>
            <a:r>
              <a:rPr lang="en-US" dirty="0"/>
              <a:t>Understanding what people said; NLP helps you understand what they meant</a:t>
            </a:r>
          </a:p>
          <a:p>
            <a:endParaRPr lang="en-US" dirty="0"/>
          </a:p>
        </p:txBody>
      </p:sp>
    </p:spTree>
    <p:extLst>
      <p:ext uri="{BB962C8B-B14F-4D97-AF65-F5344CB8AC3E}">
        <p14:creationId xmlns:p14="http://schemas.microsoft.com/office/powerpoint/2010/main" val="1832748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30FC-D8FC-EFDD-5F10-FA2102A93C3D}"/>
              </a:ext>
            </a:extLst>
          </p:cNvPr>
          <p:cNvSpPr>
            <a:spLocks noGrp="1"/>
          </p:cNvSpPr>
          <p:nvPr>
            <p:ph type="title"/>
          </p:nvPr>
        </p:nvSpPr>
        <p:spPr/>
        <p:txBody>
          <a:bodyPr/>
          <a:lstStyle/>
          <a:p>
            <a:r>
              <a:rPr lang="en-US" dirty="0"/>
              <a:t>Machine Learning Analyses</a:t>
            </a:r>
          </a:p>
        </p:txBody>
      </p:sp>
      <p:sp>
        <p:nvSpPr>
          <p:cNvPr id="3" name="Content Placeholder 2">
            <a:extLst>
              <a:ext uri="{FF2B5EF4-FFF2-40B4-BE49-F238E27FC236}">
                <a16:creationId xmlns:a16="http://schemas.microsoft.com/office/drawing/2014/main" id="{E07CB3C4-03BD-DF0E-45B6-1F5AC4B978FE}"/>
              </a:ext>
            </a:extLst>
          </p:cNvPr>
          <p:cNvSpPr>
            <a:spLocks noGrp="1"/>
          </p:cNvSpPr>
          <p:nvPr>
            <p:ph sz="quarter" idx="11"/>
          </p:nvPr>
        </p:nvSpPr>
        <p:spPr/>
        <p:txBody>
          <a:bodyPr/>
          <a:lstStyle/>
          <a:p>
            <a:r>
              <a:rPr lang="en-US" sz="2400" b="1" dirty="0"/>
              <a:t>Data Collection</a:t>
            </a:r>
          </a:p>
          <a:p>
            <a:r>
              <a:rPr lang="en-US" sz="2400" dirty="0"/>
              <a:t>The first step in analyzing XR training data is to collect comprehensive and high-quality data from the simulations. This includes:</a:t>
            </a:r>
          </a:p>
          <a:p>
            <a:pPr lvl="1">
              <a:buFont typeface="Arial" panose="020B0604020202020204" pitchFamily="34" charset="0"/>
              <a:buChar char="•"/>
            </a:pPr>
            <a:r>
              <a:rPr lang="en-US" b="1" dirty="0"/>
              <a:t>Performance Metrics:</a:t>
            </a:r>
            <a:r>
              <a:rPr lang="en-US" dirty="0"/>
              <a:t> Accuracy, completion times, error rates, etc.</a:t>
            </a:r>
          </a:p>
          <a:p>
            <a:pPr lvl="1">
              <a:buFont typeface="Arial" panose="020B0604020202020204" pitchFamily="34" charset="0"/>
              <a:buChar char="•"/>
            </a:pPr>
            <a:r>
              <a:rPr lang="en-US" b="1" dirty="0"/>
              <a:t>Motion Tracking Data:</a:t>
            </a:r>
            <a:r>
              <a:rPr lang="en-US" dirty="0"/>
              <a:t> Movements, gestures, and postures.</a:t>
            </a:r>
          </a:p>
          <a:p>
            <a:pPr lvl="1">
              <a:buFont typeface="Arial" panose="020B0604020202020204" pitchFamily="34" charset="0"/>
              <a:buChar char="•"/>
            </a:pPr>
            <a:r>
              <a:rPr lang="en-US" b="1" dirty="0"/>
              <a:t>Physiological Data:</a:t>
            </a:r>
            <a:r>
              <a:rPr lang="en-US" dirty="0"/>
              <a:t> Heart rate, skin conductance, and eye tracking.</a:t>
            </a:r>
          </a:p>
          <a:p>
            <a:pPr lvl="1">
              <a:buFont typeface="Arial" panose="020B0604020202020204" pitchFamily="34" charset="0"/>
              <a:buChar char="•"/>
            </a:pPr>
            <a:r>
              <a:rPr lang="en-US" b="1" dirty="0"/>
              <a:t>Environmental Context:</a:t>
            </a:r>
            <a:r>
              <a:rPr lang="en-US" dirty="0"/>
              <a:t> Details about the XR environment and scenarios.</a:t>
            </a:r>
          </a:p>
          <a:p>
            <a:pPr lvl="1">
              <a:buFont typeface="Arial" panose="020B0604020202020204" pitchFamily="34" charset="0"/>
              <a:buChar char="•"/>
            </a:pPr>
            <a:r>
              <a:rPr lang="en-US" b="1" dirty="0"/>
              <a:t>Interaction Data:</a:t>
            </a:r>
            <a:r>
              <a:rPr lang="en-US" dirty="0"/>
              <a:t> User interactions with XR elements and decision-making processes.</a:t>
            </a:r>
          </a:p>
          <a:p>
            <a:endParaRPr lang="en-US" dirty="0"/>
          </a:p>
        </p:txBody>
      </p:sp>
    </p:spTree>
    <p:extLst>
      <p:ext uri="{BB962C8B-B14F-4D97-AF65-F5344CB8AC3E}">
        <p14:creationId xmlns:p14="http://schemas.microsoft.com/office/powerpoint/2010/main" val="409378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5630-F532-62F1-1C16-5C8DFCDDE080}"/>
              </a:ext>
            </a:extLst>
          </p:cNvPr>
          <p:cNvSpPr>
            <a:spLocks noGrp="1"/>
          </p:cNvSpPr>
          <p:nvPr>
            <p:ph type="title"/>
          </p:nvPr>
        </p:nvSpPr>
        <p:spPr/>
        <p:txBody>
          <a:bodyPr/>
          <a:lstStyle/>
          <a:p>
            <a:r>
              <a:rPr lang="en-US" dirty="0"/>
              <a:t>Measuring for Deterrence</a:t>
            </a:r>
          </a:p>
        </p:txBody>
      </p:sp>
      <p:sp>
        <p:nvSpPr>
          <p:cNvPr id="3" name="Content Placeholder 2">
            <a:extLst>
              <a:ext uri="{FF2B5EF4-FFF2-40B4-BE49-F238E27FC236}">
                <a16:creationId xmlns:a16="http://schemas.microsoft.com/office/drawing/2014/main" id="{9FA44F4F-712B-46D4-BD90-B11C566208A6}"/>
              </a:ext>
            </a:extLst>
          </p:cNvPr>
          <p:cNvSpPr>
            <a:spLocks noGrp="1"/>
          </p:cNvSpPr>
          <p:nvPr>
            <p:ph sz="quarter" idx="11"/>
          </p:nvPr>
        </p:nvSpPr>
        <p:spPr>
          <a:xfrm>
            <a:off x="480133" y="1205802"/>
            <a:ext cx="7967182" cy="4916150"/>
          </a:xfrm>
        </p:spPr>
        <p:txBody>
          <a:bodyPr/>
          <a:lstStyle/>
          <a:p>
            <a:pPr marL="0" indent="0">
              <a:buNone/>
            </a:pPr>
            <a:r>
              <a:rPr lang="en-US" sz="2400" b="1" dirty="0">
                <a:latin typeface="Arial" panose="020B0604020202020204" pitchFamily="34" charset="0"/>
                <a:cs typeface="Arial" panose="020B0604020202020204" pitchFamily="34" charset="0"/>
              </a:rPr>
              <a:t>Measuring to Ensure Deterrence of Challenges and Success of the Mission</a:t>
            </a:r>
          </a:p>
          <a:p>
            <a:pPr lvl="1"/>
            <a:endParaRPr lang="en-US" dirty="0">
              <a:latin typeface="Arial" panose="020B0604020202020204" pitchFamily="34" charset="0"/>
              <a:cs typeface="Arial" panose="020B0604020202020204" pitchFamily="34" charset="0"/>
            </a:endParaRPr>
          </a:p>
          <a:p>
            <a:pPr lvl="1"/>
            <a:r>
              <a:rPr lang="en-US" dirty="0">
                <a:solidFill>
                  <a:srgbClr val="0070C0"/>
                </a:solidFill>
                <a:latin typeface="Arial" panose="020B0604020202020204" pitchFamily="34" charset="0"/>
                <a:cs typeface="Arial" panose="020B0604020202020204" pitchFamily="34" charset="0"/>
              </a:rPr>
              <a:t>Considerations for effective measurement in this high-stakes context:</a:t>
            </a:r>
          </a:p>
          <a:p>
            <a:pPr lvl="2"/>
            <a:r>
              <a:rPr lang="en-US" sz="2400" dirty="0">
                <a:latin typeface="Arial" panose="020B0604020202020204" pitchFamily="34" charset="0"/>
                <a:cs typeface="Arial" panose="020B0604020202020204" pitchFamily="34" charset="0"/>
              </a:rPr>
              <a:t>Assessment of capabilities</a:t>
            </a:r>
          </a:p>
          <a:p>
            <a:pPr lvl="2"/>
            <a:r>
              <a:rPr lang="en-US" sz="2400" dirty="0">
                <a:latin typeface="Arial" panose="020B0604020202020204" pitchFamily="34" charset="0"/>
                <a:cs typeface="Arial" panose="020B0604020202020204" pitchFamily="34" charset="0"/>
              </a:rPr>
              <a:t>Readiness evaluation</a:t>
            </a:r>
          </a:p>
          <a:p>
            <a:pPr lvl="2"/>
            <a:r>
              <a:rPr lang="en-US" sz="2400" dirty="0">
                <a:latin typeface="Arial" panose="020B0604020202020204" pitchFamily="34" charset="0"/>
                <a:cs typeface="Arial" panose="020B0604020202020204" pitchFamily="34" charset="0"/>
              </a:rPr>
              <a:t>Strategic alignment</a:t>
            </a:r>
          </a:p>
          <a:p>
            <a:pPr lvl="2"/>
            <a:r>
              <a:rPr lang="en-US" sz="2400" dirty="0">
                <a:latin typeface="Arial" panose="020B0604020202020204" pitchFamily="34" charset="0"/>
                <a:cs typeface="Arial" panose="020B0604020202020204" pitchFamily="34" charset="0"/>
              </a:rPr>
              <a:t>Performance metrics</a:t>
            </a:r>
          </a:p>
          <a:p>
            <a:pPr lvl="2"/>
            <a:r>
              <a:rPr lang="en-US" sz="2400" dirty="0">
                <a:latin typeface="Arial" panose="020B0604020202020204" pitchFamily="34" charset="0"/>
                <a:cs typeface="Arial" panose="020B0604020202020204" pitchFamily="34" charset="0"/>
              </a:rPr>
              <a:t>Simulated threats and challenges</a:t>
            </a:r>
          </a:p>
          <a:p>
            <a:pPr lvl="2"/>
            <a:r>
              <a:rPr lang="en-US" sz="2400" dirty="0">
                <a:latin typeface="Arial" panose="020B0604020202020204" pitchFamily="34" charset="0"/>
                <a:cs typeface="Arial" panose="020B0604020202020204" pitchFamily="34" charset="0"/>
              </a:rPr>
              <a:t>Feedback and improvement</a:t>
            </a:r>
          </a:p>
          <a:p>
            <a:endParaRPr lang="en-US" dirty="0">
              <a:latin typeface="Arial" panose="020B0604020202020204" pitchFamily="34" charset="0"/>
              <a:cs typeface="Arial" panose="020B0604020202020204" pitchFamily="34" charset="0"/>
            </a:endParaRPr>
          </a:p>
        </p:txBody>
      </p:sp>
      <p:pic>
        <p:nvPicPr>
          <p:cNvPr id="1026" name="Picture 2" descr="Romania Begins Training Ukrainian Pilots on F-16 Fighters and Will Supply  Ukraine with Additional Patriot Air Defence System | The Gaze">
            <a:extLst>
              <a:ext uri="{FF2B5EF4-FFF2-40B4-BE49-F238E27FC236}">
                <a16:creationId xmlns:a16="http://schemas.microsoft.com/office/drawing/2014/main" id="{E381BE6F-6CF5-ABE9-E3E4-4319FBD82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079" y="3168295"/>
            <a:ext cx="4375788" cy="295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1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7845-642B-E1E8-6299-8832418160DB}"/>
              </a:ext>
            </a:extLst>
          </p:cNvPr>
          <p:cNvSpPr>
            <a:spLocks noGrp="1"/>
          </p:cNvSpPr>
          <p:nvPr>
            <p:ph type="title"/>
          </p:nvPr>
        </p:nvSpPr>
        <p:spPr/>
        <p:txBody>
          <a:bodyPr/>
          <a:lstStyle/>
          <a:p>
            <a:r>
              <a:rPr lang="en-US" dirty="0"/>
              <a:t>Interaction Analysis</a:t>
            </a:r>
          </a:p>
        </p:txBody>
      </p:sp>
      <p:sp>
        <p:nvSpPr>
          <p:cNvPr id="3" name="Content Placeholder 2">
            <a:extLst>
              <a:ext uri="{FF2B5EF4-FFF2-40B4-BE49-F238E27FC236}">
                <a16:creationId xmlns:a16="http://schemas.microsoft.com/office/drawing/2014/main" id="{F5D419AE-F89A-84C9-3F86-8000710ABA09}"/>
              </a:ext>
            </a:extLst>
          </p:cNvPr>
          <p:cNvSpPr>
            <a:spLocks noGrp="1"/>
          </p:cNvSpPr>
          <p:nvPr>
            <p:ph sz="quarter" idx="11"/>
          </p:nvPr>
        </p:nvSpPr>
        <p:spPr/>
        <p:txBody>
          <a:bodyPr/>
          <a:lstStyle/>
          <a:p>
            <a:r>
              <a:rPr lang="en-US" sz="2400" b="1" dirty="0"/>
              <a:t>Applications of Interaction Analysis:</a:t>
            </a:r>
          </a:p>
          <a:p>
            <a:pPr lvl="1"/>
            <a:r>
              <a:rPr lang="en-US" b="1" dirty="0"/>
              <a:t>Tool Usage</a:t>
            </a:r>
            <a:r>
              <a:rPr lang="en-US" dirty="0"/>
              <a:t>: </a:t>
            </a:r>
          </a:p>
          <a:p>
            <a:pPr lvl="2"/>
            <a:r>
              <a:rPr lang="en-US" dirty="0"/>
              <a:t>In a XR medical simulation, analyzing how trainees handle surgical instruments can highlight their proficiency and areas for improvement in dexterity and technique.</a:t>
            </a:r>
          </a:p>
          <a:p>
            <a:pPr lvl="1"/>
            <a:r>
              <a:rPr lang="en-US" b="1" dirty="0"/>
              <a:t>Interface Navigation</a:t>
            </a:r>
            <a:r>
              <a:rPr lang="en-US" dirty="0"/>
              <a:t>: </a:t>
            </a:r>
          </a:p>
          <a:p>
            <a:pPr lvl="2"/>
            <a:r>
              <a:rPr lang="en-US" dirty="0"/>
              <a:t>Evaluating how efficiently trainees navigate through XR interfaces, such as control panels or medical charts, to ensure they can quickly access and utilize necessary information.</a:t>
            </a:r>
          </a:p>
          <a:p>
            <a:pPr lvl="1"/>
            <a:r>
              <a:rPr lang="en-US" b="1" dirty="0"/>
              <a:t>Avatar Interaction: </a:t>
            </a:r>
          </a:p>
          <a:p>
            <a:pPr lvl="2"/>
            <a:r>
              <a:rPr lang="en-US" dirty="0"/>
              <a:t>Observing interactions with virtual teammates or patients to assess communication skills, teamwork, and empathy. </a:t>
            </a:r>
          </a:p>
          <a:p>
            <a:pPr lvl="2"/>
            <a:r>
              <a:rPr lang="en-US" dirty="0"/>
              <a:t>For example, in a military training simulation, analyzing how well trainees coordinate with their virtual squad members.</a:t>
            </a:r>
          </a:p>
          <a:p>
            <a:endParaRPr lang="en-US" dirty="0"/>
          </a:p>
        </p:txBody>
      </p:sp>
    </p:spTree>
    <p:extLst>
      <p:ext uri="{BB962C8B-B14F-4D97-AF65-F5344CB8AC3E}">
        <p14:creationId xmlns:p14="http://schemas.microsoft.com/office/powerpoint/2010/main" val="122384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B895-CF26-9C21-3465-535981E40661}"/>
              </a:ext>
            </a:extLst>
          </p:cNvPr>
          <p:cNvSpPr txBox="1">
            <a:spLocks/>
          </p:cNvSpPr>
          <p:nvPr/>
        </p:nvSpPr>
        <p:spPr>
          <a:xfrm>
            <a:off x="519069" y="-2388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ea typeface="+mj-ea"/>
                <a:cs typeface="+mj-cs"/>
              </a:rPr>
              <a:t>AI-Driven Scoring and Metrics</a:t>
            </a:r>
          </a:p>
        </p:txBody>
      </p:sp>
      <p:graphicFrame>
        <p:nvGraphicFramePr>
          <p:cNvPr id="3" name="Diagram 2">
            <a:extLst>
              <a:ext uri="{FF2B5EF4-FFF2-40B4-BE49-F238E27FC236}">
                <a16:creationId xmlns:a16="http://schemas.microsoft.com/office/drawing/2014/main" id="{67FFFC66-12BA-96D0-068E-70FCBA94755B}"/>
              </a:ext>
            </a:extLst>
          </p:cNvPr>
          <p:cNvGraphicFramePr/>
          <p:nvPr/>
        </p:nvGraphicFramePr>
        <p:xfrm>
          <a:off x="6051005" y="1726498"/>
          <a:ext cx="6255142" cy="3212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625211A-5FC8-09C3-EF6A-ADDF72987F06}"/>
              </a:ext>
            </a:extLst>
          </p:cNvPr>
          <p:cNvSpPr txBox="1"/>
          <p:nvPr/>
        </p:nvSpPr>
        <p:spPr>
          <a:xfrm>
            <a:off x="9608898" y="1503100"/>
            <a:ext cx="2221075" cy="307777"/>
          </a:xfrm>
          <a:prstGeom prst="rect">
            <a:avLst/>
          </a:prstGeom>
          <a:noFill/>
        </p:spPr>
        <p:txBody>
          <a:bodyPr wrap="square">
            <a:spAutoFit/>
          </a:bodyPr>
          <a:lstStyle/>
          <a:p>
            <a:pPr fontAlgn="auto">
              <a:spcBef>
                <a:spcPts val="0"/>
              </a:spcBef>
              <a:spcAft>
                <a:spcPts val="0"/>
              </a:spcAft>
            </a:pPr>
            <a:r>
              <a:rPr lang="en-US" sz="1400" dirty="0" err="1">
                <a:solidFill>
                  <a:srgbClr val="75B6E5">
                    <a:lumMod val="75000"/>
                  </a:srgbClr>
                </a:solidFill>
                <a:latin typeface="Calibri" panose="020F0502020204030204"/>
              </a:rPr>
              <a:t>Vendlinski</a:t>
            </a:r>
            <a:r>
              <a:rPr lang="en-US" sz="1400" dirty="0">
                <a:solidFill>
                  <a:srgbClr val="75B6E5">
                    <a:lumMod val="75000"/>
                  </a:srgbClr>
                </a:solidFill>
                <a:latin typeface="Calibri" panose="020F0502020204030204"/>
              </a:rPr>
              <a:t> &amp; Stevens (2000) </a:t>
            </a:r>
          </a:p>
        </p:txBody>
      </p:sp>
      <p:sp>
        <p:nvSpPr>
          <p:cNvPr id="5" name="Speech Bubble: Rectangle with Corners Rounded 4">
            <a:extLst>
              <a:ext uri="{FF2B5EF4-FFF2-40B4-BE49-F238E27FC236}">
                <a16:creationId xmlns:a16="http://schemas.microsoft.com/office/drawing/2014/main" id="{2A560562-B903-53F4-C3CB-89CAFA183BEA}"/>
              </a:ext>
            </a:extLst>
          </p:cNvPr>
          <p:cNvSpPr/>
          <p:nvPr/>
        </p:nvSpPr>
        <p:spPr>
          <a:xfrm>
            <a:off x="10225024" y="2173620"/>
            <a:ext cx="1469408" cy="626716"/>
          </a:xfrm>
          <a:prstGeom prst="wedgeRoundRectCallout">
            <a:avLst>
              <a:gd name="adj1" fmla="val -38872"/>
              <a:gd name="adj2" fmla="val 83656"/>
              <a:gd name="adj3" fmla="val 16667"/>
            </a:avLst>
          </a:prstGeom>
          <a:solidFill>
            <a:srgbClr val="F08010"/>
          </a:solidFill>
          <a:ln w="12700" cap="flat" cmpd="sng" algn="ctr">
            <a:solidFill>
              <a:srgbClr val="2E4F9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Competency model</a:t>
            </a:r>
          </a:p>
        </p:txBody>
      </p:sp>
      <p:sp>
        <p:nvSpPr>
          <p:cNvPr id="6" name="Content Placeholder 2">
            <a:extLst>
              <a:ext uri="{FF2B5EF4-FFF2-40B4-BE49-F238E27FC236}">
                <a16:creationId xmlns:a16="http://schemas.microsoft.com/office/drawing/2014/main" id="{CEF8592F-3102-1213-EC18-B8C748E771B1}"/>
              </a:ext>
            </a:extLst>
          </p:cNvPr>
          <p:cNvSpPr txBox="1">
            <a:spLocks/>
          </p:cNvSpPr>
          <p:nvPr/>
        </p:nvSpPr>
        <p:spPr>
          <a:xfrm>
            <a:off x="199080" y="3071437"/>
            <a:ext cx="5786465" cy="2867969"/>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rgbClr val="24366D"/>
                </a:solidFill>
                <a:latin typeface="Arial" panose="020B0604020202020204" pitchFamily="34" charset="0"/>
                <a:cs typeface="Arial" panose="020B0604020202020204" pitchFamily="34" charset="0"/>
              </a:rPr>
              <a:t>Bottom-up data-driven metrics may not have explainability (or construct validity)</a:t>
            </a:r>
          </a:p>
          <a:p>
            <a:pPr lvl="1" fontAlgn="auto">
              <a:spcAft>
                <a:spcPts val="0"/>
              </a:spcAft>
            </a:pPr>
            <a:endParaRPr lang="en-US" dirty="0">
              <a:solidFill>
                <a:srgbClr val="24366D"/>
              </a:solidFill>
              <a:latin typeface="Arial" panose="020B0604020202020204" pitchFamily="34" charset="0"/>
              <a:cs typeface="Arial" panose="020B0604020202020204" pitchFamily="34" charset="0"/>
            </a:endParaRPr>
          </a:p>
          <a:p>
            <a:pPr fontAlgn="auto">
              <a:spcAft>
                <a:spcPts val="0"/>
              </a:spcAft>
            </a:pPr>
            <a:r>
              <a:rPr lang="en-US" dirty="0">
                <a:solidFill>
                  <a:srgbClr val="24366D"/>
                </a:solidFill>
                <a:latin typeface="Arial" panose="020B0604020202020204" pitchFamily="34" charset="0"/>
                <a:cs typeface="Arial" panose="020B0604020202020204" pitchFamily="34" charset="0"/>
              </a:rPr>
              <a:t>A competency and evidence model can provide structure for supervised learning algorithms</a:t>
            </a:r>
          </a:p>
          <a:p>
            <a:pPr lvl="1" fontAlgn="auto">
              <a:spcAft>
                <a:spcPts val="0"/>
              </a:spcAft>
            </a:pPr>
            <a:endParaRPr lang="en-US" dirty="0">
              <a:solidFill>
                <a:srgbClr val="24366D"/>
              </a:solidFill>
              <a:latin typeface="Arial" panose="020B0604020202020204" pitchFamily="34" charset="0"/>
              <a:cs typeface="Arial" panose="020B0604020202020204" pitchFamily="34" charset="0"/>
            </a:endParaRPr>
          </a:p>
          <a:p>
            <a:pPr fontAlgn="auto">
              <a:spcAft>
                <a:spcPts val="0"/>
              </a:spcAft>
            </a:pPr>
            <a:r>
              <a:rPr lang="en-US" dirty="0">
                <a:solidFill>
                  <a:srgbClr val="24366D"/>
                </a:solidFill>
                <a:latin typeface="Arial" panose="020B0604020202020204" pitchFamily="34" charset="0"/>
                <a:cs typeface="Arial" panose="020B0604020202020204" pitchFamily="34" charset="0"/>
              </a:rPr>
              <a:t>Reported scores can then be traced back to constructs and competencies</a:t>
            </a:r>
          </a:p>
          <a:p>
            <a:pPr lvl="1" fontAlgn="auto">
              <a:spcAft>
                <a:spcPts val="0"/>
              </a:spcAft>
            </a:pPr>
            <a:endParaRPr lang="en-US" dirty="0">
              <a:solidFill>
                <a:srgbClr val="00B0F0"/>
              </a:solidFill>
              <a:latin typeface="Arial" panose="020B0604020202020204" pitchFamily="34" charset="0"/>
              <a:cs typeface="Arial" panose="020B0604020202020204" pitchFamily="34" charset="0"/>
            </a:endParaRPr>
          </a:p>
          <a:p>
            <a:pPr lvl="1" fontAlgn="auto">
              <a:spcAft>
                <a:spcPts val="0"/>
              </a:spcAft>
            </a:pPr>
            <a:r>
              <a:rPr lang="en-US" dirty="0">
                <a:solidFill>
                  <a:srgbClr val="00B0F0"/>
                </a:solidFill>
                <a:latin typeface="Arial" panose="020B0604020202020204" pitchFamily="34" charset="0"/>
                <a:cs typeface="Arial" panose="020B0604020202020204" pitchFamily="34" charset="0"/>
              </a:rPr>
              <a:t>Helps stakeholders understand scores and metrics</a:t>
            </a:r>
          </a:p>
          <a:p>
            <a:pPr lvl="1" fontAlgn="auto">
              <a:spcAft>
                <a:spcPts val="0"/>
              </a:spcAft>
            </a:pPr>
            <a:r>
              <a:rPr lang="en-US" dirty="0">
                <a:solidFill>
                  <a:srgbClr val="00B0F0"/>
                </a:solidFill>
                <a:latin typeface="Arial" panose="020B0604020202020204" pitchFamily="34" charset="0"/>
                <a:cs typeface="Arial" panose="020B0604020202020204" pitchFamily="34" charset="0"/>
              </a:rPr>
              <a:t>Realtime feedback can connect to learning goals</a:t>
            </a:r>
          </a:p>
        </p:txBody>
      </p:sp>
      <p:sp>
        <p:nvSpPr>
          <p:cNvPr id="7" name="Content Placeholder 2">
            <a:extLst>
              <a:ext uri="{FF2B5EF4-FFF2-40B4-BE49-F238E27FC236}">
                <a16:creationId xmlns:a16="http://schemas.microsoft.com/office/drawing/2014/main" id="{4E864A8C-AC3E-750E-2168-5C2453D6E5EA}"/>
              </a:ext>
            </a:extLst>
          </p:cNvPr>
          <p:cNvSpPr txBox="1">
            <a:spLocks/>
          </p:cNvSpPr>
          <p:nvPr/>
        </p:nvSpPr>
        <p:spPr>
          <a:xfrm>
            <a:off x="6449943" y="5302164"/>
            <a:ext cx="5610665" cy="8010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dirty="0">
                <a:solidFill>
                  <a:srgbClr val="24366D"/>
                </a:solidFill>
                <a:latin typeface="Calibri" panose="020F0502020204030204"/>
              </a:rPr>
              <a:t>The NBME (National Board of Medical Examiners) have taken a hybrid approach to scoring with AI</a:t>
            </a:r>
          </a:p>
        </p:txBody>
      </p:sp>
      <p:sp>
        <p:nvSpPr>
          <p:cNvPr id="8" name="TextBox 7">
            <a:extLst>
              <a:ext uri="{FF2B5EF4-FFF2-40B4-BE49-F238E27FC236}">
                <a16:creationId xmlns:a16="http://schemas.microsoft.com/office/drawing/2014/main" id="{1C43B675-EB3F-FF88-2D6A-588BFB2669E3}"/>
              </a:ext>
            </a:extLst>
          </p:cNvPr>
          <p:cNvSpPr txBox="1"/>
          <p:nvPr/>
        </p:nvSpPr>
        <p:spPr>
          <a:xfrm>
            <a:off x="623690" y="1349212"/>
            <a:ext cx="3817466" cy="1323439"/>
          </a:xfrm>
          <a:prstGeom prst="rect">
            <a:avLst/>
          </a:prstGeom>
          <a:noFill/>
        </p:spPr>
        <p:txBody>
          <a:bodyPr wrap="square" rtlCol="0">
            <a:spAutoFit/>
          </a:bodyPr>
          <a:lstStyle/>
          <a:p>
            <a:pPr fontAlgn="auto">
              <a:spcBef>
                <a:spcPts val="0"/>
              </a:spcBef>
              <a:spcAft>
                <a:spcPts val="0"/>
              </a:spcAft>
            </a:pPr>
            <a:r>
              <a:rPr lang="en-US" sz="2000" dirty="0">
                <a:solidFill>
                  <a:srgbClr val="00B0F0"/>
                </a:solidFill>
                <a:latin typeface="Arial" panose="020B0604020202020204" pitchFamily="34" charset="0"/>
                <a:cs typeface="Arial" panose="020B0604020202020204" pitchFamily="34" charset="0"/>
              </a:rPr>
              <a:t>Open-ended sims can produce many different behavior patterns – how do we use AI to make sense of these?</a:t>
            </a:r>
          </a:p>
        </p:txBody>
      </p:sp>
    </p:spTree>
    <p:extLst>
      <p:ext uri="{BB962C8B-B14F-4D97-AF65-F5344CB8AC3E}">
        <p14:creationId xmlns:p14="http://schemas.microsoft.com/office/powerpoint/2010/main" val="11288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animBg="1"/>
      <p:bldP spid="6" grpId="0" uiExpand="1" build="p"/>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DESIGN CONSIDERATIONS</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What it is and why this approach is valuable</a:t>
            </a:r>
          </a:p>
        </p:txBody>
      </p:sp>
    </p:spTree>
    <p:extLst>
      <p:ext uri="{BB962C8B-B14F-4D97-AF65-F5344CB8AC3E}">
        <p14:creationId xmlns:p14="http://schemas.microsoft.com/office/powerpoint/2010/main" val="4078754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64DD-9077-4C7C-EC4B-ECFEE7E38AFD}"/>
              </a:ext>
            </a:extLst>
          </p:cNvPr>
          <p:cNvSpPr>
            <a:spLocks noGrp="1"/>
          </p:cNvSpPr>
          <p:nvPr>
            <p:ph type="title"/>
          </p:nvPr>
        </p:nvSpPr>
        <p:spPr/>
        <p:txBody>
          <a:bodyPr/>
          <a:lstStyle/>
          <a:p>
            <a:r>
              <a:rPr lang="en-US" dirty="0"/>
              <a:t>Unique Considerations</a:t>
            </a:r>
          </a:p>
        </p:txBody>
      </p:sp>
      <p:sp>
        <p:nvSpPr>
          <p:cNvPr id="3" name="Content Placeholder 2">
            <a:extLst>
              <a:ext uri="{FF2B5EF4-FFF2-40B4-BE49-F238E27FC236}">
                <a16:creationId xmlns:a16="http://schemas.microsoft.com/office/drawing/2014/main" id="{7F93854B-A3C9-C360-B632-9C91CFFAB585}"/>
              </a:ext>
            </a:extLst>
          </p:cNvPr>
          <p:cNvSpPr>
            <a:spLocks noGrp="1"/>
          </p:cNvSpPr>
          <p:nvPr>
            <p:ph sz="quarter" idx="11"/>
          </p:nvPr>
        </p:nvSpPr>
        <p:spPr/>
        <p:txBody>
          <a:bodyPr/>
          <a:lstStyle/>
          <a:p>
            <a:r>
              <a:rPr lang="en-US" sz="2400" b="1" dirty="0"/>
              <a:t>Fidelity</a:t>
            </a:r>
            <a:r>
              <a:rPr lang="en-US" sz="2000" dirty="0"/>
              <a:t> </a:t>
            </a:r>
          </a:p>
          <a:p>
            <a:pPr lvl="1"/>
            <a:r>
              <a:rPr lang="en-US" sz="2000" dirty="0"/>
              <a:t>Fidelity refers to the realism and accuracy of the XR environment.</a:t>
            </a:r>
          </a:p>
          <a:p>
            <a:pPr lvl="1"/>
            <a:r>
              <a:rPr lang="en-US" sz="2000" dirty="0"/>
              <a:t>High-fidelity simulations closely mimic real-world conditions, enhancing the relevance and impact of training.</a:t>
            </a:r>
          </a:p>
          <a:p>
            <a:r>
              <a:rPr lang="en-US" sz="2000" b="1" dirty="0"/>
              <a:t>Enhancing Fidelity:</a:t>
            </a:r>
          </a:p>
          <a:p>
            <a:pPr lvl="1"/>
            <a:r>
              <a:rPr lang="en-US" sz="2000" b="1" dirty="0"/>
              <a:t>High-Quality Visuals</a:t>
            </a:r>
            <a:r>
              <a:rPr lang="en-US" sz="2000" dirty="0"/>
              <a:t>: </a:t>
            </a:r>
          </a:p>
          <a:p>
            <a:pPr lvl="2"/>
            <a:r>
              <a:rPr lang="en-US" dirty="0"/>
              <a:t>Use photorealistic graphics and detailed textures to create lifelike environments.</a:t>
            </a:r>
          </a:p>
          <a:p>
            <a:pPr lvl="1"/>
            <a:r>
              <a:rPr lang="en-US" sz="2000" b="1" dirty="0"/>
              <a:t>Realistic Soundscapes</a:t>
            </a:r>
            <a:r>
              <a:rPr lang="en-US" sz="2000" dirty="0"/>
              <a:t>: </a:t>
            </a:r>
          </a:p>
          <a:p>
            <a:pPr lvl="2"/>
            <a:r>
              <a:rPr lang="en-US" dirty="0"/>
              <a:t>Incorporate spatial audio and realistic sound effects to enhance immersion.</a:t>
            </a:r>
          </a:p>
          <a:p>
            <a:pPr lvl="1"/>
            <a:r>
              <a:rPr lang="en-US" sz="2000" b="1" dirty="0"/>
              <a:t>Accurate Physics and Dynamics</a:t>
            </a:r>
            <a:r>
              <a:rPr lang="en-US" sz="2000" dirty="0"/>
              <a:t>: </a:t>
            </a:r>
          </a:p>
          <a:p>
            <a:pPr lvl="2"/>
            <a:r>
              <a:rPr lang="en-US" dirty="0"/>
              <a:t>Ensure that the physics and dynamics of the XR environment accurately replicate real-world interactions, such as the weight and movement of objects.</a:t>
            </a:r>
          </a:p>
          <a:p>
            <a:endParaRPr lang="en-US" dirty="0"/>
          </a:p>
        </p:txBody>
      </p:sp>
    </p:spTree>
    <p:extLst>
      <p:ext uri="{BB962C8B-B14F-4D97-AF65-F5344CB8AC3E}">
        <p14:creationId xmlns:p14="http://schemas.microsoft.com/office/powerpoint/2010/main" val="3062392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64DD-9077-4C7C-EC4B-ECFEE7E38AFD}"/>
              </a:ext>
            </a:extLst>
          </p:cNvPr>
          <p:cNvSpPr>
            <a:spLocks noGrp="1"/>
          </p:cNvSpPr>
          <p:nvPr>
            <p:ph type="title"/>
          </p:nvPr>
        </p:nvSpPr>
        <p:spPr/>
        <p:txBody>
          <a:bodyPr/>
          <a:lstStyle/>
          <a:p>
            <a:r>
              <a:rPr lang="en-US" dirty="0"/>
              <a:t>Unique Considerations</a:t>
            </a:r>
          </a:p>
        </p:txBody>
      </p:sp>
      <p:sp>
        <p:nvSpPr>
          <p:cNvPr id="3" name="Content Placeholder 2">
            <a:extLst>
              <a:ext uri="{FF2B5EF4-FFF2-40B4-BE49-F238E27FC236}">
                <a16:creationId xmlns:a16="http://schemas.microsoft.com/office/drawing/2014/main" id="{7F93854B-A3C9-C360-B632-9C91CFFAB585}"/>
              </a:ext>
            </a:extLst>
          </p:cNvPr>
          <p:cNvSpPr>
            <a:spLocks noGrp="1"/>
          </p:cNvSpPr>
          <p:nvPr>
            <p:ph sz="quarter" idx="11"/>
          </p:nvPr>
        </p:nvSpPr>
        <p:spPr>
          <a:xfrm>
            <a:off x="7974766" y="1229792"/>
            <a:ext cx="3947409" cy="4622336"/>
          </a:xfrm>
        </p:spPr>
        <p:txBody>
          <a:bodyPr/>
          <a:lstStyle/>
          <a:p>
            <a:r>
              <a:rPr lang="en-US" sz="2400" b="1" dirty="0"/>
              <a:t>Authenticity</a:t>
            </a:r>
            <a:r>
              <a:rPr lang="en-US" sz="2400" dirty="0"/>
              <a:t> </a:t>
            </a:r>
          </a:p>
          <a:p>
            <a:pPr lvl="1"/>
            <a:r>
              <a:rPr lang="en-US" sz="2000" dirty="0"/>
              <a:t>Authenticity ensures that the XR scenarios are relevant and applicable to real-world tasks and challenges. </a:t>
            </a:r>
          </a:p>
          <a:p>
            <a:pPr lvl="1"/>
            <a:r>
              <a:rPr lang="en-US" sz="2000" dirty="0"/>
              <a:t>Authentic scenarios increase the transfer of learning from the virtual environment to real-life situations.</a:t>
            </a:r>
          </a:p>
        </p:txBody>
      </p:sp>
      <p:pic>
        <p:nvPicPr>
          <p:cNvPr id="25606" name="Picture 6" descr="Fire up the transmogrifier and we'll ...">
            <a:extLst>
              <a:ext uri="{FF2B5EF4-FFF2-40B4-BE49-F238E27FC236}">
                <a16:creationId xmlns:a16="http://schemas.microsoft.com/office/drawing/2014/main" id="{88DB7F1B-0414-5737-FEF6-96991E563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5" y="1229793"/>
            <a:ext cx="7637078" cy="3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88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64DD-9077-4C7C-EC4B-ECFEE7E38AFD}"/>
              </a:ext>
            </a:extLst>
          </p:cNvPr>
          <p:cNvSpPr>
            <a:spLocks noGrp="1"/>
          </p:cNvSpPr>
          <p:nvPr>
            <p:ph type="title"/>
          </p:nvPr>
        </p:nvSpPr>
        <p:spPr/>
        <p:txBody>
          <a:bodyPr/>
          <a:lstStyle/>
          <a:p>
            <a:r>
              <a:rPr lang="en-US" dirty="0"/>
              <a:t>Unique Considerations</a:t>
            </a:r>
          </a:p>
        </p:txBody>
      </p:sp>
      <p:sp>
        <p:nvSpPr>
          <p:cNvPr id="3" name="Content Placeholder 2">
            <a:extLst>
              <a:ext uri="{FF2B5EF4-FFF2-40B4-BE49-F238E27FC236}">
                <a16:creationId xmlns:a16="http://schemas.microsoft.com/office/drawing/2014/main" id="{7F93854B-A3C9-C360-B632-9C91CFFAB585}"/>
              </a:ext>
            </a:extLst>
          </p:cNvPr>
          <p:cNvSpPr>
            <a:spLocks noGrp="1"/>
          </p:cNvSpPr>
          <p:nvPr>
            <p:ph sz="quarter" idx="11"/>
          </p:nvPr>
        </p:nvSpPr>
        <p:spPr>
          <a:xfrm>
            <a:off x="220134" y="1328928"/>
            <a:ext cx="11971866" cy="4439456"/>
          </a:xfrm>
        </p:spPr>
        <p:txBody>
          <a:bodyPr/>
          <a:lstStyle/>
          <a:p>
            <a:r>
              <a:rPr lang="en-US" sz="2400" b="1" dirty="0"/>
              <a:t>Ensuring Authenticity</a:t>
            </a:r>
            <a:r>
              <a:rPr lang="en-US" sz="2400" dirty="0"/>
              <a:t>:</a:t>
            </a:r>
          </a:p>
          <a:p>
            <a:pPr lvl="1"/>
            <a:r>
              <a:rPr lang="en-US" sz="2000" b="1" dirty="0"/>
              <a:t>Contextual Relevance: </a:t>
            </a:r>
            <a:r>
              <a:rPr lang="en-US" sz="2000" dirty="0"/>
              <a:t>Design scenarios that reflect the actual context in which trainees will operate. </a:t>
            </a:r>
          </a:p>
          <a:p>
            <a:pPr lvl="2"/>
            <a:r>
              <a:rPr lang="en-US" dirty="0"/>
              <a:t>For example, a medical VR simulation should replicate the layout and equipment of a real hospital ward.</a:t>
            </a:r>
          </a:p>
          <a:p>
            <a:pPr lvl="1"/>
            <a:r>
              <a:rPr lang="en-US" sz="2000" b="1" dirty="0"/>
              <a:t>Expert Validation</a:t>
            </a:r>
            <a:r>
              <a:rPr lang="en-US" sz="2000" dirty="0"/>
              <a:t>: Involve subject matter experts in the design and validation of VR scenarios to ensure they are realistic and relevant.</a:t>
            </a:r>
          </a:p>
          <a:p>
            <a:pPr lvl="1"/>
            <a:r>
              <a:rPr lang="en-US" sz="2000" b="1" dirty="0"/>
              <a:t>Cultural and Environmental Factors</a:t>
            </a:r>
            <a:r>
              <a:rPr lang="en-US" sz="2000" dirty="0"/>
              <a:t>: Consider cultural and environmental factors that may influence the scenario. </a:t>
            </a:r>
          </a:p>
          <a:p>
            <a:pPr lvl="2"/>
            <a:r>
              <a:rPr lang="en-US" dirty="0"/>
              <a:t>For instance, a military AR simulation might be used in a specific terrain and climate conditions relevant to a particular operational area.</a:t>
            </a:r>
          </a:p>
          <a:p>
            <a:endParaRPr lang="en-US" dirty="0"/>
          </a:p>
        </p:txBody>
      </p:sp>
    </p:spTree>
    <p:extLst>
      <p:ext uri="{BB962C8B-B14F-4D97-AF65-F5344CB8AC3E}">
        <p14:creationId xmlns:p14="http://schemas.microsoft.com/office/powerpoint/2010/main" val="4286826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NOVICE TO EXPERT</a:t>
            </a:r>
          </a:p>
        </p:txBody>
      </p:sp>
      <p:sp>
        <p:nvSpPr>
          <p:cNvPr id="3" name="Text Placeholder 2">
            <a:extLst>
              <a:ext uri="{FF2B5EF4-FFF2-40B4-BE49-F238E27FC236}">
                <a16:creationId xmlns:a16="http://schemas.microsoft.com/office/drawing/2014/main" id="{F37BD024-F7C4-24F2-31EC-5DA698AB4AB2}"/>
              </a:ext>
            </a:extLst>
          </p:cNvPr>
          <p:cNvSpPr>
            <a:spLocks noGrp="1"/>
          </p:cNvSpPr>
          <p:nvPr>
            <p:ph type="body" idx="1"/>
          </p:nvPr>
        </p:nvSpPr>
        <p:spPr/>
        <p:txBody>
          <a:bodyPr/>
          <a:lstStyle/>
          <a:p>
            <a:pPr algn="ctr"/>
            <a:r>
              <a:rPr lang="en-US" dirty="0"/>
              <a:t>What it is and why this approach is valuable</a:t>
            </a:r>
          </a:p>
        </p:txBody>
      </p:sp>
    </p:spTree>
    <p:extLst>
      <p:ext uri="{BB962C8B-B14F-4D97-AF65-F5344CB8AC3E}">
        <p14:creationId xmlns:p14="http://schemas.microsoft.com/office/powerpoint/2010/main" val="3650480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9950-ECC3-0985-B010-F3A907154061}"/>
              </a:ext>
            </a:extLst>
          </p:cNvPr>
          <p:cNvSpPr>
            <a:spLocks noGrp="1"/>
          </p:cNvSpPr>
          <p:nvPr>
            <p:ph type="title"/>
          </p:nvPr>
        </p:nvSpPr>
        <p:spPr/>
        <p:txBody>
          <a:bodyPr/>
          <a:lstStyle/>
          <a:p>
            <a:r>
              <a:rPr lang="en-US" dirty="0"/>
              <a:t>Measuring Novice-to-Expert Progression </a:t>
            </a:r>
          </a:p>
        </p:txBody>
      </p:sp>
      <p:sp>
        <p:nvSpPr>
          <p:cNvPr id="3" name="Content Placeholder 2">
            <a:extLst>
              <a:ext uri="{FF2B5EF4-FFF2-40B4-BE49-F238E27FC236}">
                <a16:creationId xmlns:a16="http://schemas.microsoft.com/office/drawing/2014/main" id="{2857725D-5556-A225-59EB-6CD6960E06FC}"/>
              </a:ext>
            </a:extLst>
          </p:cNvPr>
          <p:cNvSpPr>
            <a:spLocks noGrp="1"/>
          </p:cNvSpPr>
          <p:nvPr>
            <p:ph sz="quarter" idx="11"/>
          </p:nvPr>
        </p:nvSpPr>
        <p:spPr>
          <a:xfrm>
            <a:off x="480132" y="1046715"/>
            <a:ext cx="11556970" cy="5075237"/>
          </a:xfrm>
        </p:spPr>
        <p:txBody>
          <a:bodyPr/>
          <a:lstStyle/>
          <a:p>
            <a:r>
              <a:rPr lang="en-US" sz="2400" b="1" dirty="0"/>
              <a:t>Qualitative Metrics: </a:t>
            </a:r>
            <a:r>
              <a:rPr lang="en-US" sz="2000" dirty="0"/>
              <a:t>Qualitative metrics provide descriptive data that offer insights into trainees' decision-making processes, behaviors, and attitudes.</a:t>
            </a:r>
            <a:endParaRPr lang="en-US" sz="2000" b="1" dirty="0"/>
          </a:p>
          <a:p>
            <a:pPr lvl="1"/>
            <a:r>
              <a:rPr lang="en-US" sz="2000" b="1" dirty="0"/>
              <a:t>Decision-Making Analyses: </a:t>
            </a:r>
          </a:p>
          <a:p>
            <a:pPr lvl="2"/>
            <a:r>
              <a:rPr lang="en-US" dirty="0"/>
              <a:t>Evaluations of how trainees make decisions during simulations, including the rationale behind their choices.</a:t>
            </a:r>
          </a:p>
          <a:p>
            <a:pPr lvl="2"/>
            <a:r>
              <a:rPr lang="en-US" dirty="0"/>
              <a:t>For example, analyzing the decision-making process of a trainee during a military strategy simulation.</a:t>
            </a:r>
          </a:p>
          <a:p>
            <a:pPr lvl="1"/>
            <a:r>
              <a:rPr lang="en-US" sz="2000" b="1" dirty="0"/>
              <a:t>Observational Data</a:t>
            </a:r>
            <a:r>
              <a:rPr lang="en-US" sz="2000" dirty="0"/>
              <a:t>: </a:t>
            </a:r>
          </a:p>
          <a:p>
            <a:pPr lvl="2"/>
            <a:r>
              <a:rPr lang="en-US" dirty="0"/>
              <a:t>Notes and feedback from instructors or peers on trainees' performance and behaviors. </a:t>
            </a:r>
          </a:p>
          <a:p>
            <a:pPr lvl="2"/>
            <a:r>
              <a:rPr lang="en-US" dirty="0"/>
              <a:t>This might include observations on communication skills, teamwork, and adherence to protocols.</a:t>
            </a:r>
          </a:p>
        </p:txBody>
      </p:sp>
    </p:spTree>
    <p:extLst>
      <p:ext uri="{BB962C8B-B14F-4D97-AF65-F5344CB8AC3E}">
        <p14:creationId xmlns:p14="http://schemas.microsoft.com/office/powerpoint/2010/main" val="2478841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9870-08E9-AA63-DFB6-87BD292D74CB}"/>
              </a:ext>
            </a:extLst>
          </p:cNvPr>
          <p:cNvSpPr>
            <a:spLocks noGrp="1"/>
          </p:cNvSpPr>
          <p:nvPr>
            <p:ph type="title"/>
          </p:nvPr>
        </p:nvSpPr>
        <p:spPr/>
        <p:txBody>
          <a:bodyPr/>
          <a:lstStyle/>
          <a:p>
            <a:r>
              <a:rPr lang="en-US" dirty="0"/>
              <a:t>Measuring Novice-to-Expert Progression </a:t>
            </a:r>
          </a:p>
        </p:txBody>
      </p:sp>
      <p:sp>
        <p:nvSpPr>
          <p:cNvPr id="3" name="Content Placeholder 2">
            <a:extLst>
              <a:ext uri="{FF2B5EF4-FFF2-40B4-BE49-F238E27FC236}">
                <a16:creationId xmlns:a16="http://schemas.microsoft.com/office/drawing/2014/main" id="{9E1D34B8-F1D0-3D12-0F22-F99E30B1687A}"/>
              </a:ext>
            </a:extLst>
          </p:cNvPr>
          <p:cNvSpPr>
            <a:spLocks noGrp="1"/>
          </p:cNvSpPr>
          <p:nvPr>
            <p:ph sz="quarter" idx="11"/>
          </p:nvPr>
        </p:nvSpPr>
        <p:spPr/>
        <p:txBody>
          <a:bodyPr/>
          <a:lstStyle/>
          <a:p>
            <a:r>
              <a:rPr lang="en-US" sz="2000" b="1" dirty="0"/>
              <a:t>Quantitative Metrics: </a:t>
            </a:r>
            <a:r>
              <a:rPr lang="en-US" sz="2000" dirty="0"/>
              <a:t>Provides numerical data that can be analyzed to track trainees' progress and performance.</a:t>
            </a:r>
          </a:p>
          <a:p>
            <a:pPr lvl="1"/>
            <a:r>
              <a:rPr lang="en-US" sz="2000" b="1" dirty="0"/>
              <a:t>Performance Metrics: </a:t>
            </a:r>
            <a:r>
              <a:rPr lang="en-US" sz="2000" dirty="0"/>
              <a:t>Measures such as accuracy, completion time, and error rates. </a:t>
            </a:r>
          </a:p>
          <a:p>
            <a:pPr lvl="2"/>
            <a:r>
              <a:rPr lang="en-US" dirty="0"/>
              <a:t>For example, tracking how quickly and accurately a trainee can complete a medical procedure in an AR simulation.</a:t>
            </a:r>
          </a:p>
          <a:p>
            <a:pPr lvl="1"/>
            <a:r>
              <a:rPr lang="en-US" sz="2000" b="1" dirty="0"/>
              <a:t>Time Metrics: </a:t>
            </a:r>
            <a:r>
              <a:rPr lang="en-US" sz="2000" dirty="0"/>
              <a:t>Data on how long it takes trainees to complete tasks or respond to scenarios. </a:t>
            </a:r>
          </a:p>
          <a:p>
            <a:pPr lvl="2"/>
            <a:r>
              <a:rPr lang="en-US" dirty="0"/>
              <a:t>This can be used to assess efficiency and reaction times.</a:t>
            </a:r>
          </a:p>
          <a:p>
            <a:pPr lvl="1"/>
            <a:r>
              <a:rPr lang="en-US" sz="2000" b="1" dirty="0"/>
              <a:t>Scoring Systems: </a:t>
            </a:r>
            <a:r>
              <a:rPr lang="en-US" sz="2000" dirty="0"/>
              <a:t>Numerical scores that reflect overall performance on assessments. </a:t>
            </a:r>
          </a:p>
          <a:p>
            <a:pPr lvl="2"/>
            <a:r>
              <a:rPr lang="en-US" dirty="0"/>
              <a:t>These can be aggregated to provide a comprehensive view of a trainee's progress.</a:t>
            </a:r>
          </a:p>
          <a:p>
            <a:endParaRPr lang="en-US" dirty="0"/>
          </a:p>
        </p:txBody>
      </p:sp>
    </p:spTree>
    <p:extLst>
      <p:ext uri="{BB962C8B-B14F-4D97-AF65-F5344CB8AC3E}">
        <p14:creationId xmlns:p14="http://schemas.microsoft.com/office/powerpoint/2010/main" val="2444509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91E-8436-2C1F-EC5A-145C4EAE96D6}"/>
              </a:ext>
            </a:extLst>
          </p:cNvPr>
          <p:cNvSpPr>
            <a:spLocks noGrp="1"/>
          </p:cNvSpPr>
          <p:nvPr>
            <p:ph type="title"/>
          </p:nvPr>
        </p:nvSpPr>
        <p:spPr/>
        <p:txBody>
          <a:bodyPr/>
          <a:lstStyle/>
          <a:p>
            <a:r>
              <a:rPr lang="en-US" dirty="0"/>
              <a:t>Novice to Expert</a:t>
            </a:r>
          </a:p>
        </p:txBody>
      </p:sp>
      <p:sp>
        <p:nvSpPr>
          <p:cNvPr id="3" name="Content Placeholder 2">
            <a:extLst>
              <a:ext uri="{FF2B5EF4-FFF2-40B4-BE49-F238E27FC236}">
                <a16:creationId xmlns:a16="http://schemas.microsoft.com/office/drawing/2014/main" id="{9C72E0F1-95BE-7AA6-7C10-67586897E369}"/>
              </a:ext>
            </a:extLst>
          </p:cNvPr>
          <p:cNvSpPr>
            <a:spLocks noGrp="1"/>
          </p:cNvSpPr>
          <p:nvPr>
            <p:ph sz="quarter" idx="11"/>
          </p:nvPr>
        </p:nvSpPr>
        <p:spPr>
          <a:xfrm>
            <a:off x="220134" y="1046715"/>
            <a:ext cx="11510612" cy="1355109"/>
          </a:xfrm>
        </p:spPr>
        <p:txBody>
          <a:bodyPr/>
          <a:lstStyle/>
          <a:p>
            <a:pPr rtl="0">
              <a:spcBef>
                <a:spcPts val="0"/>
              </a:spcBef>
              <a:spcAft>
                <a:spcPts val="0"/>
              </a:spcAft>
            </a:pPr>
            <a:r>
              <a:rPr lang="en-US" sz="2400" dirty="0"/>
              <a:t>Most simulations tend to evaluate on knowledge mastery or skill proficiency.</a:t>
            </a:r>
          </a:p>
          <a:p>
            <a:pPr rtl="0">
              <a:spcBef>
                <a:spcPts val="0"/>
              </a:spcBef>
              <a:spcAft>
                <a:spcPts val="0"/>
              </a:spcAft>
            </a:pPr>
            <a:r>
              <a:rPr lang="en-US" sz="2400" dirty="0"/>
              <a:t>Another way to map the trajectory of the novice to the expert is along a learning taxonomy, such as </a:t>
            </a:r>
            <a:r>
              <a:rPr lang="en-US" sz="2400" b="1" dirty="0"/>
              <a:t>Bloom’s Revised Taxonomy. </a:t>
            </a:r>
          </a:p>
          <a:p>
            <a:pPr marL="0" indent="0" rtl="0">
              <a:spcBef>
                <a:spcPts val="0"/>
              </a:spcBef>
              <a:spcAft>
                <a:spcPts val="0"/>
              </a:spcAft>
              <a:buNone/>
            </a:pPr>
            <a:br>
              <a:rPr lang="en-US" sz="2000" dirty="0"/>
            </a:br>
            <a:endParaRPr lang="en-US" sz="2000" dirty="0"/>
          </a:p>
        </p:txBody>
      </p:sp>
      <p:pic>
        <p:nvPicPr>
          <p:cNvPr id="4" name="Picture 3">
            <a:extLst>
              <a:ext uri="{FF2B5EF4-FFF2-40B4-BE49-F238E27FC236}">
                <a16:creationId xmlns:a16="http://schemas.microsoft.com/office/drawing/2014/main" id="{8795079B-8629-0A9B-9280-043D6FB955EA}"/>
              </a:ext>
            </a:extLst>
          </p:cNvPr>
          <p:cNvPicPr>
            <a:picLocks noChangeAspect="1"/>
          </p:cNvPicPr>
          <p:nvPr/>
        </p:nvPicPr>
        <p:blipFill>
          <a:blip r:embed="rId2"/>
          <a:stretch>
            <a:fillRect/>
          </a:stretch>
        </p:blipFill>
        <p:spPr>
          <a:xfrm>
            <a:off x="3987419" y="2537748"/>
            <a:ext cx="4217162" cy="3836857"/>
          </a:xfrm>
          <a:prstGeom prst="rect">
            <a:avLst/>
          </a:prstGeom>
        </p:spPr>
      </p:pic>
    </p:spTree>
    <p:extLst>
      <p:ext uri="{BB962C8B-B14F-4D97-AF65-F5344CB8AC3E}">
        <p14:creationId xmlns:p14="http://schemas.microsoft.com/office/powerpoint/2010/main" val="28452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99C3-FBBA-63F9-3537-DFF4A143E4E9}"/>
              </a:ext>
            </a:extLst>
          </p:cNvPr>
          <p:cNvSpPr>
            <a:spLocks noGrp="1"/>
          </p:cNvSpPr>
          <p:nvPr>
            <p:ph type="title"/>
          </p:nvPr>
        </p:nvSpPr>
        <p:spPr/>
        <p:txBody>
          <a:bodyPr/>
          <a:lstStyle/>
          <a:p>
            <a:r>
              <a:rPr lang="en-US" dirty="0"/>
              <a:t>Assessment of Capabilities</a:t>
            </a:r>
          </a:p>
        </p:txBody>
      </p:sp>
      <p:sp>
        <p:nvSpPr>
          <p:cNvPr id="3" name="Content Placeholder 2">
            <a:extLst>
              <a:ext uri="{FF2B5EF4-FFF2-40B4-BE49-F238E27FC236}">
                <a16:creationId xmlns:a16="http://schemas.microsoft.com/office/drawing/2014/main" id="{9EFC7F7F-FD76-1DC9-A5EB-B92EE74D278D}"/>
              </a:ext>
            </a:extLst>
          </p:cNvPr>
          <p:cNvSpPr>
            <a:spLocks noGrp="1"/>
          </p:cNvSpPr>
          <p:nvPr>
            <p:ph sz="quarter" idx="11"/>
          </p:nvPr>
        </p:nvSpPr>
        <p:spPr>
          <a:xfrm>
            <a:off x="7823199" y="1046715"/>
            <a:ext cx="3907545" cy="5249154"/>
          </a:xfrm>
        </p:spPr>
        <p:txBody>
          <a:bodyPr/>
          <a:lstStyle/>
          <a:p>
            <a:r>
              <a:rPr lang="en-US" sz="1800" dirty="0">
                <a:latin typeface="Arial" panose="020B0604020202020204" pitchFamily="34" charset="0"/>
                <a:cs typeface="Arial" panose="020B0604020202020204" pitchFamily="34" charset="0"/>
              </a:rPr>
              <a:t>The primary goal of training assessments: </a:t>
            </a:r>
          </a:p>
          <a:p>
            <a:pPr lvl="1"/>
            <a:r>
              <a:rPr lang="en-US" sz="1800" dirty="0"/>
              <a:t>D</a:t>
            </a:r>
            <a:r>
              <a:rPr lang="en-US" sz="1800" dirty="0">
                <a:latin typeface="Arial" panose="020B0604020202020204" pitchFamily="34" charset="0"/>
                <a:cs typeface="Arial" panose="020B0604020202020204" pitchFamily="34" charset="0"/>
              </a:rPr>
              <a:t>etermine efficacy of training</a:t>
            </a:r>
          </a:p>
          <a:p>
            <a:pPr lvl="1"/>
            <a:r>
              <a:rPr lang="en-US" sz="1800" dirty="0">
                <a:latin typeface="Arial" panose="020B0604020202020204" pitchFamily="34" charset="0"/>
                <a:cs typeface="Arial" panose="020B0604020202020204" pitchFamily="34" charset="0"/>
              </a:rPr>
              <a:t>Measure learning gains </a:t>
            </a:r>
          </a:p>
          <a:p>
            <a:pPr lvl="1"/>
            <a:r>
              <a:rPr lang="en-US" sz="1800" dirty="0"/>
              <a:t>Identify gaps</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Requires: </a:t>
            </a:r>
          </a:p>
          <a:p>
            <a:pPr lvl="1"/>
            <a:r>
              <a:rPr lang="en-US" sz="1800" dirty="0"/>
              <a:t>E</a:t>
            </a:r>
            <a:r>
              <a:rPr lang="en-US" sz="1800" dirty="0">
                <a:latin typeface="Arial" panose="020B0604020202020204" pitchFamily="34" charset="0"/>
                <a:cs typeface="Arial" panose="020B0604020202020204" pitchFamily="34" charset="0"/>
              </a:rPr>
              <a:t>valuation of the competencies required for various roles and tasks. </a:t>
            </a:r>
          </a:p>
          <a:p>
            <a:r>
              <a:rPr lang="en-US" sz="1800" dirty="0">
                <a:latin typeface="Arial" panose="020B0604020202020204" pitchFamily="34" charset="0"/>
                <a:cs typeface="Arial" panose="020B0604020202020204" pitchFamily="34" charset="0"/>
              </a:rPr>
              <a:t>Assessments should be designed to</a:t>
            </a:r>
            <a:endParaRPr lang="en-US" sz="1800" dirty="0"/>
          </a:p>
          <a:p>
            <a:pPr lvl="1"/>
            <a:r>
              <a:rPr lang="en-US" sz="1800" dirty="0"/>
              <a:t>M</a:t>
            </a:r>
            <a:r>
              <a:rPr lang="en-US" sz="1800" dirty="0">
                <a:latin typeface="Arial" panose="020B0604020202020204" pitchFamily="34" charset="0"/>
                <a:cs typeface="Arial" panose="020B0604020202020204" pitchFamily="34" charset="0"/>
              </a:rPr>
              <a:t>easure both individual and team capabilities, </a:t>
            </a:r>
          </a:p>
          <a:p>
            <a:pPr lvl="1"/>
            <a:r>
              <a:rPr lang="en-US" sz="1800" dirty="0"/>
              <a:t>E</a:t>
            </a:r>
            <a:r>
              <a:rPr lang="en-US" sz="1800" dirty="0">
                <a:latin typeface="Arial" panose="020B0604020202020204" pitchFamily="34" charset="0"/>
                <a:cs typeface="Arial" panose="020B0604020202020204" pitchFamily="34" charset="0"/>
              </a:rPr>
              <a:t>nsure that all personnel are equipped to perform under pressure.</a:t>
            </a:r>
          </a:p>
        </p:txBody>
      </p:sp>
      <p:sp>
        <p:nvSpPr>
          <p:cNvPr id="4" name="AutoShape 2" descr="Multi-Measure Tests for Hiring | Perspect AI">
            <a:extLst>
              <a:ext uri="{FF2B5EF4-FFF2-40B4-BE49-F238E27FC236}">
                <a16:creationId xmlns:a16="http://schemas.microsoft.com/office/drawing/2014/main" id="{90A383E9-9100-78DE-542A-095E9E9520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65D9662-B68C-307F-7B7F-229DB94E7417}"/>
              </a:ext>
            </a:extLst>
          </p:cNvPr>
          <p:cNvPicPr>
            <a:picLocks noChangeAspect="1"/>
          </p:cNvPicPr>
          <p:nvPr/>
        </p:nvPicPr>
        <p:blipFill>
          <a:blip r:embed="rId2"/>
          <a:stretch>
            <a:fillRect/>
          </a:stretch>
        </p:blipFill>
        <p:spPr>
          <a:xfrm>
            <a:off x="18738" y="1523314"/>
            <a:ext cx="7772400" cy="3506571"/>
          </a:xfrm>
          <a:prstGeom prst="rect">
            <a:avLst/>
          </a:prstGeom>
        </p:spPr>
      </p:pic>
    </p:spTree>
    <p:extLst>
      <p:ext uri="{BB962C8B-B14F-4D97-AF65-F5344CB8AC3E}">
        <p14:creationId xmlns:p14="http://schemas.microsoft.com/office/powerpoint/2010/main" val="2652617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91E-8436-2C1F-EC5A-145C4EAE96D6}"/>
              </a:ext>
            </a:extLst>
          </p:cNvPr>
          <p:cNvSpPr>
            <a:spLocks noGrp="1"/>
          </p:cNvSpPr>
          <p:nvPr>
            <p:ph type="title"/>
          </p:nvPr>
        </p:nvSpPr>
        <p:spPr/>
        <p:txBody>
          <a:bodyPr/>
          <a:lstStyle/>
          <a:p>
            <a:r>
              <a:rPr lang="en-US" dirty="0"/>
              <a:t>Novice to Expert</a:t>
            </a:r>
          </a:p>
        </p:txBody>
      </p:sp>
      <p:sp>
        <p:nvSpPr>
          <p:cNvPr id="3" name="Content Placeholder 2">
            <a:extLst>
              <a:ext uri="{FF2B5EF4-FFF2-40B4-BE49-F238E27FC236}">
                <a16:creationId xmlns:a16="http://schemas.microsoft.com/office/drawing/2014/main" id="{9C72E0F1-95BE-7AA6-7C10-67586897E369}"/>
              </a:ext>
            </a:extLst>
          </p:cNvPr>
          <p:cNvSpPr>
            <a:spLocks noGrp="1"/>
          </p:cNvSpPr>
          <p:nvPr>
            <p:ph sz="quarter" idx="11"/>
          </p:nvPr>
        </p:nvSpPr>
        <p:spPr>
          <a:xfrm>
            <a:off x="5084064" y="1046715"/>
            <a:ext cx="6646682" cy="4732293"/>
          </a:xfrm>
        </p:spPr>
        <p:txBody>
          <a:bodyPr/>
          <a:lstStyle/>
          <a:p>
            <a:pPr rtl="0">
              <a:spcBef>
                <a:spcPts val="0"/>
              </a:spcBef>
              <a:spcAft>
                <a:spcPts val="0"/>
              </a:spcAft>
            </a:pPr>
            <a:r>
              <a:rPr lang="en-US" sz="2000" dirty="0"/>
              <a:t>If you are looking to obtain evidence of how a novice moves to an expert, you can design activities that would </a:t>
            </a:r>
            <a:r>
              <a:rPr lang="en-US" sz="2000" b="1" dirty="0"/>
              <a:t>give evidence of a progression through the taxonomy. </a:t>
            </a:r>
          </a:p>
          <a:p>
            <a:pPr rtl="0">
              <a:spcBef>
                <a:spcPts val="0"/>
              </a:spcBef>
              <a:spcAft>
                <a:spcPts val="0"/>
              </a:spcAft>
            </a:pPr>
            <a:endParaRPr lang="en-US" sz="2000" b="1" dirty="0"/>
          </a:p>
          <a:p>
            <a:pPr rtl="0">
              <a:spcBef>
                <a:spcPts val="0"/>
              </a:spcBef>
              <a:spcAft>
                <a:spcPts val="0"/>
              </a:spcAft>
            </a:pPr>
            <a:r>
              <a:rPr lang="en-US" sz="2000" dirty="0"/>
              <a:t>For example, a low level, novice approach to a new domain would be to demonstrate remembering information. </a:t>
            </a:r>
          </a:p>
          <a:p>
            <a:pPr lvl="1">
              <a:spcBef>
                <a:spcPts val="0"/>
              </a:spcBef>
              <a:spcAft>
                <a:spcPts val="0"/>
              </a:spcAft>
            </a:pPr>
            <a:r>
              <a:rPr lang="en-US" sz="2000" dirty="0"/>
              <a:t>Identification of a tool or process. </a:t>
            </a:r>
          </a:p>
          <a:p>
            <a:pPr marL="609585" lvl="1" indent="0">
              <a:spcBef>
                <a:spcPts val="0"/>
              </a:spcBef>
              <a:spcAft>
                <a:spcPts val="0"/>
              </a:spcAft>
              <a:buNone/>
            </a:pPr>
            <a:endParaRPr lang="en-US" sz="2000" dirty="0"/>
          </a:p>
          <a:p>
            <a:pPr rtl="0">
              <a:spcBef>
                <a:spcPts val="0"/>
              </a:spcBef>
              <a:spcAft>
                <a:spcPts val="0"/>
              </a:spcAft>
            </a:pPr>
            <a:r>
              <a:rPr lang="en-US" sz="2000" dirty="0"/>
              <a:t>An expert, however, would be able to create an original solution in an ambiguous or novel set of circumstances. </a:t>
            </a:r>
          </a:p>
          <a:p>
            <a:pPr lvl="1">
              <a:spcBef>
                <a:spcPts val="0"/>
              </a:spcBef>
              <a:spcAft>
                <a:spcPts val="0"/>
              </a:spcAft>
            </a:pPr>
            <a:r>
              <a:rPr lang="en-US" sz="2000" dirty="0"/>
              <a:t>Application of tool to solve a problem.</a:t>
            </a:r>
          </a:p>
          <a:p>
            <a:pPr marL="0" indent="0" rtl="0">
              <a:spcBef>
                <a:spcPts val="0"/>
              </a:spcBef>
              <a:spcAft>
                <a:spcPts val="0"/>
              </a:spcAft>
              <a:buNone/>
            </a:pPr>
            <a:br>
              <a:rPr lang="en-US" sz="2000" dirty="0"/>
            </a:br>
            <a:endParaRPr lang="en-US" sz="2000" dirty="0"/>
          </a:p>
        </p:txBody>
      </p:sp>
      <p:pic>
        <p:nvPicPr>
          <p:cNvPr id="4" name="Picture 3">
            <a:extLst>
              <a:ext uri="{FF2B5EF4-FFF2-40B4-BE49-F238E27FC236}">
                <a16:creationId xmlns:a16="http://schemas.microsoft.com/office/drawing/2014/main" id="{8795079B-8629-0A9B-9280-043D6FB955EA}"/>
              </a:ext>
            </a:extLst>
          </p:cNvPr>
          <p:cNvPicPr>
            <a:picLocks noChangeAspect="1"/>
          </p:cNvPicPr>
          <p:nvPr/>
        </p:nvPicPr>
        <p:blipFill>
          <a:blip r:embed="rId2"/>
          <a:stretch>
            <a:fillRect/>
          </a:stretch>
        </p:blipFill>
        <p:spPr>
          <a:xfrm>
            <a:off x="461254" y="1389888"/>
            <a:ext cx="4217162" cy="3836857"/>
          </a:xfrm>
          <a:prstGeom prst="rect">
            <a:avLst/>
          </a:prstGeom>
        </p:spPr>
      </p:pic>
    </p:spTree>
    <p:extLst>
      <p:ext uri="{BB962C8B-B14F-4D97-AF65-F5344CB8AC3E}">
        <p14:creationId xmlns:p14="http://schemas.microsoft.com/office/powerpoint/2010/main" val="3826641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9108-16B0-E2AE-E173-936589CF0862}"/>
              </a:ext>
            </a:extLst>
          </p:cNvPr>
          <p:cNvSpPr>
            <a:spLocks noGrp="1"/>
          </p:cNvSpPr>
          <p:nvPr>
            <p:ph type="title"/>
          </p:nvPr>
        </p:nvSpPr>
        <p:spPr/>
        <p:txBody>
          <a:bodyPr/>
          <a:lstStyle/>
          <a:p>
            <a:r>
              <a:rPr lang="en-US" dirty="0"/>
              <a:t>Identifying Evidence</a:t>
            </a:r>
          </a:p>
        </p:txBody>
      </p:sp>
      <p:sp>
        <p:nvSpPr>
          <p:cNvPr id="3" name="Content Placeholder 2">
            <a:extLst>
              <a:ext uri="{FF2B5EF4-FFF2-40B4-BE49-F238E27FC236}">
                <a16:creationId xmlns:a16="http://schemas.microsoft.com/office/drawing/2014/main" id="{41A9AB27-F531-FCED-6BFC-ABA59729B04C}"/>
              </a:ext>
            </a:extLst>
          </p:cNvPr>
          <p:cNvSpPr>
            <a:spLocks noGrp="1"/>
          </p:cNvSpPr>
          <p:nvPr>
            <p:ph sz="quarter" idx="11"/>
          </p:nvPr>
        </p:nvSpPr>
        <p:spPr>
          <a:xfrm>
            <a:off x="480133" y="1694688"/>
            <a:ext cx="5366032" cy="4427264"/>
          </a:xfrm>
        </p:spPr>
        <p:txBody>
          <a:bodyPr/>
          <a:lstStyle/>
          <a:p>
            <a:pPr marL="609585" lvl="1" indent="0">
              <a:buNone/>
            </a:pPr>
            <a:r>
              <a:rPr lang="en-US" dirty="0"/>
              <a:t>Identifying the right evidence and designing appropriate tasks are crucial for effective assessments. </a:t>
            </a:r>
          </a:p>
          <a:p>
            <a:pPr marL="0" indent="0">
              <a:buNone/>
            </a:pPr>
            <a:br>
              <a:rPr lang="en-US" dirty="0"/>
            </a:br>
            <a:endParaRPr lang="en-US" dirty="0"/>
          </a:p>
        </p:txBody>
      </p:sp>
      <p:pic>
        <p:nvPicPr>
          <p:cNvPr id="16386" name="Picture 2" descr="The Far Side">
            <a:extLst>
              <a:ext uri="{FF2B5EF4-FFF2-40B4-BE49-F238E27FC236}">
                <a16:creationId xmlns:a16="http://schemas.microsoft.com/office/drawing/2014/main" id="{B38A55A5-8312-5179-445B-9C7FA0403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165" y="1415811"/>
            <a:ext cx="6091705" cy="470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887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9108-16B0-E2AE-E173-936589CF0862}"/>
              </a:ext>
            </a:extLst>
          </p:cNvPr>
          <p:cNvSpPr>
            <a:spLocks noGrp="1"/>
          </p:cNvSpPr>
          <p:nvPr>
            <p:ph type="title"/>
          </p:nvPr>
        </p:nvSpPr>
        <p:spPr/>
        <p:txBody>
          <a:bodyPr/>
          <a:lstStyle/>
          <a:p>
            <a:r>
              <a:rPr lang="en-US" dirty="0"/>
              <a:t>Identifying Evidence</a:t>
            </a:r>
          </a:p>
        </p:txBody>
      </p:sp>
      <p:sp>
        <p:nvSpPr>
          <p:cNvPr id="3" name="Content Placeholder 2">
            <a:extLst>
              <a:ext uri="{FF2B5EF4-FFF2-40B4-BE49-F238E27FC236}">
                <a16:creationId xmlns:a16="http://schemas.microsoft.com/office/drawing/2014/main" id="{41A9AB27-F531-FCED-6BFC-ABA59729B04C}"/>
              </a:ext>
            </a:extLst>
          </p:cNvPr>
          <p:cNvSpPr>
            <a:spLocks noGrp="1"/>
          </p:cNvSpPr>
          <p:nvPr>
            <p:ph sz="quarter" idx="11"/>
          </p:nvPr>
        </p:nvSpPr>
        <p:spPr/>
        <p:txBody>
          <a:bodyPr/>
          <a:lstStyle/>
          <a:p>
            <a:r>
              <a:rPr lang="en-US" sz="2400" dirty="0"/>
              <a:t>Guidelines for Identifying Evidence:</a:t>
            </a:r>
          </a:p>
          <a:p>
            <a:pPr lvl="1"/>
            <a:r>
              <a:rPr lang="en-US" b="1" dirty="0"/>
              <a:t>Use Multiple Sources: </a:t>
            </a:r>
          </a:p>
          <a:p>
            <a:pPr lvl="2"/>
            <a:r>
              <a:rPr lang="en-US" dirty="0"/>
              <a:t>Collect evidence from various sources to ensure a comprehensive assessment. </a:t>
            </a:r>
          </a:p>
          <a:p>
            <a:pPr lvl="2"/>
            <a:r>
              <a:rPr lang="en-US" dirty="0"/>
              <a:t>This might include performance data from XR simulations, feedback from peers and instructors, and self-assessments.</a:t>
            </a:r>
          </a:p>
          <a:p>
            <a:pPr lvl="1"/>
            <a:r>
              <a:rPr lang="en-US" b="1" dirty="0"/>
              <a:t>Focus on Relevance: </a:t>
            </a:r>
          </a:p>
          <a:p>
            <a:pPr lvl="2"/>
            <a:r>
              <a:rPr lang="en-US" dirty="0"/>
              <a:t>Ensure all evidence is directly related to the competencies being assessed. </a:t>
            </a:r>
          </a:p>
          <a:p>
            <a:pPr lvl="2"/>
            <a:r>
              <a:rPr lang="en-US" dirty="0"/>
              <a:t>This ensures that the evidence is meaningful and accurately reflects trainees' abilities.</a:t>
            </a:r>
          </a:p>
          <a:p>
            <a:pPr lvl="1"/>
            <a:r>
              <a:rPr lang="en-US" b="1" dirty="0"/>
              <a:t>Ensure Validity and Reliability</a:t>
            </a:r>
            <a:r>
              <a:rPr lang="en-US" dirty="0"/>
              <a:t>: </a:t>
            </a:r>
          </a:p>
          <a:p>
            <a:pPr lvl="2"/>
            <a:r>
              <a:rPr lang="en-US" dirty="0"/>
              <a:t>Use evidence that is valid and reliable, meaning it accurately measures the competencies and is consistent across different contexts and times.</a:t>
            </a:r>
          </a:p>
          <a:p>
            <a:pPr lvl="1"/>
            <a:endParaRPr lang="en-US" dirty="0"/>
          </a:p>
          <a:p>
            <a:pPr marL="0" indent="0">
              <a:buNone/>
            </a:pPr>
            <a:br>
              <a:rPr lang="en-US" dirty="0"/>
            </a:br>
            <a:endParaRPr lang="en-US" dirty="0"/>
          </a:p>
        </p:txBody>
      </p:sp>
    </p:spTree>
    <p:extLst>
      <p:ext uri="{BB962C8B-B14F-4D97-AF65-F5344CB8AC3E}">
        <p14:creationId xmlns:p14="http://schemas.microsoft.com/office/powerpoint/2010/main" val="1182830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CE74-4765-E619-04E6-225AD4799342}"/>
              </a:ext>
            </a:extLst>
          </p:cNvPr>
          <p:cNvSpPr>
            <a:spLocks noGrp="1"/>
          </p:cNvSpPr>
          <p:nvPr>
            <p:ph type="title"/>
          </p:nvPr>
        </p:nvSpPr>
        <p:spPr/>
        <p:txBody>
          <a:bodyPr/>
          <a:lstStyle/>
          <a:p>
            <a:r>
              <a:rPr lang="en-US" dirty="0"/>
              <a:t>Designing Tasks</a:t>
            </a:r>
          </a:p>
        </p:txBody>
      </p:sp>
      <p:sp>
        <p:nvSpPr>
          <p:cNvPr id="3" name="Content Placeholder 2">
            <a:extLst>
              <a:ext uri="{FF2B5EF4-FFF2-40B4-BE49-F238E27FC236}">
                <a16:creationId xmlns:a16="http://schemas.microsoft.com/office/drawing/2014/main" id="{8FB7B4D4-1F96-91D4-2F15-35DD6160A8B3}"/>
              </a:ext>
            </a:extLst>
          </p:cNvPr>
          <p:cNvSpPr>
            <a:spLocks noGrp="1"/>
          </p:cNvSpPr>
          <p:nvPr>
            <p:ph sz="quarter" idx="11"/>
          </p:nvPr>
        </p:nvSpPr>
        <p:spPr/>
        <p:txBody>
          <a:bodyPr/>
          <a:lstStyle/>
          <a:p>
            <a:r>
              <a:rPr lang="en-US" sz="2400" dirty="0"/>
              <a:t>Guidelines for Designing Tasks:</a:t>
            </a:r>
          </a:p>
          <a:p>
            <a:pPr lvl="1"/>
            <a:r>
              <a:rPr lang="en-US" b="1" dirty="0"/>
              <a:t>Ensure Alignment: </a:t>
            </a:r>
          </a:p>
          <a:p>
            <a:pPr lvl="2"/>
            <a:r>
              <a:rPr lang="en-US" dirty="0"/>
              <a:t>Align tasks with the competencies and evidence models to ensure they are relevant and effective. </a:t>
            </a:r>
          </a:p>
          <a:p>
            <a:pPr lvl="2"/>
            <a:r>
              <a:rPr lang="en-US" dirty="0"/>
              <a:t>Each task should clearly relate to specific competencies and elicit the necessary evidence.</a:t>
            </a:r>
          </a:p>
          <a:p>
            <a:pPr lvl="1"/>
            <a:r>
              <a:rPr lang="en-US" b="1" dirty="0"/>
              <a:t>Incorporate Realism</a:t>
            </a:r>
            <a:r>
              <a:rPr lang="en-US" dirty="0"/>
              <a:t>: </a:t>
            </a:r>
          </a:p>
          <a:p>
            <a:pPr lvl="2"/>
            <a:r>
              <a:rPr lang="en-US" dirty="0"/>
              <a:t>Use realistic scenarios and conditions to enhance relevance and authenticity. </a:t>
            </a:r>
          </a:p>
          <a:p>
            <a:pPr lvl="2"/>
            <a:r>
              <a:rPr lang="en-US" dirty="0"/>
              <a:t>This helps trainees apply their skills in practical situations.</a:t>
            </a:r>
          </a:p>
          <a:p>
            <a:pPr lvl="1"/>
            <a:r>
              <a:rPr lang="en-US" b="1" dirty="0"/>
              <a:t>Include Clear Instructions</a:t>
            </a:r>
            <a:r>
              <a:rPr lang="en-US" dirty="0"/>
              <a:t>: </a:t>
            </a:r>
          </a:p>
          <a:p>
            <a:pPr lvl="2"/>
            <a:r>
              <a:rPr lang="en-US" dirty="0"/>
              <a:t>Provide clear, detailed instructions for each task to ensure trainees understand what is expected. </a:t>
            </a:r>
          </a:p>
          <a:p>
            <a:pPr lvl="2"/>
            <a:r>
              <a:rPr lang="en-US" dirty="0"/>
              <a:t>This reduces confusion and ensures fairness in assessments.</a:t>
            </a:r>
          </a:p>
        </p:txBody>
      </p:sp>
    </p:spTree>
    <p:extLst>
      <p:ext uri="{BB962C8B-B14F-4D97-AF65-F5344CB8AC3E}">
        <p14:creationId xmlns:p14="http://schemas.microsoft.com/office/powerpoint/2010/main" val="3742390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2840-6058-7446-347B-1BC0F2A70A4A}"/>
              </a:ext>
            </a:extLst>
          </p:cNvPr>
          <p:cNvSpPr>
            <a:spLocks noGrp="1"/>
          </p:cNvSpPr>
          <p:nvPr>
            <p:ph type="title"/>
          </p:nvPr>
        </p:nvSpPr>
        <p:spPr/>
        <p:txBody>
          <a:bodyPr/>
          <a:lstStyle/>
          <a:p>
            <a:r>
              <a:rPr lang="en-US" dirty="0"/>
              <a:t>Behavioral Indicators</a:t>
            </a:r>
          </a:p>
        </p:txBody>
      </p:sp>
      <p:sp>
        <p:nvSpPr>
          <p:cNvPr id="3" name="Content Placeholder 2">
            <a:extLst>
              <a:ext uri="{FF2B5EF4-FFF2-40B4-BE49-F238E27FC236}">
                <a16:creationId xmlns:a16="http://schemas.microsoft.com/office/drawing/2014/main" id="{A7E71BB5-E3C1-8653-B544-B99C32AB8A37}"/>
              </a:ext>
            </a:extLst>
          </p:cNvPr>
          <p:cNvSpPr>
            <a:spLocks noGrp="1"/>
          </p:cNvSpPr>
          <p:nvPr>
            <p:ph sz="quarter" idx="11"/>
          </p:nvPr>
        </p:nvSpPr>
        <p:spPr>
          <a:xfrm>
            <a:off x="6664065" y="1046715"/>
            <a:ext cx="5298086" cy="5075237"/>
          </a:xfrm>
        </p:spPr>
        <p:txBody>
          <a:bodyPr/>
          <a:lstStyle/>
          <a:p>
            <a:r>
              <a:rPr lang="en-US" sz="2000" b="1" dirty="0"/>
              <a:t>Behavioral indicators </a:t>
            </a:r>
            <a:r>
              <a:rPr lang="en-US" sz="2000" dirty="0"/>
              <a:t>capture data on trainees' interactions, decision-making processes, and overall behavior within the XR environment.</a:t>
            </a:r>
          </a:p>
          <a:p>
            <a:r>
              <a:rPr lang="en-US" sz="2000" b="1" dirty="0"/>
              <a:t>Applications of Behavioral Indicators:</a:t>
            </a:r>
          </a:p>
          <a:p>
            <a:pPr lvl="1"/>
            <a:r>
              <a:rPr lang="en-US" sz="2000" b="1" dirty="0"/>
              <a:t>Decision Pathways: </a:t>
            </a:r>
          </a:p>
          <a:p>
            <a:pPr lvl="2"/>
            <a:r>
              <a:rPr lang="en-US" dirty="0"/>
              <a:t>Mapping out the decision-making pathways that trainees take during scenarios to identify strengths and weaknesses. </a:t>
            </a:r>
          </a:p>
          <a:p>
            <a:pPr lvl="2"/>
            <a:r>
              <a:rPr lang="en-US" dirty="0"/>
              <a:t>This could involve analyzing the sequence and timing of decisions in a tactical simulation.</a:t>
            </a:r>
          </a:p>
          <a:p>
            <a:endParaRPr lang="en-US" dirty="0"/>
          </a:p>
        </p:txBody>
      </p:sp>
      <p:pic>
        <p:nvPicPr>
          <p:cNvPr id="22530" name="Picture 2" descr="QSR Applications - TANTRUM LAB">
            <a:extLst>
              <a:ext uri="{FF2B5EF4-FFF2-40B4-BE49-F238E27FC236}">
                <a16:creationId xmlns:a16="http://schemas.microsoft.com/office/drawing/2014/main" id="{37CE1BCE-3527-627A-B6CF-4682FB65F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90" y="1599679"/>
            <a:ext cx="6318075" cy="365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991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7845-642B-E1E8-6299-8832418160DB}"/>
              </a:ext>
            </a:extLst>
          </p:cNvPr>
          <p:cNvSpPr>
            <a:spLocks noGrp="1"/>
          </p:cNvSpPr>
          <p:nvPr>
            <p:ph type="title"/>
          </p:nvPr>
        </p:nvSpPr>
        <p:spPr/>
        <p:txBody>
          <a:bodyPr/>
          <a:lstStyle/>
          <a:p>
            <a:r>
              <a:rPr lang="en-US" dirty="0"/>
              <a:t>Interaction Analysis</a:t>
            </a:r>
          </a:p>
        </p:txBody>
      </p:sp>
      <p:sp>
        <p:nvSpPr>
          <p:cNvPr id="3" name="Content Placeholder 2">
            <a:extLst>
              <a:ext uri="{FF2B5EF4-FFF2-40B4-BE49-F238E27FC236}">
                <a16:creationId xmlns:a16="http://schemas.microsoft.com/office/drawing/2014/main" id="{F5D419AE-F89A-84C9-3F86-8000710ABA09}"/>
              </a:ext>
            </a:extLst>
          </p:cNvPr>
          <p:cNvSpPr>
            <a:spLocks noGrp="1"/>
          </p:cNvSpPr>
          <p:nvPr>
            <p:ph sz="quarter" idx="11"/>
          </p:nvPr>
        </p:nvSpPr>
        <p:spPr>
          <a:xfrm>
            <a:off x="480133" y="1046715"/>
            <a:ext cx="5965638" cy="5075237"/>
          </a:xfrm>
        </p:spPr>
        <p:txBody>
          <a:bodyPr/>
          <a:lstStyle/>
          <a:p>
            <a:r>
              <a:rPr lang="en-US" sz="2400" b="1" dirty="0"/>
              <a:t>Interaction analysis </a:t>
            </a:r>
          </a:p>
          <a:p>
            <a:pPr lvl="1"/>
            <a:r>
              <a:rPr lang="en-US" sz="2000" dirty="0"/>
              <a:t>Evaluates how trainees interact with virtual elements, such as tools, interfaces, and other avatars within the XR environment. </a:t>
            </a:r>
          </a:p>
          <a:p>
            <a:r>
              <a:rPr lang="en-US" sz="2400" dirty="0"/>
              <a:t>This provides </a:t>
            </a:r>
            <a:r>
              <a:rPr lang="en-US" sz="2400" b="1" dirty="0"/>
              <a:t>valuable insights </a:t>
            </a:r>
            <a:r>
              <a:rPr lang="en-US" sz="2400" dirty="0"/>
              <a:t>into their proficiency </a:t>
            </a:r>
          </a:p>
          <a:p>
            <a:pPr lvl="1"/>
            <a:r>
              <a:rPr lang="en-US" sz="2000" dirty="0"/>
              <a:t>With equipment </a:t>
            </a:r>
          </a:p>
          <a:p>
            <a:pPr lvl="1"/>
            <a:r>
              <a:rPr lang="en-US" sz="2000" dirty="0"/>
              <a:t>Ability to navigate and utilize the XR system effectively</a:t>
            </a:r>
          </a:p>
        </p:txBody>
      </p:sp>
      <p:pic>
        <p:nvPicPr>
          <p:cNvPr id="21506" name="Picture 2" descr="VR in UX Design: Basic Guidelines | Ramotion Agency">
            <a:extLst>
              <a:ext uri="{FF2B5EF4-FFF2-40B4-BE49-F238E27FC236}">
                <a16:creationId xmlns:a16="http://schemas.microsoft.com/office/drawing/2014/main" id="{EDC53FCC-FD27-E45D-9622-C11F4824F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771" y="1377565"/>
            <a:ext cx="5521377" cy="474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1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FD30-63D5-8311-4152-DB7EB0BDBD47}"/>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Concluding Remarks</a:t>
            </a:r>
          </a:p>
        </p:txBody>
      </p:sp>
    </p:spTree>
    <p:extLst>
      <p:ext uri="{BB962C8B-B14F-4D97-AF65-F5344CB8AC3E}">
        <p14:creationId xmlns:p14="http://schemas.microsoft.com/office/powerpoint/2010/main" val="3342851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DBA7-04C5-E0C6-4134-E635CC38191F}"/>
              </a:ext>
            </a:extLst>
          </p:cNvPr>
          <p:cNvSpPr>
            <a:spLocks noGrp="1"/>
          </p:cNvSpPr>
          <p:nvPr>
            <p:ph type="title"/>
          </p:nvPr>
        </p:nvSpPr>
        <p:spPr/>
        <p:txBody>
          <a:bodyPr/>
          <a:lstStyle/>
          <a:p>
            <a:r>
              <a:rPr lang="en-US" dirty="0"/>
              <a:t>Summary of Key Points</a:t>
            </a:r>
          </a:p>
        </p:txBody>
      </p:sp>
      <p:sp>
        <p:nvSpPr>
          <p:cNvPr id="3" name="Content Placeholder 2">
            <a:extLst>
              <a:ext uri="{FF2B5EF4-FFF2-40B4-BE49-F238E27FC236}">
                <a16:creationId xmlns:a16="http://schemas.microsoft.com/office/drawing/2014/main" id="{373DAAC6-557F-ADCA-6188-9FD9036DA432}"/>
              </a:ext>
            </a:extLst>
          </p:cNvPr>
          <p:cNvSpPr>
            <a:spLocks noGrp="1"/>
          </p:cNvSpPr>
          <p:nvPr>
            <p:ph sz="quarter" idx="11"/>
          </p:nvPr>
        </p:nvSpPr>
        <p:spPr/>
        <p:txBody>
          <a:bodyPr/>
          <a:lstStyle/>
          <a:p>
            <a:r>
              <a:rPr lang="en-US" sz="2400" dirty="0"/>
              <a:t>Key points include:</a:t>
            </a:r>
          </a:p>
          <a:p>
            <a:pPr lvl="1"/>
            <a:r>
              <a:rPr lang="en-US" dirty="0"/>
              <a:t>The importance of </a:t>
            </a:r>
            <a:r>
              <a:rPr lang="en-US" b="1" dirty="0"/>
              <a:t>aligning training objectives </a:t>
            </a:r>
            <a:r>
              <a:rPr lang="en-US" dirty="0"/>
              <a:t>with strategic goals.</a:t>
            </a:r>
          </a:p>
          <a:p>
            <a:pPr lvl="1"/>
            <a:r>
              <a:rPr lang="en-US" dirty="0"/>
              <a:t>The </a:t>
            </a:r>
            <a:r>
              <a:rPr lang="en-US" b="1" dirty="0"/>
              <a:t>unique considerations </a:t>
            </a:r>
            <a:r>
              <a:rPr lang="en-US" dirty="0"/>
              <a:t>of XR environments, such as fidelity, authenticity, and adaptability.</a:t>
            </a:r>
          </a:p>
          <a:p>
            <a:pPr lvl="1"/>
            <a:r>
              <a:rPr lang="en-US" dirty="0"/>
              <a:t>Implementation of assessment theory, including </a:t>
            </a:r>
            <a:r>
              <a:rPr lang="en-US" b="1" dirty="0"/>
              <a:t>validation</a:t>
            </a:r>
            <a:r>
              <a:rPr lang="en-US" dirty="0"/>
              <a:t>, in the design process. </a:t>
            </a:r>
          </a:p>
          <a:p>
            <a:pPr lvl="1"/>
            <a:r>
              <a:rPr lang="en-US" b="1" dirty="0"/>
              <a:t>Operationalized metrics </a:t>
            </a:r>
            <a:r>
              <a:rPr lang="en-US" dirty="0"/>
              <a:t>to track performance and progression.</a:t>
            </a:r>
          </a:p>
          <a:p>
            <a:pPr lvl="1"/>
            <a:r>
              <a:rPr lang="en-US" dirty="0"/>
              <a:t>Designing for novice to expert requires the integration of valid assessments and evidence of learning obtained through knowledge checks, interactions, and </a:t>
            </a:r>
            <a:r>
              <a:rPr lang="en-US" b="1" dirty="0"/>
              <a:t>points of data extraction that give evidence of learning. </a:t>
            </a:r>
          </a:p>
        </p:txBody>
      </p:sp>
    </p:spTree>
    <p:extLst>
      <p:ext uri="{BB962C8B-B14F-4D97-AF65-F5344CB8AC3E}">
        <p14:creationId xmlns:p14="http://schemas.microsoft.com/office/powerpoint/2010/main" val="1149622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E9D4-D882-DF67-CA59-A5CB065ED68A}"/>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B354351B-EF21-4BE1-125E-3FD53685EB37}"/>
              </a:ext>
            </a:extLst>
          </p:cNvPr>
          <p:cNvSpPr>
            <a:spLocks noGrp="1"/>
          </p:cNvSpPr>
          <p:nvPr>
            <p:ph sz="quarter" idx="11"/>
          </p:nvPr>
        </p:nvSpPr>
        <p:spPr/>
        <p:txBody>
          <a:bodyPr/>
          <a:lstStyle/>
          <a:p>
            <a:r>
              <a:rPr lang="en-US" sz="2000" dirty="0"/>
              <a:t>Future work can the ongoing development and refinement of assessment strategies in XR training. For example:</a:t>
            </a:r>
          </a:p>
          <a:p>
            <a:pPr lvl="1"/>
            <a:r>
              <a:rPr lang="en-US" sz="2000" b="1" dirty="0"/>
              <a:t>Scoring</a:t>
            </a:r>
            <a:r>
              <a:rPr lang="en-US" sz="2000" dirty="0"/>
              <a:t>: Developing robust scoring systems that accurately reflect trainees' performance and proficiency. This might involve creating detailed rubrics, incorporating peer assessments, and using advanced data analytics.</a:t>
            </a:r>
          </a:p>
          <a:p>
            <a:pPr lvl="1"/>
            <a:r>
              <a:rPr lang="en-US" sz="2000" b="1" dirty="0"/>
              <a:t>Reporting</a:t>
            </a:r>
            <a:r>
              <a:rPr lang="en-US" sz="2000" dirty="0"/>
              <a:t>: Creating detailed and accessible reports that provide insights into trainees' progress and areas for improvement. This could include interactive dashboards, detailed performance summaries, and individualized progress reports.</a:t>
            </a:r>
          </a:p>
          <a:p>
            <a:pPr lvl="1"/>
            <a:r>
              <a:rPr lang="en-US" sz="2000" b="1" dirty="0"/>
              <a:t>Validating</a:t>
            </a:r>
            <a:r>
              <a:rPr lang="en-US" sz="2000" dirty="0"/>
              <a:t>: Ensuring the validity and reliability of assessments through continuous testing and validation processes. This might involve pilot testing new assessments, conducting validation studies, and gathering feedback from stakeholders.</a:t>
            </a:r>
          </a:p>
          <a:p>
            <a:endParaRPr lang="en-US" dirty="0"/>
          </a:p>
        </p:txBody>
      </p:sp>
    </p:spTree>
    <p:extLst>
      <p:ext uri="{BB962C8B-B14F-4D97-AF65-F5344CB8AC3E}">
        <p14:creationId xmlns:p14="http://schemas.microsoft.com/office/powerpoint/2010/main" val="33505945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8F90-079F-A3E3-5BCA-04E737E906A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69288ED-E56F-A23A-34FD-036153B8A4B2}"/>
              </a:ext>
            </a:extLst>
          </p:cNvPr>
          <p:cNvSpPr>
            <a:spLocks noGrp="1"/>
          </p:cNvSpPr>
          <p:nvPr>
            <p:ph sz="quarter" idx="11"/>
          </p:nvPr>
        </p:nvSpPr>
        <p:spPr>
          <a:xfrm>
            <a:off x="480133" y="1046715"/>
            <a:ext cx="3216004" cy="5075237"/>
          </a:xfrm>
        </p:spPr>
        <p:txBody>
          <a:bodyPr/>
          <a:lstStyle/>
          <a:p>
            <a:pPr marL="0" indent="0">
              <a:buNone/>
            </a:pPr>
            <a:r>
              <a:rPr lang="en-US" sz="2400" dirty="0"/>
              <a:t>Questions? Comments?</a:t>
            </a:r>
          </a:p>
        </p:txBody>
      </p:sp>
      <p:pic>
        <p:nvPicPr>
          <p:cNvPr id="4" name="Picture 2" descr="THE FAR SIDE from The Living World. George B. Johnson | Download Scientific  Diagram">
            <a:extLst>
              <a:ext uri="{FF2B5EF4-FFF2-40B4-BE49-F238E27FC236}">
                <a16:creationId xmlns:a16="http://schemas.microsoft.com/office/drawing/2014/main" id="{0EDC8C8B-797E-2F67-518A-E3B9EBA2C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136" y="1168767"/>
            <a:ext cx="4818603" cy="549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2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99C3-FBBA-63F9-3537-DFF4A143E4E9}"/>
              </a:ext>
            </a:extLst>
          </p:cNvPr>
          <p:cNvSpPr>
            <a:spLocks noGrp="1"/>
          </p:cNvSpPr>
          <p:nvPr>
            <p:ph type="title"/>
          </p:nvPr>
        </p:nvSpPr>
        <p:spPr/>
        <p:txBody>
          <a:bodyPr/>
          <a:lstStyle/>
          <a:p>
            <a:r>
              <a:rPr lang="en-US" dirty="0"/>
              <a:t>Assessment of Capabilities</a:t>
            </a:r>
          </a:p>
        </p:txBody>
      </p:sp>
      <p:sp>
        <p:nvSpPr>
          <p:cNvPr id="3" name="Content Placeholder 2">
            <a:extLst>
              <a:ext uri="{FF2B5EF4-FFF2-40B4-BE49-F238E27FC236}">
                <a16:creationId xmlns:a16="http://schemas.microsoft.com/office/drawing/2014/main" id="{9EFC7F7F-FD76-1DC9-A5EB-B92EE74D278D}"/>
              </a:ext>
            </a:extLst>
          </p:cNvPr>
          <p:cNvSpPr>
            <a:spLocks noGrp="1"/>
          </p:cNvSpPr>
          <p:nvPr>
            <p:ph sz="quarter" idx="11"/>
          </p:nvPr>
        </p:nvSpPr>
        <p:spPr>
          <a:xfrm>
            <a:off x="509666" y="914401"/>
            <a:ext cx="11221079" cy="2956391"/>
          </a:xfrm>
        </p:spPr>
        <p:txBody>
          <a:bodyPr/>
          <a:lstStyle/>
          <a:p>
            <a:r>
              <a:rPr lang="en-US" sz="2000" dirty="0"/>
              <a:t>Effective capability assessment includes:</a:t>
            </a:r>
          </a:p>
          <a:p>
            <a:pPr lvl="1"/>
            <a:r>
              <a:rPr lang="en-US" sz="2000" b="1" dirty="0"/>
              <a:t>Skill Proficiency Tests: </a:t>
            </a:r>
            <a:r>
              <a:rPr lang="en-US" sz="2000" dirty="0"/>
              <a:t>Evaluating technical and tactical skills through standardized tests.</a:t>
            </a:r>
          </a:p>
          <a:p>
            <a:pPr lvl="1"/>
            <a:r>
              <a:rPr lang="en-US" sz="2000" b="1" dirty="0"/>
              <a:t>Scenario-Based Evaluations: </a:t>
            </a:r>
            <a:r>
              <a:rPr lang="en-US" sz="2000" dirty="0"/>
              <a:t>Using realistic scenarios to test decision-making and problem-solving abilities.</a:t>
            </a:r>
          </a:p>
          <a:p>
            <a:pPr lvl="1"/>
            <a:r>
              <a:rPr lang="en-US" sz="2000" b="1" dirty="0"/>
              <a:t>Performance Reviews</a:t>
            </a:r>
            <a:r>
              <a:rPr lang="en-US" sz="2000" dirty="0"/>
              <a:t>: Regular reviews of performance during training exercises to identify strengths and areas for improvement.</a:t>
            </a:r>
          </a:p>
          <a:p>
            <a:endParaRPr lang="en-US" dirty="0"/>
          </a:p>
        </p:txBody>
      </p:sp>
      <p:pic>
        <p:nvPicPr>
          <p:cNvPr id="3074" name="Picture 2" descr="Performance of Performance Reviews | by ...">
            <a:extLst>
              <a:ext uri="{FF2B5EF4-FFF2-40B4-BE49-F238E27FC236}">
                <a16:creationId xmlns:a16="http://schemas.microsoft.com/office/drawing/2014/main" id="{8DC0143A-DAF6-57A1-9D31-8A9999AFD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497" y="3675269"/>
            <a:ext cx="8213005"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49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483B-5A3D-5D87-59D9-F2C9120C693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0B74218-0CBA-D1CB-27CF-D204E76D4949}"/>
              </a:ext>
            </a:extLst>
          </p:cNvPr>
          <p:cNvSpPr>
            <a:spLocks noGrp="1"/>
          </p:cNvSpPr>
          <p:nvPr>
            <p:ph sz="quarter" idx="11"/>
          </p:nvPr>
        </p:nvSpPr>
        <p:spPr/>
        <p:txBody>
          <a:bodyPr/>
          <a:lstStyle/>
          <a:p>
            <a:r>
              <a:rPr lang="en-US" sz="2000" dirty="0" err="1"/>
              <a:t>Gasteiger</a:t>
            </a:r>
            <a:r>
              <a:rPr lang="en-US" sz="2000" dirty="0"/>
              <a:t>, N., van der Veer, S. N., Wilson, P., &amp; Dowding, D. (2022). How, for whom, and in which contexts or conditions augmented and virtual reality training works in upskilling health care workers: realist synthesis. </a:t>
            </a:r>
            <a:r>
              <a:rPr lang="en-US" sz="2000" i="1" dirty="0"/>
              <a:t>JMIR serious games</a:t>
            </a:r>
            <a:r>
              <a:rPr lang="en-US" sz="2000" dirty="0"/>
              <a:t>, 10(1), e31644.</a:t>
            </a:r>
          </a:p>
          <a:p>
            <a:r>
              <a:rPr lang="en-US" sz="2000" dirty="0"/>
              <a:t>Kessler, A. (2022). The Learning Engineering Process. In Goodell &amp; </a:t>
            </a:r>
            <a:r>
              <a:rPr lang="en-US" sz="2000" dirty="0" err="1"/>
              <a:t>Kolodner</a:t>
            </a:r>
            <a:r>
              <a:rPr lang="en-US" sz="2000" dirty="0"/>
              <a:t> (Eds.), </a:t>
            </a:r>
            <a:r>
              <a:rPr lang="en-US" sz="2000" i="1" dirty="0"/>
              <a:t>Learning Engineering Toolkit: Evidence-based Practices from the Learning Sciences, Instructional Design, and Beyond</a:t>
            </a:r>
            <a:r>
              <a:rPr lang="en-US" sz="2000" dirty="0"/>
              <a:t>. (pp. 31) Routledge: New York and London.   </a:t>
            </a:r>
          </a:p>
          <a:p>
            <a:r>
              <a:rPr lang="en-US" sz="2000" dirty="0"/>
              <a:t>Lockyer, J., </a:t>
            </a:r>
            <a:r>
              <a:rPr lang="en-US" sz="2000" dirty="0" err="1"/>
              <a:t>Carraccio</a:t>
            </a:r>
            <a:r>
              <a:rPr lang="en-US" sz="2000" dirty="0"/>
              <a:t>, C., Chan, M. K., Hart, D., Smee, S., </a:t>
            </a:r>
            <a:r>
              <a:rPr lang="en-US" sz="2000" dirty="0" err="1"/>
              <a:t>Touchie</a:t>
            </a:r>
            <a:r>
              <a:rPr lang="en-US" sz="2000" dirty="0"/>
              <a:t>, C., ... &amp; ICBME Collaborators. (2017). Core principles of assessment in competency-based medical education. </a:t>
            </a:r>
            <a:r>
              <a:rPr lang="en-US" sz="2000" i="1" dirty="0"/>
              <a:t>Medical teacher</a:t>
            </a:r>
            <a:r>
              <a:rPr lang="en-US" sz="2000" dirty="0"/>
              <a:t>, 39(6), 609-616.</a:t>
            </a:r>
          </a:p>
          <a:p>
            <a:r>
              <a:rPr lang="en-US" sz="2000" dirty="0"/>
              <a:t>McGrath, J. L., </a:t>
            </a:r>
            <a:r>
              <a:rPr lang="en-US" sz="2000" dirty="0" err="1"/>
              <a:t>Taekman</a:t>
            </a:r>
            <a:r>
              <a:rPr lang="en-US" sz="2000" dirty="0"/>
              <a:t>, J. M., Dev, P., Danforth, D. R., Mohan, D., </a:t>
            </a:r>
            <a:r>
              <a:rPr lang="en-US" sz="2000" dirty="0" err="1"/>
              <a:t>Kman</a:t>
            </a:r>
            <a:r>
              <a:rPr lang="en-US" sz="2000" dirty="0"/>
              <a:t>, N., ... &amp; Won, K. (2018). Using virtual reality simulation environments to assess competence for emergency medicine learners. </a:t>
            </a:r>
            <a:r>
              <a:rPr lang="en-US" sz="2000" i="1" dirty="0"/>
              <a:t>Academic Emergency Medicine</a:t>
            </a:r>
            <a:r>
              <a:rPr lang="en-US" sz="2000" dirty="0"/>
              <a:t>, 25(2), 186-195.</a:t>
            </a:r>
          </a:p>
          <a:p>
            <a:r>
              <a:rPr lang="en-US" sz="2000" dirty="0"/>
              <a:t>Owens, K., &amp; Goldberg, B. (2022). COMPETENCY-BASED EXPERIENTIAL-EXPERTISE. Design Recommendations for Intelligent Tutoring Systems, 9, 19-29.</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2822729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CCF3-6579-99B6-3711-A16524D60584}"/>
              </a:ext>
            </a:extLst>
          </p:cNvPr>
          <p:cNvSpPr>
            <a:spLocks noGrp="1"/>
          </p:cNvSpPr>
          <p:nvPr>
            <p:ph type="title"/>
          </p:nvPr>
        </p:nvSpPr>
        <p:spPr>
          <a:xfrm>
            <a:off x="-1" y="7176"/>
            <a:ext cx="11279433" cy="815110"/>
          </a:xfrm>
        </p:spPr>
        <p:txBody>
          <a:bodyPr/>
          <a:lstStyle/>
          <a:p>
            <a:r>
              <a:rPr lang="en-US" dirty="0">
                <a:latin typeface="+mn-lt"/>
              </a:rPr>
              <a:t>Broad-Based Learning Science Principles for XR</a:t>
            </a:r>
          </a:p>
        </p:txBody>
      </p:sp>
      <p:sp>
        <p:nvSpPr>
          <p:cNvPr id="3" name="Content Placeholder 2">
            <a:extLst>
              <a:ext uri="{FF2B5EF4-FFF2-40B4-BE49-F238E27FC236}">
                <a16:creationId xmlns:a16="http://schemas.microsoft.com/office/drawing/2014/main" id="{CA221471-12F1-ED18-6279-12BA837327DC}"/>
              </a:ext>
            </a:extLst>
          </p:cNvPr>
          <p:cNvSpPr>
            <a:spLocks noGrp="1"/>
          </p:cNvSpPr>
          <p:nvPr>
            <p:ph idx="1"/>
          </p:nvPr>
        </p:nvSpPr>
        <p:spPr>
          <a:xfrm>
            <a:off x="799196" y="1621349"/>
            <a:ext cx="5475927" cy="2885646"/>
          </a:xfrm>
        </p:spPr>
        <p:txBody>
          <a:bodyPr>
            <a:normAutofit fontScale="92500"/>
          </a:bodyPr>
          <a:lstStyle/>
          <a:p>
            <a:r>
              <a:rPr lang="en-US" dirty="0">
                <a:solidFill>
                  <a:srgbClr val="0070C0"/>
                </a:solidFill>
              </a:rPr>
              <a:t>For skills:</a:t>
            </a:r>
          </a:p>
          <a:p>
            <a:pPr lvl="1"/>
            <a:r>
              <a:rPr lang="en-US" dirty="0"/>
              <a:t>Spacing practice</a:t>
            </a:r>
          </a:p>
          <a:p>
            <a:pPr lvl="1"/>
            <a:r>
              <a:rPr lang="en-US" dirty="0"/>
              <a:t>Interleaving practice</a:t>
            </a:r>
          </a:p>
          <a:p>
            <a:pPr lvl="1"/>
            <a:r>
              <a:rPr lang="en-US" dirty="0"/>
              <a:t>Consistent practice for developing  automaticity and proficiency</a:t>
            </a:r>
          </a:p>
          <a:p>
            <a:pPr lvl="1"/>
            <a:r>
              <a:rPr lang="en-US" dirty="0"/>
              <a:t>Deliberate practice, unpredictable conditions for mastery</a:t>
            </a:r>
          </a:p>
        </p:txBody>
      </p:sp>
      <p:sp>
        <p:nvSpPr>
          <p:cNvPr id="4" name="Date Placeholder 3">
            <a:extLst>
              <a:ext uri="{FF2B5EF4-FFF2-40B4-BE49-F238E27FC236}">
                <a16:creationId xmlns:a16="http://schemas.microsoft.com/office/drawing/2014/main" id="{6B49D883-6886-7663-1EB0-B8C26E64D28E}"/>
              </a:ext>
            </a:extLst>
          </p:cNvPr>
          <p:cNvSpPr>
            <a:spLocks noGrp="1"/>
          </p:cNvSpPr>
          <p:nvPr>
            <p:ph type="dt" sz="half" idx="10"/>
          </p:nvPr>
        </p:nvSpPr>
        <p:spPr/>
        <p:txBody>
          <a:bodyPr/>
          <a:lstStyle/>
          <a:p>
            <a:fld id="{A28E59FC-72E1-47D9-8CF1-E52F036EE873}" type="datetime1">
              <a:rPr lang="en-US" smtClean="0"/>
              <a:t>10/1/24</a:t>
            </a:fld>
            <a:endParaRPr lang="en-US"/>
          </a:p>
        </p:txBody>
      </p:sp>
      <p:sp>
        <p:nvSpPr>
          <p:cNvPr id="5" name="Footer Placeholder 4">
            <a:extLst>
              <a:ext uri="{FF2B5EF4-FFF2-40B4-BE49-F238E27FC236}">
                <a16:creationId xmlns:a16="http://schemas.microsoft.com/office/drawing/2014/main" id="{E345E7E7-3C61-E9EC-EB65-49FC8911F8AA}"/>
              </a:ext>
            </a:extLst>
          </p:cNvPr>
          <p:cNvSpPr>
            <a:spLocks noGrp="1"/>
          </p:cNvSpPr>
          <p:nvPr>
            <p:ph type="ftr" sz="quarter" idx="11"/>
          </p:nvPr>
        </p:nvSpPr>
        <p:spPr/>
        <p:txBody>
          <a:bodyPr/>
          <a:lstStyle/>
          <a:p>
            <a:r>
              <a:rPr lang="de-DE"/>
              <a:t>Madeleine Keehner, Ph.D.</a:t>
            </a:r>
          </a:p>
          <a:p>
            <a:r>
              <a:rPr lang="de-DE"/>
              <a:t>mkeehner@brighter-research.com</a:t>
            </a:r>
            <a:endParaRPr lang="en-US" dirty="0"/>
          </a:p>
        </p:txBody>
      </p:sp>
      <p:sp>
        <p:nvSpPr>
          <p:cNvPr id="6" name="Slide Number Placeholder 5">
            <a:extLst>
              <a:ext uri="{FF2B5EF4-FFF2-40B4-BE49-F238E27FC236}">
                <a16:creationId xmlns:a16="http://schemas.microsoft.com/office/drawing/2014/main" id="{64854583-652A-0296-D81A-DBFB67E616BF}"/>
              </a:ext>
            </a:extLst>
          </p:cNvPr>
          <p:cNvSpPr>
            <a:spLocks noGrp="1"/>
          </p:cNvSpPr>
          <p:nvPr>
            <p:ph type="sldNum" sz="quarter" idx="12"/>
          </p:nvPr>
        </p:nvSpPr>
        <p:spPr/>
        <p:txBody>
          <a:bodyPr/>
          <a:lstStyle/>
          <a:p>
            <a:fld id="{D1A8F818-FFE2-4E45-9E37-7B48EE453434}" type="slidenum">
              <a:rPr lang="en-US" smtClean="0"/>
              <a:pPr/>
              <a:t>71</a:t>
            </a:fld>
            <a:endParaRPr lang="en-US" dirty="0"/>
          </a:p>
        </p:txBody>
      </p:sp>
      <p:sp>
        <p:nvSpPr>
          <p:cNvPr id="7" name="Content Placeholder 2">
            <a:extLst>
              <a:ext uri="{FF2B5EF4-FFF2-40B4-BE49-F238E27FC236}">
                <a16:creationId xmlns:a16="http://schemas.microsoft.com/office/drawing/2014/main" id="{311E0D14-3140-6425-A15C-6A9D824ECCCE}"/>
              </a:ext>
            </a:extLst>
          </p:cNvPr>
          <p:cNvSpPr txBox="1">
            <a:spLocks/>
          </p:cNvSpPr>
          <p:nvPr/>
        </p:nvSpPr>
        <p:spPr>
          <a:xfrm>
            <a:off x="6904139" y="1621349"/>
            <a:ext cx="4281009" cy="2989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spcBef>
                <a:spcPct val="20000"/>
              </a:spcBef>
              <a:buClr>
                <a:schemeClr val="tx1"/>
              </a:buClr>
              <a:buSzPct val="75000"/>
              <a:buFont typeface="Wingdings" charset="2"/>
              <a:buChar char="Ø"/>
            </a:pPr>
            <a:r>
              <a:rPr lang="en-US" sz="2600" dirty="0">
                <a:solidFill>
                  <a:srgbClr val="0070C0"/>
                </a:solidFill>
                <a:latin typeface="Arial" panose="020B0604020202020204" pitchFamily="34" charset="0"/>
                <a:cs typeface="Arial" panose="020B0604020202020204" pitchFamily="34" charset="0"/>
              </a:rPr>
              <a:t>For knowledge:</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Multimedia design</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Dual coding</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Elaboration</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Concrete examples</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Spacing and interleaving</a:t>
            </a:r>
          </a:p>
          <a:p>
            <a:pPr marL="990575" lvl="1" indent="-380990">
              <a:spcBef>
                <a:spcPct val="20000"/>
              </a:spcBef>
              <a:buClr>
                <a:schemeClr val="tx1"/>
              </a:buClr>
              <a:buSzPct val="75000"/>
              <a:buFont typeface="Wingdings" pitchFamily="2" charset="2"/>
              <a:buChar char="n"/>
            </a:pPr>
            <a:r>
              <a:rPr lang="en-US" sz="2200" dirty="0">
                <a:latin typeface="Arial" panose="020B0604020202020204" pitchFamily="34" charset="0"/>
                <a:cs typeface="Arial" panose="020B0604020202020204" pitchFamily="34" charset="0"/>
              </a:rPr>
              <a:t>Retrieval practice</a:t>
            </a:r>
          </a:p>
          <a:p>
            <a:endParaRPr lang="en-US" dirty="0"/>
          </a:p>
        </p:txBody>
      </p:sp>
      <p:sp>
        <p:nvSpPr>
          <p:cNvPr id="8" name="Content Placeholder 2">
            <a:extLst>
              <a:ext uri="{FF2B5EF4-FFF2-40B4-BE49-F238E27FC236}">
                <a16:creationId xmlns:a16="http://schemas.microsoft.com/office/drawing/2014/main" id="{D5912669-5C4B-1E5E-6336-68B3BBF0F401}"/>
              </a:ext>
            </a:extLst>
          </p:cNvPr>
          <p:cNvSpPr txBox="1">
            <a:spLocks/>
          </p:cNvSpPr>
          <p:nvPr/>
        </p:nvSpPr>
        <p:spPr>
          <a:xfrm>
            <a:off x="799197" y="4935108"/>
            <a:ext cx="10104266" cy="107079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70C0"/>
                </a:solidFill>
                <a:latin typeface="Arial" panose="020B0604020202020204" pitchFamily="34" charset="0"/>
                <a:cs typeface="Arial" panose="020B0604020202020204" pitchFamily="34" charset="0"/>
              </a:rPr>
              <a:t>Model the cognitive processes and the learning objectives</a:t>
            </a:r>
          </a:p>
          <a:p>
            <a:pPr marL="0" indent="0" algn="ctr">
              <a:buNone/>
            </a:pPr>
            <a:r>
              <a:rPr lang="en-US" dirty="0">
                <a:solidFill>
                  <a:srgbClr val="0070C0"/>
                </a:solidFill>
                <a:latin typeface="Arial" panose="020B0604020202020204" pitchFamily="34" charset="0"/>
                <a:cs typeface="Arial" panose="020B0604020202020204" pitchFamily="34" charset="0"/>
              </a:rPr>
              <a:t>Consider aptitude-treatment interactions</a:t>
            </a:r>
          </a:p>
          <a:p>
            <a:pPr marL="0" indent="0" algn="ctr">
              <a:buNone/>
            </a:pPr>
            <a:r>
              <a:rPr lang="en-US" dirty="0">
                <a:solidFill>
                  <a:srgbClr val="0070C0"/>
                </a:solidFill>
                <a:latin typeface="Arial" panose="020B0604020202020204" pitchFamily="34" charset="0"/>
                <a:cs typeface="Arial" panose="020B0604020202020204" pitchFamily="34" charset="0"/>
              </a:rPr>
              <a:t>Apply learning engineering, feedback, adaptive learning</a:t>
            </a:r>
          </a:p>
        </p:txBody>
      </p:sp>
    </p:spTree>
    <p:extLst>
      <p:ext uri="{BB962C8B-B14F-4D97-AF65-F5344CB8AC3E}">
        <p14:creationId xmlns:p14="http://schemas.microsoft.com/office/powerpoint/2010/main" val="1628466938"/>
      </p:ext>
    </p:extLst>
  </p:cSld>
  <p:clrMapOvr>
    <a:masterClrMapping/>
  </p:clrMapOvr>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06C2-579E-8529-B9EF-577AD4ADA91B}"/>
              </a:ext>
            </a:extLst>
          </p:cNvPr>
          <p:cNvSpPr>
            <a:spLocks noGrp="1"/>
          </p:cNvSpPr>
          <p:nvPr>
            <p:ph type="title"/>
          </p:nvPr>
        </p:nvSpPr>
        <p:spPr/>
        <p:txBody>
          <a:bodyPr/>
          <a:lstStyle/>
          <a:p>
            <a:r>
              <a:rPr lang="en-US" dirty="0"/>
              <a:t>Recap of Learning Objectives</a:t>
            </a:r>
          </a:p>
        </p:txBody>
      </p:sp>
      <p:sp>
        <p:nvSpPr>
          <p:cNvPr id="3" name="Content Placeholder 2">
            <a:extLst>
              <a:ext uri="{FF2B5EF4-FFF2-40B4-BE49-F238E27FC236}">
                <a16:creationId xmlns:a16="http://schemas.microsoft.com/office/drawing/2014/main" id="{6155AED0-B6C2-A8EE-C37C-98FD49CDB5D4}"/>
              </a:ext>
            </a:extLst>
          </p:cNvPr>
          <p:cNvSpPr>
            <a:spLocks noGrp="1"/>
          </p:cNvSpPr>
          <p:nvPr>
            <p:ph sz="quarter" idx="11"/>
          </p:nvPr>
        </p:nvSpPr>
        <p:spPr/>
        <p:txBody>
          <a:bodyPr/>
          <a:lstStyle/>
          <a:p>
            <a:r>
              <a:rPr lang="en-US" sz="2000" dirty="0"/>
              <a:t>LO1: Identify the principles of effective assessment design within virtual reality training simulations.</a:t>
            </a:r>
          </a:p>
          <a:p>
            <a:r>
              <a:rPr lang="en-US" sz="2000" dirty="0"/>
              <a:t>LO2: Appraise various metrics and data collection methods to track learners' progression from novice to expert levels in medical and military contexts.</a:t>
            </a:r>
          </a:p>
          <a:p>
            <a:r>
              <a:rPr lang="en-US" sz="2000" dirty="0"/>
              <a:t>LO3: Examine how to develop assessments that provide actionable feedback to learners, instructors, and training developers, including tailoring learning experiences and optimizing training curricula to expedite novice to expert proficiency.</a:t>
            </a:r>
          </a:p>
          <a:p>
            <a:endParaRPr lang="en-US" dirty="0"/>
          </a:p>
        </p:txBody>
      </p:sp>
    </p:spTree>
    <p:extLst>
      <p:ext uri="{BB962C8B-B14F-4D97-AF65-F5344CB8AC3E}">
        <p14:creationId xmlns:p14="http://schemas.microsoft.com/office/powerpoint/2010/main" val="1483179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60A4-3D3D-F5B3-5AA5-8677010CAAF0}"/>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61E8A763-FDA2-F57B-B536-29525F089ECF}"/>
              </a:ext>
            </a:extLst>
          </p:cNvPr>
          <p:cNvSpPr>
            <a:spLocks noGrp="1"/>
          </p:cNvSpPr>
          <p:nvPr>
            <p:ph sz="quarter" idx="11"/>
          </p:nvPr>
        </p:nvSpPr>
        <p:spPr/>
        <p:txBody>
          <a:bodyPr/>
          <a:lstStyle/>
          <a:p>
            <a:r>
              <a:rPr lang="en-US" sz="2000" b="1" dirty="0"/>
              <a:t>Data Cleaning and Preparation </a:t>
            </a:r>
          </a:p>
          <a:p>
            <a:r>
              <a:rPr lang="en-US" sz="2000" dirty="0"/>
              <a:t>Before analyzing data, it is important to clean and prepare it to ensure accuracy and reliability.</a:t>
            </a:r>
          </a:p>
          <a:p>
            <a:pPr lvl="1"/>
            <a:r>
              <a:rPr lang="en-US" sz="2000" b="1" dirty="0"/>
              <a:t>Remove Outliers</a:t>
            </a:r>
            <a:r>
              <a:rPr lang="en-US" sz="2000" dirty="0"/>
              <a:t>: Identify and remove any outliers that may skew the analysis. For instance, extremely high or low scores that do not reflect typical performance.</a:t>
            </a:r>
          </a:p>
          <a:p>
            <a:pPr lvl="1"/>
            <a:r>
              <a:rPr lang="en-US" sz="2000" b="1" dirty="0"/>
              <a:t>Check for Missing Data</a:t>
            </a:r>
            <a:r>
              <a:rPr lang="en-US" sz="2000" dirty="0"/>
              <a:t>: Address any missing data points to ensure completeness. This might involve imputing missing values or excluding incomplete data sets.</a:t>
            </a:r>
          </a:p>
          <a:p>
            <a:pPr lvl="1"/>
            <a:r>
              <a:rPr lang="en-US" sz="2000" b="1" dirty="0"/>
              <a:t>Normalize Data: </a:t>
            </a:r>
            <a:r>
              <a:rPr lang="en-US" sz="2000" dirty="0"/>
              <a:t>Normalize data to ensure consistency and comparability across different data sets. This could involve standardizing scores to a common scale.</a:t>
            </a:r>
          </a:p>
        </p:txBody>
      </p:sp>
    </p:spTree>
    <p:extLst>
      <p:ext uri="{BB962C8B-B14F-4D97-AF65-F5344CB8AC3E}">
        <p14:creationId xmlns:p14="http://schemas.microsoft.com/office/powerpoint/2010/main" val="36129579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25F9-E602-6694-22FD-0C26CF5629A2}"/>
              </a:ext>
            </a:extLst>
          </p:cNvPr>
          <p:cNvSpPr>
            <a:spLocks noGrp="1"/>
          </p:cNvSpPr>
          <p:nvPr>
            <p:ph type="title"/>
          </p:nvPr>
        </p:nvSpPr>
        <p:spPr/>
        <p:txBody>
          <a:bodyPr/>
          <a:lstStyle/>
          <a:p>
            <a:r>
              <a:rPr lang="en-US" dirty="0"/>
              <a:t>Machine Learning Analyses</a:t>
            </a:r>
          </a:p>
        </p:txBody>
      </p:sp>
      <p:sp>
        <p:nvSpPr>
          <p:cNvPr id="3" name="Content Placeholder 2">
            <a:extLst>
              <a:ext uri="{FF2B5EF4-FFF2-40B4-BE49-F238E27FC236}">
                <a16:creationId xmlns:a16="http://schemas.microsoft.com/office/drawing/2014/main" id="{A3356FB2-9025-1319-7850-3A26B0E34726}"/>
              </a:ext>
            </a:extLst>
          </p:cNvPr>
          <p:cNvSpPr>
            <a:spLocks noGrp="1"/>
          </p:cNvSpPr>
          <p:nvPr>
            <p:ph sz="quarter" idx="11"/>
          </p:nvPr>
        </p:nvSpPr>
        <p:spPr/>
        <p:txBody>
          <a:bodyPr/>
          <a:lstStyle/>
          <a:p>
            <a:r>
              <a:rPr lang="en-US" sz="2000" b="1" dirty="0"/>
              <a:t>Data Preprocessing</a:t>
            </a:r>
          </a:p>
          <a:p>
            <a:r>
              <a:rPr lang="en-US" sz="2000" dirty="0"/>
              <a:t>Once data is collected, it must be preprocessed to ensure it is suitable for analysis. Preprocessing steps include:</a:t>
            </a:r>
          </a:p>
          <a:p>
            <a:pPr lvl="1">
              <a:buFont typeface="Arial" panose="020B0604020202020204" pitchFamily="34" charset="0"/>
              <a:buChar char="•"/>
            </a:pPr>
            <a:r>
              <a:rPr lang="en-US" sz="2000" b="1" dirty="0"/>
              <a:t>Data Cleaning:</a:t>
            </a:r>
            <a:r>
              <a:rPr lang="en-US" sz="2000" dirty="0"/>
              <a:t> Removing duplicates, handling missing values, and correcting errors.</a:t>
            </a:r>
          </a:p>
          <a:p>
            <a:pPr lvl="1">
              <a:buFont typeface="Arial" panose="020B0604020202020204" pitchFamily="34" charset="0"/>
              <a:buChar char="•"/>
            </a:pPr>
            <a:r>
              <a:rPr lang="en-US" sz="2000" b="1" dirty="0"/>
              <a:t>Normalization:</a:t>
            </a:r>
            <a:r>
              <a:rPr lang="en-US" sz="2000" dirty="0"/>
              <a:t> Scaling numerical data to a standard range to ensure consistency.</a:t>
            </a:r>
          </a:p>
          <a:p>
            <a:pPr lvl="1">
              <a:buFont typeface="Arial" panose="020B0604020202020204" pitchFamily="34" charset="0"/>
              <a:buChar char="•"/>
            </a:pPr>
            <a:r>
              <a:rPr lang="en-US" sz="2000" b="1" dirty="0"/>
              <a:t>Categorization:</a:t>
            </a:r>
            <a:r>
              <a:rPr lang="en-US" sz="2000" dirty="0"/>
              <a:t> Converting categorical data into numerical format using techniques like one-hot encoding.</a:t>
            </a:r>
          </a:p>
          <a:p>
            <a:pPr lvl="1">
              <a:buFont typeface="Arial" panose="020B0604020202020204" pitchFamily="34" charset="0"/>
              <a:buChar char="•"/>
            </a:pPr>
            <a:r>
              <a:rPr lang="en-US" sz="2000" b="1" dirty="0"/>
              <a:t>Segmentation:</a:t>
            </a:r>
            <a:r>
              <a:rPr lang="en-US" sz="2000" dirty="0"/>
              <a:t> Dividing continuous data streams into meaningful segments for analysis.</a:t>
            </a:r>
          </a:p>
          <a:p>
            <a:endParaRPr lang="en-US" dirty="0"/>
          </a:p>
        </p:txBody>
      </p:sp>
    </p:spTree>
    <p:extLst>
      <p:ext uri="{BB962C8B-B14F-4D97-AF65-F5344CB8AC3E}">
        <p14:creationId xmlns:p14="http://schemas.microsoft.com/office/powerpoint/2010/main" val="730980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3189-8F1E-19C1-2DA3-67EEE30DC692}"/>
              </a:ext>
            </a:extLst>
          </p:cNvPr>
          <p:cNvSpPr>
            <a:spLocks noGrp="1"/>
          </p:cNvSpPr>
          <p:nvPr>
            <p:ph type="title"/>
          </p:nvPr>
        </p:nvSpPr>
        <p:spPr/>
        <p:txBody>
          <a:bodyPr/>
          <a:lstStyle/>
          <a:p>
            <a:r>
              <a:rPr lang="en-US" dirty="0"/>
              <a:t>Feature Engineering</a:t>
            </a:r>
          </a:p>
        </p:txBody>
      </p:sp>
      <p:sp>
        <p:nvSpPr>
          <p:cNvPr id="3" name="Content Placeholder 2">
            <a:extLst>
              <a:ext uri="{FF2B5EF4-FFF2-40B4-BE49-F238E27FC236}">
                <a16:creationId xmlns:a16="http://schemas.microsoft.com/office/drawing/2014/main" id="{CD003150-718F-6323-4833-FC41E906D63A}"/>
              </a:ext>
            </a:extLst>
          </p:cNvPr>
          <p:cNvSpPr>
            <a:spLocks noGrp="1"/>
          </p:cNvSpPr>
          <p:nvPr>
            <p:ph sz="quarter" idx="11"/>
          </p:nvPr>
        </p:nvSpPr>
        <p:spPr>
          <a:xfrm>
            <a:off x="480132" y="1990344"/>
            <a:ext cx="11250613" cy="2692952"/>
          </a:xfrm>
        </p:spPr>
        <p:txBody>
          <a:bodyPr/>
          <a:lstStyle/>
          <a:p>
            <a:r>
              <a:rPr lang="en-US" sz="2000" dirty="0"/>
              <a:t>Feature engineering involves creating new features or modifying existing ones to improve the performance of machine learning models. Key steps include:</a:t>
            </a:r>
          </a:p>
          <a:p>
            <a:pPr lvl="1">
              <a:buFont typeface="Arial" panose="020B0604020202020204" pitchFamily="34" charset="0"/>
              <a:buChar char="•"/>
            </a:pPr>
            <a:r>
              <a:rPr lang="en-US" sz="2000" b="1" dirty="0"/>
              <a:t>Feature Extraction:</a:t>
            </a:r>
            <a:r>
              <a:rPr lang="en-US" sz="2000" dirty="0"/>
              <a:t> Identifying and extracting relevant features from raw data. For example, extracting specific movement patterns from motion tracking data.</a:t>
            </a:r>
          </a:p>
          <a:p>
            <a:pPr lvl="1">
              <a:buFont typeface="Arial" panose="020B0604020202020204" pitchFamily="34" charset="0"/>
              <a:buChar char="•"/>
            </a:pPr>
            <a:r>
              <a:rPr lang="en-US" sz="2000" b="1" dirty="0"/>
              <a:t>Feature Selection:</a:t>
            </a:r>
            <a:r>
              <a:rPr lang="en-US" sz="2000" dirty="0"/>
              <a:t> Selecting the most important features that contribute to predictive performance. Techniques include correlation analysis and feature importance scores.</a:t>
            </a:r>
          </a:p>
          <a:p>
            <a:pPr lvl="1">
              <a:buFont typeface="Arial" panose="020B0604020202020204" pitchFamily="34" charset="0"/>
              <a:buChar char="•"/>
            </a:pPr>
            <a:r>
              <a:rPr lang="en-US" sz="2000" b="1" dirty="0"/>
              <a:t>Feature Transformation:</a:t>
            </a:r>
            <a:r>
              <a:rPr lang="en-US" sz="2000" dirty="0"/>
              <a:t> Transforming features to enhance model performance. This could include logarithmic transformations, polynomial features, or interaction terms.</a:t>
            </a:r>
          </a:p>
          <a:p>
            <a:endParaRPr lang="en-US" dirty="0"/>
          </a:p>
        </p:txBody>
      </p:sp>
    </p:spTree>
    <p:extLst>
      <p:ext uri="{BB962C8B-B14F-4D97-AF65-F5344CB8AC3E}">
        <p14:creationId xmlns:p14="http://schemas.microsoft.com/office/powerpoint/2010/main" val="2268394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04C-9B86-13F1-763C-F8B7AA5F0B23}"/>
              </a:ext>
            </a:extLst>
          </p:cNvPr>
          <p:cNvSpPr>
            <a:spLocks noGrp="1"/>
          </p:cNvSpPr>
          <p:nvPr>
            <p:ph type="title"/>
          </p:nvPr>
        </p:nvSpPr>
        <p:spPr/>
        <p:txBody>
          <a:bodyPr/>
          <a:lstStyle/>
          <a:p>
            <a:r>
              <a:rPr lang="en-US" dirty="0"/>
              <a:t>Modeling: Supervised Learning</a:t>
            </a:r>
          </a:p>
        </p:txBody>
      </p:sp>
      <p:sp>
        <p:nvSpPr>
          <p:cNvPr id="3" name="Content Placeholder 2">
            <a:extLst>
              <a:ext uri="{FF2B5EF4-FFF2-40B4-BE49-F238E27FC236}">
                <a16:creationId xmlns:a16="http://schemas.microsoft.com/office/drawing/2014/main" id="{3C941C5A-4984-5B52-0579-1164236C422B}"/>
              </a:ext>
            </a:extLst>
          </p:cNvPr>
          <p:cNvSpPr>
            <a:spLocks noGrp="1"/>
          </p:cNvSpPr>
          <p:nvPr>
            <p:ph sz="quarter" idx="11"/>
          </p:nvPr>
        </p:nvSpPr>
        <p:spPr/>
        <p:txBody>
          <a:bodyPr/>
          <a:lstStyle/>
          <a:p>
            <a:r>
              <a:rPr lang="en-US" sz="2000" dirty="0"/>
              <a:t>Machine learning models are used to analyze the data and derive insights. Commonly used models include:</a:t>
            </a:r>
          </a:p>
          <a:p>
            <a:r>
              <a:rPr lang="en-US" sz="2000" b="1" dirty="0"/>
              <a:t>a. Supervised Learning</a:t>
            </a:r>
          </a:p>
          <a:p>
            <a:pPr>
              <a:buFont typeface="Arial" panose="020B0604020202020204" pitchFamily="34" charset="0"/>
              <a:buChar char="•"/>
            </a:pPr>
            <a:r>
              <a:rPr lang="en-US" sz="2000" b="1" dirty="0"/>
              <a:t>Classification:</a:t>
            </a:r>
            <a:r>
              <a:rPr lang="en-US" sz="2000" dirty="0"/>
              <a:t> Used when the output variable is categorical. Examples include:</a:t>
            </a:r>
          </a:p>
          <a:p>
            <a:pPr marL="742950" lvl="1" indent="-285750">
              <a:buFont typeface="Arial" panose="020B0604020202020204" pitchFamily="34" charset="0"/>
              <a:buChar char="•"/>
            </a:pPr>
            <a:r>
              <a:rPr lang="en-US" sz="2000" b="1" dirty="0"/>
              <a:t>Logistic Regression:</a:t>
            </a:r>
            <a:r>
              <a:rPr lang="en-US" sz="2000" dirty="0"/>
              <a:t> For binary outcomes (e.g., pass/fail).</a:t>
            </a:r>
          </a:p>
          <a:p>
            <a:pPr marL="742950" lvl="1" indent="-285750">
              <a:buFont typeface="Arial" panose="020B0604020202020204" pitchFamily="34" charset="0"/>
              <a:buChar char="•"/>
            </a:pPr>
            <a:r>
              <a:rPr lang="en-US" sz="2000" b="1" dirty="0"/>
              <a:t>Random Forests and Gradient Boosting Machines:</a:t>
            </a:r>
            <a:r>
              <a:rPr lang="en-US" sz="2000" dirty="0"/>
              <a:t> For multi-class classification.</a:t>
            </a:r>
          </a:p>
          <a:p>
            <a:pPr>
              <a:buFont typeface="Arial" panose="020B0604020202020204" pitchFamily="34" charset="0"/>
              <a:buChar char="•"/>
            </a:pPr>
            <a:r>
              <a:rPr lang="en-US" sz="2000" b="1" dirty="0"/>
              <a:t>Regression:</a:t>
            </a:r>
            <a:r>
              <a:rPr lang="en-US" sz="2000" dirty="0"/>
              <a:t> Used when the output variable is continuous. Examples include:</a:t>
            </a:r>
          </a:p>
          <a:p>
            <a:pPr marL="742950" lvl="1" indent="-285750">
              <a:buFont typeface="Arial" panose="020B0604020202020204" pitchFamily="34" charset="0"/>
              <a:buChar char="•"/>
            </a:pPr>
            <a:r>
              <a:rPr lang="en-US" sz="2000" b="1" dirty="0"/>
              <a:t>Linear Regression:</a:t>
            </a:r>
            <a:r>
              <a:rPr lang="en-US" sz="2000" dirty="0"/>
              <a:t> For predicting scores or times.</a:t>
            </a:r>
          </a:p>
          <a:p>
            <a:pPr marL="742950" lvl="1" indent="-285750">
              <a:buFont typeface="Arial" panose="020B0604020202020204" pitchFamily="34" charset="0"/>
              <a:buChar char="•"/>
            </a:pPr>
            <a:r>
              <a:rPr lang="en-US" sz="2000" b="1" dirty="0"/>
              <a:t>Support Vector Regression and Neural Networks:</a:t>
            </a:r>
            <a:r>
              <a:rPr lang="en-US" sz="2000" dirty="0"/>
              <a:t> For more complex relationships.</a:t>
            </a:r>
          </a:p>
          <a:p>
            <a:endParaRPr lang="en-US" dirty="0"/>
          </a:p>
        </p:txBody>
      </p:sp>
    </p:spTree>
    <p:extLst>
      <p:ext uri="{BB962C8B-B14F-4D97-AF65-F5344CB8AC3E}">
        <p14:creationId xmlns:p14="http://schemas.microsoft.com/office/powerpoint/2010/main" val="317596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3C74-D202-FF11-D7D5-E56CAB3AEB59}"/>
              </a:ext>
            </a:extLst>
          </p:cNvPr>
          <p:cNvSpPr>
            <a:spLocks noGrp="1"/>
          </p:cNvSpPr>
          <p:nvPr>
            <p:ph type="title"/>
          </p:nvPr>
        </p:nvSpPr>
        <p:spPr/>
        <p:txBody>
          <a:bodyPr/>
          <a:lstStyle/>
          <a:p>
            <a:r>
              <a:rPr lang="en-US" dirty="0"/>
              <a:t>Modeling: Unsupervised Learning</a:t>
            </a:r>
          </a:p>
        </p:txBody>
      </p:sp>
      <p:sp>
        <p:nvSpPr>
          <p:cNvPr id="3" name="Content Placeholder 2">
            <a:extLst>
              <a:ext uri="{FF2B5EF4-FFF2-40B4-BE49-F238E27FC236}">
                <a16:creationId xmlns:a16="http://schemas.microsoft.com/office/drawing/2014/main" id="{1A884FE0-BF22-FD11-72EC-20B47629CC23}"/>
              </a:ext>
            </a:extLst>
          </p:cNvPr>
          <p:cNvSpPr>
            <a:spLocks noGrp="1"/>
          </p:cNvSpPr>
          <p:nvPr>
            <p:ph sz="quarter" idx="11"/>
          </p:nvPr>
        </p:nvSpPr>
        <p:spPr/>
        <p:txBody>
          <a:bodyPr/>
          <a:lstStyle/>
          <a:p>
            <a:r>
              <a:rPr lang="en-US" sz="2000" b="1" dirty="0"/>
              <a:t>Unsupervised Learning</a:t>
            </a:r>
          </a:p>
          <a:p>
            <a:pPr>
              <a:buFont typeface="Arial" panose="020B0604020202020204" pitchFamily="34" charset="0"/>
              <a:buChar char="•"/>
            </a:pPr>
            <a:r>
              <a:rPr lang="en-US" sz="2000" b="1" dirty="0"/>
              <a:t>Clustering:</a:t>
            </a:r>
            <a:r>
              <a:rPr lang="en-US" sz="2000" dirty="0"/>
              <a:t> Grouping data points into clusters based on similarity. Techniques include:</a:t>
            </a:r>
          </a:p>
          <a:p>
            <a:pPr marL="742950" lvl="1" indent="-285750">
              <a:buFont typeface="Arial" panose="020B0604020202020204" pitchFamily="34" charset="0"/>
              <a:buChar char="•"/>
            </a:pPr>
            <a:r>
              <a:rPr lang="en-US" sz="2000" b="1" dirty="0"/>
              <a:t>K-Means Clustering:</a:t>
            </a:r>
            <a:r>
              <a:rPr lang="en-US" sz="2000" dirty="0"/>
              <a:t> Grouping similar performance patterns.</a:t>
            </a:r>
          </a:p>
          <a:p>
            <a:pPr marL="742950" lvl="1" indent="-285750">
              <a:buFont typeface="Arial" panose="020B0604020202020204" pitchFamily="34" charset="0"/>
              <a:buChar char="•"/>
            </a:pPr>
            <a:r>
              <a:rPr lang="en-US" sz="2000" b="1" dirty="0"/>
              <a:t>Hierarchical Clustering:</a:t>
            </a:r>
            <a:r>
              <a:rPr lang="en-US" sz="2000" dirty="0"/>
              <a:t> Creating a hierarchy of clusters.</a:t>
            </a:r>
          </a:p>
          <a:p>
            <a:pPr>
              <a:buFont typeface="Arial" panose="020B0604020202020204" pitchFamily="34" charset="0"/>
              <a:buChar char="•"/>
            </a:pPr>
            <a:r>
              <a:rPr lang="en-US" sz="2000" b="1" dirty="0"/>
              <a:t>Dimensionality Reduction:</a:t>
            </a:r>
            <a:r>
              <a:rPr lang="en-US" sz="2000" dirty="0"/>
              <a:t> Reducing the number of features while retaining important information. Techniques include:</a:t>
            </a:r>
          </a:p>
          <a:p>
            <a:pPr marL="742950" lvl="1" indent="-285750">
              <a:buFont typeface="Arial" panose="020B0604020202020204" pitchFamily="34" charset="0"/>
              <a:buChar char="•"/>
            </a:pPr>
            <a:r>
              <a:rPr lang="en-US" sz="2000" b="1" dirty="0"/>
              <a:t>Principal Component Analysis (PCA):</a:t>
            </a:r>
            <a:r>
              <a:rPr lang="en-US" sz="2000" dirty="0"/>
              <a:t> Simplifying feature sets.</a:t>
            </a:r>
          </a:p>
          <a:p>
            <a:pPr marL="742950" lvl="1" indent="-285750">
              <a:buFont typeface="Arial" panose="020B0604020202020204" pitchFamily="34" charset="0"/>
              <a:buChar char="•"/>
            </a:pPr>
            <a:r>
              <a:rPr lang="en-US" sz="2000" b="1" dirty="0"/>
              <a:t>t-Distributed Stochastic Neighbor Embedding (t-SNE):</a:t>
            </a:r>
            <a:r>
              <a:rPr lang="en-US" sz="2000" dirty="0"/>
              <a:t> For visualizing high-dimensional data.</a:t>
            </a:r>
          </a:p>
          <a:p>
            <a:endParaRPr lang="en-US" dirty="0"/>
          </a:p>
        </p:txBody>
      </p:sp>
    </p:spTree>
    <p:extLst>
      <p:ext uri="{BB962C8B-B14F-4D97-AF65-F5344CB8AC3E}">
        <p14:creationId xmlns:p14="http://schemas.microsoft.com/office/powerpoint/2010/main" val="3223418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0DCF-4D72-22B5-335E-514042DE97E1}"/>
              </a:ext>
            </a:extLst>
          </p:cNvPr>
          <p:cNvSpPr>
            <a:spLocks noGrp="1"/>
          </p:cNvSpPr>
          <p:nvPr>
            <p:ph type="title"/>
          </p:nvPr>
        </p:nvSpPr>
        <p:spPr/>
        <p:txBody>
          <a:bodyPr/>
          <a:lstStyle/>
          <a:p>
            <a:r>
              <a:rPr lang="en-US" dirty="0"/>
              <a:t>Modeling: Reinforcement Learning</a:t>
            </a:r>
          </a:p>
        </p:txBody>
      </p:sp>
      <p:sp>
        <p:nvSpPr>
          <p:cNvPr id="3" name="Content Placeholder 2">
            <a:extLst>
              <a:ext uri="{FF2B5EF4-FFF2-40B4-BE49-F238E27FC236}">
                <a16:creationId xmlns:a16="http://schemas.microsoft.com/office/drawing/2014/main" id="{1C4C09C7-4B6A-3B11-F2B4-BCEBE20A7E7D}"/>
              </a:ext>
            </a:extLst>
          </p:cNvPr>
          <p:cNvSpPr>
            <a:spLocks noGrp="1"/>
          </p:cNvSpPr>
          <p:nvPr>
            <p:ph sz="quarter" idx="11"/>
          </p:nvPr>
        </p:nvSpPr>
        <p:spPr/>
        <p:txBody>
          <a:bodyPr/>
          <a:lstStyle/>
          <a:p>
            <a:r>
              <a:rPr lang="en-US" sz="2000" b="1" dirty="0"/>
              <a:t>Reinforcement Learning</a:t>
            </a:r>
          </a:p>
          <a:p>
            <a:pPr>
              <a:buFont typeface="Arial" panose="020B0604020202020204" pitchFamily="34" charset="0"/>
              <a:buChar char="•"/>
            </a:pPr>
            <a:r>
              <a:rPr lang="en-US" sz="2000" b="1" dirty="0"/>
              <a:t>Policy Learning:</a:t>
            </a:r>
            <a:r>
              <a:rPr lang="en-US" sz="2000" dirty="0"/>
              <a:t> Training models to make sequential decisions by maximizing cumulative rewards. This can be used to adapt VR training scenarios dynamically based on trainee performance.</a:t>
            </a:r>
          </a:p>
          <a:p>
            <a:endParaRPr lang="en-US" dirty="0"/>
          </a:p>
        </p:txBody>
      </p:sp>
    </p:spTree>
    <p:extLst>
      <p:ext uri="{BB962C8B-B14F-4D97-AF65-F5344CB8AC3E}">
        <p14:creationId xmlns:p14="http://schemas.microsoft.com/office/powerpoint/2010/main" val="3292198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89D7-7CD3-CA0D-1789-EBEDB622A5DF}"/>
              </a:ext>
            </a:extLst>
          </p:cNvPr>
          <p:cNvSpPr>
            <a:spLocks noGrp="1"/>
          </p:cNvSpPr>
          <p:nvPr>
            <p:ph type="title"/>
          </p:nvPr>
        </p:nvSpPr>
        <p:spPr/>
        <p:txBody>
          <a:bodyPr/>
          <a:lstStyle/>
          <a:p>
            <a:r>
              <a:rPr lang="en-US" dirty="0"/>
              <a:t>Model Evaluation</a:t>
            </a:r>
          </a:p>
        </p:txBody>
      </p:sp>
      <p:sp>
        <p:nvSpPr>
          <p:cNvPr id="3" name="Content Placeholder 2">
            <a:extLst>
              <a:ext uri="{FF2B5EF4-FFF2-40B4-BE49-F238E27FC236}">
                <a16:creationId xmlns:a16="http://schemas.microsoft.com/office/drawing/2014/main" id="{5197C6D9-EE55-FC11-9058-42C4C0179FFB}"/>
              </a:ext>
            </a:extLst>
          </p:cNvPr>
          <p:cNvSpPr>
            <a:spLocks noGrp="1"/>
          </p:cNvSpPr>
          <p:nvPr>
            <p:ph sz="quarter" idx="11"/>
          </p:nvPr>
        </p:nvSpPr>
        <p:spPr/>
        <p:txBody>
          <a:bodyPr/>
          <a:lstStyle/>
          <a:p>
            <a:r>
              <a:rPr lang="en-US" sz="2000" b="1" dirty="0"/>
              <a:t>Model Evaluation</a:t>
            </a:r>
          </a:p>
          <a:p>
            <a:r>
              <a:rPr lang="en-US" sz="2000" dirty="0"/>
              <a:t>Evaluating the performance of machine learning models is crucial to ensure their reliability and accuracy. Key metrics and methods include:</a:t>
            </a:r>
          </a:p>
          <a:p>
            <a:pPr lvl="1">
              <a:buFont typeface="Arial" panose="020B0604020202020204" pitchFamily="34" charset="0"/>
              <a:buChar char="•"/>
            </a:pPr>
            <a:r>
              <a:rPr lang="en-US" sz="2000" b="1" dirty="0"/>
              <a:t>Accuracy, Precision, Recall, and F1-Score:</a:t>
            </a:r>
            <a:r>
              <a:rPr lang="en-US" sz="2000" dirty="0"/>
              <a:t> For classification models.</a:t>
            </a:r>
          </a:p>
          <a:p>
            <a:pPr lvl="1">
              <a:buFont typeface="Arial" panose="020B0604020202020204" pitchFamily="34" charset="0"/>
              <a:buChar char="•"/>
            </a:pPr>
            <a:r>
              <a:rPr lang="en-US" sz="2000" b="1" dirty="0"/>
              <a:t>Mean Absolute Error (MAE) and Root Mean Squared Error (RMSE):</a:t>
            </a:r>
            <a:r>
              <a:rPr lang="en-US" sz="2000" dirty="0"/>
              <a:t> For regression models.</a:t>
            </a:r>
          </a:p>
          <a:p>
            <a:pPr lvl="1">
              <a:buFont typeface="Arial" panose="020B0604020202020204" pitchFamily="34" charset="0"/>
              <a:buChar char="•"/>
            </a:pPr>
            <a:r>
              <a:rPr lang="en-US" sz="2000" b="1" dirty="0"/>
              <a:t>Confusion Matrix:</a:t>
            </a:r>
            <a:r>
              <a:rPr lang="en-US" sz="2000" dirty="0"/>
              <a:t> To visualize classification performance.</a:t>
            </a:r>
          </a:p>
          <a:p>
            <a:pPr lvl="1">
              <a:buFont typeface="Arial" panose="020B0604020202020204" pitchFamily="34" charset="0"/>
              <a:buChar char="•"/>
            </a:pPr>
            <a:r>
              <a:rPr lang="en-US" sz="2000" b="1" dirty="0"/>
              <a:t>Cross-Validation:</a:t>
            </a:r>
            <a:r>
              <a:rPr lang="en-US" sz="2000" dirty="0"/>
              <a:t> To assess model performance on different subsets of data.</a:t>
            </a:r>
          </a:p>
          <a:p>
            <a:endParaRPr lang="en-US" dirty="0"/>
          </a:p>
        </p:txBody>
      </p:sp>
    </p:spTree>
    <p:extLst>
      <p:ext uri="{BB962C8B-B14F-4D97-AF65-F5344CB8AC3E}">
        <p14:creationId xmlns:p14="http://schemas.microsoft.com/office/powerpoint/2010/main" val="302733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6B3B-F96C-76BA-FAA3-D4FDB674DC22}"/>
              </a:ext>
            </a:extLst>
          </p:cNvPr>
          <p:cNvSpPr>
            <a:spLocks noGrp="1"/>
          </p:cNvSpPr>
          <p:nvPr>
            <p:ph type="title"/>
          </p:nvPr>
        </p:nvSpPr>
        <p:spPr/>
        <p:txBody>
          <a:bodyPr/>
          <a:lstStyle/>
          <a:p>
            <a:r>
              <a:rPr lang="en-US" dirty="0"/>
              <a:t>Readiness Evaluation</a:t>
            </a:r>
          </a:p>
        </p:txBody>
      </p:sp>
      <p:sp>
        <p:nvSpPr>
          <p:cNvPr id="3" name="Content Placeholder 2">
            <a:extLst>
              <a:ext uri="{FF2B5EF4-FFF2-40B4-BE49-F238E27FC236}">
                <a16:creationId xmlns:a16="http://schemas.microsoft.com/office/drawing/2014/main" id="{CB4C4141-BC72-4C1D-70DB-3225147FAAB7}"/>
              </a:ext>
            </a:extLst>
          </p:cNvPr>
          <p:cNvSpPr>
            <a:spLocks noGrp="1"/>
          </p:cNvSpPr>
          <p:nvPr>
            <p:ph sz="quarter" idx="11"/>
          </p:nvPr>
        </p:nvSpPr>
        <p:spPr>
          <a:xfrm>
            <a:off x="480132" y="1046715"/>
            <a:ext cx="11250613" cy="2970649"/>
          </a:xfrm>
        </p:spPr>
        <p:txBody>
          <a:bodyPr/>
          <a:lstStyle/>
          <a:p>
            <a:r>
              <a:rPr lang="en-US" sz="2400" dirty="0"/>
              <a:t>Readiness evaluation involves:</a:t>
            </a:r>
          </a:p>
          <a:p>
            <a:pPr lvl="1"/>
            <a:r>
              <a:rPr lang="en-US" sz="2000" dirty="0"/>
              <a:t>Gauging the preparedness of trainees </a:t>
            </a:r>
          </a:p>
          <a:p>
            <a:pPr lvl="1"/>
            <a:r>
              <a:rPr lang="en-US" sz="2000" dirty="0"/>
              <a:t>Determining ability to be deployed quickly and respond promptly to various situations. </a:t>
            </a:r>
          </a:p>
          <a:p>
            <a:pPr marL="609585" lvl="1" indent="0">
              <a:buNone/>
            </a:pPr>
            <a:endParaRPr lang="en-US" sz="2000" dirty="0"/>
          </a:p>
          <a:p>
            <a:r>
              <a:rPr lang="en-US" sz="2400" dirty="0"/>
              <a:t>This is particularly critical in the military, where the ability to mobilize swiftly can mean the difference between mission success and failure.</a:t>
            </a:r>
          </a:p>
          <a:p>
            <a:endParaRPr lang="en-US" dirty="0"/>
          </a:p>
        </p:txBody>
      </p:sp>
      <p:pic>
        <p:nvPicPr>
          <p:cNvPr id="5122" name="Picture 2" descr="Tactical Control Systems (TCS) - General Dynamics Mission Systems">
            <a:extLst>
              <a:ext uri="{FF2B5EF4-FFF2-40B4-BE49-F238E27FC236}">
                <a16:creationId xmlns:a16="http://schemas.microsoft.com/office/drawing/2014/main" id="{A44E146B-C81A-E028-FF4A-89B9FC7B3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03" y="3552668"/>
            <a:ext cx="8544393" cy="284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21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9DBE-4CAC-C551-0592-C9379CC4171E}"/>
              </a:ext>
            </a:extLst>
          </p:cNvPr>
          <p:cNvSpPr>
            <a:spLocks noGrp="1"/>
          </p:cNvSpPr>
          <p:nvPr>
            <p:ph type="title"/>
          </p:nvPr>
        </p:nvSpPr>
        <p:spPr/>
        <p:txBody>
          <a:bodyPr/>
          <a:lstStyle/>
          <a:p>
            <a:r>
              <a:rPr lang="en-US" dirty="0"/>
              <a:t>Interpretation and Insights</a:t>
            </a:r>
          </a:p>
        </p:txBody>
      </p:sp>
      <p:sp>
        <p:nvSpPr>
          <p:cNvPr id="3" name="Content Placeholder 2">
            <a:extLst>
              <a:ext uri="{FF2B5EF4-FFF2-40B4-BE49-F238E27FC236}">
                <a16:creationId xmlns:a16="http://schemas.microsoft.com/office/drawing/2014/main" id="{6BDC6C5C-B301-C2DB-4FCD-457C075CA58F}"/>
              </a:ext>
            </a:extLst>
          </p:cNvPr>
          <p:cNvSpPr>
            <a:spLocks noGrp="1"/>
          </p:cNvSpPr>
          <p:nvPr>
            <p:ph sz="quarter" idx="11"/>
          </p:nvPr>
        </p:nvSpPr>
        <p:spPr/>
        <p:txBody>
          <a:bodyPr/>
          <a:lstStyle/>
          <a:p>
            <a:r>
              <a:rPr lang="en-US" sz="2000" b="1" dirty="0"/>
              <a:t>Interpretation and Insights</a:t>
            </a:r>
          </a:p>
          <a:p>
            <a:r>
              <a:rPr lang="en-US" sz="2000" dirty="0"/>
              <a:t>Interpreting the results of machine learning models helps translate data analysis into actionable insights. Key approaches include:</a:t>
            </a:r>
          </a:p>
          <a:p>
            <a:pPr lvl="1">
              <a:buFont typeface="Arial" panose="020B0604020202020204" pitchFamily="34" charset="0"/>
              <a:buChar char="•"/>
            </a:pPr>
            <a:r>
              <a:rPr lang="en-US" sz="2000" b="1" dirty="0"/>
              <a:t>Feature Importance Analysis:</a:t>
            </a:r>
            <a:r>
              <a:rPr lang="en-US" sz="2000" dirty="0"/>
              <a:t> Identifying which features most significantly impact model predictions.</a:t>
            </a:r>
          </a:p>
          <a:p>
            <a:pPr lvl="1">
              <a:buFont typeface="Arial" panose="020B0604020202020204" pitchFamily="34" charset="0"/>
              <a:buChar char="•"/>
            </a:pPr>
            <a:r>
              <a:rPr lang="en-US" sz="2000" b="1" dirty="0"/>
              <a:t>Model Explainability:</a:t>
            </a:r>
            <a:r>
              <a:rPr lang="en-US" sz="2000" dirty="0"/>
              <a:t> Using techniques like SHAP (</a:t>
            </a:r>
            <a:r>
              <a:rPr lang="en-US" sz="2000" dirty="0" err="1"/>
              <a:t>SHapley</a:t>
            </a:r>
            <a:r>
              <a:rPr lang="en-US" sz="2000" dirty="0"/>
              <a:t> Additive </a:t>
            </a:r>
            <a:r>
              <a:rPr lang="en-US" sz="2000" dirty="0" err="1"/>
              <a:t>exPlanations</a:t>
            </a:r>
            <a:r>
              <a:rPr lang="en-US" sz="2000" dirty="0"/>
              <a:t>) to understand how different features contribute to individual predictions.</a:t>
            </a:r>
          </a:p>
          <a:p>
            <a:pPr lvl="1">
              <a:buFont typeface="Arial" panose="020B0604020202020204" pitchFamily="34" charset="0"/>
              <a:buChar char="•"/>
            </a:pPr>
            <a:r>
              <a:rPr lang="en-US" sz="2000" b="1" dirty="0"/>
              <a:t>Pattern Recognition:</a:t>
            </a:r>
            <a:r>
              <a:rPr lang="en-US" sz="2000" dirty="0"/>
              <a:t> Identifying common patterns and trends in the data, such as typical errors or successful strategies.</a:t>
            </a:r>
          </a:p>
          <a:p>
            <a:endParaRPr lang="en-US" dirty="0"/>
          </a:p>
        </p:txBody>
      </p:sp>
    </p:spTree>
    <p:extLst>
      <p:ext uri="{BB962C8B-B14F-4D97-AF65-F5344CB8AC3E}">
        <p14:creationId xmlns:p14="http://schemas.microsoft.com/office/powerpoint/2010/main" val="21974092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2B80-10B3-2894-CC30-6DAA9195A17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B1A497E5-F3A4-5CE1-1434-CCFFFFE0EAAF}"/>
              </a:ext>
            </a:extLst>
          </p:cNvPr>
          <p:cNvSpPr>
            <a:spLocks noGrp="1"/>
          </p:cNvSpPr>
          <p:nvPr>
            <p:ph sz="quarter" idx="11"/>
          </p:nvPr>
        </p:nvSpPr>
        <p:spPr/>
        <p:txBody>
          <a:bodyPr/>
          <a:lstStyle/>
          <a:p>
            <a:r>
              <a:rPr lang="en-US" sz="2000" b="1" dirty="0"/>
              <a:t>Practical Example: Analyzing VR Medical Training Data</a:t>
            </a:r>
          </a:p>
          <a:p>
            <a:r>
              <a:rPr lang="en-US" sz="2000" dirty="0"/>
              <a:t>Let’s consider a practical example where we analyze data from a VR medical training simulation:</a:t>
            </a:r>
          </a:p>
          <a:p>
            <a:pPr>
              <a:buFont typeface="+mj-lt"/>
              <a:buAutoNum type="arabicPeriod"/>
            </a:pPr>
            <a:r>
              <a:rPr lang="en-US" sz="2000" b="1" dirty="0"/>
              <a:t>Data Collection:</a:t>
            </a:r>
            <a:endParaRPr lang="en-US" sz="2000" dirty="0"/>
          </a:p>
          <a:p>
            <a:pPr marL="914400" lvl="1" indent="-457200">
              <a:buFont typeface="+mj-lt"/>
              <a:buAutoNum type="alphaLcParenR"/>
            </a:pPr>
            <a:r>
              <a:rPr lang="en-US" sz="2000" dirty="0"/>
              <a:t>Performance Metrics: Time to complete procedures, accuracy of diagnoses.</a:t>
            </a:r>
          </a:p>
          <a:p>
            <a:pPr marL="914400" lvl="1" indent="-457200">
              <a:buFont typeface="+mj-lt"/>
              <a:buAutoNum type="alphaLcParenR"/>
            </a:pPr>
            <a:r>
              <a:rPr lang="en-US" sz="2000" dirty="0"/>
              <a:t>Motion Tracking: Hand movements during surgery simulations.</a:t>
            </a:r>
          </a:p>
          <a:p>
            <a:pPr marL="914400" lvl="1" indent="-457200">
              <a:buFont typeface="+mj-lt"/>
              <a:buAutoNum type="alphaLcParenR"/>
            </a:pPr>
            <a:r>
              <a:rPr lang="en-US" sz="2000" dirty="0"/>
              <a:t>Physiological Data: Heart rate during high-stress scenarios.</a:t>
            </a:r>
          </a:p>
          <a:p>
            <a:pPr marL="914400" lvl="1" indent="-457200">
              <a:buFont typeface="+mj-lt"/>
              <a:buAutoNum type="alphaLcParenR"/>
            </a:pPr>
            <a:r>
              <a:rPr lang="en-US" sz="2000" dirty="0"/>
              <a:t>Interaction Data: Choices made during patient interactions.</a:t>
            </a:r>
          </a:p>
          <a:p>
            <a:endParaRPr lang="en-US" dirty="0"/>
          </a:p>
        </p:txBody>
      </p:sp>
    </p:spTree>
    <p:extLst>
      <p:ext uri="{BB962C8B-B14F-4D97-AF65-F5344CB8AC3E}">
        <p14:creationId xmlns:p14="http://schemas.microsoft.com/office/powerpoint/2010/main" val="2645331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7911-0A41-6D2E-AE6A-D3872A43BCE4}"/>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80ACDE8-5E83-E39D-DD1C-3D65F3633695}"/>
              </a:ext>
            </a:extLst>
          </p:cNvPr>
          <p:cNvSpPr>
            <a:spLocks noGrp="1"/>
          </p:cNvSpPr>
          <p:nvPr>
            <p:ph sz="quarter" idx="11"/>
          </p:nvPr>
        </p:nvSpPr>
        <p:spPr/>
        <p:txBody>
          <a:bodyPr/>
          <a:lstStyle/>
          <a:p>
            <a:r>
              <a:rPr lang="en-US" sz="2000" b="1" dirty="0"/>
              <a:t>Data Preprocessing:</a:t>
            </a:r>
            <a:endParaRPr lang="en-US" sz="2000" dirty="0"/>
          </a:p>
          <a:p>
            <a:pPr>
              <a:buFont typeface="Arial" panose="020B0604020202020204" pitchFamily="34" charset="0"/>
              <a:buChar char="•"/>
            </a:pPr>
            <a:r>
              <a:rPr lang="en-US" sz="2000" dirty="0"/>
              <a:t>Clean and normalize the performance metrics.</a:t>
            </a:r>
          </a:p>
          <a:p>
            <a:pPr>
              <a:buFont typeface="Arial" panose="020B0604020202020204" pitchFamily="34" charset="0"/>
              <a:buChar char="•"/>
            </a:pPr>
            <a:r>
              <a:rPr lang="en-US" sz="2000" dirty="0"/>
              <a:t>Handle missing motion tracking data by interpolation.</a:t>
            </a:r>
          </a:p>
          <a:p>
            <a:pPr>
              <a:buFont typeface="Arial" panose="020B0604020202020204" pitchFamily="34" charset="0"/>
              <a:buChar char="•"/>
            </a:pPr>
            <a:r>
              <a:rPr lang="en-US" sz="2000" dirty="0"/>
              <a:t>Encode interaction choices as numerical features.</a:t>
            </a:r>
          </a:p>
          <a:p>
            <a:endParaRPr lang="en-US" dirty="0"/>
          </a:p>
        </p:txBody>
      </p:sp>
    </p:spTree>
    <p:extLst>
      <p:ext uri="{BB962C8B-B14F-4D97-AF65-F5344CB8AC3E}">
        <p14:creationId xmlns:p14="http://schemas.microsoft.com/office/powerpoint/2010/main" val="31356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E57A-05E3-9054-BC82-619C7121F116}"/>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0C07D718-2BB0-D628-9895-734C4E8B00DF}"/>
              </a:ext>
            </a:extLst>
          </p:cNvPr>
          <p:cNvSpPr>
            <a:spLocks noGrp="1"/>
          </p:cNvSpPr>
          <p:nvPr>
            <p:ph sz="quarter" idx="11"/>
          </p:nvPr>
        </p:nvSpPr>
        <p:spPr/>
        <p:txBody>
          <a:bodyPr/>
          <a:lstStyle/>
          <a:p>
            <a:r>
              <a:rPr lang="en-US" sz="2000" b="1" dirty="0"/>
              <a:t>Feature Engineering:</a:t>
            </a:r>
            <a:endParaRPr lang="en-US" sz="2000" dirty="0"/>
          </a:p>
          <a:p>
            <a:pPr>
              <a:buFont typeface="Arial" panose="020B0604020202020204" pitchFamily="34" charset="0"/>
              <a:buChar char="•"/>
            </a:pPr>
            <a:r>
              <a:rPr lang="en-US" sz="2000" dirty="0"/>
              <a:t>Extract features like average hand movement speed and variability.</a:t>
            </a:r>
          </a:p>
          <a:p>
            <a:pPr>
              <a:buFont typeface="Arial" panose="020B0604020202020204" pitchFamily="34" charset="0"/>
              <a:buChar char="•"/>
            </a:pPr>
            <a:r>
              <a:rPr lang="en-US" sz="2000" dirty="0"/>
              <a:t>Select features with high correlation to successful outcomes.</a:t>
            </a:r>
          </a:p>
          <a:p>
            <a:pPr>
              <a:buFont typeface="Arial" panose="020B0604020202020204" pitchFamily="34" charset="0"/>
              <a:buChar char="•"/>
            </a:pPr>
            <a:r>
              <a:rPr lang="en-US" sz="2000" dirty="0"/>
              <a:t>Transform features such as log-transforming the completion times.</a:t>
            </a:r>
          </a:p>
          <a:p>
            <a:endParaRPr lang="en-US" dirty="0"/>
          </a:p>
        </p:txBody>
      </p:sp>
    </p:spTree>
    <p:extLst>
      <p:ext uri="{BB962C8B-B14F-4D97-AF65-F5344CB8AC3E}">
        <p14:creationId xmlns:p14="http://schemas.microsoft.com/office/powerpoint/2010/main" val="2776168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D0D4-0592-17D0-F25D-FB30EA4DF132}"/>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A5193198-496D-B4DE-0DDC-C8D32707C12D}"/>
              </a:ext>
            </a:extLst>
          </p:cNvPr>
          <p:cNvSpPr>
            <a:spLocks noGrp="1"/>
          </p:cNvSpPr>
          <p:nvPr>
            <p:ph sz="quarter" idx="11"/>
          </p:nvPr>
        </p:nvSpPr>
        <p:spPr/>
        <p:txBody>
          <a:bodyPr/>
          <a:lstStyle/>
          <a:p>
            <a:r>
              <a:rPr lang="en-US" sz="2000" b="1" dirty="0"/>
              <a:t>Modeling:</a:t>
            </a:r>
            <a:endParaRPr lang="en-US" sz="2000" dirty="0"/>
          </a:p>
          <a:p>
            <a:pPr>
              <a:buFont typeface="Arial" panose="020B0604020202020204" pitchFamily="34" charset="0"/>
              <a:buChar char="•"/>
            </a:pPr>
            <a:r>
              <a:rPr lang="en-US" sz="2000" dirty="0"/>
              <a:t>Use Random Forest for classification of pass/fail outcomes.</a:t>
            </a:r>
          </a:p>
          <a:p>
            <a:pPr>
              <a:buFont typeface="Arial" panose="020B0604020202020204" pitchFamily="34" charset="0"/>
              <a:buChar char="•"/>
            </a:pPr>
            <a:r>
              <a:rPr lang="en-US" sz="2000" dirty="0"/>
              <a:t>Apply PCA to reduce the dimensionality of motion tracking data.</a:t>
            </a:r>
          </a:p>
          <a:p>
            <a:pPr>
              <a:buFont typeface="Arial" panose="020B0604020202020204" pitchFamily="34" charset="0"/>
              <a:buChar char="•"/>
            </a:pPr>
            <a:r>
              <a:rPr lang="en-US" sz="2000" dirty="0"/>
              <a:t>Implement a reinforcement learning model to adapt training scenarios based on trainee performance.</a:t>
            </a:r>
          </a:p>
          <a:p>
            <a:endParaRPr lang="en-US" dirty="0"/>
          </a:p>
        </p:txBody>
      </p:sp>
    </p:spTree>
    <p:extLst>
      <p:ext uri="{BB962C8B-B14F-4D97-AF65-F5344CB8AC3E}">
        <p14:creationId xmlns:p14="http://schemas.microsoft.com/office/powerpoint/2010/main" val="3943802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D451-11D7-B458-8DA1-FB5906EC5146}"/>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82C254ED-6DBD-8D5B-EE9D-FA0D54FE1C2A}"/>
              </a:ext>
            </a:extLst>
          </p:cNvPr>
          <p:cNvSpPr>
            <a:spLocks noGrp="1"/>
          </p:cNvSpPr>
          <p:nvPr>
            <p:ph sz="quarter" idx="11"/>
          </p:nvPr>
        </p:nvSpPr>
        <p:spPr/>
        <p:txBody>
          <a:bodyPr/>
          <a:lstStyle/>
          <a:p>
            <a:r>
              <a:rPr lang="en-US" sz="2000" b="1" dirty="0"/>
              <a:t>Model Evaluation:</a:t>
            </a:r>
            <a:endParaRPr lang="en-US" sz="2000" dirty="0"/>
          </a:p>
          <a:p>
            <a:pPr>
              <a:buFont typeface="Arial" panose="020B0604020202020204" pitchFamily="34" charset="0"/>
              <a:buChar char="•"/>
            </a:pPr>
            <a:r>
              <a:rPr lang="en-US" sz="2000" dirty="0"/>
              <a:t>Evaluate Random Forest using precision, recall, and F1-score.</a:t>
            </a:r>
          </a:p>
          <a:p>
            <a:pPr>
              <a:buFont typeface="Arial" panose="020B0604020202020204" pitchFamily="34" charset="0"/>
              <a:buChar char="•"/>
            </a:pPr>
            <a:r>
              <a:rPr lang="en-US" sz="2000" dirty="0"/>
              <a:t>Assess PCA results by visualizing the variance explained by each principal component.</a:t>
            </a:r>
          </a:p>
          <a:p>
            <a:pPr>
              <a:buFont typeface="Arial" panose="020B0604020202020204" pitchFamily="34" charset="0"/>
              <a:buChar char="•"/>
            </a:pPr>
            <a:r>
              <a:rPr lang="en-US" sz="2000" dirty="0"/>
              <a:t>Monitor the cumulative rewards in the reinforcement learning model to ensure effective learning.</a:t>
            </a:r>
          </a:p>
          <a:p>
            <a:endParaRPr lang="en-US" dirty="0"/>
          </a:p>
        </p:txBody>
      </p:sp>
    </p:spTree>
    <p:extLst>
      <p:ext uri="{BB962C8B-B14F-4D97-AF65-F5344CB8AC3E}">
        <p14:creationId xmlns:p14="http://schemas.microsoft.com/office/powerpoint/2010/main" val="2463741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601E-F5D0-5BFA-7BB4-F2CFC813FA77}"/>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95AB0C73-AEE0-C55A-5775-F584882FE689}"/>
              </a:ext>
            </a:extLst>
          </p:cNvPr>
          <p:cNvSpPr>
            <a:spLocks noGrp="1"/>
          </p:cNvSpPr>
          <p:nvPr>
            <p:ph sz="quarter" idx="11"/>
          </p:nvPr>
        </p:nvSpPr>
        <p:spPr/>
        <p:txBody>
          <a:bodyPr/>
          <a:lstStyle/>
          <a:p>
            <a:r>
              <a:rPr lang="en-US" sz="2000" b="1" dirty="0"/>
              <a:t>Interpretation and Insights:</a:t>
            </a:r>
            <a:endParaRPr lang="en-US" sz="2000" dirty="0"/>
          </a:p>
          <a:p>
            <a:pPr>
              <a:buFont typeface="Arial" panose="020B0604020202020204" pitchFamily="34" charset="0"/>
              <a:buChar char="•"/>
            </a:pPr>
            <a:r>
              <a:rPr lang="en-US" sz="2000" dirty="0"/>
              <a:t>Identify key features like hand movement precision as critical for success.</a:t>
            </a:r>
          </a:p>
          <a:p>
            <a:pPr>
              <a:buFont typeface="Arial" panose="020B0604020202020204" pitchFamily="34" charset="0"/>
              <a:buChar char="•"/>
            </a:pPr>
            <a:r>
              <a:rPr lang="en-US" sz="2000" dirty="0"/>
              <a:t>Use SHAP values to explain individual pass/fail predictions.</a:t>
            </a:r>
          </a:p>
          <a:p>
            <a:pPr>
              <a:buFont typeface="Arial" panose="020B0604020202020204" pitchFamily="34" charset="0"/>
              <a:buChar char="•"/>
            </a:pPr>
            <a:r>
              <a:rPr lang="en-US" sz="2000" dirty="0"/>
              <a:t>Recognize patterns such as common errors in diagnosis during specific procedures.</a:t>
            </a:r>
          </a:p>
          <a:p>
            <a:endParaRPr lang="en-US" dirty="0"/>
          </a:p>
        </p:txBody>
      </p:sp>
    </p:spTree>
    <p:extLst>
      <p:ext uri="{BB962C8B-B14F-4D97-AF65-F5344CB8AC3E}">
        <p14:creationId xmlns:p14="http://schemas.microsoft.com/office/powerpoint/2010/main" val="3745626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2A92-6F28-A7D4-0850-0F4BD73DA0B7}"/>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0BC2EBDE-E1E6-9575-23BE-E3E5391BA996}"/>
              </a:ext>
            </a:extLst>
          </p:cNvPr>
          <p:cNvSpPr>
            <a:spLocks noGrp="1"/>
          </p:cNvSpPr>
          <p:nvPr>
            <p:ph sz="quarter" idx="11"/>
          </p:nvPr>
        </p:nvSpPr>
        <p:spPr/>
        <p:txBody>
          <a:bodyPr/>
          <a:lstStyle/>
          <a:p>
            <a:r>
              <a:rPr lang="en-US" sz="2000" dirty="0"/>
              <a:t>Implementation and Continuous Improvement:</a:t>
            </a:r>
          </a:p>
          <a:p>
            <a:pPr lvl="1"/>
            <a:r>
              <a:rPr lang="en-US" sz="2000" dirty="0"/>
              <a:t>Provide trainees with detailed feedback on their hand movement efficiency.</a:t>
            </a:r>
          </a:p>
          <a:p>
            <a:pPr lvl="1"/>
            <a:r>
              <a:rPr lang="en-US" sz="2000" dirty="0"/>
              <a:t>Update training scenarios to focus more on commonly misdiagnosed conditions.</a:t>
            </a:r>
          </a:p>
          <a:p>
            <a:pPr lvl="1"/>
            <a:r>
              <a:rPr lang="en-US" sz="2000" dirty="0"/>
              <a:t>Continuously collect new data to refine and improve the models and training curriculum.</a:t>
            </a:r>
          </a:p>
          <a:p>
            <a:r>
              <a:rPr lang="en-US" sz="2000" dirty="0"/>
              <a:t>VR designers can leverage machine learning and data science to gain deep insights into VR training simulation data, ultimately leading to more effective and personalized training programs.</a:t>
            </a:r>
          </a:p>
          <a:p>
            <a:endParaRPr lang="en-US" dirty="0"/>
          </a:p>
        </p:txBody>
      </p:sp>
    </p:spTree>
    <p:extLst>
      <p:ext uri="{BB962C8B-B14F-4D97-AF65-F5344CB8AC3E}">
        <p14:creationId xmlns:p14="http://schemas.microsoft.com/office/powerpoint/2010/main" val="8945194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B740-C45C-3031-07B4-A408C8EC7510}"/>
              </a:ext>
            </a:extLst>
          </p:cNvPr>
          <p:cNvSpPr>
            <a:spLocks noGrp="1"/>
          </p:cNvSpPr>
          <p:nvPr>
            <p:ph type="title"/>
          </p:nvPr>
        </p:nvSpPr>
        <p:spPr/>
        <p:txBody>
          <a:bodyPr/>
          <a:lstStyle/>
          <a:p>
            <a:r>
              <a:rPr lang="en-US" dirty="0">
                <a:solidFill>
                  <a:srgbClr val="0070C0"/>
                </a:solidFill>
              </a:rPr>
              <a:t>Optional/Hidden Slides</a:t>
            </a:r>
          </a:p>
        </p:txBody>
      </p:sp>
      <p:sp>
        <p:nvSpPr>
          <p:cNvPr id="3" name="Text Placeholder 2">
            <a:extLst>
              <a:ext uri="{FF2B5EF4-FFF2-40B4-BE49-F238E27FC236}">
                <a16:creationId xmlns:a16="http://schemas.microsoft.com/office/drawing/2014/main" id="{EA42280F-6C3C-664A-B2F6-DB23B2C38CB8}"/>
              </a:ext>
            </a:extLst>
          </p:cNvPr>
          <p:cNvSpPr>
            <a:spLocks noGrp="1"/>
          </p:cNvSpPr>
          <p:nvPr>
            <p:ph type="body" idx="1"/>
          </p:nvPr>
        </p:nvSpPr>
        <p:spPr/>
        <p:txBody>
          <a:bodyPr/>
          <a:lstStyle/>
          <a:p>
            <a:pPr algn="ctr"/>
            <a:r>
              <a:rPr lang="en-US" dirty="0"/>
              <a:t>Moved here from the main deck</a:t>
            </a:r>
          </a:p>
        </p:txBody>
      </p:sp>
    </p:spTree>
    <p:extLst>
      <p:ext uri="{BB962C8B-B14F-4D97-AF65-F5344CB8AC3E}">
        <p14:creationId xmlns:p14="http://schemas.microsoft.com/office/powerpoint/2010/main" val="1747084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DD5BD-AF4B-5B49-AFEC-5AAEB5543613}"/>
              </a:ext>
            </a:extLst>
          </p:cNvPr>
          <p:cNvSpPr>
            <a:spLocks noGrp="1"/>
          </p:cNvSpPr>
          <p:nvPr>
            <p:ph type="title"/>
          </p:nvPr>
        </p:nvSpPr>
        <p:spPr/>
        <p:txBody>
          <a:bodyPr/>
          <a:lstStyle/>
          <a:p>
            <a:r>
              <a:rPr lang="en-US" dirty="0"/>
              <a:t>Different Uses and Types of Assessments: Which is Right for You? </a:t>
            </a:r>
          </a:p>
        </p:txBody>
      </p:sp>
      <p:sp>
        <p:nvSpPr>
          <p:cNvPr id="6" name="Content Placeholder 5">
            <a:extLst>
              <a:ext uri="{FF2B5EF4-FFF2-40B4-BE49-F238E27FC236}">
                <a16:creationId xmlns:a16="http://schemas.microsoft.com/office/drawing/2014/main" id="{E6DB37AF-6A23-A740-7E48-643B4552E595}"/>
              </a:ext>
            </a:extLst>
          </p:cNvPr>
          <p:cNvSpPr>
            <a:spLocks noGrp="1"/>
          </p:cNvSpPr>
          <p:nvPr>
            <p:ph sz="quarter" idx="11"/>
          </p:nvPr>
        </p:nvSpPr>
        <p:spPr/>
        <p:txBody>
          <a:bodyPr/>
          <a:lstStyle/>
          <a:p>
            <a:r>
              <a:rPr lang="en-US" dirty="0"/>
              <a:t>Formative Assessments</a:t>
            </a:r>
          </a:p>
          <a:p>
            <a:pPr lvl="1"/>
            <a:r>
              <a:rPr lang="en-US" dirty="0"/>
              <a:t>Formative assessments are integral to the learning process as they provide continuous feedback and enable instructors to adjust training in real-time. In VR training, formative assessments can take various forms, each tailored to specific learning goals and contexts.</a:t>
            </a:r>
          </a:p>
        </p:txBody>
      </p:sp>
    </p:spTree>
    <p:extLst>
      <p:ext uri="{BB962C8B-B14F-4D97-AF65-F5344CB8AC3E}">
        <p14:creationId xmlns:p14="http://schemas.microsoft.com/office/powerpoint/2010/main" val="147783363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6B3B-F96C-76BA-FAA3-D4FDB674DC22}"/>
              </a:ext>
            </a:extLst>
          </p:cNvPr>
          <p:cNvSpPr>
            <a:spLocks noGrp="1"/>
          </p:cNvSpPr>
          <p:nvPr>
            <p:ph type="title"/>
          </p:nvPr>
        </p:nvSpPr>
        <p:spPr/>
        <p:txBody>
          <a:bodyPr/>
          <a:lstStyle/>
          <a:p>
            <a:r>
              <a:rPr lang="en-US" dirty="0"/>
              <a:t>Readiness Evaluation</a:t>
            </a:r>
          </a:p>
        </p:txBody>
      </p:sp>
      <p:sp>
        <p:nvSpPr>
          <p:cNvPr id="3" name="Content Placeholder 2">
            <a:extLst>
              <a:ext uri="{FF2B5EF4-FFF2-40B4-BE49-F238E27FC236}">
                <a16:creationId xmlns:a16="http://schemas.microsoft.com/office/drawing/2014/main" id="{CB4C4141-BC72-4C1D-70DB-3225147FAAB7}"/>
              </a:ext>
            </a:extLst>
          </p:cNvPr>
          <p:cNvSpPr>
            <a:spLocks noGrp="1"/>
          </p:cNvSpPr>
          <p:nvPr>
            <p:ph sz="quarter" idx="11"/>
          </p:nvPr>
        </p:nvSpPr>
        <p:spPr>
          <a:xfrm>
            <a:off x="150349" y="1469036"/>
            <a:ext cx="6670176" cy="4652915"/>
          </a:xfrm>
        </p:spPr>
        <p:txBody>
          <a:bodyPr/>
          <a:lstStyle/>
          <a:p>
            <a:r>
              <a:rPr lang="en-US" sz="2000" dirty="0"/>
              <a:t>Key components of readiness evaluation include:</a:t>
            </a:r>
          </a:p>
          <a:p>
            <a:pPr lvl="1"/>
            <a:r>
              <a:rPr lang="en-US" sz="2000" b="1" dirty="0"/>
              <a:t>Deployment Drills: </a:t>
            </a:r>
            <a:r>
              <a:rPr lang="en-US" sz="2000" dirty="0"/>
              <a:t>Simulating rapid deployment scenarios to test the speed and efficiency of troop mobilization.</a:t>
            </a:r>
          </a:p>
          <a:p>
            <a:pPr lvl="1"/>
            <a:r>
              <a:rPr lang="en-US" sz="2000" b="1" dirty="0"/>
              <a:t>Crisis Response Exercises</a:t>
            </a:r>
            <a:r>
              <a:rPr lang="en-US" sz="2000" dirty="0"/>
              <a:t>: Conducting exercises that mimic real-world crises to evaluate response times and effectiveness.</a:t>
            </a:r>
          </a:p>
          <a:p>
            <a:pPr lvl="1"/>
            <a:r>
              <a:rPr lang="en-US" sz="2000" b="1" dirty="0"/>
              <a:t>Readiness Metrics</a:t>
            </a:r>
            <a:r>
              <a:rPr lang="en-US" sz="2000" dirty="0"/>
              <a:t>: Developing metrics to quantify readiness levels, such as response time, accuracy of actions, and resilience under stress.</a:t>
            </a:r>
          </a:p>
          <a:p>
            <a:endParaRPr lang="en-US" dirty="0"/>
          </a:p>
        </p:txBody>
      </p:sp>
      <p:pic>
        <p:nvPicPr>
          <p:cNvPr id="4098" name="Picture 2" descr="Pa. National Guard medics train at Fort Indiantown Gap &gt; Fort Indiantown  Gap &gt; News">
            <a:extLst>
              <a:ext uri="{FF2B5EF4-FFF2-40B4-BE49-F238E27FC236}">
                <a16:creationId xmlns:a16="http://schemas.microsoft.com/office/drawing/2014/main" id="{8C302DF5-7365-7039-5E4F-6FA1025D7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8151" y="1869832"/>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6738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DD5BD-AF4B-5B49-AFEC-5AAEB5543613}"/>
              </a:ext>
            </a:extLst>
          </p:cNvPr>
          <p:cNvSpPr>
            <a:spLocks noGrp="1"/>
          </p:cNvSpPr>
          <p:nvPr>
            <p:ph type="title"/>
          </p:nvPr>
        </p:nvSpPr>
        <p:spPr/>
        <p:txBody>
          <a:bodyPr/>
          <a:lstStyle/>
          <a:p>
            <a:r>
              <a:rPr lang="en-US" dirty="0"/>
              <a:t>Formative </a:t>
            </a:r>
          </a:p>
        </p:txBody>
      </p:sp>
      <p:sp>
        <p:nvSpPr>
          <p:cNvPr id="6" name="Content Placeholder 5">
            <a:extLst>
              <a:ext uri="{FF2B5EF4-FFF2-40B4-BE49-F238E27FC236}">
                <a16:creationId xmlns:a16="http://schemas.microsoft.com/office/drawing/2014/main" id="{E6DB37AF-6A23-A740-7E48-643B4552E595}"/>
              </a:ext>
            </a:extLst>
          </p:cNvPr>
          <p:cNvSpPr>
            <a:spLocks noGrp="1"/>
          </p:cNvSpPr>
          <p:nvPr>
            <p:ph sz="quarter" idx="11"/>
          </p:nvPr>
        </p:nvSpPr>
        <p:spPr/>
        <p:txBody>
          <a:bodyPr/>
          <a:lstStyle/>
          <a:p>
            <a:r>
              <a:rPr lang="en-US" dirty="0"/>
              <a:t>Detailed Examples of Formative Assessments in VR:</a:t>
            </a:r>
          </a:p>
          <a:p>
            <a:pPr lvl="1"/>
            <a:r>
              <a:rPr lang="en-US" dirty="0"/>
              <a:t>Interactive Quizzes: Embedded within the VR environment, quizzes can appear at critical junctures in a training simulation. For instance, in a medical training VR, a quiz might appear after a trainee completes a diagnostic procedure, asking questions about the steps taken and the reasoning behind them.</a:t>
            </a:r>
          </a:p>
          <a:p>
            <a:pPr lvl="1"/>
            <a:r>
              <a:rPr lang="en-US" dirty="0"/>
              <a:t>Scenario-Based Feedback: In military VR training, after a simulated mission, trainees could receive detailed debriefings highlighting their decision-making process, tactical maneuvers, and areas for improvement. This immediate, context-specific feedback is crucial for learning complex</a:t>
            </a:r>
          </a:p>
          <a:p>
            <a:pPr lvl="1"/>
            <a:r>
              <a:rPr lang="en-US" dirty="0"/>
              <a:t>Peer Assessments: Trainees can engage in peer reviews within the VR environment. For instance, during a collaborative rescue mission simulation, trainees can observe and provide feedback on each other’s performance, fostering a collaborative learning culture and critical thinking.</a:t>
            </a:r>
          </a:p>
        </p:txBody>
      </p:sp>
    </p:spTree>
    <p:extLst>
      <p:ext uri="{BB962C8B-B14F-4D97-AF65-F5344CB8AC3E}">
        <p14:creationId xmlns:p14="http://schemas.microsoft.com/office/powerpoint/2010/main" val="26228734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65F8-CA4B-15CE-FCBC-8FFDEF2BA9C4}"/>
              </a:ext>
            </a:extLst>
          </p:cNvPr>
          <p:cNvSpPr>
            <a:spLocks noGrp="1"/>
          </p:cNvSpPr>
          <p:nvPr>
            <p:ph type="title"/>
          </p:nvPr>
        </p:nvSpPr>
        <p:spPr/>
        <p:txBody>
          <a:bodyPr/>
          <a:lstStyle/>
          <a:p>
            <a:r>
              <a:rPr lang="en-US" dirty="0"/>
              <a:t>Summative</a:t>
            </a:r>
          </a:p>
        </p:txBody>
      </p:sp>
      <p:sp>
        <p:nvSpPr>
          <p:cNvPr id="3" name="Content Placeholder 2">
            <a:extLst>
              <a:ext uri="{FF2B5EF4-FFF2-40B4-BE49-F238E27FC236}">
                <a16:creationId xmlns:a16="http://schemas.microsoft.com/office/drawing/2014/main" id="{E648D4EE-C66C-893C-5EE4-6BD4F6020E75}"/>
              </a:ext>
            </a:extLst>
          </p:cNvPr>
          <p:cNvSpPr>
            <a:spLocks noGrp="1"/>
          </p:cNvSpPr>
          <p:nvPr>
            <p:ph sz="quarter" idx="11"/>
          </p:nvPr>
        </p:nvSpPr>
        <p:spPr/>
        <p:txBody>
          <a:bodyPr/>
          <a:lstStyle/>
          <a:p>
            <a:r>
              <a:rPr lang="en-US" dirty="0"/>
              <a:t>Summative Assessments</a:t>
            </a:r>
          </a:p>
          <a:p>
            <a:r>
              <a:rPr lang="en-US" dirty="0"/>
              <a:t>Summative assessments evaluate the overall learning outcomes at the end of a training cycle. These assessments are critical for certifying competencies and readiness for real-world application.</a:t>
            </a:r>
          </a:p>
        </p:txBody>
      </p:sp>
    </p:spTree>
    <p:extLst>
      <p:ext uri="{BB962C8B-B14F-4D97-AF65-F5344CB8AC3E}">
        <p14:creationId xmlns:p14="http://schemas.microsoft.com/office/powerpoint/2010/main" val="2184065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65F8-CA4B-15CE-FCBC-8FFDEF2BA9C4}"/>
              </a:ext>
            </a:extLst>
          </p:cNvPr>
          <p:cNvSpPr>
            <a:spLocks noGrp="1"/>
          </p:cNvSpPr>
          <p:nvPr>
            <p:ph type="title"/>
          </p:nvPr>
        </p:nvSpPr>
        <p:spPr/>
        <p:txBody>
          <a:bodyPr/>
          <a:lstStyle/>
          <a:p>
            <a:r>
              <a:rPr lang="en-US" dirty="0"/>
              <a:t>Summative</a:t>
            </a:r>
          </a:p>
        </p:txBody>
      </p:sp>
      <p:sp>
        <p:nvSpPr>
          <p:cNvPr id="3" name="Content Placeholder 2">
            <a:extLst>
              <a:ext uri="{FF2B5EF4-FFF2-40B4-BE49-F238E27FC236}">
                <a16:creationId xmlns:a16="http://schemas.microsoft.com/office/drawing/2014/main" id="{E648D4EE-C66C-893C-5EE4-6BD4F6020E75}"/>
              </a:ext>
            </a:extLst>
          </p:cNvPr>
          <p:cNvSpPr>
            <a:spLocks noGrp="1"/>
          </p:cNvSpPr>
          <p:nvPr>
            <p:ph sz="quarter" idx="11"/>
          </p:nvPr>
        </p:nvSpPr>
        <p:spPr/>
        <p:txBody>
          <a:bodyPr/>
          <a:lstStyle/>
          <a:p>
            <a:r>
              <a:rPr lang="en-US" dirty="0"/>
              <a:t>Detailed Examples of Summative Assessments in VR:</a:t>
            </a:r>
          </a:p>
          <a:p>
            <a:pPr lvl="1"/>
            <a:r>
              <a:rPr lang="en-US" b="1" dirty="0"/>
              <a:t>Comprehensive Simulations</a:t>
            </a:r>
            <a:r>
              <a:rPr lang="en-US" dirty="0"/>
              <a:t>: In a final evaluation, medical trainees might engage in a complex VR simulation involving multiple patients and various medical emergencies. Their performance would be assessed based on criteria such as accuracy, speed, and adherence to protocols.</a:t>
            </a:r>
          </a:p>
          <a:p>
            <a:pPr lvl="1"/>
            <a:r>
              <a:rPr lang="en-US" b="1" dirty="0"/>
              <a:t>Capstone Projects: </a:t>
            </a:r>
            <a:r>
              <a:rPr lang="en-US" dirty="0"/>
              <a:t>Military trainees could undertake a capstone project that involves planning and executing a complex mission in a VR environment. The project would be evaluated on strategic planning, execution, team coordination, and overall mission success.</a:t>
            </a:r>
          </a:p>
          <a:p>
            <a:pPr lvl="1"/>
            <a:r>
              <a:rPr lang="en-US" b="1" dirty="0"/>
              <a:t>Certifications and Badges</a:t>
            </a:r>
            <a:r>
              <a:rPr lang="en-US" dirty="0"/>
              <a:t>: Successful completion of summative assessments could result in digital certifications or badges that trainees can add to their professional portfolios, demonstrating their proficiency in specific skills.</a:t>
            </a:r>
          </a:p>
          <a:p>
            <a:endParaRPr lang="en-US" dirty="0"/>
          </a:p>
        </p:txBody>
      </p:sp>
    </p:spTree>
    <p:extLst>
      <p:ext uri="{BB962C8B-B14F-4D97-AF65-F5344CB8AC3E}">
        <p14:creationId xmlns:p14="http://schemas.microsoft.com/office/powerpoint/2010/main" val="11362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F4F2-5851-15E3-AE7D-152FC4ECC8E4}"/>
              </a:ext>
            </a:extLst>
          </p:cNvPr>
          <p:cNvSpPr>
            <a:spLocks noGrp="1"/>
          </p:cNvSpPr>
          <p:nvPr>
            <p:ph type="title"/>
          </p:nvPr>
        </p:nvSpPr>
        <p:spPr/>
        <p:txBody>
          <a:bodyPr/>
          <a:lstStyle/>
          <a:p>
            <a:r>
              <a:rPr lang="en-US" dirty="0"/>
              <a:t>Diagnostic</a:t>
            </a:r>
          </a:p>
        </p:txBody>
      </p:sp>
      <p:sp>
        <p:nvSpPr>
          <p:cNvPr id="3" name="Content Placeholder 2">
            <a:extLst>
              <a:ext uri="{FF2B5EF4-FFF2-40B4-BE49-F238E27FC236}">
                <a16:creationId xmlns:a16="http://schemas.microsoft.com/office/drawing/2014/main" id="{57F7AA92-D587-5CA7-41EE-60B9CD270610}"/>
              </a:ext>
            </a:extLst>
          </p:cNvPr>
          <p:cNvSpPr>
            <a:spLocks noGrp="1"/>
          </p:cNvSpPr>
          <p:nvPr>
            <p:ph sz="quarter" idx="11"/>
          </p:nvPr>
        </p:nvSpPr>
        <p:spPr/>
        <p:txBody>
          <a:bodyPr/>
          <a:lstStyle/>
          <a:p>
            <a:r>
              <a:rPr lang="en-US" dirty="0"/>
              <a:t>Diagnostic Assessments</a:t>
            </a:r>
          </a:p>
          <a:p>
            <a:r>
              <a:rPr lang="en-US" dirty="0"/>
              <a:t>Diagnostic assessments help in identifying trainees' existing knowledge and skills before starting the training program, allowing for tailored training interventions.</a:t>
            </a:r>
          </a:p>
          <a:p>
            <a:pPr marL="0" indent="0">
              <a:buNone/>
            </a:pPr>
            <a:br>
              <a:rPr lang="en-US" dirty="0"/>
            </a:br>
            <a:endParaRPr lang="en-US" dirty="0"/>
          </a:p>
        </p:txBody>
      </p:sp>
    </p:spTree>
    <p:extLst>
      <p:ext uri="{BB962C8B-B14F-4D97-AF65-F5344CB8AC3E}">
        <p14:creationId xmlns:p14="http://schemas.microsoft.com/office/powerpoint/2010/main" val="31555924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F4F2-5851-15E3-AE7D-152FC4ECC8E4}"/>
              </a:ext>
            </a:extLst>
          </p:cNvPr>
          <p:cNvSpPr>
            <a:spLocks noGrp="1"/>
          </p:cNvSpPr>
          <p:nvPr>
            <p:ph type="title"/>
          </p:nvPr>
        </p:nvSpPr>
        <p:spPr/>
        <p:txBody>
          <a:bodyPr/>
          <a:lstStyle/>
          <a:p>
            <a:r>
              <a:rPr lang="en-US" dirty="0"/>
              <a:t>Diagnostic</a:t>
            </a:r>
          </a:p>
        </p:txBody>
      </p:sp>
      <p:sp>
        <p:nvSpPr>
          <p:cNvPr id="3" name="Content Placeholder 2">
            <a:extLst>
              <a:ext uri="{FF2B5EF4-FFF2-40B4-BE49-F238E27FC236}">
                <a16:creationId xmlns:a16="http://schemas.microsoft.com/office/drawing/2014/main" id="{57F7AA92-D587-5CA7-41EE-60B9CD270610}"/>
              </a:ext>
            </a:extLst>
          </p:cNvPr>
          <p:cNvSpPr>
            <a:spLocks noGrp="1"/>
          </p:cNvSpPr>
          <p:nvPr>
            <p:ph sz="quarter" idx="11"/>
          </p:nvPr>
        </p:nvSpPr>
        <p:spPr/>
        <p:txBody>
          <a:bodyPr/>
          <a:lstStyle/>
          <a:p>
            <a:r>
              <a:rPr lang="en-US" dirty="0"/>
              <a:t>Detailed Examples of Diagnostic Assessments in VR:</a:t>
            </a:r>
          </a:p>
          <a:p>
            <a:pPr lvl="1"/>
            <a:r>
              <a:rPr lang="en-US" b="1" dirty="0"/>
              <a:t>Pre-Training Skill Assessments: </a:t>
            </a:r>
            <a:r>
              <a:rPr lang="en-US" dirty="0"/>
              <a:t>Before beginning a surgical training program, trainees might complete a VR simulation where they perform basic surgical procedures. Their performance would be assessed to identify areas needing focus.</a:t>
            </a:r>
          </a:p>
          <a:p>
            <a:pPr lvl="1"/>
            <a:r>
              <a:rPr lang="en-US" b="1" dirty="0"/>
              <a:t>Knowledge Inventories: </a:t>
            </a:r>
            <a:r>
              <a:rPr lang="en-US" dirty="0"/>
              <a:t>In a VR-based onboarding for cybersecurity training, trainees might undergo a series of scenarios testing their knowledge of network security principles, helping trainers to customize the training content.</a:t>
            </a:r>
          </a:p>
          <a:p>
            <a:pPr marL="0" indent="0">
              <a:buNone/>
            </a:pPr>
            <a:br>
              <a:rPr lang="en-US" dirty="0"/>
            </a:br>
            <a:endParaRPr lang="en-US" dirty="0"/>
          </a:p>
        </p:txBody>
      </p:sp>
    </p:spTree>
    <p:extLst>
      <p:ext uri="{BB962C8B-B14F-4D97-AF65-F5344CB8AC3E}">
        <p14:creationId xmlns:p14="http://schemas.microsoft.com/office/powerpoint/2010/main" val="25684032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A2C4-CF53-CEDE-9F4A-A4E7C95226B9}"/>
              </a:ext>
            </a:extLst>
          </p:cNvPr>
          <p:cNvSpPr>
            <a:spLocks noGrp="1"/>
          </p:cNvSpPr>
          <p:nvPr>
            <p:ph type="title"/>
          </p:nvPr>
        </p:nvSpPr>
        <p:spPr/>
        <p:txBody>
          <a:bodyPr/>
          <a:lstStyle/>
          <a:p>
            <a:r>
              <a:rPr lang="en-US" dirty="0"/>
              <a:t>Performance-Based</a:t>
            </a:r>
          </a:p>
        </p:txBody>
      </p:sp>
      <p:sp>
        <p:nvSpPr>
          <p:cNvPr id="3" name="Content Placeholder 2">
            <a:extLst>
              <a:ext uri="{FF2B5EF4-FFF2-40B4-BE49-F238E27FC236}">
                <a16:creationId xmlns:a16="http://schemas.microsoft.com/office/drawing/2014/main" id="{0EA92B9C-5A73-6B19-C263-7F814F452F57}"/>
              </a:ext>
            </a:extLst>
          </p:cNvPr>
          <p:cNvSpPr>
            <a:spLocks noGrp="1"/>
          </p:cNvSpPr>
          <p:nvPr>
            <p:ph sz="quarter" idx="11"/>
          </p:nvPr>
        </p:nvSpPr>
        <p:spPr/>
        <p:txBody>
          <a:bodyPr/>
          <a:lstStyle/>
          <a:p>
            <a:r>
              <a:rPr lang="en-US" dirty="0"/>
              <a:t>Performance-Based Assessments</a:t>
            </a:r>
          </a:p>
          <a:p>
            <a:r>
              <a:rPr lang="en-US" dirty="0"/>
              <a:t>Performance-based assessments focus on evaluating practical skills and the ability to perform tasks in realistic scenarios.</a:t>
            </a:r>
          </a:p>
          <a:p>
            <a:pPr marL="0" indent="0">
              <a:buNone/>
            </a:pPr>
            <a:br>
              <a:rPr lang="en-US" dirty="0"/>
            </a:br>
            <a:endParaRPr lang="en-US" dirty="0"/>
          </a:p>
        </p:txBody>
      </p:sp>
    </p:spTree>
    <p:extLst>
      <p:ext uri="{BB962C8B-B14F-4D97-AF65-F5344CB8AC3E}">
        <p14:creationId xmlns:p14="http://schemas.microsoft.com/office/powerpoint/2010/main" val="4477894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A2C4-CF53-CEDE-9F4A-A4E7C95226B9}"/>
              </a:ext>
            </a:extLst>
          </p:cNvPr>
          <p:cNvSpPr>
            <a:spLocks noGrp="1"/>
          </p:cNvSpPr>
          <p:nvPr>
            <p:ph type="title"/>
          </p:nvPr>
        </p:nvSpPr>
        <p:spPr/>
        <p:txBody>
          <a:bodyPr/>
          <a:lstStyle/>
          <a:p>
            <a:r>
              <a:rPr lang="en-US" dirty="0"/>
              <a:t>Performance-Based</a:t>
            </a:r>
          </a:p>
        </p:txBody>
      </p:sp>
      <p:sp>
        <p:nvSpPr>
          <p:cNvPr id="3" name="Content Placeholder 2">
            <a:extLst>
              <a:ext uri="{FF2B5EF4-FFF2-40B4-BE49-F238E27FC236}">
                <a16:creationId xmlns:a16="http://schemas.microsoft.com/office/drawing/2014/main" id="{0EA92B9C-5A73-6B19-C263-7F814F452F57}"/>
              </a:ext>
            </a:extLst>
          </p:cNvPr>
          <p:cNvSpPr>
            <a:spLocks noGrp="1"/>
          </p:cNvSpPr>
          <p:nvPr>
            <p:ph sz="quarter" idx="11"/>
          </p:nvPr>
        </p:nvSpPr>
        <p:spPr/>
        <p:txBody>
          <a:bodyPr/>
          <a:lstStyle/>
          <a:p>
            <a:r>
              <a:rPr lang="en-US" dirty="0"/>
              <a:t>Detailed Examples of Performance-Based Assessments in VR:</a:t>
            </a:r>
          </a:p>
          <a:p>
            <a:pPr lvl="1"/>
            <a:r>
              <a:rPr lang="en-US" b="1" dirty="0"/>
              <a:t>Live Mission Simulations</a:t>
            </a:r>
            <a:r>
              <a:rPr lang="en-US" dirty="0"/>
              <a:t>: Military trainees might participate in a live VR mission where they need to execute strategic plans, engage with adversaries, and complete mission objectives. Performance metrics could include decision-making under pressure, teamwork, and mission success rate.</a:t>
            </a:r>
          </a:p>
          <a:p>
            <a:pPr lvl="1"/>
            <a:r>
              <a:rPr lang="en-US" b="1" dirty="0"/>
              <a:t>Practical Skill Demonstrations</a:t>
            </a:r>
            <a:r>
              <a:rPr lang="en-US" dirty="0"/>
              <a:t>: In a VR setting, nursing students might be required to perform patient assessments, administer medications, and respond to medical emergencies, with their performance being evaluated on accuracy and adherence to protocols.</a:t>
            </a:r>
          </a:p>
          <a:p>
            <a:pPr marL="0" indent="0">
              <a:buNone/>
            </a:pPr>
            <a:br>
              <a:rPr lang="en-US" dirty="0"/>
            </a:br>
            <a:endParaRPr lang="en-US" dirty="0"/>
          </a:p>
        </p:txBody>
      </p:sp>
    </p:spTree>
    <p:extLst>
      <p:ext uri="{BB962C8B-B14F-4D97-AF65-F5344CB8AC3E}">
        <p14:creationId xmlns:p14="http://schemas.microsoft.com/office/powerpoint/2010/main" val="1573714746"/>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2 FINAL Tutorial DeFalco Keehner IITSEC2024_JdF+MK v2 7-1-24[49]" id="{F45DAF04-D876-7A4B-A972-653D7392F736}" vid="{868DA03D-9E9E-9347-9F65-C8A8247BD0D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Blends</Template>
  <TotalTime>310</TotalTime>
  <Words>6900</Words>
  <Application>Microsoft Macintosh PowerPoint</Application>
  <PresentationFormat>Widescreen</PresentationFormat>
  <Paragraphs>700</Paragraphs>
  <Slides>96</Slides>
  <Notes>5</Notes>
  <HiddenSlides>25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Arial Narrow</vt:lpstr>
      <vt:lpstr>Calibri</vt:lpstr>
      <vt:lpstr>lato</vt:lpstr>
      <vt:lpstr>Tahoma</vt:lpstr>
      <vt:lpstr>Wingdings</vt:lpstr>
      <vt:lpstr>Blends</vt:lpstr>
      <vt:lpstr>PowerPoint Presentation</vt:lpstr>
      <vt:lpstr>Welcome</vt:lpstr>
      <vt:lpstr>Learning Objectives</vt:lpstr>
      <vt:lpstr>The Assessment Context</vt:lpstr>
      <vt:lpstr>Measuring for Deterrence</vt:lpstr>
      <vt:lpstr>Assessment of Capabilities</vt:lpstr>
      <vt:lpstr>Assessment of Capabilities</vt:lpstr>
      <vt:lpstr>Readiness Evaluation</vt:lpstr>
      <vt:lpstr>Readiness Evaluation</vt:lpstr>
      <vt:lpstr>Strategic Alignment</vt:lpstr>
      <vt:lpstr>Strategic Alignment</vt:lpstr>
      <vt:lpstr>Performance Metrics</vt:lpstr>
      <vt:lpstr>Simulated Threats and Challenges</vt:lpstr>
      <vt:lpstr>Simulation Modalities</vt:lpstr>
      <vt:lpstr>Virtual Reality, Augmented Reality, Mixed Reality</vt:lpstr>
      <vt:lpstr>VR</vt:lpstr>
      <vt:lpstr>AR</vt:lpstr>
      <vt:lpstr>Learning with XR</vt:lpstr>
      <vt:lpstr>Learning Engineering</vt:lpstr>
      <vt:lpstr>Learning Engineering for VR</vt:lpstr>
      <vt:lpstr>Learning Engineering for VR</vt:lpstr>
      <vt:lpstr>Learning Engineering for VR</vt:lpstr>
      <vt:lpstr>Learning Engineering Life Cycle</vt:lpstr>
      <vt:lpstr>Validity </vt:lpstr>
      <vt:lpstr>Assessment Types and Uses</vt:lpstr>
      <vt:lpstr>The Assessment Triangle (NRC, 2001)</vt:lpstr>
      <vt:lpstr>Evidence Centered Design for Assessment</vt:lpstr>
      <vt:lpstr>Evidenced Centered Design Principles</vt:lpstr>
      <vt:lpstr>Evidence Centered Design Principles</vt:lpstr>
      <vt:lpstr>Evidenced Centered Design Principles</vt:lpstr>
      <vt:lpstr>Evidenced Centered Design Principles</vt:lpstr>
      <vt:lpstr>Evidenced Centered Design Principles</vt:lpstr>
      <vt:lpstr>Evidenced Centered Design Principles</vt:lpstr>
      <vt:lpstr>Task Model</vt:lpstr>
      <vt:lpstr>Evidenced Centered Design Principles</vt:lpstr>
      <vt:lpstr>Evidenced Centered Design Principles</vt:lpstr>
      <vt:lpstr>Defining Competencies &amp; Proficiency</vt:lpstr>
      <vt:lpstr>Defining Competencies</vt:lpstr>
      <vt:lpstr>Defining Proficiency</vt:lpstr>
      <vt:lpstr>ASSESSMENT DESIGN</vt:lpstr>
      <vt:lpstr>XR Assessment Design</vt:lpstr>
      <vt:lpstr>XR Assessment Design</vt:lpstr>
      <vt:lpstr>XR Assessment Design</vt:lpstr>
      <vt:lpstr>XR Assessment Design</vt:lpstr>
      <vt:lpstr>Modalities for Data Extraction</vt:lpstr>
      <vt:lpstr>Physiological Responses</vt:lpstr>
      <vt:lpstr>Motion Tracking</vt:lpstr>
      <vt:lpstr>NLP</vt:lpstr>
      <vt:lpstr>Machine Learning Analyses</vt:lpstr>
      <vt:lpstr>Interaction Analysis</vt:lpstr>
      <vt:lpstr>PowerPoint Presentation</vt:lpstr>
      <vt:lpstr>DESIGN CONSIDERATIONS</vt:lpstr>
      <vt:lpstr>Unique Considerations</vt:lpstr>
      <vt:lpstr>Unique Considerations</vt:lpstr>
      <vt:lpstr>Unique Considerations</vt:lpstr>
      <vt:lpstr>NOVICE TO EXPERT</vt:lpstr>
      <vt:lpstr>Measuring Novice-to-Expert Progression </vt:lpstr>
      <vt:lpstr>Measuring Novice-to-Expert Progression </vt:lpstr>
      <vt:lpstr>Novice to Expert</vt:lpstr>
      <vt:lpstr>Novice to Expert</vt:lpstr>
      <vt:lpstr>Identifying Evidence</vt:lpstr>
      <vt:lpstr>Identifying Evidence</vt:lpstr>
      <vt:lpstr>Designing Tasks</vt:lpstr>
      <vt:lpstr>Behavioral Indicators</vt:lpstr>
      <vt:lpstr>Interaction Analysis</vt:lpstr>
      <vt:lpstr>Concluding Remarks</vt:lpstr>
      <vt:lpstr>Summary of Key Points</vt:lpstr>
      <vt:lpstr>Future Work</vt:lpstr>
      <vt:lpstr>Thank you</vt:lpstr>
      <vt:lpstr>References</vt:lpstr>
      <vt:lpstr>Broad-Based Learning Science Principles for XR</vt:lpstr>
      <vt:lpstr>Recap of Learning Objectives</vt:lpstr>
      <vt:lpstr>Data Analysis</vt:lpstr>
      <vt:lpstr>Machine Learning Analyses</vt:lpstr>
      <vt:lpstr>Feature Engineering</vt:lpstr>
      <vt:lpstr>Modeling: Supervised Learning</vt:lpstr>
      <vt:lpstr>Modeling: Unsupervised Learning</vt:lpstr>
      <vt:lpstr>Modeling: Reinforcement Learning</vt:lpstr>
      <vt:lpstr>Model Evaluation</vt:lpstr>
      <vt:lpstr>Interpretation and Insights</vt:lpstr>
      <vt:lpstr>Example</vt:lpstr>
      <vt:lpstr>Example</vt:lpstr>
      <vt:lpstr>Example</vt:lpstr>
      <vt:lpstr>Example</vt:lpstr>
      <vt:lpstr>Example</vt:lpstr>
      <vt:lpstr>Example</vt:lpstr>
      <vt:lpstr>Example</vt:lpstr>
      <vt:lpstr>Optional/Hidden Slides</vt:lpstr>
      <vt:lpstr>Different Uses and Types of Assessments: Which is Right for You? </vt:lpstr>
      <vt:lpstr>Formative </vt:lpstr>
      <vt:lpstr>Summative</vt:lpstr>
      <vt:lpstr>Summative</vt:lpstr>
      <vt:lpstr>Diagnostic</vt:lpstr>
      <vt:lpstr>Diagnostic</vt:lpstr>
      <vt:lpstr>Performance-Based</vt:lpstr>
      <vt:lpstr>Performance-Based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Jeanine A. DeFalco</dc:creator>
  <cp:lastModifiedBy>Jeanine A. DeFalco</cp:lastModifiedBy>
  <cp:revision>63</cp:revision>
  <cp:lastPrinted>1601-01-01T00:00:00Z</cp:lastPrinted>
  <dcterms:created xsi:type="dcterms:W3CDTF">2024-10-01T12:13:23Z</dcterms:created>
  <dcterms:modified xsi:type="dcterms:W3CDTF">2024-10-01T19:12:03Z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