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1"/>
  </p:notesMasterIdLst>
  <p:handoutMasterIdLst>
    <p:handoutMasterId r:id="rId72"/>
  </p:handoutMasterIdLst>
  <p:sldIdLst>
    <p:sldId id="289" r:id="rId5"/>
    <p:sldId id="304" r:id="rId6"/>
    <p:sldId id="291" r:id="rId7"/>
    <p:sldId id="307" r:id="rId8"/>
    <p:sldId id="328" r:id="rId9"/>
    <p:sldId id="310" r:id="rId10"/>
    <p:sldId id="311" r:id="rId11"/>
    <p:sldId id="330" r:id="rId12"/>
    <p:sldId id="337" r:id="rId13"/>
    <p:sldId id="342" r:id="rId14"/>
    <p:sldId id="343" r:id="rId15"/>
    <p:sldId id="344" r:id="rId16"/>
    <p:sldId id="345" r:id="rId17"/>
    <p:sldId id="346" r:id="rId18"/>
    <p:sldId id="347" r:id="rId19"/>
    <p:sldId id="349" r:id="rId20"/>
    <p:sldId id="350" r:id="rId21"/>
    <p:sldId id="352" r:id="rId22"/>
    <p:sldId id="338" r:id="rId23"/>
    <p:sldId id="331" r:id="rId24"/>
    <p:sldId id="354" r:id="rId25"/>
    <p:sldId id="332" r:id="rId26"/>
    <p:sldId id="334" r:id="rId27"/>
    <p:sldId id="368" r:id="rId28"/>
    <p:sldId id="314" r:id="rId29"/>
    <p:sldId id="373" r:id="rId30"/>
    <p:sldId id="374" r:id="rId31"/>
    <p:sldId id="372" r:id="rId32"/>
    <p:sldId id="375" r:id="rId33"/>
    <p:sldId id="376" r:id="rId34"/>
    <p:sldId id="381" r:id="rId35"/>
    <p:sldId id="382" r:id="rId36"/>
    <p:sldId id="385" r:id="rId37"/>
    <p:sldId id="384" r:id="rId38"/>
    <p:sldId id="387" r:id="rId39"/>
    <p:sldId id="390" r:id="rId40"/>
    <p:sldId id="400" r:id="rId41"/>
    <p:sldId id="391" r:id="rId42"/>
    <p:sldId id="409" r:id="rId43"/>
    <p:sldId id="395" r:id="rId44"/>
    <p:sldId id="397" r:id="rId45"/>
    <p:sldId id="398" r:id="rId46"/>
    <p:sldId id="406" r:id="rId47"/>
    <p:sldId id="407" r:id="rId48"/>
    <p:sldId id="408" r:id="rId49"/>
    <p:sldId id="410" r:id="rId50"/>
    <p:sldId id="412" r:id="rId51"/>
    <p:sldId id="411" r:id="rId52"/>
    <p:sldId id="413" r:id="rId53"/>
    <p:sldId id="414" r:id="rId54"/>
    <p:sldId id="418" r:id="rId55"/>
    <p:sldId id="419" r:id="rId56"/>
    <p:sldId id="422" r:id="rId57"/>
    <p:sldId id="425" r:id="rId58"/>
    <p:sldId id="423" r:id="rId59"/>
    <p:sldId id="433" r:id="rId60"/>
    <p:sldId id="437" r:id="rId61"/>
    <p:sldId id="438" r:id="rId62"/>
    <p:sldId id="435" r:id="rId63"/>
    <p:sldId id="439" r:id="rId64"/>
    <p:sldId id="440" r:id="rId65"/>
    <p:sldId id="441" r:id="rId66"/>
    <p:sldId id="324" r:id="rId67"/>
    <p:sldId id="445" r:id="rId68"/>
    <p:sldId id="447" r:id="rId69"/>
    <p:sldId id="326" r:id="rId70"/>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521415D9-36F7-43E2-AB2F-B90AF26B5E84}">
      <p14:sectionLst xmlns:p14="http://schemas.microsoft.com/office/powerpoint/2010/main">
        <p14:section name="Intro, LOs, Attention Getter (10 min)" id="{DA367BE5-7391-49DD-AFD5-28B622334FBC}">
          <p14:sldIdLst>
            <p14:sldId id="289"/>
            <p14:sldId id="304"/>
            <p14:sldId id="291"/>
            <p14:sldId id="307"/>
            <p14:sldId id="328"/>
          </p14:sldIdLst>
        </p14:section>
        <p14:section name="Paradigm Shift - Part 1 (5 minutes)" id="{02B8D2A8-1EDC-499B-9092-7E0FECE75DBF}">
          <p14:sldIdLst>
            <p14:sldId id="310"/>
            <p14:sldId id="311"/>
            <p14:sldId id="330"/>
            <p14:sldId id="337"/>
          </p14:sldIdLst>
        </p14:section>
        <p14:section name="Paradigm Shift - Minigame (5 minutes)" id="{C18817EB-740B-4C04-A8D3-77AF38283063}">
          <p14:sldIdLst>
            <p14:sldId id="342"/>
            <p14:sldId id="343"/>
            <p14:sldId id="344"/>
            <p14:sldId id="345"/>
            <p14:sldId id="346"/>
            <p14:sldId id="347"/>
            <p14:sldId id="349"/>
          </p14:sldIdLst>
        </p14:section>
        <p14:section name="Paradigm Shift - Part 2 (7 minutes)" id="{5E0FB1F8-AB0F-4BC6-B7B0-F21B10F870DD}">
          <p14:sldIdLst>
            <p14:sldId id="350"/>
            <p14:sldId id="352"/>
            <p14:sldId id="338"/>
            <p14:sldId id="331"/>
            <p14:sldId id="354"/>
            <p14:sldId id="332"/>
            <p14:sldId id="334"/>
          </p14:sldIdLst>
        </p14:section>
        <p14:section name="Automation Taxonomies, Then and Now (20 minutes)" id="{4DDCB445-CCF4-451B-92C8-C3E26115D232}">
          <p14:sldIdLst>
            <p14:sldId id="368"/>
            <p14:sldId id="314"/>
            <p14:sldId id="373"/>
            <p14:sldId id="374"/>
            <p14:sldId id="372"/>
            <p14:sldId id="375"/>
            <p14:sldId id="376"/>
            <p14:sldId id="381"/>
            <p14:sldId id="382"/>
            <p14:sldId id="385"/>
            <p14:sldId id="384"/>
            <p14:sldId id="387"/>
            <p14:sldId id="390"/>
            <p14:sldId id="400"/>
            <p14:sldId id="391"/>
          </p14:sldIdLst>
        </p14:section>
        <p14:section name="HMT Research Priorities (15 minutes)" id="{B129CAE1-8F27-4321-9565-42FAAE5DA3D9}">
          <p14:sldIdLst>
            <p14:sldId id="409"/>
            <p14:sldId id="395"/>
            <p14:sldId id="397"/>
            <p14:sldId id="398"/>
            <p14:sldId id="406"/>
            <p14:sldId id="407"/>
            <p14:sldId id="408"/>
            <p14:sldId id="410"/>
            <p14:sldId id="412"/>
            <p14:sldId id="411"/>
            <p14:sldId id="413"/>
            <p14:sldId id="414"/>
          </p14:sldIdLst>
        </p14:section>
        <p14:section name="HMT R&amp;D Enablers (20 minutes)" id="{91E0B554-51D3-416C-83BA-5B33FBB42B22}">
          <p14:sldIdLst>
            <p14:sldId id="418"/>
            <p14:sldId id="419"/>
            <p14:sldId id="422"/>
            <p14:sldId id="425"/>
            <p14:sldId id="423"/>
            <p14:sldId id="433"/>
            <p14:sldId id="437"/>
            <p14:sldId id="438"/>
            <p14:sldId id="435"/>
            <p14:sldId id="439"/>
          </p14:sldIdLst>
        </p14:section>
        <p14:section name="Summary and References (5 minutes)" id="{06D387F0-869B-4E0A-8A87-6B58F3C3F044}">
          <p14:sldIdLst>
            <p14:sldId id="440"/>
            <p14:sldId id="441"/>
            <p14:sldId id="324"/>
            <p14:sldId id="445"/>
          </p14:sldIdLst>
        </p14:section>
        <p14:section name="A Final Check on Knowledge (2 minutes)" id="{AE604BEF-1243-474A-B062-0E62C98D7C87}">
          <p14:sldIdLst>
            <p14:sldId id="447"/>
          </p14:sldIdLst>
        </p14:section>
        <p14:section name="End - Contact Information" id="{9D517D9B-DDB5-4445-B981-3700771F35AB}">
          <p14:sldIdLst>
            <p14:sldId id="32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B038"/>
    <a:srgbClr val="F65140"/>
    <a:srgbClr val="E16A07"/>
    <a:srgbClr val="182350"/>
    <a:srgbClr val="030408"/>
    <a:srgbClr val="171C20"/>
    <a:srgbClr val="3C4145"/>
    <a:srgbClr val="383D41"/>
    <a:srgbClr val="6C6D6F"/>
    <a:srgbClr val="363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9D2BD5-B805-462B-8B04-03C545B03F80}" v="117" dt="2024-09-30T14:54:41.1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56" autoAdjust="0"/>
    <p:restoredTop sz="84781" autoAdjust="0"/>
  </p:normalViewPr>
  <p:slideViewPr>
    <p:cSldViewPr snapToGrid="0">
      <p:cViewPr>
        <p:scale>
          <a:sx n="98" d="100"/>
          <a:sy n="98" d="100"/>
        </p:scale>
        <p:origin x="5952" y="2718"/>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21960"/>
    </p:cViewPr>
  </p:sorterViewPr>
  <p:notesViewPr>
    <p:cSldViewPr snapToGrid="0">
      <p:cViewPr varScale="1">
        <p:scale>
          <a:sx n="66" d="100"/>
          <a:sy n="66" d="100"/>
        </p:scale>
        <p:origin x="0" y="0"/>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ro Scielzo" userId="dff06a17-31d3-4b99-9e86-0a12dc2ba8f3" providerId="ADAL" clId="{D79D2BD5-B805-462B-8B04-03C545B03F80}"/>
    <pc:docChg chg="undo custSel modSld">
      <pc:chgData name="Sandro Scielzo" userId="dff06a17-31d3-4b99-9e86-0a12dc2ba8f3" providerId="ADAL" clId="{D79D2BD5-B805-462B-8B04-03C545B03F80}" dt="2024-09-30T14:54:41.191" v="355"/>
      <pc:docMkLst>
        <pc:docMk/>
      </pc:docMkLst>
      <pc:sldChg chg="modSp mod">
        <pc:chgData name="Sandro Scielzo" userId="dff06a17-31d3-4b99-9e86-0a12dc2ba8f3" providerId="ADAL" clId="{D79D2BD5-B805-462B-8B04-03C545B03F80}" dt="2024-09-30T14:09:50.263" v="333" actId="798"/>
        <pc:sldMkLst>
          <pc:docMk/>
          <pc:sldMk cId="3664686379" sldId="289"/>
        </pc:sldMkLst>
        <pc:graphicFrameChg chg="modGraphic">
          <ac:chgData name="Sandro Scielzo" userId="dff06a17-31d3-4b99-9e86-0a12dc2ba8f3" providerId="ADAL" clId="{D79D2BD5-B805-462B-8B04-03C545B03F80}" dt="2024-09-30T14:09:50.263" v="333" actId="798"/>
          <ac:graphicFrameMkLst>
            <pc:docMk/>
            <pc:sldMk cId="3664686379" sldId="289"/>
            <ac:graphicFrameMk id="4" creationId="{B4248075-AAC7-0743-1518-7E0D265CEB37}"/>
          </ac:graphicFrameMkLst>
        </pc:graphicFrameChg>
      </pc:sldChg>
      <pc:sldChg chg="addSp delSp modSp mod">
        <pc:chgData name="Sandro Scielzo" userId="dff06a17-31d3-4b99-9e86-0a12dc2ba8f3" providerId="ADAL" clId="{D79D2BD5-B805-462B-8B04-03C545B03F80}" dt="2024-09-30T14:16:35.601" v="337"/>
        <pc:sldMkLst>
          <pc:docMk/>
          <pc:sldMk cId="1107653662" sldId="304"/>
        </pc:sldMkLst>
        <pc:picChg chg="add del mod">
          <ac:chgData name="Sandro Scielzo" userId="dff06a17-31d3-4b99-9e86-0a12dc2ba8f3" providerId="ADAL" clId="{D79D2BD5-B805-462B-8B04-03C545B03F80}" dt="2024-09-30T14:15:22.975" v="336" actId="478"/>
          <ac:picMkLst>
            <pc:docMk/>
            <pc:sldMk cId="1107653662" sldId="304"/>
            <ac:picMk id="4" creationId="{568EDA7F-C117-C5D1-8FEC-CFE27552EC1F}"/>
          </ac:picMkLst>
        </pc:picChg>
        <pc:picChg chg="mod">
          <ac:chgData name="Sandro Scielzo" userId="dff06a17-31d3-4b99-9e86-0a12dc2ba8f3" providerId="ADAL" clId="{D79D2BD5-B805-462B-8B04-03C545B03F80}" dt="2024-09-30T14:16:35.601" v="337"/>
          <ac:picMkLst>
            <pc:docMk/>
            <pc:sldMk cId="1107653662" sldId="304"/>
            <ac:picMk id="12" creationId="{3DECD7D9-4CA7-7B92-7E9D-9650DF2277F4}"/>
          </ac:picMkLst>
        </pc:picChg>
      </pc:sldChg>
      <pc:sldChg chg="modNotesTx">
        <pc:chgData name="Sandro Scielzo" userId="dff06a17-31d3-4b99-9e86-0a12dc2ba8f3" providerId="ADAL" clId="{D79D2BD5-B805-462B-8B04-03C545B03F80}" dt="2024-09-30T13:22:51.005" v="0"/>
        <pc:sldMkLst>
          <pc:docMk/>
          <pc:sldMk cId="1437731292" sldId="307"/>
        </pc:sldMkLst>
      </pc:sldChg>
      <pc:sldChg chg="modSp">
        <pc:chgData name="Sandro Scielzo" userId="dff06a17-31d3-4b99-9e86-0a12dc2ba8f3" providerId="ADAL" clId="{D79D2BD5-B805-462B-8B04-03C545B03F80}" dt="2024-09-30T14:17:54.218" v="338"/>
        <pc:sldMkLst>
          <pc:docMk/>
          <pc:sldMk cId="3702776284" sldId="310"/>
        </pc:sldMkLst>
        <pc:picChg chg="mod">
          <ac:chgData name="Sandro Scielzo" userId="dff06a17-31d3-4b99-9e86-0a12dc2ba8f3" providerId="ADAL" clId="{D79D2BD5-B805-462B-8B04-03C545B03F80}" dt="2024-09-30T14:17:54.218" v="338"/>
          <ac:picMkLst>
            <pc:docMk/>
            <pc:sldMk cId="3702776284" sldId="310"/>
            <ac:picMk id="15" creationId="{B0628E96-31D9-C316-2EC9-40D8AFD2081A}"/>
          </ac:picMkLst>
        </pc:picChg>
      </pc:sldChg>
      <pc:sldChg chg="modSp">
        <pc:chgData name="Sandro Scielzo" userId="dff06a17-31d3-4b99-9e86-0a12dc2ba8f3" providerId="ADAL" clId="{D79D2BD5-B805-462B-8B04-03C545B03F80}" dt="2024-09-30T14:18:01.240" v="339"/>
        <pc:sldMkLst>
          <pc:docMk/>
          <pc:sldMk cId="2740282369" sldId="311"/>
        </pc:sldMkLst>
        <pc:picChg chg="mod">
          <ac:chgData name="Sandro Scielzo" userId="dff06a17-31d3-4b99-9e86-0a12dc2ba8f3" providerId="ADAL" clId="{D79D2BD5-B805-462B-8B04-03C545B03F80}" dt="2024-09-30T14:18:01.240" v="339"/>
          <ac:picMkLst>
            <pc:docMk/>
            <pc:sldMk cId="2740282369" sldId="311"/>
            <ac:picMk id="15" creationId="{B0628E96-31D9-C316-2EC9-40D8AFD2081A}"/>
          </ac:picMkLst>
        </pc:picChg>
      </pc:sldChg>
      <pc:sldChg chg="modSp mod">
        <pc:chgData name="Sandro Scielzo" userId="dff06a17-31d3-4b99-9e86-0a12dc2ba8f3" providerId="ADAL" clId="{D79D2BD5-B805-462B-8B04-03C545B03F80}" dt="2024-09-30T13:36:55.992" v="22" actId="1076"/>
        <pc:sldMkLst>
          <pc:docMk/>
          <pc:sldMk cId="753871581" sldId="324"/>
        </pc:sldMkLst>
        <pc:grpChg chg="mod">
          <ac:chgData name="Sandro Scielzo" userId="dff06a17-31d3-4b99-9e86-0a12dc2ba8f3" providerId="ADAL" clId="{D79D2BD5-B805-462B-8B04-03C545B03F80}" dt="2024-09-30T13:36:51.677" v="21" actId="1076"/>
          <ac:grpSpMkLst>
            <pc:docMk/>
            <pc:sldMk cId="753871581" sldId="324"/>
            <ac:grpSpMk id="31" creationId="{F984E4EB-9AEE-D3A0-78A4-B85958702974}"/>
          </ac:grpSpMkLst>
        </pc:grpChg>
        <pc:grpChg chg="mod">
          <ac:chgData name="Sandro Scielzo" userId="dff06a17-31d3-4b99-9e86-0a12dc2ba8f3" providerId="ADAL" clId="{D79D2BD5-B805-462B-8B04-03C545B03F80}" dt="2024-09-30T13:36:34.423" v="17" actId="1076"/>
          <ac:grpSpMkLst>
            <pc:docMk/>
            <pc:sldMk cId="753871581" sldId="324"/>
            <ac:grpSpMk id="35" creationId="{7E9E1535-F296-128F-E51E-56885602A185}"/>
          </ac:grpSpMkLst>
        </pc:grpChg>
        <pc:picChg chg="mod">
          <ac:chgData name="Sandro Scielzo" userId="dff06a17-31d3-4b99-9e86-0a12dc2ba8f3" providerId="ADAL" clId="{D79D2BD5-B805-462B-8B04-03C545B03F80}" dt="2024-09-30T13:36:49.016" v="19" actId="1076"/>
          <ac:picMkLst>
            <pc:docMk/>
            <pc:sldMk cId="753871581" sldId="324"/>
            <ac:picMk id="21" creationId="{DDA74238-994C-3C08-2110-E4994E8C2373}"/>
          </ac:picMkLst>
        </pc:picChg>
        <pc:picChg chg="mod">
          <ac:chgData name="Sandro Scielzo" userId="dff06a17-31d3-4b99-9e86-0a12dc2ba8f3" providerId="ADAL" clId="{D79D2BD5-B805-462B-8B04-03C545B03F80}" dt="2024-09-30T13:36:51.677" v="21" actId="1076"/>
          <ac:picMkLst>
            <pc:docMk/>
            <pc:sldMk cId="753871581" sldId="324"/>
            <ac:picMk id="22" creationId="{87C4F5E3-2E95-F6E2-BB38-6D395AF4615F}"/>
          </ac:picMkLst>
        </pc:picChg>
        <pc:picChg chg="mod">
          <ac:chgData name="Sandro Scielzo" userId="dff06a17-31d3-4b99-9e86-0a12dc2ba8f3" providerId="ADAL" clId="{D79D2BD5-B805-462B-8B04-03C545B03F80}" dt="2024-09-30T13:36:34.423" v="17" actId="1076"/>
          <ac:picMkLst>
            <pc:docMk/>
            <pc:sldMk cId="753871581" sldId="324"/>
            <ac:picMk id="26" creationId="{4D13C1F7-0A1F-98D8-D221-7218B7C6300B}"/>
          </ac:picMkLst>
        </pc:picChg>
        <pc:picChg chg="mod">
          <ac:chgData name="Sandro Scielzo" userId="dff06a17-31d3-4b99-9e86-0a12dc2ba8f3" providerId="ADAL" clId="{D79D2BD5-B805-462B-8B04-03C545B03F80}" dt="2024-09-30T13:36:40.745" v="18" actId="1076"/>
          <ac:picMkLst>
            <pc:docMk/>
            <pc:sldMk cId="753871581" sldId="324"/>
            <ac:picMk id="28" creationId="{093B2F4E-4F5B-E1F4-064A-580B0CB286D3}"/>
          </ac:picMkLst>
        </pc:picChg>
        <pc:picChg chg="mod">
          <ac:chgData name="Sandro Scielzo" userId="dff06a17-31d3-4b99-9e86-0a12dc2ba8f3" providerId="ADAL" clId="{D79D2BD5-B805-462B-8B04-03C545B03F80}" dt="2024-09-30T13:36:55.992" v="22" actId="1076"/>
          <ac:picMkLst>
            <pc:docMk/>
            <pc:sldMk cId="753871581" sldId="324"/>
            <ac:picMk id="30" creationId="{BA3F8781-3D11-F23A-6493-1794A206FAA6}"/>
          </ac:picMkLst>
        </pc:picChg>
        <pc:picChg chg="mod">
          <ac:chgData name="Sandro Scielzo" userId="dff06a17-31d3-4b99-9e86-0a12dc2ba8f3" providerId="ADAL" clId="{D79D2BD5-B805-462B-8B04-03C545B03F80}" dt="2024-09-30T13:35:50.835" v="10" actId="14100"/>
          <ac:picMkLst>
            <pc:docMk/>
            <pc:sldMk cId="753871581" sldId="324"/>
            <ac:picMk id="34" creationId="{CDD23E86-EAEB-42BF-844D-4F47F9D824F3}"/>
          </ac:picMkLst>
        </pc:picChg>
      </pc:sldChg>
      <pc:sldChg chg="delSp modSp mod modAnim">
        <pc:chgData name="Sandro Scielzo" userId="dff06a17-31d3-4b99-9e86-0a12dc2ba8f3" providerId="ADAL" clId="{D79D2BD5-B805-462B-8B04-03C545B03F80}" dt="2024-09-30T14:09:05.061" v="331" actId="1076"/>
        <pc:sldMkLst>
          <pc:docMk/>
          <pc:sldMk cId="1466934874" sldId="326"/>
        </pc:sldMkLst>
        <pc:graphicFrameChg chg="mod modGraphic">
          <ac:chgData name="Sandro Scielzo" userId="dff06a17-31d3-4b99-9e86-0a12dc2ba8f3" providerId="ADAL" clId="{D79D2BD5-B805-462B-8B04-03C545B03F80}" dt="2024-09-30T14:09:05.061" v="331" actId="1076"/>
          <ac:graphicFrameMkLst>
            <pc:docMk/>
            <pc:sldMk cId="1466934874" sldId="326"/>
            <ac:graphicFrameMk id="3" creationId="{54C1E5DC-907B-8A8A-6DC1-1DD64B225951}"/>
          </ac:graphicFrameMkLst>
        </pc:graphicFrameChg>
        <pc:picChg chg="mod">
          <ac:chgData name="Sandro Scielzo" userId="dff06a17-31d3-4b99-9e86-0a12dc2ba8f3" providerId="ADAL" clId="{D79D2BD5-B805-462B-8B04-03C545B03F80}" dt="2024-09-30T14:08:58.334" v="330" actId="1076"/>
          <ac:picMkLst>
            <pc:docMk/>
            <pc:sldMk cId="1466934874" sldId="326"/>
            <ac:picMk id="21506" creationId="{D87683E9-9379-842A-FC1F-EBB98EBD1C0C}"/>
          </ac:picMkLst>
        </pc:picChg>
        <pc:picChg chg="del">
          <ac:chgData name="Sandro Scielzo" userId="dff06a17-31d3-4b99-9e86-0a12dc2ba8f3" providerId="ADAL" clId="{D79D2BD5-B805-462B-8B04-03C545B03F80}" dt="2024-09-30T14:08:23.784" v="325" actId="478"/>
          <ac:picMkLst>
            <pc:docMk/>
            <pc:sldMk cId="1466934874" sldId="326"/>
            <ac:picMk id="21508" creationId="{A1C344C0-E560-DF08-FAD3-69F390F9406E}"/>
          </ac:picMkLst>
        </pc:picChg>
      </pc:sldChg>
      <pc:sldChg chg="modSp">
        <pc:chgData name="Sandro Scielzo" userId="dff06a17-31d3-4b99-9e86-0a12dc2ba8f3" providerId="ADAL" clId="{D79D2BD5-B805-462B-8B04-03C545B03F80}" dt="2024-09-30T13:31:29.591" v="1" actId="20577"/>
        <pc:sldMkLst>
          <pc:docMk/>
          <pc:sldMk cId="3470460138" sldId="397"/>
        </pc:sldMkLst>
        <pc:spChg chg="mod">
          <ac:chgData name="Sandro Scielzo" userId="dff06a17-31d3-4b99-9e86-0a12dc2ba8f3" providerId="ADAL" clId="{D79D2BD5-B805-462B-8B04-03C545B03F80}" dt="2024-09-30T13:31:29.591" v="1" actId="20577"/>
          <ac:spMkLst>
            <pc:docMk/>
            <pc:sldMk cId="3470460138" sldId="397"/>
            <ac:spMk id="19" creationId="{AB2BF8EB-0489-8554-F2A6-39834A844438}"/>
          </ac:spMkLst>
        </pc:spChg>
      </pc:sldChg>
      <pc:sldChg chg="addSp delSp modSp mod modAnim">
        <pc:chgData name="Sandro Scielzo" userId="dff06a17-31d3-4b99-9e86-0a12dc2ba8f3" providerId="ADAL" clId="{D79D2BD5-B805-462B-8B04-03C545B03F80}" dt="2024-09-30T14:06:18.513" v="324"/>
        <pc:sldMkLst>
          <pc:docMk/>
          <pc:sldMk cId="1101823704" sldId="400"/>
        </pc:sldMkLst>
        <pc:spChg chg="add del mod">
          <ac:chgData name="Sandro Scielzo" userId="dff06a17-31d3-4b99-9e86-0a12dc2ba8f3" providerId="ADAL" clId="{D79D2BD5-B805-462B-8B04-03C545B03F80}" dt="2024-09-30T13:52:54.637" v="97" actId="478"/>
          <ac:spMkLst>
            <pc:docMk/>
            <pc:sldMk cId="1101823704" sldId="400"/>
            <ac:spMk id="5" creationId="{EF243372-1557-4759-1FCA-B8301B8DB13D}"/>
          </ac:spMkLst>
        </pc:spChg>
        <pc:spChg chg="add mod">
          <ac:chgData name="Sandro Scielzo" userId="dff06a17-31d3-4b99-9e86-0a12dc2ba8f3" providerId="ADAL" clId="{D79D2BD5-B805-462B-8B04-03C545B03F80}" dt="2024-09-30T13:53:29.845" v="107" actId="1076"/>
          <ac:spMkLst>
            <pc:docMk/>
            <pc:sldMk cId="1101823704" sldId="400"/>
            <ac:spMk id="6" creationId="{B6340926-36BB-82B6-29EB-4295684315E8}"/>
          </ac:spMkLst>
        </pc:spChg>
        <pc:spChg chg="add mod">
          <ac:chgData name="Sandro Scielzo" userId="dff06a17-31d3-4b99-9e86-0a12dc2ba8f3" providerId="ADAL" clId="{D79D2BD5-B805-462B-8B04-03C545B03F80}" dt="2024-09-30T14:02:14.971" v="301" actId="113"/>
          <ac:spMkLst>
            <pc:docMk/>
            <pc:sldMk cId="1101823704" sldId="400"/>
            <ac:spMk id="14" creationId="{E2559A8E-79F6-8936-5EBC-0BFC19846313}"/>
          </ac:spMkLst>
        </pc:spChg>
        <pc:spChg chg="add mod">
          <ac:chgData name="Sandro Scielzo" userId="dff06a17-31d3-4b99-9e86-0a12dc2ba8f3" providerId="ADAL" clId="{D79D2BD5-B805-462B-8B04-03C545B03F80}" dt="2024-09-30T14:02:14.971" v="301" actId="113"/>
          <ac:spMkLst>
            <pc:docMk/>
            <pc:sldMk cId="1101823704" sldId="400"/>
            <ac:spMk id="15" creationId="{C6A65F1F-AB97-97F7-E0F5-0B9E05019B84}"/>
          </ac:spMkLst>
        </pc:spChg>
        <pc:spChg chg="add mod">
          <ac:chgData name="Sandro Scielzo" userId="dff06a17-31d3-4b99-9e86-0a12dc2ba8f3" providerId="ADAL" clId="{D79D2BD5-B805-462B-8B04-03C545B03F80}" dt="2024-09-30T14:02:14.971" v="301" actId="113"/>
          <ac:spMkLst>
            <pc:docMk/>
            <pc:sldMk cId="1101823704" sldId="400"/>
            <ac:spMk id="16" creationId="{B7551395-1C36-5C4B-71D5-0928E18B1DB4}"/>
          </ac:spMkLst>
        </pc:spChg>
        <pc:spChg chg="add mod">
          <ac:chgData name="Sandro Scielzo" userId="dff06a17-31d3-4b99-9e86-0a12dc2ba8f3" providerId="ADAL" clId="{D79D2BD5-B805-462B-8B04-03C545B03F80}" dt="2024-09-30T14:02:14.971" v="301" actId="113"/>
          <ac:spMkLst>
            <pc:docMk/>
            <pc:sldMk cId="1101823704" sldId="400"/>
            <ac:spMk id="17" creationId="{D887699B-D64D-C5D7-7EB4-E164DD9BC5FC}"/>
          </ac:spMkLst>
        </pc:spChg>
        <pc:spChg chg="add mod">
          <ac:chgData name="Sandro Scielzo" userId="dff06a17-31d3-4b99-9e86-0a12dc2ba8f3" providerId="ADAL" clId="{D79D2BD5-B805-462B-8B04-03C545B03F80}" dt="2024-09-30T14:02:14.971" v="301" actId="113"/>
          <ac:spMkLst>
            <pc:docMk/>
            <pc:sldMk cId="1101823704" sldId="400"/>
            <ac:spMk id="18" creationId="{A0747558-CB17-9CD1-C3D8-40B846F5791C}"/>
          </ac:spMkLst>
        </pc:spChg>
        <pc:graphicFrameChg chg="mod modGraphic">
          <ac:chgData name="Sandro Scielzo" userId="dff06a17-31d3-4b99-9e86-0a12dc2ba8f3" providerId="ADAL" clId="{D79D2BD5-B805-462B-8B04-03C545B03F80}" dt="2024-09-30T14:01:00.987" v="286" actId="20577"/>
          <ac:graphicFrameMkLst>
            <pc:docMk/>
            <pc:sldMk cId="1101823704" sldId="400"/>
            <ac:graphicFrameMk id="7" creationId="{EE30BA64-E24E-5B88-7D72-E93F27E02BFE}"/>
          </ac:graphicFrameMkLst>
        </pc:graphicFrameChg>
        <pc:picChg chg="add del mod">
          <ac:chgData name="Sandro Scielzo" userId="dff06a17-31d3-4b99-9e86-0a12dc2ba8f3" providerId="ADAL" clId="{D79D2BD5-B805-462B-8B04-03C545B03F80}" dt="2024-09-30T13:47:01.605" v="65" actId="478"/>
          <ac:picMkLst>
            <pc:docMk/>
            <pc:sldMk cId="1101823704" sldId="400"/>
            <ac:picMk id="2" creationId="{1BBBB692-CAF6-6D37-B731-D322B7E017B1}"/>
          </ac:picMkLst>
        </pc:picChg>
        <pc:picChg chg="add del mod">
          <ac:chgData name="Sandro Scielzo" userId="dff06a17-31d3-4b99-9e86-0a12dc2ba8f3" providerId="ADAL" clId="{D79D2BD5-B805-462B-8B04-03C545B03F80}" dt="2024-09-30T13:47:47.964" v="68" actId="478"/>
          <ac:picMkLst>
            <pc:docMk/>
            <pc:sldMk cId="1101823704" sldId="400"/>
            <ac:picMk id="4" creationId="{2B40FE06-F795-335C-0C0D-C93E4EFDD6D2}"/>
          </ac:picMkLst>
        </pc:picChg>
        <pc:cxnChg chg="add mod">
          <ac:chgData name="Sandro Scielzo" userId="dff06a17-31d3-4b99-9e86-0a12dc2ba8f3" providerId="ADAL" clId="{D79D2BD5-B805-462B-8B04-03C545B03F80}" dt="2024-09-30T13:53:20.466" v="106" actId="14100"/>
          <ac:cxnSpMkLst>
            <pc:docMk/>
            <pc:sldMk cId="1101823704" sldId="400"/>
            <ac:cxnSpMk id="10" creationId="{4D7A2B37-5729-E592-8F47-6A8AE247B5E8}"/>
          </ac:cxnSpMkLst>
        </pc:cxnChg>
      </pc:sldChg>
      <pc:sldChg chg="modSp">
        <pc:chgData name="Sandro Scielzo" userId="dff06a17-31d3-4b99-9e86-0a12dc2ba8f3" providerId="ADAL" clId="{D79D2BD5-B805-462B-8B04-03C545B03F80}" dt="2024-09-30T13:31:34.455" v="2" actId="20577"/>
        <pc:sldMkLst>
          <pc:docMk/>
          <pc:sldMk cId="3847627821" sldId="406"/>
        </pc:sldMkLst>
        <pc:spChg chg="mod">
          <ac:chgData name="Sandro Scielzo" userId="dff06a17-31d3-4b99-9e86-0a12dc2ba8f3" providerId="ADAL" clId="{D79D2BD5-B805-462B-8B04-03C545B03F80}" dt="2024-09-30T13:31:34.455" v="2" actId="20577"/>
          <ac:spMkLst>
            <pc:docMk/>
            <pc:sldMk cId="3847627821" sldId="406"/>
            <ac:spMk id="57" creationId="{132BB07F-89DD-66DB-195E-571726033EFA}"/>
          </ac:spMkLst>
        </pc:spChg>
      </pc:sldChg>
      <pc:sldChg chg="modSp mod">
        <pc:chgData name="Sandro Scielzo" userId="dff06a17-31d3-4b99-9e86-0a12dc2ba8f3" providerId="ADAL" clId="{D79D2BD5-B805-462B-8B04-03C545B03F80}" dt="2024-09-30T13:31:42.709" v="3" actId="20577"/>
        <pc:sldMkLst>
          <pc:docMk/>
          <pc:sldMk cId="4222218530" sldId="410"/>
        </pc:sldMkLst>
        <pc:spChg chg="mod">
          <ac:chgData name="Sandro Scielzo" userId="dff06a17-31d3-4b99-9e86-0a12dc2ba8f3" providerId="ADAL" clId="{D79D2BD5-B805-462B-8B04-03C545B03F80}" dt="2024-09-30T13:31:42.709" v="3" actId="20577"/>
          <ac:spMkLst>
            <pc:docMk/>
            <pc:sldMk cId="4222218530" sldId="410"/>
            <ac:spMk id="18" creationId="{0B8F5E53-ED34-E793-F7F6-6119811547C8}"/>
          </ac:spMkLst>
        </pc:spChg>
      </pc:sldChg>
      <pc:sldChg chg="modSp mod">
        <pc:chgData name="Sandro Scielzo" userId="dff06a17-31d3-4b99-9e86-0a12dc2ba8f3" providerId="ADAL" clId="{D79D2BD5-B805-462B-8B04-03C545B03F80}" dt="2024-09-30T13:31:47.277" v="4" actId="20577"/>
        <pc:sldMkLst>
          <pc:docMk/>
          <pc:sldMk cId="136944407" sldId="411"/>
        </pc:sldMkLst>
        <pc:spChg chg="mod">
          <ac:chgData name="Sandro Scielzo" userId="dff06a17-31d3-4b99-9e86-0a12dc2ba8f3" providerId="ADAL" clId="{D79D2BD5-B805-462B-8B04-03C545B03F80}" dt="2024-09-30T13:31:47.277" v="4" actId="20577"/>
          <ac:spMkLst>
            <pc:docMk/>
            <pc:sldMk cId="136944407" sldId="411"/>
            <ac:spMk id="3" creationId="{FBE2AE75-952E-6BAA-A8B2-5B205875EE59}"/>
          </ac:spMkLst>
        </pc:spChg>
      </pc:sldChg>
      <pc:sldChg chg="modSp mod">
        <pc:chgData name="Sandro Scielzo" userId="dff06a17-31d3-4b99-9e86-0a12dc2ba8f3" providerId="ADAL" clId="{D79D2BD5-B805-462B-8B04-03C545B03F80}" dt="2024-09-30T14:50:42.125" v="353" actId="20577"/>
        <pc:sldMkLst>
          <pc:docMk/>
          <pc:sldMk cId="966018322" sldId="437"/>
        </pc:sldMkLst>
        <pc:spChg chg="mod">
          <ac:chgData name="Sandro Scielzo" userId="dff06a17-31d3-4b99-9e86-0a12dc2ba8f3" providerId="ADAL" clId="{D79D2BD5-B805-462B-8B04-03C545B03F80}" dt="2024-09-30T14:50:42.125" v="353" actId="20577"/>
          <ac:spMkLst>
            <pc:docMk/>
            <pc:sldMk cId="966018322" sldId="437"/>
            <ac:spMk id="25" creationId="{6D152265-131C-A940-AE96-EF4F25655FAA}"/>
          </ac:spMkLst>
        </pc:spChg>
      </pc:sldChg>
      <pc:sldChg chg="modSp mod">
        <pc:chgData name="Sandro Scielzo" userId="dff06a17-31d3-4b99-9e86-0a12dc2ba8f3" providerId="ADAL" clId="{D79D2BD5-B805-462B-8B04-03C545B03F80}" dt="2024-09-30T14:53:23.444" v="354" actId="14100"/>
        <pc:sldMkLst>
          <pc:docMk/>
          <pc:sldMk cId="1831974337" sldId="441"/>
        </pc:sldMkLst>
        <pc:picChg chg="mod">
          <ac:chgData name="Sandro Scielzo" userId="dff06a17-31d3-4b99-9e86-0a12dc2ba8f3" providerId="ADAL" clId="{D79D2BD5-B805-462B-8B04-03C545B03F80}" dt="2024-09-30T14:53:23.444" v="354" actId="14100"/>
          <ac:picMkLst>
            <pc:docMk/>
            <pc:sldMk cId="1831974337" sldId="441"/>
            <ac:picMk id="46" creationId="{4C430DBE-E799-E511-F289-3138571841CD}"/>
          </ac:picMkLst>
        </pc:picChg>
      </pc:sldChg>
      <pc:sldChg chg="modSp mod">
        <pc:chgData name="Sandro Scielzo" userId="dff06a17-31d3-4b99-9e86-0a12dc2ba8f3" providerId="ADAL" clId="{D79D2BD5-B805-462B-8B04-03C545B03F80}" dt="2024-09-30T13:37:34.784" v="26" actId="1076"/>
        <pc:sldMkLst>
          <pc:docMk/>
          <pc:sldMk cId="361306984" sldId="445"/>
        </pc:sldMkLst>
        <pc:picChg chg="mod">
          <ac:chgData name="Sandro Scielzo" userId="dff06a17-31d3-4b99-9e86-0a12dc2ba8f3" providerId="ADAL" clId="{D79D2BD5-B805-462B-8B04-03C545B03F80}" dt="2024-09-30T13:36:01.410" v="11" actId="14100"/>
          <ac:picMkLst>
            <pc:docMk/>
            <pc:sldMk cId="361306984" sldId="445"/>
            <ac:picMk id="4" creationId="{1114EC2F-F102-3FF5-DC77-15E8AC3FC5DC}"/>
          </ac:picMkLst>
        </pc:picChg>
        <pc:picChg chg="mod">
          <ac:chgData name="Sandro Scielzo" userId="dff06a17-31d3-4b99-9e86-0a12dc2ba8f3" providerId="ADAL" clId="{D79D2BD5-B805-462B-8B04-03C545B03F80}" dt="2024-09-30T13:37:15.671" v="23" actId="1076"/>
          <ac:picMkLst>
            <pc:docMk/>
            <pc:sldMk cId="361306984" sldId="445"/>
            <ac:picMk id="7" creationId="{DEBF5AF5-6C2A-635A-B905-71CFD6E87B2F}"/>
          </ac:picMkLst>
        </pc:picChg>
        <pc:picChg chg="mod">
          <ac:chgData name="Sandro Scielzo" userId="dff06a17-31d3-4b99-9e86-0a12dc2ba8f3" providerId="ADAL" clId="{D79D2BD5-B805-462B-8B04-03C545B03F80}" dt="2024-09-30T13:37:19.872" v="24" actId="1076"/>
          <ac:picMkLst>
            <pc:docMk/>
            <pc:sldMk cId="361306984" sldId="445"/>
            <ac:picMk id="11" creationId="{9192BE67-C08A-10B9-D588-821FB4DC0B9A}"/>
          </ac:picMkLst>
        </pc:picChg>
        <pc:picChg chg="mod">
          <ac:chgData name="Sandro Scielzo" userId="dff06a17-31d3-4b99-9e86-0a12dc2ba8f3" providerId="ADAL" clId="{D79D2BD5-B805-462B-8B04-03C545B03F80}" dt="2024-09-30T13:37:23.392" v="25" actId="1076"/>
          <ac:picMkLst>
            <pc:docMk/>
            <pc:sldMk cId="361306984" sldId="445"/>
            <ac:picMk id="14" creationId="{9EA5F70D-46CD-E11B-5DFE-0922D112CF24}"/>
          </ac:picMkLst>
        </pc:picChg>
        <pc:picChg chg="mod">
          <ac:chgData name="Sandro Scielzo" userId="dff06a17-31d3-4b99-9e86-0a12dc2ba8f3" providerId="ADAL" clId="{D79D2BD5-B805-462B-8B04-03C545B03F80}" dt="2024-09-30T13:37:34.784" v="26" actId="1076"/>
          <ac:picMkLst>
            <pc:docMk/>
            <pc:sldMk cId="361306984" sldId="445"/>
            <ac:picMk id="17" creationId="{A72CF3CD-703D-BAA4-B3DA-5946867FF30F}"/>
          </ac:picMkLst>
        </pc:picChg>
      </pc:sldChg>
      <pc:sldChg chg="modSp">
        <pc:chgData name="Sandro Scielzo" userId="dff06a17-31d3-4b99-9e86-0a12dc2ba8f3" providerId="ADAL" clId="{D79D2BD5-B805-462B-8B04-03C545B03F80}" dt="2024-09-30T14:54:41.191" v="355"/>
        <pc:sldMkLst>
          <pc:docMk/>
          <pc:sldMk cId="3969564761" sldId="447"/>
        </pc:sldMkLst>
        <pc:picChg chg="mod">
          <ac:chgData name="Sandro Scielzo" userId="dff06a17-31d3-4b99-9e86-0a12dc2ba8f3" providerId="ADAL" clId="{D79D2BD5-B805-462B-8B04-03C545B03F80}" dt="2024-09-30T14:54:41.191" v="355"/>
          <ac:picMkLst>
            <pc:docMk/>
            <pc:sldMk cId="3969564761" sldId="447"/>
            <ac:picMk id="12" creationId="{3DECD7D9-4CA7-7B92-7E9D-9650DF2277F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AE77A-3B6E-4E02-83BF-3833C06646C9}" type="doc">
      <dgm:prSet loTypeId="urn:microsoft.com/office/officeart/2005/8/layout/radial6" loCatId="relationship" qsTypeId="urn:microsoft.com/office/officeart/2005/8/quickstyle/simple1" qsCatId="simple" csTypeId="urn:microsoft.com/office/officeart/2005/8/colors/accent0_2" csCatId="mainScheme" phldr="1"/>
      <dgm:spPr/>
      <dgm:t>
        <a:bodyPr/>
        <a:lstStyle/>
        <a:p>
          <a:endParaRPr lang="en-US"/>
        </a:p>
      </dgm:t>
    </dgm:pt>
    <dgm:pt modelId="{77389DE3-30EB-4BC9-9B37-B7CC3F23E7CE}">
      <dgm:prSet phldrT="[Text]" custT="1"/>
      <dgm:spPr>
        <a:solidFill>
          <a:srgbClr val="FFFFFF">
            <a:alpha val="85098"/>
          </a:srgbClr>
        </a:solidFill>
        <a:ln w="76200">
          <a:solidFill>
            <a:srgbClr val="133B6E"/>
          </a:solidFill>
        </a:ln>
      </dgm:spPr>
      <dgm:t>
        <a:bodyPr lIns="0" tIns="0" rIns="0" bIns="0"/>
        <a:lstStyle/>
        <a:p>
          <a:r>
            <a:rPr lang="en-US" sz="2400" b="1" dirty="0">
              <a:solidFill>
                <a:srgbClr val="133B6E"/>
              </a:solidFill>
              <a:latin typeface="Arial Narrow" panose="020B0606020202030204" pitchFamily="34" charset="0"/>
            </a:rPr>
            <a:t>Trust Calibration</a:t>
          </a:r>
        </a:p>
      </dgm:t>
    </dgm:pt>
    <dgm:pt modelId="{AD133A41-ECEA-4DED-9734-2DB103C2976A}" type="parTrans" cxnId="{E377E6A7-185C-452F-9075-05E7109F89F2}">
      <dgm:prSet/>
      <dgm:spPr/>
      <dgm:t>
        <a:bodyPr/>
        <a:lstStyle/>
        <a:p>
          <a:endParaRPr lang="en-US" sz="2000" b="1">
            <a:latin typeface="Arial Narrow" panose="020B0606020202030204" pitchFamily="34" charset="0"/>
          </a:endParaRPr>
        </a:p>
      </dgm:t>
    </dgm:pt>
    <dgm:pt modelId="{A5CB0EDE-1428-4E5A-AD35-4D793B37A67E}" type="sibTrans" cxnId="{E377E6A7-185C-452F-9075-05E7109F89F2}">
      <dgm:prSet/>
      <dgm:spPr/>
      <dgm:t>
        <a:bodyPr/>
        <a:lstStyle/>
        <a:p>
          <a:endParaRPr lang="en-US" sz="2000" b="1">
            <a:latin typeface="Arial Narrow" panose="020B0606020202030204" pitchFamily="34" charset="0"/>
          </a:endParaRPr>
        </a:p>
      </dgm:t>
    </dgm:pt>
    <dgm:pt modelId="{C815E0F4-84BD-4B4A-9A56-3AE7AD1F25E8}">
      <dgm:prSet phldrT="[Text]" custT="1"/>
      <dgm:spPr>
        <a:solidFill>
          <a:srgbClr val="FFFFFF">
            <a:alpha val="85098"/>
          </a:srgbClr>
        </a:solidFill>
        <a:ln w="57150">
          <a:solidFill>
            <a:srgbClr val="133B6E"/>
          </a:solidFill>
        </a:ln>
      </dgm:spPr>
      <dgm:t>
        <a:bodyPr lIns="0" tIns="0" rIns="0" bIns="0"/>
        <a:lstStyle/>
        <a:p>
          <a:r>
            <a:rPr lang="en-US" sz="2000" b="1" dirty="0" err="1">
              <a:solidFill>
                <a:srgbClr val="133B6E"/>
              </a:solidFill>
              <a:latin typeface="Arial Narrow" panose="020B0606020202030204" pitchFamily="34" charset="0"/>
            </a:rPr>
            <a:t>Overtrust</a:t>
          </a:r>
          <a:endParaRPr lang="en-US" sz="2000" b="1" dirty="0">
            <a:solidFill>
              <a:srgbClr val="133B6E"/>
            </a:solidFill>
            <a:latin typeface="Arial Narrow" panose="020B0606020202030204" pitchFamily="34" charset="0"/>
          </a:endParaRPr>
        </a:p>
      </dgm:t>
    </dgm:pt>
    <dgm:pt modelId="{7966759E-533D-48D4-AFBC-F5F653747BB5}" type="parTrans" cxnId="{94420F48-5EFA-4C48-8ED2-1D8C3018586A}">
      <dgm:prSet/>
      <dgm:spPr/>
      <dgm:t>
        <a:bodyPr/>
        <a:lstStyle/>
        <a:p>
          <a:endParaRPr lang="en-US" sz="2000" b="1">
            <a:latin typeface="Arial Narrow" panose="020B0606020202030204" pitchFamily="34" charset="0"/>
          </a:endParaRPr>
        </a:p>
      </dgm:t>
    </dgm:pt>
    <dgm:pt modelId="{F1E933F9-79D3-4674-A133-CB785DD475EA}" type="sibTrans" cxnId="{94420F48-5EFA-4C48-8ED2-1D8C3018586A}">
      <dgm:prSet/>
      <dgm:spPr>
        <a:solidFill>
          <a:srgbClr val="4C99D1"/>
        </a:solidFill>
      </dgm:spPr>
      <dgm:t>
        <a:bodyPr/>
        <a:lstStyle/>
        <a:p>
          <a:endParaRPr lang="en-US" sz="2000" b="1">
            <a:latin typeface="Arial Narrow" panose="020B0606020202030204" pitchFamily="34" charset="0"/>
          </a:endParaRPr>
        </a:p>
      </dgm:t>
    </dgm:pt>
    <dgm:pt modelId="{F0E39276-BDB1-4B74-A8C5-F624B719E4CF}">
      <dgm:prSet phldrT="[Text]" custT="1"/>
      <dgm:spPr>
        <a:solidFill>
          <a:srgbClr val="FFFFFF">
            <a:alpha val="85098"/>
          </a:srgbClr>
        </a:solidFill>
        <a:ln w="57150">
          <a:solidFill>
            <a:srgbClr val="133B6E"/>
          </a:solidFill>
        </a:ln>
      </dgm:spPr>
      <dgm:t>
        <a:bodyPr lIns="0" tIns="0" rIns="0" bIns="0"/>
        <a:lstStyle/>
        <a:p>
          <a:r>
            <a:rPr lang="en-US" sz="2000" b="1" dirty="0">
              <a:solidFill>
                <a:srgbClr val="133B6E"/>
              </a:solidFill>
              <a:latin typeface="Arial Narrow" panose="020B0606020202030204" pitchFamily="34" charset="0"/>
            </a:rPr>
            <a:t>Distrust</a:t>
          </a:r>
        </a:p>
      </dgm:t>
    </dgm:pt>
    <dgm:pt modelId="{7E85D4FF-E941-46C2-ADB7-037E23A6EA0D}" type="parTrans" cxnId="{6070BAC0-A032-482A-9079-BF83E08535F8}">
      <dgm:prSet/>
      <dgm:spPr/>
      <dgm:t>
        <a:bodyPr/>
        <a:lstStyle/>
        <a:p>
          <a:endParaRPr lang="en-US" sz="2000" b="1">
            <a:latin typeface="Arial Narrow" panose="020B0606020202030204" pitchFamily="34" charset="0"/>
          </a:endParaRPr>
        </a:p>
      </dgm:t>
    </dgm:pt>
    <dgm:pt modelId="{695BCA41-7694-4E67-A23D-38741AE6606D}" type="sibTrans" cxnId="{6070BAC0-A032-482A-9079-BF83E08535F8}">
      <dgm:prSet/>
      <dgm:spPr>
        <a:solidFill>
          <a:srgbClr val="4C99D1"/>
        </a:solidFill>
      </dgm:spPr>
      <dgm:t>
        <a:bodyPr/>
        <a:lstStyle/>
        <a:p>
          <a:endParaRPr lang="en-US" sz="2000" b="1">
            <a:latin typeface="Arial Narrow" panose="020B0606020202030204" pitchFamily="34" charset="0"/>
          </a:endParaRPr>
        </a:p>
      </dgm:t>
    </dgm:pt>
    <dgm:pt modelId="{E0EE1E3A-BD35-4E63-AD62-7F9CC48E21D4}">
      <dgm:prSet phldrT="[Text]" custT="1"/>
      <dgm:spPr>
        <a:solidFill>
          <a:srgbClr val="FFFFFF">
            <a:alpha val="85098"/>
          </a:srgbClr>
        </a:solidFill>
        <a:ln w="57150">
          <a:solidFill>
            <a:srgbClr val="133B6E"/>
          </a:solidFill>
        </a:ln>
      </dgm:spPr>
      <dgm:t>
        <a:bodyPr lIns="0" tIns="0" rIns="0" bIns="0"/>
        <a:lstStyle/>
        <a:p>
          <a:r>
            <a:rPr lang="en-US" sz="2000" b="1" dirty="0" err="1">
              <a:solidFill>
                <a:srgbClr val="133B6E"/>
              </a:solidFill>
              <a:latin typeface="Arial Narrow" panose="020B0606020202030204" pitchFamily="34" charset="0"/>
            </a:rPr>
            <a:t>Disposi-tional</a:t>
          </a:r>
          <a:r>
            <a:rPr lang="en-US" sz="2000" b="1" dirty="0">
              <a:solidFill>
                <a:srgbClr val="133B6E"/>
              </a:solidFill>
              <a:latin typeface="Arial Narrow" panose="020B0606020202030204" pitchFamily="34" charset="0"/>
            </a:rPr>
            <a:t> Trust</a:t>
          </a:r>
        </a:p>
      </dgm:t>
    </dgm:pt>
    <dgm:pt modelId="{DF030F38-21E9-420C-A623-732766C05001}" type="parTrans" cxnId="{A9B2D9F8-81CF-4013-952A-58C30D0B80F6}">
      <dgm:prSet/>
      <dgm:spPr/>
      <dgm:t>
        <a:bodyPr/>
        <a:lstStyle/>
        <a:p>
          <a:endParaRPr lang="en-US" sz="2000" b="1">
            <a:latin typeface="Arial Narrow" panose="020B0606020202030204" pitchFamily="34" charset="0"/>
          </a:endParaRPr>
        </a:p>
      </dgm:t>
    </dgm:pt>
    <dgm:pt modelId="{12419475-7B4A-48B6-8530-C4B808A31DF6}" type="sibTrans" cxnId="{A9B2D9F8-81CF-4013-952A-58C30D0B80F6}">
      <dgm:prSet/>
      <dgm:spPr>
        <a:solidFill>
          <a:srgbClr val="4C99D1"/>
        </a:solidFill>
      </dgm:spPr>
      <dgm:t>
        <a:bodyPr/>
        <a:lstStyle/>
        <a:p>
          <a:endParaRPr lang="en-US" sz="2000" b="1">
            <a:latin typeface="Arial Narrow" panose="020B0606020202030204" pitchFamily="34" charset="0"/>
          </a:endParaRPr>
        </a:p>
      </dgm:t>
    </dgm:pt>
    <dgm:pt modelId="{99D3D77C-E9B2-4EBB-B582-7068FB295424}">
      <dgm:prSet phldrT="[Text]" custT="1"/>
      <dgm:spPr>
        <a:solidFill>
          <a:srgbClr val="FFFFFF">
            <a:alpha val="85098"/>
          </a:srgbClr>
        </a:solidFill>
        <a:ln w="57150">
          <a:solidFill>
            <a:srgbClr val="133B6E"/>
          </a:solidFill>
        </a:ln>
      </dgm:spPr>
      <dgm:t>
        <a:bodyPr lIns="0" tIns="0" rIns="0" bIns="0"/>
        <a:lstStyle/>
        <a:p>
          <a:r>
            <a:rPr lang="en-US" sz="2000" b="1" dirty="0">
              <a:solidFill>
                <a:srgbClr val="133B6E"/>
              </a:solidFill>
              <a:latin typeface="Arial Narrow" panose="020B0606020202030204" pitchFamily="34" charset="0"/>
            </a:rPr>
            <a:t>Situational Trust</a:t>
          </a:r>
        </a:p>
      </dgm:t>
    </dgm:pt>
    <dgm:pt modelId="{BC734742-6512-4DFD-A111-89C30D3C9C88}" type="parTrans" cxnId="{7BDF6F1E-03BC-474A-B2A1-4BD4D6D5C7B0}">
      <dgm:prSet/>
      <dgm:spPr/>
      <dgm:t>
        <a:bodyPr/>
        <a:lstStyle/>
        <a:p>
          <a:endParaRPr lang="en-US" sz="2000" b="1">
            <a:latin typeface="Arial Narrow" panose="020B0606020202030204" pitchFamily="34" charset="0"/>
          </a:endParaRPr>
        </a:p>
      </dgm:t>
    </dgm:pt>
    <dgm:pt modelId="{612E4DC0-F000-4888-B2E9-772513784835}" type="sibTrans" cxnId="{7BDF6F1E-03BC-474A-B2A1-4BD4D6D5C7B0}">
      <dgm:prSet/>
      <dgm:spPr>
        <a:solidFill>
          <a:srgbClr val="4C99D1"/>
        </a:solidFill>
      </dgm:spPr>
      <dgm:t>
        <a:bodyPr/>
        <a:lstStyle/>
        <a:p>
          <a:endParaRPr lang="en-US" sz="2000" b="1">
            <a:latin typeface="Arial Narrow" panose="020B0606020202030204" pitchFamily="34" charset="0"/>
          </a:endParaRPr>
        </a:p>
      </dgm:t>
    </dgm:pt>
    <dgm:pt modelId="{4BF26267-37EB-40E3-8F1A-CF77E2F2086A}">
      <dgm:prSet phldrT="[Text]" custT="1"/>
      <dgm:spPr>
        <a:solidFill>
          <a:srgbClr val="FFFFFF">
            <a:alpha val="85098"/>
          </a:srgbClr>
        </a:solidFill>
        <a:ln w="57150">
          <a:solidFill>
            <a:srgbClr val="133B6E"/>
          </a:solidFill>
        </a:ln>
      </dgm:spPr>
      <dgm:t>
        <a:bodyPr lIns="0" tIns="0" rIns="0" bIns="0"/>
        <a:lstStyle/>
        <a:p>
          <a:r>
            <a:rPr lang="en-US" sz="2000" b="1" dirty="0">
              <a:solidFill>
                <a:srgbClr val="133B6E"/>
              </a:solidFill>
              <a:latin typeface="Arial Narrow" panose="020B0606020202030204" pitchFamily="34" charset="0"/>
            </a:rPr>
            <a:t>Learned Trust</a:t>
          </a:r>
        </a:p>
      </dgm:t>
    </dgm:pt>
    <dgm:pt modelId="{00557F83-639F-446B-8919-551102436ECF}" type="parTrans" cxnId="{08ADB4E9-F084-49B4-AD77-AAFE67525FEB}">
      <dgm:prSet/>
      <dgm:spPr/>
      <dgm:t>
        <a:bodyPr/>
        <a:lstStyle/>
        <a:p>
          <a:endParaRPr lang="en-US" sz="2000" b="1">
            <a:latin typeface="Arial Narrow" panose="020B0606020202030204" pitchFamily="34" charset="0"/>
          </a:endParaRPr>
        </a:p>
      </dgm:t>
    </dgm:pt>
    <dgm:pt modelId="{A0D1003B-EE4A-4B63-9B98-D9F87A5AE48E}" type="sibTrans" cxnId="{08ADB4E9-F084-49B4-AD77-AAFE67525FEB}">
      <dgm:prSet/>
      <dgm:spPr>
        <a:solidFill>
          <a:srgbClr val="4C99D1"/>
        </a:solidFill>
      </dgm:spPr>
      <dgm:t>
        <a:bodyPr/>
        <a:lstStyle/>
        <a:p>
          <a:endParaRPr lang="en-US" sz="2000" b="1">
            <a:latin typeface="Arial Narrow" panose="020B0606020202030204" pitchFamily="34" charset="0"/>
          </a:endParaRPr>
        </a:p>
      </dgm:t>
    </dgm:pt>
    <dgm:pt modelId="{91B764B8-3C19-476F-9B1B-DB8D3B406ABE}" type="pres">
      <dgm:prSet presAssocID="{288AE77A-3B6E-4E02-83BF-3833C06646C9}" presName="Name0" presStyleCnt="0">
        <dgm:presLayoutVars>
          <dgm:chMax val="1"/>
          <dgm:dir/>
          <dgm:animLvl val="ctr"/>
          <dgm:resizeHandles val="exact"/>
        </dgm:presLayoutVars>
      </dgm:prSet>
      <dgm:spPr/>
    </dgm:pt>
    <dgm:pt modelId="{CA7D43A9-BEDE-42EF-A27C-95E79B68857D}" type="pres">
      <dgm:prSet presAssocID="{77389DE3-30EB-4BC9-9B37-B7CC3F23E7CE}" presName="centerShape" presStyleLbl="node0" presStyleIdx="0" presStyleCnt="1"/>
      <dgm:spPr/>
    </dgm:pt>
    <dgm:pt modelId="{BA9D549C-1194-4480-A582-DF7381FE15DE}" type="pres">
      <dgm:prSet presAssocID="{C815E0F4-84BD-4B4A-9A56-3AE7AD1F25E8}" presName="node" presStyleLbl="node1" presStyleIdx="0" presStyleCnt="5">
        <dgm:presLayoutVars>
          <dgm:bulletEnabled val="1"/>
        </dgm:presLayoutVars>
      </dgm:prSet>
      <dgm:spPr/>
    </dgm:pt>
    <dgm:pt modelId="{C2DAE4B3-0204-475A-B2ED-647E89FF304C}" type="pres">
      <dgm:prSet presAssocID="{C815E0F4-84BD-4B4A-9A56-3AE7AD1F25E8}" presName="dummy" presStyleCnt="0"/>
      <dgm:spPr/>
    </dgm:pt>
    <dgm:pt modelId="{2DFEC81B-580D-4CA4-9808-9748CD3F25F8}" type="pres">
      <dgm:prSet presAssocID="{F1E933F9-79D3-4674-A133-CB785DD475EA}" presName="sibTrans" presStyleLbl="sibTrans2D1" presStyleIdx="0" presStyleCnt="5"/>
      <dgm:spPr/>
    </dgm:pt>
    <dgm:pt modelId="{ADA6E896-440F-429D-9DB7-FD19292F7072}" type="pres">
      <dgm:prSet presAssocID="{F0E39276-BDB1-4B74-A8C5-F624B719E4CF}" presName="node" presStyleLbl="node1" presStyleIdx="1" presStyleCnt="5">
        <dgm:presLayoutVars>
          <dgm:bulletEnabled val="1"/>
        </dgm:presLayoutVars>
      </dgm:prSet>
      <dgm:spPr/>
    </dgm:pt>
    <dgm:pt modelId="{68F8F03F-D29B-4210-B88C-234C07B5E223}" type="pres">
      <dgm:prSet presAssocID="{F0E39276-BDB1-4B74-A8C5-F624B719E4CF}" presName="dummy" presStyleCnt="0"/>
      <dgm:spPr/>
    </dgm:pt>
    <dgm:pt modelId="{13E5FDF0-9E22-4C8B-84A7-70E955B399E3}" type="pres">
      <dgm:prSet presAssocID="{695BCA41-7694-4E67-A23D-38741AE6606D}" presName="sibTrans" presStyleLbl="sibTrans2D1" presStyleIdx="1" presStyleCnt="5"/>
      <dgm:spPr/>
    </dgm:pt>
    <dgm:pt modelId="{3D2AC29E-85BC-4BE2-9DDF-EF337BB0AEC2}" type="pres">
      <dgm:prSet presAssocID="{E0EE1E3A-BD35-4E63-AD62-7F9CC48E21D4}" presName="node" presStyleLbl="node1" presStyleIdx="2" presStyleCnt="5">
        <dgm:presLayoutVars>
          <dgm:bulletEnabled val="1"/>
        </dgm:presLayoutVars>
      </dgm:prSet>
      <dgm:spPr/>
    </dgm:pt>
    <dgm:pt modelId="{9CAC4B1F-A7BE-4440-B3B1-49649217734D}" type="pres">
      <dgm:prSet presAssocID="{E0EE1E3A-BD35-4E63-AD62-7F9CC48E21D4}" presName="dummy" presStyleCnt="0"/>
      <dgm:spPr/>
    </dgm:pt>
    <dgm:pt modelId="{F26C0F1C-E4FB-4411-9A10-97547F4736AF}" type="pres">
      <dgm:prSet presAssocID="{12419475-7B4A-48B6-8530-C4B808A31DF6}" presName="sibTrans" presStyleLbl="sibTrans2D1" presStyleIdx="2" presStyleCnt="5"/>
      <dgm:spPr/>
    </dgm:pt>
    <dgm:pt modelId="{9A1093FF-1136-4895-B9DD-E0F6D9489DBE}" type="pres">
      <dgm:prSet presAssocID="{99D3D77C-E9B2-4EBB-B582-7068FB295424}" presName="node" presStyleLbl="node1" presStyleIdx="3" presStyleCnt="5">
        <dgm:presLayoutVars>
          <dgm:bulletEnabled val="1"/>
        </dgm:presLayoutVars>
      </dgm:prSet>
      <dgm:spPr/>
    </dgm:pt>
    <dgm:pt modelId="{72313E59-9A49-4AEE-B5FA-CB34DC01ABB6}" type="pres">
      <dgm:prSet presAssocID="{99D3D77C-E9B2-4EBB-B582-7068FB295424}" presName="dummy" presStyleCnt="0"/>
      <dgm:spPr/>
    </dgm:pt>
    <dgm:pt modelId="{A5F95A0F-F3A5-4BB9-A548-04BAC9550CDA}" type="pres">
      <dgm:prSet presAssocID="{612E4DC0-F000-4888-B2E9-772513784835}" presName="sibTrans" presStyleLbl="sibTrans2D1" presStyleIdx="3" presStyleCnt="5"/>
      <dgm:spPr/>
    </dgm:pt>
    <dgm:pt modelId="{3B973E48-CE5C-4443-820F-5F448A36E3F8}" type="pres">
      <dgm:prSet presAssocID="{4BF26267-37EB-40E3-8F1A-CF77E2F2086A}" presName="node" presStyleLbl="node1" presStyleIdx="4" presStyleCnt="5">
        <dgm:presLayoutVars>
          <dgm:bulletEnabled val="1"/>
        </dgm:presLayoutVars>
      </dgm:prSet>
      <dgm:spPr/>
    </dgm:pt>
    <dgm:pt modelId="{19E12B9B-5C43-4C14-960F-F938967400C3}" type="pres">
      <dgm:prSet presAssocID="{4BF26267-37EB-40E3-8F1A-CF77E2F2086A}" presName="dummy" presStyleCnt="0"/>
      <dgm:spPr/>
    </dgm:pt>
    <dgm:pt modelId="{6FA0F1E7-9FA0-482B-A5D7-F40B42811038}" type="pres">
      <dgm:prSet presAssocID="{A0D1003B-EE4A-4B63-9B98-D9F87A5AE48E}" presName="sibTrans" presStyleLbl="sibTrans2D1" presStyleIdx="4" presStyleCnt="5"/>
      <dgm:spPr/>
    </dgm:pt>
  </dgm:ptLst>
  <dgm:cxnLst>
    <dgm:cxn modelId="{71293D01-6C10-4FFE-9D86-D90F636BB072}" type="presOf" srcId="{99D3D77C-E9B2-4EBB-B582-7068FB295424}" destId="{9A1093FF-1136-4895-B9DD-E0F6D9489DBE}" srcOrd="0" destOrd="0" presId="urn:microsoft.com/office/officeart/2005/8/layout/radial6"/>
    <dgm:cxn modelId="{BDCFBA0D-33D8-48AA-B732-129750C5F7B1}" type="presOf" srcId="{612E4DC0-F000-4888-B2E9-772513784835}" destId="{A5F95A0F-F3A5-4BB9-A548-04BAC9550CDA}" srcOrd="0" destOrd="0" presId="urn:microsoft.com/office/officeart/2005/8/layout/radial6"/>
    <dgm:cxn modelId="{6BDD6E12-C6D8-4192-80C4-2A003AC986E8}" type="presOf" srcId="{F1E933F9-79D3-4674-A133-CB785DD475EA}" destId="{2DFEC81B-580D-4CA4-9808-9748CD3F25F8}" srcOrd="0" destOrd="0" presId="urn:microsoft.com/office/officeart/2005/8/layout/radial6"/>
    <dgm:cxn modelId="{0D332418-92CD-4E14-90F4-B61CB2DFC69B}" type="presOf" srcId="{C815E0F4-84BD-4B4A-9A56-3AE7AD1F25E8}" destId="{BA9D549C-1194-4480-A582-DF7381FE15DE}" srcOrd="0" destOrd="0" presId="urn:microsoft.com/office/officeart/2005/8/layout/radial6"/>
    <dgm:cxn modelId="{7BDF6F1E-03BC-474A-B2A1-4BD4D6D5C7B0}" srcId="{77389DE3-30EB-4BC9-9B37-B7CC3F23E7CE}" destId="{99D3D77C-E9B2-4EBB-B582-7068FB295424}" srcOrd="3" destOrd="0" parTransId="{BC734742-6512-4DFD-A111-89C30D3C9C88}" sibTransId="{612E4DC0-F000-4888-B2E9-772513784835}"/>
    <dgm:cxn modelId="{C8A7195E-D01C-4EA6-8612-864BB95192ED}" type="presOf" srcId="{695BCA41-7694-4E67-A23D-38741AE6606D}" destId="{13E5FDF0-9E22-4C8B-84A7-70E955B399E3}" srcOrd="0" destOrd="0" presId="urn:microsoft.com/office/officeart/2005/8/layout/radial6"/>
    <dgm:cxn modelId="{18694E60-A0E3-4EB4-A3E4-9E65C13F5686}" type="presOf" srcId="{F0E39276-BDB1-4B74-A8C5-F624B719E4CF}" destId="{ADA6E896-440F-429D-9DB7-FD19292F7072}" srcOrd="0" destOrd="0" presId="urn:microsoft.com/office/officeart/2005/8/layout/radial6"/>
    <dgm:cxn modelId="{85AED942-5DCB-4077-8C7A-24B1C72938D9}" type="presOf" srcId="{4BF26267-37EB-40E3-8F1A-CF77E2F2086A}" destId="{3B973E48-CE5C-4443-820F-5F448A36E3F8}" srcOrd="0" destOrd="0" presId="urn:microsoft.com/office/officeart/2005/8/layout/radial6"/>
    <dgm:cxn modelId="{94420F48-5EFA-4C48-8ED2-1D8C3018586A}" srcId="{77389DE3-30EB-4BC9-9B37-B7CC3F23E7CE}" destId="{C815E0F4-84BD-4B4A-9A56-3AE7AD1F25E8}" srcOrd="0" destOrd="0" parTransId="{7966759E-533D-48D4-AFBC-F5F653747BB5}" sibTransId="{F1E933F9-79D3-4674-A133-CB785DD475EA}"/>
    <dgm:cxn modelId="{8C498088-2F30-497B-BFFF-CBCAC6AFB5AB}" type="presOf" srcId="{288AE77A-3B6E-4E02-83BF-3833C06646C9}" destId="{91B764B8-3C19-476F-9B1B-DB8D3B406ABE}" srcOrd="0" destOrd="0" presId="urn:microsoft.com/office/officeart/2005/8/layout/radial6"/>
    <dgm:cxn modelId="{E377E6A7-185C-452F-9075-05E7109F89F2}" srcId="{288AE77A-3B6E-4E02-83BF-3833C06646C9}" destId="{77389DE3-30EB-4BC9-9B37-B7CC3F23E7CE}" srcOrd="0" destOrd="0" parTransId="{AD133A41-ECEA-4DED-9734-2DB103C2976A}" sibTransId="{A5CB0EDE-1428-4E5A-AD35-4D793B37A67E}"/>
    <dgm:cxn modelId="{732920AC-6D63-4C57-AC3A-BEDC6C4FE7AC}" type="presOf" srcId="{A0D1003B-EE4A-4B63-9B98-D9F87A5AE48E}" destId="{6FA0F1E7-9FA0-482B-A5D7-F40B42811038}" srcOrd="0" destOrd="0" presId="urn:microsoft.com/office/officeart/2005/8/layout/radial6"/>
    <dgm:cxn modelId="{6515B4B0-B6E1-4C36-A8C1-DD480E6BF105}" type="presOf" srcId="{77389DE3-30EB-4BC9-9B37-B7CC3F23E7CE}" destId="{CA7D43A9-BEDE-42EF-A27C-95E79B68857D}" srcOrd="0" destOrd="0" presId="urn:microsoft.com/office/officeart/2005/8/layout/radial6"/>
    <dgm:cxn modelId="{6070BAC0-A032-482A-9079-BF83E08535F8}" srcId="{77389DE3-30EB-4BC9-9B37-B7CC3F23E7CE}" destId="{F0E39276-BDB1-4B74-A8C5-F624B719E4CF}" srcOrd="1" destOrd="0" parTransId="{7E85D4FF-E941-46C2-ADB7-037E23A6EA0D}" sibTransId="{695BCA41-7694-4E67-A23D-38741AE6606D}"/>
    <dgm:cxn modelId="{0DC254C3-0AEF-45E1-9B16-64CC361816D6}" type="presOf" srcId="{E0EE1E3A-BD35-4E63-AD62-7F9CC48E21D4}" destId="{3D2AC29E-85BC-4BE2-9DDF-EF337BB0AEC2}" srcOrd="0" destOrd="0" presId="urn:microsoft.com/office/officeart/2005/8/layout/radial6"/>
    <dgm:cxn modelId="{08ADB4E9-F084-49B4-AD77-AAFE67525FEB}" srcId="{77389DE3-30EB-4BC9-9B37-B7CC3F23E7CE}" destId="{4BF26267-37EB-40E3-8F1A-CF77E2F2086A}" srcOrd="4" destOrd="0" parTransId="{00557F83-639F-446B-8919-551102436ECF}" sibTransId="{A0D1003B-EE4A-4B63-9B98-D9F87A5AE48E}"/>
    <dgm:cxn modelId="{620B9DF2-CE1A-4C16-8F84-1C0607C7E91E}" type="presOf" srcId="{12419475-7B4A-48B6-8530-C4B808A31DF6}" destId="{F26C0F1C-E4FB-4411-9A10-97547F4736AF}" srcOrd="0" destOrd="0" presId="urn:microsoft.com/office/officeart/2005/8/layout/radial6"/>
    <dgm:cxn modelId="{A9B2D9F8-81CF-4013-952A-58C30D0B80F6}" srcId="{77389DE3-30EB-4BC9-9B37-B7CC3F23E7CE}" destId="{E0EE1E3A-BD35-4E63-AD62-7F9CC48E21D4}" srcOrd="2" destOrd="0" parTransId="{DF030F38-21E9-420C-A623-732766C05001}" sibTransId="{12419475-7B4A-48B6-8530-C4B808A31DF6}"/>
    <dgm:cxn modelId="{8D8C4F71-337F-4A8D-A6FD-A3653BC5C56B}" type="presParOf" srcId="{91B764B8-3C19-476F-9B1B-DB8D3B406ABE}" destId="{CA7D43A9-BEDE-42EF-A27C-95E79B68857D}" srcOrd="0" destOrd="0" presId="urn:microsoft.com/office/officeart/2005/8/layout/radial6"/>
    <dgm:cxn modelId="{E56A8E4F-5AD3-425A-A576-D1155877C011}" type="presParOf" srcId="{91B764B8-3C19-476F-9B1B-DB8D3B406ABE}" destId="{BA9D549C-1194-4480-A582-DF7381FE15DE}" srcOrd="1" destOrd="0" presId="urn:microsoft.com/office/officeart/2005/8/layout/radial6"/>
    <dgm:cxn modelId="{193F21CC-B838-41E0-B86C-4CC5AC5311D8}" type="presParOf" srcId="{91B764B8-3C19-476F-9B1B-DB8D3B406ABE}" destId="{C2DAE4B3-0204-475A-B2ED-647E89FF304C}" srcOrd="2" destOrd="0" presId="urn:microsoft.com/office/officeart/2005/8/layout/radial6"/>
    <dgm:cxn modelId="{14658AF4-2730-4323-AA2F-64785F837F7B}" type="presParOf" srcId="{91B764B8-3C19-476F-9B1B-DB8D3B406ABE}" destId="{2DFEC81B-580D-4CA4-9808-9748CD3F25F8}" srcOrd="3" destOrd="0" presId="urn:microsoft.com/office/officeart/2005/8/layout/radial6"/>
    <dgm:cxn modelId="{6ED5DF34-5391-4B53-82D9-75F6AAABE71B}" type="presParOf" srcId="{91B764B8-3C19-476F-9B1B-DB8D3B406ABE}" destId="{ADA6E896-440F-429D-9DB7-FD19292F7072}" srcOrd="4" destOrd="0" presId="urn:microsoft.com/office/officeart/2005/8/layout/radial6"/>
    <dgm:cxn modelId="{6C267474-C2AE-4CD6-9B4F-52F7F8A3B68D}" type="presParOf" srcId="{91B764B8-3C19-476F-9B1B-DB8D3B406ABE}" destId="{68F8F03F-D29B-4210-B88C-234C07B5E223}" srcOrd="5" destOrd="0" presId="urn:microsoft.com/office/officeart/2005/8/layout/radial6"/>
    <dgm:cxn modelId="{6AAC7D6F-F404-431E-9753-F6E4C412DF81}" type="presParOf" srcId="{91B764B8-3C19-476F-9B1B-DB8D3B406ABE}" destId="{13E5FDF0-9E22-4C8B-84A7-70E955B399E3}" srcOrd="6" destOrd="0" presId="urn:microsoft.com/office/officeart/2005/8/layout/radial6"/>
    <dgm:cxn modelId="{D5DBD834-386F-41BC-A167-208CF02A07D6}" type="presParOf" srcId="{91B764B8-3C19-476F-9B1B-DB8D3B406ABE}" destId="{3D2AC29E-85BC-4BE2-9DDF-EF337BB0AEC2}" srcOrd="7" destOrd="0" presId="urn:microsoft.com/office/officeart/2005/8/layout/radial6"/>
    <dgm:cxn modelId="{211D18C3-7756-445E-A62D-A69D947F8BFF}" type="presParOf" srcId="{91B764B8-3C19-476F-9B1B-DB8D3B406ABE}" destId="{9CAC4B1F-A7BE-4440-B3B1-49649217734D}" srcOrd="8" destOrd="0" presId="urn:microsoft.com/office/officeart/2005/8/layout/radial6"/>
    <dgm:cxn modelId="{A0DB0322-BF73-477E-AE68-AD3074BDA2D9}" type="presParOf" srcId="{91B764B8-3C19-476F-9B1B-DB8D3B406ABE}" destId="{F26C0F1C-E4FB-4411-9A10-97547F4736AF}" srcOrd="9" destOrd="0" presId="urn:microsoft.com/office/officeart/2005/8/layout/radial6"/>
    <dgm:cxn modelId="{1157DD8D-58BA-40A5-865F-43E4B2103387}" type="presParOf" srcId="{91B764B8-3C19-476F-9B1B-DB8D3B406ABE}" destId="{9A1093FF-1136-4895-B9DD-E0F6D9489DBE}" srcOrd="10" destOrd="0" presId="urn:microsoft.com/office/officeart/2005/8/layout/radial6"/>
    <dgm:cxn modelId="{BF37A830-A9D1-474F-8340-A210EF4B3710}" type="presParOf" srcId="{91B764B8-3C19-476F-9B1B-DB8D3B406ABE}" destId="{72313E59-9A49-4AEE-B5FA-CB34DC01ABB6}" srcOrd="11" destOrd="0" presId="urn:microsoft.com/office/officeart/2005/8/layout/radial6"/>
    <dgm:cxn modelId="{B9A81BAD-7155-45F0-B05C-D302F5751286}" type="presParOf" srcId="{91B764B8-3C19-476F-9B1B-DB8D3B406ABE}" destId="{A5F95A0F-F3A5-4BB9-A548-04BAC9550CDA}" srcOrd="12" destOrd="0" presId="urn:microsoft.com/office/officeart/2005/8/layout/radial6"/>
    <dgm:cxn modelId="{BC387562-87DB-4AE9-A5F0-CD912DD35F0F}" type="presParOf" srcId="{91B764B8-3C19-476F-9B1B-DB8D3B406ABE}" destId="{3B973E48-CE5C-4443-820F-5F448A36E3F8}" srcOrd="13" destOrd="0" presId="urn:microsoft.com/office/officeart/2005/8/layout/radial6"/>
    <dgm:cxn modelId="{3E686BAF-E4F0-4D55-B8F0-1EF2846AEE72}" type="presParOf" srcId="{91B764B8-3C19-476F-9B1B-DB8D3B406ABE}" destId="{19E12B9B-5C43-4C14-960F-F938967400C3}" srcOrd="14" destOrd="0" presId="urn:microsoft.com/office/officeart/2005/8/layout/radial6"/>
    <dgm:cxn modelId="{CD25F130-706E-432A-A807-88353C5EBAF5}" type="presParOf" srcId="{91B764B8-3C19-476F-9B1B-DB8D3B406ABE}" destId="{6FA0F1E7-9FA0-482B-A5D7-F40B42811038}" srcOrd="15"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A0F1E7-9FA0-482B-A5D7-F40B42811038}">
      <dsp:nvSpPr>
        <dsp:cNvPr id="0" name=""/>
        <dsp:cNvSpPr/>
      </dsp:nvSpPr>
      <dsp:spPr>
        <a:xfrm>
          <a:off x="1993052" y="700447"/>
          <a:ext cx="4672120" cy="4672120"/>
        </a:xfrm>
        <a:prstGeom prst="blockArc">
          <a:avLst>
            <a:gd name="adj1" fmla="val 11880000"/>
            <a:gd name="adj2" fmla="val 16200000"/>
            <a:gd name="adj3" fmla="val 4643"/>
          </a:avLst>
        </a:prstGeom>
        <a:solidFill>
          <a:srgbClr val="4C99D1"/>
        </a:solidFill>
        <a:ln>
          <a:noFill/>
        </a:ln>
        <a:effectLst/>
      </dsp:spPr>
      <dsp:style>
        <a:lnRef idx="0">
          <a:scrgbClr r="0" g="0" b="0"/>
        </a:lnRef>
        <a:fillRef idx="1">
          <a:scrgbClr r="0" g="0" b="0"/>
        </a:fillRef>
        <a:effectRef idx="0">
          <a:scrgbClr r="0" g="0" b="0"/>
        </a:effectRef>
        <a:fontRef idx="minor">
          <a:schemeClr val="lt1"/>
        </a:fontRef>
      </dsp:style>
    </dsp:sp>
    <dsp:sp modelId="{A5F95A0F-F3A5-4BB9-A548-04BAC9550CDA}">
      <dsp:nvSpPr>
        <dsp:cNvPr id="0" name=""/>
        <dsp:cNvSpPr/>
      </dsp:nvSpPr>
      <dsp:spPr>
        <a:xfrm>
          <a:off x="1993052" y="700447"/>
          <a:ext cx="4672120" cy="4672120"/>
        </a:xfrm>
        <a:prstGeom prst="blockArc">
          <a:avLst>
            <a:gd name="adj1" fmla="val 7560000"/>
            <a:gd name="adj2" fmla="val 11880000"/>
            <a:gd name="adj3" fmla="val 4643"/>
          </a:avLst>
        </a:prstGeom>
        <a:solidFill>
          <a:srgbClr val="4C99D1"/>
        </a:solidFill>
        <a:ln>
          <a:noFill/>
        </a:ln>
        <a:effectLst/>
      </dsp:spPr>
      <dsp:style>
        <a:lnRef idx="0">
          <a:scrgbClr r="0" g="0" b="0"/>
        </a:lnRef>
        <a:fillRef idx="1">
          <a:scrgbClr r="0" g="0" b="0"/>
        </a:fillRef>
        <a:effectRef idx="0">
          <a:scrgbClr r="0" g="0" b="0"/>
        </a:effectRef>
        <a:fontRef idx="minor">
          <a:schemeClr val="lt1"/>
        </a:fontRef>
      </dsp:style>
    </dsp:sp>
    <dsp:sp modelId="{F26C0F1C-E4FB-4411-9A10-97547F4736AF}">
      <dsp:nvSpPr>
        <dsp:cNvPr id="0" name=""/>
        <dsp:cNvSpPr/>
      </dsp:nvSpPr>
      <dsp:spPr>
        <a:xfrm>
          <a:off x="1993052" y="700447"/>
          <a:ext cx="4672120" cy="4672120"/>
        </a:xfrm>
        <a:prstGeom prst="blockArc">
          <a:avLst>
            <a:gd name="adj1" fmla="val 3240000"/>
            <a:gd name="adj2" fmla="val 7560000"/>
            <a:gd name="adj3" fmla="val 4643"/>
          </a:avLst>
        </a:prstGeom>
        <a:solidFill>
          <a:srgbClr val="4C99D1"/>
        </a:solidFill>
        <a:ln>
          <a:noFill/>
        </a:ln>
        <a:effectLst/>
      </dsp:spPr>
      <dsp:style>
        <a:lnRef idx="0">
          <a:scrgbClr r="0" g="0" b="0"/>
        </a:lnRef>
        <a:fillRef idx="1">
          <a:scrgbClr r="0" g="0" b="0"/>
        </a:fillRef>
        <a:effectRef idx="0">
          <a:scrgbClr r="0" g="0" b="0"/>
        </a:effectRef>
        <a:fontRef idx="minor">
          <a:schemeClr val="lt1"/>
        </a:fontRef>
      </dsp:style>
    </dsp:sp>
    <dsp:sp modelId="{13E5FDF0-9E22-4C8B-84A7-70E955B399E3}">
      <dsp:nvSpPr>
        <dsp:cNvPr id="0" name=""/>
        <dsp:cNvSpPr/>
      </dsp:nvSpPr>
      <dsp:spPr>
        <a:xfrm>
          <a:off x="1993052" y="700447"/>
          <a:ext cx="4672120" cy="4672120"/>
        </a:xfrm>
        <a:prstGeom prst="blockArc">
          <a:avLst>
            <a:gd name="adj1" fmla="val 20520000"/>
            <a:gd name="adj2" fmla="val 3240000"/>
            <a:gd name="adj3" fmla="val 4643"/>
          </a:avLst>
        </a:prstGeom>
        <a:solidFill>
          <a:srgbClr val="4C99D1"/>
        </a:solidFill>
        <a:ln>
          <a:noFill/>
        </a:ln>
        <a:effectLst/>
      </dsp:spPr>
      <dsp:style>
        <a:lnRef idx="0">
          <a:scrgbClr r="0" g="0" b="0"/>
        </a:lnRef>
        <a:fillRef idx="1">
          <a:scrgbClr r="0" g="0" b="0"/>
        </a:fillRef>
        <a:effectRef idx="0">
          <a:scrgbClr r="0" g="0" b="0"/>
        </a:effectRef>
        <a:fontRef idx="minor">
          <a:schemeClr val="lt1"/>
        </a:fontRef>
      </dsp:style>
    </dsp:sp>
    <dsp:sp modelId="{2DFEC81B-580D-4CA4-9808-9748CD3F25F8}">
      <dsp:nvSpPr>
        <dsp:cNvPr id="0" name=""/>
        <dsp:cNvSpPr/>
      </dsp:nvSpPr>
      <dsp:spPr>
        <a:xfrm>
          <a:off x="1993052" y="700447"/>
          <a:ext cx="4672120" cy="4672120"/>
        </a:xfrm>
        <a:prstGeom prst="blockArc">
          <a:avLst>
            <a:gd name="adj1" fmla="val 16200000"/>
            <a:gd name="adj2" fmla="val 20520000"/>
            <a:gd name="adj3" fmla="val 4643"/>
          </a:avLst>
        </a:prstGeom>
        <a:solidFill>
          <a:srgbClr val="4C99D1"/>
        </a:solidFill>
        <a:ln>
          <a:noFill/>
        </a:ln>
        <a:effectLst/>
      </dsp:spPr>
      <dsp:style>
        <a:lnRef idx="0">
          <a:scrgbClr r="0" g="0" b="0"/>
        </a:lnRef>
        <a:fillRef idx="1">
          <a:scrgbClr r="0" g="0" b="0"/>
        </a:fillRef>
        <a:effectRef idx="0">
          <a:scrgbClr r="0" g="0" b="0"/>
        </a:effectRef>
        <a:fontRef idx="minor">
          <a:schemeClr val="lt1"/>
        </a:fontRef>
      </dsp:style>
    </dsp:sp>
    <dsp:sp modelId="{CA7D43A9-BEDE-42EF-A27C-95E79B68857D}">
      <dsp:nvSpPr>
        <dsp:cNvPr id="0" name=""/>
        <dsp:cNvSpPr/>
      </dsp:nvSpPr>
      <dsp:spPr>
        <a:xfrm>
          <a:off x="3253176" y="1960570"/>
          <a:ext cx="2151873" cy="2151873"/>
        </a:xfrm>
        <a:prstGeom prst="ellipse">
          <a:avLst/>
        </a:prstGeom>
        <a:solidFill>
          <a:srgbClr val="FFFFFF">
            <a:alpha val="85098"/>
          </a:srgbClr>
        </a:solidFill>
        <a:ln w="76200" cap="flat" cmpd="sng" algn="ctr">
          <a:solidFill>
            <a:srgbClr val="133B6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133B6E"/>
              </a:solidFill>
              <a:latin typeface="Arial Narrow" panose="020B0606020202030204" pitchFamily="34" charset="0"/>
            </a:rPr>
            <a:t>Trust Calibration</a:t>
          </a:r>
        </a:p>
      </dsp:txBody>
      <dsp:txXfrm>
        <a:off x="3568311" y="2275705"/>
        <a:ext cx="1521603" cy="1521603"/>
      </dsp:txXfrm>
    </dsp:sp>
    <dsp:sp modelId="{BA9D549C-1194-4480-A582-DF7381FE15DE}">
      <dsp:nvSpPr>
        <dsp:cNvPr id="0" name=""/>
        <dsp:cNvSpPr/>
      </dsp:nvSpPr>
      <dsp:spPr>
        <a:xfrm>
          <a:off x="3575957" y="1518"/>
          <a:ext cx="1506311" cy="1506311"/>
        </a:xfrm>
        <a:prstGeom prst="ellipse">
          <a:avLst/>
        </a:prstGeom>
        <a:solidFill>
          <a:srgbClr val="FFFFFF">
            <a:alpha val="85098"/>
          </a:srgbClr>
        </a:solidFill>
        <a:ln w="57150" cap="flat" cmpd="sng" algn="ctr">
          <a:solidFill>
            <a:srgbClr val="133B6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133B6E"/>
              </a:solidFill>
              <a:latin typeface="Arial Narrow" panose="020B0606020202030204" pitchFamily="34" charset="0"/>
            </a:rPr>
            <a:t>Overtrust</a:t>
          </a:r>
          <a:endParaRPr lang="en-US" sz="2000" b="1" kern="1200" dirty="0">
            <a:solidFill>
              <a:srgbClr val="133B6E"/>
            </a:solidFill>
            <a:latin typeface="Arial Narrow" panose="020B0606020202030204" pitchFamily="34" charset="0"/>
          </a:endParaRPr>
        </a:p>
      </dsp:txBody>
      <dsp:txXfrm>
        <a:off x="3796551" y="222112"/>
        <a:ext cx="1065123" cy="1065123"/>
      </dsp:txXfrm>
    </dsp:sp>
    <dsp:sp modelId="{ADA6E896-440F-429D-9DB7-FD19292F7072}">
      <dsp:nvSpPr>
        <dsp:cNvPr id="0" name=""/>
        <dsp:cNvSpPr/>
      </dsp:nvSpPr>
      <dsp:spPr>
        <a:xfrm>
          <a:off x="5746109" y="1578226"/>
          <a:ext cx="1506311" cy="1506311"/>
        </a:xfrm>
        <a:prstGeom prst="ellipse">
          <a:avLst/>
        </a:prstGeom>
        <a:solidFill>
          <a:srgbClr val="FFFFFF">
            <a:alpha val="85098"/>
          </a:srgbClr>
        </a:solidFill>
        <a:ln w="57150" cap="flat" cmpd="sng" algn="ctr">
          <a:solidFill>
            <a:srgbClr val="133B6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133B6E"/>
              </a:solidFill>
              <a:latin typeface="Arial Narrow" panose="020B0606020202030204" pitchFamily="34" charset="0"/>
            </a:rPr>
            <a:t>Distrust</a:t>
          </a:r>
        </a:p>
      </dsp:txBody>
      <dsp:txXfrm>
        <a:off x="5966703" y="1798820"/>
        <a:ext cx="1065123" cy="1065123"/>
      </dsp:txXfrm>
    </dsp:sp>
    <dsp:sp modelId="{3D2AC29E-85BC-4BE2-9DDF-EF337BB0AEC2}">
      <dsp:nvSpPr>
        <dsp:cNvPr id="0" name=""/>
        <dsp:cNvSpPr/>
      </dsp:nvSpPr>
      <dsp:spPr>
        <a:xfrm>
          <a:off x="4917185" y="4129393"/>
          <a:ext cx="1506311" cy="1506311"/>
        </a:xfrm>
        <a:prstGeom prst="ellipse">
          <a:avLst/>
        </a:prstGeom>
        <a:solidFill>
          <a:srgbClr val="FFFFFF">
            <a:alpha val="85098"/>
          </a:srgbClr>
        </a:solidFill>
        <a:ln w="57150" cap="flat" cmpd="sng" algn="ctr">
          <a:solidFill>
            <a:srgbClr val="133B6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err="1">
              <a:solidFill>
                <a:srgbClr val="133B6E"/>
              </a:solidFill>
              <a:latin typeface="Arial Narrow" panose="020B0606020202030204" pitchFamily="34" charset="0"/>
            </a:rPr>
            <a:t>Disposi-tional</a:t>
          </a:r>
          <a:r>
            <a:rPr lang="en-US" sz="2000" b="1" kern="1200" dirty="0">
              <a:solidFill>
                <a:srgbClr val="133B6E"/>
              </a:solidFill>
              <a:latin typeface="Arial Narrow" panose="020B0606020202030204" pitchFamily="34" charset="0"/>
            </a:rPr>
            <a:t> Trust</a:t>
          </a:r>
        </a:p>
      </dsp:txBody>
      <dsp:txXfrm>
        <a:off x="5137779" y="4349987"/>
        <a:ext cx="1065123" cy="1065123"/>
      </dsp:txXfrm>
    </dsp:sp>
    <dsp:sp modelId="{9A1093FF-1136-4895-B9DD-E0F6D9489DBE}">
      <dsp:nvSpPr>
        <dsp:cNvPr id="0" name=""/>
        <dsp:cNvSpPr/>
      </dsp:nvSpPr>
      <dsp:spPr>
        <a:xfrm>
          <a:off x="2234729" y="4129393"/>
          <a:ext cx="1506311" cy="1506311"/>
        </a:xfrm>
        <a:prstGeom prst="ellipse">
          <a:avLst/>
        </a:prstGeom>
        <a:solidFill>
          <a:srgbClr val="FFFFFF">
            <a:alpha val="85098"/>
          </a:srgbClr>
        </a:solidFill>
        <a:ln w="57150" cap="flat" cmpd="sng" algn="ctr">
          <a:solidFill>
            <a:srgbClr val="133B6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133B6E"/>
              </a:solidFill>
              <a:latin typeface="Arial Narrow" panose="020B0606020202030204" pitchFamily="34" charset="0"/>
            </a:rPr>
            <a:t>Situational Trust</a:t>
          </a:r>
        </a:p>
      </dsp:txBody>
      <dsp:txXfrm>
        <a:off x="2455323" y="4349987"/>
        <a:ext cx="1065123" cy="1065123"/>
      </dsp:txXfrm>
    </dsp:sp>
    <dsp:sp modelId="{3B973E48-CE5C-4443-820F-5F448A36E3F8}">
      <dsp:nvSpPr>
        <dsp:cNvPr id="0" name=""/>
        <dsp:cNvSpPr/>
      </dsp:nvSpPr>
      <dsp:spPr>
        <a:xfrm>
          <a:off x="1405805" y="1578226"/>
          <a:ext cx="1506311" cy="1506311"/>
        </a:xfrm>
        <a:prstGeom prst="ellipse">
          <a:avLst/>
        </a:prstGeom>
        <a:solidFill>
          <a:srgbClr val="FFFFFF">
            <a:alpha val="85098"/>
          </a:srgbClr>
        </a:solidFill>
        <a:ln w="57150" cap="flat" cmpd="sng" algn="ctr">
          <a:solidFill>
            <a:srgbClr val="133B6E"/>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133B6E"/>
              </a:solidFill>
              <a:latin typeface="Arial Narrow" panose="020B0606020202030204" pitchFamily="34" charset="0"/>
            </a:rPr>
            <a:t>Learned Trust</a:t>
          </a:r>
        </a:p>
      </dsp:txBody>
      <dsp:txXfrm>
        <a:off x="1626399" y="1798820"/>
        <a:ext cx="1065123" cy="106512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pinterest.com/pin/469359592389979087/"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1653137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Max </a:t>
            </a:r>
            <a:r>
              <a:rPr lang="en-US" err="1"/>
              <a:t>Roser</a:t>
            </a:r>
            <a:r>
              <a:rPr lang="en-US"/>
              <a:t> (2022) - “The brief history of artificial intelligence: the world has changed fast — what might be next?” Published online at OurWorldInData.org. Retrieved from: 'https://ourworldindata.org/brief-history-of-ai' [Online Resource]</a:t>
            </a:r>
          </a:p>
        </p:txBody>
      </p:sp>
      <p:sp>
        <p:nvSpPr>
          <p:cNvPr id="4" name="Slide Number Placeholder 3"/>
          <p:cNvSpPr>
            <a:spLocks noGrp="1"/>
          </p:cNvSpPr>
          <p:nvPr>
            <p:ph type="sldNum" sz="quarter" idx="5"/>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22222340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Max </a:t>
            </a:r>
            <a:r>
              <a:rPr lang="en-US" err="1"/>
              <a:t>Roser</a:t>
            </a:r>
            <a:r>
              <a:rPr lang="en-US"/>
              <a:t> (2022) - “The brief history of artificial intelligence: the world has changed fast — what might be next?” Published online at OurWorldInData.org. Retrieved from: 'https://ourworldindata.org/brief-history-of-ai' [Online Resource]</a:t>
            </a:r>
          </a:p>
        </p:txBody>
      </p:sp>
      <p:sp>
        <p:nvSpPr>
          <p:cNvPr id="4" name="Slide Number Placeholder 3"/>
          <p:cNvSpPr>
            <a:spLocks noGrp="1"/>
          </p:cNvSpPr>
          <p:nvPr>
            <p:ph type="sldNum" sz="quarter" idx="5"/>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38302108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Max </a:t>
            </a:r>
            <a:r>
              <a:rPr lang="en-US" err="1"/>
              <a:t>Roser</a:t>
            </a:r>
            <a:r>
              <a:rPr lang="en-US"/>
              <a:t> (2022) - “The brief history of artificial intelligence: the world has changed fast — what might be next?” Published online at OurWorldInData.org. Retrieved from: 'https://ourworldindata.org/brief-history-of-ai' [Online Resource]</a:t>
            </a:r>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a:p>
        </p:txBody>
      </p:sp>
    </p:spTree>
    <p:extLst>
      <p:ext uri="{BB962C8B-B14F-4D97-AF65-F5344CB8AC3E}">
        <p14:creationId xmlns:p14="http://schemas.microsoft.com/office/powerpoint/2010/main" val="28713056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“Human-Machine Teaming for Future Ground Forces” provides an intellectual foundation for analyzing the personnel, equipment, training, education, doctrine, sustainment, and infrastructure required by allied forces to build a future human-machine force. The study outlines activities for the U.S. Army and emphasizes that ground forces of U.S. allies and partners can also benefit from enhanced human-machine teaming in the future</a:t>
            </a:r>
          </a:p>
        </p:txBody>
      </p:sp>
      <p:sp>
        <p:nvSpPr>
          <p:cNvPr id="4" name="Slide Number Placeholder 3"/>
          <p:cNvSpPr>
            <a:spLocks noGrp="1"/>
          </p:cNvSpPr>
          <p:nvPr>
            <p:ph type="sldNum" sz="quarter" idx="5"/>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36301884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Mosaic warfare is a concept developed by DARPA to create more resilient and adaptable warfighting capabilities by linking together manned and unmanned systems from different domains. These systems can be rapidly composed and recomposed to address changing threats and reduce vulnerabilities. Mosaic warfare relies on advances in computing, artificial intelligence, and networking to disaggregate the functions of finding, fixing, targeting, tracking, engaging, and assessing the enemy across multiple platforms and sensors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21</a:t>
            </a:fld>
            <a:endParaRPr lang="en-US"/>
          </a:p>
        </p:txBody>
      </p:sp>
    </p:spTree>
    <p:extLst>
      <p:ext uri="{BB962C8B-B14F-4D97-AF65-F5344CB8AC3E}">
        <p14:creationId xmlns:p14="http://schemas.microsoft.com/office/powerpoint/2010/main" val="372921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Wired for War is a best-selling book by Peter Warren Singer. It explores how science fiction has started to play out on modern day battlefields, with robots used more and more in war. The book reads like science fiction but is instead a brilliant piece of reporting on the future of warfare, a future already unfolding in the skies over Iraq, Afghanistan and Pakistan, where unmanned drones scan the ground below and blow up people as determined by “pilots” thousands of miles away</a:t>
            </a:r>
          </a:p>
        </p:txBody>
      </p:sp>
      <p:sp>
        <p:nvSpPr>
          <p:cNvPr id="4" name="Slide Number Placeholder 3"/>
          <p:cNvSpPr>
            <a:spLocks noGrp="1"/>
          </p:cNvSpPr>
          <p:nvPr>
            <p:ph type="sldNum" sz="quarter" idx="5"/>
          </p:nvPr>
        </p:nvSpPr>
        <p:spPr/>
        <p:txBody>
          <a:bodyPr/>
          <a:lstStyle/>
          <a:p>
            <a:fld id="{85D9B890-3B6E-417C-BD92-47816D5AB620}" type="slidenum">
              <a:rPr lang="en-US" smtClean="0"/>
              <a:pPr/>
              <a:t>22</a:t>
            </a:fld>
            <a:endParaRPr lang="en-US"/>
          </a:p>
        </p:txBody>
      </p:sp>
    </p:spTree>
    <p:extLst>
      <p:ext uri="{BB962C8B-B14F-4D97-AF65-F5344CB8AC3E}">
        <p14:creationId xmlns:p14="http://schemas.microsoft.com/office/powerpoint/2010/main" val="3229627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3685409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Highway Traffic Safety Administration is an agency of the U.S. federal government, part of the Department of Transportation, focused on transportation safety in the United States</a:t>
            </a:r>
          </a:p>
        </p:txBody>
      </p:sp>
      <p:sp>
        <p:nvSpPr>
          <p:cNvPr id="4" name="Slide Number Placeholder 3"/>
          <p:cNvSpPr>
            <a:spLocks noGrp="1"/>
          </p:cNvSpPr>
          <p:nvPr>
            <p:ph type="sldNum" sz="quarter" idx="5"/>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22686296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527669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111111"/>
                </a:solidFill>
                <a:effectLst/>
                <a:latin typeface="Roboto" panose="02000000000000000000" pitchFamily="2" charset="0"/>
              </a:rPr>
              <a:t>Section 107 of the Copyright Act of 1986 (17 U.S. Code § 107) states that fair use of copyrighted material "for purposes such as criticism, comment, news reporting, teaching (including multiple copies for classroom use), scholarship, or research, is not an infringement of copyright</a:t>
            </a:r>
            <a:r>
              <a:rPr lang="en-US" b="0" i="0" dirty="0">
                <a:solidFill>
                  <a:srgbClr val="111111"/>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2391323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14914498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32</a:t>
            </a:fld>
            <a:endParaRPr lang="en-US"/>
          </a:p>
        </p:txBody>
      </p:sp>
    </p:spTree>
    <p:extLst>
      <p:ext uri="{BB962C8B-B14F-4D97-AF65-F5344CB8AC3E}">
        <p14:creationId xmlns:p14="http://schemas.microsoft.com/office/powerpoint/2010/main" val="16197690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215960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3329647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3984559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4145837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940208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2815681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42</a:t>
            </a:fld>
            <a:endParaRPr lang="en-US"/>
          </a:p>
        </p:txBody>
      </p:sp>
    </p:spTree>
    <p:extLst>
      <p:ext uri="{BB962C8B-B14F-4D97-AF65-F5344CB8AC3E}">
        <p14:creationId xmlns:p14="http://schemas.microsoft.com/office/powerpoint/2010/main" val="1829271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engineers our eternal goal is to make that perfect tool.  That tool capable of doing everything perfectly.   Adding a human dimension has changed the game.  When it comes to Human Machine Teaming, we have learned that the task is an uphill journey built on an endless supply of unknowns.</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i="0" dirty="0">
                <a:effectLst/>
                <a:latin typeface="var(--font-family-default-latin)"/>
              </a:rPr>
              <a:t>Sisyphus by </a:t>
            </a:r>
            <a:r>
              <a:rPr lang="en-US" b="1" i="0" dirty="0" err="1">
                <a:effectLst/>
                <a:latin typeface="var(--font-family-default-latin)"/>
              </a:rPr>
              <a:t>thechewu</a:t>
            </a:r>
            <a:r>
              <a:rPr lang="en-US" b="1" i="0" dirty="0">
                <a:effectLst/>
                <a:latin typeface="var(--font-family-default-latin)"/>
              </a:rPr>
              <a:t> on DeviantArt</a:t>
            </a:r>
          </a:p>
          <a:p>
            <a:r>
              <a:rPr lang="en-US" dirty="0">
                <a:hlinkClick r:id="rId3"/>
              </a:rPr>
              <a:t>Sisyphus by </a:t>
            </a:r>
            <a:r>
              <a:rPr lang="en-US" dirty="0" err="1">
                <a:hlinkClick r:id="rId3"/>
              </a:rPr>
              <a:t>thechewu</a:t>
            </a:r>
            <a:r>
              <a:rPr lang="en-US" dirty="0">
                <a:hlinkClick r:id="rId3"/>
              </a:rPr>
              <a:t> on DeviantArt | Cellphone background, Art inspiration, Art (pinterest.com)</a:t>
            </a:r>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a:p>
        </p:txBody>
      </p:sp>
    </p:spTree>
    <p:extLst>
      <p:ext uri="{BB962C8B-B14F-4D97-AF65-F5344CB8AC3E}">
        <p14:creationId xmlns:p14="http://schemas.microsoft.com/office/powerpoint/2010/main" val="2808301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Max </a:t>
            </a:r>
            <a:r>
              <a:rPr lang="en-US" err="1"/>
              <a:t>Roser</a:t>
            </a:r>
            <a:r>
              <a:rPr lang="en-US"/>
              <a:t> (2022) - “The brief history of artificial intelligence: the world has changed fast — what might be next?” Published online at OurWorldInData.org. Retrieved from: 'https://ourworldindata.org/brief-history-of-ai' [Online Resource]</a:t>
            </a:r>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389730846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57</a:t>
            </a:fld>
            <a:endParaRPr lang="en-US"/>
          </a:p>
        </p:txBody>
      </p:sp>
    </p:spTree>
    <p:extLst>
      <p:ext uri="{BB962C8B-B14F-4D97-AF65-F5344CB8AC3E}">
        <p14:creationId xmlns:p14="http://schemas.microsoft.com/office/powerpoint/2010/main" val="130729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62</a:t>
            </a:fld>
            <a:endParaRPr lang="en-US"/>
          </a:p>
        </p:txBody>
      </p:sp>
    </p:spTree>
    <p:extLst>
      <p:ext uri="{BB962C8B-B14F-4D97-AF65-F5344CB8AC3E}">
        <p14:creationId xmlns:p14="http://schemas.microsoft.com/office/powerpoint/2010/main" val="1181863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2379394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42384759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28739862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a:p>
        </p:txBody>
      </p:sp>
    </p:spTree>
    <p:extLst>
      <p:ext uri="{BB962C8B-B14F-4D97-AF65-F5344CB8AC3E}">
        <p14:creationId xmlns:p14="http://schemas.microsoft.com/office/powerpoint/2010/main" val="4000989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14</a:t>
            </a:fld>
            <a:endParaRPr lang="en-US"/>
          </a:p>
        </p:txBody>
      </p:sp>
    </p:spTree>
    <p:extLst>
      <p:ext uri="{BB962C8B-B14F-4D97-AF65-F5344CB8AC3E}">
        <p14:creationId xmlns:p14="http://schemas.microsoft.com/office/powerpoint/2010/main" val="3695903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20481189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a:latin typeface="Arial"/>
                  <a:cs typeface="Arial"/>
                </a:rPr>
                <a:t>NTSAToday</a:t>
              </a: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a:t>Click to edit Master text styles</a:t>
            </a:r>
          </a:p>
          <a:p>
            <a:pPr lvl="1"/>
            <a:r>
              <a:rPr lang="en-US"/>
              <a:t>Second level</a:t>
            </a:r>
          </a:p>
          <a:p>
            <a:pPr lvl="2"/>
            <a:r>
              <a:rPr lang="en-US"/>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4989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a:latin typeface="Arial"/>
                  <a:cs typeface="Arial"/>
                </a:rPr>
                <a:t>NTSAToday</a:t>
              </a: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8">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76" r:id="rId4"/>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sv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0.png"/><Relationship Id="rId11" Type="http://schemas.openxmlformats.org/officeDocument/2006/relationships/image" Target="../media/image10.png"/><Relationship Id="rId5" Type="http://schemas.openxmlformats.org/officeDocument/2006/relationships/image" Target="../media/image29.sv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36.png"/><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8.png"/><Relationship Id="rId11" Type="http://schemas.openxmlformats.org/officeDocument/2006/relationships/image" Target="../media/image52.jpeg"/><Relationship Id="rId5" Type="http://schemas.openxmlformats.org/officeDocument/2006/relationships/image" Target="../media/image47.png"/><Relationship Id="rId10" Type="http://schemas.microsoft.com/office/2007/relationships/hdphoto" Target="../media/hdphoto7.wdp"/><Relationship Id="rId4" Type="http://schemas.microsoft.com/office/2007/relationships/hdphoto" Target="../media/hdphoto6.wdp"/><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57.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25.sv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79.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jpeg"/><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4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5.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jpeg"/><Relationship Id="rId4" Type="http://schemas.openxmlformats.org/officeDocument/2006/relationships/image" Target="../media/image101.jpeg"/></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4.jpeg"/><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06.png"/><Relationship Id="rId1" Type="http://schemas.openxmlformats.org/officeDocument/2006/relationships/slideLayout" Target="../slideLayouts/slideLayout4.xml"/><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1.jpeg"/><Relationship Id="rId3" Type="http://schemas.microsoft.com/office/2007/relationships/hdphoto" Target="../media/hdphoto2.wdp"/><Relationship Id="rId7" Type="http://schemas.openxmlformats.org/officeDocument/2006/relationships/image" Target="../media/image16.png"/><Relationship Id="rId12" Type="http://schemas.openxmlformats.org/officeDocument/2006/relationships/image" Target="../media/image20.jpe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5.jpeg"/><Relationship Id="rId11" Type="http://schemas.openxmlformats.org/officeDocument/2006/relationships/image" Target="../media/image19.jpeg"/><Relationship Id="rId5" Type="http://schemas.openxmlformats.org/officeDocument/2006/relationships/image" Target="../media/image14.jpe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3.png"/><Relationship Id="rId9" Type="http://schemas.openxmlformats.org/officeDocument/2006/relationships/image" Target="../media/image17.jpeg"/><Relationship Id="rId14" Type="http://schemas.openxmlformats.org/officeDocument/2006/relationships/image" Target="../media/image22.png"/></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11.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15.png"/><Relationship Id="rId5" Type="http://schemas.openxmlformats.org/officeDocument/2006/relationships/image" Target="../media/image114.jpeg"/><Relationship Id="rId4" Type="http://schemas.openxmlformats.org/officeDocument/2006/relationships/image" Target="../media/image113.jpeg"/></Relationships>
</file>

<file path=ppt/slides/_rels/slide63.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17.png"/><Relationship Id="rId7" Type="http://schemas.openxmlformats.org/officeDocument/2006/relationships/image" Target="../media/image120.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119.jpeg"/><Relationship Id="rId11" Type="http://schemas.openxmlformats.org/officeDocument/2006/relationships/image" Target="../media/image122.png"/><Relationship Id="rId5" Type="http://schemas.openxmlformats.org/officeDocument/2006/relationships/image" Target="../media/image118.png"/><Relationship Id="rId10" Type="http://schemas.openxmlformats.org/officeDocument/2006/relationships/image" Target="../media/image121.png"/><Relationship Id="rId4" Type="http://schemas.openxmlformats.org/officeDocument/2006/relationships/image" Target="../media/image37.jpeg"/><Relationship Id="rId9" Type="http://schemas.openxmlformats.org/officeDocument/2006/relationships/image" Target="../media/image68.png"/></Relationships>
</file>

<file path=ppt/slides/_rels/slide6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image" Target="../media/image123.png"/><Relationship Id="rId1" Type="http://schemas.openxmlformats.org/officeDocument/2006/relationships/slideLayout" Target="../slideLayouts/slideLayout4.xml"/><Relationship Id="rId6" Type="http://schemas.openxmlformats.org/officeDocument/2006/relationships/image" Target="../media/image80.jpeg"/><Relationship Id="rId11" Type="http://schemas.openxmlformats.org/officeDocument/2006/relationships/image" Target="../media/image128.png"/><Relationship Id="rId5" Type="http://schemas.openxmlformats.org/officeDocument/2006/relationships/image" Target="../media/image12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127.png"/></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b="0"/>
              <a:t>A Practitioner’s Guide to</a:t>
            </a:r>
          </a:p>
          <a:p>
            <a:endParaRPr lang="en-US" sz="1200" b="0"/>
          </a:p>
          <a:p>
            <a:pPr>
              <a:lnSpc>
                <a:spcPct val="55500"/>
              </a:lnSpc>
            </a:pPr>
            <a:r>
              <a:rPr lang="en-US" sz="6600"/>
              <a:t>Human-Machine </a:t>
            </a:r>
          </a:p>
          <a:p>
            <a:pPr>
              <a:lnSpc>
                <a:spcPct val="55500"/>
              </a:lnSpc>
            </a:pPr>
            <a:r>
              <a:rPr lang="en-US" sz="6600"/>
              <a:t>Teaming Research</a:t>
            </a:r>
          </a:p>
          <a:p>
            <a:endParaRPr lang="en-US" sz="2000">
              <a:solidFill>
                <a:srgbClr val="00B050"/>
              </a:solidFill>
            </a:endParaRPr>
          </a:p>
          <a:p>
            <a:endParaRPr lang="en-US"/>
          </a:p>
          <a:p>
            <a:endParaRPr lang="en-US"/>
          </a:p>
        </p:txBody>
      </p:sp>
      <p:graphicFrame>
        <p:nvGraphicFramePr>
          <p:cNvPr id="4" name="Table 4">
            <a:extLst>
              <a:ext uri="{FF2B5EF4-FFF2-40B4-BE49-F238E27FC236}">
                <a16:creationId xmlns:a16="http://schemas.microsoft.com/office/drawing/2014/main" id="{B4248075-AAC7-0743-1518-7E0D265CEB37}"/>
              </a:ext>
            </a:extLst>
          </p:cNvPr>
          <p:cNvGraphicFramePr>
            <a:graphicFrameLocks noGrp="1"/>
          </p:cNvGraphicFramePr>
          <p:nvPr>
            <p:extLst>
              <p:ext uri="{D42A27DB-BD31-4B8C-83A1-F6EECF244321}">
                <p14:modId xmlns:p14="http://schemas.microsoft.com/office/powerpoint/2010/main" val="2977680175"/>
              </p:ext>
            </p:extLst>
          </p:nvPr>
        </p:nvGraphicFramePr>
        <p:xfrm>
          <a:off x="1792940" y="4562088"/>
          <a:ext cx="8606118" cy="1310640"/>
        </p:xfrm>
        <a:graphic>
          <a:graphicData uri="http://schemas.openxmlformats.org/drawingml/2006/table">
            <a:tbl>
              <a:tblPr firstRow="1" bandRow="1">
                <a:tableStyleId>{F5AB1C69-6EDB-4FF4-983F-18BD219EF322}</a:tableStyleId>
              </a:tblPr>
              <a:tblGrid>
                <a:gridCol w="8606118">
                  <a:extLst>
                    <a:ext uri="{9D8B030D-6E8A-4147-A177-3AD203B41FA5}">
                      <a16:colId xmlns:a16="http://schemas.microsoft.com/office/drawing/2014/main" val="1089186803"/>
                    </a:ext>
                  </a:extLst>
                </a:gridCol>
              </a:tblGrid>
              <a:tr h="0">
                <a:tc>
                  <a:txBody>
                    <a:bodyPr/>
                    <a:lstStyle/>
                    <a:p>
                      <a:pPr algn="ctr"/>
                      <a:r>
                        <a:rPr lang="en-US" sz="2000" dirty="0">
                          <a:solidFill>
                            <a:schemeClr val="tx1"/>
                          </a:solidFill>
                          <a:latin typeface="Calibri" panose="020F0502020204030204" pitchFamily="34" charset="0"/>
                          <a:cs typeface="Calibri" panose="020F0502020204030204" pitchFamily="34" charset="0"/>
                        </a:rPr>
                        <a:t>Sandro Scielzo</a:t>
                      </a:r>
                      <a:br>
                        <a:rPr lang="en-US" sz="200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Human Systems Technical Authority</a:t>
                      </a:r>
                      <a:br>
                        <a:rPr lang="en-US" sz="2000" b="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CAE USA</a:t>
                      </a:r>
                    </a:p>
                    <a:p>
                      <a:pPr algn="ctr"/>
                      <a:r>
                        <a:rPr lang="en-US" sz="2000" b="0" dirty="0">
                          <a:solidFill>
                            <a:schemeClr val="tx1"/>
                          </a:solidFill>
                          <a:latin typeface="Calibri" panose="020F0502020204030204" pitchFamily="34" charset="0"/>
                          <a:cs typeface="Calibri" panose="020F0502020204030204" pitchFamily="34" charset="0"/>
                        </a:rPr>
                        <a:t>sandro.scielzo@caemilusa.com</a:t>
                      </a:r>
                    </a:p>
                  </a:txBody>
                  <a:tcPr/>
                </a:tc>
                <a:extLst>
                  <a:ext uri="{0D108BD9-81ED-4DB2-BD59-A6C34878D82A}">
                    <a16:rowId xmlns:a16="http://schemas.microsoft.com/office/drawing/2014/main" val="788069598"/>
                  </a:ext>
                </a:extLst>
              </a:tr>
            </a:tbl>
          </a:graphicData>
        </a:graphic>
      </p:graphicFrame>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24C15E7-62FD-A359-6EED-AA47B4ABDDEE}"/>
              </a:ext>
            </a:extLst>
          </p:cNvPr>
          <p:cNvSpPr/>
          <p:nvPr/>
        </p:nvSpPr>
        <p:spPr bwMode="auto">
          <a:xfrm>
            <a:off x="8330459"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BC15DE43-7D18-5BCE-DDB7-7457CB2BAA63}"/>
              </a:ext>
            </a:extLst>
          </p:cNvPr>
          <p:cNvSpPr/>
          <p:nvPr/>
        </p:nvSpPr>
        <p:spPr bwMode="auto">
          <a:xfrm>
            <a:off x="0"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437" name="Slide Number Placeholder 775"/>
          <p:cNvSpPr>
            <a:spLocks noGrp="1"/>
          </p:cNvSpPr>
          <p:nvPr>
            <p:ph type="sldNum" sz="quarter" idx="4"/>
          </p:nvPr>
        </p:nvSpPr>
        <p:spPr bwMode="auto">
          <a:xfrm>
            <a:off x="7848600" y="619125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10</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AI Revolution</a:t>
            </a:r>
          </a:p>
        </p:txBody>
      </p:sp>
      <p:grpSp>
        <p:nvGrpSpPr>
          <p:cNvPr id="2" name="Group 1">
            <a:extLst>
              <a:ext uri="{FF2B5EF4-FFF2-40B4-BE49-F238E27FC236}">
                <a16:creationId xmlns:a16="http://schemas.microsoft.com/office/drawing/2014/main" id="{6A2D7702-74D4-6821-BA75-1D08A0E31E6D}"/>
              </a:ext>
            </a:extLst>
          </p:cNvPr>
          <p:cNvGrpSpPr/>
          <p:nvPr/>
        </p:nvGrpSpPr>
        <p:grpSpPr>
          <a:xfrm>
            <a:off x="4000500" y="2643591"/>
            <a:ext cx="4191000" cy="2047874"/>
            <a:chOff x="-119062" y="133351"/>
            <a:chExt cx="4191000" cy="2047874"/>
          </a:xfrm>
        </p:grpSpPr>
        <p:sp>
          <p:nvSpPr>
            <p:cNvPr id="3" name="Rectangle: Rounded Corners 2">
              <a:extLst>
                <a:ext uri="{FF2B5EF4-FFF2-40B4-BE49-F238E27FC236}">
                  <a16:creationId xmlns:a16="http://schemas.microsoft.com/office/drawing/2014/main" id="{3B8B881D-DA3C-A59D-452F-5285B731AA0C}"/>
                </a:ext>
              </a:extLst>
            </p:cNvPr>
            <p:cNvSpPr/>
            <p:nvPr/>
          </p:nvSpPr>
          <p:spPr bwMode="auto">
            <a:xfrm>
              <a:off x="-119062" y="133351"/>
              <a:ext cx="4191000" cy="2047874"/>
            </a:xfrm>
            <a:prstGeom prst="roundRect">
              <a:avLst>
                <a:gd name="adj" fmla="val 5464"/>
              </a:avLst>
            </a:prstGeom>
            <a:solidFill>
              <a:schemeClr val="bg1"/>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Rounded Corners 3">
              <a:extLst>
                <a:ext uri="{FF2B5EF4-FFF2-40B4-BE49-F238E27FC236}">
                  <a16:creationId xmlns:a16="http://schemas.microsoft.com/office/drawing/2014/main" id="{F7D8219F-238A-5D8E-F47E-9BD36908923B}"/>
                </a:ext>
              </a:extLst>
            </p:cNvPr>
            <p:cNvSpPr/>
            <p:nvPr/>
          </p:nvSpPr>
          <p:spPr bwMode="auto">
            <a:xfrm>
              <a:off x="-4763"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Rectangle: Rounded Corners 4">
              <a:extLst>
                <a:ext uri="{FF2B5EF4-FFF2-40B4-BE49-F238E27FC236}">
                  <a16:creationId xmlns:a16="http://schemas.microsoft.com/office/drawing/2014/main" id="{1318DCBB-A74D-E94F-0290-9D03EBC27575}"/>
                </a:ext>
              </a:extLst>
            </p:cNvPr>
            <p:cNvSpPr/>
            <p:nvPr/>
          </p:nvSpPr>
          <p:spPr bwMode="auto">
            <a:xfrm>
              <a:off x="2047874"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Rounded Corners 5">
              <a:extLst>
                <a:ext uri="{FF2B5EF4-FFF2-40B4-BE49-F238E27FC236}">
                  <a16:creationId xmlns:a16="http://schemas.microsoft.com/office/drawing/2014/main" id="{563AC543-1121-37DA-7A71-5E40B90596D0}"/>
                </a:ext>
              </a:extLst>
            </p:cNvPr>
            <p:cNvSpPr/>
            <p:nvPr/>
          </p:nvSpPr>
          <p:spPr bwMode="auto">
            <a:xfrm>
              <a:off x="-4764" y="1085851"/>
              <a:ext cx="3967163" cy="971549"/>
            </a:xfrm>
            <a:prstGeom prst="roundRect">
              <a:avLst>
                <a:gd name="adj" fmla="val 0"/>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77DFD038-BCEC-2D1D-A14A-8818E70AB76B}"/>
                </a:ext>
              </a:extLst>
            </p:cNvPr>
            <p:cNvSpPr txBox="1"/>
            <p:nvPr/>
          </p:nvSpPr>
          <p:spPr>
            <a:xfrm>
              <a:off x="-4764" y="342900"/>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HUMANS</a:t>
              </a:r>
            </a:p>
          </p:txBody>
        </p:sp>
        <p:sp>
          <p:nvSpPr>
            <p:cNvPr id="8" name="TextBox 7">
              <a:extLst>
                <a:ext uri="{FF2B5EF4-FFF2-40B4-BE49-F238E27FC236}">
                  <a16:creationId xmlns:a16="http://schemas.microsoft.com/office/drawing/2014/main" id="{934077DD-3088-82FB-56D6-ACFA2AE687CF}"/>
                </a:ext>
              </a:extLst>
            </p:cNvPr>
            <p:cNvSpPr txBox="1"/>
            <p:nvPr/>
          </p:nvSpPr>
          <p:spPr>
            <a:xfrm>
              <a:off x="2043113" y="317213"/>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MACHINES</a:t>
              </a:r>
            </a:p>
          </p:txBody>
        </p:sp>
        <p:sp>
          <p:nvSpPr>
            <p:cNvPr id="10" name="Rectangle 9">
              <a:extLst>
                <a:ext uri="{FF2B5EF4-FFF2-40B4-BE49-F238E27FC236}">
                  <a16:creationId xmlns:a16="http://schemas.microsoft.com/office/drawing/2014/main" id="{88148DEB-2D17-0CA7-7DF0-433475756060}"/>
                </a:ext>
              </a:extLst>
            </p:cNvPr>
            <p:cNvSpPr/>
            <p:nvPr/>
          </p:nvSpPr>
          <p:spPr bwMode="auto">
            <a:xfrm>
              <a:off x="1888332" y="1382077"/>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FC5D485C-83E8-975C-7900-545B75449E89}"/>
                </a:ext>
              </a:extLst>
            </p:cNvPr>
            <p:cNvSpPr/>
            <p:nvPr/>
          </p:nvSpPr>
          <p:spPr bwMode="auto">
            <a:xfrm>
              <a:off x="1890238" y="1634520"/>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2" descr="Digital numbers digits display Royalty Free Vector Image">
              <a:extLst>
                <a:ext uri="{FF2B5EF4-FFF2-40B4-BE49-F238E27FC236}">
                  <a16:creationId xmlns:a16="http://schemas.microsoft.com/office/drawing/2014/main" id="{CF085731-2339-3E57-2E08-989BE31B33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450297"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igital numbers digits display Royalty Free Vector Image">
              <a:extLst>
                <a:ext uri="{FF2B5EF4-FFF2-40B4-BE49-F238E27FC236}">
                  <a16:creationId xmlns:a16="http://schemas.microsoft.com/office/drawing/2014/main" id="{36571651-2CFB-3835-A751-AA740A6A0A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1026554"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igital numbers digits display Royalty Free Vector Image">
              <a:extLst>
                <a:ext uri="{FF2B5EF4-FFF2-40B4-BE49-F238E27FC236}">
                  <a16:creationId xmlns:a16="http://schemas.microsoft.com/office/drawing/2014/main" id="{C2696B64-77A9-242A-E24F-DE2DCD9FE3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2486271" y="111832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igital numbers digits display Royalty Free Vector Image">
              <a:extLst>
                <a:ext uri="{FF2B5EF4-FFF2-40B4-BE49-F238E27FC236}">
                  <a16:creationId xmlns:a16="http://schemas.microsoft.com/office/drawing/2014/main" id="{C6206789-B565-FE8A-98A5-16BF09B3EB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3062528" y="1118327"/>
              <a:ext cx="461959" cy="84772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ABC0F183-6F4B-0A31-103B-BCB1241CFCBF}"/>
              </a:ext>
            </a:extLst>
          </p:cNvPr>
          <p:cNvSpPr txBox="1"/>
          <p:nvPr/>
        </p:nvSpPr>
        <p:spPr>
          <a:xfrm>
            <a:off x="3861541" y="1305052"/>
            <a:ext cx="4468073" cy="1004314"/>
          </a:xfrm>
          <a:prstGeom prst="rect">
            <a:avLst/>
          </a:prstGeom>
          <a:noFill/>
        </p:spPr>
        <p:txBody>
          <a:bodyPr wrap="square" lIns="91440" tIns="45720" rIns="91440" bIns="45720" rtlCol="0" anchor="t">
            <a:spAutoFit/>
          </a:bodyPr>
          <a:lstStyle/>
          <a:p>
            <a:pPr algn="ctr">
              <a:lnSpc>
                <a:spcPct val="64030"/>
              </a:lnSpc>
            </a:pPr>
            <a:r>
              <a:rPr lang="en-US" sz="4400" b="1">
                <a:latin typeface="Calibri" panose="020F0502020204030204" pitchFamily="34" charset="0"/>
                <a:cs typeface="Calibri" panose="020F0502020204030204" pitchFamily="34" charset="0"/>
              </a:rPr>
              <a:t>Precision and repetition</a:t>
            </a:r>
            <a:endParaRPr lang="en-US"/>
          </a:p>
        </p:txBody>
      </p:sp>
      <p:pic>
        <p:nvPicPr>
          <p:cNvPr id="20" name="Graphic 19" descr="Robot with solid fill">
            <a:extLst>
              <a:ext uri="{FF2B5EF4-FFF2-40B4-BE49-F238E27FC236}">
                <a16:creationId xmlns:a16="http://schemas.microsoft.com/office/drawing/2014/main" id="{80D68D23-4464-B48C-464C-866237F854E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19" b="8000"/>
          <a:stretch/>
        </p:blipFill>
        <p:spPr>
          <a:xfrm>
            <a:off x="9669151" y="1306577"/>
            <a:ext cx="1185004" cy="1005840"/>
          </a:xfrm>
          <a:prstGeom prst="rect">
            <a:avLst/>
          </a:prstGeom>
        </p:spPr>
      </p:pic>
      <p:pic>
        <p:nvPicPr>
          <p:cNvPr id="22" name="Graphic 21" descr="User with solid fill">
            <a:extLst>
              <a:ext uri="{FF2B5EF4-FFF2-40B4-BE49-F238E27FC236}">
                <a16:creationId xmlns:a16="http://schemas.microsoft.com/office/drawing/2014/main" id="{6DA5D35C-119F-2C6D-8794-1263D4ECB8F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8000" b="13791"/>
          <a:stretch/>
        </p:blipFill>
        <p:spPr>
          <a:xfrm>
            <a:off x="1273263" y="1297524"/>
            <a:ext cx="1185004" cy="1005840"/>
          </a:xfrm>
          <a:prstGeom prst="rect">
            <a:avLst/>
          </a:prstGeom>
        </p:spPr>
      </p:pic>
      <p:sp>
        <p:nvSpPr>
          <p:cNvPr id="23" name="TextBox 22">
            <a:extLst>
              <a:ext uri="{FF2B5EF4-FFF2-40B4-BE49-F238E27FC236}">
                <a16:creationId xmlns:a16="http://schemas.microsoft.com/office/drawing/2014/main" id="{938E4C36-3EE5-EDB7-3B85-82E1F7A0667B}"/>
              </a:ext>
            </a:extLst>
          </p:cNvPr>
          <p:cNvSpPr txBox="1"/>
          <p:nvPr/>
        </p:nvSpPr>
        <p:spPr>
          <a:xfrm>
            <a:off x="8324851" y="2827453"/>
            <a:ext cx="3867149" cy="2308324"/>
          </a:xfrm>
          <a:prstGeom prst="rect">
            <a:avLst/>
          </a:prstGeom>
          <a:noFill/>
        </p:spPr>
        <p:txBody>
          <a:bodyPr wrap="square" lIns="182880">
            <a:spAutoFit/>
          </a:bodyPr>
          <a:lstStyle/>
          <a:p>
            <a:r>
              <a:rPr lang="en-US" sz="3600">
                <a:solidFill>
                  <a:srgbClr val="111111"/>
                </a:solidFill>
                <a:latin typeface="Arial Narrow" panose="020B0606020202030204" pitchFamily="34" charset="0"/>
                <a:cs typeface="Calibri" panose="020F0502020204030204" pitchFamily="34" charset="0"/>
              </a:rPr>
              <a:t>Excel at repetitive tasks with high precision consistently without getting tired</a:t>
            </a:r>
          </a:p>
        </p:txBody>
      </p:sp>
      <p:sp>
        <p:nvSpPr>
          <p:cNvPr id="24" name="TextBox 23">
            <a:extLst>
              <a:ext uri="{FF2B5EF4-FFF2-40B4-BE49-F238E27FC236}">
                <a16:creationId xmlns:a16="http://schemas.microsoft.com/office/drawing/2014/main" id="{EEAF1233-B3FD-2790-B011-A3E3BDE2BB59}"/>
              </a:ext>
            </a:extLst>
          </p:cNvPr>
          <p:cNvSpPr txBox="1"/>
          <p:nvPr/>
        </p:nvSpPr>
        <p:spPr>
          <a:xfrm>
            <a:off x="0" y="2853140"/>
            <a:ext cx="3861541" cy="2308324"/>
          </a:xfrm>
          <a:prstGeom prst="rect">
            <a:avLst/>
          </a:prstGeom>
          <a:noFill/>
        </p:spPr>
        <p:txBody>
          <a:bodyPr wrap="square" lIns="182880">
            <a:spAutoFit/>
          </a:bodyPr>
          <a:lstStyle/>
          <a:p>
            <a:r>
              <a:rPr lang="en-US" sz="3600">
                <a:solidFill>
                  <a:srgbClr val="111111"/>
                </a:solidFill>
                <a:latin typeface="Arial Narrow" panose="020B0606020202030204" pitchFamily="34" charset="0"/>
                <a:cs typeface="Calibri" panose="020F0502020204030204" pitchFamily="34" charset="0"/>
              </a:rPr>
              <a:t>May make errors due to workload, stress, fatigue or lack of focus</a:t>
            </a:r>
          </a:p>
        </p:txBody>
      </p:sp>
      <p:pic>
        <p:nvPicPr>
          <p:cNvPr id="47" name="Picture 2" descr="Digital numbers digits display Royalty Free Vector Image">
            <a:extLst>
              <a:ext uri="{FF2B5EF4-FFF2-40B4-BE49-F238E27FC236}">
                <a16:creationId xmlns:a16="http://schemas.microsoft.com/office/drawing/2014/main" id="{B4832A9D-7A59-4E25-2FE2-99D7050485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65" t="3519" r="60407" b="59434"/>
          <a:stretch/>
        </p:blipFill>
        <p:spPr bwMode="auto">
          <a:xfrm>
            <a:off x="7182090" y="3628567"/>
            <a:ext cx="461959" cy="84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67897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24C15E7-62FD-A359-6EED-AA47B4ABDDEE}"/>
              </a:ext>
            </a:extLst>
          </p:cNvPr>
          <p:cNvSpPr/>
          <p:nvPr/>
        </p:nvSpPr>
        <p:spPr bwMode="auto">
          <a:xfrm>
            <a:off x="8330459"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BC15DE43-7D18-5BCE-DDB7-7457CB2BAA63}"/>
              </a:ext>
            </a:extLst>
          </p:cNvPr>
          <p:cNvSpPr/>
          <p:nvPr/>
        </p:nvSpPr>
        <p:spPr bwMode="auto">
          <a:xfrm>
            <a:off x="0"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437" name="Slide Number Placeholder 775"/>
          <p:cNvSpPr>
            <a:spLocks noGrp="1"/>
          </p:cNvSpPr>
          <p:nvPr>
            <p:ph type="sldNum" sz="quarter" idx="4"/>
          </p:nvPr>
        </p:nvSpPr>
        <p:spPr bwMode="auto">
          <a:xfrm>
            <a:off x="7848600" y="619125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11</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AI Revolution</a:t>
            </a:r>
          </a:p>
        </p:txBody>
      </p:sp>
      <p:grpSp>
        <p:nvGrpSpPr>
          <p:cNvPr id="2" name="Group 1">
            <a:extLst>
              <a:ext uri="{FF2B5EF4-FFF2-40B4-BE49-F238E27FC236}">
                <a16:creationId xmlns:a16="http://schemas.microsoft.com/office/drawing/2014/main" id="{6A2D7702-74D4-6821-BA75-1D08A0E31E6D}"/>
              </a:ext>
            </a:extLst>
          </p:cNvPr>
          <p:cNvGrpSpPr/>
          <p:nvPr/>
        </p:nvGrpSpPr>
        <p:grpSpPr>
          <a:xfrm>
            <a:off x="4000500" y="2643591"/>
            <a:ext cx="4191000" cy="2047874"/>
            <a:chOff x="-119062" y="133351"/>
            <a:chExt cx="4191000" cy="2047874"/>
          </a:xfrm>
        </p:grpSpPr>
        <p:sp>
          <p:nvSpPr>
            <p:cNvPr id="3" name="Rectangle: Rounded Corners 2">
              <a:extLst>
                <a:ext uri="{FF2B5EF4-FFF2-40B4-BE49-F238E27FC236}">
                  <a16:creationId xmlns:a16="http://schemas.microsoft.com/office/drawing/2014/main" id="{3B8B881D-DA3C-A59D-452F-5285B731AA0C}"/>
                </a:ext>
              </a:extLst>
            </p:cNvPr>
            <p:cNvSpPr/>
            <p:nvPr/>
          </p:nvSpPr>
          <p:spPr bwMode="auto">
            <a:xfrm>
              <a:off x="-119062" y="133351"/>
              <a:ext cx="4191000" cy="2047874"/>
            </a:xfrm>
            <a:prstGeom prst="roundRect">
              <a:avLst>
                <a:gd name="adj" fmla="val 5464"/>
              </a:avLst>
            </a:prstGeom>
            <a:solidFill>
              <a:schemeClr val="bg1"/>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Rounded Corners 3">
              <a:extLst>
                <a:ext uri="{FF2B5EF4-FFF2-40B4-BE49-F238E27FC236}">
                  <a16:creationId xmlns:a16="http://schemas.microsoft.com/office/drawing/2014/main" id="{F7D8219F-238A-5D8E-F47E-9BD36908923B}"/>
                </a:ext>
              </a:extLst>
            </p:cNvPr>
            <p:cNvSpPr/>
            <p:nvPr/>
          </p:nvSpPr>
          <p:spPr bwMode="auto">
            <a:xfrm>
              <a:off x="-4763"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Rectangle: Rounded Corners 4">
              <a:extLst>
                <a:ext uri="{FF2B5EF4-FFF2-40B4-BE49-F238E27FC236}">
                  <a16:creationId xmlns:a16="http://schemas.microsoft.com/office/drawing/2014/main" id="{1318DCBB-A74D-E94F-0290-9D03EBC27575}"/>
                </a:ext>
              </a:extLst>
            </p:cNvPr>
            <p:cNvSpPr/>
            <p:nvPr/>
          </p:nvSpPr>
          <p:spPr bwMode="auto">
            <a:xfrm>
              <a:off x="2047874"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Rounded Corners 5">
              <a:extLst>
                <a:ext uri="{FF2B5EF4-FFF2-40B4-BE49-F238E27FC236}">
                  <a16:creationId xmlns:a16="http://schemas.microsoft.com/office/drawing/2014/main" id="{563AC543-1121-37DA-7A71-5E40B90596D0}"/>
                </a:ext>
              </a:extLst>
            </p:cNvPr>
            <p:cNvSpPr/>
            <p:nvPr/>
          </p:nvSpPr>
          <p:spPr bwMode="auto">
            <a:xfrm>
              <a:off x="-4764" y="1085851"/>
              <a:ext cx="3967163" cy="971549"/>
            </a:xfrm>
            <a:prstGeom prst="roundRect">
              <a:avLst>
                <a:gd name="adj" fmla="val 0"/>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77DFD038-BCEC-2D1D-A14A-8818E70AB76B}"/>
                </a:ext>
              </a:extLst>
            </p:cNvPr>
            <p:cNvSpPr txBox="1"/>
            <p:nvPr/>
          </p:nvSpPr>
          <p:spPr>
            <a:xfrm>
              <a:off x="-4764" y="342900"/>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HUMANS</a:t>
              </a:r>
            </a:p>
          </p:txBody>
        </p:sp>
        <p:sp>
          <p:nvSpPr>
            <p:cNvPr id="8" name="TextBox 7">
              <a:extLst>
                <a:ext uri="{FF2B5EF4-FFF2-40B4-BE49-F238E27FC236}">
                  <a16:creationId xmlns:a16="http://schemas.microsoft.com/office/drawing/2014/main" id="{934077DD-3088-82FB-56D6-ACFA2AE687CF}"/>
                </a:ext>
              </a:extLst>
            </p:cNvPr>
            <p:cNvSpPr txBox="1"/>
            <p:nvPr/>
          </p:nvSpPr>
          <p:spPr>
            <a:xfrm>
              <a:off x="2043113" y="317213"/>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MACHINES</a:t>
              </a:r>
            </a:p>
          </p:txBody>
        </p:sp>
        <p:sp>
          <p:nvSpPr>
            <p:cNvPr id="10" name="Rectangle 9">
              <a:extLst>
                <a:ext uri="{FF2B5EF4-FFF2-40B4-BE49-F238E27FC236}">
                  <a16:creationId xmlns:a16="http://schemas.microsoft.com/office/drawing/2014/main" id="{88148DEB-2D17-0CA7-7DF0-433475756060}"/>
                </a:ext>
              </a:extLst>
            </p:cNvPr>
            <p:cNvSpPr/>
            <p:nvPr/>
          </p:nvSpPr>
          <p:spPr bwMode="auto">
            <a:xfrm>
              <a:off x="1888332" y="1382077"/>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FC5D485C-83E8-975C-7900-545B75449E89}"/>
                </a:ext>
              </a:extLst>
            </p:cNvPr>
            <p:cNvSpPr/>
            <p:nvPr/>
          </p:nvSpPr>
          <p:spPr bwMode="auto">
            <a:xfrm>
              <a:off x="1890238" y="1634520"/>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2" descr="Digital numbers digits display Royalty Free Vector Image">
              <a:extLst>
                <a:ext uri="{FF2B5EF4-FFF2-40B4-BE49-F238E27FC236}">
                  <a16:creationId xmlns:a16="http://schemas.microsoft.com/office/drawing/2014/main" id="{CF085731-2339-3E57-2E08-989BE31B33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450297"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igital numbers digits display Royalty Free Vector Image">
              <a:extLst>
                <a:ext uri="{FF2B5EF4-FFF2-40B4-BE49-F238E27FC236}">
                  <a16:creationId xmlns:a16="http://schemas.microsoft.com/office/drawing/2014/main" id="{36571651-2CFB-3835-A751-AA740A6A0A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1026554"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igital numbers digits display Royalty Free Vector Image">
              <a:extLst>
                <a:ext uri="{FF2B5EF4-FFF2-40B4-BE49-F238E27FC236}">
                  <a16:creationId xmlns:a16="http://schemas.microsoft.com/office/drawing/2014/main" id="{C2696B64-77A9-242A-E24F-DE2DCD9FE3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2486271" y="111832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igital numbers digits display Royalty Free Vector Image">
              <a:extLst>
                <a:ext uri="{FF2B5EF4-FFF2-40B4-BE49-F238E27FC236}">
                  <a16:creationId xmlns:a16="http://schemas.microsoft.com/office/drawing/2014/main" id="{C6206789-B565-FE8A-98A5-16BF09B3EB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3062528" y="1118327"/>
              <a:ext cx="461959" cy="84772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ABC0F183-6F4B-0A31-103B-BCB1241CFCBF}"/>
              </a:ext>
            </a:extLst>
          </p:cNvPr>
          <p:cNvSpPr txBox="1"/>
          <p:nvPr/>
        </p:nvSpPr>
        <p:spPr>
          <a:xfrm>
            <a:off x="3861541" y="1305052"/>
            <a:ext cx="4468073" cy="568297"/>
          </a:xfrm>
          <a:prstGeom prst="rect">
            <a:avLst/>
          </a:prstGeom>
          <a:noFill/>
        </p:spPr>
        <p:txBody>
          <a:bodyPr wrap="square" lIns="91440" tIns="45720" rIns="91440" bIns="45720" rtlCol="0" anchor="t">
            <a:spAutoFit/>
          </a:bodyPr>
          <a:lstStyle/>
          <a:p>
            <a:pPr algn="ctr">
              <a:lnSpc>
                <a:spcPct val="64030"/>
              </a:lnSpc>
            </a:pPr>
            <a:r>
              <a:rPr lang="en-US" sz="4400" b="1">
                <a:latin typeface="Calibri" panose="020F0502020204030204" pitchFamily="34" charset="0"/>
                <a:cs typeface="Calibri" panose="020F0502020204030204" pitchFamily="34" charset="0"/>
              </a:rPr>
              <a:t>Processing Speed</a:t>
            </a:r>
            <a:endParaRPr lang="en-US"/>
          </a:p>
        </p:txBody>
      </p:sp>
      <p:pic>
        <p:nvPicPr>
          <p:cNvPr id="20" name="Graphic 19" descr="Robot with solid fill">
            <a:extLst>
              <a:ext uri="{FF2B5EF4-FFF2-40B4-BE49-F238E27FC236}">
                <a16:creationId xmlns:a16="http://schemas.microsoft.com/office/drawing/2014/main" id="{80D68D23-4464-B48C-464C-866237F854E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19" b="8000"/>
          <a:stretch/>
        </p:blipFill>
        <p:spPr>
          <a:xfrm>
            <a:off x="9669151" y="1306577"/>
            <a:ext cx="1185004" cy="1005840"/>
          </a:xfrm>
          <a:prstGeom prst="rect">
            <a:avLst/>
          </a:prstGeom>
        </p:spPr>
      </p:pic>
      <p:pic>
        <p:nvPicPr>
          <p:cNvPr id="22" name="Graphic 21" descr="User with solid fill">
            <a:extLst>
              <a:ext uri="{FF2B5EF4-FFF2-40B4-BE49-F238E27FC236}">
                <a16:creationId xmlns:a16="http://schemas.microsoft.com/office/drawing/2014/main" id="{6DA5D35C-119F-2C6D-8794-1263D4ECB8F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8000" b="13791"/>
          <a:stretch/>
        </p:blipFill>
        <p:spPr>
          <a:xfrm>
            <a:off x="1273263" y="1297524"/>
            <a:ext cx="1185004" cy="1005840"/>
          </a:xfrm>
          <a:prstGeom prst="rect">
            <a:avLst/>
          </a:prstGeom>
        </p:spPr>
      </p:pic>
      <p:sp>
        <p:nvSpPr>
          <p:cNvPr id="23" name="TextBox 22">
            <a:extLst>
              <a:ext uri="{FF2B5EF4-FFF2-40B4-BE49-F238E27FC236}">
                <a16:creationId xmlns:a16="http://schemas.microsoft.com/office/drawing/2014/main" id="{938E4C36-3EE5-EDB7-3B85-82E1F7A0667B}"/>
              </a:ext>
            </a:extLst>
          </p:cNvPr>
          <p:cNvSpPr txBox="1"/>
          <p:nvPr/>
        </p:nvSpPr>
        <p:spPr>
          <a:xfrm>
            <a:off x="8324851" y="2827453"/>
            <a:ext cx="3867149" cy="2862322"/>
          </a:xfrm>
          <a:prstGeom prst="rect">
            <a:avLst/>
          </a:prstGeom>
          <a:noFill/>
        </p:spPr>
        <p:txBody>
          <a:bodyPr wrap="square" lIns="182880">
            <a:spAutoFit/>
          </a:bodyPr>
          <a:lstStyle/>
          <a:p>
            <a:r>
              <a:rPr lang="en-US" sz="3600">
                <a:solidFill>
                  <a:srgbClr val="111111"/>
                </a:solidFill>
                <a:latin typeface="Arial Narrow" panose="020B0606020202030204" pitchFamily="34" charset="0"/>
                <a:cs typeface="Calibri" panose="020F0502020204030204" pitchFamily="34" charset="0"/>
              </a:rPr>
              <a:t>Process vast amounts of data quickly, for analysis, calculations, and sorting</a:t>
            </a:r>
          </a:p>
        </p:txBody>
      </p:sp>
      <p:sp>
        <p:nvSpPr>
          <p:cNvPr id="24" name="TextBox 23">
            <a:extLst>
              <a:ext uri="{FF2B5EF4-FFF2-40B4-BE49-F238E27FC236}">
                <a16:creationId xmlns:a16="http://schemas.microsoft.com/office/drawing/2014/main" id="{EEAF1233-B3FD-2790-B011-A3E3BDE2BB59}"/>
              </a:ext>
            </a:extLst>
          </p:cNvPr>
          <p:cNvSpPr txBox="1"/>
          <p:nvPr/>
        </p:nvSpPr>
        <p:spPr>
          <a:xfrm>
            <a:off x="0" y="2853140"/>
            <a:ext cx="3861541" cy="2308324"/>
          </a:xfrm>
          <a:prstGeom prst="rect">
            <a:avLst/>
          </a:prstGeom>
          <a:noFill/>
        </p:spPr>
        <p:txBody>
          <a:bodyPr wrap="square" lIns="182880">
            <a:spAutoFit/>
          </a:bodyPr>
          <a:lstStyle/>
          <a:p>
            <a:r>
              <a:rPr lang="en-US" sz="3600">
                <a:solidFill>
                  <a:srgbClr val="111111"/>
                </a:solidFill>
                <a:latin typeface="Arial Narrow" panose="020B0606020202030204" pitchFamily="34" charset="0"/>
                <a:cs typeface="Calibri" panose="020F0502020204030204" pitchFamily="34" charset="0"/>
              </a:rPr>
              <a:t>Analyze complex situations, consider context, and make nuanced decisions</a:t>
            </a:r>
          </a:p>
        </p:txBody>
      </p:sp>
      <p:pic>
        <p:nvPicPr>
          <p:cNvPr id="47" name="Picture 2" descr="Digital numbers digits display Royalty Free Vector Image">
            <a:extLst>
              <a:ext uri="{FF2B5EF4-FFF2-40B4-BE49-F238E27FC236}">
                <a16:creationId xmlns:a16="http://schemas.microsoft.com/office/drawing/2014/main" id="{B4832A9D-7A59-4E25-2FE2-99D7050485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65" t="3519" r="60407" b="59434"/>
          <a:stretch/>
        </p:blipFill>
        <p:spPr bwMode="auto">
          <a:xfrm>
            <a:off x="7182090" y="362856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igital numbers digits display Royalty Free Vector Image">
            <a:extLst>
              <a:ext uri="{FF2B5EF4-FFF2-40B4-BE49-F238E27FC236}">
                <a16:creationId xmlns:a16="http://schemas.microsoft.com/office/drawing/2014/main" id="{A81FBDC2-43DE-BA85-3DED-2901955D27E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865" t="3519" r="60407" b="59434"/>
          <a:stretch/>
        </p:blipFill>
        <p:spPr bwMode="auto">
          <a:xfrm>
            <a:off x="5134093" y="3647464"/>
            <a:ext cx="461959" cy="856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igital numbers digits display Royalty Free Vector Image">
            <a:extLst>
              <a:ext uri="{FF2B5EF4-FFF2-40B4-BE49-F238E27FC236}">
                <a16:creationId xmlns:a16="http://schemas.microsoft.com/office/drawing/2014/main" id="{64833742-4B9B-BC1C-08F2-FD46CB2CFE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51" t="5208" r="43321" b="57745"/>
          <a:stretch/>
        </p:blipFill>
        <p:spPr bwMode="auto">
          <a:xfrm>
            <a:off x="7182089" y="3656128"/>
            <a:ext cx="461959" cy="84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65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24C15E7-62FD-A359-6EED-AA47B4ABDDEE}"/>
              </a:ext>
            </a:extLst>
          </p:cNvPr>
          <p:cNvSpPr/>
          <p:nvPr/>
        </p:nvSpPr>
        <p:spPr bwMode="auto">
          <a:xfrm>
            <a:off x="8330459"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BC15DE43-7D18-5BCE-DDB7-7457CB2BAA63}"/>
              </a:ext>
            </a:extLst>
          </p:cNvPr>
          <p:cNvSpPr/>
          <p:nvPr/>
        </p:nvSpPr>
        <p:spPr bwMode="auto">
          <a:xfrm>
            <a:off x="0"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437" name="Slide Number Placeholder 775"/>
          <p:cNvSpPr>
            <a:spLocks noGrp="1"/>
          </p:cNvSpPr>
          <p:nvPr>
            <p:ph type="sldNum" sz="quarter" idx="4"/>
          </p:nvPr>
        </p:nvSpPr>
        <p:spPr bwMode="auto">
          <a:xfrm>
            <a:off x="7848600" y="619125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12</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AI Revolution</a:t>
            </a:r>
          </a:p>
        </p:txBody>
      </p:sp>
      <p:grpSp>
        <p:nvGrpSpPr>
          <p:cNvPr id="2" name="Group 1">
            <a:extLst>
              <a:ext uri="{FF2B5EF4-FFF2-40B4-BE49-F238E27FC236}">
                <a16:creationId xmlns:a16="http://schemas.microsoft.com/office/drawing/2014/main" id="{6A2D7702-74D4-6821-BA75-1D08A0E31E6D}"/>
              </a:ext>
            </a:extLst>
          </p:cNvPr>
          <p:cNvGrpSpPr/>
          <p:nvPr/>
        </p:nvGrpSpPr>
        <p:grpSpPr>
          <a:xfrm>
            <a:off x="4000500" y="2643591"/>
            <a:ext cx="4191000" cy="2047874"/>
            <a:chOff x="-119062" y="133351"/>
            <a:chExt cx="4191000" cy="2047874"/>
          </a:xfrm>
        </p:grpSpPr>
        <p:sp>
          <p:nvSpPr>
            <p:cNvPr id="3" name="Rectangle: Rounded Corners 2">
              <a:extLst>
                <a:ext uri="{FF2B5EF4-FFF2-40B4-BE49-F238E27FC236}">
                  <a16:creationId xmlns:a16="http://schemas.microsoft.com/office/drawing/2014/main" id="{3B8B881D-DA3C-A59D-452F-5285B731AA0C}"/>
                </a:ext>
              </a:extLst>
            </p:cNvPr>
            <p:cNvSpPr/>
            <p:nvPr/>
          </p:nvSpPr>
          <p:spPr bwMode="auto">
            <a:xfrm>
              <a:off x="-119062" y="133351"/>
              <a:ext cx="4191000" cy="2047874"/>
            </a:xfrm>
            <a:prstGeom prst="roundRect">
              <a:avLst>
                <a:gd name="adj" fmla="val 5464"/>
              </a:avLst>
            </a:prstGeom>
            <a:solidFill>
              <a:schemeClr val="bg1"/>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Rounded Corners 3">
              <a:extLst>
                <a:ext uri="{FF2B5EF4-FFF2-40B4-BE49-F238E27FC236}">
                  <a16:creationId xmlns:a16="http://schemas.microsoft.com/office/drawing/2014/main" id="{F7D8219F-238A-5D8E-F47E-9BD36908923B}"/>
                </a:ext>
              </a:extLst>
            </p:cNvPr>
            <p:cNvSpPr/>
            <p:nvPr/>
          </p:nvSpPr>
          <p:spPr bwMode="auto">
            <a:xfrm>
              <a:off x="-4763"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Rectangle: Rounded Corners 4">
              <a:extLst>
                <a:ext uri="{FF2B5EF4-FFF2-40B4-BE49-F238E27FC236}">
                  <a16:creationId xmlns:a16="http://schemas.microsoft.com/office/drawing/2014/main" id="{1318DCBB-A74D-E94F-0290-9D03EBC27575}"/>
                </a:ext>
              </a:extLst>
            </p:cNvPr>
            <p:cNvSpPr/>
            <p:nvPr/>
          </p:nvSpPr>
          <p:spPr bwMode="auto">
            <a:xfrm>
              <a:off x="2047874"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Rounded Corners 5">
              <a:extLst>
                <a:ext uri="{FF2B5EF4-FFF2-40B4-BE49-F238E27FC236}">
                  <a16:creationId xmlns:a16="http://schemas.microsoft.com/office/drawing/2014/main" id="{563AC543-1121-37DA-7A71-5E40B90596D0}"/>
                </a:ext>
              </a:extLst>
            </p:cNvPr>
            <p:cNvSpPr/>
            <p:nvPr/>
          </p:nvSpPr>
          <p:spPr bwMode="auto">
            <a:xfrm>
              <a:off x="-4764" y="1085851"/>
              <a:ext cx="3967163" cy="971549"/>
            </a:xfrm>
            <a:prstGeom prst="roundRect">
              <a:avLst>
                <a:gd name="adj" fmla="val 0"/>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77DFD038-BCEC-2D1D-A14A-8818E70AB76B}"/>
                </a:ext>
              </a:extLst>
            </p:cNvPr>
            <p:cNvSpPr txBox="1"/>
            <p:nvPr/>
          </p:nvSpPr>
          <p:spPr>
            <a:xfrm>
              <a:off x="-4764" y="342900"/>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HUMANS</a:t>
              </a:r>
            </a:p>
          </p:txBody>
        </p:sp>
        <p:sp>
          <p:nvSpPr>
            <p:cNvPr id="8" name="TextBox 7">
              <a:extLst>
                <a:ext uri="{FF2B5EF4-FFF2-40B4-BE49-F238E27FC236}">
                  <a16:creationId xmlns:a16="http://schemas.microsoft.com/office/drawing/2014/main" id="{934077DD-3088-82FB-56D6-ACFA2AE687CF}"/>
                </a:ext>
              </a:extLst>
            </p:cNvPr>
            <p:cNvSpPr txBox="1"/>
            <p:nvPr/>
          </p:nvSpPr>
          <p:spPr>
            <a:xfrm>
              <a:off x="2043113" y="317213"/>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MACHINES</a:t>
              </a:r>
            </a:p>
          </p:txBody>
        </p:sp>
        <p:sp>
          <p:nvSpPr>
            <p:cNvPr id="10" name="Rectangle 9">
              <a:extLst>
                <a:ext uri="{FF2B5EF4-FFF2-40B4-BE49-F238E27FC236}">
                  <a16:creationId xmlns:a16="http://schemas.microsoft.com/office/drawing/2014/main" id="{88148DEB-2D17-0CA7-7DF0-433475756060}"/>
                </a:ext>
              </a:extLst>
            </p:cNvPr>
            <p:cNvSpPr/>
            <p:nvPr/>
          </p:nvSpPr>
          <p:spPr bwMode="auto">
            <a:xfrm>
              <a:off x="1888332" y="1382077"/>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FC5D485C-83E8-975C-7900-545B75449E89}"/>
                </a:ext>
              </a:extLst>
            </p:cNvPr>
            <p:cNvSpPr/>
            <p:nvPr/>
          </p:nvSpPr>
          <p:spPr bwMode="auto">
            <a:xfrm>
              <a:off x="1890238" y="1634520"/>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2" descr="Digital numbers digits display Royalty Free Vector Image">
              <a:extLst>
                <a:ext uri="{FF2B5EF4-FFF2-40B4-BE49-F238E27FC236}">
                  <a16:creationId xmlns:a16="http://schemas.microsoft.com/office/drawing/2014/main" id="{CF085731-2339-3E57-2E08-989BE31B33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450297"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igital numbers digits display Royalty Free Vector Image">
              <a:extLst>
                <a:ext uri="{FF2B5EF4-FFF2-40B4-BE49-F238E27FC236}">
                  <a16:creationId xmlns:a16="http://schemas.microsoft.com/office/drawing/2014/main" id="{36571651-2CFB-3835-A751-AA740A6A0A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1026554"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igital numbers digits display Royalty Free Vector Image">
              <a:extLst>
                <a:ext uri="{FF2B5EF4-FFF2-40B4-BE49-F238E27FC236}">
                  <a16:creationId xmlns:a16="http://schemas.microsoft.com/office/drawing/2014/main" id="{C2696B64-77A9-242A-E24F-DE2DCD9FE3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2486271" y="111832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igital numbers digits display Royalty Free Vector Image">
              <a:extLst>
                <a:ext uri="{FF2B5EF4-FFF2-40B4-BE49-F238E27FC236}">
                  <a16:creationId xmlns:a16="http://schemas.microsoft.com/office/drawing/2014/main" id="{C6206789-B565-FE8A-98A5-16BF09B3EB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3062528" y="1118327"/>
              <a:ext cx="461959" cy="84772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ABC0F183-6F4B-0A31-103B-BCB1241CFCBF}"/>
              </a:ext>
            </a:extLst>
          </p:cNvPr>
          <p:cNvSpPr txBox="1"/>
          <p:nvPr/>
        </p:nvSpPr>
        <p:spPr>
          <a:xfrm>
            <a:off x="3861541" y="1305052"/>
            <a:ext cx="4468073" cy="1004314"/>
          </a:xfrm>
          <a:prstGeom prst="rect">
            <a:avLst/>
          </a:prstGeom>
          <a:noFill/>
        </p:spPr>
        <p:txBody>
          <a:bodyPr wrap="square" lIns="91440" tIns="45720" rIns="91440" bIns="45720" rtlCol="0" anchor="t">
            <a:spAutoFit/>
          </a:bodyPr>
          <a:lstStyle/>
          <a:p>
            <a:pPr algn="ctr">
              <a:lnSpc>
                <a:spcPct val="64030"/>
              </a:lnSpc>
            </a:pPr>
            <a:r>
              <a:rPr lang="en-US" sz="4400" b="1">
                <a:latin typeface="Calibri" panose="020F0502020204030204" pitchFamily="34" charset="0"/>
                <a:cs typeface="Calibri" panose="020F0502020204030204" pitchFamily="34" charset="0"/>
              </a:rPr>
              <a:t>Learning &amp; Adaptation</a:t>
            </a:r>
            <a:endParaRPr lang="en-US"/>
          </a:p>
        </p:txBody>
      </p:sp>
      <p:pic>
        <p:nvPicPr>
          <p:cNvPr id="20" name="Graphic 19" descr="Robot with solid fill">
            <a:extLst>
              <a:ext uri="{FF2B5EF4-FFF2-40B4-BE49-F238E27FC236}">
                <a16:creationId xmlns:a16="http://schemas.microsoft.com/office/drawing/2014/main" id="{80D68D23-4464-B48C-464C-866237F854E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19" b="8000"/>
          <a:stretch/>
        </p:blipFill>
        <p:spPr>
          <a:xfrm>
            <a:off x="9669151" y="1306577"/>
            <a:ext cx="1185004" cy="1005840"/>
          </a:xfrm>
          <a:prstGeom prst="rect">
            <a:avLst/>
          </a:prstGeom>
        </p:spPr>
      </p:pic>
      <p:pic>
        <p:nvPicPr>
          <p:cNvPr id="22" name="Graphic 21" descr="User with solid fill">
            <a:extLst>
              <a:ext uri="{FF2B5EF4-FFF2-40B4-BE49-F238E27FC236}">
                <a16:creationId xmlns:a16="http://schemas.microsoft.com/office/drawing/2014/main" id="{6DA5D35C-119F-2C6D-8794-1263D4ECB8F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8000" b="13791"/>
          <a:stretch/>
        </p:blipFill>
        <p:spPr>
          <a:xfrm>
            <a:off x="1273263" y="1297524"/>
            <a:ext cx="1185004" cy="1005840"/>
          </a:xfrm>
          <a:prstGeom prst="rect">
            <a:avLst/>
          </a:prstGeom>
        </p:spPr>
      </p:pic>
      <p:sp>
        <p:nvSpPr>
          <p:cNvPr id="23" name="TextBox 22">
            <a:extLst>
              <a:ext uri="{FF2B5EF4-FFF2-40B4-BE49-F238E27FC236}">
                <a16:creationId xmlns:a16="http://schemas.microsoft.com/office/drawing/2014/main" id="{938E4C36-3EE5-EDB7-3B85-82E1F7A0667B}"/>
              </a:ext>
            </a:extLst>
          </p:cNvPr>
          <p:cNvSpPr txBox="1"/>
          <p:nvPr/>
        </p:nvSpPr>
        <p:spPr>
          <a:xfrm>
            <a:off x="8324851" y="2827453"/>
            <a:ext cx="3867149" cy="2308324"/>
          </a:xfrm>
          <a:prstGeom prst="rect">
            <a:avLst/>
          </a:prstGeom>
          <a:noFill/>
        </p:spPr>
        <p:txBody>
          <a:bodyPr wrap="square" lIns="182880">
            <a:spAutoFit/>
          </a:bodyPr>
          <a:lstStyle/>
          <a:p>
            <a:r>
              <a:rPr lang="en-US" sz="3600">
                <a:solidFill>
                  <a:srgbClr val="111111"/>
                </a:solidFill>
                <a:latin typeface="Arial Narrow" panose="020B0606020202030204" pitchFamily="34" charset="0"/>
                <a:cs typeface="Calibri" panose="020F0502020204030204" pitchFamily="34" charset="0"/>
              </a:rPr>
              <a:t>Can learn from data (machine learning) and adapt algorithms over time</a:t>
            </a:r>
          </a:p>
        </p:txBody>
      </p:sp>
      <p:sp>
        <p:nvSpPr>
          <p:cNvPr id="24" name="TextBox 23">
            <a:extLst>
              <a:ext uri="{FF2B5EF4-FFF2-40B4-BE49-F238E27FC236}">
                <a16:creationId xmlns:a16="http://schemas.microsoft.com/office/drawing/2014/main" id="{EEAF1233-B3FD-2790-B011-A3E3BDE2BB59}"/>
              </a:ext>
            </a:extLst>
          </p:cNvPr>
          <p:cNvSpPr txBox="1"/>
          <p:nvPr/>
        </p:nvSpPr>
        <p:spPr>
          <a:xfrm>
            <a:off x="0" y="2853140"/>
            <a:ext cx="3861541" cy="2862322"/>
          </a:xfrm>
          <a:prstGeom prst="rect">
            <a:avLst/>
          </a:prstGeom>
          <a:noFill/>
        </p:spPr>
        <p:txBody>
          <a:bodyPr wrap="square" lIns="182880">
            <a:spAutoFit/>
          </a:bodyPr>
          <a:lstStyle/>
          <a:p>
            <a:r>
              <a:rPr lang="en-US" sz="3600">
                <a:solidFill>
                  <a:srgbClr val="111111"/>
                </a:solidFill>
                <a:latin typeface="Arial Narrow" panose="020B0606020202030204" pitchFamily="34" charset="0"/>
                <a:cs typeface="Calibri" panose="020F0502020204030204" pitchFamily="34" charset="0"/>
              </a:rPr>
              <a:t>Learn from experience, and exposure. We adapt to new situations and contexts</a:t>
            </a:r>
          </a:p>
        </p:txBody>
      </p:sp>
      <p:pic>
        <p:nvPicPr>
          <p:cNvPr id="47" name="Picture 2" descr="Digital numbers digits display Royalty Free Vector Image">
            <a:extLst>
              <a:ext uri="{FF2B5EF4-FFF2-40B4-BE49-F238E27FC236}">
                <a16:creationId xmlns:a16="http://schemas.microsoft.com/office/drawing/2014/main" id="{B4832A9D-7A59-4E25-2FE2-99D7050485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65" t="3519" r="60407" b="59434"/>
          <a:stretch/>
        </p:blipFill>
        <p:spPr bwMode="auto">
          <a:xfrm>
            <a:off x="7182090" y="362856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igital numbers digits display Royalty Free Vector Image">
            <a:extLst>
              <a:ext uri="{FF2B5EF4-FFF2-40B4-BE49-F238E27FC236}">
                <a16:creationId xmlns:a16="http://schemas.microsoft.com/office/drawing/2014/main" id="{A81FBDC2-43DE-BA85-3DED-2901955D27E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865" t="3519" r="60407" b="59434"/>
          <a:stretch/>
        </p:blipFill>
        <p:spPr bwMode="auto">
          <a:xfrm>
            <a:off x="5134093" y="3647464"/>
            <a:ext cx="461959" cy="856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igital numbers digits display Royalty Free Vector Image">
            <a:extLst>
              <a:ext uri="{FF2B5EF4-FFF2-40B4-BE49-F238E27FC236}">
                <a16:creationId xmlns:a16="http://schemas.microsoft.com/office/drawing/2014/main" id="{64833742-4B9B-BC1C-08F2-FD46CB2CFE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51" t="5208" r="43321" b="57745"/>
          <a:stretch/>
        </p:blipFill>
        <p:spPr bwMode="auto">
          <a:xfrm>
            <a:off x="7182089" y="3656128"/>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igital numbers digits display Royalty Free Vector Image">
            <a:extLst>
              <a:ext uri="{FF2B5EF4-FFF2-40B4-BE49-F238E27FC236}">
                <a16:creationId xmlns:a16="http://schemas.microsoft.com/office/drawing/2014/main" id="{763E9E25-AE4F-E8B1-43FF-62F76A2959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51" t="5208" r="43321" b="57745"/>
          <a:stretch/>
        </p:blipFill>
        <p:spPr bwMode="auto">
          <a:xfrm>
            <a:off x="5146115" y="3666085"/>
            <a:ext cx="461959" cy="84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0420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24C15E7-62FD-A359-6EED-AA47B4ABDDEE}"/>
              </a:ext>
            </a:extLst>
          </p:cNvPr>
          <p:cNvSpPr/>
          <p:nvPr/>
        </p:nvSpPr>
        <p:spPr bwMode="auto">
          <a:xfrm>
            <a:off x="8330459"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BC15DE43-7D18-5BCE-DDB7-7457CB2BAA63}"/>
              </a:ext>
            </a:extLst>
          </p:cNvPr>
          <p:cNvSpPr/>
          <p:nvPr/>
        </p:nvSpPr>
        <p:spPr bwMode="auto">
          <a:xfrm>
            <a:off x="0"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437" name="Slide Number Placeholder 775"/>
          <p:cNvSpPr>
            <a:spLocks noGrp="1"/>
          </p:cNvSpPr>
          <p:nvPr>
            <p:ph type="sldNum" sz="quarter" idx="4"/>
          </p:nvPr>
        </p:nvSpPr>
        <p:spPr bwMode="auto">
          <a:xfrm>
            <a:off x="7848600" y="619125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13</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AI Revolution</a:t>
            </a:r>
          </a:p>
        </p:txBody>
      </p:sp>
      <p:grpSp>
        <p:nvGrpSpPr>
          <p:cNvPr id="2" name="Group 1">
            <a:extLst>
              <a:ext uri="{FF2B5EF4-FFF2-40B4-BE49-F238E27FC236}">
                <a16:creationId xmlns:a16="http://schemas.microsoft.com/office/drawing/2014/main" id="{6A2D7702-74D4-6821-BA75-1D08A0E31E6D}"/>
              </a:ext>
            </a:extLst>
          </p:cNvPr>
          <p:cNvGrpSpPr/>
          <p:nvPr/>
        </p:nvGrpSpPr>
        <p:grpSpPr>
          <a:xfrm>
            <a:off x="4000500" y="2643591"/>
            <a:ext cx="4191000" cy="2047874"/>
            <a:chOff x="-119062" y="133351"/>
            <a:chExt cx="4191000" cy="2047874"/>
          </a:xfrm>
        </p:grpSpPr>
        <p:sp>
          <p:nvSpPr>
            <p:cNvPr id="3" name="Rectangle: Rounded Corners 2">
              <a:extLst>
                <a:ext uri="{FF2B5EF4-FFF2-40B4-BE49-F238E27FC236}">
                  <a16:creationId xmlns:a16="http://schemas.microsoft.com/office/drawing/2014/main" id="{3B8B881D-DA3C-A59D-452F-5285B731AA0C}"/>
                </a:ext>
              </a:extLst>
            </p:cNvPr>
            <p:cNvSpPr/>
            <p:nvPr/>
          </p:nvSpPr>
          <p:spPr bwMode="auto">
            <a:xfrm>
              <a:off x="-119062" y="133351"/>
              <a:ext cx="4191000" cy="2047874"/>
            </a:xfrm>
            <a:prstGeom prst="roundRect">
              <a:avLst>
                <a:gd name="adj" fmla="val 5464"/>
              </a:avLst>
            </a:prstGeom>
            <a:solidFill>
              <a:schemeClr val="bg1"/>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Rounded Corners 3">
              <a:extLst>
                <a:ext uri="{FF2B5EF4-FFF2-40B4-BE49-F238E27FC236}">
                  <a16:creationId xmlns:a16="http://schemas.microsoft.com/office/drawing/2014/main" id="{F7D8219F-238A-5D8E-F47E-9BD36908923B}"/>
                </a:ext>
              </a:extLst>
            </p:cNvPr>
            <p:cNvSpPr/>
            <p:nvPr/>
          </p:nvSpPr>
          <p:spPr bwMode="auto">
            <a:xfrm>
              <a:off x="-4763"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Rectangle: Rounded Corners 4">
              <a:extLst>
                <a:ext uri="{FF2B5EF4-FFF2-40B4-BE49-F238E27FC236}">
                  <a16:creationId xmlns:a16="http://schemas.microsoft.com/office/drawing/2014/main" id="{1318DCBB-A74D-E94F-0290-9D03EBC27575}"/>
                </a:ext>
              </a:extLst>
            </p:cNvPr>
            <p:cNvSpPr/>
            <p:nvPr/>
          </p:nvSpPr>
          <p:spPr bwMode="auto">
            <a:xfrm>
              <a:off x="2047874"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Rounded Corners 5">
              <a:extLst>
                <a:ext uri="{FF2B5EF4-FFF2-40B4-BE49-F238E27FC236}">
                  <a16:creationId xmlns:a16="http://schemas.microsoft.com/office/drawing/2014/main" id="{563AC543-1121-37DA-7A71-5E40B90596D0}"/>
                </a:ext>
              </a:extLst>
            </p:cNvPr>
            <p:cNvSpPr/>
            <p:nvPr/>
          </p:nvSpPr>
          <p:spPr bwMode="auto">
            <a:xfrm>
              <a:off x="-4764" y="1085851"/>
              <a:ext cx="3967163" cy="971549"/>
            </a:xfrm>
            <a:prstGeom prst="roundRect">
              <a:avLst>
                <a:gd name="adj" fmla="val 0"/>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77DFD038-BCEC-2D1D-A14A-8818E70AB76B}"/>
                </a:ext>
              </a:extLst>
            </p:cNvPr>
            <p:cNvSpPr txBox="1"/>
            <p:nvPr/>
          </p:nvSpPr>
          <p:spPr>
            <a:xfrm>
              <a:off x="-4764" y="342900"/>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HUMANS</a:t>
              </a:r>
            </a:p>
          </p:txBody>
        </p:sp>
        <p:sp>
          <p:nvSpPr>
            <p:cNvPr id="8" name="TextBox 7">
              <a:extLst>
                <a:ext uri="{FF2B5EF4-FFF2-40B4-BE49-F238E27FC236}">
                  <a16:creationId xmlns:a16="http://schemas.microsoft.com/office/drawing/2014/main" id="{934077DD-3088-82FB-56D6-ACFA2AE687CF}"/>
                </a:ext>
              </a:extLst>
            </p:cNvPr>
            <p:cNvSpPr txBox="1"/>
            <p:nvPr/>
          </p:nvSpPr>
          <p:spPr>
            <a:xfrm>
              <a:off x="2043113" y="317213"/>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MACHINES</a:t>
              </a:r>
            </a:p>
          </p:txBody>
        </p:sp>
        <p:sp>
          <p:nvSpPr>
            <p:cNvPr id="10" name="Rectangle 9">
              <a:extLst>
                <a:ext uri="{FF2B5EF4-FFF2-40B4-BE49-F238E27FC236}">
                  <a16:creationId xmlns:a16="http://schemas.microsoft.com/office/drawing/2014/main" id="{88148DEB-2D17-0CA7-7DF0-433475756060}"/>
                </a:ext>
              </a:extLst>
            </p:cNvPr>
            <p:cNvSpPr/>
            <p:nvPr/>
          </p:nvSpPr>
          <p:spPr bwMode="auto">
            <a:xfrm>
              <a:off x="1888332" y="1382077"/>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FC5D485C-83E8-975C-7900-545B75449E89}"/>
                </a:ext>
              </a:extLst>
            </p:cNvPr>
            <p:cNvSpPr/>
            <p:nvPr/>
          </p:nvSpPr>
          <p:spPr bwMode="auto">
            <a:xfrm>
              <a:off x="1890238" y="1634520"/>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2" descr="Digital numbers digits display Royalty Free Vector Image">
              <a:extLst>
                <a:ext uri="{FF2B5EF4-FFF2-40B4-BE49-F238E27FC236}">
                  <a16:creationId xmlns:a16="http://schemas.microsoft.com/office/drawing/2014/main" id="{CF085731-2339-3E57-2E08-989BE31B33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450297"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igital numbers digits display Royalty Free Vector Image">
              <a:extLst>
                <a:ext uri="{FF2B5EF4-FFF2-40B4-BE49-F238E27FC236}">
                  <a16:creationId xmlns:a16="http://schemas.microsoft.com/office/drawing/2014/main" id="{36571651-2CFB-3835-A751-AA740A6A0A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1026554"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igital numbers digits display Royalty Free Vector Image">
              <a:extLst>
                <a:ext uri="{FF2B5EF4-FFF2-40B4-BE49-F238E27FC236}">
                  <a16:creationId xmlns:a16="http://schemas.microsoft.com/office/drawing/2014/main" id="{C2696B64-77A9-242A-E24F-DE2DCD9FE3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2486271" y="111832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igital numbers digits display Royalty Free Vector Image">
              <a:extLst>
                <a:ext uri="{FF2B5EF4-FFF2-40B4-BE49-F238E27FC236}">
                  <a16:creationId xmlns:a16="http://schemas.microsoft.com/office/drawing/2014/main" id="{C6206789-B565-FE8A-98A5-16BF09B3EB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3062528" y="1118327"/>
              <a:ext cx="461959" cy="84772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ABC0F183-6F4B-0A31-103B-BCB1241CFCBF}"/>
              </a:ext>
            </a:extLst>
          </p:cNvPr>
          <p:cNvSpPr txBox="1"/>
          <p:nvPr/>
        </p:nvSpPr>
        <p:spPr>
          <a:xfrm>
            <a:off x="3861541" y="1305052"/>
            <a:ext cx="4468073" cy="1004314"/>
          </a:xfrm>
          <a:prstGeom prst="rect">
            <a:avLst/>
          </a:prstGeom>
          <a:noFill/>
        </p:spPr>
        <p:txBody>
          <a:bodyPr wrap="square" lIns="91440" tIns="45720" rIns="91440" bIns="45720" rtlCol="0" anchor="t">
            <a:spAutoFit/>
          </a:bodyPr>
          <a:lstStyle/>
          <a:p>
            <a:pPr algn="ctr">
              <a:lnSpc>
                <a:spcPct val="64030"/>
              </a:lnSpc>
            </a:pPr>
            <a:r>
              <a:rPr lang="en-US" sz="4400" b="1">
                <a:latin typeface="Calibri" panose="020F0502020204030204" pitchFamily="34" charset="0"/>
                <a:cs typeface="Calibri" panose="020F0502020204030204" pitchFamily="34" charset="0"/>
              </a:rPr>
              <a:t>Creativity &amp; Innovation</a:t>
            </a:r>
            <a:endParaRPr lang="en-US"/>
          </a:p>
        </p:txBody>
      </p:sp>
      <p:pic>
        <p:nvPicPr>
          <p:cNvPr id="20" name="Graphic 19" descr="Robot with solid fill">
            <a:extLst>
              <a:ext uri="{FF2B5EF4-FFF2-40B4-BE49-F238E27FC236}">
                <a16:creationId xmlns:a16="http://schemas.microsoft.com/office/drawing/2014/main" id="{80D68D23-4464-B48C-464C-866237F854E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19" b="8000"/>
          <a:stretch/>
        </p:blipFill>
        <p:spPr>
          <a:xfrm>
            <a:off x="9669151" y="1306577"/>
            <a:ext cx="1185004" cy="1005840"/>
          </a:xfrm>
          <a:prstGeom prst="rect">
            <a:avLst/>
          </a:prstGeom>
        </p:spPr>
      </p:pic>
      <p:pic>
        <p:nvPicPr>
          <p:cNvPr id="22" name="Graphic 21" descr="User with solid fill">
            <a:extLst>
              <a:ext uri="{FF2B5EF4-FFF2-40B4-BE49-F238E27FC236}">
                <a16:creationId xmlns:a16="http://schemas.microsoft.com/office/drawing/2014/main" id="{6DA5D35C-119F-2C6D-8794-1263D4ECB8F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8000" b="13791"/>
          <a:stretch/>
        </p:blipFill>
        <p:spPr>
          <a:xfrm>
            <a:off x="1273263" y="1297524"/>
            <a:ext cx="1185004" cy="1005840"/>
          </a:xfrm>
          <a:prstGeom prst="rect">
            <a:avLst/>
          </a:prstGeom>
        </p:spPr>
      </p:pic>
      <p:sp>
        <p:nvSpPr>
          <p:cNvPr id="23" name="TextBox 22">
            <a:extLst>
              <a:ext uri="{FF2B5EF4-FFF2-40B4-BE49-F238E27FC236}">
                <a16:creationId xmlns:a16="http://schemas.microsoft.com/office/drawing/2014/main" id="{938E4C36-3EE5-EDB7-3B85-82E1F7A0667B}"/>
              </a:ext>
            </a:extLst>
          </p:cNvPr>
          <p:cNvSpPr txBox="1"/>
          <p:nvPr/>
        </p:nvSpPr>
        <p:spPr>
          <a:xfrm>
            <a:off x="8324851" y="2827453"/>
            <a:ext cx="3867149" cy="1754326"/>
          </a:xfrm>
          <a:prstGeom prst="rect">
            <a:avLst/>
          </a:prstGeom>
          <a:noFill/>
        </p:spPr>
        <p:txBody>
          <a:bodyPr wrap="square" lIns="182880">
            <a:spAutoFit/>
          </a:bodyPr>
          <a:lstStyle/>
          <a:p>
            <a:r>
              <a:rPr lang="en-US" sz="3600">
                <a:solidFill>
                  <a:srgbClr val="111111"/>
                </a:solidFill>
                <a:latin typeface="Arial Narrow" panose="020B0606020202030204" pitchFamily="34" charset="0"/>
                <a:cs typeface="Calibri" panose="020F0502020204030204" pitchFamily="34" charset="0"/>
              </a:rPr>
              <a:t>Can generate patterns based on existing data</a:t>
            </a:r>
          </a:p>
        </p:txBody>
      </p:sp>
      <p:sp>
        <p:nvSpPr>
          <p:cNvPr id="24" name="TextBox 23">
            <a:extLst>
              <a:ext uri="{FF2B5EF4-FFF2-40B4-BE49-F238E27FC236}">
                <a16:creationId xmlns:a16="http://schemas.microsoft.com/office/drawing/2014/main" id="{EEAF1233-B3FD-2790-B011-A3E3BDE2BB59}"/>
              </a:ext>
            </a:extLst>
          </p:cNvPr>
          <p:cNvSpPr txBox="1"/>
          <p:nvPr/>
        </p:nvSpPr>
        <p:spPr>
          <a:xfrm>
            <a:off x="0" y="2853140"/>
            <a:ext cx="3861541" cy="1754326"/>
          </a:xfrm>
          <a:prstGeom prst="rect">
            <a:avLst/>
          </a:prstGeom>
          <a:noFill/>
        </p:spPr>
        <p:txBody>
          <a:bodyPr wrap="square" lIns="182880">
            <a:spAutoFit/>
          </a:bodyPr>
          <a:lstStyle/>
          <a:p>
            <a:r>
              <a:rPr lang="en-US" sz="3600">
                <a:solidFill>
                  <a:srgbClr val="111111"/>
                </a:solidFill>
                <a:latin typeface="Arial Narrow" panose="020B0606020202030204" pitchFamily="34" charset="0"/>
                <a:cs typeface="Calibri" panose="020F0502020204030204" pitchFamily="34" charset="0"/>
              </a:rPr>
              <a:t>Innovate, create art, and think outside the box</a:t>
            </a:r>
          </a:p>
        </p:txBody>
      </p:sp>
      <p:pic>
        <p:nvPicPr>
          <p:cNvPr id="47" name="Picture 2" descr="Digital numbers digits display Royalty Free Vector Image">
            <a:extLst>
              <a:ext uri="{FF2B5EF4-FFF2-40B4-BE49-F238E27FC236}">
                <a16:creationId xmlns:a16="http://schemas.microsoft.com/office/drawing/2014/main" id="{B4832A9D-7A59-4E25-2FE2-99D7050485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65" t="3519" r="60407" b="59434"/>
          <a:stretch/>
        </p:blipFill>
        <p:spPr bwMode="auto">
          <a:xfrm>
            <a:off x="7182090" y="362856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igital numbers digits display Royalty Free Vector Image">
            <a:extLst>
              <a:ext uri="{FF2B5EF4-FFF2-40B4-BE49-F238E27FC236}">
                <a16:creationId xmlns:a16="http://schemas.microsoft.com/office/drawing/2014/main" id="{A81FBDC2-43DE-BA85-3DED-2901955D27E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865" t="3519" r="60407" b="59434"/>
          <a:stretch/>
        </p:blipFill>
        <p:spPr bwMode="auto">
          <a:xfrm>
            <a:off x="5134093" y="3647464"/>
            <a:ext cx="461959" cy="856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igital numbers digits display Royalty Free Vector Image">
            <a:extLst>
              <a:ext uri="{FF2B5EF4-FFF2-40B4-BE49-F238E27FC236}">
                <a16:creationId xmlns:a16="http://schemas.microsoft.com/office/drawing/2014/main" id="{64833742-4B9B-BC1C-08F2-FD46CB2CFE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51" t="5208" r="43321" b="57745"/>
          <a:stretch/>
        </p:blipFill>
        <p:spPr bwMode="auto">
          <a:xfrm>
            <a:off x="7182089" y="3656128"/>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igital numbers digits display Royalty Free Vector Image">
            <a:extLst>
              <a:ext uri="{FF2B5EF4-FFF2-40B4-BE49-F238E27FC236}">
                <a16:creationId xmlns:a16="http://schemas.microsoft.com/office/drawing/2014/main" id="{763E9E25-AE4F-E8B1-43FF-62F76A2959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51" t="5208" r="43321" b="57745"/>
          <a:stretch/>
        </p:blipFill>
        <p:spPr bwMode="auto">
          <a:xfrm>
            <a:off x="5146115" y="3666085"/>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igital numbers digits display Royalty Free Vector Image">
            <a:extLst>
              <a:ext uri="{FF2B5EF4-FFF2-40B4-BE49-F238E27FC236}">
                <a16:creationId xmlns:a16="http://schemas.microsoft.com/office/drawing/2014/main" id="{CA222AC8-E706-5922-4CAF-A6E61C68754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926" t="4134" r="25346" b="58819"/>
          <a:stretch/>
        </p:blipFill>
        <p:spPr bwMode="auto">
          <a:xfrm>
            <a:off x="5145268" y="3637507"/>
            <a:ext cx="461959" cy="84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38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24C15E7-62FD-A359-6EED-AA47B4ABDDEE}"/>
              </a:ext>
            </a:extLst>
          </p:cNvPr>
          <p:cNvSpPr/>
          <p:nvPr/>
        </p:nvSpPr>
        <p:spPr bwMode="auto">
          <a:xfrm>
            <a:off x="8330459"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BC15DE43-7D18-5BCE-DDB7-7457CB2BAA63}"/>
              </a:ext>
            </a:extLst>
          </p:cNvPr>
          <p:cNvSpPr/>
          <p:nvPr/>
        </p:nvSpPr>
        <p:spPr bwMode="auto">
          <a:xfrm>
            <a:off x="0"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437" name="Slide Number Placeholder 775"/>
          <p:cNvSpPr>
            <a:spLocks noGrp="1"/>
          </p:cNvSpPr>
          <p:nvPr>
            <p:ph type="sldNum" sz="quarter" idx="4"/>
          </p:nvPr>
        </p:nvSpPr>
        <p:spPr bwMode="auto">
          <a:xfrm>
            <a:off x="7848600" y="619125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14</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AI Revolution</a:t>
            </a:r>
          </a:p>
        </p:txBody>
      </p:sp>
      <p:grpSp>
        <p:nvGrpSpPr>
          <p:cNvPr id="2" name="Group 1">
            <a:extLst>
              <a:ext uri="{FF2B5EF4-FFF2-40B4-BE49-F238E27FC236}">
                <a16:creationId xmlns:a16="http://schemas.microsoft.com/office/drawing/2014/main" id="{6A2D7702-74D4-6821-BA75-1D08A0E31E6D}"/>
              </a:ext>
            </a:extLst>
          </p:cNvPr>
          <p:cNvGrpSpPr/>
          <p:nvPr/>
        </p:nvGrpSpPr>
        <p:grpSpPr>
          <a:xfrm>
            <a:off x="4000500" y="2643591"/>
            <a:ext cx="4191000" cy="2047874"/>
            <a:chOff x="-119062" y="133351"/>
            <a:chExt cx="4191000" cy="2047874"/>
          </a:xfrm>
        </p:grpSpPr>
        <p:sp>
          <p:nvSpPr>
            <p:cNvPr id="3" name="Rectangle: Rounded Corners 2">
              <a:extLst>
                <a:ext uri="{FF2B5EF4-FFF2-40B4-BE49-F238E27FC236}">
                  <a16:creationId xmlns:a16="http://schemas.microsoft.com/office/drawing/2014/main" id="{3B8B881D-DA3C-A59D-452F-5285B731AA0C}"/>
                </a:ext>
              </a:extLst>
            </p:cNvPr>
            <p:cNvSpPr/>
            <p:nvPr/>
          </p:nvSpPr>
          <p:spPr bwMode="auto">
            <a:xfrm>
              <a:off x="-119062" y="133351"/>
              <a:ext cx="4191000" cy="2047874"/>
            </a:xfrm>
            <a:prstGeom prst="roundRect">
              <a:avLst>
                <a:gd name="adj" fmla="val 5464"/>
              </a:avLst>
            </a:prstGeom>
            <a:solidFill>
              <a:schemeClr val="bg1"/>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Rounded Corners 3">
              <a:extLst>
                <a:ext uri="{FF2B5EF4-FFF2-40B4-BE49-F238E27FC236}">
                  <a16:creationId xmlns:a16="http://schemas.microsoft.com/office/drawing/2014/main" id="{F7D8219F-238A-5D8E-F47E-9BD36908923B}"/>
                </a:ext>
              </a:extLst>
            </p:cNvPr>
            <p:cNvSpPr/>
            <p:nvPr/>
          </p:nvSpPr>
          <p:spPr bwMode="auto">
            <a:xfrm>
              <a:off x="-4763"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Rectangle: Rounded Corners 4">
              <a:extLst>
                <a:ext uri="{FF2B5EF4-FFF2-40B4-BE49-F238E27FC236}">
                  <a16:creationId xmlns:a16="http://schemas.microsoft.com/office/drawing/2014/main" id="{1318DCBB-A74D-E94F-0290-9D03EBC27575}"/>
                </a:ext>
              </a:extLst>
            </p:cNvPr>
            <p:cNvSpPr/>
            <p:nvPr/>
          </p:nvSpPr>
          <p:spPr bwMode="auto">
            <a:xfrm>
              <a:off x="2047874"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Rounded Corners 5">
              <a:extLst>
                <a:ext uri="{FF2B5EF4-FFF2-40B4-BE49-F238E27FC236}">
                  <a16:creationId xmlns:a16="http://schemas.microsoft.com/office/drawing/2014/main" id="{563AC543-1121-37DA-7A71-5E40B90596D0}"/>
                </a:ext>
              </a:extLst>
            </p:cNvPr>
            <p:cNvSpPr/>
            <p:nvPr/>
          </p:nvSpPr>
          <p:spPr bwMode="auto">
            <a:xfrm>
              <a:off x="-4764" y="1085851"/>
              <a:ext cx="3967163" cy="971549"/>
            </a:xfrm>
            <a:prstGeom prst="roundRect">
              <a:avLst>
                <a:gd name="adj" fmla="val 0"/>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77DFD038-BCEC-2D1D-A14A-8818E70AB76B}"/>
                </a:ext>
              </a:extLst>
            </p:cNvPr>
            <p:cNvSpPr txBox="1"/>
            <p:nvPr/>
          </p:nvSpPr>
          <p:spPr>
            <a:xfrm>
              <a:off x="-4764" y="342900"/>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HUMANS</a:t>
              </a:r>
            </a:p>
          </p:txBody>
        </p:sp>
        <p:sp>
          <p:nvSpPr>
            <p:cNvPr id="8" name="TextBox 7">
              <a:extLst>
                <a:ext uri="{FF2B5EF4-FFF2-40B4-BE49-F238E27FC236}">
                  <a16:creationId xmlns:a16="http://schemas.microsoft.com/office/drawing/2014/main" id="{934077DD-3088-82FB-56D6-ACFA2AE687CF}"/>
                </a:ext>
              </a:extLst>
            </p:cNvPr>
            <p:cNvSpPr txBox="1"/>
            <p:nvPr/>
          </p:nvSpPr>
          <p:spPr>
            <a:xfrm>
              <a:off x="2043113" y="317213"/>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MACHINES</a:t>
              </a:r>
            </a:p>
          </p:txBody>
        </p:sp>
        <p:sp>
          <p:nvSpPr>
            <p:cNvPr id="10" name="Rectangle 9">
              <a:extLst>
                <a:ext uri="{FF2B5EF4-FFF2-40B4-BE49-F238E27FC236}">
                  <a16:creationId xmlns:a16="http://schemas.microsoft.com/office/drawing/2014/main" id="{88148DEB-2D17-0CA7-7DF0-433475756060}"/>
                </a:ext>
              </a:extLst>
            </p:cNvPr>
            <p:cNvSpPr/>
            <p:nvPr/>
          </p:nvSpPr>
          <p:spPr bwMode="auto">
            <a:xfrm>
              <a:off x="1888332" y="1382077"/>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FC5D485C-83E8-975C-7900-545B75449E89}"/>
                </a:ext>
              </a:extLst>
            </p:cNvPr>
            <p:cNvSpPr/>
            <p:nvPr/>
          </p:nvSpPr>
          <p:spPr bwMode="auto">
            <a:xfrm>
              <a:off x="1890238" y="1634520"/>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2" descr="Digital numbers digits display Royalty Free Vector Image">
              <a:extLst>
                <a:ext uri="{FF2B5EF4-FFF2-40B4-BE49-F238E27FC236}">
                  <a16:creationId xmlns:a16="http://schemas.microsoft.com/office/drawing/2014/main" id="{CF085731-2339-3E57-2E08-989BE31B33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450297"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igital numbers digits display Royalty Free Vector Image">
              <a:extLst>
                <a:ext uri="{FF2B5EF4-FFF2-40B4-BE49-F238E27FC236}">
                  <a16:creationId xmlns:a16="http://schemas.microsoft.com/office/drawing/2014/main" id="{36571651-2CFB-3835-A751-AA740A6A0A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1026554"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igital numbers digits display Royalty Free Vector Image">
              <a:extLst>
                <a:ext uri="{FF2B5EF4-FFF2-40B4-BE49-F238E27FC236}">
                  <a16:creationId xmlns:a16="http://schemas.microsoft.com/office/drawing/2014/main" id="{C2696B64-77A9-242A-E24F-DE2DCD9FE3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2486271" y="111832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igital numbers digits display Royalty Free Vector Image">
              <a:extLst>
                <a:ext uri="{FF2B5EF4-FFF2-40B4-BE49-F238E27FC236}">
                  <a16:creationId xmlns:a16="http://schemas.microsoft.com/office/drawing/2014/main" id="{C6206789-B565-FE8A-98A5-16BF09B3EB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3062528" y="1118327"/>
              <a:ext cx="461959" cy="84772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ABC0F183-6F4B-0A31-103B-BCB1241CFCBF}"/>
              </a:ext>
            </a:extLst>
          </p:cNvPr>
          <p:cNvSpPr txBox="1"/>
          <p:nvPr/>
        </p:nvSpPr>
        <p:spPr>
          <a:xfrm>
            <a:off x="3861541" y="1305052"/>
            <a:ext cx="4468073" cy="1004314"/>
          </a:xfrm>
          <a:prstGeom prst="rect">
            <a:avLst/>
          </a:prstGeom>
          <a:noFill/>
        </p:spPr>
        <p:txBody>
          <a:bodyPr wrap="square" lIns="91440" tIns="45720" rIns="91440" bIns="45720" rtlCol="0" anchor="t">
            <a:spAutoFit/>
          </a:bodyPr>
          <a:lstStyle/>
          <a:p>
            <a:pPr algn="ctr">
              <a:lnSpc>
                <a:spcPct val="64030"/>
              </a:lnSpc>
            </a:pPr>
            <a:r>
              <a:rPr lang="en-US" sz="4400" b="1">
                <a:latin typeface="Calibri" panose="020F0502020204030204" pitchFamily="34" charset="0"/>
                <a:cs typeface="Calibri" panose="020F0502020204030204" pitchFamily="34" charset="0"/>
              </a:rPr>
              <a:t>Strength &amp; Endurance</a:t>
            </a:r>
            <a:endParaRPr lang="en-US"/>
          </a:p>
        </p:txBody>
      </p:sp>
      <p:pic>
        <p:nvPicPr>
          <p:cNvPr id="20" name="Graphic 19" descr="Robot with solid fill">
            <a:extLst>
              <a:ext uri="{FF2B5EF4-FFF2-40B4-BE49-F238E27FC236}">
                <a16:creationId xmlns:a16="http://schemas.microsoft.com/office/drawing/2014/main" id="{80D68D23-4464-B48C-464C-866237F854E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19" b="8000"/>
          <a:stretch/>
        </p:blipFill>
        <p:spPr>
          <a:xfrm>
            <a:off x="9669151" y="1306577"/>
            <a:ext cx="1185004" cy="1005840"/>
          </a:xfrm>
          <a:prstGeom prst="rect">
            <a:avLst/>
          </a:prstGeom>
        </p:spPr>
      </p:pic>
      <p:pic>
        <p:nvPicPr>
          <p:cNvPr id="22" name="Graphic 21" descr="User with solid fill">
            <a:extLst>
              <a:ext uri="{FF2B5EF4-FFF2-40B4-BE49-F238E27FC236}">
                <a16:creationId xmlns:a16="http://schemas.microsoft.com/office/drawing/2014/main" id="{6DA5D35C-119F-2C6D-8794-1263D4ECB8F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8000" b="13791"/>
          <a:stretch/>
        </p:blipFill>
        <p:spPr>
          <a:xfrm>
            <a:off x="1273263" y="1297524"/>
            <a:ext cx="1185004" cy="1005840"/>
          </a:xfrm>
          <a:prstGeom prst="rect">
            <a:avLst/>
          </a:prstGeom>
        </p:spPr>
      </p:pic>
      <p:sp>
        <p:nvSpPr>
          <p:cNvPr id="23" name="TextBox 22">
            <a:extLst>
              <a:ext uri="{FF2B5EF4-FFF2-40B4-BE49-F238E27FC236}">
                <a16:creationId xmlns:a16="http://schemas.microsoft.com/office/drawing/2014/main" id="{938E4C36-3EE5-EDB7-3B85-82E1F7A0667B}"/>
              </a:ext>
            </a:extLst>
          </p:cNvPr>
          <p:cNvSpPr txBox="1"/>
          <p:nvPr/>
        </p:nvSpPr>
        <p:spPr>
          <a:xfrm>
            <a:off x="8324851" y="2827453"/>
            <a:ext cx="3867149" cy="1754326"/>
          </a:xfrm>
          <a:prstGeom prst="rect">
            <a:avLst/>
          </a:prstGeom>
          <a:noFill/>
        </p:spPr>
        <p:txBody>
          <a:bodyPr wrap="square" lIns="182880">
            <a:spAutoFit/>
          </a:bodyPr>
          <a:lstStyle/>
          <a:p>
            <a:r>
              <a:rPr lang="en-US" sz="3600">
                <a:solidFill>
                  <a:srgbClr val="111111"/>
                </a:solidFill>
                <a:latin typeface="Arial Narrow" panose="020B0606020202030204" pitchFamily="34" charset="0"/>
                <a:cs typeface="Calibri" panose="020F0502020204030204" pitchFamily="34" charset="0"/>
              </a:rPr>
              <a:t>Can perform physically demanding tasks without fatigue</a:t>
            </a:r>
          </a:p>
        </p:txBody>
      </p:sp>
      <p:sp>
        <p:nvSpPr>
          <p:cNvPr id="24" name="TextBox 23">
            <a:extLst>
              <a:ext uri="{FF2B5EF4-FFF2-40B4-BE49-F238E27FC236}">
                <a16:creationId xmlns:a16="http://schemas.microsoft.com/office/drawing/2014/main" id="{EEAF1233-B3FD-2790-B011-A3E3BDE2BB59}"/>
              </a:ext>
            </a:extLst>
          </p:cNvPr>
          <p:cNvSpPr txBox="1"/>
          <p:nvPr/>
        </p:nvSpPr>
        <p:spPr>
          <a:xfrm>
            <a:off x="0" y="2853140"/>
            <a:ext cx="3861541" cy="2308324"/>
          </a:xfrm>
          <a:prstGeom prst="rect">
            <a:avLst/>
          </a:prstGeom>
          <a:noFill/>
        </p:spPr>
        <p:txBody>
          <a:bodyPr wrap="square" lIns="182880">
            <a:spAutoFit/>
          </a:bodyPr>
          <a:lstStyle/>
          <a:p>
            <a:r>
              <a:rPr lang="en-US" sz="3600">
                <a:solidFill>
                  <a:srgbClr val="111111"/>
                </a:solidFill>
                <a:latin typeface="Arial Narrow" panose="020B0606020202030204" pitchFamily="34" charset="0"/>
                <a:cs typeface="Calibri" panose="020F0502020204030204" pitchFamily="34" charset="0"/>
              </a:rPr>
              <a:t>Possess limited physical strength, agility, and endurance</a:t>
            </a:r>
          </a:p>
        </p:txBody>
      </p:sp>
      <p:pic>
        <p:nvPicPr>
          <p:cNvPr id="47" name="Picture 2" descr="Digital numbers digits display Royalty Free Vector Image">
            <a:extLst>
              <a:ext uri="{FF2B5EF4-FFF2-40B4-BE49-F238E27FC236}">
                <a16:creationId xmlns:a16="http://schemas.microsoft.com/office/drawing/2014/main" id="{B4832A9D-7A59-4E25-2FE2-99D7050485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65" t="3519" r="60407" b="59434"/>
          <a:stretch/>
        </p:blipFill>
        <p:spPr bwMode="auto">
          <a:xfrm>
            <a:off x="7182090" y="362856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igital numbers digits display Royalty Free Vector Image">
            <a:extLst>
              <a:ext uri="{FF2B5EF4-FFF2-40B4-BE49-F238E27FC236}">
                <a16:creationId xmlns:a16="http://schemas.microsoft.com/office/drawing/2014/main" id="{A81FBDC2-43DE-BA85-3DED-2901955D27E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865" t="3519" r="60407" b="59434"/>
          <a:stretch/>
        </p:blipFill>
        <p:spPr bwMode="auto">
          <a:xfrm>
            <a:off x="5134093" y="3647464"/>
            <a:ext cx="461959" cy="856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igital numbers digits display Royalty Free Vector Image">
            <a:extLst>
              <a:ext uri="{FF2B5EF4-FFF2-40B4-BE49-F238E27FC236}">
                <a16:creationId xmlns:a16="http://schemas.microsoft.com/office/drawing/2014/main" id="{64833742-4B9B-BC1C-08F2-FD46CB2CFE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51" t="5208" r="43321" b="57745"/>
          <a:stretch/>
        </p:blipFill>
        <p:spPr bwMode="auto">
          <a:xfrm>
            <a:off x="7182089" y="3656128"/>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igital numbers digits display Royalty Free Vector Image">
            <a:extLst>
              <a:ext uri="{FF2B5EF4-FFF2-40B4-BE49-F238E27FC236}">
                <a16:creationId xmlns:a16="http://schemas.microsoft.com/office/drawing/2014/main" id="{763E9E25-AE4F-E8B1-43FF-62F76A2959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51" t="5208" r="43321" b="57745"/>
          <a:stretch/>
        </p:blipFill>
        <p:spPr bwMode="auto">
          <a:xfrm>
            <a:off x="5146115" y="3666085"/>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igital numbers digits display Royalty Free Vector Image">
            <a:extLst>
              <a:ext uri="{FF2B5EF4-FFF2-40B4-BE49-F238E27FC236}">
                <a16:creationId xmlns:a16="http://schemas.microsoft.com/office/drawing/2014/main" id="{CA222AC8-E706-5922-4CAF-A6E61C68754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926" t="4134" r="25346" b="58819"/>
          <a:stretch/>
        </p:blipFill>
        <p:spPr bwMode="auto">
          <a:xfrm>
            <a:off x="5145268" y="363750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gital numbers digits display Royalty Free Vector Image">
            <a:extLst>
              <a:ext uri="{FF2B5EF4-FFF2-40B4-BE49-F238E27FC236}">
                <a16:creationId xmlns:a16="http://schemas.microsoft.com/office/drawing/2014/main" id="{B103FC21-D6E6-888E-B053-C7A8AB60B4A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926" t="4134" r="25346" b="58819"/>
          <a:stretch/>
        </p:blipFill>
        <p:spPr bwMode="auto">
          <a:xfrm>
            <a:off x="7201143" y="3628567"/>
            <a:ext cx="461959" cy="84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47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24C15E7-62FD-A359-6EED-AA47B4ABDDEE}"/>
              </a:ext>
            </a:extLst>
          </p:cNvPr>
          <p:cNvSpPr/>
          <p:nvPr/>
        </p:nvSpPr>
        <p:spPr bwMode="auto">
          <a:xfrm>
            <a:off x="8330459"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BC15DE43-7D18-5BCE-DDB7-7457CB2BAA63}"/>
              </a:ext>
            </a:extLst>
          </p:cNvPr>
          <p:cNvSpPr/>
          <p:nvPr/>
        </p:nvSpPr>
        <p:spPr bwMode="auto">
          <a:xfrm>
            <a:off x="0"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437" name="Slide Number Placeholder 775"/>
          <p:cNvSpPr>
            <a:spLocks noGrp="1"/>
          </p:cNvSpPr>
          <p:nvPr>
            <p:ph type="sldNum" sz="quarter" idx="4"/>
          </p:nvPr>
        </p:nvSpPr>
        <p:spPr bwMode="auto">
          <a:xfrm>
            <a:off x="7848600" y="619125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15</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AI Revolution</a:t>
            </a:r>
          </a:p>
        </p:txBody>
      </p:sp>
      <p:grpSp>
        <p:nvGrpSpPr>
          <p:cNvPr id="2" name="Group 1">
            <a:extLst>
              <a:ext uri="{FF2B5EF4-FFF2-40B4-BE49-F238E27FC236}">
                <a16:creationId xmlns:a16="http://schemas.microsoft.com/office/drawing/2014/main" id="{6A2D7702-74D4-6821-BA75-1D08A0E31E6D}"/>
              </a:ext>
            </a:extLst>
          </p:cNvPr>
          <p:cNvGrpSpPr/>
          <p:nvPr/>
        </p:nvGrpSpPr>
        <p:grpSpPr>
          <a:xfrm>
            <a:off x="4000500" y="2643591"/>
            <a:ext cx="4191000" cy="2047874"/>
            <a:chOff x="-119062" y="133351"/>
            <a:chExt cx="4191000" cy="2047874"/>
          </a:xfrm>
        </p:grpSpPr>
        <p:sp>
          <p:nvSpPr>
            <p:cNvPr id="3" name="Rectangle: Rounded Corners 2">
              <a:extLst>
                <a:ext uri="{FF2B5EF4-FFF2-40B4-BE49-F238E27FC236}">
                  <a16:creationId xmlns:a16="http://schemas.microsoft.com/office/drawing/2014/main" id="{3B8B881D-DA3C-A59D-452F-5285B731AA0C}"/>
                </a:ext>
              </a:extLst>
            </p:cNvPr>
            <p:cNvSpPr/>
            <p:nvPr/>
          </p:nvSpPr>
          <p:spPr bwMode="auto">
            <a:xfrm>
              <a:off x="-119062" y="133351"/>
              <a:ext cx="4191000" cy="2047874"/>
            </a:xfrm>
            <a:prstGeom prst="roundRect">
              <a:avLst>
                <a:gd name="adj" fmla="val 5464"/>
              </a:avLst>
            </a:prstGeom>
            <a:solidFill>
              <a:schemeClr val="bg1"/>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Rounded Corners 3">
              <a:extLst>
                <a:ext uri="{FF2B5EF4-FFF2-40B4-BE49-F238E27FC236}">
                  <a16:creationId xmlns:a16="http://schemas.microsoft.com/office/drawing/2014/main" id="{F7D8219F-238A-5D8E-F47E-9BD36908923B}"/>
                </a:ext>
              </a:extLst>
            </p:cNvPr>
            <p:cNvSpPr/>
            <p:nvPr/>
          </p:nvSpPr>
          <p:spPr bwMode="auto">
            <a:xfrm>
              <a:off x="-4763"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Rectangle: Rounded Corners 4">
              <a:extLst>
                <a:ext uri="{FF2B5EF4-FFF2-40B4-BE49-F238E27FC236}">
                  <a16:creationId xmlns:a16="http://schemas.microsoft.com/office/drawing/2014/main" id="{1318DCBB-A74D-E94F-0290-9D03EBC27575}"/>
                </a:ext>
              </a:extLst>
            </p:cNvPr>
            <p:cNvSpPr/>
            <p:nvPr/>
          </p:nvSpPr>
          <p:spPr bwMode="auto">
            <a:xfrm>
              <a:off x="2047874"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Rounded Corners 5">
              <a:extLst>
                <a:ext uri="{FF2B5EF4-FFF2-40B4-BE49-F238E27FC236}">
                  <a16:creationId xmlns:a16="http://schemas.microsoft.com/office/drawing/2014/main" id="{563AC543-1121-37DA-7A71-5E40B90596D0}"/>
                </a:ext>
              </a:extLst>
            </p:cNvPr>
            <p:cNvSpPr/>
            <p:nvPr/>
          </p:nvSpPr>
          <p:spPr bwMode="auto">
            <a:xfrm>
              <a:off x="-4764" y="1085851"/>
              <a:ext cx="3967163" cy="971549"/>
            </a:xfrm>
            <a:prstGeom prst="roundRect">
              <a:avLst>
                <a:gd name="adj" fmla="val 0"/>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77DFD038-BCEC-2D1D-A14A-8818E70AB76B}"/>
                </a:ext>
              </a:extLst>
            </p:cNvPr>
            <p:cNvSpPr txBox="1"/>
            <p:nvPr/>
          </p:nvSpPr>
          <p:spPr>
            <a:xfrm>
              <a:off x="-4764" y="342900"/>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HUMANS</a:t>
              </a:r>
            </a:p>
          </p:txBody>
        </p:sp>
        <p:sp>
          <p:nvSpPr>
            <p:cNvPr id="8" name="TextBox 7">
              <a:extLst>
                <a:ext uri="{FF2B5EF4-FFF2-40B4-BE49-F238E27FC236}">
                  <a16:creationId xmlns:a16="http://schemas.microsoft.com/office/drawing/2014/main" id="{934077DD-3088-82FB-56D6-ACFA2AE687CF}"/>
                </a:ext>
              </a:extLst>
            </p:cNvPr>
            <p:cNvSpPr txBox="1"/>
            <p:nvPr/>
          </p:nvSpPr>
          <p:spPr>
            <a:xfrm>
              <a:off x="2043113" y="317213"/>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MACHINES</a:t>
              </a:r>
            </a:p>
          </p:txBody>
        </p:sp>
        <p:sp>
          <p:nvSpPr>
            <p:cNvPr id="10" name="Rectangle 9">
              <a:extLst>
                <a:ext uri="{FF2B5EF4-FFF2-40B4-BE49-F238E27FC236}">
                  <a16:creationId xmlns:a16="http://schemas.microsoft.com/office/drawing/2014/main" id="{88148DEB-2D17-0CA7-7DF0-433475756060}"/>
                </a:ext>
              </a:extLst>
            </p:cNvPr>
            <p:cNvSpPr/>
            <p:nvPr/>
          </p:nvSpPr>
          <p:spPr bwMode="auto">
            <a:xfrm>
              <a:off x="1888332" y="1382077"/>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FC5D485C-83E8-975C-7900-545B75449E89}"/>
                </a:ext>
              </a:extLst>
            </p:cNvPr>
            <p:cNvSpPr/>
            <p:nvPr/>
          </p:nvSpPr>
          <p:spPr bwMode="auto">
            <a:xfrm>
              <a:off x="1890238" y="1634520"/>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2" descr="Digital numbers digits display Royalty Free Vector Image">
              <a:extLst>
                <a:ext uri="{FF2B5EF4-FFF2-40B4-BE49-F238E27FC236}">
                  <a16:creationId xmlns:a16="http://schemas.microsoft.com/office/drawing/2014/main" id="{CF085731-2339-3E57-2E08-989BE31B33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450297"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igital numbers digits display Royalty Free Vector Image">
              <a:extLst>
                <a:ext uri="{FF2B5EF4-FFF2-40B4-BE49-F238E27FC236}">
                  <a16:creationId xmlns:a16="http://schemas.microsoft.com/office/drawing/2014/main" id="{36571651-2CFB-3835-A751-AA740A6A0A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1026554"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igital numbers digits display Royalty Free Vector Image">
              <a:extLst>
                <a:ext uri="{FF2B5EF4-FFF2-40B4-BE49-F238E27FC236}">
                  <a16:creationId xmlns:a16="http://schemas.microsoft.com/office/drawing/2014/main" id="{C2696B64-77A9-242A-E24F-DE2DCD9FE3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2486271" y="111832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igital numbers digits display Royalty Free Vector Image">
              <a:extLst>
                <a:ext uri="{FF2B5EF4-FFF2-40B4-BE49-F238E27FC236}">
                  <a16:creationId xmlns:a16="http://schemas.microsoft.com/office/drawing/2014/main" id="{C6206789-B565-FE8A-98A5-16BF09B3EB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3062528" y="1118327"/>
              <a:ext cx="461959" cy="84772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ABC0F183-6F4B-0A31-103B-BCB1241CFCBF}"/>
              </a:ext>
            </a:extLst>
          </p:cNvPr>
          <p:cNvSpPr txBox="1"/>
          <p:nvPr/>
        </p:nvSpPr>
        <p:spPr>
          <a:xfrm>
            <a:off x="3861541" y="1305052"/>
            <a:ext cx="4468073" cy="568297"/>
          </a:xfrm>
          <a:prstGeom prst="rect">
            <a:avLst/>
          </a:prstGeom>
          <a:noFill/>
        </p:spPr>
        <p:txBody>
          <a:bodyPr wrap="square" lIns="91440" tIns="45720" rIns="91440" bIns="45720" rtlCol="0" anchor="t">
            <a:spAutoFit/>
          </a:bodyPr>
          <a:lstStyle/>
          <a:p>
            <a:pPr algn="ctr">
              <a:lnSpc>
                <a:spcPct val="64030"/>
              </a:lnSpc>
            </a:pPr>
            <a:r>
              <a:rPr lang="en-US" sz="4400" b="1">
                <a:latin typeface="Calibri" panose="020F0502020204030204" pitchFamily="34" charset="0"/>
                <a:cs typeface="Calibri" panose="020F0502020204030204" pitchFamily="34" charset="0"/>
              </a:rPr>
              <a:t>Ethical Judgment</a:t>
            </a:r>
            <a:endParaRPr lang="en-US"/>
          </a:p>
        </p:txBody>
      </p:sp>
      <p:pic>
        <p:nvPicPr>
          <p:cNvPr id="20" name="Graphic 19" descr="Robot with solid fill">
            <a:extLst>
              <a:ext uri="{FF2B5EF4-FFF2-40B4-BE49-F238E27FC236}">
                <a16:creationId xmlns:a16="http://schemas.microsoft.com/office/drawing/2014/main" id="{80D68D23-4464-B48C-464C-866237F854E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19" b="8000"/>
          <a:stretch/>
        </p:blipFill>
        <p:spPr>
          <a:xfrm>
            <a:off x="9669151" y="1306577"/>
            <a:ext cx="1185004" cy="1005840"/>
          </a:xfrm>
          <a:prstGeom prst="rect">
            <a:avLst/>
          </a:prstGeom>
        </p:spPr>
      </p:pic>
      <p:pic>
        <p:nvPicPr>
          <p:cNvPr id="22" name="Graphic 21" descr="User with solid fill">
            <a:extLst>
              <a:ext uri="{FF2B5EF4-FFF2-40B4-BE49-F238E27FC236}">
                <a16:creationId xmlns:a16="http://schemas.microsoft.com/office/drawing/2014/main" id="{6DA5D35C-119F-2C6D-8794-1263D4ECB8F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8000" b="13791"/>
          <a:stretch/>
        </p:blipFill>
        <p:spPr>
          <a:xfrm>
            <a:off x="1273263" y="1297524"/>
            <a:ext cx="1185004" cy="1005840"/>
          </a:xfrm>
          <a:prstGeom prst="rect">
            <a:avLst/>
          </a:prstGeom>
        </p:spPr>
      </p:pic>
      <p:sp>
        <p:nvSpPr>
          <p:cNvPr id="23" name="TextBox 22">
            <a:extLst>
              <a:ext uri="{FF2B5EF4-FFF2-40B4-BE49-F238E27FC236}">
                <a16:creationId xmlns:a16="http://schemas.microsoft.com/office/drawing/2014/main" id="{938E4C36-3EE5-EDB7-3B85-82E1F7A0667B}"/>
              </a:ext>
            </a:extLst>
          </p:cNvPr>
          <p:cNvSpPr txBox="1"/>
          <p:nvPr/>
        </p:nvSpPr>
        <p:spPr>
          <a:xfrm>
            <a:off x="8324851" y="2827453"/>
            <a:ext cx="3867149" cy="1754326"/>
          </a:xfrm>
          <a:prstGeom prst="rect">
            <a:avLst/>
          </a:prstGeom>
          <a:noFill/>
        </p:spPr>
        <p:txBody>
          <a:bodyPr wrap="square" lIns="182880">
            <a:spAutoFit/>
          </a:bodyPr>
          <a:lstStyle/>
          <a:p>
            <a:r>
              <a:rPr lang="en-US" sz="3600">
                <a:solidFill>
                  <a:srgbClr val="111111"/>
                </a:solidFill>
                <a:latin typeface="Arial Narrow" panose="020B0606020202030204" pitchFamily="34" charset="0"/>
                <a:cs typeface="Calibri" panose="020F0502020204030204" pitchFamily="34" charset="0"/>
              </a:rPr>
              <a:t>Follow predefined rules; lack moral judgment</a:t>
            </a:r>
          </a:p>
        </p:txBody>
      </p:sp>
      <p:sp>
        <p:nvSpPr>
          <p:cNvPr id="24" name="TextBox 23">
            <a:extLst>
              <a:ext uri="{FF2B5EF4-FFF2-40B4-BE49-F238E27FC236}">
                <a16:creationId xmlns:a16="http://schemas.microsoft.com/office/drawing/2014/main" id="{EEAF1233-B3FD-2790-B011-A3E3BDE2BB59}"/>
              </a:ext>
            </a:extLst>
          </p:cNvPr>
          <p:cNvSpPr txBox="1"/>
          <p:nvPr/>
        </p:nvSpPr>
        <p:spPr>
          <a:xfrm>
            <a:off x="0" y="2853140"/>
            <a:ext cx="3861541" cy="2308324"/>
          </a:xfrm>
          <a:prstGeom prst="rect">
            <a:avLst/>
          </a:prstGeom>
          <a:noFill/>
        </p:spPr>
        <p:txBody>
          <a:bodyPr wrap="square" lIns="182880">
            <a:spAutoFit/>
          </a:bodyPr>
          <a:lstStyle/>
          <a:p>
            <a:r>
              <a:rPr lang="en-US" sz="3600" dirty="0">
                <a:solidFill>
                  <a:srgbClr val="111111"/>
                </a:solidFill>
                <a:latin typeface="Arial Narrow" panose="020B0606020202030204" pitchFamily="34" charset="0"/>
                <a:cs typeface="Calibri" panose="020F0502020204030204" pitchFamily="34" charset="0"/>
              </a:rPr>
              <a:t>Consider ethics, values, and consequences when making decisions</a:t>
            </a:r>
          </a:p>
        </p:txBody>
      </p:sp>
      <p:pic>
        <p:nvPicPr>
          <p:cNvPr id="47" name="Picture 2" descr="Digital numbers digits display Royalty Free Vector Image">
            <a:extLst>
              <a:ext uri="{FF2B5EF4-FFF2-40B4-BE49-F238E27FC236}">
                <a16:creationId xmlns:a16="http://schemas.microsoft.com/office/drawing/2014/main" id="{B4832A9D-7A59-4E25-2FE2-99D7050485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65" t="3519" r="60407" b="59434"/>
          <a:stretch/>
        </p:blipFill>
        <p:spPr bwMode="auto">
          <a:xfrm>
            <a:off x="7182090" y="362856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igital numbers digits display Royalty Free Vector Image">
            <a:extLst>
              <a:ext uri="{FF2B5EF4-FFF2-40B4-BE49-F238E27FC236}">
                <a16:creationId xmlns:a16="http://schemas.microsoft.com/office/drawing/2014/main" id="{A81FBDC2-43DE-BA85-3DED-2901955D27E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865" t="3519" r="60407" b="59434"/>
          <a:stretch/>
        </p:blipFill>
        <p:spPr bwMode="auto">
          <a:xfrm>
            <a:off x="5134093" y="3647464"/>
            <a:ext cx="461959" cy="856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igital numbers digits display Royalty Free Vector Image">
            <a:extLst>
              <a:ext uri="{FF2B5EF4-FFF2-40B4-BE49-F238E27FC236}">
                <a16:creationId xmlns:a16="http://schemas.microsoft.com/office/drawing/2014/main" id="{64833742-4B9B-BC1C-08F2-FD46CB2CFE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51" t="5208" r="43321" b="57745"/>
          <a:stretch/>
        </p:blipFill>
        <p:spPr bwMode="auto">
          <a:xfrm>
            <a:off x="7182089" y="3656128"/>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igital numbers digits display Royalty Free Vector Image">
            <a:extLst>
              <a:ext uri="{FF2B5EF4-FFF2-40B4-BE49-F238E27FC236}">
                <a16:creationId xmlns:a16="http://schemas.microsoft.com/office/drawing/2014/main" id="{763E9E25-AE4F-E8B1-43FF-62F76A2959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51" t="5208" r="43321" b="57745"/>
          <a:stretch/>
        </p:blipFill>
        <p:spPr bwMode="auto">
          <a:xfrm>
            <a:off x="5146115" y="3666085"/>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igital numbers digits display Royalty Free Vector Image">
            <a:extLst>
              <a:ext uri="{FF2B5EF4-FFF2-40B4-BE49-F238E27FC236}">
                <a16:creationId xmlns:a16="http://schemas.microsoft.com/office/drawing/2014/main" id="{CA222AC8-E706-5922-4CAF-A6E61C68754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926" t="4134" r="25346" b="58819"/>
          <a:stretch/>
        </p:blipFill>
        <p:spPr bwMode="auto">
          <a:xfrm>
            <a:off x="5145268" y="363750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gital numbers digits display Royalty Free Vector Image">
            <a:extLst>
              <a:ext uri="{FF2B5EF4-FFF2-40B4-BE49-F238E27FC236}">
                <a16:creationId xmlns:a16="http://schemas.microsoft.com/office/drawing/2014/main" id="{B103FC21-D6E6-888E-B053-C7A8AB60B4A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926" t="4134" r="25346" b="58819"/>
          <a:stretch/>
        </p:blipFill>
        <p:spPr bwMode="auto">
          <a:xfrm>
            <a:off x="7201143" y="362856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igital numbers digits display Royalty Free Vector Image">
            <a:extLst>
              <a:ext uri="{FF2B5EF4-FFF2-40B4-BE49-F238E27FC236}">
                <a16:creationId xmlns:a16="http://schemas.microsoft.com/office/drawing/2014/main" id="{A454BD30-5995-5F1B-DE76-CEEBDB8B508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7589" t="3166" r="8683" b="59787"/>
          <a:stretch/>
        </p:blipFill>
        <p:spPr bwMode="auto">
          <a:xfrm>
            <a:off x="5146113" y="3596091"/>
            <a:ext cx="461959" cy="914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49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24C15E7-62FD-A359-6EED-AA47B4ABDDEE}"/>
              </a:ext>
            </a:extLst>
          </p:cNvPr>
          <p:cNvSpPr/>
          <p:nvPr/>
        </p:nvSpPr>
        <p:spPr bwMode="auto">
          <a:xfrm>
            <a:off x="8330459"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Rectangle 24">
            <a:extLst>
              <a:ext uri="{FF2B5EF4-FFF2-40B4-BE49-F238E27FC236}">
                <a16:creationId xmlns:a16="http://schemas.microsoft.com/office/drawing/2014/main" id="{BC15DE43-7D18-5BCE-DDB7-7457CB2BAA63}"/>
              </a:ext>
            </a:extLst>
          </p:cNvPr>
          <p:cNvSpPr/>
          <p:nvPr/>
        </p:nvSpPr>
        <p:spPr bwMode="auto">
          <a:xfrm>
            <a:off x="0" y="825500"/>
            <a:ext cx="3862388" cy="6032500"/>
          </a:xfrm>
          <a:prstGeom prst="rect">
            <a:avLst/>
          </a:prstGeom>
          <a:solidFill>
            <a:srgbClr val="806800">
              <a:alpha val="2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437" name="Slide Number Placeholder 775"/>
          <p:cNvSpPr>
            <a:spLocks noGrp="1"/>
          </p:cNvSpPr>
          <p:nvPr>
            <p:ph type="sldNum" sz="quarter" idx="4"/>
          </p:nvPr>
        </p:nvSpPr>
        <p:spPr bwMode="auto">
          <a:xfrm>
            <a:off x="7848600" y="619125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16</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AI Revolution</a:t>
            </a:r>
          </a:p>
        </p:txBody>
      </p:sp>
      <p:grpSp>
        <p:nvGrpSpPr>
          <p:cNvPr id="2" name="Group 1">
            <a:extLst>
              <a:ext uri="{FF2B5EF4-FFF2-40B4-BE49-F238E27FC236}">
                <a16:creationId xmlns:a16="http://schemas.microsoft.com/office/drawing/2014/main" id="{6A2D7702-74D4-6821-BA75-1D08A0E31E6D}"/>
              </a:ext>
            </a:extLst>
          </p:cNvPr>
          <p:cNvGrpSpPr/>
          <p:nvPr/>
        </p:nvGrpSpPr>
        <p:grpSpPr>
          <a:xfrm>
            <a:off x="4000500" y="2643591"/>
            <a:ext cx="4191000" cy="2047874"/>
            <a:chOff x="-119062" y="133351"/>
            <a:chExt cx="4191000" cy="2047874"/>
          </a:xfrm>
        </p:grpSpPr>
        <p:sp>
          <p:nvSpPr>
            <p:cNvPr id="3" name="Rectangle: Rounded Corners 2">
              <a:extLst>
                <a:ext uri="{FF2B5EF4-FFF2-40B4-BE49-F238E27FC236}">
                  <a16:creationId xmlns:a16="http://schemas.microsoft.com/office/drawing/2014/main" id="{3B8B881D-DA3C-A59D-452F-5285B731AA0C}"/>
                </a:ext>
              </a:extLst>
            </p:cNvPr>
            <p:cNvSpPr/>
            <p:nvPr/>
          </p:nvSpPr>
          <p:spPr bwMode="auto">
            <a:xfrm>
              <a:off x="-119062" y="133351"/>
              <a:ext cx="4191000" cy="2047874"/>
            </a:xfrm>
            <a:prstGeom prst="roundRect">
              <a:avLst>
                <a:gd name="adj" fmla="val 5464"/>
              </a:avLst>
            </a:prstGeom>
            <a:solidFill>
              <a:schemeClr val="bg1"/>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Rectangle: Rounded Corners 3">
              <a:extLst>
                <a:ext uri="{FF2B5EF4-FFF2-40B4-BE49-F238E27FC236}">
                  <a16:creationId xmlns:a16="http://schemas.microsoft.com/office/drawing/2014/main" id="{F7D8219F-238A-5D8E-F47E-9BD36908923B}"/>
                </a:ext>
              </a:extLst>
            </p:cNvPr>
            <p:cNvSpPr/>
            <p:nvPr/>
          </p:nvSpPr>
          <p:spPr bwMode="auto">
            <a:xfrm>
              <a:off x="-4763"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Rectangle: Rounded Corners 4">
              <a:extLst>
                <a:ext uri="{FF2B5EF4-FFF2-40B4-BE49-F238E27FC236}">
                  <a16:creationId xmlns:a16="http://schemas.microsoft.com/office/drawing/2014/main" id="{1318DCBB-A74D-E94F-0290-9D03EBC27575}"/>
                </a:ext>
              </a:extLst>
            </p:cNvPr>
            <p:cNvSpPr/>
            <p:nvPr/>
          </p:nvSpPr>
          <p:spPr bwMode="auto">
            <a:xfrm>
              <a:off x="2047874" y="257176"/>
              <a:ext cx="1914525" cy="704850"/>
            </a:xfrm>
            <a:prstGeom prst="roundRect">
              <a:avLst>
                <a:gd name="adj" fmla="val 5464"/>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Rectangle: Rounded Corners 5">
              <a:extLst>
                <a:ext uri="{FF2B5EF4-FFF2-40B4-BE49-F238E27FC236}">
                  <a16:creationId xmlns:a16="http://schemas.microsoft.com/office/drawing/2014/main" id="{563AC543-1121-37DA-7A71-5E40B90596D0}"/>
                </a:ext>
              </a:extLst>
            </p:cNvPr>
            <p:cNvSpPr/>
            <p:nvPr/>
          </p:nvSpPr>
          <p:spPr bwMode="auto">
            <a:xfrm>
              <a:off x="-4764" y="1085851"/>
              <a:ext cx="3967163" cy="971549"/>
            </a:xfrm>
            <a:prstGeom prst="roundRect">
              <a:avLst>
                <a:gd name="adj" fmla="val 0"/>
              </a:avLst>
            </a:prstGeom>
            <a:solidFill>
              <a:srgbClr val="272727"/>
            </a:solidFill>
            <a:ln w="57150" cap="flat" cmpd="sng" algn="ctr">
              <a:solidFill>
                <a:srgbClr val="27272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77DFD038-BCEC-2D1D-A14A-8818E70AB76B}"/>
                </a:ext>
              </a:extLst>
            </p:cNvPr>
            <p:cNvSpPr txBox="1"/>
            <p:nvPr/>
          </p:nvSpPr>
          <p:spPr>
            <a:xfrm>
              <a:off x="-4764" y="342900"/>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HUMANS</a:t>
              </a:r>
            </a:p>
          </p:txBody>
        </p:sp>
        <p:sp>
          <p:nvSpPr>
            <p:cNvPr id="8" name="TextBox 7">
              <a:extLst>
                <a:ext uri="{FF2B5EF4-FFF2-40B4-BE49-F238E27FC236}">
                  <a16:creationId xmlns:a16="http://schemas.microsoft.com/office/drawing/2014/main" id="{934077DD-3088-82FB-56D6-ACFA2AE687CF}"/>
                </a:ext>
              </a:extLst>
            </p:cNvPr>
            <p:cNvSpPr txBox="1"/>
            <p:nvPr/>
          </p:nvSpPr>
          <p:spPr>
            <a:xfrm>
              <a:off x="2043113" y="317213"/>
              <a:ext cx="1914525" cy="584775"/>
            </a:xfrm>
            <a:prstGeom prst="rect">
              <a:avLst/>
            </a:prstGeom>
            <a:noFill/>
          </p:spPr>
          <p:txBody>
            <a:bodyPr wrap="square" rtlCol="0">
              <a:spAutoFit/>
            </a:bodyPr>
            <a:lstStyle/>
            <a:p>
              <a:pPr algn="ctr"/>
              <a:r>
                <a:rPr lang="en-US" b="1">
                  <a:solidFill>
                    <a:schemeClr val="bg1"/>
                  </a:solidFill>
                  <a:latin typeface="Agency FB" panose="020B0503020202020204" pitchFamily="34" charset="0"/>
                </a:rPr>
                <a:t>MACHINES</a:t>
              </a:r>
            </a:p>
          </p:txBody>
        </p:sp>
        <p:sp>
          <p:nvSpPr>
            <p:cNvPr id="10" name="Rectangle 9">
              <a:extLst>
                <a:ext uri="{FF2B5EF4-FFF2-40B4-BE49-F238E27FC236}">
                  <a16:creationId xmlns:a16="http://schemas.microsoft.com/office/drawing/2014/main" id="{88148DEB-2D17-0CA7-7DF0-433475756060}"/>
                </a:ext>
              </a:extLst>
            </p:cNvPr>
            <p:cNvSpPr/>
            <p:nvPr/>
          </p:nvSpPr>
          <p:spPr bwMode="auto">
            <a:xfrm>
              <a:off x="1888332" y="1382077"/>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Rectangle 10">
              <a:extLst>
                <a:ext uri="{FF2B5EF4-FFF2-40B4-BE49-F238E27FC236}">
                  <a16:creationId xmlns:a16="http://schemas.microsoft.com/office/drawing/2014/main" id="{FC5D485C-83E8-975C-7900-545B75449E89}"/>
                </a:ext>
              </a:extLst>
            </p:cNvPr>
            <p:cNvSpPr/>
            <p:nvPr/>
          </p:nvSpPr>
          <p:spPr bwMode="auto">
            <a:xfrm>
              <a:off x="1890238" y="1634520"/>
              <a:ext cx="137160" cy="137160"/>
            </a:xfrm>
            <a:prstGeom prst="rect">
              <a:avLst/>
            </a:prstGeom>
            <a:solidFill>
              <a:schemeClr val="bg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12" name="Picture 2" descr="Digital numbers digits display Royalty Free Vector Image">
              <a:extLst>
                <a:ext uri="{FF2B5EF4-FFF2-40B4-BE49-F238E27FC236}">
                  <a16:creationId xmlns:a16="http://schemas.microsoft.com/office/drawing/2014/main" id="{CF085731-2339-3E57-2E08-989BE31B330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450297"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igital numbers digits display Royalty Free Vector Image">
              <a:extLst>
                <a:ext uri="{FF2B5EF4-FFF2-40B4-BE49-F238E27FC236}">
                  <a16:creationId xmlns:a16="http://schemas.microsoft.com/office/drawing/2014/main" id="{36571651-2CFB-3835-A751-AA740A6A0A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1026554" y="1123951"/>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igital numbers digits display Royalty Free Vector Image">
              <a:extLst>
                <a:ext uri="{FF2B5EF4-FFF2-40B4-BE49-F238E27FC236}">
                  <a16:creationId xmlns:a16="http://schemas.microsoft.com/office/drawing/2014/main" id="{C2696B64-77A9-242A-E24F-DE2DCD9FE3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2486271" y="111832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Digital numbers digits display Royalty Free Vector Image">
              <a:extLst>
                <a:ext uri="{FF2B5EF4-FFF2-40B4-BE49-F238E27FC236}">
                  <a16:creationId xmlns:a16="http://schemas.microsoft.com/office/drawing/2014/main" id="{C6206789-B565-FE8A-98A5-16BF09B3EBF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310" t="3911" r="76962" b="59042"/>
            <a:stretch/>
          </p:blipFill>
          <p:spPr bwMode="auto">
            <a:xfrm>
              <a:off x="3062528" y="1118327"/>
              <a:ext cx="461959" cy="84772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Box 18">
            <a:extLst>
              <a:ext uri="{FF2B5EF4-FFF2-40B4-BE49-F238E27FC236}">
                <a16:creationId xmlns:a16="http://schemas.microsoft.com/office/drawing/2014/main" id="{ABC0F183-6F4B-0A31-103B-BCB1241CFCBF}"/>
              </a:ext>
            </a:extLst>
          </p:cNvPr>
          <p:cNvSpPr txBox="1"/>
          <p:nvPr/>
        </p:nvSpPr>
        <p:spPr>
          <a:xfrm>
            <a:off x="3861541" y="1305052"/>
            <a:ext cx="4468073" cy="568297"/>
          </a:xfrm>
          <a:prstGeom prst="rect">
            <a:avLst/>
          </a:prstGeom>
          <a:noFill/>
        </p:spPr>
        <p:txBody>
          <a:bodyPr wrap="square" lIns="91440" tIns="45720" rIns="91440" bIns="45720" rtlCol="0" anchor="t">
            <a:spAutoFit/>
          </a:bodyPr>
          <a:lstStyle/>
          <a:p>
            <a:pPr algn="ctr">
              <a:lnSpc>
                <a:spcPct val="64030"/>
              </a:lnSpc>
            </a:pPr>
            <a:r>
              <a:rPr lang="en-US" sz="4400" b="1">
                <a:latin typeface="Calibri" panose="020F0502020204030204" pitchFamily="34" charset="0"/>
                <a:cs typeface="Calibri" panose="020F0502020204030204" pitchFamily="34" charset="0"/>
              </a:rPr>
              <a:t>Humans win!</a:t>
            </a:r>
            <a:endParaRPr lang="en-US"/>
          </a:p>
        </p:txBody>
      </p:sp>
      <p:pic>
        <p:nvPicPr>
          <p:cNvPr id="20" name="Graphic 19" descr="Robot with solid fill">
            <a:extLst>
              <a:ext uri="{FF2B5EF4-FFF2-40B4-BE49-F238E27FC236}">
                <a16:creationId xmlns:a16="http://schemas.microsoft.com/office/drawing/2014/main" id="{80D68D23-4464-B48C-464C-866237F854E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119" b="8000"/>
          <a:stretch/>
        </p:blipFill>
        <p:spPr>
          <a:xfrm>
            <a:off x="9669151" y="1306577"/>
            <a:ext cx="1185004" cy="1005840"/>
          </a:xfrm>
          <a:prstGeom prst="rect">
            <a:avLst/>
          </a:prstGeom>
        </p:spPr>
      </p:pic>
      <p:pic>
        <p:nvPicPr>
          <p:cNvPr id="22" name="Graphic 21" descr="User with solid fill">
            <a:extLst>
              <a:ext uri="{FF2B5EF4-FFF2-40B4-BE49-F238E27FC236}">
                <a16:creationId xmlns:a16="http://schemas.microsoft.com/office/drawing/2014/main" id="{6DA5D35C-119F-2C6D-8794-1263D4ECB8F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t="8000" b="13791"/>
          <a:stretch/>
        </p:blipFill>
        <p:spPr>
          <a:xfrm>
            <a:off x="1273263" y="1297524"/>
            <a:ext cx="1185004" cy="1005840"/>
          </a:xfrm>
          <a:prstGeom prst="rect">
            <a:avLst/>
          </a:prstGeom>
        </p:spPr>
      </p:pic>
      <p:pic>
        <p:nvPicPr>
          <p:cNvPr id="47" name="Picture 2" descr="Digital numbers digits display Royalty Free Vector Image">
            <a:extLst>
              <a:ext uri="{FF2B5EF4-FFF2-40B4-BE49-F238E27FC236}">
                <a16:creationId xmlns:a16="http://schemas.microsoft.com/office/drawing/2014/main" id="{B4832A9D-7A59-4E25-2FE2-99D7050485B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865" t="3519" r="60407" b="59434"/>
          <a:stretch/>
        </p:blipFill>
        <p:spPr bwMode="auto">
          <a:xfrm>
            <a:off x="7182090" y="362856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igital numbers digits display Royalty Free Vector Image">
            <a:extLst>
              <a:ext uri="{FF2B5EF4-FFF2-40B4-BE49-F238E27FC236}">
                <a16:creationId xmlns:a16="http://schemas.microsoft.com/office/drawing/2014/main" id="{A81FBDC2-43DE-BA85-3DED-2901955D27E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5865" t="3519" r="60407" b="59434"/>
          <a:stretch/>
        </p:blipFill>
        <p:spPr bwMode="auto">
          <a:xfrm>
            <a:off x="5134093" y="3647464"/>
            <a:ext cx="461959" cy="85638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Digital numbers digits display Royalty Free Vector Image">
            <a:extLst>
              <a:ext uri="{FF2B5EF4-FFF2-40B4-BE49-F238E27FC236}">
                <a16:creationId xmlns:a16="http://schemas.microsoft.com/office/drawing/2014/main" id="{64833742-4B9B-BC1C-08F2-FD46CB2CFE6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51" t="5208" r="43321" b="57745"/>
          <a:stretch/>
        </p:blipFill>
        <p:spPr bwMode="auto">
          <a:xfrm>
            <a:off x="7182089" y="3656128"/>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Digital numbers digits display Royalty Free Vector Image">
            <a:extLst>
              <a:ext uri="{FF2B5EF4-FFF2-40B4-BE49-F238E27FC236}">
                <a16:creationId xmlns:a16="http://schemas.microsoft.com/office/drawing/2014/main" id="{763E9E25-AE4F-E8B1-43FF-62F76A2959A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951" t="5208" r="43321" b="57745"/>
          <a:stretch/>
        </p:blipFill>
        <p:spPr bwMode="auto">
          <a:xfrm>
            <a:off x="5146115" y="3666085"/>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Digital numbers digits display Royalty Free Vector Image">
            <a:extLst>
              <a:ext uri="{FF2B5EF4-FFF2-40B4-BE49-F238E27FC236}">
                <a16:creationId xmlns:a16="http://schemas.microsoft.com/office/drawing/2014/main" id="{CA222AC8-E706-5922-4CAF-A6E61C68754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926" t="4134" r="25346" b="58819"/>
          <a:stretch/>
        </p:blipFill>
        <p:spPr bwMode="auto">
          <a:xfrm>
            <a:off x="5145268" y="363750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Digital numbers digits display Royalty Free Vector Image">
            <a:extLst>
              <a:ext uri="{FF2B5EF4-FFF2-40B4-BE49-F238E27FC236}">
                <a16:creationId xmlns:a16="http://schemas.microsoft.com/office/drawing/2014/main" id="{B103FC21-D6E6-888E-B053-C7A8AB60B4A3}"/>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0926" t="4134" r="25346" b="58819"/>
          <a:stretch/>
        </p:blipFill>
        <p:spPr bwMode="auto">
          <a:xfrm>
            <a:off x="7201143" y="3628567"/>
            <a:ext cx="461959" cy="84772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igital numbers digits display Royalty Free Vector Image">
            <a:extLst>
              <a:ext uri="{FF2B5EF4-FFF2-40B4-BE49-F238E27FC236}">
                <a16:creationId xmlns:a16="http://schemas.microsoft.com/office/drawing/2014/main" id="{A454BD30-5995-5F1B-DE76-CEEBDB8B508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7589" t="3166" r="8683" b="59787"/>
          <a:stretch/>
        </p:blipFill>
        <p:spPr bwMode="auto">
          <a:xfrm>
            <a:off x="5146113" y="3596091"/>
            <a:ext cx="461959" cy="914402"/>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752173F5-32CD-5819-0894-21C9EC967AC7}"/>
              </a:ext>
            </a:extLst>
          </p:cNvPr>
          <p:cNvSpPr/>
          <p:nvPr/>
        </p:nvSpPr>
        <p:spPr bwMode="auto">
          <a:xfrm>
            <a:off x="1" y="833592"/>
            <a:ext cx="12191999" cy="6016752"/>
          </a:xfrm>
          <a:prstGeom prst="rect">
            <a:avLst/>
          </a:prstGeom>
          <a:solidFill>
            <a:srgbClr val="FFFFFF">
              <a:alpha val="78039"/>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29" name="Group 28">
            <a:extLst>
              <a:ext uri="{FF2B5EF4-FFF2-40B4-BE49-F238E27FC236}">
                <a16:creationId xmlns:a16="http://schemas.microsoft.com/office/drawing/2014/main" id="{B842E598-00F0-C36C-03FF-58EA3CC1BD6E}"/>
              </a:ext>
            </a:extLst>
          </p:cNvPr>
          <p:cNvGrpSpPr/>
          <p:nvPr/>
        </p:nvGrpSpPr>
        <p:grpSpPr>
          <a:xfrm>
            <a:off x="1" y="2179901"/>
            <a:ext cx="9530192" cy="4685756"/>
            <a:chOff x="0" y="2187557"/>
            <a:chExt cx="9530192" cy="4685756"/>
          </a:xfrm>
        </p:grpSpPr>
        <p:pic>
          <p:nvPicPr>
            <p:cNvPr id="30" name="Picture 4" descr="Download Terminator Transparent Image HQ PNG Image | FreePNGImg">
              <a:extLst>
                <a:ext uri="{FF2B5EF4-FFF2-40B4-BE49-F238E27FC236}">
                  <a16:creationId xmlns:a16="http://schemas.microsoft.com/office/drawing/2014/main" id="{3FC76710-A1A3-FE37-5EF0-195E5D6AE7E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0" y="3027680"/>
              <a:ext cx="5369642" cy="3845633"/>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a:extLst>
                <a:ext uri="{FF2B5EF4-FFF2-40B4-BE49-F238E27FC236}">
                  <a16:creationId xmlns:a16="http://schemas.microsoft.com/office/drawing/2014/main" id="{603C4F1D-448A-D1D7-56F3-7A1A6486F28E}"/>
                </a:ext>
              </a:extLst>
            </p:cNvPr>
            <p:cNvGrpSpPr/>
            <p:nvPr/>
          </p:nvGrpSpPr>
          <p:grpSpPr>
            <a:xfrm>
              <a:off x="4000656" y="2187557"/>
              <a:ext cx="5529536" cy="2316295"/>
              <a:chOff x="4000656" y="2187557"/>
              <a:chExt cx="5529536" cy="2316295"/>
            </a:xfrm>
          </p:grpSpPr>
          <p:sp>
            <p:nvSpPr>
              <p:cNvPr id="33" name="Speech Bubble: Oval 32">
                <a:extLst>
                  <a:ext uri="{FF2B5EF4-FFF2-40B4-BE49-F238E27FC236}">
                    <a16:creationId xmlns:a16="http://schemas.microsoft.com/office/drawing/2014/main" id="{856838B7-FA02-23DD-8160-4FC7E3E03CA3}"/>
                  </a:ext>
                </a:extLst>
              </p:cNvPr>
              <p:cNvSpPr/>
              <p:nvPr/>
            </p:nvSpPr>
            <p:spPr bwMode="auto">
              <a:xfrm>
                <a:off x="4000656" y="2187557"/>
                <a:ext cx="5529536" cy="2316295"/>
              </a:xfrm>
              <a:prstGeom prst="wedgeEllipseCallout">
                <a:avLst>
                  <a:gd name="adj1" fmla="val -53035"/>
                  <a:gd name="adj2" fmla="val 68840"/>
                </a:avLst>
              </a:prstGeom>
              <a:solidFill>
                <a:srgbClr val="FFFFFF"/>
              </a:solidFill>
              <a:ln w="38100"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chemeClr val="tx1"/>
                    </a:solidFill>
                    <a:effectLst/>
                    <a:latin typeface="MV Boli" panose="02000500030200090000" pitchFamily="2" charset="0"/>
                    <a:cs typeface="MV Boli" panose="02000500030200090000" pitchFamily="2" charset="0"/>
                  </a:rPr>
                  <a:t>Not so quick!</a:t>
                </a:r>
              </a:p>
            </p:txBody>
          </p:sp>
          <p:sp>
            <p:nvSpPr>
              <p:cNvPr id="35" name="Freeform: Shape 34">
                <a:extLst>
                  <a:ext uri="{FF2B5EF4-FFF2-40B4-BE49-F238E27FC236}">
                    <a16:creationId xmlns:a16="http://schemas.microsoft.com/office/drawing/2014/main" id="{CCD3215C-45C1-DA08-C084-1ED3A61C6197}"/>
                  </a:ext>
                </a:extLst>
              </p:cNvPr>
              <p:cNvSpPr/>
              <p:nvPr/>
            </p:nvSpPr>
            <p:spPr bwMode="auto">
              <a:xfrm>
                <a:off x="4894729" y="3738282"/>
                <a:ext cx="672353" cy="116542"/>
              </a:xfrm>
              <a:custGeom>
                <a:avLst/>
                <a:gdLst>
                  <a:gd name="connsiteX0" fmla="*/ 672353 w 672353"/>
                  <a:gd name="connsiteY0" fmla="*/ 116542 h 116542"/>
                  <a:gd name="connsiteX1" fmla="*/ 475130 w 672353"/>
                  <a:gd name="connsiteY1" fmla="*/ 107577 h 116542"/>
                  <a:gd name="connsiteX2" fmla="*/ 215153 w 672353"/>
                  <a:gd name="connsiteY2" fmla="*/ 44824 h 116542"/>
                  <a:gd name="connsiteX3" fmla="*/ 0 w 672353"/>
                  <a:gd name="connsiteY3" fmla="*/ 0 h 116542"/>
                </a:gdLst>
                <a:ahLst/>
                <a:cxnLst>
                  <a:cxn ang="0">
                    <a:pos x="connsiteX0" y="connsiteY0"/>
                  </a:cxn>
                  <a:cxn ang="0">
                    <a:pos x="connsiteX1" y="connsiteY1"/>
                  </a:cxn>
                  <a:cxn ang="0">
                    <a:pos x="connsiteX2" y="connsiteY2"/>
                  </a:cxn>
                  <a:cxn ang="0">
                    <a:pos x="connsiteX3" y="connsiteY3"/>
                  </a:cxn>
                </a:cxnLst>
                <a:rect l="l" t="t" r="r" b="b"/>
                <a:pathLst>
                  <a:path w="672353" h="116542">
                    <a:moveTo>
                      <a:pt x="672353" y="116542"/>
                    </a:moveTo>
                    <a:lnTo>
                      <a:pt x="475130" y="107577"/>
                    </a:lnTo>
                    <a:lnTo>
                      <a:pt x="215153" y="44824"/>
                    </a:lnTo>
                    <a:lnTo>
                      <a:pt x="0" y="0"/>
                    </a:lnTo>
                  </a:path>
                </a:pathLst>
              </a:custGeom>
              <a:solidFill>
                <a:srgbClr val="FFFFFF"/>
              </a:solidFill>
              <a:ln w="762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spTree>
    <p:extLst>
      <p:ext uri="{BB962C8B-B14F-4D97-AF65-F5344CB8AC3E}">
        <p14:creationId xmlns:p14="http://schemas.microsoft.com/office/powerpoint/2010/main" val="2566133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childTnLst>
                                </p:cTn>
                              </p:par>
                              <p:par>
                                <p:cTn id="12" presetID="2" presetClass="entr" presetSubtype="4" fill="hold" nodeType="with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additive="base">
                                        <p:cTn id="14" dur="500" fill="hold"/>
                                        <p:tgtEl>
                                          <p:spTgt spid="29"/>
                                        </p:tgtEl>
                                        <p:attrNameLst>
                                          <p:attrName>ppt_x</p:attrName>
                                        </p:attrNameLst>
                                      </p:cBhvr>
                                      <p:tavLst>
                                        <p:tav tm="0">
                                          <p:val>
                                            <p:strVal val="#ppt_x"/>
                                          </p:val>
                                        </p:tav>
                                        <p:tav tm="100000">
                                          <p:val>
                                            <p:strVal val="#ppt_x"/>
                                          </p:val>
                                        </p:tav>
                                      </p:tavLst>
                                    </p:anim>
                                    <p:anim calcmode="lin" valueType="num">
                                      <p:cBhvr additive="base">
                                        <p:cTn id="15" dur="500" fill="hold"/>
                                        <p:tgtEl>
                                          <p:spTgt spid="29"/>
                                        </p:tgtEl>
                                        <p:attrNameLst>
                                          <p:attrName>ppt_y</p:attrName>
                                        </p:attrNameLst>
                                      </p:cBhvr>
                                      <p:tavLst>
                                        <p:tav tm="0">
                                          <p:val>
                                            <p:strVal val="1+#ppt_h/2"/>
                                          </p:val>
                                        </p:tav>
                                        <p:tav tm="100000">
                                          <p:val>
                                            <p:strVal val="#ppt_y"/>
                                          </p:val>
                                        </p:tav>
                                      </p:tavLst>
                                    </p:anim>
                                  </p:childTnLst>
                                </p:cTn>
                              </p:par>
                              <p:par>
                                <p:cTn id="16" presetID="32" presetClass="emph" presetSubtype="0" fill="hold" nodeType="withEffect">
                                  <p:stCondLst>
                                    <p:cond delay="0"/>
                                  </p:stCondLst>
                                  <p:childTnLst>
                                    <p:animRot by="120000">
                                      <p:cBhvr>
                                        <p:cTn id="17" dur="100" fill="hold">
                                          <p:stCondLst>
                                            <p:cond delay="0"/>
                                          </p:stCondLst>
                                        </p:cTn>
                                        <p:tgtEl>
                                          <p:spTgt spid="29"/>
                                        </p:tgtEl>
                                        <p:attrNameLst>
                                          <p:attrName>r</p:attrName>
                                        </p:attrNameLst>
                                      </p:cBhvr>
                                    </p:animRot>
                                    <p:animRot by="-240000">
                                      <p:cBhvr>
                                        <p:cTn id="18" dur="200" fill="hold">
                                          <p:stCondLst>
                                            <p:cond delay="200"/>
                                          </p:stCondLst>
                                        </p:cTn>
                                        <p:tgtEl>
                                          <p:spTgt spid="29"/>
                                        </p:tgtEl>
                                        <p:attrNameLst>
                                          <p:attrName>r</p:attrName>
                                        </p:attrNameLst>
                                      </p:cBhvr>
                                    </p:animRot>
                                    <p:animRot by="240000">
                                      <p:cBhvr>
                                        <p:cTn id="19" dur="200" fill="hold">
                                          <p:stCondLst>
                                            <p:cond delay="400"/>
                                          </p:stCondLst>
                                        </p:cTn>
                                        <p:tgtEl>
                                          <p:spTgt spid="29"/>
                                        </p:tgtEl>
                                        <p:attrNameLst>
                                          <p:attrName>r</p:attrName>
                                        </p:attrNameLst>
                                      </p:cBhvr>
                                    </p:animRot>
                                    <p:animRot by="-240000">
                                      <p:cBhvr>
                                        <p:cTn id="20" dur="200" fill="hold">
                                          <p:stCondLst>
                                            <p:cond delay="600"/>
                                          </p:stCondLst>
                                        </p:cTn>
                                        <p:tgtEl>
                                          <p:spTgt spid="29"/>
                                        </p:tgtEl>
                                        <p:attrNameLst>
                                          <p:attrName>r</p:attrName>
                                        </p:attrNameLst>
                                      </p:cBhvr>
                                    </p:animRot>
                                    <p:animRot by="120000">
                                      <p:cBhvr>
                                        <p:cTn id="21"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17</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AI Revolution</a:t>
            </a:r>
          </a:p>
        </p:txBody>
      </p:sp>
      <p:pic>
        <p:nvPicPr>
          <p:cNvPr id="8" name="Picture 7" descr="Chart, line chart&#10;&#10;Description automatically generated">
            <a:extLst>
              <a:ext uri="{FF2B5EF4-FFF2-40B4-BE49-F238E27FC236}">
                <a16:creationId xmlns:a16="http://schemas.microsoft.com/office/drawing/2014/main" id="{0A821806-AFB1-47B1-EF07-3A048F18E95C}"/>
              </a:ext>
            </a:extLst>
          </p:cNvPr>
          <p:cNvPicPr>
            <a:picLocks noChangeAspect="1"/>
          </p:cNvPicPr>
          <p:nvPr/>
        </p:nvPicPr>
        <p:blipFill rotWithShape="1">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10000"/>
                    </a14:imgEffect>
                  </a14:imgLayer>
                </a14:imgProps>
              </a:ext>
              <a:ext uri="{28A0092B-C50C-407E-A947-70E740481C1C}">
                <a14:useLocalDpi xmlns:a14="http://schemas.microsoft.com/office/drawing/2010/main" val="0"/>
              </a:ext>
            </a:extLst>
          </a:blip>
          <a:srcRect t="20000" b="11163"/>
          <a:stretch/>
        </p:blipFill>
        <p:spPr>
          <a:xfrm>
            <a:off x="0" y="977771"/>
            <a:ext cx="10975522" cy="5362706"/>
          </a:xfrm>
          <a:prstGeom prst="rect">
            <a:avLst/>
          </a:prstGeom>
        </p:spPr>
      </p:pic>
      <p:sp>
        <p:nvSpPr>
          <p:cNvPr id="10" name="Arrow: Left 9">
            <a:extLst>
              <a:ext uri="{FF2B5EF4-FFF2-40B4-BE49-F238E27FC236}">
                <a16:creationId xmlns:a16="http://schemas.microsoft.com/office/drawing/2014/main" id="{5E12AD67-183E-47C6-AE43-638D7F13B4CE}"/>
              </a:ext>
            </a:extLst>
          </p:cNvPr>
          <p:cNvSpPr/>
          <p:nvPr/>
        </p:nvSpPr>
        <p:spPr bwMode="auto">
          <a:xfrm rot="2721770">
            <a:off x="499729" y="1903229"/>
            <a:ext cx="967563" cy="776177"/>
          </a:xfrm>
          <a:prstGeom prst="leftArrow">
            <a:avLst/>
          </a:prstGeom>
          <a:solidFill>
            <a:srgbClr val="FF66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Arrow: Left 10">
            <a:extLst>
              <a:ext uri="{FF2B5EF4-FFF2-40B4-BE49-F238E27FC236}">
                <a16:creationId xmlns:a16="http://schemas.microsoft.com/office/drawing/2014/main" id="{056F1F43-2CCD-60F8-589B-498C9BEC1714}"/>
              </a:ext>
            </a:extLst>
          </p:cNvPr>
          <p:cNvSpPr/>
          <p:nvPr/>
        </p:nvSpPr>
        <p:spPr bwMode="auto">
          <a:xfrm rot="18958279">
            <a:off x="500346" y="5062675"/>
            <a:ext cx="967563" cy="776177"/>
          </a:xfrm>
          <a:prstGeom prst="leftArrow">
            <a:avLst/>
          </a:prstGeom>
          <a:solidFill>
            <a:srgbClr val="FF66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 name="TextBox 4">
            <a:extLst>
              <a:ext uri="{FF2B5EF4-FFF2-40B4-BE49-F238E27FC236}">
                <a16:creationId xmlns:a16="http://schemas.microsoft.com/office/drawing/2014/main" id="{65897CAE-361A-3708-F2BD-8519D72D7CFF}"/>
              </a:ext>
            </a:extLst>
          </p:cNvPr>
          <p:cNvSpPr txBox="1"/>
          <p:nvPr/>
        </p:nvSpPr>
        <p:spPr>
          <a:xfrm>
            <a:off x="3355940" y="1693250"/>
            <a:ext cx="4760536" cy="323165"/>
          </a:xfrm>
          <a:prstGeom prst="rect">
            <a:avLst/>
          </a:prstGeom>
          <a:solidFill>
            <a:schemeClr val="bg1"/>
          </a:solidFill>
        </p:spPr>
        <p:txBody>
          <a:bodyPr wrap="square" rtlCol="0">
            <a:spAutoFit/>
          </a:bodyPr>
          <a:lstStyle/>
          <a:p>
            <a:pPr algn="ctr"/>
            <a:r>
              <a:rPr lang="en-US" sz="1430" b="1" dirty="0">
                <a:solidFill>
                  <a:srgbClr val="FF6600"/>
                </a:solidFill>
                <a:latin typeface="Microsoft Sans Serif" panose="020B0604020202020204" pitchFamily="34" charset="0"/>
                <a:ea typeface="Microsoft Sans Serif" panose="020B0604020202020204" pitchFamily="34" charset="0"/>
                <a:cs typeface="Microsoft Sans Serif" panose="020B0604020202020204" pitchFamily="34" charset="0"/>
              </a:rPr>
              <a:t>Human performance, as the benchmark, is set to zero</a:t>
            </a:r>
          </a:p>
        </p:txBody>
      </p:sp>
      <p:sp>
        <p:nvSpPr>
          <p:cNvPr id="6" name="TextBox 5">
            <a:extLst>
              <a:ext uri="{FF2B5EF4-FFF2-40B4-BE49-F238E27FC236}">
                <a16:creationId xmlns:a16="http://schemas.microsoft.com/office/drawing/2014/main" id="{E8812590-B069-40D3-42CE-40DBF1F77FEF}"/>
              </a:ext>
            </a:extLst>
          </p:cNvPr>
          <p:cNvSpPr txBox="1"/>
          <p:nvPr/>
        </p:nvSpPr>
        <p:spPr>
          <a:xfrm>
            <a:off x="1310747" y="5761852"/>
            <a:ext cx="6692611" cy="224677"/>
          </a:xfrm>
          <a:prstGeom prst="rect">
            <a:avLst/>
          </a:prstGeom>
          <a:solidFill>
            <a:schemeClr val="bg1"/>
          </a:solidFill>
        </p:spPr>
        <p:txBody>
          <a:bodyPr wrap="square" lIns="0" tIns="0" rIns="0" bIns="0" rtlCol="0">
            <a:spAutoFit/>
          </a:bodyPr>
          <a:lstStyle/>
          <a:p>
            <a:pPr algn="ctr"/>
            <a:r>
              <a:rPr lang="en-US" sz="1460" b="1" dirty="0">
                <a:solidFill>
                  <a:srgbClr val="FF6600"/>
                </a:solidFill>
                <a:latin typeface="Microsoft Sans Serif" panose="020B0604020202020204" pitchFamily="34" charset="0"/>
                <a:ea typeface="Microsoft Sans Serif" panose="020B0604020202020204" pitchFamily="34" charset="0"/>
                <a:cs typeface="Microsoft Sans Serif" panose="020B0604020202020204" pitchFamily="34" charset="0"/>
              </a:rPr>
              <a:t>The capability of each AI system is normalized to an initial performance of -100</a:t>
            </a:r>
          </a:p>
        </p:txBody>
      </p:sp>
      <p:grpSp>
        <p:nvGrpSpPr>
          <p:cNvPr id="4" name="Group 3">
            <a:extLst>
              <a:ext uri="{FF2B5EF4-FFF2-40B4-BE49-F238E27FC236}">
                <a16:creationId xmlns:a16="http://schemas.microsoft.com/office/drawing/2014/main" id="{67BA984C-4E20-FD47-A12D-7BFAC8287BDA}"/>
              </a:ext>
            </a:extLst>
          </p:cNvPr>
          <p:cNvGrpSpPr/>
          <p:nvPr/>
        </p:nvGrpSpPr>
        <p:grpSpPr>
          <a:xfrm>
            <a:off x="0" y="823830"/>
            <a:ext cx="12200709" cy="6034170"/>
            <a:chOff x="0" y="823830"/>
            <a:chExt cx="12200709" cy="6034170"/>
          </a:xfrm>
        </p:grpSpPr>
        <p:pic>
          <p:nvPicPr>
            <p:cNvPr id="3" name="Picture 2" descr="Qr code&#10;&#10;Description automatically generated">
              <a:extLst>
                <a:ext uri="{FF2B5EF4-FFF2-40B4-BE49-F238E27FC236}">
                  <a16:creationId xmlns:a16="http://schemas.microsoft.com/office/drawing/2014/main" id="{E03E6041-1F71-3B0F-7BC7-3A4E9E05D9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73919" y="4171949"/>
              <a:ext cx="2219325" cy="2219325"/>
            </a:xfrm>
            <a:prstGeom prst="rect">
              <a:avLst/>
            </a:prstGeom>
          </p:spPr>
        </p:pic>
        <p:pic>
          <p:nvPicPr>
            <p:cNvPr id="12290" name="Picture 2">
              <a:extLst>
                <a:ext uri="{FF2B5EF4-FFF2-40B4-BE49-F238E27FC236}">
                  <a16:creationId xmlns:a16="http://schemas.microsoft.com/office/drawing/2014/main" id="{F263D1B1-38B2-8805-2A27-8EF24CCB807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594" b="1133"/>
            <a:stretch/>
          </p:blipFill>
          <p:spPr bwMode="auto">
            <a:xfrm>
              <a:off x="0" y="823830"/>
              <a:ext cx="12200709" cy="603417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descr="Qr code&#10;&#10;Description automatically generated">
            <a:extLst>
              <a:ext uri="{FF2B5EF4-FFF2-40B4-BE49-F238E27FC236}">
                <a16:creationId xmlns:a16="http://schemas.microsoft.com/office/drawing/2014/main" id="{7B8F5F36-CD23-2187-0AE2-D7B67D34C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1519" y="4019549"/>
            <a:ext cx="2219325" cy="2219325"/>
          </a:xfrm>
          <a:prstGeom prst="rect">
            <a:avLst/>
          </a:prstGeom>
        </p:spPr>
      </p:pic>
    </p:spTree>
    <p:extLst>
      <p:ext uri="{BB962C8B-B14F-4D97-AF65-F5344CB8AC3E}">
        <p14:creationId xmlns:p14="http://schemas.microsoft.com/office/powerpoint/2010/main" val="2561629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1" nodeType="click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5" grpId="0" animBg="1"/>
      <p:bldP spid="5" grpId="1" animBg="1"/>
      <p:bldP spid="6" grpId="0" animBg="1"/>
      <p:bldP spid="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18</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AI Revolution</a:t>
            </a:r>
          </a:p>
        </p:txBody>
      </p:sp>
      <p:pic>
        <p:nvPicPr>
          <p:cNvPr id="3" name="Picture 2" descr="Chart, line chart&#10;&#10;Description automatically generated">
            <a:extLst>
              <a:ext uri="{FF2B5EF4-FFF2-40B4-BE49-F238E27FC236}">
                <a16:creationId xmlns:a16="http://schemas.microsoft.com/office/drawing/2014/main" id="{2776C8C3-FA9B-8665-703E-394EB51661CE}"/>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t="20382" b="11309"/>
          <a:stretch/>
        </p:blipFill>
        <p:spPr>
          <a:xfrm>
            <a:off x="0" y="1007364"/>
            <a:ext cx="10999036" cy="5303520"/>
          </a:xfrm>
          <a:prstGeom prst="rect">
            <a:avLst/>
          </a:prstGeom>
        </p:spPr>
      </p:pic>
      <p:pic>
        <p:nvPicPr>
          <p:cNvPr id="2" name="Picture 1" descr="Qr code&#10;&#10;Description automatically generated">
            <a:extLst>
              <a:ext uri="{FF2B5EF4-FFF2-40B4-BE49-F238E27FC236}">
                <a16:creationId xmlns:a16="http://schemas.microsoft.com/office/drawing/2014/main" id="{7B8F5F36-CD23-2187-0AE2-D7B67D34C0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1519" y="4019549"/>
            <a:ext cx="2219325" cy="2219325"/>
          </a:xfrm>
          <a:prstGeom prst="rect">
            <a:avLst/>
          </a:prstGeom>
        </p:spPr>
      </p:pic>
    </p:spTree>
    <p:extLst>
      <p:ext uri="{BB962C8B-B14F-4D97-AF65-F5344CB8AC3E}">
        <p14:creationId xmlns:p14="http://schemas.microsoft.com/office/powerpoint/2010/main" val="641407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19</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AI Revolution</a:t>
            </a:r>
          </a:p>
        </p:txBody>
      </p:sp>
      <p:pic>
        <p:nvPicPr>
          <p:cNvPr id="4" name="Picture 3" descr="Chart, line chart&#10;&#10;Description automatically generated">
            <a:extLst>
              <a:ext uri="{FF2B5EF4-FFF2-40B4-BE49-F238E27FC236}">
                <a16:creationId xmlns:a16="http://schemas.microsoft.com/office/drawing/2014/main" id="{F8786690-6937-71E9-2D71-410FC394010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247" b="11176"/>
          <a:stretch/>
        </p:blipFill>
        <p:spPr>
          <a:xfrm>
            <a:off x="0" y="1001014"/>
            <a:ext cx="10956132" cy="5323586"/>
          </a:xfrm>
          <a:prstGeom prst="rect">
            <a:avLst/>
          </a:prstGeom>
        </p:spPr>
      </p:pic>
      <p:pic>
        <p:nvPicPr>
          <p:cNvPr id="7" name="Picture 6" descr="Qr code&#10;&#10;Description automatically generated">
            <a:extLst>
              <a:ext uri="{FF2B5EF4-FFF2-40B4-BE49-F238E27FC236}">
                <a16:creationId xmlns:a16="http://schemas.microsoft.com/office/drawing/2014/main" id="{D84F9BC1-7FBD-32EF-7184-2E5E67A737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1519" y="4019549"/>
            <a:ext cx="2219325" cy="2219325"/>
          </a:xfrm>
          <a:prstGeom prst="rect">
            <a:avLst/>
          </a:prstGeom>
        </p:spPr>
      </p:pic>
      <p:sp>
        <p:nvSpPr>
          <p:cNvPr id="5" name="Freeform: Shape 4">
            <a:extLst>
              <a:ext uri="{FF2B5EF4-FFF2-40B4-BE49-F238E27FC236}">
                <a16:creationId xmlns:a16="http://schemas.microsoft.com/office/drawing/2014/main" id="{E79B250C-06C2-B83C-D820-D837186B5CA5}"/>
              </a:ext>
            </a:extLst>
          </p:cNvPr>
          <p:cNvSpPr/>
          <p:nvPr/>
        </p:nvSpPr>
        <p:spPr bwMode="auto">
          <a:xfrm rot="6016563" flipV="1">
            <a:off x="9227045" y="2565534"/>
            <a:ext cx="503743" cy="1804106"/>
          </a:xfrm>
          <a:custGeom>
            <a:avLst/>
            <a:gdLst>
              <a:gd name="connsiteX0" fmla="*/ 0 w 503743"/>
              <a:gd name="connsiteY0" fmla="*/ 1804106 h 1804106"/>
              <a:gd name="connsiteX1" fmla="*/ 503743 w 503743"/>
              <a:gd name="connsiteY1" fmla="*/ 5932 h 1804106"/>
            </a:gdLst>
            <a:ahLst/>
            <a:cxnLst>
              <a:cxn ang="0">
                <a:pos x="connsiteX0" y="connsiteY0"/>
              </a:cxn>
              <a:cxn ang="0">
                <a:pos x="connsiteX1" y="connsiteY1"/>
              </a:cxn>
            </a:cxnLst>
            <a:rect l="l" t="t" r="r" b="b"/>
            <a:pathLst>
              <a:path w="503743" h="1804106" extrusionOk="0">
                <a:moveTo>
                  <a:pt x="0" y="1804106"/>
                </a:moveTo>
                <a:cubicBezTo>
                  <a:pt x="134418" y="869602"/>
                  <a:pt x="340015" y="-70721"/>
                  <a:pt x="503743" y="5932"/>
                </a:cubicBezTo>
              </a:path>
            </a:pathLst>
          </a:custGeom>
          <a:noFill/>
          <a:ln w="50800" cap="rnd"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Freeform: Shape 5">
            <a:extLst>
              <a:ext uri="{FF2B5EF4-FFF2-40B4-BE49-F238E27FC236}">
                <a16:creationId xmlns:a16="http://schemas.microsoft.com/office/drawing/2014/main" id="{E587214C-C1F5-934A-ED51-A8C1736CCD5B}"/>
              </a:ext>
            </a:extLst>
          </p:cNvPr>
          <p:cNvSpPr/>
          <p:nvPr/>
        </p:nvSpPr>
        <p:spPr bwMode="auto">
          <a:xfrm rot="2477228" flipH="1">
            <a:off x="10311814" y="3424964"/>
            <a:ext cx="226732" cy="191114"/>
          </a:xfrm>
          <a:custGeom>
            <a:avLst/>
            <a:gdLst>
              <a:gd name="connsiteX0" fmla="*/ 0 w 226732"/>
              <a:gd name="connsiteY0" fmla="*/ 191113 h 191114"/>
              <a:gd name="connsiteX1" fmla="*/ 226732 w 226732"/>
              <a:gd name="connsiteY1" fmla="*/ 628 h 191114"/>
            </a:gdLst>
            <a:ahLst/>
            <a:cxnLst>
              <a:cxn ang="0">
                <a:pos x="connsiteX0" y="connsiteY0"/>
              </a:cxn>
              <a:cxn ang="0">
                <a:pos x="connsiteX1" y="connsiteY1"/>
              </a:cxn>
            </a:cxnLst>
            <a:rect l="l" t="t" r="r" b="b"/>
            <a:pathLst>
              <a:path w="226732" h="191114" extrusionOk="0">
                <a:moveTo>
                  <a:pt x="0" y="191113"/>
                </a:moveTo>
                <a:cubicBezTo>
                  <a:pt x="65357" y="93881"/>
                  <a:pt x="149394" y="-7637"/>
                  <a:pt x="226732" y="628"/>
                </a:cubicBezTo>
              </a:path>
            </a:pathLst>
          </a:custGeom>
          <a:noFill/>
          <a:ln w="50800" cap="rnd"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Freeform: Shape 7">
            <a:extLst>
              <a:ext uri="{FF2B5EF4-FFF2-40B4-BE49-F238E27FC236}">
                <a16:creationId xmlns:a16="http://schemas.microsoft.com/office/drawing/2014/main" id="{8F7720C6-967F-8A61-C3ED-CDD363D8ADCD}"/>
              </a:ext>
            </a:extLst>
          </p:cNvPr>
          <p:cNvSpPr/>
          <p:nvPr/>
        </p:nvSpPr>
        <p:spPr bwMode="auto">
          <a:xfrm rot="10800000" flipH="1">
            <a:off x="8539388" y="3562349"/>
            <a:ext cx="45719" cy="291241"/>
          </a:xfrm>
          <a:custGeom>
            <a:avLst/>
            <a:gdLst>
              <a:gd name="connsiteX0" fmla="*/ 0 w 45719"/>
              <a:gd name="connsiteY0" fmla="*/ 291241 h 291241"/>
              <a:gd name="connsiteX1" fmla="*/ 45719 w 45719"/>
              <a:gd name="connsiteY1" fmla="*/ 957 h 291241"/>
            </a:gdLst>
            <a:ahLst/>
            <a:cxnLst>
              <a:cxn ang="0">
                <a:pos x="connsiteX0" y="connsiteY0"/>
              </a:cxn>
              <a:cxn ang="0">
                <a:pos x="connsiteX1" y="connsiteY1"/>
              </a:cxn>
            </a:cxnLst>
            <a:rect l="l" t="t" r="r" b="b"/>
            <a:pathLst>
              <a:path w="45719" h="291241" extrusionOk="0">
                <a:moveTo>
                  <a:pt x="0" y="291241"/>
                </a:moveTo>
                <a:cubicBezTo>
                  <a:pt x="11604" y="139893"/>
                  <a:pt x="32398" y="-10366"/>
                  <a:pt x="45719" y="957"/>
                </a:cubicBezTo>
              </a:path>
            </a:pathLst>
          </a:custGeom>
          <a:noFill/>
          <a:ln w="50800" cap="rnd"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Freeform: Shape 9">
            <a:extLst>
              <a:ext uri="{FF2B5EF4-FFF2-40B4-BE49-F238E27FC236}">
                <a16:creationId xmlns:a16="http://schemas.microsoft.com/office/drawing/2014/main" id="{E949FC4F-3832-3F81-F3D6-04D34390322E}"/>
              </a:ext>
            </a:extLst>
          </p:cNvPr>
          <p:cNvSpPr/>
          <p:nvPr/>
        </p:nvSpPr>
        <p:spPr bwMode="auto">
          <a:xfrm rot="16764820" flipV="1">
            <a:off x="9264339" y="2851284"/>
            <a:ext cx="503743" cy="1804106"/>
          </a:xfrm>
          <a:custGeom>
            <a:avLst/>
            <a:gdLst>
              <a:gd name="connsiteX0" fmla="*/ 0 w 503743"/>
              <a:gd name="connsiteY0" fmla="*/ 1804106 h 1804106"/>
              <a:gd name="connsiteX1" fmla="*/ 503743 w 503743"/>
              <a:gd name="connsiteY1" fmla="*/ 5932 h 1804106"/>
            </a:gdLst>
            <a:ahLst/>
            <a:cxnLst>
              <a:cxn ang="0">
                <a:pos x="connsiteX0" y="connsiteY0"/>
              </a:cxn>
              <a:cxn ang="0">
                <a:pos x="connsiteX1" y="connsiteY1"/>
              </a:cxn>
            </a:cxnLst>
            <a:rect l="l" t="t" r="r" b="b"/>
            <a:pathLst>
              <a:path w="503743" h="1804106" extrusionOk="0">
                <a:moveTo>
                  <a:pt x="0" y="1804106"/>
                </a:moveTo>
                <a:cubicBezTo>
                  <a:pt x="134418" y="869602"/>
                  <a:pt x="340015" y="-70721"/>
                  <a:pt x="503743" y="5932"/>
                </a:cubicBezTo>
              </a:path>
            </a:pathLst>
          </a:custGeom>
          <a:noFill/>
          <a:ln w="50800" cap="rnd" cmpd="sng" algn="ctr">
            <a:solidFill>
              <a:srgbClr val="FF0000"/>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117610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700"/>
                                        <p:tgtEl>
                                          <p:spTgt spid="5"/>
                                        </p:tgtEl>
                                      </p:cBhvr>
                                    </p:animEffect>
                                  </p:childTnLst>
                                </p:cTn>
                              </p:par>
                              <p:par>
                                <p:cTn id="8" presetID="18" presetClass="entr" presetSubtype="12" fill="hold" grpId="0" nodeType="withEffect">
                                  <p:stCondLst>
                                    <p:cond delay="40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grpId="0" nodeType="withEffect">
                                  <p:stCondLst>
                                    <p:cond delay="700"/>
                                  </p:stCondLst>
                                  <p:childTnLst>
                                    <p:set>
                                      <p:cBhvr>
                                        <p:cTn id="12" dur="1" fill="hold">
                                          <p:stCondLst>
                                            <p:cond delay="0"/>
                                          </p:stCondLst>
                                        </p:cTn>
                                        <p:tgtEl>
                                          <p:spTgt spid="10"/>
                                        </p:tgtEl>
                                        <p:attrNameLst>
                                          <p:attrName>style.visibility</p:attrName>
                                        </p:attrNameLst>
                                      </p:cBhvr>
                                      <p:to>
                                        <p:strVal val="visible"/>
                                      </p:to>
                                    </p:set>
                                    <p:animEffect transition="in" filter="strips(downLeft)">
                                      <p:cBhvr>
                                        <p:cTn id="13" dur="700"/>
                                        <p:tgtEl>
                                          <p:spTgt spid="10"/>
                                        </p:tgtEl>
                                      </p:cBhvr>
                                    </p:animEffect>
                                  </p:childTnLst>
                                </p:cTn>
                              </p:par>
                              <p:par>
                                <p:cTn id="14" presetID="18" presetClass="entr" presetSubtype="9" fill="hold" grpId="0" nodeType="withEffect">
                                  <p:stCondLst>
                                    <p:cond delay="120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130"/>
          </a:xfrm>
        </p:spPr>
        <p:txBody>
          <a:bodyPr/>
          <a:lstStyle/>
          <a:p>
            <a:pPr algn="l"/>
            <a:r>
              <a:rPr lang="en-US" sz="4000" dirty="0">
                <a:latin typeface="Calibri" panose="020F0502020204030204" pitchFamily="34" charset="0"/>
                <a:cs typeface="Calibri" panose="020F0502020204030204" pitchFamily="34" charset="0"/>
              </a:rPr>
              <a:t>     </a:t>
            </a:r>
            <a:r>
              <a:rPr lang="en-US" sz="4000" i="1" dirty="0">
                <a:latin typeface="Calibri" panose="020F0502020204030204" pitchFamily="34" charset="0"/>
                <a:cs typeface="Calibri" panose="020F0502020204030204" pitchFamily="34" charset="0"/>
              </a:rPr>
              <a:t>By the end of this tutorial I will be able to…</a:t>
            </a:r>
          </a:p>
        </p:txBody>
      </p:sp>
      <p:sp>
        <p:nvSpPr>
          <p:cNvPr id="6" name="Rectangle: Rounded Corners 5">
            <a:extLst>
              <a:ext uri="{FF2B5EF4-FFF2-40B4-BE49-F238E27FC236}">
                <a16:creationId xmlns:a16="http://schemas.microsoft.com/office/drawing/2014/main" id="{9218EA47-7C35-DF66-662B-F941115B9ABA}"/>
              </a:ext>
            </a:extLst>
          </p:cNvPr>
          <p:cNvSpPr/>
          <p:nvPr/>
        </p:nvSpPr>
        <p:spPr>
          <a:xfrm>
            <a:off x="595153" y="1860327"/>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a:solidFill>
                  <a:sysClr val="windowText" lastClr="000000"/>
                </a:solidFill>
                <a:latin typeface="Calibri" panose="020F0502020204030204" pitchFamily="34" charset="0"/>
                <a:cs typeface="Calibri" panose="020F0502020204030204" pitchFamily="34" charset="0"/>
              </a:rPr>
              <a:t>… Explain </a:t>
            </a:r>
            <a:r>
              <a:rPr lang="en-US" sz="2000" b="1">
                <a:solidFill>
                  <a:sysClr val="windowText" lastClr="000000"/>
                </a:solidFill>
                <a:latin typeface="Calibri" panose="020F0502020204030204" pitchFamily="34" charset="0"/>
                <a:cs typeface="Calibri" panose="020F0502020204030204" pitchFamily="34" charset="0"/>
              </a:rPr>
              <a:t>“from tools to teammate” </a:t>
            </a:r>
            <a:r>
              <a:rPr lang="en-US" sz="2000">
                <a:solidFill>
                  <a:sysClr val="windowText" lastClr="000000"/>
                </a:solidFill>
                <a:latin typeface="Calibri" panose="020F0502020204030204" pitchFamily="34" charset="0"/>
                <a:cs typeface="Calibri" panose="020F0502020204030204" pitchFamily="34" charset="0"/>
              </a:rPr>
              <a:t>paradigm shift</a:t>
            </a:r>
            <a:endParaRPr lang="en-US" sz="2000" i="0" u="none" strike="noStrike" baseline="0">
              <a:solidFill>
                <a:sysClr val="windowText" lastClr="00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A4CEE6A-618D-504A-C8DF-80BD01BFEAC8}"/>
              </a:ext>
            </a:extLst>
          </p:cNvPr>
          <p:cNvSpPr/>
          <p:nvPr/>
        </p:nvSpPr>
        <p:spPr>
          <a:xfrm>
            <a:off x="8074850" y="1860327"/>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a:solidFill>
                  <a:sysClr val="windowText" lastClr="000000"/>
                </a:solidFill>
                <a:latin typeface="Calibri" panose="020F0502020204030204" pitchFamily="34" charset="0"/>
                <a:cs typeface="Calibri" panose="020F0502020204030204" pitchFamily="34" charset="0"/>
              </a:rPr>
              <a:t>… </a:t>
            </a:r>
            <a:r>
              <a:rPr lang="en-US" sz="200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Compare and contrast traditional </a:t>
            </a:r>
            <a:r>
              <a:rPr lang="en-US" sz="2000" b="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automation taxonomies </a:t>
            </a:r>
            <a:r>
              <a:rPr lang="en-US" sz="200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to </a:t>
            </a:r>
            <a:r>
              <a:rPr lang="en-US" sz="2000" b="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human-machine teaming taxonomies</a:t>
            </a:r>
            <a:endParaRPr lang="en-US" sz="2000" b="1" i="0" u="none" strike="noStrike" baseline="0">
              <a:solidFill>
                <a:sysClr val="windowText" lastClr="00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3C688EA-3FA3-12E5-2234-11691744BD9B}"/>
              </a:ext>
            </a:extLst>
          </p:cNvPr>
          <p:cNvSpPr/>
          <p:nvPr/>
        </p:nvSpPr>
        <p:spPr>
          <a:xfrm>
            <a:off x="595153" y="3976643"/>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dirty="0">
                <a:solidFill>
                  <a:sysClr val="windowText" lastClr="000000"/>
                </a:solidFill>
                <a:latin typeface="Calibri" panose="020F0502020204030204" pitchFamily="34" charset="0"/>
                <a:cs typeface="Calibri" panose="020F0502020204030204" pitchFamily="34" charset="0"/>
              </a:rPr>
              <a:t>… Describe DoD human factors </a:t>
            </a:r>
            <a:r>
              <a:rPr lang="en-US" sz="2000" b="1" dirty="0">
                <a:solidFill>
                  <a:sysClr val="windowText" lastClr="000000"/>
                </a:solidFill>
                <a:latin typeface="Calibri" panose="020F0502020204030204" pitchFamily="34" charset="0"/>
                <a:cs typeface="Calibri" panose="020F0502020204030204" pitchFamily="34" charset="0"/>
              </a:rPr>
              <a:t>R&amp;D priorities </a:t>
            </a:r>
            <a:r>
              <a:rPr lang="en-US" sz="2000" dirty="0">
                <a:solidFill>
                  <a:sysClr val="windowText" lastClr="000000"/>
                </a:solidFill>
                <a:latin typeface="Calibri" panose="020F0502020204030204" pitchFamily="34" charset="0"/>
                <a:cs typeface="Calibri" panose="020F0502020204030204" pitchFamily="34" charset="0"/>
              </a:rPr>
              <a:t>and roadmaps</a:t>
            </a:r>
            <a:endParaRPr lang="en-US" sz="2000" b="0" i="0" u="none" strike="noStrike" baseline="0" dirty="0">
              <a:solidFill>
                <a:sysClr val="windowText" lastClr="00000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8808ED6D-952F-CEA7-6D45-565032F8517B}"/>
              </a:ext>
            </a:extLst>
          </p:cNvPr>
          <p:cNvSpPr/>
          <p:nvPr/>
        </p:nvSpPr>
        <p:spPr>
          <a:xfrm>
            <a:off x="8074850" y="3976642"/>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dirty="0">
                <a:solidFill>
                  <a:sysClr val="windowText" lastClr="000000"/>
                </a:solidFill>
                <a:latin typeface="Calibri" panose="020F0502020204030204" pitchFamily="34" charset="0"/>
                <a:cs typeface="Calibri" panose="020F0502020204030204" pitchFamily="34" charset="0"/>
              </a:rPr>
              <a:t>… Identify Human-Machine Teaming performance </a:t>
            </a:r>
            <a:r>
              <a:rPr lang="en-US" sz="2000" b="1" dirty="0">
                <a:solidFill>
                  <a:sysClr val="windowText" lastClr="000000"/>
                </a:solidFill>
                <a:latin typeface="Calibri" panose="020F0502020204030204" pitchFamily="34" charset="0"/>
                <a:cs typeface="Calibri" panose="020F0502020204030204" pitchFamily="34" charset="0"/>
              </a:rPr>
              <a:t>enablers</a:t>
            </a:r>
          </a:p>
        </p:txBody>
      </p:sp>
      <p:pic>
        <p:nvPicPr>
          <p:cNvPr id="12" name="Picture 11" descr="Puzzles in brain">
            <a:extLst>
              <a:ext uri="{FF2B5EF4-FFF2-40B4-BE49-F238E27FC236}">
                <a16:creationId xmlns:a16="http://schemas.microsoft.com/office/drawing/2014/main" id="{3DECD7D9-4CA7-7B92-7E9D-9650DF2277F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18327" r="21999"/>
          <a:stretch/>
        </p:blipFill>
        <p:spPr>
          <a:xfrm>
            <a:off x="4319460" y="1860325"/>
            <a:ext cx="3516234" cy="3928334"/>
          </a:xfrm>
          <a:prstGeom prst="rect">
            <a:avLst/>
          </a:prstGeom>
        </p:spPr>
      </p:pic>
    </p:spTree>
    <p:extLst>
      <p:ext uri="{BB962C8B-B14F-4D97-AF65-F5344CB8AC3E}">
        <p14:creationId xmlns:p14="http://schemas.microsoft.com/office/powerpoint/2010/main" val="1107653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50"/>
                                        <p:tgtEl>
                                          <p:spTgt spid="7"/>
                                        </p:tgtEl>
                                      </p:cBhvr>
                                    </p:animEffect>
                                  </p:childTnLst>
                                </p:cTn>
                              </p:par>
                              <p:par>
                                <p:cTn id="13" presetID="25" presetClass="emph" presetSubtype="0" fill="hold" grpId="1" nodeType="withEffect">
                                  <p:stCondLst>
                                    <p:cond delay="0"/>
                                  </p:stCondLst>
                                  <p:childTnLst>
                                    <p:animClr clrSpc="hsl" dir="cw">
                                      <p:cBhvr override="childStyle">
                                        <p:cTn id="14" dur="250" fill="hold"/>
                                        <p:tgtEl>
                                          <p:spTgt spid="6"/>
                                        </p:tgtEl>
                                        <p:attrNameLst>
                                          <p:attrName>style.color</p:attrName>
                                        </p:attrNameLst>
                                      </p:cBhvr>
                                      <p:by>
                                        <p:hsl h="0" s="-70588" l="0"/>
                                      </p:by>
                                    </p:animClr>
                                    <p:animClr clrSpc="hsl" dir="cw">
                                      <p:cBhvr>
                                        <p:cTn id="15" dur="250" fill="hold"/>
                                        <p:tgtEl>
                                          <p:spTgt spid="6"/>
                                        </p:tgtEl>
                                        <p:attrNameLst>
                                          <p:attrName>fillcolor</p:attrName>
                                        </p:attrNameLst>
                                      </p:cBhvr>
                                      <p:by>
                                        <p:hsl h="0" s="-70588" l="0"/>
                                      </p:by>
                                    </p:animClr>
                                    <p:animClr clrSpc="hsl" dir="cw">
                                      <p:cBhvr>
                                        <p:cTn id="16" dur="250" fill="hold"/>
                                        <p:tgtEl>
                                          <p:spTgt spid="6"/>
                                        </p:tgtEl>
                                        <p:attrNameLst>
                                          <p:attrName>stroke.color</p:attrName>
                                        </p:attrNameLst>
                                      </p:cBhvr>
                                      <p:by>
                                        <p:hsl h="0" s="-70588" l="0"/>
                                      </p:by>
                                    </p:animClr>
                                    <p:set>
                                      <p:cBhvr>
                                        <p:cTn id="17" dur="250" fill="hold"/>
                                        <p:tgtEl>
                                          <p:spTgt spid="6"/>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250"/>
                                        <p:tgtEl>
                                          <p:spTgt spid="8"/>
                                        </p:tgtEl>
                                      </p:cBhvr>
                                    </p:animEffect>
                                  </p:childTnLst>
                                </p:cTn>
                              </p:par>
                              <p:par>
                                <p:cTn id="23" presetID="25" presetClass="emph" presetSubtype="0" fill="hold" grpId="1" nodeType="withEffect">
                                  <p:stCondLst>
                                    <p:cond delay="0"/>
                                  </p:stCondLst>
                                  <p:childTnLst>
                                    <p:animClr clrSpc="hsl" dir="cw">
                                      <p:cBhvr override="childStyle">
                                        <p:cTn id="24" dur="250" fill="hold"/>
                                        <p:tgtEl>
                                          <p:spTgt spid="7"/>
                                        </p:tgtEl>
                                        <p:attrNameLst>
                                          <p:attrName>style.color</p:attrName>
                                        </p:attrNameLst>
                                      </p:cBhvr>
                                      <p:by>
                                        <p:hsl h="0" s="-70588" l="0"/>
                                      </p:by>
                                    </p:animClr>
                                    <p:animClr clrSpc="hsl" dir="cw">
                                      <p:cBhvr>
                                        <p:cTn id="25" dur="250" fill="hold"/>
                                        <p:tgtEl>
                                          <p:spTgt spid="7"/>
                                        </p:tgtEl>
                                        <p:attrNameLst>
                                          <p:attrName>fillcolor</p:attrName>
                                        </p:attrNameLst>
                                      </p:cBhvr>
                                      <p:by>
                                        <p:hsl h="0" s="-70588" l="0"/>
                                      </p:by>
                                    </p:animClr>
                                    <p:animClr clrSpc="hsl" dir="cw">
                                      <p:cBhvr>
                                        <p:cTn id="26" dur="250" fill="hold"/>
                                        <p:tgtEl>
                                          <p:spTgt spid="7"/>
                                        </p:tgtEl>
                                        <p:attrNameLst>
                                          <p:attrName>stroke.color</p:attrName>
                                        </p:attrNameLst>
                                      </p:cBhvr>
                                      <p:by>
                                        <p:hsl h="0" s="-70588" l="0"/>
                                      </p:by>
                                    </p:animClr>
                                    <p:set>
                                      <p:cBhvr>
                                        <p:cTn id="27" dur="250" fill="hold"/>
                                        <p:tgtEl>
                                          <p:spTgt spid="7"/>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25" presetClass="emph" presetSubtype="0" fill="hold" grpId="1" nodeType="withEffect">
                                  <p:stCondLst>
                                    <p:cond delay="0"/>
                                  </p:stCondLst>
                                  <p:childTnLst>
                                    <p:animClr clrSpc="hsl" dir="cw">
                                      <p:cBhvr override="childStyle">
                                        <p:cTn id="34" dur="250" fill="hold"/>
                                        <p:tgtEl>
                                          <p:spTgt spid="8"/>
                                        </p:tgtEl>
                                        <p:attrNameLst>
                                          <p:attrName>style.color</p:attrName>
                                        </p:attrNameLst>
                                      </p:cBhvr>
                                      <p:by>
                                        <p:hsl h="0" s="-70588" l="0"/>
                                      </p:by>
                                    </p:animClr>
                                    <p:animClr clrSpc="hsl" dir="cw">
                                      <p:cBhvr>
                                        <p:cTn id="35" dur="250" fill="hold"/>
                                        <p:tgtEl>
                                          <p:spTgt spid="8"/>
                                        </p:tgtEl>
                                        <p:attrNameLst>
                                          <p:attrName>fillcolor</p:attrName>
                                        </p:attrNameLst>
                                      </p:cBhvr>
                                      <p:by>
                                        <p:hsl h="0" s="-70588" l="0"/>
                                      </p:by>
                                    </p:animClr>
                                    <p:animClr clrSpc="hsl" dir="cw">
                                      <p:cBhvr>
                                        <p:cTn id="36" dur="250" fill="hold"/>
                                        <p:tgtEl>
                                          <p:spTgt spid="8"/>
                                        </p:tgtEl>
                                        <p:attrNameLst>
                                          <p:attrName>stroke.color</p:attrName>
                                        </p:attrNameLst>
                                      </p:cBhvr>
                                      <p:by>
                                        <p:hsl h="0" s="-70588" l="0"/>
                                      </p:by>
                                    </p:animClr>
                                    <p:set>
                                      <p:cBhvr>
                                        <p:cTn id="37" dur="250" fill="hold"/>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20" y="0"/>
            <a:ext cx="11866880" cy="795130"/>
          </a:xfrm>
        </p:spPr>
        <p:txBody>
          <a:bodyPr/>
          <a:lstStyle/>
          <a:p>
            <a:pPr algn="l"/>
            <a:r>
              <a:rPr lang="en-US" sz="4000">
                <a:latin typeface="Calibri" panose="020F0502020204030204" pitchFamily="34" charset="0"/>
                <a:cs typeface="Calibri" panose="020F0502020204030204" pitchFamily="34" charset="0"/>
              </a:rPr>
              <a:t>Future Warfare Demands</a:t>
            </a:r>
          </a:p>
        </p:txBody>
      </p:sp>
      <p:grpSp>
        <p:nvGrpSpPr>
          <p:cNvPr id="3" name="Group 2">
            <a:extLst>
              <a:ext uri="{FF2B5EF4-FFF2-40B4-BE49-F238E27FC236}">
                <a16:creationId xmlns:a16="http://schemas.microsoft.com/office/drawing/2014/main" id="{A591D5D4-C445-DC79-ABF1-5B004B905EAB}"/>
              </a:ext>
            </a:extLst>
          </p:cNvPr>
          <p:cNvGrpSpPr/>
          <p:nvPr/>
        </p:nvGrpSpPr>
        <p:grpSpPr>
          <a:xfrm>
            <a:off x="314323" y="933450"/>
            <a:ext cx="4171952" cy="5409347"/>
            <a:chOff x="314323" y="933450"/>
            <a:chExt cx="4171952" cy="5409347"/>
          </a:xfrm>
        </p:grpSpPr>
        <p:pic>
          <p:nvPicPr>
            <p:cNvPr id="21" name="Picture 20">
              <a:extLst>
                <a:ext uri="{FF2B5EF4-FFF2-40B4-BE49-F238E27FC236}">
                  <a16:creationId xmlns:a16="http://schemas.microsoft.com/office/drawing/2014/main" id="{F44348F8-7FD2-D027-25EE-A576CA44DD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4323" y="933450"/>
              <a:ext cx="4171952" cy="5409347"/>
            </a:xfrm>
            <a:prstGeom prst="rect">
              <a:avLst/>
            </a:prstGeom>
          </p:spPr>
        </p:pic>
        <p:pic>
          <p:nvPicPr>
            <p:cNvPr id="5" name="Picture 4" descr="Qr code&#10;&#10;Description automatically generated">
              <a:extLst>
                <a:ext uri="{FF2B5EF4-FFF2-40B4-BE49-F238E27FC236}">
                  <a16:creationId xmlns:a16="http://schemas.microsoft.com/office/drawing/2014/main" id="{3EFC7DBF-E8AB-7D01-8D07-4B25A0E2ED4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5369" y="5019586"/>
              <a:ext cx="1242024" cy="1242024"/>
            </a:xfrm>
            <a:prstGeom prst="rect">
              <a:avLst/>
            </a:prstGeom>
          </p:spPr>
        </p:pic>
      </p:grpSp>
      <p:grpSp>
        <p:nvGrpSpPr>
          <p:cNvPr id="44" name="Group 43">
            <a:extLst>
              <a:ext uri="{FF2B5EF4-FFF2-40B4-BE49-F238E27FC236}">
                <a16:creationId xmlns:a16="http://schemas.microsoft.com/office/drawing/2014/main" id="{A1E647B7-B0D1-78AA-FD37-F35521221293}"/>
              </a:ext>
            </a:extLst>
          </p:cNvPr>
          <p:cNvGrpSpPr/>
          <p:nvPr/>
        </p:nvGrpSpPr>
        <p:grpSpPr>
          <a:xfrm>
            <a:off x="5019675" y="962024"/>
            <a:ext cx="6762750" cy="714375"/>
            <a:chOff x="4810125" y="962024"/>
            <a:chExt cx="6762750" cy="714375"/>
          </a:xfrm>
        </p:grpSpPr>
        <p:sp>
          <p:nvSpPr>
            <p:cNvPr id="7" name="Rectangle: Rounded Corners 6">
              <a:extLst>
                <a:ext uri="{FF2B5EF4-FFF2-40B4-BE49-F238E27FC236}">
                  <a16:creationId xmlns:a16="http://schemas.microsoft.com/office/drawing/2014/main" id="{8C740E55-7211-1F48-9A69-D2363BFF1D4D}"/>
                </a:ext>
              </a:extLst>
            </p:cNvPr>
            <p:cNvSpPr/>
            <p:nvPr/>
          </p:nvSpPr>
          <p:spPr bwMode="auto">
            <a:xfrm>
              <a:off x="4810125" y="962024"/>
              <a:ext cx="6762750" cy="714375"/>
            </a:xfrm>
            <a:prstGeom prst="roundRect">
              <a:avLst>
                <a:gd name="adj" fmla="val 13351"/>
              </a:avLst>
            </a:prstGeom>
            <a:solidFill>
              <a:schemeClr val="tx1">
                <a:lumMod val="95000"/>
                <a:lumOff val="5000"/>
              </a:schemeClr>
            </a:solidFill>
            <a:ln w="57150" cap="flat" cmpd="sng" algn="ctr">
              <a:solidFill>
                <a:schemeClr val="accent6"/>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extBox 7">
              <a:extLst>
                <a:ext uri="{FF2B5EF4-FFF2-40B4-BE49-F238E27FC236}">
                  <a16:creationId xmlns:a16="http://schemas.microsoft.com/office/drawing/2014/main" id="{385926A2-3739-D13A-5939-DEAB074DBE8B}"/>
                </a:ext>
              </a:extLst>
            </p:cNvPr>
            <p:cNvSpPr txBox="1"/>
            <p:nvPr/>
          </p:nvSpPr>
          <p:spPr>
            <a:xfrm>
              <a:off x="5191126" y="1134545"/>
              <a:ext cx="6381746" cy="369332"/>
            </a:xfrm>
            <a:prstGeom prst="rect">
              <a:avLst/>
            </a:prstGeom>
            <a:noFill/>
          </p:spPr>
          <p:txBody>
            <a:bodyPr wrap="square" rtlCol="0">
              <a:spAutoFit/>
            </a:bodyPr>
            <a:lstStyle/>
            <a:p>
              <a:r>
                <a:rPr lang="en-US" sz="1800">
                  <a:solidFill>
                    <a:schemeClr val="bg1"/>
                  </a:solidFill>
                  <a:latin typeface="Arial Black" panose="020B0A04020102020204" pitchFamily="34" charset="0"/>
                </a:rPr>
                <a:t>Boost national military power</a:t>
              </a:r>
            </a:p>
          </p:txBody>
        </p:sp>
        <p:sp>
          <p:nvSpPr>
            <p:cNvPr id="38" name="Arrow: Chevron 37">
              <a:extLst>
                <a:ext uri="{FF2B5EF4-FFF2-40B4-BE49-F238E27FC236}">
                  <a16:creationId xmlns:a16="http://schemas.microsoft.com/office/drawing/2014/main" id="{A1A6D2B8-2880-8914-05F9-75A91D774470}"/>
                </a:ext>
              </a:extLst>
            </p:cNvPr>
            <p:cNvSpPr/>
            <p:nvPr/>
          </p:nvSpPr>
          <p:spPr bwMode="auto">
            <a:xfrm>
              <a:off x="4895843" y="1095375"/>
              <a:ext cx="295275" cy="447674"/>
            </a:xfrm>
            <a:prstGeom prst="chevron">
              <a:avLst/>
            </a:prstGeom>
            <a:solidFill>
              <a:schemeClr val="accent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5" name="Group 44">
            <a:extLst>
              <a:ext uri="{FF2B5EF4-FFF2-40B4-BE49-F238E27FC236}">
                <a16:creationId xmlns:a16="http://schemas.microsoft.com/office/drawing/2014/main" id="{091871B6-FED0-85BD-1C74-75FCBF368661}"/>
              </a:ext>
            </a:extLst>
          </p:cNvPr>
          <p:cNvGrpSpPr/>
          <p:nvPr/>
        </p:nvGrpSpPr>
        <p:grpSpPr>
          <a:xfrm>
            <a:off x="5019674" y="1890918"/>
            <a:ext cx="6762750" cy="714375"/>
            <a:chOff x="4810124" y="1890918"/>
            <a:chExt cx="6762750" cy="714375"/>
          </a:xfrm>
        </p:grpSpPr>
        <p:sp>
          <p:nvSpPr>
            <p:cNvPr id="28" name="Rectangle: Rounded Corners 27">
              <a:extLst>
                <a:ext uri="{FF2B5EF4-FFF2-40B4-BE49-F238E27FC236}">
                  <a16:creationId xmlns:a16="http://schemas.microsoft.com/office/drawing/2014/main" id="{807F284B-125D-563B-4D50-8C8A6BE96F5B}"/>
                </a:ext>
              </a:extLst>
            </p:cNvPr>
            <p:cNvSpPr/>
            <p:nvPr/>
          </p:nvSpPr>
          <p:spPr bwMode="auto">
            <a:xfrm>
              <a:off x="4810124" y="1890918"/>
              <a:ext cx="6762750" cy="714375"/>
            </a:xfrm>
            <a:prstGeom prst="roundRect">
              <a:avLst>
                <a:gd name="adj" fmla="val 13351"/>
              </a:avLst>
            </a:prstGeom>
            <a:solidFill>
              <a:schemeClr val="tx1">
                <a:lumMod val="95000"/>
                <a:lumOff val="5000"/>
              </a:schemeClr>
            </a:solidFill>
            <a:ln w="57150" cap="flat" cmpd="sng" algn="ctr">
              <a:solidFill>
                <a:schemeClr val="accent6"/>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TextBox 28">
              <a:extLst>
                <a:ext uri="{FF2B5EF4-FFF2-40B4-BE49-F238E27FC236}">
                  <a16:creationId xmlns:a16="http://schemas.microsoft.com/office/drawing/2014/main" id="{DB7B86AF-E5C5-FFE5-E0E3-97426A4B0696}"/>
                </a:ext>
              </a:extLst>
            </p:cNvPr>
            <p:cNvSpPr txBox="1"/>
            <p:nvPr/>
          </p:nvSpPr>
          <p:spPr>
            <a:xfrm>
              <a:off x="5191118" y="1929019"/>
              <a:ext cx="6381753" cy="646331"/>
            </a:xfrm>
            <a:prstGeom prst="rect">
              <a:avLst/>
            </a:prstGeom>
            <a:noFill/>
          </p:spPr>
          <p:txBody>
            <a:bodyPr wrap="square" rtlCol="0">
              <a:spAutoFit/>
            </a:bodyPr>
            <a:lstStyle/>
            <a:p>
              <a:r>
                <a:rPr lang="en-US" sz="1800">
                  <a:solidFill>
                    <a:schemeClr val="bg1"/>
                  </a:solidFill>
                  <a:latin typeface="Arial Black" panose="020B0A04020102020204" pitchFamily="34" charset="0"/>
                </a:rPr>
                <a:t>Improve individual and team performance while reducing threats to humans</a:t>
              </a:r>
            </a:p>
          </p:txBody>
        </p:sp>
        <p:sp>
          <p:nvSpPr>
            <p:cNvPr id="39" name="Arrow: Chevron 38">
              <a:extLst>
                <a:ext uri="{FF2B5EF4-FFF2-40B4-BE49-F238E27FC236}">
                  <a16:creationId xmlns:a16="http://schemas.microsoft.com/office/drawing/2014/main" id="{9629F381-B49C-ED91-B1D4-8523AD408886}"/>
                </a:ext>
              </a:extLst>
            </p:cNvPr>
            <p:cNvSpPr/>
            <p:nvPr/>
          </p:nvSpPr>
          <p:spPr bwMode="auto">
            <a:xfrm>
              <a:off x="4895843" y="2027166"/>
              <a:ext cx="295275" cy="447674"/>
            </a:xfrm>
            <a:prstGeom prst="chevron">
              <a:avLst/>
            </a:prstGeom>
            <a:solidFill>
              <a:schemeClr val="accent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6" name="Group 45">
            <a:extLst>
              <a:ext uri="{FF2B5EF4-FFF2-40B4-BE49-F238E27FC236}">
                <a16:creationId xmlns:a16="http://schemas.microsoft.com/office/drawing/2014/main" id="{9F964439-D987-6D19-88D4-1FF838C001AA}"/>
              </a:ext>
            </a:extLst>
          </p:cNvPr>
          <p:cNvGrpSpPr/>
          <p:nvPr/>
        </p:nvGrpSpPr>
        <p:grpSpPr>
          <a:xfrm>
            <a:off x="5019674" y="2829749"/>
            <a:ext cx="6762750" cy="714375"/>
            <a:chOff x="4810124" y="2829749"/>
            <a:chExt cx="6762750" cy="714375"/>
          </a:xfrm>
        </p:grpSpPr>
        <p:sp>
          <p:nvSpPr>
            <p:cNvPr id="30" name="Rectangle: Rounded Corners 29">
              <a:extLst>
                <a:ext uri="{FF2B5EF4-FFF2-40B4-BE49-F238E27FC236}">
                  <a16:creationId xmlns:a16="http://schemas.microsoft.com/office/drawing/2014/main" id="{F90FD40B-B99C-4C4B-98E9-DD22A973002A}"/>
                </a:ext>
              </a:extLst>
            </p:cNvPr>
            <p:cNvSpPr/>
            <p:nvPr/>
          </p:nvSpPr>
          <p:spPr bwMode="auto">
            <a:xfrm>
              <a:off x="4810124" y="2829749"/>
              <a:ext cx="6762750" cy="714375"/>
            </a:xfrm>
            <a:prstGeom prst="roundRect">
              <a:avLst>
                <a:gd name="adj" fmla="val 13351"/>
              </a:avLst>
            </a:prstGeom>
            <a:solidFill>
              <a:schemeClr val="tx1">
                <a:lumMod val="95000"/>
                <a:lumOff val="5000"/>
              </a:schemeClr>
            </a:solidFill>
            <a:ln w="57150" cap="flat" cmpd="sng" algn="ctr">
              <a:solidFill>
                <a:schemeClr val="accent6"/>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TextBox 30">
              <a:extLst>
                <a:ext uri="{FF2B5EF4-FFF2-40B4-BE49-F238E27FC236}">
                  <a16:creationId xmlns:a16="http://schemas.microsoft.com/office/drawing/2014/main" id="{528DC9AF-2463-A101-5542-C623CEA10FDB}"/>
                </a:ext>
              </a:extLst>
            </p:cNvPr>
            <p:cNvSpPr txBox="1"/>
            <p:nvPr/>
          </p:nvSpPr>
          <p:spPr>
            <a:xfrm>
              <a:off x="5191119" y="2986409"/>
              <a:ext cx="6381750" cy="369332"/>
            </a:xfrm>
            <a:prstGeom prst="rect">
              <a:avLst/>
            </a:prstGeom>
            <a:noFill/>
          </p:spPr>
          <p:txBody>
            <a:bodyPr wrap="square" rtlCol="0">
              <a:spAutoFit/>
            </a:bodyPr>
            <a:lstStyle/>
            <a:p>
              <a:r>
                <a:rPr lang="en-US" sz="1800">
                  <a:solidFill>
                    <a:schemeClr val="bg1"/>
                  </a:solidFill>
                  <a:latin typeface="Arial Black" panose="020B0A04020102020204" pitchFamily="34" charset="0"/>
                </a:rPr>
                <a:t>Enable new operating concepts</a:t>
              </a:r>
            </a:p>
          </p:txBody>
        </p:sp>
        <p:sp>
          <p:nvSpPr>
            <p:cNvPr id="40" name="Arrow: Chevron 39">
              <a:extLst>
                <a:ext uri="{FF2B5EF4-FFF2-40B4-BE49-F238E27FC236}">
                  <a16:creationId xmlns:a16="http://schemas.microsoft.com/office/drawing/2014/main" id="{8C1704A1-0572-BD78-B44C-FA843B961A0D}"/>
                </a:ext>
              </a:extLst>
            </p:cNvPr>
            <p:cNvSpPr/>
            <p:nvPr/>
          </p:nvSpPr>
          <p:spPr bwMode="auto">
            <a:xfrm>
              <a:off x="4895843" y="2968068"/>
              <a:ext cx="295275" cy="447674"/>
            </a:xfrm>
            <a:prstGeom prst="chevron">
              <a:avLst/>
            </a:prstGeom>
            <a:solidFill>
              <a:schemeClr val="accent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7" name="Group 46">
            <a:extLst>
              <a:ext uri="{FF2B5EF4-FFF2-40B4-BE49-F238E27FC236}">
                <a16:creationId xmlns:a16="http://schemas.microsoft.com/office/drawing/2014/main" id="{C39304BB-39BA-0F8B-51E6-00C337D054F8}"/>
              </a:ext>
            </a:extLst>
          </p:cNvPr>
          <p:cNvGrpSpPr/>
          <p:nvPr/>
        </p:nvGrpSpPr>
        <p:grpSpPr>
          <a:xfrm>
            <a:off x="5019672" y="3749530"/>
            <a:ext cx="6762750" cy="714375"/>
            <a:chOff x="4810122" y="3749530"/>
            <a:chExt cx="6762750" cy="714375"/>
          </a:xfrm>
        </p:grpSpPr>
        <p:sp>
          <p:nvSpPr>
            <p:cNvPr id="32" name="Rectangle: Rounded Corners 31">
              <a:extLst>
                <a:ext uri="{FF2B5EF4-FFF2-40B4-BE49-F238E27FC236}">
                  <a16:creationId xmlns:a16="http://schemas.microsoft.com/office/drawing/2014/main" id="{F489B149-8784-8AF8-E6EE-0B96731C7BE4}"/>
                </a:ext>
              </a:extLst>
            </p:cNvPr>
            <p:cNvSpPr/>
            <p:nvPr/>
          </p:nvSpPr>
          <p:spPr bwMode="auto">
            <a:xfrm>
              <a:off x="4810122" y="3749530"/>
              <a:ext cx="6762750" cy="714375"/>
            </a:xfrm>
            <a:prstGeom prst="roundRect">
              <a:avLst>
                <a:gd name="adj" fmla="val 13351"/>
              </a:avLst>
            </a:prstGeom>
            <a:solidFill>
              <a:schemeClr val="tx1">
                <a:lumMod val="95000"/>
                <a:lumOff val="5000"/>
              </a:schemeClr>
            </a:solidFill>
            <a:ln w="57150" cap="flat" cmpd="sng" algn="ctr">
              <a:solidFill>
                <a:schemeClr val="accent6"/>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3" name="TextBox 32">
              <a:extLst>
                <a:ext uri="{FF2B5EF4-FFF2-40B4-BE49-F238E27FC236}">
                  <a16:creationId xmlns:a16="http://schemas.microsoft.com/office/drawing/2014/main" id="{60FD0A86-0F6E-28F7-3B05-35EEEFEA0A3E}"/>
                </a:ext>
              </a:extLst>
            </p:cNvPr>
            <p:cNvSpPr txBox="1"/>
            <p:nvPr/>
          </p:nvSpPr>
          <p:spPr>
            <a:xfrm>
              <a:off x="5191119" y="3788701"/>
              <a:ext cx="6381750" cy="646331"/>
            </a:xfrm>
            <a:prstGeom prst="rect">
              <a:avLst/>
            </a:prstGeom>
            <a:noFill/>
          </p:spPr>
          <p:txBody>
            <a:bodyPr wrap="square" rtlCol="0">
              <a:spAutoFit/>
            </a:bodyPr>
            <a:lstStyle/>
            <a:p>
              <a:r>
                <a:rPr lang="en-US" sz="1800">
                  <a:solidFill>
                    <a:schemeClr val="bg1"/>
                  </a:solidFill>
                  <a:latin typeface="Arial Black" panose="020B0A04020102020204" pitchFamily="34" charset="0"/>
                </a:rPr>
                <a:t>Employ robots on future military operations as an ethical preference</a:t>
              </a:r>
            </a:p>
          </p:txBody>
        </p:sp>
        <p:sp>
          <p:nvSpPr>
            <p:cNvPr id="41" name="Arrow: Chevron 40">
              <a:extLst>
                <a:ext uri="{FF2B5EF4-FFF2-40B4-BE49-F238E27FC236}">
                  <a16:creationId xmlns:a16="http://schemas.microsoft.com/office/drawing/2014/main" id="{D05CFDBF-E95B-9C62-F969-66BB4A47A412}"/>
                </a:ext>
              </a:extLst>
            </p:cNvPr>
            <p:cNvSpPr/>
            <p:nvPr/>
          </p:nvSpPr>
          <p:spPr bwMode="auto">
            <a:xfrm>
              <a:off x="4895843" y="3882880"/>
              <a:ext cx="295275" cy="447674"/>
            </a:xfrm>
            <a:prstGeom prst="chevron">
              <a:avLst/>
            </a:prstGeom>
            <a:solidFill>
              <a:schemeClr val="accent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8" name="Group 47">
            <a:extLst>
              <a:ext uri="{FF2B5EF4-FFF2-40B4-BE49-F238E27FC236}">
                <a16:creationId xmlns:a16="http://schemas.microsoft.com/office/drawing/2014/main" id="{EC875F2F-3ABE-3D85-2967-8C51376EA74D}"/>
              </a:ext>
            </a:extLst>
          </p:cNvPr>
          <p:cNvGrpSpPr/>
          <p:nvPr/>
        </p:nvGrpSpPr>
        <p:grpSpPr>
          <a:xfrm>
            <a:off x="5019671" y="4687949"/>
            <a:ext cx="6762750" cy="714375"/>
            <a:chOff x="4810121" y="4687949"/>
            <a:chExt cx="6762750" cy="714375"/>
          </a:xfrm>
        </p:grpSpPr>
        <p:sp>
          <p:nvSpPr>
            <p:cNvPr id="34" name="Rectangle: Rounded Corners 33">
              <a:extLst>
                <a:ext uri="{FF2B5EF4-FFF2-40B4-BE49-F238E27FC236}">
                  <a16:creationId xmlns:a16="http://schemas.microsoft.com/office/drawing/2014/main" id="{C69000EE-8D88-2000-9111-A86F9E35DA53}"/>
                </a:ext>
              </a:extLst>
            </p:cNvPr>
            <p:cNvSpPr/>
            <p:nvPr/>
          </p:nvSpPr>
          <p:spPr bwMode="auto">
            <a:xfrm>
              <a:off x="4810121" y="4687949"/>
              <a:ext cx="6762750" cy="714375"/>
            </a:xfrm>
            <a:prstGeom prst="roundRect">
              <a:avLst>
                <a:gd name="adj" fmla="val 13351"/>
              </a:avLst>
            </a:prstGeom>
            <a:solidFill>
              <a:schemeClr val="tx1">
                <a:lumMod val="95000"/>
                <a:lumOff val="5000"/>
              </a:schemeClr>
            </a:solidFill>
            <a:ln w="57150" cap="flat" cmpd="sng" algn="ctr">
              <a:solidFill>
                <a:schemeClr val="accent6"/>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5" name="TextBox 34">
              <a:extLst>
                <a:ext uri="{FF2B5EF4-FFF2-40B4-BE49-F238E27FC236}">
                  <a16:creationId xmlns:a16="http://schemas.microsoft.com/office/drawing/2014/main" id="{1876BD17-AA18-7B5E-7691-5D26878C4C32}"/>
                </a:ext>
              </a:extLst>
            </p:cNvPr>
            <p:cNvSpPr txBox="1"/>
            <p:nvPr/>
          </p:nvSpPr>
          <p:spPr>
            <a:xfrm>
              <a:off x="5191118" y="4859400"/>
              <a:ext cx="6381750" cy="369332"/>
            </a:xfrm>
            <a:prstGeom prst="rect">
              <a:avLst/>
            </a:prstGeom>
            <a:noFill/>
          </p:spPr>
          <p:txBody>
            <a:bodyPr wrap="square" rtlCol="0">
              <a:spAutoFit/>
            </a:bodyPr>
            <a:lstStyle/>
            <a:p>
              <a:r>
                <a:rPr lang="en-US" sz="1800">
                  <a:solidFill>
                    <a:schemeClr val="bg1"/>
                  </a:solidFill>
                  <a:latin typeface="Arial Black" panose="020B0A04020102020204" pitchFamily="34" charset="0"/>
                </a:rPr>
                <a:t>Future adversaries will use these technologies</a:t>
              </a:r>
            </a:p>
          </p:txBody>
        </p:sp>
        <p:sp>
          <p:nvSpPr>
            <p:cNvPr id="42" name="Arrow: Chevron 41">
              <a:extLst>
                <a:ext uri="{FF2B5EF4-FFF2-40B4-BE49-F238E27FC236}">
                  <a16:creationId xmlns:a16="http://schemas.microsoft.com/office/drawing/2014/main" id="{77F37CAB-92A9-8051-5A99-BFC0A2DB591E}"/>
                </a:ext>
              </a:extLst>
            </p:cNvPr>
            <p:cNvSpPr/>
            <p:nvPr/>
          </p:nvSpPr>
          <p:spPr bwMode="auto">
            <a:xfrm>
              <a:off x="4895843" y="4826268"/>
              <a:ext cx="295275" cy="447674"/>
            </a:xfrm>
            <a:prstGeom prst="chevron">
              <a:avLst/>
            </a:prstGeom>
            <a:solidFill>
              <a:schemeClr val="accent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9" name="Group 48">
            <a:extLst>
              <a:ext uri="{FF2B5EF4-FFF2-40B4-BE49-F238E27FC236}">
                <a16:creationId xmlns:a16="http://schemas.microsoft.com/office/drawing/2014/main" id="{2B5588FE-566C-2BBC-15A0-0B6EE5B7D0BE}"/>
              </a:ext>
            </a:extLst>
          </p:cNvPr>
          <p:cNvGrpSpPr/>
          <p:nvPr/>
        </p:nvGrpSpPr>
        <p:grpSpPr>
          <a:xfrm>
            <a:off x="5019671" y="5607730"/>
            <a:ext cx="6762750" cy="714375"/>
            <a:chOff x="4810121" y="5607730"/>
            <a:chExt cx="6762750" cy="714375"/>
          </a:xfrm>
        </p:grpSpPr>
        <p:sp>
          <p:nvSpPr>
            <p:cNvPr id="36" name="Rectangle: Rounded Corners 35">
              <a:extLst>
                <a:ext uri="{FF2B5EF4-FFF2-40B4-BE49-F238E27FC236}">
                  <a16:creationId xmlns:a16="http://schemas.microsoft.com/office/drawing/2014/main" id="{38B11958-85A1-0985-6AD3-44F2C1DF9520}"/>
                </a:ext>
              </a:extLst>
            </p:cNvPr>
            <p:cNvSpPr/>
            <p:nvPr/>
          </p:nvSpPr>
          <p:spPr bwMode="auto">
            <a:xfrm>
              <a:off x="4810121" y="5607730"/>
              <a:ext cx="6762750" cy="714375"/>
            </a:xfrm>
            <a:prstGeom prst="roundRect">
              <a:avLst>
                <a:gd name="adj" fmla="val 13351"/>
              </a:avLst>
            </a:prstGeom>
            <a:solidFill>
              <a:schemeClr val="tx1">
                <a:lumMod val="95000"/>
                <a:lumOff val="5000"/>
              </a:schemeClr>
            </a:solidFill>
            <a:ln w="57150" cap="flat" cmpd="sng" algn="ctr">
              <a:solidFill>
                <a:schemeClr val="accent6"/>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TextBox 36">
              <a:extLst>
                <a:ext uri="{FF2B5EF4-FFF2-40B4-BE49-F238E27FC236}">
                  <a16:creationId xmlns:a16="http://schemas.microsoft.com/office/drawing/2014/main" id="{739EA955-9F93-4EE8-D4C3-33B1925C457C}"/>
                </a:ext>
              </a:extLst>
            </p:cNvPr>
            <p:cNvSpPr txBox="1"/>
            <p:nvPr/>
          </p:nvSpPr>
          <p:spPr>
            <a:xfrm>
              <a:off x="5191118" y="5645831"/>
              <a:ext cx="6381750" cy="646331"/>
            </a:xfrm>
            <a:prstGeom prst="rect">
              <a:avLst/>
            </a:prstGeom>
            <a:noFill/>
          </p:spPr>
          <p:txBody>
            <a:bodyPr wrap="square" rtlCol="0">
              <a:spAutoFit/>
            </a:bodyPr>
            <a:lstStyle/>
            <a:p>
              <a:r>
                <a:rPr lang="en-US" sz="1800">
                  <a:solidFill>
                    <a:schemeClr val="bg1"/>
                  </a:solidFill>
                  <a:latin typeface="Arial Black" panose="020B0A04020102020204" pitchFamily="34" charset="0"/>
                </a:rPr>
                <a:t>Improve all institutional and support functions of ground forces</a:t>
              </a:r>
            </a:p>
          </p:txBody>
        </p:sp>
        <p:sp>
          <p:nvSpPr>
            <p:cNvPr id="43" name="Arrow: Chevron 42">
              <a:extLst>
                <a:ext uri="{FF2B5EF4-FFF2-40B4-BE49-F238E27FC236}">
                  <a16:creationId xmlns:a16="http://schemas.microsoft.com/office/drawing/2014/main" id="{1C78E947-D721-1F1D-BD2D-BCBAF51B581E}"/>
                </a:ext>
              </a:extLst>
            </p:cNvPr>
            <p:cNvSpPr/>
            <p:nvPr/>
          </p:nvSpPr>
          <p:spPr bwMode="auto">
            <a:xfrm>
              <a:off x="4895843" y="5741080"/>
              <a:ext cx="295275" cy="447674"/>
            </a:xfrm>
            <a:prstGeom prst="chevron">
              <a:avLst/>
            </a:prstGeom>
            <a:solidFill>
              <a:schemeClr val="accent6"/>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50" name="Rectangle 49">
            <a:extLst>
              <a:ext uri="{FF2B5EF4-FFF2-40B4-BE49-F238E27FC236}">
                <a16:creationId xmlns:a16="http://schemas.microsoft.com/office/drawing/2014/main" id="{97636140-93A6-EB8D-717F-FD6909062CEC}"/>
              </a:ext>
            </a:extLst>
          </p:cNvPr>
          <p:cNvSpPr/>
          <p:nvPr/>
        </p:nvSpPr>
        <p:spPr bwMode="auto">
          <a:xfrm>
            <a:off x="4914900" y="1890917"/>
            <a:ext cx="6962777" cy="3511407"/>
          </a:xfrm>
          <a:prstGeom prst="rect">
            <a:avLst/>
          </a:prstGeom>
          <a:solidFill>
            <a:schemeClr val="bg1"/>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3600" b="1" dirty="0">
                <a:latin typeface="Bahnschrift Light Condensed" panose="020B0502040204020203" pitchFamily="34" charset="0"/>
              </a:rPr>
              <a:t>“A foundation for analyzing the personnel, equipment, training, education, doctrine, sustainment, and infrastructure required by allied forces to build a future human-machine force”</a:t>
            </a:r>
            <a:endParaRPr kumimoji="0" lang="en-US" sz="6600" b="1" u="none" strike="noStrike" cap="none" normalizeH="0" baseline="0" dirty="0">
              <a:ln>
                <a:noFill/>
              </a:ln>
              <a:solidFill>
                <a:schemeClr val="tx1"/>
              </a:solidFill>
              <a:effectLst/>
              <a:latin typeface="Bahnschrift Light Condensed" panose="020B0502040204020203" pitchFamily="34" charset="0"/>
            </a:endParaRPr>
          </a:p>
        </p:txBody>
      </p:sp>
    </p:spTree>
    <p:extLst>
      <p:ext uri="{BB962C8B-B14F-4D97-AF65-F5344CB8AC3E}">
        <p14:creationId xmlns:p14="http://schemas.microsoft.com/office/powerpoint/2010/main" val="469171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1000" fill="hold"/>
                                        <p:tgtEl>
                                          <p:spTgt spid="50"/>
                                        </p:tgtEl>
                                        <p:attrNameLst>
                                          <p:attrName>ppt_w</p:attrName>
                                        </p:attrNameLst>
                                      </p:cBhvr>
                                      <p:tavLst>
                                        <p:tav tm="0">
                                          <p:val>
                                            <p:fltVal val="0"/>
                                          </p:val>
                                        </p:tav>
                                        <p:tav tm="100000">
                                          <p:val>
                                            <p:strVal val="#ppt_w"/>
                                          </p:val>
                                        </p:tav>
                                      </p:tavLst>
                                    </p:anim>
                                    <p:anim calcmode="lin" valueType="num">
                                      <p:cBhvr>
                                        <p:cTn id="8" dur="1000" fill="hold"/>
                                        <p:tgtEl>
                                          <p:spTgt spid="50"/>
                                        </p:tgtEl>
                                        <p:attrNameLst>
                                          <p:attrName>ppt_h</p:attrName>
                                        </p:attrNameLst>
                                      </p:cBhvr>
                                      <p:tavLst>
                                        <p:tav tm="0">
                                          <p:val>
                                            <p:fltVal val="0"/>
                                          </p:val>
                                        </p:tav>
                                        <p:tav tm="100000">
                                          <p:val>
                                            <p:strVal val="#ppt_h"/>
                                          </p:val>
                                        </p:tav>
                                      </p:tavLst>
                                    </p:anim>
                                    <p:anim calcmode="lin" valueType="num">
                                      <p:cBhvr>
                                        <p:cTn id="9" dur="1000" fill="hold"/>
                                        <p:tgtEl>
                                          <p:spTgt spid="50"/>
                                        </p:tgtEl>
                                        <p:attrNameLst>
                                          <p:attrName>style.rotation</p:attrName>
                                        </p:attrNameLst>
                                      </p:cBhvr>
                                      <p:tavLst>
                                        <p:tav tm="0">
                                          <p:val>
                                            <p:fltVal val="90"/>
                                          </p:val>
                                        </p:tav>
                                        <p:tav tm="100000">
                                          <p:val>
                                            <p:fltVal val="0"/>
                                          </p:val>
                                        </p:tav>
                                      </p:tavLst>
                                    </p:anim>
                                    <p:animEffect transition="in" filter="fade">
                                      <p:cBhvr>
                                        <p:cTn id="10" dur="1000"/>
                                        <p:tgtEl>
                                          <p:spTgt spid="5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50"/>
                                        </p:tgtEl>
                                      </p:cBhvr>
                                    </p:animEffect>
                                    <p:set>
                                      <p:cBhvr>
                                        <p:cTn id="15" dur="1" fill="hold">
                                          <p:stCondLst>
                                            <p:cond delay="499"/>
                                          </p:stCondLst>
                                        </p:cTn>
                                        <p:tgtEl>
                                          <p:spTgt spid="50"/>
                                        </p:tgtEl>
                                        <p:attrNameLst>
                                          <p:attrName>style.visibility</p:attrName>
                                        </p:attrNameLst>
                                      </p:cBhvr>
                                      <p:to>
                                        <p:strVal val="hidden"/>
                                      </p:to>
                                    </p:set>
                                  </p:childTnLst>
                                </p:cTn>
                              </p:par>
                              <p:par>
                                <p:cTn id="16" presetID="2" presetClass="entr" presetSubtype="4"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5"/>
                                        </p:tgtEl>
                                        <p:attrNameLst>
                                          <p:attrName>style.visibility</p:attrName>
                                        </p:attrNameLst>
                                      </p:cBhvr>
                                      <p:to>
                                        <p:strVal val="visible"/>
                                      </p:to>
                                    </p:set>
                                    <p:anim calcmode="lin" valueType="num">
                                      <p:cBhvr additive="base">
                                        <p:cTn id="24" dur="500" fill="hold"/>
                                        <p:tgtEl>
                                          <p:spTgt spid="45"/>
                                        </p:tgtEl>
                                        <p:attrNameLst>
                                          <p:attrName>ppt_x</p:attrName>
                                        </p:attrNameLst>
                                      </p:cBhvr>
                                      <p:tavLst>
                                        <p:tav tm="0">
                                          <p:val>
                                            <p:strVal val="#ppt_x"/>
                                          </p:val>
                                        </p:tav>
                                        <p:tav tm="100000">
                                          <p:val>
                                            <p:strVal val="#ppt_x"/>
                                          </p:val>
                                        </p:tav>
                                      </p:tavLst>
                                    </p:anim>
                                    <p:anim calcmode="lin" valueType="num">
                                      <p:cBhvr additive="base">
                                        <p:cTn id="2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additive="base">
                                        <p:cTn id="30" dur="500" fill="hold"/>
                                        <p:tgtEl>
                                          <p:spTgt spid="46"/>
                                        </p:tgtEl>
                                        <p:attrNameLst>
                                          <p:attrName>ppt_x</p:attrName>
                                        </p:attrNameLst>
                                      </p:cBhvr>
                                      <p:tavLst>
                                        <p:tav tm="0">
                                          <p:val>
                                            <p:strVal val="#ppt_x"/>
                                          </p:val>
                                        </p:tav>
                                        <p:tav tm="100000">
                                          <p:val>
                                            <p:strVal val="#ppt_x"/>
                                          </p:val>
                                        </p:tav>
                                      </p:tavLst>
                                    </p:anim>
                                    <p:anim calcmode="lin" valueType="num">
                                      <p:cBhvr additive="base">
                                        <p:cTn id="31"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500" fill="hold"/>
                                        <p:tgtEl>
                                          <p:spTgt spid="47"/>
                                        </p:tgtEl>
                                        <p:attrNameLst>
                                          <p:attrName>ppt_x</p:attrName>
                                        </p:attrNameLst>
                                      </p:cBhvr>
                                      <p:tavLst>
                                        <p:tav tm="0">
                                          <p:val>
                                            <p:strVal val="#ppt_x"/>
                                          </p:val>
                                        </p:tav>
                                        <p:tav tm="100000">
                                          <p:val>
                                            <p:strVal val="#ppt_x"/>
                                          </p:val>
                                        </p:tav>
                                      </p:tavLst>
                                    </p:anim>
                                    <p:anim calcmode="lin" valueType="num">
                                      <p:cBhvr additive="base">
                                        <p:cTn id="37"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8"/>
                                        </p:tgtEl>
                                        <p:attrNameLst>
                                          <p:attrName>style.visibility</p:attrName>
                                        </p:attrNameLst>
                                      </p:cBhvr>
                                      <p:to>
                                        <p:strVal val="visible"/>
                                      </p:to>
                                    </p:set>
                                    <p:anim calcmode="lin" valueType="num">
                                      <p:cBhvr additive="base">
                                        <p:cTn id="42" dur="500" fill="hold"/>
                                        <p:tgtEl>
                                          <p:spTgt spid="48"/>
                                        </p:tgtEl>
                                        <p:attrNameLst>
                                          <p:attrName>ppt_x</p:attrName>
                                        </p:attrNameLst>
                                      </p:cBhvr>
                                      <p:tavLst>
                                        <p:tav tm="0">
                                          <p:val>
                                            <p:strVal val="#ppt_x"/>
                                          </p:val>
                                        </p:tav>
                                        <p:tav tm="100000">
                                          <p:val>
                                            <p:strVal val="#ppt_x"/>
                                          </p:val>
                                        </p:tav>
                                      </p:tavLst>
                                    </p:anim>
                                    <p:anim calcmode="lin" valueType="num">
                                      <p:cBhvr additive="base">
                                        <p:cTn id="4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additive="base">
                                        <p:cTn id="48" dur="500" fill="hold"/>
                                        <p:tgtEl>
                                          <p:spTgt spid="49"/>
                                        </p:tgtEl>
                                        <p:attrNameLst>
                                          <p:attrName>ppt_x</p:attrName>
                                        </p:attrNameLst>
                                      </p:cBhvr>
                                      <p:tavLst>
                                        <p:tav tm="0">
                                          <p:val>
                                            <p:strVal val="#ppt_x"/>
                                          </p:val>
                                        </p:tav>
                                        <p:tav tm="100000">
                                          <p:val>
                                            <p:strVal val="#ppt_x"/>
                                          </p:val>
                                        </p:tav>
                                      </p:tavLst>
                                    </p:anim>
                                    <p:anim calcmode="lin" valueType="num">
                                      <p:cBhvr additive="base">
                                        <p:cTn id="49"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20" y="0"/>
            <a:ext cx="11866880" cy="795130"/>
          </a:xfrm>
        </p:spPr>
        <p:txBody>
          <a:bodyPr/>
          <a:lstStyle/>
          <a:p>
            <a:pPr algn="l"/>
            <a:r>
              <a:rPr lang="en-US" sz="4000" dirty="0">
                <a:latin typeface="Calibri" panose="020F0502020204030204" pitchFamily="34" charset="0"/>
                <a:cs typeface="Calibri" panose="020F0502020204030204" pitchFamily="34" charset="0"/>
              </a:rPr>
              <a:t>Future Warfare Demands</a:t>
            </a:r>
          </a:p>
        </p:txBody>
      </p:sp>
      <p:pic>
        <p:nvPicPr>
          <p:cNvPr id="9220" name="Picture 4" descr="DARPA Pushes ‘Mosaic Warfare’ Concept">
            <a:extLst>
              <a:ext uri="{FF2B5EF4-FFF2-40B4-BE49-F238E27FC236}">
                <a16:creationId xmlns:a16="http://schemas.microsoft.com/office/drawing/2014/main" id="{7D5F8B80-CEA8-C28D-DCA4-B840ADAF8D7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1633"/>
          <a:stretch/>
        </p:blipFill>
        <p:spPr bwMode="auto">
          <a:xfrm>
            <a:off x="0" y="2994470"/>
            <a:ext cx="7000487" cy="3522871"/>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Mosaic Warfare | Air &amp; Space Forces Magazine">
            <a:extLst>
              <a:ext uri="{FF2B5EF4-FFF2-40B4-BE49-F238E27FC236}">
                <a16:creationId xmlns:a16="http://schemas.microsoft.com/office/drawing/2014/main" id="{0427D70C-D8A6-6ECC-A407-BDD493D4FF04}"/>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2273" r="10380"/>
          <a:stretch/>
        </p:blipFill>
        <p:spPr bwMode="auto">
          <a:xfrm>
            <a:off x="1" y="704849"/>
            <a:ext cx="7000487" cy="48265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5E4140-7811-5B8E-99AB-E5EE83F0378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33198" y="6496007"/>
            <a:ext cx="2348077" cy="304843"/>
          </a:xfrm>
          <a:prstGeom prst="rect">
            <a:avLst/>
          </a:prstGeom>
        </p:spPr>
      </p:pic>
      <p:sp>
        <p:nvSpPr>
          <p:cNvPr id="4" name="Rectangle 3">
            <a:extLst>
              <a:ext uri="{FF2B5EF4-FFF2-40B4-BE49-F238E27FC236}">
                <a16:creationId xmlns:a16="http://schemas.microsoft.com/office/drawing/2014/main" id="{F78F44CE-779E-92DF-83B9-FCCFEC0F72E6}"/>
              </a:ext>
            </a:extLst>
          </p:cNvPr>
          <p:cNvSpPr/>
          <p:nvPr/>
        </p:nvSpPr>
        <p:spPr bwMode="auto">
          <a:xfrm>
            <a:off x="7572516" y="2357455"/>
            <a:ext cx="4381499" cy="3511407"/>
          </a:xfrm>
          <a:prstGeom prst="rect">
            <a:avLst/>
          </a:prstGeom>
          <a:solidFill>
            <a:schemeClr val="bg1"/>
          </a:solid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6000" b="1" dirty="0">
                <a:latin typeface="Bahnschrift Light Condensed" panose="020B0502040204020203" pitchFamily="34" charset="0"/>
              </a:rPr>
              <a:t>Mosaic Warfare</a:t>
            </a:r>
          </a:p>
          <a:p>
            <a:pPr algn="ctr"/>
            <a:r>
              <a:rPr lang="en-US" sz="3600" dirty="0">
                <a:latin typeface="Bahnschrift Light Condensed" panose="020B0502040204020203" pitchFamily="34" charset="0"/>
              </a:rPr>
              <a:t>“Rapidly reconfigurable kill-webs based of human-operated and automated platforms”</a:t>
            </a:r>
          </a:p>
        </p:txBody>
      </p:sp>
      <p:pic>
        <p:nvPicPr>
          <p:cNvPr id="1026" name="Picture 2" descr="DARPA Logo - LogoDix">
            <a:extLst>
              <a:ext uri="{FF2B5EF4-FFF2-40B4-BE49-F238E27FC236}">
                <a16:creationId xmlns:a16="http://schemas.microsoft.com/office/drawing/2014/main" id="{E7558692-BA17-CE9F-78E2-BB02D7E40FD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72627" y="1036214"/>
            <a:ext cx="2581276" cy="1418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545618"/>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22</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4" y="0"/>
            <a:ext cx="11880429" cy="841248"/>
          </a:xfrm>
        </p:spPr>
        <p:txBody>
          <a:bodyPr/>
          <a:lstStyle/>
          <a:p>
            <a:pPr algn="l"/>
            <a:r>
              <a:rPr lang="en-US" sz="4000" dirty="0">
                <a:latin typeface="Calibri" panose="020F0502020204030204" pitchFamily="34" charset="0"/>
                <a:cs typeface="Calibri" panose="020F0502020204030204" pitchFamily="34" charset="0"/>
              </a:rPr>
              <a:t>Modern Mythology</a:t>
            </a:r>
          </a:p>
        </p:txBody>
      </p:sp>
      <p:pic>
        <p:nvPicPr>
          <p:cNvPr id="3" name="Picture 2">
            <a:extLst>
              <a:ext uri="{FF2B5EF4-FFF2-40B4-BE49-F238E27FC236}">
                <a16:creationId xmlns:a16="http://schemas.microsoft.com/office/drawing/2014/main" id="{2155D82B-7C13-749D-D29E-6BC61C2BCC4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r="1215"/>
          <a:stretch/>
        </p:blipFill>
        <p:spPr bwMode="auto">
          <a:xfrm>
            <a:off x="35346" y="869598"/>
            <a:ext cx="4260430" cy="26597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F511ADA-E7FD-6D94-FB66-99B4B7A1B989}"/>
              </a:ext>
            </a:extLst>
          </p:cNvPr>
          <p:cNvPicPr>
            <a:picLocks noChangeAspect="1"/>
          </p:cNvPicPr>
          <p:nvPr/>
        </p:nvPicPr>
        <p:blipFill rotWithShape="1">
          <a:blip r:embed="rId5"/>
          <a:srcRect r="1215"/>
          <a:stretch/>
        </p:blipFill>
        <p:spPr>
          <a:xfrm>
            <a:off x="4348373" y="869597"/>
            <a:ext cx="4260430" cy="2659759"/>
          </a:xfrm>
          <a:prstGeom prst="rect">
            <a:avLst/>
          </a:prstGeom>
        </p:spPr>
      </p:pic>
      <p:pic>
        <p:nvPicPr>
          <p:cNvPr id="6" name="Picture 5">
            <a:extLst>
              <a:ext uri="{FF2B5EF4-FFF2-40B4-BE49-F238E27FC236}">
                <a16:creationId xmlns:a16="http://schemas.microsoft.com/office/drawing/2014/main" id="{27AB3BEA-83B7-8FC7-27E0-C751868D6D58}"/>
              </a:ext>
            </a:extLst>
          </p:cNvPr>
          <p:cNvPicPr>
            <a:picLocks noChangeAspect="1"/>
          </p:cNvPicPr>
          <p:nvPr/>
        </p:nvPicPr>
        <p:blipFill rotWithShape="1">
          <a:blip r:embed="rId6"/>
          <a:srcRect r="1173" b="11495"/>
          <a:stretch/>
        </p:blipFill>
        <p:spPr>
          <a:xfrm>
            <a:off x="4348374" y="3571876"/>
            <a:ext cx="4262227" cy="2659760"/>
          </a:xfrm>
          <a:prstGeom prst="rect">
            <a:avLst/>
          </a:prstGeom>
        </p:spPr>
      </p:pic>
      <p:pic>
        <p:nvPicPr>
          <p:cNvPr id="23554" name="Picture 2" descr="Wired for War by P. W. Singer - Book - Read Online">
            <a:extLst>
              <a:ext uri="{FF2B5EF4-FFF2-40B4-BE49-F238E27FC236}">
                <a16:creationId xmlns:a16="http://schemas.microsoft.com/office/drawing/2014/main" id="{F1A53F02-4A56-B1D9-05B5-BAE6C7E882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61401" y="869599"/>
            <a:ext cx="3495253" cy="5362036"/>
          </a:xfrm>
          <a:prstGeom prst="rect">
            <a:avLst/>
          </a:prstGeom>
          <a:noFill/>
          <a:extLst>
            <a:ext uri="{909E8E84-426E-40DD-AFC4-6F175D3DCCD1}">
              <a14:hiddenFill xmlns:a14="http://schemas.microsoft.com/office/drawing/2010/main">
                <a:solidFill>
                  <a:srgbClr val="FFFFFF"/>
                </a:solidFill>
              </a14:hiddenFill>
            </a:ext>
          </a:extLst>
        </p:spPr>
      </p:pic>
      <p:pic>
        <p:nvPicPr>
          <p:cNvPr id="24578" name="Picture 2" descr="Fotocamera Hal 9000: l'obiettivo Nikon che ha scritto la storia • FotoNerd">
            <a:extLst>
              <a:ext uri="{FF2B5EF4-FFF2-40B4-BE49-F238E27FC236}">
                <a16:creationId xmlns:a16="http://schemas.microsoft.com/office/drawing/2014/main" id="{E006D688-6DB2-D1B1-0526-B5EFB2146874}"/>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0579" r="20258"/>
          <a:stretch/>
        </p:blipFill>
        <p:spPr bwMode="auto">
          <a:xfrm>
            <a:off x="4349751" y="869597"/>
            <a:ext cx="1785849" cy="176882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A36FEC4-06F3-13EC-D84B-14C6B4664926}"/>
              </a:ext>
            </a:extLst>
          </p:cNvPr>
          <p:cNvSpPr/>
          <p:nvPr/>
        </p:nvSpPr>
        <p:spPr bwMode="auto">
          <a:xfrm>
            <a:off x="4361456" y="2530166"/>
            <a:ext cx="1734544" cy="554545"/>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chemeClr val="bg1"/>
                </a:solidFill>
                <a:effectLst/>
                <a:latin typeface="Roboto Condensed" panose="02000000000000000000" pitchFamily="2" charset="0"/>
                <a:ea typeface="Roboto Condensed" panose="02000000000000000000" pitchFamily="2" charset="0"/>
                <a:cs typeface="Times New Roman" panose="02020603050405020304" pitchFamily="18" charset="0"/>
              </a:rPr>
              <a:t>I’M SORRY DAVE.</a:t>
            </a:r>
          </a:p>
          <a:p>
            <a:pPr marL="0" marR="0" indent="0" algn="ctr" defTabSz="914400" rtl="0" eaLnBrk="1" fontAlgn="base" latinLnBrk="0" hangingPunct="1">
              <a:lnSpc>
                <a:spcPct val="100000"/>
              </a:lnSpc>
              <a:spcBef>
                <a:spcPct val="0"/>
              </a:spcBef>
              <a:spcAft>
                <a:spcPct val="0"/>
              </a:spcAft>
              <a:buClrTx/>
              <a:buSzTx/>
              <a:buFontTx/>
              <a:buNone/>
              <a:tabLst/>
            </a:pPr>
            <a:r>
              <a:rPr lang="en-US" sz="1200">
                <a:solidFill>
                  <a:schemeClr val="bg1"/>
                </a:solidFill>
                <a:latin typeface="Roboto Condensed" panose="02000000000000000000" pitchFamily="2" charset="0"/>
                <a:ea typeface="Roboto Condensed" panose="02000000000000000000" pitchFamily="2" charset="0"/>
                <a:cs typeface="Times New Roman" panose="02020603050405020304" pitchFamily="18" charset="0"/>
              </a:rPr>
              <a:t>I’m afraid I can’t do that</a:t>
            </a:r>
            <a:endParaRPr kumimoji="0" lang="en-US" sz="1100" b="0" i="0" u="none" strike="noStrike" cap="none" normalizeH="0" baseline="0">
              <a:ln>
                <a:noFill/>
              </a:ln>
              <a:solidFill>
                <a:schemeClr val="bg1"/>
              </a:solidFill>
              <a:effectLst/>
              <a:latin typeface="Roboto Condensed" panose="02000000000000000000" pitchFamily="2" charset="0"/>
              <a:ea typeface="Roboto Condensed" panose="02000000000000000000" pitchFamily="2" charset="0"/>
              <a:cs typeface="Times New Roman" panose="02020603050405020304" pitchFamily="18" charset="0"/>
            </a:endParaRPr>
          </a:p>
        </p:txBody>
      </p:sp>
      <p:pic>
        <p:nvPicPr>
          <p:cNvPr id="24582" name="Picture 6" descr="Special Order 937 - Alien Anthology Wiki - The Alien and Prometheus ...">
            <a:extLst>
              <a:ext uri="{FF2B5EF4-FFF2-40B4-BE49-F238E27FC236}">
                <a16:creationId xmlns:a16="http://schemas.microsoft.com/office/drawing/2014/main" id="{121E2D12-DAC2-761A-CDE5-0878BC24712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sharpenSoften amount="20000"/>
                    </a14:imgEffect>
                  </a14:imgLayer>
                </a14:imgProps>
              </a:ext>
              <a:ext uri="{28A0092B-C50C-407E-A947-70E740481C1C}">
                <a14:useLocalDpi xmlns:a14="http://schemas.microsoft.com/office/drawing/2010/main" val="0"/>
              </a:ext>
            </a:extLst>
          </a:blip>
          <a:srcRect t="20125" b="27655"/>
          <a:stretch/>
        </p:blipFill>
        <p:spPr bwMode="auto">
          <a:xfrm>
            <a:off x="4349752" y="3571875"/>
            <a:ext cx="4255458" cy="1104303"/>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Sarah Connor Terminator 1 Vs 2 : Terminator 2 Sarah Connor Freak Out ...">
            <a:extLst>
              <a:ext uri="{FF2B5EF4-FFF2-40B4-BE49-F238E27FC236}">
                <a16:creationId xmlns:a16="http://schemas.microsoft.com/office/drawing/2014/main" id="{24D89F2F-B837-BFAB-BF98-984217ADD77B}"/>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500" r="4692"/>
          <a:stretch/>
        </p:blipFill>
        <p:spPr bwMode="auto">
          <a:xfrm>
            <a:off x="29956" y="3571877"/>
            <a:ext cx="4262227" cy="265975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DF97923E-91CA-B56F-4B82-51A3CA312AD3}"/>
              </a:ext>
            </a:extLst>
          </p:cNvPr>
          <p:cNvSpPr/>
          <p:nvPr/>
        </p:nvSpPr>
        <p:spPr bwMode="auto">
          <a:xfrm>
            <a:off x="29956" y="869597"/>
            <a:ext cx="8575254" cy="5362036"/>
          </a:xfrm>
          <a:prstGeom prst="rect">
            <a:avLst/>
          </a:prstGeom>
          <a:solidFill>
            <a:schemeClr val="bg1"/>
          </a:solidFill>
          <a:ln w="9525" cap="flat" cmpd="sng" algn="ctr">
            <a:solidFill>
              <a:srgbClr val="FFFFFF"/>
            </a:solid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000000"/>
                </a:solidFill>
                <a:effectLst/>
                <a:uLnTx/>
                <a:uFillTx/>
                <a:latin typeface="Bahnschrift Light Condensed" panose="020B0502040204020203" pitchFamily="34" charset="0"/>
                <a:ea typeface="+mn-ea"/>
                <a:cs typeface="+mn-cs"/>
              </a:rPr>
              <a:t>“Explores how science fiction has started to play out on modern day battlefields, with robots used more and more in war. ”</a:t>
            </a:r>
          </a:p>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091397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and Drawn Arrows Set - Download Free Vector Art, Stock Graphics &amp; Images">
            <a:extLst>
              <a:ext uri="{FF2B5EF4-FFF2-40B4-BE49-F238E27FC236}">
                <a16:creationId xmlns:a16="http://schemas.microsoft.com/office/drawing/2014/main" id="{49441B50-297B-1C75-2813-DE2343AD8B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04" t="78333" r="44158" b="4444"/>
          <a:stretch/>
        </p:blipFill>
        <p:spPr bwMode="auto">
          <a:xfrm rot="12775595" flipH="1">
            <a:off x="8319844" y="3071937"/>
            <a:ext cx="2099455" cy="837082"/>
          </a:xfrm>
          <a:prstGeom prst="rect">
            <a:avLst/>
          </a:prstGeom>
          <a:noFill/>
          <a:extLst>
            <a:ext uri="{909E8E84-426E-40DD-AFC4-6F175D3DCCD1}">
              <a14:hiddenFill xmlns:a14="http://schemas.microsoft.com/office/drawing/2010/main">
                <a:solidFill>
                  <a:srgbClr val="FFFFFF"/>
                </a:solidFill>
              </a14:hiddenFill>
            </a:ext>
          </a:extLst>
        </p:spPr>
      </p:pic>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23</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From Tools to Teammates: A Recap!</a:t>
            </a:r>
          </a:p>
        </p:txBody>
      </p:sp>
      <p:pic>
        <p:nvPicPr>
          <p:cNvPr id="2" name="Picture 1">
            <a:extLst>
              <a:ext uri="{FF2B5EF4-FFF2-40B4-BE49-F238E27FC236}">
                <a16:creationId xmlns:a16="http://schemas.microsoft.com/office/drawing/2014/main" id="{58E37030-028F-685F-6990-F03CB0239A55}"/>
              </a:ext>
            </a:extLst>
          </p:cNvPr>
          <p:cNvPicPr>
            <a:picLocks noChangeAspect="1"/>
          </p:cNvPicPr>
          <p:nvPr/>
        </p:nvPicPr>
        <p:blipFill>
          <a:blip r:embed="rId3"/>
          <a:stretch>
            <a:fillRect/>
          </a:stretch>
        </p:blipFill>
        <p:spPr>
          <a:xfrm>
            <a:off x="371475" y="1355724"/>
            <a:ext cx="2411353" cy="1287695"/>
          </a:xfrm>
          <a:prstGeom prst="rect">
            <a:avLst/>
          </a:prstGeom>
        </p:spPr>
      </p:pic>
      <p:pic>
        <p:nvPicPr>
          <p:cNvPr id="5" name="Picture 4">
            <a:extLst>
              <a:ext uri="{FF2B5EF4-FFF2-40B4-BE49-F238E27FC236}">
                <a16:creationId xmlns:a16="http://schemas.microsoft.com/office/drawing/2014/main" id="{9D2294DC-5DE3-9D18-6D99-126CB9B39F8F}"/>
              </a:ext>
            </a:extLst>
          </p:cNvPr>
          <p:cNvPicPr>
            <a:picLocks noChangeAspect="1"/>
          </p:cNvPicPr>
          <p:nvPr/>
        </p:nvPicPr>
        <p:blipFill>
          <a:blip r:embed="rId4"/>
          <a:stretch>
            <a:fillRect/>
          </a:stretch>
        </p:blipFill>
        <p:spPr>
          <a:xfrm>
            <a:off x="3857444" y="910769"/>
            <a:ext cx="4477111" cy="2374600"/>
          </a:xfrm>
          <a:prstGeom prst="rect">
            <a:avLst/>
          </a:prstGeom>
        </p:spPr>
      </p:pic>
      <p:pic>
        <p:nvPicPr>
          <p:cNvPr id="2050" name="Picture 2" descr="Hand Drawn Arrows Set - Download Free Vector Art, Stock Graphics &amp; Images">
            <a:extLst>
              <a:ext uri="{FF2B5EF4-FFF2-40B4-BE49-F238E27FC236}">
                <a16:creationId xmlns:a16="http://schemas.microsoft.com/office/drawing/2014/main" id="{9BE77088-EF6C-610B-57C8-0EC0152ADE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04" t="78333" r="44158" b="4444"/>
          <a:stretch/>
        </p:blipFill>
        <p:spPr bwMode="auto">
          <a:xfrm rot="8824405">
            <a:off x="1733100" y="3071937"/>
            <a:ext cx="2099455" cy="837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d Drawn Arrows Set - Download Free Vector Art, Stock Graphics &amp; Images">
            <a:extLst>
              <a:ext uri="{FF2B5EF4-FFF2-40B4-BE49-F238E27FC236}">
                <a16:creationId xmlns:a16="http://schemas.microsoft.com/office/drawing/2014/main" id="{258AEEE7-1762-E0AC-8DE9-FEF6492617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9" t="4370" r="83552" b="82696"/>
          <a:stretch/>
        </p:blipFill>
        <p:spPr bwMode="auto">
          <a:xfrm>
            <a:off x="2770048" y="1524000"/>
            <a:ext cx="1040244" cy="100964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13DEB18-6EE1-EF1E-67B5-3473D36B774B}"/>
              </a:ext>
            </a:extLst>
          </p:cNvPr>
          <p:cNvPicPr>
            <a:picLocks noChangeAspect="1"/>
          </p:cNvPicPr>
          <p:nvPr/>
        </p:nvPicPr>
        <p:blipFill>
          <a:blip r:embed="rId5"/>
          <a:stretch>
            <a:fillRect/>
          </a:stretch>
        </p:blipFill>
        <p:spPr>
          <a:xfrm>
            <a:off x="99635" y="4124780"/>
            <a:ext cx="3840480" cy="2160270"/>
          </a:xfrm>
          <a:prstGeom prst="rect">
            <a:avLst/>
          </a:prstGeom>
          <a:effectLst>
            <a:outerShdw blurRad="50800" dist="38100" dir="2700000" algn="tl" rotWithShape="0">
              <a:prstClr val="black">
                <a:alpha val="40000"/>
              </a:prstClr>
            </a:outerShdw>
          </a:effectLst>
        </p:spPr>
      </p:pic>
      <p:pic>
        <p:nvPicPr>
          <p:cNvPr id="13" name="Picture 2" descr="Hand Drawn Arrows Set - Download Free Vector Art, Stock Graphics &amp; Images">
            <a:extLst>
              <a:ext uri="{FF2B5EF4-FFF2-40B4-BE49-F238E27FC236}">
                <a16:creationId xmlns:a16="http://schemas.microsoft.com/office/drawing/2014/main" id="{62EEEAD0-D9C9-FF86-4C77-EA413CF597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9" t="4370" r="83552" b="82696"/>
          <a:stretch/>
        </p:blipFill>
        <p:spPr bwMode="auto">
          <a:xfrm rot="5400000">
            <a:off x="5671175" y="3311963"/>
            <a:ext cx="810048" cy="7862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3991677D-E217-91C4-048E-2169EE812548}"/>
              </a:ext>
            </a:extLst>
          </p:cNvPr>
          <p:cNvPicPr>
            <a:picLocks noChangeAspect="1"/>
          </p:cNvPicPr>
          <p:nvPr/>
        </p:nvPicPr>
        <p:blipFill>
          <a:blip r:embed="rId6"/>
          <a:stretch>
            <a:fillRect/>
          </a:stretch>
        </p:blipFill>
        <p:spPr>
          <a:xfrm>
            <a:off x="4180297" y="4119676"/>
            <a:ext cx="3840480" cy="216027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6E1C2018-0866-5546-F3FA-4401CE5EEF7D}"/>
              </a:ext>
            </a:extLst>
          </p:cNvPr>
          <p:cNvPicPr>
            <a:picLocks noChangeAspect="1"/>
          </p:cNvPicPr>
          <p:nvPr/>
        </p:nvPicPr>
        <p:blipFill>
          <a:blip r:embed="rId7"/>
          <a:stretch>
            <a:fillRect/>
          </a:stretch>
        </p:blipFill>
        <p:spPr>
          <a:xfrm>
            <a:off x="8241178" y="4119676"/>
            <a:ext cx="3840481" cy="21602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21010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up)">
                                      <p:cBhvr>
                                        <p:cTn id="24" dur="500"/>
                                        <p:tgtEl>
                                          <p:spTgt spid="2050"/>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dissolv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dissolv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CF96B3-FF63-DBF5-50D3-7C31BD66C31A}"/>
              </a:ext>
            </a:extLst>
          </p:cNvPr>
          <p:cNvSpPr/>
          <p:nvPr/>
        </p:nvSpPr>
        <p:spPr bwMode="auto">
          <a:xfrm>
            <a:off x="0" y="0"/>
            <a:ext cx="12192000" cy="6858000"/>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Title 1">
            <a:extLst>
              <a:ext uri="{FF2B5EF4-FFF2-40B4-BE49-F238E27FC236}">
                <a16:creationId xmlns:a16="http://schemas.microsoft.com/office/drawing/2014/main" id="{26EDB95D-71BA-6675-3E2F-F6960872F330}"/>
              </a:ext>
            </a:extLst>
          </p:cNvPr>
          <p:cNvSpPr>
            <a:spLocks noGrp="1"/>
          </p:cNvSpPr>
          <p:nvPr>
            <p:ph type="title"/>
          </p:nvPr>
        </p:nvSpPr>
        <p:spPr>
          <a:xfrm>
            <a:off x="0" y="0"/>
            <a:ext cx="12192000" cy="795130"/>
          </a:xfrm>
        </p:spPr>
        <p:txBody>
          <a:bodyPr/>
          <a:lstStyle/>
          <a:p>
            <a:pPr algn="l"/>
            <a:r>
              <a:rPr lang="en-US" sz="4000">
                <a:latin typeface="Calibri" panose="020F0502020204030204" pitchFamily="34" charset="0"/>
                <a:cs typeface="Calibri" panose="020F0502020204030204" pitchFamily="34" charset="0"/>
              </a:rPr>
              <a:t>     </a:t>
            </a:r>
            <a:endParaRPr lang="en-US" sz="4000" i="1">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CFEFD1-84CC-2E7D-9B51-850A1878CE64}"/>
              </a:ext>
            </a:extLst>
          </p:cNvPr>
          <p:cNvSpPr txBox="1"/>
          <p:nvPr/>
        </p:nvSpPr>
        <p:spPr>
          <a:xfrm>
            <a:off x="535937" y="700847"/>
            <a:ext cx="11002472" cy="769441"/>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How is this paradigm shift affecting</a:t>
            </a:r>
          </a:p>
        </p:txBody>
      </p:sp>
      <p:sp>
        <p:nvSpPr>
          <p:cNvPr id="2" name="TextBox 1">
            <a:extLst>
              <a:ext uri="{FF2B5EF4-FFF2-40B4-BE49-F238E27FC236}">
                <a16:creationId xmlns:a16="http://schemas.microsoft.com/office/drawing/2014/main" id="{5C0B3AD5-D280-3CDA-0FA5-E410BE0D58B3}"/>
              </a:ext>
            </a:extLst>
          </p:cNvPr>
          <p:cNvSpPr txBox="1"/>
          <p:nvPr/>
        </p:nvSpPr>
        <p:spPr>
          <a:xfrm>
            <a:off x="1639568" y="2509327"/>
            <a:ext cx="8912864" cy="707886"/>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lang="en-US" sz="4000" dirty="0">
                <a:solidFill>
                  <a:schemeClr val="bg1"/>
                </a:solidFill>
                <a:latin typeface="MV Boli" panose="02000500030200090000" pitchFamily="2" charset="0"/>
                <a:cs typeface="MV Boli" panose="02000500030200090000" pitchFamily="2" charset="0"/>
              </a:rPr>
              <a:t>(1) Machines &amp; LOA</a:t>
            </a:r>
            <a:endParaRPr kumimoji="0" lang="en-US" sz="4000"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
        <p:nvSpPr>
          <p:cNvPr id="3" name="TextBox 2">
            <a:extLst>
              <a:ext uri="{FF2B5EF4-FFF2-40B4-BE49-F238E27FC236}">
                <a16:creationId xmlns:a16="http://schemas.microsoft.com/office/drawing/2014/main" id="{3251E195-F074-E1A1-9171-87864BD1FF99}"/>
              </a:ext>
            </a:extLst>
          </p:cNvPr>
          <p:cNvSpPr txBox="1"/>
          <p:nvPr/>
        </p:nvSpPr>
        <p:spPr>
          <a:xfrm>
            <a:off x="1639567" y="3293996"/>
            <a:ext cx="8912864" cy="707886"/>
          </a:xfrm>
          <a:prstGeom prst="rect">
            <a:avLst/>
          </a:prstGeom>
          <a:noFill/>
        </p:spPr>
        <p:txBody>
          <a:bodyPr wrap="square">
            <a:spAutoFit/>
          </a:bodyPr>
          <a:lstStyle/>
          <a:p>
            <a:r>
              <a:rPr lang="en-US" sz="4000" dirty="0">
                <a:solidFill>
                  <a:schemeClr val="bg1"/>
                </a:solidFill>
                <a:latin typeface="MV Boli" panose="02000500030200090000" pitchFamily="2" charset="0"/>
                <a:cs typeface="MV Boli" panose="02000500030200090000" pitchFamily="2" charset="0"/>
              </a:rPr>
              <a:t>(2) Gold-standard LOA taxonomies</a:t>
            </a:r>
            <a:endParaRPr kumimoji="0" lang="en-US" sz="4000"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
        <p:nvSpPr>
          <p:cNvPr id="7" name="TextBox 6">
            <a:extLst>
              <a:ext uri="{FF2B5EF4-FFF2-40B4-BE49-F238E27FC236}">
                <a16:creationId xmlns:a16="http://schemas.microsoft.com/office/drawing/2014/main" id="{02EE8AE9-A0E5-387D-E205-2AB827C8D15C}"/>
              </a:ext>
            </a:extLst>
          </p:cNvPr>
          <p:cNvSpPr txBox="1"/>
          <p:nvPr/>
        </p:nvSpPr>
        <p:spPr>
          <a:xfrm>
            <a:off x="1639568" y="4087554"/>
            <a:ext cx="8912864" cy="707886"/>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lang="en-US" sz="4000" dirty="0">
                <a:solidFill>
                  <a:schemeClr val="bg1"/>
                </a:solidFill>
                <a:latin typeface="MV Boli" panose="02000500030200090000" pitchFamily="2" charset="0"/>
                <a:cs typeface="MV Boli" panose="02000500030200090000" pitchFamily="2" charset="0"/>
              </a:rPr>
              <a:t>(3) A need for novel taxonomies</a:t>
            </a:r>
            <a:endParaRPr kumimoji="0" lang="en-US" sz="4000"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
        <p:nvSpPr>
          <p:cNvPr id="11" name="TextBox 10">
            <a:extLst>
              <a:ext uri="{FF2B5EF4-FFF2-40B4-BE49-F238E27FC236}">
                <a16:creationId xmlns:a16="http://schemas.microsoft.com/office/drawing/2014/main" id="{66937E45-BE5C-2FB0-7E54-658675DEEE89}"/>
              </a:ext>
            </a:extLst>
          </p:cNvPr>
          <p:cNvSpPr txBox="1"/>
          <p:nvPr/>
        </p:nvSpPr>
        <p:spPr>
          <a:xfrm>
            <a:off x="535937" y="1332371"/>
            <a:ext cx="11538408" cy="769441"/>
          </a:xfrm>
          <a:prstGeom prst="rect">
            <a:avLst/>
          </a:prstGeom>
          <a:noFill/>
        </p:spPr>
        <p:txBody>
          <a:bodyPr wrap="square">
            <a:spAutoFit/>
          </a:bodyPr>
          <a:lstStyle/>
          <a:p>
            <a:r>
              <a:rPr kumimoji="0" lang="en-US" sz="4400" b="1" i="0" u="none" strike="noStrike" kern="1200" cap="none" spc="0" normalizeH="0" baseline="0" noProof="0" dirty="0">
                <a:ln>
                  <a:noFill/>
                </a:ln>
                <a:solidFill>
                  <a:srgbClr val="FFFFFF"/>
                </a:solidFill>
                <a:effectLst/>
                <a:uLnTx/>
                <a:uFillTx/>
                <a:latin typeface="MV Boli" panose="02000500030200090000" pitchFamily="2" charset="0"/>
                <a:ea typeface="+mn-ea"/>
                <a:cs typeface="MV Boli" panose="02000500030200090000" pitchFamily="2" charset="0"/>
              </a:rPr>
              <a:t>Level of Automation (LOA) taxonomies?</a:t>
            </a:r>
            <a:endParaRPr lang="en-US" dirty="0"/>
          </a:p>
        </p:txBody>
      </p:sp>
    </p:spTree>
    <p:extLst>
      <p:ext uri="{BB962C8B-B14F-4D97-AF65-F5344CB8AC3E}">
        <p14:creationId xmlns:p14="http://schemas.microsoft.com/office/powerpoint/2010/main" val="294452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20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7"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5262A7-0DE3-6F62-D73C-2C1429411F29}"/>
              </a:ext>
            </a:extLst>
          </p:cNvPr>
          <p:cNvSpPr/>
          <p:nvPr/>
        </p:nvSpPr>
        <p:spPr>
          <a:xfrm>
            <a:off x="1643012" y="3328825"/>
            <a:ext cx="4833201"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2D92C6C-B5E1-E9F3-BC64-53D37E0227CC}"/>
              </a:ext>
            </a:extLst>
          </p:cNvPr>
          <p:cNvSpPr/>
          <p:nvPr/>
        </p:nvSpPr>
        <p:spPr>
          <a:xfrm>
            <a:off x="5984223" y="2822535"/>
            <a:ext cx="4206152"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25</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Machines &amp; LOA</a:t>
            </a:r>
          </a:p>
        </p:txBody>
      </p:sp>
      <p:sp>
        <p:nvSpPr>
          <p:cNvPr id="6" name="TextBox 5">
            <a:extLst>
              <a:ext uri="{FF2B5EF4-FFF2-40B4-BE49-F238E27FC236}">
                <a16:creationId xmlns:a16="http://schemas.microsoft.com/office/drawing/2014/main" id="{8116BCD2-1665-5611-300C-0E4AEA5739E4}"/>
              </a:ext>
            </a:extLst>
          </p:cNvPr>
          <p:cNvSpPr txBox="1"/>
          <p:nvPr/>
        </p:nvSpPr>
        <p:spPr>
          <a:xfrm>
            <a:off x="1643013" y="2270794"/>
            <a:ext cx="8905973" cy="1569660"/>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Level of Automation: </a:t>
            </a:r>
            <a:r>
              <a:rPr lang="en-US" dirty="0">
                <a:latin typeface="Calibri" panose="020F0502020204030204" pitchFamily="34" charset="0"/>
                <a:cs typeface="Calibri" panose="020F0502020204030204" pitchFamily="34" charset="0"/>
              </a:rPr>
              <a:t>Degree to which a task is automated, reflecting the balance between human control and machine control</a:t>
            </a:r>
          </a:p>
        </p:txBody>
      </p:sp>
      <p:pic>
        <p:nvPicPr>
          <p:cNvPr id="3" name="Picture 2">
            <a:extLst>
              <a:ext uri="{FF2B5EF4-FFF2-40B4-BE49-F238E27FC236}">
                <a16:creationId xmlns:a16="http://schemas.microsoft.com/office/drawing/2014/main" id="{E06568D4-ADB2-ACFA-6513-86E55C7F6FA5}"/>
              </a:ext>
            </a:extLst>
          </p:cNvPr>
          <p:cNvPicPr>
            <a:picLocks noChangeAspect="1"/>
          </p:cNvPicPr>
          <p:nvPr/>
        </p:nvPicPr>
        <p:blipFill>
          <a:blip r:embed="rId2"/>
          <a:stretch>
            <a:fillRect/>
          </a:stretch>
        </p:blipFill>
        <p:spPr>
          <a:xfrm>
            <a:off x="259522" y="477043"/>
            <a:ext cx="2920760" cy="1569660"/>
          </a:xfrm>
          <a:prstGeom prst="rect">
            <a:avLst/>
          </a:prstGeom>
        </p:spPr>
      </p:pic>
    </p:spTree>
    <p:extLst>
      <p:ext uri="{BB962C8B-B14F-4D97-AF65-F5344CB8AC3E}">
        <p14:creationId xmlns:p14="http://schemas.microsoft.com/office/powerpoint/2010/main" val="9494586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1" fill="hold" nodeType="clickEffect">
                                  <p:stCondLst>
                                    <p:cond delay="0"/>
                                  </p:stCondLst>
                                  <p:childTnLst>
                                    <p:anim calcmode="lin" valueType="num">
                                      <p:cBhvr additive="base">
                                        <p:cTn id="14" dur="500"/>
                                        <p:tgtEl>
                                          <p:spTgt spid="3"/>
                                        </p:tgtEl>
                                        <p:attrNameLst>
                                          <p:attrName>ppt_x</p:attrName>
                                        </p:attrNameLst>
                                      </p:cBhvr>
                                      <p:tavLst>
                                        <p:tav tm="0">
                                          <p:val>
                                            <p:strVal val="ppt_x"/>
                                          </p:val>
                                        </p:tav>
                                        <p:tav tm="100000">
                                          <p:val>
                                            <p:strVal val="ppt_x"/>
                                          </p:val>
                                        </p:tav>
                                      </p:tavLst>
                                    </p:anim>
                                    <p:anim calcmode="lin" valueType="num">
                                      <p:cBhvr additive="base">
                                        <p:cTn id="15" dur="500"/>
                                        <p:tgtEl>
                                          <p:spTgt spid="3"/>
                                        </p:tgtEl>
                                        <p:attrNameLst>
                                          <p:attrName>ppt_y</p:attrName>
                                        </p:attrNameLst>
                                      </p:cBhvr>
                                      <p:tavLst>
                                        <p:tav tm="0">
                                          <p:val>
                                            <p:strVal val="ppt_y"/>
                                          </p:val>
                                        </p:tav>
                                        <p:tav tm="100000">
                                          <p:val>
                                            <p:strVal val="0-ppt_h/2"/>
                                          </p:val>
                                        </p:tav>
                                      </p:tavLst>
                                    </p:anim>
                                    <p:set>
                                      <p:cBhvr>
                                        <p:cTn id="16" dur="1" fill="hold">
                                          <p:stCondLst>
                                            <p:cond delay="4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EDB95D-71BA-6675-3E2F-F6960872F330}"/>
              </a:ext>
            </a:extLst>
          </p:cNvPr>
          <p:cNvSpPr>
            <a:spLocks noGrp="1"/>
          </p:cNvSpPr>
          <p:nvPr>
            <p:ph type="title"/>
          </p:nvPr>
        </p:nvSpPr>
        <p:spPr>
          <a:xfrm>
            <a:off x="0" y="0"/>
            <a:ext cx="12192000" cy="795130"/>
          </a:xfrm>
        </p:spPr>
        <p:txBody>
          <a:bodyPr/>
          <a:lstStyle/>
          <a:p>
            <a:pPr algn="l"/>
            <a:r>
              <a:rPr lang="en-US" sz="4000">
                <a:latin typeface="Calibri" panose="020F0502020204030204" pitchFamily="34" charset="0"/>
                <a:cs typeface="Calibri" panose="020F0502020204030204" pitchFamily="34" charset="0"/>
              </a:rPr>
              <a:t>     </a:t>
            </a:r>
            <a:r>
              <a:rPr lang="en-US" sz="4000" i="1">
                <a:latin typeface="Calibri" panose="020F0502020204030204" pitchFamily="34" charset="0"/>
                <a:cs typeface="Calibri" panose="020F0502020204030204" pitchFamily="34" charset="0"/>
              </a:rPr>
              <a:t>Can we trust machine?</a:t>
            </a:r>
          </a:p>
        </p:txBody>
      </p:sp>
      <p:pic>
        <p:nvPicPr>
          <p:cNvPr id="15" name="Picture 4" descr="Whiteboard Pictures [HD] | Download Free Images &amp; Stock Photos on Unsplash">
            <a:extLst>
              <a:ext uri="{FF2B5EF4-FFF2-40B4-BE49-F238E27FC236}">
                <a16:creationId xmlns:a16="http://schemas.microsoft.com/office/drawing/2014/main" id="{B0628E96-31D9-C316-2EC9-40D8AFD208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37A201-DBEE-FD61-D400-A3E8154CA0C0}"/>
              </a:ext>
            </a:extLst>
          </p:cNvPr>
          <p:cNvSpPr txBox="1"/>
          <p:nvPr/>
        </p:nvSpPr>
        <p:spPr>
          <a:xfrm>
            <a:off x="990600" y="940688"/>
            <a:ext cx="10182225" cy="584775"/>
          </a:xfrm>
          <a:prstGeom prst="rect">
            <a:avLst/>
          </a:prstGeom>
          <a:noFill/>
        </p:spPr>
        <p:txBody>
          <a:bodyPr wrap="square">
            <a:spAutoFit/>
          </a:bodyPr>
          <a:lstStyle/>
          <a:p>
            <a:pPr algn="ctr"/>
            <a:r>
              <a:rPr lang="en-US" b="1" dirty="0">
                <a:solidFill>
                  <a:srgbClr val="47494D"/>
                </a:solidFill>
                <a:latin typeface="MV Boli" panose="02000500030200090000" pitchFamily="2" charset="0"/>
                <a:cs typeface="MV Boli" panose="02000500030200090000" pitchFamily="2" charset="0"/>
              </a:rPr>
              <a:t>What are the goals of automation anyway?</a:t>
            </a:r>
          </a:p>
        </p:txBody>
      </p:sp>
      <p:sp>
        <p:nvSpPr>
          <p:cNvPr id="36" name="Freeform: Shape 35">
            <a:extLst>
              <a:ext uri="{FF2B5EF4-FFF2-40B4-BE49-F238E27FC236}">
                <a16:creationId xmlns:a16="http://schemas.microsoft.com/office/drawing/2014/main" id="{9207D173-56E0-7A0C-8438-10AEB288EB14}"/>
              </a:ext>
            </a:extLst>
          </p:cNvPr>
          <p:cNvSpPr/>
          <p:nvPr/>
        </p:nvSpPr>
        <p:spPr bwMode="auto">
          <a:xfrm rot="5535568" flipV="1">
            <a:off x="3824478" y="1192523"/>
            <a:ext cx="88556" cy="2406065"/>
          </a:xfrm>
          <a:custGeom>
            <a:avLst/>
            <a:gdLst>
              <a:gd name="connsiteX0" fmla="*/ 0 w 88556"/>
              <a:gd name="connsiteY0" fmla="*/ 2406065 h 2406065"/>
              <a:gd name="connsiteX1" fmla="*/ 88556 w 88556"/>
              <a:gd name="connsiteY1" fmla="*/ 7911 h 2406065"/>
            </a:gdLst>
            <a:ahLst/>
            <a:cxnLst>
              <a:cxn ang="0">
                <a:pos x="connsiteX0" y="connsiteY0"/>
              </a:cxn>
              <a:cxn ang="0">
                <a:pos x="connsiteX1" y="connsiteY1"/>
              </a:cxn>
            </a:cxnLst>
            <a:rect l="l" t="t" r="r" b="b"/>
            <a:pathLst>
              <a:path w="88556" h="2406065" extrusionOk="0">
                <a:moveTo>
                  <a:pt x="0" y="2406065"/>
                </a:moveTo>
                <a:cubicBezTo>
                  <a:pt x="21032" y="1149517"/>
                  <a:pt x="68930" y="-97837"/>
                  <a:pt x="88556" y="791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 name="TextBox 1">
            <a:extLst>
              <a:ext uri="{FF2B5EF4-FFF2-40B4-BE49-F238E27FC236}">
                <a16:creationId xmlns:a16="http://schemas.microsoft.com/office/drawing/2014/main" id="{AD760BE4-138E-2063-8CB3-378544B91A23}"/>
              </a:ext>
            </a:extLst>
          </p:cNvPr>
          <p:cNvSpPr txBox="1"/>
          <p:nvPr/>
        </p:nvSpPr>
        <p:spPr>
          <a:xfrm>
            <a:off x="6391274" y="1877660"/>
            <a:ext cx="3135813"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47494D"/>
                </a:solidFill>
                <a:effectLst/>
                <a:latin typeface="MV Boli" panose="02000500030200090000" pitchFamily="2" charset="0"/>
                <a:cs typeface="MV Boli" panose="02000500030200090000" pitchFamily="2" charset="0"/>
              </a:rPr>
              <a:t>Benefits</a:t>
            </a:r>
          </a:p>
        </p:txBody>
      </p:sp>
      <p:sp>
        <p:nvSpPr>
          <p:cNvPr id="3" name="TextBox 2">
            <a:extLst>
              <a:ext uri="{FF2B5EF4-FFF2-40B4-BE49-F238E27FC236}">
                <a16:creationId xmlns:a16="http://schemas.microsoft.com/office/drawing/2014/main" id="{FFF9A28E-CD34-21FB-F20D-9219451B40F8}"/>
              </a:ext>
            </a:extLst>
          </p:cNvPr>
          <p:cNvSpPr txBox="1"/>
          <p:nvPr/>
        </p:nvSpPr>
        <p:spPr>
          <a:xfrm>
            <a:off x="2300849" y="1877660"/>
            <a:ext cx="3135813"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47494D"/>
                </a:solidFill>
                <a:effectLst/>
                <a:latin typeface="MV Boli" panose="02000500030200090000" pitchFamily="2" charset="0"/>
                <a:cs typeface="MV Boli" panose="02000500030200090000" pitchFamily="2" charset="0"/>
              </a:rPr>
              <a:t>Goals</a:t>
            </a:r>
          </a:p>
        </p:txBody>
      </p:sp>
      <p:sp>
        <p:nvSpPr>
          <p:cNvPr id="5" name="Freeform: Shape 4">
            <a:extLst>
              <a:ext uri="{FF2B5EF4-FFF2-40B4-BE49-F238E27FC236}">
                <a16:creationId xmlns:a16="http://schemas.microsoft.com/office/drawing/2014/main" id="{EF5E6643-A5B9-787A-E0A2-282C7184A7CE}"/>
              </a:ext>
            </a:extLst>
          </p:cNvPr>
          <p:cNvSpPr/>
          <p:nvPr/>
        </p:nvSpPr>
        <p:spPr bwMode="auto">
          <a:xfrm rot="5535568" flipV="1">
            <a:off x="7914903" y="1192522"/>
            <a:ext cx="88556" cy="2406065"/>
          </a:xfrm>
          <a:custGeom>
            <a:avLst/>
            <a:gdLst>
              <a:gd name="connsiteX0" fmla="*/ 0 w 88556"/>
              <a:gd name="connsiteY0" fmla="*/ 2406065 h 2406065"/>
              <a:gd name="connsiteX1" fmla="*/ 88556 w 88556"/>
              <a:gd name="connsiteY1" fmla="*/ 7911 h 2406065"/>
            </a:gdLst>
            <a:ahLst/>
            <a:cxnLst>
              <a:cxn ang="0">
                <a:pos x="connsiteX0" y="connsiteY0"/>
              </a:cxn>
              <a:cxn ang="0">
                <a:pos x="connsiteX1" y="connsiteY1"/>
              </a:cxn>
            </a:cxnLst>
            <a:rect l="l" t="t" r="r" b="b"/>
            <a:pathLst>
              <a:path w="88556" h="2406065" extrusionOk="0">
                <a:moveTo>
                  <a:pt x="0" y="2406065"/>
                </a:moveTo>
                <a:cubicBezTo>
                  <a:pt x="21032" y="1149517"/>
                  <a:pt x="68930" y="-97837"/>
                  <a:pt x="88556" y="7911"/>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 name="TextBox 5">
            <a:extLst>
              <a:ext uri="{FF2B5EF4-FFF2-40B4-BE49-F238E27FC236}">
                <a16:creationId xmlns:a16="http://schemas.microsoft.com/office/drawing/2014/main" id="{ACA8A7EC-5630-CC27-AEA2-159DFDDBD001}"/>
              </a:ext>
            </a:extLst>
          </p:cNvPr>
          <p:cNvSpPr txBox="1"/>
          <p:nvPr/>
        </p:nvSpPr>
        <p:spPr>
          <a:xfrm>
            <a:off x="2300848" y="2500470"/>
            <a:ext cx="3135813" cy="523220"/>
          </a:xfrm>
          <a:prstGeom prst="rect">
            <a:avLst/>
          </a:prstGeom>
          <a:noFill/>
        </p:spPr>
        <p:txBody>
          <a:bodyPr wrap="square">
            <a:spAutoFit/>
          </a:bodyPr>
          <a:lstStyle/>
          <a:p>
            <a:pPr marR="0" algn="ctr" defTabSz="914400" rtl="0" eaLnBrk="1" fontAlgn="base" latinLnBrk="0" hangingPunct="1">
              <a:lnSpc>
                <a:spcPct val="100000"/>
              </a:lnSpc>
              <a:spcBef>
                <a:spcPct val="0"/>
              </a:spcBef>
              <a:spcAft>
                <a:spcPct val="0"/>
              </a:spcAft>
              <a:buClrTx/>
              <a:buSzTx/>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Task delegation</a:t>
            </a:r>
          </a:p>
        </p:txBody>
      </p:sp>
      <p:sp>
        <p:nvSpPr>
          <p:cNvPr id="7" name="TextBox 6">
            <a:extLst>
              <a:ext uri="{FF2B5EF4-FFF2-40B4-BE49-F238E27FC236}">
                <a16:creationId xmlns:a16="http://schemas.microsoft.com/office/drawing/2014/main" id="{032F5AC4-11F0-91FB-D5B9-F6E7EAA34971}"/>
              </a:ext>
            </a:extLst>
          </p:cNvPr>
          <p:cNvSpPr txBox="1"/>
          <p:nvPr/>
        </p:nvSpPr>
        <p:spPr>
          <a:xfrm>
            <a:off x="6096000" y="2487228"/>
            <a:ext cx="3819526" cy="523220"/>
          </a:xfrm>
          <a:prstGeom prst="rect">
            <a:avLst/>
          </a:prstGeom>
          <a:noFill/>
        </p:spPr>
        <p:txBody>
          <a:bodyPr wrap="square">
            <a:spAutoFit/>
          </a:bodyPr>
          <a:lstStyle/>
          <a:p>
            <a:pPr marR="0" algn="ctr" defTabSz="914400" rtl="0" eaLnBrk="1" fontAlgn="base" latinLnBrk="0" hangingPunct="1">
              <a:lnSpc>
                <a:spcPct val="100000"/>
              </a:lnSpc>
              <a:spcBef>
                <a:spcPct val="0"/>
              </a:spcBef>
              <a:spcAft>
                <a:spcPct val="0"/>
              </a:spcAft>
              <a:buClrTx/>
              <a:buSzTx/>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Workload reduction</a:t>
            </a:r>
          </a:p>
        </p:txBody>
      </p:sp>
      <p:sp>
        <p:nvSpPr>
          <p:cNvPr id="8" name="TextBox 7">
            <a:extLst>
              <a:ext uri="{FF2B5EF4-FFF2-40B4-BE49-F238E27FC236}">
                <a16:creationId xmlns:a16="http://schemas.microsoft.com/office/drawing/2014/main" id="{77E96037-92B5-A250-9DB7-BD84FDE6E7E0}"/>
              </a:ext>
            </a:extLst>
          </p:cNvPr>
          <p:cNvSpPr txBox="1"/>
          <p:nvPr/>
        </p:nvSpPr>
        <p:spPr>
          <a:xfrm>
            <a:off x="2117484" y="2895100"/>
            <a:ext cx="3502539" cy="523220"/>
          </a:xfrm>
          <a:prstGeom prst="rect">
            <a:avLst/>
          </a:prstGeom>
          <a:noFill/>
        </p:spPr>
        <p:txBody>
          <a:bodyPr wrap="square">
            <a:spAutoFit/>
          </a:bodyPr>
          <a:lstStyle/>
          <a:p>
            <a:pPr marR="0" algn="ctr" defTabSz="914400" rtl="0" eaLnBrk="1" fontAlgn="base" latinLnBrk="0" hangingPunct="1">
              <a:lnSpc>
                <a:spcPct val="100000"/>
              </a:lnSpc>
              <a:spcBef>
                <a:spcPct val="0"/>
              </a:spcBef>
              <a:spcAft>
                <a:spcPct val="0"/>
              </a:spcAft>
              <a:buClrTx/>
              <a:buSzTx/>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Task management</a:t>
            </a:r>
          </a:p>
        </p:txBody>
      </p:sp>
      <p:sp>
        <p:nvSpPr>
          <p:cNvPr id="10" name="TextBox 9">
            <a:extLst>
              <a:ext uri="{FF2B5EF4-FFF2-40B4-BE49-F238E27FC236}">
                <a16:creationId xmlns:a16="http://schemas.microsoft.com/office/drawing/2014/main" id="{05B30143-0F68-8910-21A5-E960267B56E6}"/>
              </a:ext>
            </a:extLst>
          </p:cNvPr>
          <p:cNvSpPr txBox="1"/>
          <p:nvPr/>
        </p:nvSpPr>
        <p:spPr>
          <a:xfrm>
            <a:off x="5858011" y="2895100"/>
            <a:ext cx="4295503" cy="523220"/>
          </a:xfrm>
          <a:prstGeom prst="rect">
            <a:avLst/>
          </a:prstGeom>
          <a:noFill/>
        </p:spPr>
        <p:txBody>
          <a:bodyPr wrap="square">
            <a:spAutoFit/>
          </a:bodyPr>
          <a:lstStyle/>
          <a:p>
            <a:pPr marR="0" algn="ctr" defTabSz="914400" rtl="0" eaLnBrk="1" fontAlgn="base" latinLnBrk="0" hangingPunct="1">
              <a:lnSpc>
                <a:spcPct val="100000"/>
              </a:lnSpc>
              <a:spcBef>
                <a:spcPct val="0"/>
              </a:spcBef>
              <a:spcAft>
                <a:spcPct val="0"/>
              </a:spcAft>
              <a:buClrTx/>
              <a:buSzTx/>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Efficient task allocation</a:t>
            </a:r>
          </a:p>
        </p:txBody>
      </p:sp>
      <p:sp>
        <p:nvSpPr>
          <p:cNvPr id="12" name="TextBox 11">
            <a:extLst>
              <a:ext uri="{FF2B5EF4-FFF2-40B4-BE49-F238E27FC236}">
                <a16:creationId xmlns:a16="http://schemas.microsoft.com/office/drawing/2014/main" id="{D6887509-6EA7-941F-821E-A929531229A6}"/>
              </a:ext>
            </a:extLst>
          </p:cNvPr>
          <p:cNvSpPr txBox="1"/>
          <p:nvPr/>
        </p:nvSpPr>
        <p:spPr>
          <a:xfrm>
            <a:off x="2288661" y="3315973"/>
            <a:ext cx="3135813" cy="523220"/>
          </a:xfrm>
          <a:prstGeom prst="rect">
            <a:avLst/>
          </a:prstGeom>
          <a:noFill/>
        </p:spPr>
        <p:txBody>
          <a:bodyPr wrap="square">
            <a:spAutoFit/>
          </a:bodyPr>
          <a:lstStyle/>
          <a:p>
            <a:pPr marR="0" algn="ctr" defTabSz="914400" rtl="0" eaLnBrk="1" fontAlgn="base" latinLnBrk="0" hangingPunct="1">
              <a:lnSpc>
                <a:spcPct val="100000"/>
              </a:lnSpc>
              <a:spcBef>
                <a:spcPct val="0"/>
              </a:spcBef>
              <a:spcAft>
                <a:spcPct val="0"/>
              </a:spcAft>
              <a:buClrTx/>
              <a:buSzTx/>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Task accuracy</a:t>
            </a:r>
          </a:p>
        </p:txBody>
      </p:sp>
      <p:sp>
        <p:nvSpPr>
          <p:cNvPr id="13" name="TextBox 12">
            <a:extLst>
              <a:ext uri="{FF2B5EF4-FFF2-40B4-BE49-F238E27FC236}">
                <a16:creationId xmlns:a16="http://schemas.microsoft.com/office/drawing/2014/main" id="{952F4839-D095-AEF8-37B2-7D35ADE4CF4C}"/>
              </a:ext>
            </a:extLst>
          </p:cNvPr>
          <p:cNvSpPr txBox="1"/>
          <p:nvPr/>
        </p:nvSpPr>
        <p:spPr>
          <a:xfrm>
            <a:off x="5570930" y="3302731"/>
            <a:ext cx="4869663" cy="523220"/>
          </a:xfrm>
          <a:prstGeom prst="rect">
            <a:avLst/>
          </a:prstGeom>
          <a:noFill/>
        </p:spPr>
        <p:txBody>
          <a:bodyPr wrap="square">
            <a:spAutoFit/>
          </a:bodyPr>
          <a:lstStyle/>
          <a:p>
            <a:pPr marR="0" algn="ctr" defTabSz="914400" rtl="0" eaLnBrk="1" fontAlgn="base" latinLnBrk="0" hangingPunct="1">
              <a:lnSpc>
                <a:spcPct val="100000"/>
              </a:lnSpc>
              <a:spcBef>
                <a:spcPct val="0"/>
              </a:spcBef>
              <a:spcAft>
                <a:spcPct val="0"/>
              </a:spcAft>
              <a:buClrTx/>
              <a:buSzTx/>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Minimizing human error</a:t>
            </a:r>
          </a:p>
        </p:txBody>
      </p:sp>
      <p:sp>
        <p:nvSpPr>
          <p:cNvPr id="16" name="TextBox 15">
            <a:extLst>
              <a:ext uri="{FF2B5EF4-FFF2-40B4-BE49-F238E27FC236}">
                <a16:creationId xmlns:a16="http://schemas.microsoft.com/office/drawing/2014/main" id="{14A700D2-992D-0E9E-4615-D98E255351EE}"/>
              </a:ext>
            </a:extLst>
          </p:cNvPr>
          <p:cNvSpPr txBox="1"/>
          <p:nvPr/>
        </p:nvSpPr>
        <p:spPr>
          <a:xfrm>
            <a:off x="2105297" y="3710603"/>
            <a:ext cx="3502539" cy="523220"/>
          </a:xfrm>
          <a:prstGeom prst="rect">
            <a:avLst/>
          </a:prstGeom>
          <a:noFill/>
        </p:spPr>
        <p:txBody>
          <a:bodyPr wrap="square">
            <a:spAutoFit/>
          </a:bodyPr>
          <a:lstStyle/>
          <a:p>
            <a:pPr marR="0" algn="ctr" defTabSz="914400" rtl="0" eaLnBrk="1" fontAlgn="base" latinLnBrk="0" hangingPunct="1">
              <a:lnSpc>
                <a:spcPct val="100000"/>
              </a:lnSpc>
              <a:spcBef>
                <a:spcPct val="0"/>
              </a:spcBef>
              <a:spcAft>
                <a:spcPct val="0"/>
              </a:spcAft>
              <a:buClrTx/>
              <a:buSzTx/>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Timeliness</a:t>
            </a:r>
          </a:p>
        </p:txBody>
      </p:sp>
      <p:sp>
        <p:nvSpPr>
          <p:cNvPr id="17" name="TextBox 16">
            <a:extLst>
              <a:ext uri="{FF2B5EF4-FFF2-40B4-BE49-F238E27FC236}">
                <a16:creationId xmlns:a16="http://schemas.microsoft.com/office/drawing/2014/main" id="{3FC8B5C6-5729-5568-A5B1-286E0B581CDC}"/>
              </a:ext>
            </a:extLst>
          </p:cNvPr>
          <p:cNvSpPr txBox="1"/>
          <p:nvPr/>
        </p:nvSpPr>
        <p:spPr>
          <a:xfrm>
            <a:off x="6071626" y="3710603"/>
            <a:ext cx="3819526" cy="523220"/>
          </a:xfrm>
          <a:prstGeom prst="rect">
            <a:avLst/>
          </a:prstGeom>
          <a:noFill/>
        </p:spPr>
        <p:txBody>
          <a:bodyPr wrap="square">
            <a:spAutoFit/>
          </a:bodyPr>
          <a:lstStyle/>
          <a:p>
            <a:pPr marR="0" algn="ctr" defTabSz="914400" rtl="0" eaLnBrk="1" fontAlgn="base" latinLnBrk="0" hangingPunct="1">
              <a:lnSpc>
                <a:spcPct val="100000"/>
              </a:lnSpc>
              <a:spcBef>
                <a:spcPct val="0"/>
              </a:spcBef>
              <a:spcAft>
                <a:spcPct val="0"/>
              </a:spcAft>
              <a:buClrTx/>
              <a:buSzTx/>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Maximizing safety</a:t>
            </a:r>
          </a:p>
        </p:txBody>
      </p:sp>
      <p:sp>
        <p:nvSpPr>
          <p:cNvPr id="19" name="TextBox 18">
            <a:extLst>
              <a:ext uri="{FF2B5EF4-FFF2-40B4-BE49-F238E27FC236}">
                <a16:creationId xmlns:a16="http://schemas.microsoft.com/office/drawing/2014/main" id="{8B7B1128-E4FA-9E06-97EF-A6C6ADFCA99D}"/>
              </a:ext>
            </a:extLst>
          </p:cNvPr>
          <p:cNvSpPr txBox="1"/>
          <p:nvPr/>
        </p:nvSpPr>
        <p:spPr>
          <a:xfrm>
            <a:off x="2276474" y="4072753"/>
            <a:ext cx="3135813" cy="523220"/>
          </a:xfrm>
          <a:prstGeom prst="rect">
            <a:avLst/>
          </a:prstGeom>
          <a:noFill/>
        </p:spPr>
        <p:txBody>
          <a:bodyPr wrap="square">
            <a:spAutoFit/>
          </a:bodyPr>
          <a:lstStyle/>
          <a:p>
            <a:pPr marR="0" algn="ctr" defTabSz="914400" rtl="0" eaLnBrk="1" fontAlgn="base" latinLnBrk="0" hangingPunct="1">
              <a:lnSpc>
                <a:spcPct val="100000"/>
              </a:lnSpc>
              <a:spcBef>
                <a:spcPct val="0"/>
              </a:spcBef>
              <a:spcAft>
                <a:spcPct val="0"/>
              </a:spcAft>
              <a:buClrTx/>
              <a:buSzTx/>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Decision support</a:t>
            </a:r>
          </a:p>
        </p:txBody>
      </p:sp>
      <p:sp>
        <p:nvSpPr>
          <p:cNvPr id="21" name="TextBox 20">
            <a:extLst>
              <a:ext uri="{FF2B5EF4-FFF2-40B4-BE49-F238E27FC236}">
                <a16:creationId xmlns:a16="http://schemas.microsoft.com/office/drawing/2014/main" id="{DA6BD262-E72C-79F3-CB6A-828340802F0F}"/>
              </a:ext>
            </a:extLst>
          </p:cNvPr>
          <p:cNvSpPr txBox="1"/>
          <p:nvPr/>
        </p:nvSpPr>
        <p:spPr>
          <a:xfrm>
            <a:off x="5821277" y="4073788"/>
            <a:ext cx="4368967" cy="523220"/>
          </a:xfrm>
          <a:prstGeom prst="rect">
            <a:avLst/>
          </a:prstGeom>
          <a:noFill/>
        </p:spPr>
        <p:txBody>
          <a:bodyPr wrap="square">
            <a:spAutoFit/>
          </a:bodyPr>
          <a:lstStyle/>
          <a:p>
            <a:pPr marR="0" algn="ctr" defTabSz="914400" rtl="0" eaLnBrk="1" fontAlgn="base" latinLnBrk="0" hangingPunct="1">
              <a:lnSpc>
                <a:spcPct val="100000"/>
              </a:lnSpc>
              <a:spcBef>
                <a:spcPct val="0"/>
              </a:spcBef>
              <a:spcAft>
                <a:spcPct val="0"/>
              </a:spcAft>
              <a:buClrTx/>
              <a:buSzTx/>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Supporting mission goals</a:t>
            </a:r>
          </a:p>
        </p:txBody>
      </p:sp>
    </p:spTree>
    <p:extLst>
      <p:ext uri="{BB962C8B-B14F-4D97-AF65-F5344CB8AC3E}">
        <p14:creationId xmlns:p14="http://schemas.microsoft.com/office/powerpoint/2010/main" val="116694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par>
                          <p:cTn id="21" fill="hold">
                            <p:stCondLst>
                              <p:cond delay="2500"/>
                            </p:stCondLst>
                            <p:childTnLst>
                              <p:par>
                                <p:cTn id="22" presetID="22" presetClass="entr" presetSubtype="8"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left)">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left)">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wipe(left)">
                                      <p:cBhvr>
                                        <p:cTn id="44" dur="5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left)">
                                      <p:cBhvr>
                                        <p:cTn id="49" dur="500"/>
                                        <p:tgtEl>
                                          <p:spTgt spid="1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wipe(left)">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wipe(left)">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left)">
                                      <p:cBhvr>
                                        <p:cTn id="7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6" grpId="0" animBg="1"/>
      <p:bldP spid="2" grpId="0"/>
      <p:bldP spid="3" grpId="0"/>
      <p:bldP spid="5" grpId="0" animBg="1"/>
      <p:bldP spid="6" grpId="0"/>
      <p:bldP spid="7" grpId="0"/>
      <p:bldP spid="8" grpId="0"/>
      <p:bldP spid="10" grpId="0"/>
      <p:bldP spid="12" grpId="0"/>
      <p:bldP spid="13" grpId="0"/>
      <p:bldP spid="16" grpId="0"/>
      <p:bldP spid="17" grpId="0"/>
      <p:bldP spid="19" grpId="0"/>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EDB95D-71BA-6675-3E2F-F6960872F330}"/>
              </a:ext>
            </a:extLst>
          </p:cNvPr>
          <p:cNvSpPr>
            <a:spLocks noGrp="1"/>
          </p:cNvSpPr>
          <p:nvPr>
            <p:ph type="title"/>
          </p:nvPr>
        </p:nvSpPr>
        <p:spPr>
          <a:xfrm>
            <a:off x="0" y="0"/>
            <a:ext cx="12192000" cy="795130"/>
          </a:xfrm>
        </p:spPr>
        <p:txBody>
          <a:bodyPr/>
          <a:lstStyle/>
          <a:p>
            <a:pPr algn="l"/>
            <a:r>
              <a:rPr lang="en-US" sz="4000">
                <a:latin typeface="Calibri" panose="020F0502020204030204" pitchFamily="34" charset="0"/>
                <a:cs typeface="Calibri" panose="020F0502020204030204" pitchFamily="34" charset="0"/>
              </a:rPr>
              <a:t>     </a:t>
            </a:r>
            <a:r>
              <a:rPr lang="en-US" sz="4000" i="1">
                <a:latin typeface="Calibri" panose="020F0502020204030204" pitchFamily="34" charset="0"/>
                <a:cs typeface="Calibri" panose="020F0502020204030204" pitchFamily="34" charset="0"/>
              </a:rPr>
              <a:t>Can we trust machine?</a:t>
            </a:r>
          </a:p>
        </p:txBody>
      </p:sp>
      <p:pic>
        <p:nvPicPr>
          <p:cNvPr id="15" name="Picture 4" descr="Whiteboard Pictures [HD] | Download Free Images &amp; Stock Photos on Unsplash">
            <a:extLst>
              <a:ext uri="{FF2B5EF4-FFF2-40B4-BE49-F238E27FC236}">
                <a16:creationId xmlns:a16="http://schemas.microsoft.com/office/drawing/2014/main" id="{B0628E96-31D9-C316-2EC9-40D8AFD2081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37A201-DBEE-FD61-D400-A3E8154CA0C0}"/>
              </a:ext>
            </a:extLst>
          </p:cNvPr>
          <p:cNvSpPr txBox="1"/>
          <p:nvPr/>
        </p:nvSpPr>
        <p:spPr>
          <a:xfrm>
            <a:off x="2478881" y="940688"/>
            <a:ext cx="7234238" cy="584775"/>
          </a:xfrm>
          <a:prstGeom prst="rect">
            <a:avLst/>
          </a:prstGeom>
          <a:noFill/>
        </p:spPr>
        <p:txBody>
          <a:bodyPr wrap="square">
            <a:spAutoFit/>
          </a:bodyPr>
          <a:lstStyle/>
          <a:p>
            <a:pPr algn="ctr"/>
            <a:r>
              <a:rPr lang="en-US" b="1" dirty="0">
                <a:solidFill>
                  <a:srgbClr val="47494D"/>
                </a:solidFill>
                <a:latin typeface="MV Boli" panose="02000500030200090000" pitchFamily="2" charset="0"/>
                <a:cs typeface="MV Boli" panose="02000500030200090000" pitchFamily="2" charset="0"/>
              </a:rPr>
              <a:t>Get the balance right with LOAs</a:t>
            </a:r>
          </a:p>
        </p:txBody>
      </p:sp>
      <p:grpSp>
        <p:nvGrpSpPr>
          <p:cNvPr id="39" name="Group 38">
            <a:extLst>
              <a:ext uri="{FF2B5EF4-FFF2-40B4-BE49-F238E27FC236}">
                <a16:creationId xmlns:a16="http://schemas.microsoft.com/office/drawing/2014/main" id="{597B6798-54A5-DE5B-E34B-7E95DEA5F537}"/>
              </a:ext>
            </a:extLst>
          </p:cNvPr>
          <p:cNvGrpSpPr/>
          <p:nvPr/>
        </p:nvGrpSpPr>
        <p:grpSpPr>
          <a:xfrm rot="5400000">
            <a:off x="-40885" y="3304562"/>
            <a:ext cx="3951834" cy="477780"/>
            <a:chOff x="7500988" y="2566535"/>
            <a:chExt cx="3254570" cy="477780"/>
          </a:xfrm>
        </p:grpSpPr>
        <p:sp>
          <p:nvSpPr>
            <p:cNvPr id="36" name="Freeform: Shape 35">
              <a:extLst>
                <a:ext uri="{FF2B5EF4-FFF2-40B4-BE49-F238E27FC236}">
                  <a16:creationId xmlns:a16="http://schemas.microsoft.com/office/drawing/2014/main" id="{9207D173-56E0-7A0C-8438-10AEB288EB14}"/>
                </a:ext>
              </a:extLst>
            </p:cNvPr>
            <p:cNvSpPr/>
            <p:nvPr/>
          </p:nvSpPr>
          <p:spPr bwMode="auto">
            <a:xfrm rot="16509355" flipV="1">
              <a:off x="9041599" y="1330356"/>
              <a:ext cx="227518" cy="3200400"/>
            </a:xfrm>
            <a:custGeom>
              <a:avLst/>
              <a:gdLst>
                <a:gd name="connsiteX0" fmla="*/ 0 w 227518"/>
                <a:gd name="connsiteY0" fmla="*/ 3200400 h 3200400"/>
                <a:gd name="connsiteX1" fmla="*/ 227518 w 227518"/>
                <a:gd name="connsiteY1" fmla="*/ 10523 h 3200400"/>
              </a:gdLst>
              <a:ahLst/>
              <a:cxnLst>
                <a:cxn ang="0">
                  <a:pos x="connsiteX0" y="connsiteY0"/>
                </a:cxn>
                <a:cxn ang="0">
                  <a:pos x="connsiteX1" y="connsiteY1"/>
                </a:cxn>
              </a:cxnLst>
              <a:rect l="l" t="t" r="r" b="b"/>
              <a:pathLst>
                <a:path w="227518" h="3200400" extrusionOk="0">
                  <a:moveTo>
                    <a:pt x="0" y="3200400"/>
                  </a:moveTo>
                  <a:cubicBezTo>
                    <a:pt x="51612" y="1532864"/>
                    <a:pt x="153994" y="-142426"/>
                    <a:pt x="227518" y="10523"/>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Freeform: Shape 36">
              <a:extLst>
                <a:ext uri="{FF2B5EF4-FFF2-40B4-BE49-F238E27FC236}">
                  <a16:creationId xmlns:a16="http://schemas.microsoft.com/office/drawing/2014/main" id="{E805E8BB-7492-889D-5ECF-2CFB56ABF2E1}"/>
                </a:ext>
              </a:extLst>
            </p:cNvPr>
            <p:cNvSpPr/>
            <p:nvPr/>
          </p:nvSpPr>
          <p:spPr bwMode="auto">
            <a:xfrm rot="18677228" flipH="1">
              <a:off x="7509667" y="2722689"/>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Freeform: Shape 37">
              <a:extLst>
                <a:ext uri="{FF2B5EF4-FFF2-40B4-BE49-F238E27FC236}">
                  <a16:creationId xmlns:a16="http://schemas.microsoft.com/office/drawing/2014/main" id="{5CE67D82-227C-32B0-E71E-24B1C2489E12}"/>
                </a:ext>
              </a:extLst>
            </p:cNvPr>
            <p:cNvSpPr/>
            <p:nvPr/>
          </p:nvSpPr>
          <p:spPr bwMode="auto">
            <a:xfrm rot="18074924" flipH="1">
              <a:off x="7705598" y="278900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0" name="Group 39">
            <a:extLst>
              <a:ext uri="{FF2B5EF4-FFF2-40B4-BE49-F238E27FC236}">
                <a16:creationId xmlns:a16="http://schemas.microsoft.com/office/drawing/2014/main" id="{79F27691-0589-DB9B-B99D-96B104944100}"/>
              </a:ext>
            </a:extLst>
          </p:cNvPr>
          <p:cNvGrpSpPr/>
          <p:nvPr/>
        </p:nvGrpSpPr>
        <p:grpSpPr>
          <a:xfrm rot="10562124">
            <a:off x="1781418" y="5380599"/>
            <a:ext cx="8638612" cy="720213"/>
            <a:chOff x="7500988" y="2566535"/>
            <a:chExt cx="8638612" cy="720213"/>
          </a:xfrm>
        </p:grpSpPr>
        <p:sp>
          <p:nvSpPr>
            <p:cNvPr id="41" name="Freeform: Shape 40">
              <a:extLst>
                <a:ext uri="{FF2B5EF4-FFF2-40B4-BE49-F238E27FC236}">
                  <a16:creationId xmlns:a16="http://schemas.microsoft.com/office/drawing/2014/main" id="{B629DE2F-A226-52A0-A1F7-CFA58B467826}"/>
                </a:ext>
              </a:extLst>
            </p:cNvPr>
            <p:cNvSpPr/>
            <p:nvPr/>
          </p:nvSpPr>
          <p:spPr bwMode="auto">
            <a:xfrm rot="16509355" flipV="1">
              <a:off x="11728161" y="-1124691"/>
              <a:ext cx="227518" cy="8595360"/>
            </a:xfrm>
            <a:custGeom>
              <a:avLst/>
              <a:gdLst>
                <a:gd name="connsiteX0" fmla="*/ 0 w 227518"/>
                <a:gd name="connsiteY0" fmla="*/ 8595360 h 8595360"/>
                <a:gd name="connsiteX1" fmla="*/ 227518 w 227518"/>
                <a:gd name="connsiteY1" fmla="*/ 28263 h 8595360"/>
              </a:gdLst>
              <a:ahLst/>
              <a:cxnLst>
                <a:cxn ang="0">
                  <a:pos x="connsiteX0" y="connsiteY0"/>
                </a:cxn>
                <a:cxn ang="0">
                  <a:pos x="connsiteX1" y="connsiteY1"/>
                </a:cxn>
              </a:cxnLst>
              <a:rect l="l" t="t" r="r" b="b"/>
              <a:pathLst>
                <a:path w="227518" h="8595360" extrusionOk="0">
                  <a:moveTo>
                    <a:pt x="0" y="8595360"/>
                  </a:moveTo>
                  <a:cubicBezTo>
                    <a:pt x="2196" y="4120250"/>
                    <a:pt x="170614" y="-372070"/>
                    <a:pt x="227518" y="28263"/>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Freeform: Shape 41">
              <a:extLst>
                <a:ext uri="{FF2B5EF4-FFF2-40B4-BE49-F238E27FC236}">
                  <a16:creationId xmlns:a16="http://schemas.microsoft.com/office/drawing/2014/main" id="{8289FA28-F32E-4423-7892-A04B088E5F90}"/>
                </a:ext>
              </a:extLst>
            </p:cNvPr>
            <p:cNvSpPr/>
            <p:nvPr/>
          </p:nvSpPr>
          <p:spPr bwMode="auto">
            <a:xfrm rot="18677228" flipH="1">
              <a:off x="7509667" y="2722689"/>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Freeform: Shape 42">
              <a:extLst>
                <a:ext uri="{FF2B5EF4-FFF2-40B4-BE49-F238E27FC236}">
                  <a16:creationId xmlns:a16="http://schemas.microsoft.com/office/drawing/2014/main" id="{A06786C0-64B2-7EB2-27E1-21E7C5CD8780}"/>
                </a:ext>
              </a:extLst>
            </p:cNvPr>
            <p:cNvSpPr/>
            <p:nvPr/>
          </p:nvSpPr>
          <p:spPr bwMode="auto">
            <a:xfrm rot="18074924" flipH="1">
              <a:off x="7705598" y="278900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 name="TextBox 1">
            <a:extLst>
              <a:ext uri="{FF2B5EF4-FFF2-40B4-BE49-F238E27FC236}">
                <a16:creationId xmlns:a16="http://schemas.microsoft.com/office/drawing/2014/main" id="{AD760BE4-138E-2063-8CB3-378544B91A23}"/>
              </a:ext>
            </a:extLst>
          </p:cNvPr>
          <p:cNvSpPr txBox="1"/>
          <p:nvPr/>
        </p:nvSpPr>
        <p:spPr>
          <a:xfrm>
            <a:off x="2284633" y="5519365"/>
            <a:ext cx="7347230"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Machine Does</a:t>
            </a:r>
          </a:p>
        </p:txBody>
      </p:sp>
      <p:sp>
        <p:nvSpPr>
          <p:cNvPr id="3" name="TextBox 2">
            <a:extLst>
              <a:ext uri="{FF2B5EF4-FFF2-40B4-BE49-F238E27FC236}">
                <a16:creationId xmlns:a16="http://schemas.microsoft.com/office/drawing/2014/main" id="{FFF9A28E-CD34-21FB-F20D-9219451B40F8}"/>
              </a:ext>
            </a:extLst>
          </p:cNvPr>
          <p:cNvSpPr txBox="1"/>
          <p:nvPr/>
        </p:nvSpPr>
        <p:spPr>
          <a:xfrm rot="16200000">
            <a:off x="-220308" y="3531585"/>
            <a:ext cx="3399647"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Human Does</a:t>
            </a:r>
          </a:p>
        </p:txBody>
      </p:sp>
      <p:sp>
        <p:nvSpPr>
          <p:cNvPr id="6" name="Rectangle: Rounded Corners 5">
            <a:extLst>
              <a:ext uri="{FF2B5EF4-FFF2-40B4-BE49-F238E27FC236}">
                <a16:creationId xmlns:a16="http://schemas.microsoft.com/office/drawing/2014/main" id="{020F1533-433D-01E2-A209-F17AFD3CE6EF}"/>
              </a:ext>
            </a:extLst>
          </p:cNvPr>
          <p:cNvSpPr/>
          <p:nvPr/>
        </p:nvSpPr>
        <p:spPr bwMode="auto">
          <a:xfrm>
            <a:off x="2284633" y="1716923"/>
            <a:ext cx="2168150" cy="584776"/>
          </a:xfrm>
          <a:prstGeom prst="roundRect">
            <a:avLst/>
          </a:prstGeom>
          <a:noFill/>
          <a:ln w="28575" cap="flat" cmpd="sng" algn="ctr">
            <a:solidFill>
              <a:srgbClr val="474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E90EDEDB-7D22-C442-934A-7FE03019684E}"/>
              </a:ext>
            </a:extLst>
          </p:cNvPr>
          <p:cNvSpPr txBox="1"/>
          <p:nvPr/>
        </p:nvSpPr>
        <p:spPr>
          <a:xfrm>
            <a:off x="2261633" y="1831538"/>
            <a:ext cx="2168150"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Full Manual</a:t>
            </a:r>
          </a:p>
        </p:txBody>
      </p:sp>
      <p:sp>
        <p:nvSpPr>
          <p:cNvPr id="10" name="Rectangle: Rounded Corners 9">
            <a:extLst>
              <a:ext uri="{FF2B5EF4-FFF2-40B4-BE49-F238E27FC236}">
                <a16:creationId xmlns:a16="http://schemas.microsoft.com/office/drawing/2014/main" id="{018B2FF3-E6BF-B3C3-7C7E-91B17BD8E440}"/>
              </a:ext>
            </a:extLst>
          </p:cNvPr>
          <p:cNvSpPr/>
          <p:nvPr/>
        </p:nvSpPr>
        <p:spPr bwMode="auto">
          <a:xfrm>
            <a:off x="7908741" y="4145398"/>
            <a:ext cx="2128628" cy="584647"/>
          </a:xfrm>
          <a:prstGeom prst="roundRect">
            <a:avLst/>
          </a:prstGeom>
          <a:noFill/>
          <a:ln w="28575" cap="flat" cmpd="sng" algn="ctr">
            <a:solidFill>
              <a:srgbClr val="474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TextBox 11">
            <a:extLst>
              <a:ext uri="{FF2B5EF4-FFF2-40B4-BE49-F238E27FC236}">
                <a16:creationId xmlns:a16="http://schemas.microsoft.com/office/drawing/2014/main" id="{C2282806-6F26-E629-29FF-3414E264C667}"/>
              </a:ext>
            </a:extLst>
          </p:cNvPr>
          <p:cNvSpPr txBox="1"/>
          <p:nvPr/>
        </p:nvSpPr>
        <p:spPr>
          <a:xfrm>
            <a:off x="7869219" y="4264002"/>
            <a:ext cx="2128628"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Full Automation</a:t>
            </a:r>
          </a:p>
        </p:txBody>
      </p:sp>
      <p:sp>
        <p:nvSpPr>
          <p:cNvPr id="16" name="Rectangle: Rounded Corners 15">
            <a:extLst>
              <a:ext uri="{FF2B5EF4-FFF2-40B4-BE49-F238E27FC236}">
                <a16:creationId xmlns:a16="http://schemas.microsoft.com/office/drawing/2014/main" id="{03AFC873-FA41-37A4-B27C-F7293AC81E08}"/>
              </a:ext>
            </a:extLst>
          </p:cNvPr>
          <p:cNvSpPr/>
          <p:nvPr/>
        </p:nvSpPr>
        <p:spPr bwMode="auto">
          <a:xfrm>
            <a:off x="2163306" y="1567533"/>
            <a:ext cx="3932695" cy="1758154"/>
          </a:xfrm>
          <a:prstGeom prst="roundRect">
            <a:avLst/>
          </a:prstGeom>
          <a:noFill/>
          <a:ln w="38100" cap="flat" cmpd="sng" algn="ctr">
            <a:solidFill>
              <a:srgbClr val="47494D"/>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TextBox 16">
            <a:extLst>
              <a:ext uri="{FF2B5EF4-FFF2-40B4-BE49-F238E27FC236}">
                <a16:creationId xmlns:a16="http://schemas.microsoft.com/office/drawing/2014/main" id="{A2A54400-7766-0B9A-E347-2F8081560C8E}"/>
              </a:ext>
            </a:extLst>
          </p:cNvPr>
          <p:cNvSpPr txBox="1"/>
          <p:nvPr/>
        </p:nvSpPr>
        <p:spPr>
          <a:xfrm>
            <a:off x="2163306" y="2932293"/>
            <a:ext cx="3932695" cy="398868"/>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47494D"/>
                </a:solidFill>
                <a:effectLst/>
                <a:latin typeface="MV Boli" panose="02000500030200090000" pitchFamily="2" charset="0"/>
                <a:cs typeface="MV Boli" panose="02000500030200090000" pitchFamily="2" charset="0"/>
              </a:rPr>
              <a:t>Human-In-The-Loop</a:t>
            </a:r>
          </a:p>
        </p:txBody>
      </p:sp>
      <p:sp>
        <p:nvSpPr>
          <p:cNvPr id="24" name="Rectangle: Rounded Corners 23">
            <a:extLst>
              <a:ext uri="{FF2B5EF4-FFF2-40B4-BE49-F238E27FC236}">
                <a16:creationId xmlns:a16="http://schemas.microsoft.com/office/drawing/2014/main" id="{25980B3E-E9DB-F3FE-D75A-A62D6BA4CA55}"/>
              </a:ext>
            </a:extLst>
          </p:cNvPr>
          <p:cNvSpPr/>
          <p:nvPr/>
        </p:nvSpPr>
        <p:spPr bwMode="auto">
          <a:xfrm>
            <a:off x="6396120" y="3476769"/>
            <a:ext cx="3932695" cy="1763628"/>
          </a:xfrm>
          <a:prstGeom prst="roundRect">
            <a:avLst/>
          </a:prstGeom>
          <a:noFill/>
          <a:ln w="38100" cap="flat" cmpd="sng" algn="ctr">
            <a:solidFill>
              <a:srgbClr val="47494D"/>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TextBox 24">
            <a:extLst>
              <a:ext uri="{FF2B5EF4-FFF2-40B4-BE49-F238E27FC236}">
                <a16:creationId xmlns:a16="http://schemas.microsoft.com/office/drawing/2014/main" id="{880C525A-C40B-0491-B89E-1A85839E0F71}"/>
              </a:ext>
            </a:extLst>
          </p:cNvPr>
          <p:cNvSpPr txBox="1"/>
          <p:nvPr/>
        </p:nvSpPr>
        <p:spPr>
          <a:xfrm>
            <a:off x="6396120" y="4845778"/>
            <a:ext cx="3932695"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47494D"/>
                </a:solidFill>
                <a:effectLst/>
                <a:latin typeface="MV Boli" panose="02000500030200090000" pitchFamily="2" charset="0"/>
                <a:cs typeface="MV Boli" panose="02000500030200090000" pitchFamily="2" charset="0"/>
              </a:rPr>
              <a:t>Human-On-The-Loop</a:t>
            </a:r>
          </a:p>
        </p:txBody>
      </p:sp>
      <p:pic>
        <p:nvPicPr>
          <p:cNvPr id="20" name="Graphic 19" descr="Arrow: Slight curve with solid fill">
            <a:extLst>
              <a:ext uri="{FF2B5EF4-FFF2-40B4-BE49-F238E27FC236}">
                <a16:creationId xmlns:a16="http://schemas.microsoft.com/office/drawing/2014/main" id="{8C545452-7EB9-1E19-F27A-F3826CA19D8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73671">
            <a:off x="5503422" y="2690699"/>
            <a:ext cx="1476603" cy="1476603"/>
          </a:xfrm>
          <a:prstGeom prst="rect">
            <a:avLst/>
          </a:prstGeom>
        </p:spPr>
      </p:pic>
    </p:spTree>
    <p:extLst>
      <p:ext uri="{BB962C8B-B14F-4D97-AF65-F5344CB8AC3E}">
        <p14:creationId xmlns:p14="http://schemas.microsoft.com/office/powerpoint/2010/main" val="4514936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left)">
                                      <p:cBhvr>
                                        <p:cTn id="12" dur="1000"/>
                                        <p:tgtEl>
                                          <p:spTgt spid="40"/>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1000"/>
                                        <p:tgtEl>
                                          <p:spTgt spid="2"/>
                                        </p:tgtEl>
                                      </p:cBhvr>
                                    </p:animEffect>
                                  </p:childTnLst>
                                </p:cTn>
                              </p:par>
                            </p:childTnLst>
                          </p:cTn>
                        </p:par>
                        <p:par>
                          <p:cTn id="17" fill="hold">
                            <p:stCondLst>
                              <p:cond delay="2000"/>
                            </p:stCondLst>
                            <p:childTnLst>
                              <p:par>
                                <p:cTn id="18" presetID="22" presetClass="entr" presetSubtype="4"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1000"/>
                                        <p:tgtEl>
                                          <p:spTgt spid="39"/>
                                        </p:tgtEl>
                                      </p:cBhvr>
                                    </p:animEffect>
                                  </p:childTnLst>
                                </p:cTn>
                              </p:par>
                            </p:childTnLst>
                          </p:cTn>
                        </p:par>
                        <p:par>
                          <p:cTn id="21" fill="hold">
                            <p:stCondLst>
                              <p:cond delay="3000"/>
                            </p:stCondLst>
                            <p:childTnLst>
                              <p:par>
                                <p:cTn id="22" presetID="22" presetClass="entr" presetSubtype="4"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1000"/>
                                        <p:tgtEl>
                                          <p:spTgt spid="6"/>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heel(1)">
                                      <p:cBhvr>
                                        <p:cTn id="38" dur="1000"/>
                                        <p:tgtEl>
                                          <p:spTgt spid="16"/>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1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heel(1)">
                                      <p:cBhvr>
                                        <p:cTn id="47" dur="1000"/>
                                        <p:tgtEl>
                                          <p:spTgt spid="10"/>
                                        </p:tgtEl>
                                      </p:cBhvr>
                                    </p:animEffect>
                                  </p:childTnLst>
                                </p:cTn>
                              </p:par>
                            </p:childTnLst>
                          </p:cTn>
                        </p:par>
                        <p:par>
                          <p:cTn id="48" fill="hold">
                            <p:stCondLst>
                              <p:cond delay="1000"/>
                            </p:stCondLst>
                            <p:childTnLst>
                              <p:par>
                                <p:cTn id="49" presetID="22" presetClass="entr" presetSubtype="8"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left)">
                                      <p:cBhvr>
                                        <p:cTn id="51" dur="10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wheel(1)">
                                      <p:cBhvr>
                                        <p:cTn id="56" dur="1000"/>
                                        <p:tgtEl>
                                          <p:spTgt spid="24"/>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wipe(left)">
                                      <p:cBhvr>
                                        <p:cTn id="60" dur="10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wipe(left)">
                                      <p:cBhvr>
                                        <p:cTn id="65"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6" grpId="0" animBg="1"/>
      <p:bldP spid="7" grpId="0"/>
      <p:bldP spid="10" grpId="0" animBg="1"/>
      <p:bldP spid="12" grpId="0"/>
      <p:bldP spid="16" grpId="0" animBg="1"/>
      <p:bldP spid="17" grpId="0"/>
      <p:bldP spid="24"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941AD50-B725-4747-A00C-45A0EE89E876}"/>
              </a:ext>
            </a:extLst>
          </p:cNvPr>
          <p:cNvSpPr/>
          <p:nvPr/>
        </p:nvSpPr>
        <p:spPr bwMode="auto">
          <a:xfrm>
            <a:off x="0" y="1897000"/>
            <a:ext cx="12192000" cy="3808475"/>
          </a:xfrm>
          <a:prstGeom prst="roundRect">
            <a:avLst>
              <a:gd name="adj" fmla="val 0"/>
            </a:avLst>
          </a:prstGeom>
          <a:solidFill>
            <a:srgbClr val="3069A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28</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612742" y="0"/>
            <a:ext cx="11255604" cy="841248"/>
          </a:xfrm>
        </p:spPr>
        <p:txBody>
          <a:bodyPr/>
          <a:lstStyle/>
          <a:p>
            <a:pPr algn="l"/>
            <a:r>
              <a:rPr lang="en-US" sz="4000" dirty="0">
                <a:latin typeface="Calibri" panose="020F0502020204030204" pitchFamily="34" charset="0"/>
                <a:cs typeface="Calibri" panose="020F0502020204030204" pitchFamily="34" charset="0"/>
              </a:rPr>
              <a:t>An example from the automotive industry… </a:t>
            </a:r>
          </a:p>
        </p:txBody>
      </p:sp>
      <p:sp>
        <p:nvSpPr>
          <p:cNvPr id="24" name="Title 8">
            <a:extLst>
              <a:ext uri="{FF2B5EF4-FFF2-40B4-BE49-F238E27FC236}">
                <a16:creationId xmlns:a16="http://schemas.microsoft.com/office/drawing/2014/main" id="{A4CF922C-566F-6D82-203D-B1E7BF0DEA9A}"/>
              </a:ext>
            </a:extLst>
          </p:cNvPr>
          <p:cNvSpPr txBox="1">
            <a:spLocks/>
          </p:cNvSpPr>
          <p:nvPr/>
        </p:nvSpPr>
        <p:spPr bwMode="auto">
          <a:xfrm>
            <a:off x="0" y="2262870"/>
            <a:ext cx="9350402" cy="28557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24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a:lstStyle>
          <a:p>
            <a:r>
              <a:rPr lang="en-US" sz="7200" kern="0" dirty="0">
                <a:latin typeface="Calibri" panose="020F0502020204030204" pitchFamily="34" charset="0"/>
                <a:cs typeface="Calibri" panose="020F0502020204030204" pitchFamily="34" charset="0"/>
              </a:rPr>
              <a:t>6 Levels of Automation </a:t>
            </a:r>
          </a:p>
        </p:txBody>
      </p:sp>
      <p:pic>
        <p:nvPicPr>
          <p:cNvPr id="15" name="Picture 14" descr="Qr code&#10;&#10;Description automatically generated">
            <a:extLst>
              <a:ext uri="{FF2B5EF4-FFF2-40B4-BE49-F238E27FC236}">
                <a16:creationId xmlns:a16="http://schemas.microsoft.com/office/drawing/2014/main" id="{C953B6A1-84E8-3E6D-F510-5BF9C3A250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5151" y="2571750"/>
            <a:ext cx="1828800" cy="1828800"/>
          </a:xfrm>
          <a:prstGeom prst="rect">
            <a:avLst/>
          </a:prstGeom>
        </p:spPr>
      </p:pic>
      <p:pic>
        <p:nvPicPr>
          <p:cNvPr id="17" name="Picture 16">
            <a:extLst>
              <a:ext uri="{FF2B5EF4-FFF2-40B4-BE49-F238E27FC236}">
                <a16:creationId xmlns:a16="http://schemas.microsoft.com/office/drawing/2014/main" id="{BB498D30-E7DB-13FD-4455-F3FCD235EED2}"/>
              </a:ext>
            </a:extLst>
          </p:cNvPr>
          <p:cNvPicPr>
            <a:picLocks noChangeAspect="1"/>
          </p:cNvPicPr>
          <p:nvPr/>
        </p:nvPicPr>
        <p:blipFill>
          <a:blip r:embed="rId4"/>
          <a:stretch>
            <a:fillRect/>
          </a:stretch>
        </p:blipFill>
        <p:spPr>
          <a:xfrm>
            <a:off x="9516551" y="4673915"/>
            <a:ext cx="2286000" cy="419464"/>
          </a:xfrm>
          <a:prstGeom prst="rect">
            <a:avLst/>
          </a:prstGeom>
        </p:spPr>
      </p:pic>
      <p:pic>
        <p:nvPicPr>
          <p:cNvPr id="26" name="Picture 25">
            <a:extLst>
              <a:ext uri="{FF2B5EF4-FFF2-40B4-BE49-F238E27FC236}">
                <a16:creationId xmlns:a16="http://schemas.microsoft.com/office/drawing/2014/main" id="{421E7286-0F28-8F8D-6FA3-C0434065BA46}"/>
              </a:ext>
            </a:extLst>
          </p:cNvPr>
          <p:cNvPicPr>
            <a:picLocks noChangeAspect="1"/>
          </p:cNvPicPr>
          <p:nvPr/>
        </p:nvPicPr>
        <p:blipFill>
          <a:blip r:embed="rId5"/>
          <a:stretch>
            <a:fillRect/>
          </a:stretch>
        </p:blipFill>
        <p:spPr>
          <a:xfrm>
            <a:off x="105420" y="2101792"/>
            <a:ext cx="2926080" cy="1618768"/>
          </a:xfrm>
          <a:prstGeom prst="rect">
            <a:avLst/>
          </a:prstGeom>
        </p:spPr>
      </p:pic>
      <p:pic>
        <p:nvPicPr>
          <p:cNvPr id="28" name="Picture 27">
            <a:extLst>
              <a:ext uri="{FF2B5EF4-FFF2-40B4-BE49-F238E27FC236}">
                <a16:creationId xmlns:a16="http://schemas.microsoft.com/office/drawing/2014/main" id="{A62DEEF8-8ACD-0BB4-4F91-407EEA44C7F6}"/>
              </a:ext>
            </a:extLst>
          </p:cNvPr>
          <p:cNvPicPr>
            <a:picLocks noChangeAspect="1"/>
          </p:cNvPicPr>
          <p:nvPr/>
        </p:nvPicPr>
        <p:blipFill>
          <a:blip r:embed="rId6"/>
          <a:stretch>
            <a:fillRect/>
          </a:stretch>
        </p:blipFill>
        <p:spPr>
          <a:xfrm>
            <a:off x="105420" y="3896425"/>
            <a:ext cx="2926080" cy="1622865"/>
          </a:xfrm>
          <a:prstGeom prst="rect">
            <a:avLst/>
          </a:prstGeom>
        </p:spPr>
      </p:pic>
      <p:pic>
        <p:nvPicPr>
          <p:cNvPr id="30" name="Picture 29">
            <a:extLst>
              <a:ext uri="{FF2B5EF4-FFF2-40B4-BE49-F238E27FC236}">
                <a16:creationId xmlns:a16="http://schemas.microsoft.com/office/drawing/2014/main" id="{CFC26A4D-33FE-F607-CDE4-65F0DFAE521D}"/>
              </a:ext>
            </a:extLst>
          </p:cNvPr>
          <p:cNvPicPr>
            <a:picLocks noChangeAspect="1"/>
          </p:cNvPicPr>
          <p:nvPr/>
        </p:nvPicPr>
        <p:blipFill>
          <a:blip r:embed="rId7"/>
          <a:stretch>
            <a:fillRect/>
          </a:stretch>
        </p:blipFill>
        <p:spPr>
          <a:xfrm>
            <a:off x="3169920" y="2092267"/>
            <a:ext cx="2926080" cy="1618768"/>
          </a:xfrm>
          <a:prstGeom prst="rect">
            <a:avLst/>
          </a:prstGeom>
        </p:spPr>
      </p:pic>
      <p:pic>
        <p:nvPicPr>
          <p:cNvPr id="32" name="Picture 31">
            <a:extLst>
              <a:ext uri="{FF2B5EF4-FFF2-40B4-BE49-F238E27FC236}">
                <a16:creationId xmlns:a16="http://schemas.microsoft.com/office/drawing/2014/main" id="{BBF51CBF-F429-7866-430B-26145235E4F2}"/>
              </a:ext>
            </a:extLst>
          </p:cNvPr>
          <p:cNvPicPr>
            <a:picLocks noChangeAspect="1"/>
          </p:cNvPicPr>
          <p:nvPr/>
        </p:nvPicPr>
        <p:blipFill>
          <a:blip r:embed="rId8"/>
          <a:stretch>
            <a:fillRect/>
          </a:stretch>
        </p:blipFill>
        <p:spPr>
          <a:xfrm>
            <a:off x="3136919" y="3896425"/>
            <a:ext cx="2926080" cy="1618550"/>
          </a:xfrm>
          <a:prstGeom prst="rect">
            <a:avLst/>
          </a:prstGeom>
        </p:spPr>
      </p:pic>
      <p:pic>
        <p:nvPicPr>
          <p:cNvPr id="34" name="Picture 33">
            <a:extLst>
              <a:ext uri="{FF2B5EF4-FFF2-40B4-BE49-F238E27FC236}">
                <a16:creationId xmlns:a16="http://schemas.microsoft.com/office/drawing/2014/main" id="{0B17B0C9-784A-5CCA-2E22-4EA3AD25B292}"/>
              </a:ext>
            </a:extLst>
          </p:cNvPr>
          <p:cNvPicPr>
            <a:picLocks noChangeAspect="1"/>
          </p:cNvPicPr>
          <p:nvPr/>
        </p:nvPicPr>
        <p:blipFill>
          <a:blip r:embed="rId9"/>
          <a:stretch>
            <a:fillRect/>
          </a:stretch>
        </p:blipFill>
        <p:spPr>
          <a:xfrm>
            <a:off x="6162922" y="2073669"/>
            <a:ext cx="2926080" cy="1624006"/>
          </a:xfrm>
          <a:prstGeom prst="rect">
            <a:avLst/>
          </a:prstGeom>
        </p:spPr>
      </p:pic>
      <p:pic>
        <p:nvPicPr>
          <p:cNvPr id="36" name="Picture 35">
            <a:extLst>
              <a:ext uri="{FF2B5EF4-FFF2-40B4-BE49-F238E27FC236}">
                <a16:creationId xmlns:a16="http://schemas.microsoft.com/office/drawing/2014/main" id="{636523EF-1C72-7843-DEFB-30ECCA6EE4A0}"/>
              </a:ext>
            </a:extLst>
          </p:cNvPr>
          <p:cNvPicPr>
            <a:picLocks noChangeAspect="1"/>
          </p:cNvPicPr>
          <p:nvPr/>
        </p:nvPicPr>
        <p:blipFill>
          <a:blip r:embed="rId10"/>
          <a:stretch>
            <a:fillRect/>
          </a:stretch>
        </p:blipFill>
        <p:spPr>
          <a:xfrm>
            <a:off x="6162922" y="3880610"/>
            <a:ext cx="2926080" cy="1623781"/>
          </a:xfrm>
          <a:prstGeom prst="rect">
            <a:avLst/>
          </a:prstGeom>
        </p:spPr>
      </p:pic>
    </p:spTree>
    <p:extLst>
      <p:ext uri="{BB962C8B-B14F-4D97-AF65-F5344CB8AC3E}">
        <p14:creationId xmlns:p14="http://schemas.microsoft.com/office/powerpoint/2010/main" val="354992289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p:cTn id="11" dur="500" fill="hold"/>
                                        <p:tgtEl>
                                          <p:spTgt spid="26"/>
                                        </p:tgtEl>
                                        <p:attrNameLst>
                                          <p:attrName>ppt_w</p:attrName>
                                        </p:attrNameLst>
                                      </p:cBhvr>
                                      <p:tavLst>
                                        <p:tav tm="0">
                                          <p:val>
                                            <p:fltVal val="0"/>
                                          </p:val>
                                        </p:tav>
                                        <p:tav tm="100000">
                                          <p:val>
                                            <p:strVal val="#ppt_w"/>
                                          </p:val>
                                        </p:tav>
                                      </p:tavLst>
                                    </p:anim>
                                    <p:anim calcmode="lin" valueType="num">
                                      <p:cBhvr>
                                        <p:cTn id="12" dur="500" fill="hold"/>
                                        <p:tgtEl>
                                          <p:spTgt spid="26"/>
                                        </p:tgtEl>
                                        <p:attrNameLst>
                                          <p:attrName>ppt_h</p:attrName>
                                        </p:attrNameLst>
                                      </p:cBhvr>
                                      <p:tavLst>
                                        <p:tav tm="0">
                                          <p:val>
                                            <p:fltVal val="0"/>
                                          </p:val>
                                        </p:tav>
                                        <p:tav tm="100000">
                                          <p:val>
                                            <p:strVal val="#ppt_h"/>
                                          </p:val>
                                        </p:tav>
                                      </p:tavLst>
                                    </p:anim>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p:cTn id="32" dur="500" fill="hold"/>
                                        <p:tgtEl>
                                          <p:spTgt spid="32"/>
                                        </p:tgtEl>
                                        <p:attrNameLst>
                                          <p:attrName>ppt_w</p:attrName>
                                        </p:attrNameLst>
                                      </p:cBhvr>
                                      <p:tavLst>
                                        <p:tav tm="0">
                                          <p:val>
                                            <p:fltVal val="0"/>
                                          </p:val>
                                        </p:tav>
                                        <p:tav tm="100000">
                                          <p:val>
                                            <p:strVal val="#ppt_w"/>
                                          </p:val>
                                        </p:tav>
                                      </p:tavLst>
                                    </p:anim>
                                    <p:anim calcmode="lin" valueType="num">
                                      <p:cBhvr>
                                        <p:cTn id="33" dur="500" fill="hold"/>
                                        <p:tgtEl>
                                          <p:spTgt spid="32"/>
                                        </p:tgtEl>
                                        <p:attrNameLst>
                                          <p:attrName>ppt_h</p:attrName>
                                        </p:attrNameLst>
                                      </p:cBhvr>
                                      <p:tavLst>
                                        <p:tav tm="0">
                                          <p:val>
                                            <p:fltVal val="0"/>
                                          </p:val>
                                        </p:tav>
                                        <p:tav tm="100000">
                                          <p:val>
                                            <p:strVal val="#ppt_h"/>
                                          </p:val>
                                        </p:tav>
                                      </p:tavLst>
                                    </p:anim>
                                    <p:animEffect transition="in" filter="fade">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p:cTn id="39" dur="500" fill="hold"/>
                                        <p:tgtEl>
                                          <p:spTgt spid="34"/>
                                        </p:tgtEl>
                                        <p:attrNameLst>
                                          <p:attrName>ppt_w</p:attrName>
                                        </p:attrNameLst>
                                      </p:cBhvr>
                                      <p:tavLst>
                                        <p:tav tm="0">
                                          <p:val>
                                            <p:fltVal val="0"/>
                                          </p:val>
                                        </p:tav>
                                        <p:tav tm="100000">
                                          <p:val>
                                            <p:strVal val="#ppt_w"/>
                                          </p:val>
                                        </p:tav>
                                      </p:tavLst>
                                    </p:anim>
                                    <p:anim calcmode="lin" valueType="num">
                                      <p:cBhvr>
                                        <p:cTn id="40" dur="500" fill="hold"/>
                                        <p:tgtEl>
                                          <p:spTgt spid="34"/>
                                        </p:tgtEl>
                                        <p:attrNameLst>
                                          <p:attrName>ppt_h</p:attrName>
                                        </p:attrNameLst>
                                      </p:cBhvr>
                                      <p:tavLst>
                                        <p:tav tm="0">
                                          <p:val>
                                            <p:fltVal val="0"/>
                                          </p:val>
                                        </p:tav>
                                        <p:tav tm="100000">
                                          <p:val>
                                            <p:strVal val="#ppt_h"/>
                                          </p:val>
                                        </p:tav>
                                      </p:tavLst>
                                    </p:anim>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fltVal val="0"/>
                                          </p:val>
                                        </p:tav>
                                        <p:tav tm="100000">
                                          <p:val>
                                            <p:strVal val="#ppt_w"/>
                                          </p:val>
                                        </p:tav>
                                      </p:tavLst>
                                    </p:anim>
                                    <p:anim calcmode="lin" valueType="num">
                                      <p:cBhvr>
                                        <p:cTn id="47" dur="500" fill="hold"/>
                                        <p:tgtEl>
                                          <p:spTgt spid="36"/>
                                        </p:tgtEl>
                                        <p:attrNameLst>
                                          <p:attrName>ppt_h</p:attrName>
                                        </p:attrNameLst>
                                      </p:cBhvr>
                                      <p:tavLst>
                                        <p:tav tm="0">
                                          <p:val>
                                            <p:fltVal val="0"/>
                                          </p:val>
                                        </p:tav>
                                        <p:tav tm="100000">
                                          <p:val>
                                            <p:strVal val="#ppt_h"/>
                                          </p:val>
                                        </p:tav>
                                      </p:tavLst>
                                    </p:anim>
                                    <p:animEffect transition="in" filter="fade">
                                      <p:cBhvr>
                                        <p:cTn id="4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EDB95D-71BA-6675-3E2F-F6960872F330}"/>
              </a:ext>
            </a:extLst>
          </p:cNvPr>
          <p:cNvSpPr>
            <a:spLocks noGrp="1"/>
          </p:cNvSpPr>
          <p:nvPr>
            <p:ph type="title"/>
          </p:nvPr>
        </p:nvSpPr>
        <p:spPr>
          <a:xfrm>
            <a:off x="0" y="0"/>
            <a:ext cx="12192000" cy="795130"/>
          </a:xfrm>
        </p:spPr>
        <p:txBody>
          <a:bodyPr/>
          <a:lstStyle/>
          <a:p>
            <a:pPr algn="l"/>
            <a:r>
              <a:rPr lang="en-US" sz="4000">
                <a:latin typeface="Calibri" panose="020F0502020204030204" pitchFamily="34" charset="0"/>
                <a:cs typeface="Calibri" panose="020F0502020204030204" pitchFamily="34" charset="0"/>
              </a:rPr>
              <a:t>     </a:t>
            </a:r>
            <a:r>
              <a:rPr lang="en-US" sz="4000" i="1">
                <a:latin typeface="Calibri" panose="020F0502020204030204" pitchFamily="34" charset="0"/>
                <a:cs typeface="Calibri" panose="020F0502020204030204" pitchFamily="34" charset="0"/>
              </a:rPr>
              <a:t>Can we trust machine?</a:t>
            </a:r>
          </a:p>
        </p:txBody>
      </p:sp>
      <p:pic>
        <p:nvPicPr>
          <p:cNvPr id="15" name="Picture 4" descr="Whiteboard Pictures [HD] | Download Free Images &amp; Stock Photos on Unsplash">
            <a:extLst>
              <a:ext uri="{FF2B5EF4-FFF2-40B4-BE49-F238E27FC236}">
                <a16:creationId xmlns:a16="http://schemas.microsoft.com/office/drawing/2014/main" id="{B0628E96-31D9-C316-2EC9-40D8AFD2081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37A201-DBEE-FD61-D400-A3E8154CA0C0}"/>
              </a:ext>
            </a:extLst>
          </p:cNvPr>
          <p:cNvSpPr txBox="1"/>
          <p:nvPr/>
        </p:nvSpPr>
        <p:spPr>
          <a:xfrm>
            <a:off x="2478881" y="940688"/>
            <a:ext cx="7234238" cy="584775"/>
          </a:xfrm>
          <a:prstGeom prst="rect">
            <a:avLst/>
          </a:prstGeom>
          <a:noFill/>
        </p:spPr>
        <p:txBody>
          <a:bodyPr wrap="square">
            <a:spAutoFit/>
          </a:bodyPr>
          <a:lstStyle/>
          <a:p>
            <a:pPr algn="ctr"/>
            <a:r>
              <a:rPr lang="en-US" b="1" dirty="0">
                <a:solidFill>
                  <a:srgbClr val="47494D"/>
                </a:solidFill>
                <a:latin typeface="MV Boli" panose="02000500030200090000" pitchFamily="2" charset="0"/>
                <a:cs typeface="MV Boli" panose="02000500030200090000" pitchFamily="2" charset="0"/>
              </a:rPr>
              <a:t>Get the balance right with LOAs</a:t>
            </a:r>
          </a:p>
        </p:txBody>
      </p:sp>
      <p:grpSp>
        <p:nvGrpSpPr>
          <p:cNvPr id="39" name="Group 38">
            <a:extLst>
              <a:ext uri="{FF2B5EF4-FFF2-40B4-BE49-F238E27FC236}">
                <a16:creationId xmlns:a16="http://schemas.microsoft.com/office/drawing/2014/main" id="{597B6798-54A5-DE5B-E34B-7E95DEA5F537}"/>
              </a:ext>
            </a:extLst>
          </p:cNvPr>
          <p:cNvGrpSpPr/>
          <p:nvPr/>
        </p:nvGrpSpPr>
        <p:grpSpPr>
          <a:xfrm rot="5400000">
            <a:off x="-40885" y="3304562"/>
            <a:ext cx="3951834" cy="477780"/>
            <a:chOff x="7500988" y="2566535"/>
            <a:chExt cx="3254570" cy="477780"/>
          </a:xfrm>
        </p:grpSpPr>
        <p:sp>
          <p:nvSpPr>
            <p:cNvPr id="36" name="Freeform: Shape 35">
              <a:extLst>
                <a:ext uri="{FF2B5EF4-FFF2-40B4-BE49-F238E27FC236}">
                  <a16:creationId xmlns:a16="http://schemas.microsoft.com/office/drawing/2014/main" id="{9207D173-56E0-7A0C-8438-10AEB288EB14}"/>
                </a:ext>
              </a:extLst>
            </p:cNvPr>
            <p:cNvSpPr/>
            <p:nvPr/>
          </p:nvSpPr>
          <p:spPr bwMode="auto">
            <a:xfrm rot="16509355" flipV="1">
              <a:off x="9041599" y="1330356"/>
              <a:ext cx="227518" cy="3200400"/>
            </a:xfrm>
            <a:custGeom>
              <a:avLst/>
              <a:gdLst>
                <a:gd name="connsiteX0" fmla="*/ 0 w 227518"/>
                <a:gd name="connsiteY0" fmla="*/ 3200400 h 3200400"/>
                <a:gd name="connsiteX1" fmla="*/ 227518 w 227518"/>
                <a:gd name="connsiteY1" fmla="*/ 10523 h 3200400"/>
              </a:gdLst>
              <a:ahLst/>
              <a:cxnLst>
                <a:cxn ang="0">
                  <a:pos x="connsiteX0" y="connsiteY0"/>
                </a:cxn>
                <a:cxn ang="0">
                  <a:pos x="connsiteX1" y="connsiteY1"/>
                </a:cxn>
              </a:cxnLst>
              <a:rect l="l" t="t" r="r" b="b"/>
              <a:pathLst>
                <a:path w="227518" h="3200400" extrusionOk="0">
                  <a:moveTo>
                    <a:pt x="0" y="3200400"/>
                  </a:moveTo>
                  <a:cubicBezTo>
                    <a:pt x="51612" y="1532864"/>
                    <a:pt x="153994" y="-142426"/>
                    <a:pt x="227518" y="10523"/>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Freeform: Shape 36">
              <a:extLst>
                <a:ext uri="{FF2B5EF4-FFF2-40B4-BE49-F238E27FC236}">
                  <a16:creationId xmlns:a16="http://schemas.microsoft.com/office/drawing/2014/main" id="{E805E8BB-7492-889D-5ECF-2CFB56ABF2E1}"/>
                </a:ext>
              </a:extLst>
            </p:cNvPr>
            <p:cNvSpPr/>
            <p:nvPr/>
          </p:nvSpPr>
          <p:spPr bwMode="auto">
            <a:xfrm rot="18677228" flipH="1">
              <a:off x="7509667" y="2722689"/>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Freeform: Shape 37">
              <a:extLst>
                <a:ext uri="{FF2B5EF4-FFF2-40B4-BE49-F238E27FC236}">
                  <a16:creationId xmlns:a16="http://schemas.microsoft.com/office/drawing/2014/main" id="{5CE67D82-227C-32B0-E71E-24B1C2489E12}"/>
                </a:ext>
              </a:extLst>
            </p:cNvPr>
            <p:cNvSpPr/>
            <p:nvPr/>
          </p:nvSpPr>
          <p:spPr bwMode="auto">
            <a:xfrm rot="18074924" flipH="1">
              <a:off x="7705598" y="278900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0" name="Group 39">
            <a:extLst>
              <a:ext uri="{FF2B5EF4-FFF2-40B4-BE49-F238E27FC236}">
                <a16:creationId xmlns:a16="http://schemas.microsoft.com/office/drawing/2014/main" id="{79F27691-0589-DB9B-B99D-96B104944100}"/>
              </a:ext>
            </a:extLst>
          </p:cNvPr>
          <p:cNvGrpSpPr/>
          <p:nvPr/>
        </p:nvGrpSpPr>
        <p:grpSpPr>
          <a:xfrm rot="10562124">
            <a:off x="1781418" y="5380599"/>
            <a:ext cx="8638612" cy="720213"/>
            <a:chOff x="7500988" y="2566535"/>
            <a:chExt cx="8638612" cy="720213"/>
          </a:xfrm>
        </p:grpSpPr>
        <p:sp>
          <p:nvSpPr>
            <p:cNvPr id="41" name="Freeform: Shape 40">
              <a:extLst>
                <a:ext uri="{FF2B5EF4-FFF2-40B4-BE49-F238E27FC236}">
                  <a16:creationId xmlns:a16="http://schemas.microsoft.com/office/drawing/2014/main" id="{B629DE2F-A226-52A0-A1F7-CFA58B467826}"/>
                </a:ext>
              </a:extLst>
            </p:cNvPr>
            <p:cNvSpPr/>
            <p:nvPr/>
          </p:nvSpPr>
          <p:spPr bwMode="auto">
            <a:xfrm rot="16509355" flipV="1">
              <a:off x="11728161" y="-1124691"/>
              <a:ext cx="227518" cy="8595360"/>
            </a:xfrm>
            <a:custGeom>
              <a:avLst/>
              <a:gdLst>
                <a:gd name="connsiteX0" fmla="*/ 0 w 227518"/>
                <a:gd name="connsiteY0" fmla="*/ 8595360 h 8595360"/>
                <a:gd name="connsiteX1" fmla="*/ 227518 w 227518"/>
                <a:gd name="connsiteY1" fmla="*/ 28263 h 8595360"/>
              </a:gdLst>
              <a:ahLst/>
              <a:cxnLst>
                <a:cxn ang="0">
                  <a:pos x="connsiteX0" y="connsiteY0"/>
                </a:cxn>
                <a:cxn ang="0">
                  <a:pos x="connsiteX1" y="connsiteY1"/>
                </a:cxn>
              </a:cxnLst>
              <a:rect l="l" t="t" r="r" b="b"/>
              <a:pathLst>
                <a:path w="227518" h="8595360" extrusionOk="0">
                  <a:moveTo>
                    <a:pt x="0" y="8595360"/>
                  </a:moveTo>
                  <a:cubicBezTo>
                    <a:pt x="2196" y="4120250"/>
                    <a:pt x="170614" y="-372070"/>
                    <a:pt x="227518" y="28263"/>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Freeform: Shape 41">
              <a:extLst>
                <a:ext uri="{FF2B5EF4-FFF2-40B4-BE49-F238E27FC236}">
                  <a16:creationId xmlns:a16="http://schemas.microsoft.com/office/drawing/2014/main" id="{8289FA28-F32E-4423-7892-A04B088E5F90}"/>
                </a:ext>
              </a:extLst>
            </p:cNvPr>
            <p:cNvSpPr/>
            <p:nvPr/>
          </p:nvSpPr>
          <p:spPr bwMode="auto">
            <a:xfrm rot="18677228" flipH="1">
              <a:off x="7509667" y="2722689"/>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Freeform: Shape 42">
              <a:extLst>
                <a:ext uri="{FF2B5EF4-FFF2-40B4-BE49-F238E27FC236}">
                  <a16:creationId xmlns:a16="http://schemas.microsoft.com/office/drawing/2014/main" id="{A06786C0-64B2-7EB2-27E1-21E7C5CD8780}"/>
                </a:ext>
              </a:extLst>
            </p:cNvPr>
            <p:cNvSpPr/>
            <p:nvPr/>
          </p:nvSpPr>
          <p:spPr bwMode="auto">
            <a:xfrm rot="18074924" flipH="1">
              <a:off x="7705598" y="278900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 name="TextBox 1">
            <a:extLst>
              <a:ext uri="{FF2B5EF4-FFF2-40B4-BE49-F238E27FC236}">
                <a16:creationId xmlns:a16="http://schemas.microsoft.com/office/drawing/2014/main" id="{AD760BE4-138E-2063-8CB3-378544B91A23}"/>
              </a:ext>
            </a:extLst>
          </p:cNvPr>
          <p:cNvSpPr txBox="1"/>
          <p:nvPr/>
        </p:nvSpPr>
        <p:spPr>
          <a:xfrm>
            <a:off x="2284633" y="5519365"/>
            <a:ext cx="7347230"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Machine Does</a:t>
            </a:r>
          </a:p>
        </p:txBody>
      </p:sp>
      <p:sp>
        <p:nvSpPr>
          <p:cNvPr id="3" name="TextBox 2">
            <a:extLst>
              <a:ext uri="{FF2B5EF4-FFF2-40B4-BE49-F238E27FC236}">
                <a16:creationId xmlns:a16="http://schemas.microsoft.com/office/drawing/2014/main" id="{FFF9A28E-CD34-21FB-F20D-9219451B40F8}"/>
              </a:ext>
            </a:extLst>
          </p:cNvPr>
          <p:cNvSpPr txBox="1"/>
          <p:nvPr/>
        </p:nvSpPr>
        <p:spPr>
          <a:xfrm rot="16200000">
            <a:off x="-220308" y="3531585"/>
            <a:ext cx="3399647"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Human Does</a:t>
            </a:r>
          </a:p>
        </p:txBody>
      </p:sp>
      <p:sp>
        <p:nvSpPr>
          <p:cNvPr id="32" name="Rectangle: Rounded Corners 31">
            <a:extLst>
              <a:ext uri="{FF2B5EF4-FFF2-40B4-BE49-F238E27FC236}">
                <a16:creationId xmlns:a16="http://schemas.microsoft.com/office/drawing/2014/main" id="{0106ED59-1378-7C61-9939-672C9C1EB592}"/>
              </a:ext>
            </a:extLst>
          </p:cNvPr>
          <p:cNvSpPr/>
          <p:nvPr/>
        </p:nvSpPr>
        <p:spPr bwMode="auto">
          <a:xfrm>
            <a:off x="6372210" y="1562043"/>
            <a:ext cx="3956605" cy="1763644"/>
          </a:xfrm>
          <a:prstGeom prst="roundRect">
            <a:avLst/>
          </a:prstGeom>
          <a:solidFill>
            <a:schemeClr val="accent1">
              <a:lumMod val="60000"/>
              <a:lumOff val="40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9" name="Rectangle: Rounded Corners 8">
            <a:extLst>
              <a:ext uri="{FF2B5EF4-FFF2-40B4-BE49-F238E27FC236}">
                <a16:creationId xmlns:a16="http://schemas.microsoft.com/office/drawing/2014/main" id="{2261161B-B9EC-D997-767B-23ACEC396B14}"/>
              </a:ext>
            </a:extLst>
          </p:cNvPr>
          <p:cNvSpPr/>
          <p:nvPr/>
        </p:nvSpPr>
        <p:spPr bwMode="auto">
          <a:xfrm>
            <a:off x="8032408" y="1715388"/>
            <a:ext cx="2168150" cy="1130255"/>
          </a:xfrm>
          <a:prstGeom prst="roundRect">
            <a:avLst/>
          </a:prstGeom>
          <a:noFill/>
          <a:ln w="28575" cap="flat" cmpd="sng" algn="ctr">
            <a:solidFill>
              <a:srgbClr val="474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TextBox 10">
            <a:extLst>
              <a:ext uri="{FF2B5EF4-FFF2-40B4-BE49-F238E27FC236}">
                <a16:creationId xmlns:a16="http://schemas.microsoft.com/office/drawing/2014/main" id="{60FA74EA-589F-E659-0A5A-8379F0B9142D}"/>
              </a:ext>
            </a:extLst>
          </p:cNvPr>
          <p:cNvSpPr txBox="1"/>
          <p:nvPr/>
        </p:nvSpPr>
        <p:spPr>
          <a:xfrm>
            <a:off x="8009408" y="1973851"/>
            <a:ext cx="2168150"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Collaborative</a:t>
            </a:r>
          </a:p>
        </p:txBody>
      </p:sp>
      <p:grpSp>
        <p:nvGrpSpPr>
          <p:cNvPr id="5" name="Group 4">
            <a:extLst>
              <a:ext uri="{FF2B5EF4-FFF2-40B4-BE49-F238E27FC236}">
                <a16:creationId xmlns:a16="http://schemas.microsoft.com/office/drawing/2014/main" id="{648BBEDB-C057-B797-ACBB-DF6234709E28}"/>
              </a:ext>
            </a:extLst>
          </p:cNvPr>
          <p:cNvGrpSpPr/>
          <p:nvPr/>
        </p:nvGrpSpPr>
        <p:grpSpPr>
          <a:xfrm>
            <a:off x="2261633" y="1716923"/>
            <a:ext cx="2191150" cy="584776"/>
            <a:chOff x="2401338" y="3763708"/>
            <a:chExt cx="4396222" cy="1218478"/>
          </a:xfrm>
        </p:grpSpPr>
        <p:sp>
          <p:nvSpPr>
            <p:cNvPr id="6" name="Rectangle: Rounded Corners 5">
              <a:extLst>
                <a:ext uri="{FF2B5EF4-FFF2-40B4-BE49-F238E27FC236}">
                  <a16:creationId xmlns:a16="http://schemas.microsoft.com/office/drawing/2014/main" id="{020F1533-433D-01E2-A209-F17AFD3CE6EF}"/>
                </a:ext>
              </a:extLst>
            </p:cNvPr>
            <p:cNvSpPr/>
            <p:nvPr/>
          </p:nvSpPr>
          <p:spPr bwMode="auto">
            <a:xfrm>
              <a:off x="2447484" y="3763708"/>
              <a:ext cx="4350076" cy="1218478"/>
            </a:xfrm>
            <a:prstGeom prst="roundRect">
              <a:avLst/>
            </a:prstGeom>
            <a:noFill/>
            <a:ln w="28575" cap="flat" cmpd="sng" algn="ctr">
              <a:solidFill>
                <a:srgbClr val="474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7" name="TextBox 6">
              <a:extLst>
                <a:ext uri="{FF2B5EF4-FFF2-40B4-BE49-F238E27FC236}">
                  <a16:creationId xmlns:a16="http://schemas.microsoft.com/office/drawing/2014/main" id="{E90EDEDB-7D22-C442-934A-7FE03019684E}"/>
                </a:ext>
              </a:extLst>
            </p:cNvPr>
            <p:cNvSpPr txBox="1"/>
            <p:nvPr/>
          </p:nvSpPr>
          <p:spPr>
            <a:xfrm>
              <a:off x="2401338" y="4002527"/>
              <a:ext cx="4350076" cy="833696"/>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Full Manual</a:t>
              </a:r>
            </a:p>
          </p:txBody>
        </p:sp>
      </p:grpSp>
      <p:grpSp>
        <p:nvGrpSpPr>
          <p:cNvPr id="8" name="Group 7">
            <a:extLst>
              <a:ext uri="{FF2B5EF4-FFF2-40B4-BE49-F238E27FC236}">
                <a16:creationId xmlns:a16="http://schemas.microsoft.com/office/drawing/2014/main" id="{5005930F-98CF-ED17-448A-28A374E31360}"/>
              </a:ext>
            </a:extLst>
          </p:cNvPr>
          <p:cNvGrpSpPr/>
          <p:nvPr/>
        </p:nvGrpSpPr>
        <p:grpSpPr>
          <a:xfrm>
            <a:off x="7869219" y="4145398"/>
            <a:ext cx="2168150" cy="584647"/>
            <a:chOff x="2366716" y="3763708"/>
            <a:chExt cx="4430844" cy="1218478"/>
          </a:xfrm>
        </p:grpSpPr>
        <p:sp>
          <p:nvSpPr>
            <p:cNvPr id="10" name="Rectangle: Rounded Corners 9">
              <a:extLst>
                <a:ext uri="{FF2B5EF4-FFF2-40B4-BE49-F238E27FC236}">
                  <a16:creationId xmlns:a16="http://schemas.microsoft.com/office/drawing/2014/main" id="{018B2FF3-E6BF-B3C3-7C7E-91B17BD8E440}"/>
                </a:ext>
              </a:extLst>
            </p:cNvPr>
            <p:cNvSpPr/>
            <p:nvPr/>
          </p:nvSpPr>
          <p:spPr bwMode="auto">
            <a:xfrm>
              <a:off x="2447484" y="3763708"/>
              <a:ext cx="4350076" cy="1218478"/>
            </a:xfrm>
            <a:prstGeom prst="roundRect">
              <a:avLst/>
            </a:prstGeom>
            <a:noFill/>
            <a:ln w="28575" cap="flat" cmpd="sng" algn="ctr">
              <a:solidFill>
                <a:srgbClr val="474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2" name="TextBox 11">
              <a:extLst>
                <a:ext uri="{FF2B5EF4-FFF2-40B4-BE49-F238E27FC236}">
                  <a16:creationId xmlns:a16="http://schemas.microsoft.com/office/drawing/2014/main" id="{C2282806-6F26-E629-29FF-3414E264C667}"/>
                </a:ext>
              </a:extLst>
            </p:cNvPr>
            <p:cNvSpPr txBox="1"/>
            <p:nvPr/>
          </p:nvSpPr>
          <p:spPr>
            <a:xfrm>
              <a:off x="2366716" y="4010894"/>
              <a:ext cx="4350077" cy="83388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Full Automation</a:t>
              </a:r>
            </a:p>
          </p:txBody>
        </p:sp>
      </p:grpSp>
      <p:grpSp>
        <p:nvGrpSpPr>
          <p:cNvPr id="13" name="Group 12">
            <a:extLst>
              <a:ext uri="{FF2B5EF4-FFF2-40B4-BE49-F238E27FC236}">
                <a16:creationId xmlns:a16="http://schemas.microsoft.com/office/drawing/2014/main" id="{270B8688-796E-33FB-2609-3604767821DF}"/>
              </a:ext>
            </a:extLst>
          </p:cNvPr>
          <p:cNvGrpSpPr/>
          <p:nvPr/>
        </p:nvGrpSpPr>
        <p:grpSpPr>
          <a:xfrm>
            <a:off x="2163306" y="1567533"/>
            <a:ext cx="3932695" cy="1763628"/>
            <a:chOff x="2447484" y="3763708"/>
            <a:chExt cx="4350076" cy="1222272"/>
          </a:xfrm>
        </p:grpSpPr>
        <p:sp>
          <p:nvSpPr>
            <p:cNvPr id="16" name="Rectangle: Rounded Corners 15">
              <a:extLst>
                <a:ext uri="{FF2B5EF4-FFF2-40B4-BE49-F238E27FC236}">
                  <a16:creationId xmlns:a16="http://schemas.microsoft.com/office/drawing/2014/main" id="{03AFC873-FA41-37A4-B27C-F7293AC81E08}"/>
                </a:ext>
              </a:extLst>
            </p:cNvPr>
            <p:cNvSpPr/>
            <p:nvPr/>
          </p:nvSpPr>
          <p:spPr bwMode="auto">
            <a:xfrm>
              <a:off x="2447484" y="3763708"/>
              <a:ext cx="4350076" cy="1218478"/>
            </a:xfrm>
            <a:prstGeom prst="roundRect">
              <a:avLst/>
            </a:prstGeom>
            <a:noFill/>
            <a:ln w="38100" cap="flat" cmpd="sng" algn="ctr">
              <a:solidFill>
                <a:srgbClr val="47494D"/>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TextBox 16">
              <a:extLst>
                <a:ext uri="{FF2B5EF4-FFF2-40B4-BE49-F238E27FC236}">
                  <a16:creationId xmlns:a16="http://schemas.microsoft.com/office/drawing/2014/main" id="{A2A54400-7766-0B9A-E347-2F8081560C8E}"/>
                </a:ext>
              </a:extLst>
            </p:cNvPr>
            <p:cNvSpPr txBox="1"/>
            <p:nvPr/>
          </p:nvSpPr>
          <p:spPr>
            <a:xfrm>
              <a:off x="2447484" y="4709547"/>
              <a:ext cx="4350076" cy="276433"/>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47494D"/>
                  </a:solidFill>
                  <a:effectLst/>
                  <a:latin typeface="MV Boli" panose="02000500030200090000" pitchFamily="2" charset="0"/>
                  <a:cs typeface="MV Boli" panose="02000500030200090000" pitchFamily="2" charset="0"/>
                </a:rPr>
                <a:t>Human-In-The-Loop</a:t>
              </a:r>
            </a:p>
          </p:txBody>
        </p:sp>
      </p:grpSp>
      <p:sp>
        <p:nvSpPr>
          <p:cNvPr id="21" name="Rectangle: Rounded Corners 20">
            <a:extLst>
              <a:ext uri="{FF2B5EF4-FFF2-40B4-BE49-F238E27FC236}">
                <a16:creationId xmlns:a16="http://schemas.microsoft.com/office/drawing/2014/main" id="{8ABD0A54-A6D1-D24E-A131-F14655AD3F0F}"/>
              </a:ext>
            </a:extLst>
          </p:cNvPr>
          <p:cNvSpPr/>
          <p:nvPr/>
        </p:nvSpPr>
        <p:spPr bwMode="auto">
          <a:xfrm>
            <a:off x="6401428" y="1567534"/>
            <a:ext cx="3932695" cy="1763628"/>
          </a:xfrm>
          <a:prstGeom prst="roundRect">
            <a:avLst/>
          </a:prstGeom>
          <a:noFill/>
          <a:ln w="38100" cap="flat" cmpd="sng" algn="ctr">
            <a:solidFill>
              <a:srgbClr val="47494D"/>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TextBox 21">
            <a:extLst>
              <a:ext uri="{FF2B5EF4-FFF2-40B4-BE49-F238E27FC236}">
                <a16:creationId xmlns:a16="http://schemas.microsoft.com/office/drawing/2014/main" id="{D7AA44DE-9762-0BE5-0BD8-1BFC17FA64E3}"/>
              </a:ext>
            </a:extLst>
          </p:cNvPr>
          <p:cNvSpPr txBox="1"/>
          <p:nvPr/>
        </p:nvSpPr>
        <p:spPr>
          <a:xfrm>
            <a:off x="6478746" y="2964245"/>
            <a:ext cx="3932695"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47494D"/>
                </a:solidFill>
                <a:effectLst/>
                <a:latin typeface="MV Boli" panose="02000500030200090000" pitchFamily="2" charset="0"/>
                <a:cs typeface="MV Boli" panose="02000500030200090000" pitchFamily="2" charset="0"/>
              </a:rPr>
              <a:t>Hybrid Decision-Making</a:t>
            </a:r>
          </a:p>
        </p:txBody>
      </p:sp>
      <p:grpSp>
        <p:nvGrpSpPr>
          <p:cNvPr id="23" name="Group 22">
            <a:extLst>
              <a:ext uri="{FF2B5EF4-FFF2-40B4-BE49-F238E27FC236}">
                <a16:creationId xmlns:a16="http://schemas.microsoft.com/office/drawing/2014/main" id="{8C4C3DC3-DB85-0576-E62C-FE6AE3DCABA5}"/>
              </a:ext>
            </a:extLst>
          </p:cNvPr>
          <p:cNvGrpSpPr/>
          <p:nvPr/>
        </p:nvGrpSpPr>
        <p:grpSpPr>
          <a:xfrm>
            <a:off x="6396120" y="3476769"/>
            <a:ext cx="3932695" cy="1769119"/>
            <a:chOff x="2447484" y="3763708"/>
            <a:chExt cx="4350076" cy="1222272"/>
          </a:xfrm>
        </p:grpSpPr>
        <p:sp>
          <p:nvSpPr>
            <p:cNvPr id="24" name="Rectangle: Rounded Corners 23">
              <a:extLst>
                <a:ext uri="{FF2B5EF4-FFF2-40B4-BE49-F238E27FC236}">
                  <a16:creationId xmlns:a16="http://schemas.microsoft.com/office/drawing/2014/main" id="{25980B3E-E9DB-F3FE-D75A-A62D6BA4CA55}"/>
                </a:ext>
              </a:extLst>
            </p:cNvPr>
            <p:cNvSpPr/>
            <p:nvPr/>
          </p:nvSpPr>
          <p:spPr bwMode="auto">
            <a:xfrm>
              <a:off x="2447484" y="3763708"/>
              <a:ext cx="4350076" cy="1218478"/>
            </a:xfrm>
            <a:prstGeom prst="roundRect">
              <a:avLst/>
            </a:prstGeom>
            <a:noFill/>
            <a:ln w="38100" cap="flat" cmpd="sng" algn="ctr">
              <a:solidFill>
                <a:srgbClr val="47494D"/>
              </a:solidFill>
              <a:prstDash val="sysDash"/>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TextBox 24">
              <a:extLst>
                <a:ext uri="{FF2B5EF4-FFF2-40B4-BE49-F238E27FC236}">
                  <a16:creationId xmlns:a16="http://schemas.microsoft.com/office/drawing/2014/main" id="{880C525A-C40B-0491-B89E-1A85839E0F71}"/>
                </a:ext>
              </a:extLst>
            </p:cNvPr>
            <p:cNvSpPr txBox="1"/>
            <p:nvPr/>
          </p:nvSpPr>
          <p:spPr>
            <a:xfrm>
              <a:off x="2447484" y="4709547"/>
              <a:ext cx="4350076" cy="276433"/>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47494D"/>
                  </a:solidFill>
                  <a:effectLst/>
                  <a:latin typeface="MV Boli" panose="02000500030200090000" pitchFamily="2" charset="0"/>
                  <a:cs typeface="MV Boli" panose="02000500030200090000" pitchFamily="2" charset="0"/>
                </a:rPr>
                <a:t>Human-On-The-Loop</a:t>
              </a:r>
            </a:p>
          </p:txBody>
        </p:sp>
      </p:grpSp>
      <p:sp>
        <p:nvSpPr>
          <p:cNvPr id="31" name="TextBox 30">
            <a:extLst>
              <a:ext uri="{FF2B5EF4-FFF2-40B4-BE49-F238E27FC236}">
                <a16:creationId xmlns:a16="http://schemas.microsoft.com/office/drawing/2014/main" id="{8E4EE19C-9E6B-19CD-AF61-4C32400F222C}"/>
              </a:ext>
            </a:extLst>
          </p:cNvPr>
          <p:cNvSpPr txBox="1"/>
          <p:nvPr/>
        </p:nvSpPr>
        <p:spPr>
          <a:xfrm>
            <a:off x="8024864" y="2246710"/>
            <a:ext cx="2168150"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dirty="0">
                <a:ln>
                  <a:noFill/>
                </a:ln>
                <a:solidFill>
                  <a:srgbClr val="47494D"/>
                </a:solidFill>
                <a:effectLst/>
                <a:latin typeface="MV Boli" panose="02000500030200090000" pitchFamily="2" charset="0"/>
                <a:cs typeface="MV Boli" panose="02000500030200090000" pitchFamily="2" charset="0"/>
              </a:rPr>
              <a:t>Decision-Making</a:t>
            </a:r>
          </a:p>
        </p:txBody>
      </p:sp>
      <p:grpSp>
        <p:nvGrpSpPr>
          <p:cNvPr id="33" name="Group 32">
            <a:extLst>
              <a:ext uri="{FF2B5EF4-FFF2-40B4-BE49-F238E27FC236}">
                <a16:creationId xmlns:a16="http://schemas.microsoft.com/office/drawing/2014/main" id="{621088DB-7593-54CF-2F5B-857C67FBC709}"/>
              </a:ext>
            </a:extLst>
          </p:cNvPr>
          <p:cNvGrpSpPr/>
          <p:nvPr/>
        </p:nvGrpSpPr>
        <p:grpSpPr>
          <a:xfrm>
            <a:off x="6241695" y="1509217"/>
            <a:ext cx="1566490" cy="1405963"/>
            <a:chOff x="9514741" y="1597033"/>
            <a:chExt cx="1566490" cy="1405963"/>
          </a:xfrm>
        </p:grpSpPr>
        <p:grpSp>
          <p:nvGrpSpPr>
            <p:cNvPr id="34" name="Group 33">
              <a:extLst>
                <a:ext uri="{FF2B5EF4-FFF2-40B4-BE49-F238E27FC236}">
                  <a16:creationId xmlns:a16="http://schemas.microsoft.com/office/drawing/2014/main" id="{4EF1D312-68A5-7F4E-AD09-7CF009216D35}"/>
                </a:ext>
              </a:extLst>
            </p:cNvPr>
            <p:cNvGrpSpPr/>
            <p:nvPr/>
          </p:nvGrpSpPr>
          <p:grpSpPr>
            <a:xfrm>
              <a:off x="9514741" y="1597033"/>
              <a:ext cx="1566490" cy="1405963"/>
              <a:chOff x="2081622" y="3922422"/>
              <a:chExt cx="1149258" cy="1048753"/>
            </a:xfrm>
          </p:grpSpPr>
          <p:pic>
            <p:nvPicPr>
              <p:cNvPr id="44" name="Picture 2" descr="Download Yellow Sticky Notes PNG Image for Free">
                <a:extLst>
                  <a:ext uri="{FF2B5EF4-FFF2-40B4-BE49-F238E27FC236}">
                    <a16:creationId xmlns:a16="http://schemas.microsoft.com/office/drawing/2014/main" id="{4B01F315-32BF-2E43-CE93-90A6FAD0906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622" y="3922422"/>
                <a:ext cx="1149258" cy="1048753"/>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a:extLst>
                  <a:ext uri="{FF2B5EF4-FFF2-40B4-BE49-F238E27FC236}">
                    <a16:creationId xmlns:a16="http://schemas.microsoft.com/office/drawing/2014/main" id="{D54D3300-0C2B-E5D1-1998-E3D6293BFA7D}"/>
                  </a:ext>
                </a:extLst>
              </p:cNvPr>
              <p:cNvSpPr txBox="1"/>
              <p:nvPr/>
            </p:nvSpPr>
            <p:spPr>
              <a:xfrm>
                <a:off x="2155321" y="4004928"/>
                <a:ext cx="1045079" cy="160707"/>
              </a:xfrm>
              <a:prstGeom prst="rect">
                <a:avLst/>
              </a:prstGeom>
              <a:noFill/>
            </p:spPr>
            <p:txBody>
              <a:bodyPr wrap="square" lIns="0" tIns="0" rIns="0" bIns="0">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47494D"/>
                    </a:solidFill>
                    <a:effectLst/>
                    <a:latin typeface="Arial" panose="020B0604020202020204" pitchFamily="34" charset="0"/>
                    <a:cs typeface="Arial" panose="020B0604020202020204" pitchFamily="34" charset="0"/>
                  </a:rPr>
                  <a:t>D&amp;S Applicable</a:t>
                </a:r>
              </a:p>
            </p:txBody>
          </p:sp>
        </p:grpSp>
        <p:pic>
          <p:nvPicPr>
            <p:cNvPr id="35" name="Picture 16" descr="In Pictures: Boeing Loyal Wingman Unmanned Aircraft For Royal ...">
              <a:extLst>
                <a:ext uri="{FF2B5EF4-FFF2-40B4-BE49-F238E27FC236}">
                  <a16:creationId xmlns:a16="http://schemas.microsoft.com/office/drawing/2014/main" id="{C5B04833-01CF-06A3-7C36-5B13EEEFADF5}"/>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9686294" y="2076659"/>
              <a:ext cx="1269093" cy="707667"/>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9">
            <a:extLst>
              <a:ext uri="{FF2B5EF4-FFF2-40B4-BE49-F238E27FC236}">
                <a16:creationId xmlns:a16="http://schemas.microsoft.com/office/drawing/2014/main" id="{E82718C5-ECB2-A47E-4050-B52A1614A105}"/>
              </a:ext>
            </a:extLst>
          </p:cNvPr>
          <p:cNvSpPr txBox="1"/>
          <p:nvPr/>
        </p:nvSpPr>
        <p:spPr>
          <a:xfrm>
            <a:off x="1993175" y="3763564"/>
            <a:ext cx="3932695" cy="461665"/>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70C0"/>
                </a:solidFill>
                <a:effectLst/>
                <a:latin typeface="MV Boli" panose="02000500030200090000" pitchFamily="2" charset="0"/>
                <a:cs typeface="MV Boli" panose="02000500030200090000" pitchFamily="2" charset="0"/>
              </a:rPr>
              <a:t>The point of LOA</a:t>
            </a:r>
          </a:p>
        </p:txBody>
      </p:sp>
      <p:sp>
        <p:nvSpPr>
          <p:cNvPr id="26" name="TextBox 25">
            <a:extLst>
              <a:ext uri="{FF2B5EF4-FFF2-40B4-BE49-F238E27FC236}">
                <a16:creationId xmlns:a16="http://schemas.microsoft.com/office/drawing/2014/main" id="{3EC6A816-1692-57C0-4C9F-7564D79C9694}"/>
              </a:ext>
            </a:extLst>
          </p:cNvPr>
          <p:cNvSpPr txBox="1"/>
          <p:nvPr/>
        </p:nvSpPr>
        <p:spPr>
          <a:xfrm>
            <a:off x="1989938" y="4127750"/>
            <a:ext cx="3932695" cy="461665"/>
          </a:xfrm>
          <a:prstGeom prst="rect">
            <a:avLst/>
          </a:prstGeom>
          <a:noFill/>
        </p:spPr>
        <p:txBody>
          <a:bodyPr wrap="square">
            <a:spAutoFit/>
          </a:bodyPr>
          <a:lstStyle>
            <a:defPPr>
              <a:defRPr lang="en-US"/>
            </a:defPPr>
            <a:lvl1pPr marL="0" marR="0" indent="0" algn="ctr" defTabSz="914400" eaLnBrk="1" latinLnBrk="0" hangingPunct="1">
              <a:lnSpc>
                <a:spcPct val="100000"/>
              </a:lnSpc>
              <a:buClrTx/>
              <a:buSzTx/>
              <a:buFontTx/>
              <a:buNone/>
              <a:tabLst/>
              <a:defRPr kumimoji="0" sz="2400" i="0" u="none" strike="noStrike" cap="none" normalizeH="0" baseline="0">
                <a:ln>
                  <a:noFill/>
                </a:ln>
                <a:solidFill>
                  <a:srgbClr val="47494D"/>
                </a:solidFill>
                <a:effectLst/>
                <a:latin typeface="MV Boli" panose="02000500030200090000" pitchFamily="2" charset="0"/>
                <a:cs typeface="MV Boli" panose="02000500030200090000" pitchFamily="2" charset="0"/>
              </a:defRPr>
            </a:lvl1pPr>
          </a:lstStyle>
          <a:p>
            <a:r>
              <a:rPr lang="en-US" b="1" dirty="0">
                <a:solidFill>
                  <a:srgbClr val="0070C0"/>
                </a:solidFill>
              </a:rPr>
              <a:t>taxonomies is to inform</a:t>
            </a:r>
          </a:p>
        </p:txBody>
      </p:sp>
      <p:sp>
        <p:nvSpPr>
          <p:cNvPr id="27" name="TextBox 26">
            <a:extLst>
              <a:ext uri="{FF2B5EF4-FFF2-40B4-BE49-F238E27FC236}">
                <a16:creationId xmlns:a16="http://schemas.microsoft.com/office/drawing/2014/main" id="{27F21E47-6446-278A-912C-46A104CB3F2C}"/>
              </a:ext>
            </a:extLst>
          </p:cNvPr>
          <p:cNvSpPr txBox="1"/>
          <p:nvPr/>
        </p:nvSpPr>
        <p:spPr>
          <a:xfrm>
            <a:off x="2025553" y="4477940"/>
            <a:ext cx="3932695" cy="461665"/>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70C0"/>
                </a:solidFill>
                <a:effectLst/>
                <a:latin typeface="MV Boli" panose="02000500030200090000" pitchFamily="2" charset="0"/>
                <a:cs typeface="MV Boli" panose="02000500030200090000" pitchFamily="2" charset="0"/>
              </a:rPr>
              <a:t>system design!</a:t>
            </a:r>
          </a:p>
        </p:txBody>
      </p:sp>
    </p:spTree>
    <p:extLst>
      <p:ext uri="{BB962C8B-B14F-4D97-AF65-F5344CB8AC3E}">
        <p14:creationId xmlns:p14="http://schemas.microsoft.com/office/powerpoint/2010/main" val="523620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left)">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heel(1)">
                                      <p:cBhvr>
                                        <p:cTn id="20" dur="1000"/>
                                        <p:tgtEl>
                                          <p:spTgt spid="21"/>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left)">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900" decel="100000" fill="hold"/>
                                        <p:tgtEl>
                                          <p:spTgt spid="3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10" presetClass="entr" presetSubtype="0" fill="hold" grpId="0" nodeType="afterEffect">
                                  <p:stCondLst>
                                    <p:cond delay="20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wipe(left)">
                                      <p:cBhvr>
                                        <p:cTn id="45" dur="500"/>
                                        <p:tgtEl>
                                          <p:spTgt spid="26"/>
                                        </p:tgtEl>
                                      </p:cBhvr>
                                    </p:animEffec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9" grpId="0" animBg="1"/>
      <p:bldP spid="11" grpId="0"/>
      <p:bldP spid="21" grpId="0" animBg="1"/>
      <p:bldP spid="22" grpId="0"/>
      <p:bldP spid="31" grpId="0"/>
      <p:bldP spid="20" grpId="0"/>
      <p:bldP spid="26" grpId="0"/>
      <p:bldP spid="2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4056FE-5F47-0E92-C715-90C6A40BBA74}"/>
              </a:ext>
            </a:extLst>
          </p:cNvPr>
          <p:cNvSpPr/>
          <p:nvPr/>
        </p:nvSpPr>
        <p:spPr>
          <a:xfrm>
            <a:off x="735108" y="3300618"/>
            <a:ext cx="4751292"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D2C06A-D5D8-046B-1D0F-0E5987A67D79}"/>
              </a:ext>
            </a:extLst>
          </p:cNvPr>
          <p:cNvSpPr/>
          <p:nvPr/>
        </p:nvSpPr>
        <p:spPr>
          <a:xfrm>
            <a:off x="6273209" y="4401385"/>
            <a:ext cx="3572540"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E20ED3B-86FB-AD5A-D286-3030739A2ACC}"/>
              </a:ext>
            </a:extLst>
          </p:cNvPr>
          <p:cNvSpPr/>
          <p:nvPr/>
        </p:nvSpPr>
        <p:spPr>
          <a:xfrm>
            <a:off x="5780085" y="5386527"/>
            <a:ext cx="3034306"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512ADBB-EDF8-665C-1495-1A608774F058}"/>
              </a:ext>
            </a:extLst>
          </p:cNvPr>
          <p:cNvSpPr/>
          <p:nvPr/>
        </p:nvSpPr>
        <p:spPr>
          <a:xfrm>
            <a:off x="7794172" y="2304059"/>
            <a:ext cx="1764498"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3</a:t>
            </a:fld>
            <a:endParaRPr lang="en-US">
              <a:solidFill>
                <a:srgbClr val="000000"/>
              </a:solidFill>
            </a:endParaRPr>
          </a:p>
        </p:txBody>
      </p:sp>
      <p:sp>
        <p:nvSpPr>
          <p:cNvPr id="11" name="Title 10">
            <a:extLst>
              <a:ext uri="{FF2B5EF4-FFF2-40B4-BE49-F238E27FC236}">
                <a16:creationId xmlns:a16="http://schemas.microsoft.com/office/drawing/2014/main" id="{7742E0F6-CAC9-468A-2D07-EF035C7CFE05}"/>
              </a:ext>
            </a:extLst>
          </p:cNvPr>
          <p:cNvSpPr>
            <a:spLocks noGrp="1"/>
          </p:cNvSpPr>
          <p:nvPr>
            <p:ph type="title"/>
          </p:nvPr>
        </p:nvSpPr>
        <p:spPr/>
        <p:txBody>
          <a:bodyPr/>
          <a:lstStyle/>
          <a:p>
            <a:endParaRPr lang="en-US"/>
          </a:p>
        </p:txBody>
      </p:sp>
      <p:sp>
        <p:nvSpPr>
          <p:cNvPr id="12" name="TextBox 11">
            <a:extLst>
              <a:ext uri="{FF2B5EF4-FFF2-40B4-BE49-F238E27FC236}">
                <a16:creationId xmlns:a16="http://schemas.microsoft.com/office/drawing/2014/main" id="{1506A8BD-432F-5AD4-36EE-87C19BDC279E}"/>
              </a:ext>
            </a:extLst>
          </p:cNvPr>
          <p:cNvSpPr txBox="1"/>
          <p:nvPr/>
        </p:nvSpPr>
        <p:spPr>
          <a:xfrm>
            <a:off x="653143" y="1045029"/>
            <a:ext cx="10907486" cy="4863254"/>
          </a:xfrm>
          <a:prstGeom prst="rect">
            <a:avLst/>
          </a:prstGeom>
          <a:noFill/>
        </p:spPr>
        <p:txBody>
          <a:bodyPr wrap="square" rtlCol="0">
            <a:spAutoFit/>
          </a:bodyPr>
          <a:lstStyle/>
          <a:p>
            <a:pPr>
              <a:lnSpc>
                <a:spcPct val="114000"/>
              </a:lnSpc>
              <a:spcBef>
                <a:spcPts val="600"/>
              </a:spcBef>
            </a:pPr>
            <a:r>
              <a:rPr lang="en-US" b="1" dirty="0">
                <a:effectLst/>
                <a:latin typeface="Calibri" panose="020F0502020204030204" pitchFamily="34" charset="0"/>
                <a:ea typeface="Calibri" panose="020F0502020204030204" pitchFamily="34" charset="0"/>
                <a:cs typeface="Calibri" panose="020F0502020204030204" pitchFamily="34" charset="0"/>
              </a:rPr>
              <a:t>Human-Machine Teaming (HMT)</a:t>
            </a:r>
          </a:p>
          <a:p>
            <a:pPr>
              <a:lnSpc>
                <a:spcPct val="114000"/>
              </a:lnSpc>
              <a:spcBef>
                <a:spcPts val="600"/>
              </a:spcBef>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a:lnSpc>
                <a:spcPct val="114000"/>
              </a:lnSpc>
              <a:spcBef>
                <a:spcPts val="600"/>
              </a:spcBef>
            </a:pPr>
            <a:r>
              <a:rPr lang="en-US" sz="2800" dirty="0">
                <a:effectLst/>
                <a:latin typeface="Calibri" panose="020F0502020204030204" pitchFamily="34" charset="0"/>
                <a:ea typeface="Calibri" panose="020F0502020204030204" pitchFamily="34" charset="0"/>
                <a:cs typeface="Calibri" panose="020F0502020204030204" pitchFamily="34" charset="0"/>
              </a:rPr>
              <a:t>Certainly! Human-machine teaming refers to the relationship between a human and a machine (typically an autonomous system) that involves the shared pursuit of a common goal.</a:t>
            </a:r>
          </a:p>
          <a:p>
            <a:pPr>
              <a:lnSpc>
                <a:spcPct val="114000"/>
              </a:lnSpc>
              <a:spcBef>
                <a:spcPts val="600"/>
              </a:spcBef>
            </a:pPr>
            <a:endParaRPr lang="en-US" sz="2800" dirty="0">
              <a:latin typeface="Calibri" panose="020F0502020204030204" pitchFamily="34" charset="0"/>
              <a:cs typeface="Calibri" panose="020F0502020204030204" pitchFamily="34" charset="0"/>
            </a:endParaRPr>
          </a:p>
          <a:p>
            <a:pPr>
              <a:lnSpc>
                <a:spcPct val="114000"/>
              </a:lnSpc>
              <a:spcBef>
                <a:spcPts val="600"/>
              </a:spcBef>
            </a:pPr>
            <a:r>
              <a:rPr lang="en-US" sz="2800" dirty="0">
                <a:latin typeface="Calibri" panose="020F0502020204030204" pitchFamily="34" charset="0"/>
                <a:cs typeface="Calibri" panose="020F0502020204030204" pitchFamily="34" charset="0"/>
              </a:rPr>
              <a:t>Human-machine teaming refers to the collaborative interaction between humans and machines (such as robots, artificial intelligence systems, or autonomous systems) to achieve a common goal or task.</a:t>
            </a:r>
          </a:p>
        </p:txBody>
      </p:sp>
      <p:pic>
        <p:nvPicPr>
          <p:cNvPr id="1026" name="Picture 2" descr="ChatGPT Logo PNG Transparent Images - PNG All">
            <a:extLst>
              <a:ext uri="{FF2B5EF4-FFF2-40B4-BE49-F238E27FC236}">
                <a16:creationId xmlns:a16="http://schemas.microsoft.com/office/drawing/2014/main" id="{C0AE8D74-0D53-437E-0814-4BA81E805BE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5107" y="3914138"/>
            <a:ext cx="1801905" cy="52977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EC3A0132-BA2E-31F3-8776-F7E7497EBD15}"/>
              </a:ext>
            </a:extLst>
          </p:cNvPr>
          <p:cNvGrpSpPr/>
          <p:nvPr/>
        </p:nvGrpSpPr>
        <p:grpSpPr>
          <a:xfrm>
            <a:off x="490990" y="1830651"/>
            <a:ext cx="2290138" cy="529779"/>
            <a:chOff x="2618976" y="3786545"/>
            <a:chExt cx="2290138" cy="529779"/>
          </a:xfrm>
        </p:grpSpPr>
        <p:pic>
          <p:nvPicPr>
            <p:cNvPr id="1030" name="Picture 6" descr="Microsoft 365 Copilot Logo, symbol, meaning, history, PNG, brand">
              <a:extLst>
                <a:ext uri="{FF2B5EF4-FFF2-40B4-BE49-F238E27FC236}">
                  <a16:creationId xmlns:a16="http://schemas.microsoft.com/office/drawing/2014/main" id="{CF93BA19-83BC-4C90-F0C7-A33B8009CF7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8976" y="3786545"/>
              <a:ext cx="944042" cy="52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7AEEB2F-786F-93D8-D7CC-3BCBE56A8686}"/>
                </a:ext>
              </a:extLst>
            </p:cNvPr>
            <p:cNvSpPr txBox="1"/>
            <p:nvPr/>
          </p:nvSpPr>
          <p:spPr>
            <a:xfrm>
              <a:off x="3465796" y="3829077"/>
              <a:ext cx="1443318" cy="400110"/>
            </a:xfrm>
            <a:prstGeom prst="rect">
              <a:avLst/>
            </a:prstGeom>
            <a:noFill/>
          </p:spPr>
          <p:txBody>
            <a:bodyPr wrap="square" lIns="0" tIns="0" rIns="0" bIns="0">
              <a:spAutoFit/>
            </a:bodyPr>
            <a:lstStyle/>
            <a:p>
              <a:r>
                <a:rPr lang="en-US" sz="2600" b="1" i="0">
                  <a:solidFill>
                    <a:srgbClr val="111111"/>
                  </a:solidFill>
                  <a:effectLst/>
                  <a:latin typeface="-apple-system"/>
                </a:rPr>
                <a:t>Copilot</a:t>
              </a:r>
              <a:endParaRPr lang="en-US" sz="2600"/>
            </a:p>
          </p:txBody>
        </p:sp>
      </p:grpSp>
    </p:spTree>
    <p:extLst>
      <p:ext uri="{BB962C8B-B14F-4D97-AF65-F5344CB8AC3E}">
        <p14:creationId xmlns:p14="http://schemas.microsoft.com/office/powerpoint/2010/main" val="66708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25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25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25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30</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612742" y="0"/>
            <a:ext cx="11255604" cy="841248"/>
          </a:xfrm>
        </p:spPr>
        <p:txBody>
          <a:bodyPr/>
          <a:lstStyle/>
          <a:p>
            <a:pPr algn="l"/>
            <a:r>
              <a:rPr lang="en-US" sz="4000" dirty="0">
                <a:latin typeface="Calibri" panose="020F0502020204030204" pitchFamily="34" charset="0"/>
                <a:cs typeface="Calibri" panose="020F0502020204030204" pitchFamily="34" charset="0"/>
              </a:rPr>
              <a:t>Sheridan &amp; </a:t>
            </a:r>
            <a:r>
              <a:rPr lang="en-US" sz="4000" dirty="0" err="1">
                <a:latin typeface="Calibri" panose="020F0502020204030204" pitchFamily="34" charset="0"/>
                <a:cs typeface="Calibri" panose="020F0502020204030204" pitchFamily="34" charset="0"/>
              </a:rPr>
              <a:t>Verplank</a:t>
            </a:r>
            <a:r>
              <a:rPr lang="en-US" sz="4000" dirty="0">
                <a:latin typeface="Calibri" panose="020F0502020204030204" pitchFamily="34" charset="0"/>
                <a:cs typeface="Calibri" panose="020F0502020204030204" pitchFamily="34" charset="0"/>
              </a:rPr>
              <a:t> LOA Taxonomy (1978)</a:t>
            </a:r>
          </a:p>
        </p:txBody>
      </p:sp>
      <p:grpSp>
        <p:nvGrpSpPr>
          <p:cNvPr id="2" name="Group 1">
            <a:extLst>
              <a:ext uri="{FF2B5EF4-FFF2-40B4-BE49-F238E27FC236}">
                <a16:creationId xmlns:a16="http://schemas.microsoft.com/office/drawing/2014/main" id="{0D97B629-8C28-550A-AEE6-13E3480F920D}"/>
              </a:ext>
            </a:extLst>
          </p:cNvPr>
          <p:cNvGrpSpPr/>
          <p:nvPr/>
        </p:nvGrpSpPr>
        <p:grpSpPr>
          <a:xfrm>
            <a:off x="332891" y="1105847"/>
            <a:ext cx="3869655" cy="5186713"/>
            <a:chOff x="332891" y="1105847"/>
            <a:chExt cx="3869655" cy="5186713"/>
          </a:xfrm>
        </p:grpSpPr>
        <p:pic>
          <p:nvPicPr>
            <p:cNvPr id="6" name="Picture 5">
              <a:extLst>
                <a:ext uri="{FF2B5EF4-FFF2-40B4-BE49-F238E27FC236}">
                  <a16:creationId xmlns:a16="http://schemas.microsoft.com/office/drawing/2014/main" id="{8E43FA85-3901-2D23-33D4-DFE1BC7862E2}"/>
                </a:ext>
              </a:extLst>
            </p:cNvPr>
            <p:cNvPicPr>
              <a:picLocks noChangeAspect="1"/>
            </p:cNvPicPr>
            <p:nvPr/>
          </p:nvPicPr>
          <p:blipFill rotWithShape="1">
            <a:blip r:embed="rId3"/>
            <a:srcRect t="5478" r="6573"/>
            <a:stretch/>
          </p:blipFill>
          <p:spPr>
            <a:xfrm>
              <a:off x="332891" y="1105847"/>
              <a:ext cx="3869655" cy="5106555"/>
            </a:xfrm>
            <a:prstGeom prst="rect">
              <a:avLst/>
            </a:prstGeom>
          </p:spPr>
        </p:pic>
        <p:pic>
          <p:nvPicPr>
            <p:cNvPr id="3" name="Picture 2">
              <a:extLst>
                <a:ext uri="{FF2B5EF4-FFF2-40B4-BE49-F238E27FC236}">
                  <a16:creationId xmlns:a16="http://schemas.microsoft.com/office/drawing/2014/main" id="{BB55C1DB-F4C1-64EA-EFAF-4A81DCB02CB5}"/>
                </a:ext>
              </a:extLst>
            </p:cNvPr>
            <p:cNvPicPr>
              <a:picLocks noChangeAspect="1"/>
            </p:cNvPicPr>
            <p:nvPr/>
          </p:nvPicPr>
          <p:blipFill>
            <a:blip r:embed="rId4"/>
            <a:stretch>
              <a:fillRect/>
            </a:stretch>
          </p:blipFill>
          <p:spPr>
            <a:xfrm>
              <a:off x="2373746" y="4463760"/>
              <a:ext cx="1828800" cy="1828800"/>
            </a:xfrm>
            <a:prstGeom prst="rect">
              <a:avLst/>
            </a:prstGeom>
            <a:ln w="28575">
              <a:solidFill>
                <a:schemeClr val="tx1"/>
              </a:solidFill>
            </a:ln>
          </p:spPr>
        </p:pic>
      </p:grpSp>
      <p:pic>
        <p:nvPicPr>
          <p:cNvPr id="1030" name="Picture 6" descr="NASA’s logo: From meatball to worm and back">
            <a:extLst>
              <a:ext uri="{FF2B5EF4-FFF2-40B4-BE49-F238E27FC236}">
                <a16:creationId xmlns:a16="http://schemas.microsoft.com/office/drawing/2014/main" id="{6B663BBC-470E-4515-EC78-6C143056D4C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0" y="1725726"/>
            <a:ext cx="3940655" cy="3940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22783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04CBE1-4376-2CD8-A49D-38D7E8C8E4AB}"/>
              </a:ext>
            </a:extLst>
          </p:cNvPr>
          <p:cNvSpPr/>
          <p:nvPr/>
        </p:nvSpPr>
        <p:spPr>
          <a:xfrm>
            <a:off x="8173424" y="1669293"/>
            <a:ext cx="1904026"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AC8FD7-86B6-A8DE-37C3-72D27390170C}"/>
              </a:ext>
            </a:extLst>
          </p:cNvPr>
          <p:cNvSpPr/>
          <p:nvPr/>
        </p:nvSpPr>
        <p:spPr>
          <a:xfrm>
            <a:off x="6793274" y="1174710"/>
            <a:ext cx="1483951"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31</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612742" y="0"/>
            <a:ext cx="11255604" cy="841248"/>
          </a:xfrm>
        </p:spPr>
        <p:txBody>
          <a:bodyPr/>
          <a:lstStyle/>
          <a:p>
            <a:pPr algn="l"/>
            <a:r>
              <a:rPr lang="en-US" sz="4000" dirty="0">
                <a:latin typeface="Calibri" panose="020F0502020204030204" pitchFamily="34" charset="0"/>
                <a:cs typeface="Calibri" panose="020F0502020204030204" pitchFamily="34" charset="0"/>
              </a:rPr>
              <a:t>Sheridan &amp; </a:t>
            </a:r>
            <a:r>
              <a:rPr lang="en-US" sz="4000" dirty="0" err="1">
                <a:latin typeface="Calibri" panose="020F0502020204030204" pitchFamily="34" charset="0"/>
                <a:cs typeface="Calibri" panose="020F0502020204030204" pitchFamily="34" charset="0"/>
              </a:rPr>
              <a:t>Verplank</a:t>
            </a:r>
            <a:r>
              <a:rPr lang="en-US" sz="4000" dirty="0">
                <a:latin typeface="Calibri" panose="020F0502020204030204" pitchFamily="34" charset="0"/>
                <a:cs typeface="Calibri" panose="020F0502020204030204" pitchFamily="34" charset="0"/>
              </a:rPr>
              <a:t> LOA Taxonomy (1978)</a:t>
            </a:r>
          </a:p>
        </p:txBody>
      </p:sp>
      <p:pic>
        <p:nvPicPr>
          <p:cNvPr id="6" name="Picture 5">
            <a:extLst>
              <a:ext uri="{FF2B5EF4-FFF2-40B4-BE49-F238E27FC236}">
                <a16:creationId xmlns:a16="http://schemas.microsoft.com/office/drawing/2014/main" id="{8E43FA85-3901-2D23-33D4-DFE1BC7862E2}"/>
              </a:ext>
            </a:extLst>
          </p:cNvPr>
          <p:cNvPicPr>
            <a:picLocks noChangeAspect="1"/>
          </p:cNvPicPr>
          <p:nvPr/>
        </p:nvPicPr>
        <p:blipFill rotWithShape="1">
          <a:blip r:embed="rId3"/>
          <a:srcRect t="5478" r="6573"/>
          <a:stretch/>
        </p:blipFill>
        <p:spPr>
          <a:xfrm>
            <a:off x="332891" y="1105847"/>
            <a:ext cx="3869655" cy="5106555"/>
          </a:xfrm>
          <a:prstGeom prst="rect">
            <a:avLst/>
          </a:prstGeom>
        </p:spPr>
      </p:pic>
      <p:sp>
        <p:nvSpPr>
          <p:cNvPr id="2" name="TextBox 1">
            <a:extLst>
              <a:ext uri="{FF2B5EF4-FFF2-40B4-BE49-F238E27FC236}">
                <a16:creationId xmlns:a16="http://schemas.microsoft.com/office/drawing/2014/main" id="{421E4F9A-A188-6A64-FCCB-4ACE30CA01A0}"/>
              </a:ext>
            </a:extLst>
          </p:cNvPr>
          <p:cNvSpPr txBox="1"/>
          <p:nvPr/>
        </p:nvSpPr>
        <p:spPr>
          <a:xfrm>
            <a:off x="5224800" y="1105847"/>
            <a:ext cx="6090900" cy="1569660"/>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Provides 10 levels of automation that focus on the interaction of the human and the machine</a:t>
            </a:r>
          </a:p>
        </p:txBody>
      </p:sp>
      <p:grpSp>
        <p:nvGrpSpPr>
          <p:cNvPr id="10" name="Group 9">
            <a:extLst>
              <a:ext uri="{FF2B5EF4-FFF2-40B4-BE49-F238E27FC236}">
                <a16:creationId xmlns:a16="http://schemas.microsoft.com/office/drawing/2014/main" id="{16158BFA-58B8-1129-82E5-C6518DD07315}"/>
              </a:ext>
            </a:extLst>
          </p:cNvPr>
          <p:cNvGrpSpPr/>
          <p:nvPr/>
        </p:nvGrpSpPr>
        <p:grpSpPr>
          <a:xfrm>
            <a:off x="389219" y="1576196"/>
            <a:ext cx="3591538" cy="4529329"/>
            <a:chOff x="389219" y="1576196"/>
            <a:chExt cx="3591538" cy="4529329"/>
          </a:xfrm>
        </p:grpSpPr>
        <p:pic>
          <p:nvPicPr>
            <p:cNvPr id="4" name="Picture 3">
              <a:extLst>
                <a:ext uri="{FF2B5EF4-FFF2-40B4-BE49-F238E27FC236}">
                  <a16:creationId xmlns:a16="http://schemas.microsoft.com/office/drawing/2014/main" id="{D8BC5BCE-92DD-6955-3841-99316A2B03EE}"/>
                </a:ext>
                <a:ext uri="{147F2762-F138-4A5C-976F-8EAC2B608ADB}">
                  <a16:predDERef xmlns:a16="http://schemas.microsoft.com/office/drawing/2014/main" pred="{61395565-4272-88A1-5C5B-5A78B3891042}"/>
                </a:ext>
              </a:extLst>
            </p:cNvPr>
            <p:cNvPicPr>
              <a:picLocks noChangeAspect="1"/>
            </p:cNvPicPr>
            <p:nvPr/>
          </p:nvPicPr>
          <p:blipFill rotWithShape="1">
            <a:blip r:embed="rId4"/>
            <a:srcRect t="13077" b="1769"/>
            <a:stretch/>
          </p:blipFill>
          <p:spPr>
            <a:xfrm>
              <a:off x="389219" y="1576196"/>
              <a:ext cx="3591538" cy="3853054"/>
            </a:xfrm>
            <a:prstGeom prst="rect">
              <a:avLst/>
            </a:prstGeom>
          </p:spPr>
        </p:pic>
        <p:sp>
          <p:nvSpPr>
            <p:cNvPr id="5" name="Rectangle 4">
              <a:extLst>
                <a:ext uri="{FF2B5EF4-FFF2-40B4-BE49-F238E27FC236}">
                  <a16:creationId xmlns:a16="http://schemas.microsoft.com/office/drawing/2014/main" id="{F59A4433-2761-9508-D2AB-BE7BF4C143CA}"/>
                </a:ext>
              </a:extLst>
            </p:cNvPr>
            <p:cNvSpPr/>
            <p:nvPr/>
          </p:nvSpPr>
          <p:spPr bwMode="auto">
            <a:xfrm>
              <a:off x="466725" y="5429250"/>
              <a:ext cx="3514032" cy="676275"/>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2" name="Rectangle: Rounded Corners 11">
            <a:extLst>
              <a:ext uri="{FF2B5EF4-FFF2-40B4-BE49-F238E27FC236}">
                <a16:creationId xmlns:a16="http://schemas.microsoft.com/office/drawing/2014/main" id="{E32D39CE-5E29-E834-E238-AD6DB251CC88}"/>
              </a:ext>
            </a:extLst>
          </p:cNvPr>
          <p:cNvSpPr/>
          <p:nvPr/>
        </p:nvSpPr>
        <p:spPr bwMode="auto">
          <a:xfrm>
            <a:off x="514350" y="2476500"/>
            <a:ext cx="3380553" cy="704850"/>
          </a:xfrm>
          <a:prstGeom prst="roundRect">
            <a:avLst>
              <a:gd name="adj" fmla="val 8432"/>
            </a:avLst>
          </a:prstGeom>
          <a:noFill/>
          <a:ln w="381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17" name="Group 16">
            <a:extLst>
              <a:ext uri="{FF2B5EF4-FFF2-40B4-BE49-F238E27FC236}">
                <a16:creationId xmlns:a16="http://schemas.microsoft.com/office/drawing/2014/main" id="{03751CB9-E560-61F2-D882-05B433A257CC}"/>
              </a:ext>
            </a:extLst>
          </p:cNvPr>
          <p:cNvGrpSpPr/>
          <p:nvPr/>
        </p:nvGrpSpPr>
        <p:grpSpPr>
          <a:xfrm>
            <a:off x="5067300" y="2921222"/>
            <a:ext cx="6419850" cy="1907953"/>
            <a:chOff x="5067300" y="2921222"/>
            <a:chExt cx="6419850" cy="1907953"/>
          </a:xfrm>
        </p:grpSpPr>
        <p:pic>
          <p:nvPicPr>
            <p:cNvPr id="11" name="Picture 10">
              <a:extLst>
                <a:ext uri="{FF2B5EF4-FFF2-40B4-BE49-F238E27FC236}">
                  <a16:creationId xmlns:a16="http://schemas.microsoft.com/office/drawing/2014/main" id="{D02B2B90-48D6-7E91-C03C-BB1C1B7E94BD}"/>
                </a:ext>
                <a:ext uri="{147F2762-F138-4A5C-976F-8EAC2B608ADB}">
                  <a16:predDERef xmlns:a16="http://schemas.microsoft.com/office/drawing/2014/main" pred="{61395565-4272-88A1-5C5B-5A78B3891042}"/>
                </a:ext>
              </a:extLst>
            </p:cNvPr>
            <p:cNvPicPr>
              <a:picLocks noChangeAspect="1"/>
            </p:cNvPicPr>
            <p:nvPr/>
          </p:nvPicPr>
          <p:blipFill rotWithShape="1">
            <a:blip r:embed="rId4"/>
            <a:srcRect l="5718" t="32703" r="4418" b="51104"/>
            <a:stretch/>
          </p:blipFill>
          <p:spPr>
            <a:xfrm>
              <a:off x="5067300" y="3371850"/>
              <a:ext cx="6419850" cy="1457325"/>
            </a:xfrm>
            <a:prstGeom prst="rect">
              <a:avLst/>
            </a:prstGeom>
          </p:spPr>
        </p:pic>
        <p:sp>
          <p:nvSpPr>
            <p:cNvPr id="13" name="Rectangle: Rounded Corners 12">
              <a:extLst>
                <a:ext uri="{FF2B5EF4-FFF2-40B4-BE49-F238E27FC236}">
                  <a16:creationId xmlns:a16="http://schemas.microsoft.com/office/drawing/2014/main" id="{0F75CAC6-CA17-6926-E086-3C0E21E90C1C}"/>
                </a:ext>
              </a:extLst>
            </p:cNvPr>
            <p:cNvSpPr/>
            <p:nvPr/>
          </p:nvSpPr>
          <p:spPr bwMode="auto">
            <a:xfrm>
              <a:off x="5067300" y="3389164"/>
              <a:ext cx="6419850" cy="1419943"/>
            </a:xfrm>
            <a:prstGeom prst="roundRect">
              <a:avLst>
                <a:gd name="adj" fmla="val 7090"/>
              </a:avLst>
            </a:prstGeom>
            <a:noFill/>
            <a:ln w="381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TextBox 13">
              <a:extLst>
                <a:ext uri="{FF2B5EF4-FFF2-40B4-BE49-F238E27FC236}">
                  <a16:creationId xmlns:a16="http://schemas.microsoft.com/office/drawing/2014/main" id="{1DAC7ABF-1777-9E91-583A-1EF9A33E6B18}"/>
                </a:ext>
              </a:extLst>
            </p:cNvPr>
            <p:cNvSpPr txBox="1"/>
            <p:nvPr/>
          </p:nvSpPr>
          <p:spPr>
            <a:xfrm>
              <a:off x="5377557" y="2921222"/>
              <a:ext cx="1725974" cy="461665"/>
            </a:xfrm>
            <a:prstGeom prst="rect">
              <a:avLst/>
            </a:prstGeom>
            <a:noFill/>
          </p:spPr>
          <p:txBody>
            <a:bodyPr wrap="square">
              <a:spAutoFit/>
            </a:bodyPr>
            <a:lstStyle/>
            <a:p>
              <a:pPr algn="ctr"/>
              <a:r>
                <a:rPr lang="en-US" sz="2400" b="1" dirty="0">
                  <a:solidFill>
                    <a:srgbClr val="0E0E0E"/>
                  </a:solidFill>
                  <a:latin typeface="Arial Narrow" panose="020B0606020202030204" pitchFamily="34" charset="0"/>
                  <a:cs typeface="Calibri" panose="020F0502020204030204" pitchFamily="34" charset="0"/>
                </a:rPr>
                <a:t>Interaction</a:t>
              </a:r>
            </a:p>
          </p:txBody>
        </p:sp>
        <p:sp>
          <p:nvSpPr>
            <p:cNvPr id="15" name="TextBox 14">
              <a:extLst>
                <a:ext uri="{FF2B5EF4-FFF2-40B4-BE49-F238E27FC236}">
                  <a16:creationId xmlns:a16="http://schemas.microsoft.com/office/drawing/2014/main" id="{6CA3F513-2A0F-D7F9-C644-FB00181B4D87}"/>
                </a:ext>
              </a:extLst>
            </p:cNvPr>
            <p:cNvSpPr txBox="1"/>
            <p:nvPr/>
          </p:nvSpPr>
          <p:spPr>
            <a:xfrm>
              <a:off x="7569366" y="2921222"/>
              <a:ext cx="1725974" cy="461665"/>
            </a:xfrm>
            <a:prstGeom prst="rect">
              <a:avLst/>
            </a:prstGeom>
            <a:noFill/>
          </p:spPr>
          <p:txBody>
            <a:bodyPr wrap="square">
              <a:spAutoFit/>
            </a:bodyPr>
            <a:lstStyle/>
            <a:p>
              <a:pPr algn="ctr"/>
              <a:r>
                <a:rPr lang="en-US" sz="2400" b="1" dirty="0">
                  <a:solidFill>
                    <a:srgbClr val="0E0E0E"/>
                  </a:solidFill>
                  <a:latin typeface="Arial Narrow" panose="020B0606020202030204" pitchFamily="34" charset="0"/>
                  <a:cs typeface="Calibri" panose="020F0502020204030204" pitchFamily="34" charset="0"/>
                </a:rPr>
                <a:t>Human does</a:t>
              </a:r>
            </a:p>
          </p:txBody>
        </p:sp>
        <p:sp>
          <p:nvSpPr>
            <p:cNvPr id="16" name="TextBox 15">
              <a:extLst>
                <a:ext uri="{FF2B5EF4-FFF2-40B4-BE49-F238E27FC236}">
                  <a16:creationId xmlns:a16="http://schemas.microsoft.com/office/drawing/2014/main" id="{970497F2-7CC5-B2AA-83AC-9D0D414353A1}"/>
                </a:ext>
              </a:extLst>
            </p:cNvPr>
            <p:cNvSpPr txBox="1"/>
            <p:nvPr/>
          </p:nvSpPr>
          <p:spPr>
            <a:xfrm>
              <a:off x="9372600" y="2921222"/>
              <a:ext cx="2114550" cy="461665"/>
            </a:xfrm>
            <a:prstGeom prst="rect">
              <a:avLst/>
            </a:prstGeom>
            <a:noFill/>
          </p:spPr>
          <p:txBody>
            <a:bodyPr wrap="square">
              <a:spAutoFit/>
            </a:bodyPr>
            <a:lstStyle/>
            <a:p>
              <a:pPr algn="ctr"/>
              <a:r>
                <a:rPr lang="en-US" sz="2400" b="1" dirty="0">
                  <a:solidFill>
                    <a:srgbClr val="0E0E0E"/>
                  </a:solidFill>
                  <a:latin typeface="Arial Narrow" panose="020B0606020202030204" pitchFamily="34" charset="0"/>
                  <a:cs typeface="Calibri" panose="020F0502020204030204" pitchFamily="34" charset="0"/>
                </a:rPr>
                <a:t>Machine does</a:t>
              </a:r>
            </a:p>
          </p:txBody>
        </p:sp>
      </p:grpSp>
    </p:spTree>
    <p:extLst>
      <p:ext uri="{BB962C8B-B14F-4D97-AF65-F5344CB8AC3E}">
        <p14:creationId xmlns:p14="http://schemas.microsoft.com/office/powerpoint/2010/main" val="585893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250"/>
                                        <p:tgtEl>
                                          <p:spTgt spid="7"/>
                                        </p:tgtEl>
                                      </p:cBhvr>
                                    </p:animEffect>
                                  </p:childTnLst>
                                </p:cTn>
                              </p:par>
                            </p:childTnLst>
                          </p:cTn>
                        </p:par>
                        <p:par>
                          <p:cTn id="8" fill="hold">
                            <p:stCondLst>
                              <p:cond delay="750"/>
                            </p:stCondLst>
                            <p:childTnLst>
                              <p:par>
                                <p:cTn id="9" presetID="22" presetClass="entr" presetSubtype="8"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25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strips(downRight)">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04CBE1-4376-2CD8-A49D-38D7E8C8E4AB}"/>
              </a:ext>
            </a:extLst>
          </p:cNvPr>
          <p:cNvSpPr/>
          <p:nvPr/>
        </p:nvSpPr>
        <p:spPr>
          <a:xfrm>
            <a:off x="8173424" y="1669293"/>
            <a:ext cx="1904026"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AC8FD7-86B6-A8DE-37C3-72D27390170C}"/>
              </a:ext>
            </a:extLst>
          </p:cNvPr>
          <p:cNvSpPr/>
          <p:nvPr/>
        </p:nvSpPr>
        <p:spPr>
          <a:xfrm>
            <a:off x="6793274" y="1174710"/>
            <a:ext cx="1483951"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32</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612742" y="0"/>
            <a:ext cx="11255604" cy="841248"/>
          </a:xfrm>
        </p:spPr>
        <p:txBody>
          <a:bodyPr/>
          <a:lstStyle/>
          <a:p>
            <a:pPr algn="l"/>
            <a:r>
              <a:rPr lang="en-US" sz="4000" dirty="0">
                <a:latin typeface="Calibri" panose="020F0502020204030204" pitchFamily="34" charset="0"/>
                <a:cs typeface="Calibri" panose="020F0502020204030204" pitchFamily="34" charset="0"/>
              </a:rPr>
              <a:t>Sheridan &amp; </a:t>
            </a:r>
            <a:r>
              <a:rPr lang="en-US" sz="4000" dirty="0" err="1">
                <a:latin typeface="Calibri" panose="020F0502020204030204" pitchFamily="34" charset="0"/>
                <a:cs typeface="Calibri" panose="020F0502020204030204" pitchFamily="34" charset="0"/>
              </a:rPr>
              <a:t>Verplank</a:t>
            </a:r>
            <a:r>
              <a:rPr lang="en-US" sz="4000" dirty="0">
                <a:latin typeface="Calibri" panose="020F0502020204030204" pitchFamily="34" charset="0"/>
                <a:cs typeface="Calibri" panose="020F0502020204030204" pitchFamily="34" charset="0"/>
              </a:rPr>
              <a:t> LOA Taxonomy (1978)</a:t>
            </a:r>
          </a:p>
        </p:txBody>
      </p:sp>
      <p:pic>
        <p:nvPicPr>
          <p:cNvPr id="6" name="Picture 5">
            <a:extLst>
              <a:ext uri="{FF2B5EF4-FFF2-40B4-BE49-F238E27FC236}">
                <a16:creationId xmlns:a16="http://schemas.microsoft.com/office/drawing/2014/main" id="{8E43FA85-3901-2D23-33D4-DFE1BC7862E2}"/>
              </a:ext>
            </a:extLst>
          </p:cNvPr>
          <p:cNvPicPr>
            <a:picLocks noChangeAspect="1"/>
          </p:cNvPicPr>
          <p:nvPr/>
        </p:nvPicPr>
        <p:blipFill rotWithShape="1">
          <a:blip r:embed="rId3"/>
          <a:srcRect t="5478" r="6573"/>
          <a:stretch/>
        </p:blipFill>
        <p:spPr>
          <a:xfrm>
            <a:off x="332891" y="1105847"/>
            <a:ext cx="3869655" cy="5106555"/>
          </a:xfrm>
          <a:prstGeom prst="rect">
            <a:avLst/>
          </a:prstGeom>
        </p:spPr>
      </p:pic>
      <p:sp>
        <p:nvSpPr>
          <p:cNvPr id="2" name="TextBox 1">
            <a:extLst>
              <a:ext uri="{FF2B5EF4-FFF2-40B4-BE49-F238E27FC236}">
                <a16:creationId xmlns:a16="http://schemas.microsoft.com/office/drawing/2014/main" id="{421E4F9A-A188-6A64-FCCB-4ACE30CA01A0}"/>
              </a:ext>
            </a:extLst>
          </p:cNvPr>
          <p:cNvSpPr txBox="1"/>
          <p:nvPr/>
        </p:nvSpPr>
        <p:spPr>
          <a:xfrm>
            <a:off x="5224800" y="1105847"/>
            <a:ext cx="6090900" cy="1569660"/>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Provides 10 levels of automation that focus on the interaction of the human and the machine</a:t>
            </a:r>
          </a:p>
        </p:txBody>
      </p:sp>
      <p:grpSp>
        <p:nvGrpSpPr>
          <p:cNvPr id="10" name="Group 9">
            <a:extLst>
              <a:ext uri="{FF2B5EF4-FFF2-40B4-BE49-F238E27FC236}">
                <a16:creationId xmlns:a16="http://schemas.microsoft.com/office/drawing/2014/main" id="{16158BFA-58B8-1129-82E5-C6518DD07315}"/>
              </a:ext>
            </a:extLst>
          </p:cNvPr>
          <p:cNvGrpSpPr/>
          <p:nvPr/>
        </p:nvGrpSpPr>
        <p:grpSpPr>
          <a:xfrm>
            <a:off x="389219" y="1576196"/>
            <a:ext cx="3591538" cy="4529329"/>
            <a:chOff x="389219" y="1576196"/>
            <a:chExt cx="3591538" cy="4529329"/>
          </a:xfrm>
        </p:grpSpPr>
        <p:pic>
          <p:nvPicPr>
            <p:cNvPr id="4" name="Picture 3">
              <a:extLst>
                <a:ext uri="{FF2B5EF4-FFF2-40B4-BE49-F238E27FC236}">
                  <a16:creationId xmlns:a16="http://schemas.microsoft.com/office/drawing/2014/main" id="{D8BC5BCE-92DD-6955-3841-99316A2B03EE}"/>
                </a:ext>
                <a:ext uri="{147F2762-F138-4A5C-976F-8EAC2B608ADB}">
                  <a16:predDERef xmlns:a16="http://schemas.microsoft.com/office/drawing/2014/main" pred="{61395565-4272-88A1-5C5B-5A78B3891042}"/>
                </a:ext>
              </a:extLst>
            </p:cNvPr>
            <p:cNvPicPr>
              <a:picLocks noChangeAspect="1"/>
            </p:cNvPicPr>
            <p:nvPr/>
          </p:nvPicPr>
          <p:blipFill rotWithShape="1">
            <a:blip r:embed="rId4"/>
            <a:srcRect t="13077" b="1769"/>
            <a:stretch/>
          </p:blipFill>
          <p:spPr>
            <a:xfrm>
              <a:off x="389219" y="1576196"/>
              <a:ext cx="3591538" cy="3853054"/>
            </a:xfrm>
            <a:prstGeom prst="rect">
              <a:avLst/>
            </a:prstGeom>
          </p:spPr>
        </p:pic>
        <p:sp>
          <p:nvSpPr>
            <p:cNvPr id="5" name="Rectangle 4">
              <a:extLst>
                <a:ext uri="{FF2B5EF4-FFF2-40B4-BE49-F238E27FC236}">
                  <a16:creationId xmlns:a16="http://schemas.microsoft.com/office/drawing/2014/main" id="{F59A4433-2761-9508-D2AB-BE7BF4C143CA}"/>
                </a:ext>
              </a:extLst>
            </p:cNvPr>
            <p:cNvSpPr/>
            <p:nvPr/>
          </p:nvSpPr>
          <p:spPr bwMode="auto">
            <a:xfrm>
              <a:off x="466725" y="5429250"/>
              <a:ext cx="3514032" cy="676275"/>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18" name="Picture 17">
            <a:extLst>
              <a:ext uri="{FF2B5EF4-FFF2-40B4-BE49-F238E27FC236}">
                <a16:creationId xmlns:a16="http://schemas.microsoft.com/office/drawing/2014/main" id="{8FD3918F-AE5C-AD0C-7ED6-953D1C7F368C}"/>
              </a:ext>
              <a:ext uri="{147F2762-F138-4A5C-976F-8EAC2B608ADB}">
                <a16:predDERef xmlns:a16="http://schemas.microsoft.com/office/drawing/2014/main" pred="{168B7C0D-1C21-5225-5275-D32DA0EF0B6B}"/>
              </a:ext>
            </a:extLst>
          </p:cNvPr>
          <p:cNvPicPr>
            <a:picLocks noChangeAspect="1"/>
          </p:cNvPicPr>
          <p:nvPr/>
        </p:nvPicPr>
        <p:blipFill>
          <a:blip r:embed="rId5"/>
          <a:stretch>
            <a:fillRect/>
          </a:stretch>
        </p:blipFill>
        <p:spPr>
          <a:xfrm>
            <a:off x="490755" y="1576196"/>
            <a:ext cx="3465971" cy="4508580"/>
          </a:xfrm>
          <a:prstGeom prst="rect">
            <a:avLst/>
          </a:prstGeom>
        </p:spPr>
      </p:pic>
      <p:sp>
        <p:nvSpPr>
          <p:cNvPr id="12" name="Rectangle: Rounded Corners 11">
            <a:extLst>
              <a:ext uri="{FF2B5EF4-FFF2-40B4-BE49-F238E27FC236}">
                <a16:creationId xmlns:a16="http://schemas.microsoft.com/office/drawing/2014/main" id="{E32D39CE-5E29-E834-E238-AD6DB251CC88}"/>
              </a:ext>
            </a:extLst>
          </p:cNvPr>
          <p:cNvSpPr/>
          <p:nvPr/>
        </p:nvSpPr>
        <p:spPr bwMode="auto">
          <a:xfrm>
            <a:off x="467914" y="2827907"/>
            <a:ext cx="3484961" cy="1239268"/>
          </a:xfrm>
          <a:prstGeom prst="roundRect">
            <a:avLst>
              <a:gd name="adj" fmla="val 6895"/>
            </a:avLst>
          </a:prstGeom>
          <a:noFill/>
          <a:ln w="381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21" name="Group 20">
            <a:extLst>
              <a:ext uri="{FF2B5EF4-FFF2-40B4-BE49-F238E27FC236}">
                <a16:creationId xmlns:a16="http://schemas.microsoft.com/office/drawing/2014/main" id="{5F357BEB-C076-0F93-D71F-25BC18C40F03}"/>
              </a:ext>
            </a:extLst>
          </p:cNvPr>
          <p:cNvGrpSpPr/>
          <p:nvPr/>
        </p:nvGrpSpPr>
        <p:grpSpPr>
          <a:xfrm>
            <a:off x="5067300" y="2921222"/>
            <a:ext cx="6419850" cy="2758820"/>
            <a:chOff x="5067300" y="2921222"/>
            <a:chExt cx="6419850" cy="2758820"/>
          </a:xfrm>
        </p:grpSpPr>
        <p:sp>
          <p:nvSpPr>
            <p:cNvPr id="14" name="TextBox 13">
              <a:extLst>
                <a:ext uri="{FF2B5EF4-FFF2-40B4-BE49-F238E27FC236}">
                  <a16:creationId xmlns:a16="http://schemas.microsoft.com/office/drawing/2014/main" id="{1DAC7ABF-1777-9E91-583A-1EF9A33E6B18}"/>
                </a:ext>
              </a:extLst>
            </p:cNvPr>
            <p:cNvSpPr txBox="1"/>
            <p:nvPr/>
          </p:nvSpPr>
          <p:spPr>
            <a:xfrm>
              <a:off x="5377557" y="2921222"/>
              <a:ext cx="1725974" cy="461665"/>
            </a:xfrm>
            <a:prstGeom prst="rect">
              <a:avLst/>
            </a:prstGeom>
            <a:noFill/>
          </p:spPr>
          <p:txBody>
            <a:bodyPr wrap="square">
              <a:spAutoFit/>
            </a:bodyPr>
            <a:lstStyle/>
            <a:p>
              <a:pPr algn="ctr"/>
              <a:r>
                <a:rPr lang="en-US" sz="2400" b="1" dirty="0">
                  <a:solidFill>
                    <a:srgbClr val="0E0E0E"/>
                  </a:solidFill>
                  <a:latin typeface="Arial Narrow" panose="020B0606020202030204" pitchFamily="34" charset="0"/>
                  <a:cs typeface="Calibri" panose="020F0502020204030204" pitchFamily="34" charset="0"/>
                </a:rPr>
                <a:t>Interaction</a:t>
              </a:r>
            </a:p>
          </p:txBody>
        </p:sp>
        <p:sp>
          <p:nvSpPr>
            <p:cNvPr id="15" name="TextBox 14">
              <a:extLst>
                <a:ext uri="{FF2B5EF4-FFF2-40B4-BE49-F238E27FC236}">
                  <a16:creationId xmlns:a16="http://schemas.microsoft.com/office/drawing/2014/main" id="{6CA3F513-2A0F-D7F9-C644-FB00181B4D87}"/>
                </a:ext>
              </a:extLst>
            </p:cNvPr>
            <p:cNvSpPr txBox="1"/>
            <p:nvPr/>
          </p:nvSpPr>
          <p:spPr>
            <a:xfrm>
              <a:off x="7569366" y="2921222"/>
              <a:ext cx="1725974" cy="461665"/>
            </a:xfrm>
            <a:prstGeom prst="rect">
              <a:avLst/>
            </a:prstGeom>
            <a:noFill/>
          </p:spPr>
          <p:txBody>
            <a:bodyPr wrap="square">
              <a:spAutoFit/>
            </a:bodyPr>
            <a:lstStyle/>
            <a:p>
              <a:pPr algn="ctr"/>
              <a:r>
                <a:rPr lang="en-US" sz="2400" b="1" dirty="0">
                  <a:solidFill>
                    <a:srgbClr val="0E0E0E"/>
                  </a:solidFill>
                  <a:latin typeface="Arial Narrow" panose="020B0606020202030204" pitchFamily="34" charset="0"/>
                  <a:cs typeface="Calibri" panose="020F0502020204030204" pitchFamily="34" charset="0"/>
                </a:rPr>
                <a:t>Human does</a:t>
              </a:r>
            </a:p>
          </p:txBody>
        </p:sp>
        <p:sp>
          <p:nvSpPr>
            <p:cNvPr id="16" name="TextBox 15">
              <a:extLst>
                <a:ext uri="{FF2B5EF4-FFF2-40B4-BE49-F238E27FC236}">
                  <a16:creationId xmlns:a16="http://schemas.microsoft.com/office/drawing/2014/main" id="{970497F2-7CC5-B2AA-83AC-9D0D414353A1}"/>
                </a:ext>
              </a:extLst>
            </p:cNvPr>
            <p:cNvSpPr txBox="1"/>
            <p:nvPr/>
          </p:nvSpPr>
          <p:spPr>
            <a:xfrm>
              <a:off x="9372600" y="2921222"/>
              <a:ext cx="2114550" cy="461665"/>
            </a:xfrm>
            <a:prstGeom prst="rect">
              <a:avLst/>
            </a:prstGeom>
            <a:noFill/>
          </p:spPr>
          <p:txBody>
            <a:bodyPr wrap="square">
              <a:spAutoFit/>
            </a:bodyPr>
            <a:lstStyle/>
            <a:p>
              <a:pPr algn="ctr"/>
              <a:r>
                <a:rPr lang="en-US" sz="2400" b="1" dirty="0">
                  <a:solidFill>
                    <a:srgbClr val="0E0E0E"/>
                  </a:solidFill>
                  <a:latin typeface="Arial Narrow" panose="020B0606020202030204" pitchFamily="34" charset="0"/>
                  <a:cs typeface="Calibri" panose="020F0502020204030204" pitchFamily="34" charset="0"/>
                </a:rPr>
                <a:t>Machine does</a:t>
              </a:r>
            </a:p>
          </p:txBody>
        </p:sp>
        <p:grpSp>
          <p:nvGrpSpPr>
            <p:cNvPr id="20" name="Group 19">
              <a:extLst>
                <a:ext uri="{FF2B5EF4-FFF2-40B4-BE49-F238E27FC236}">
                  <a16:creationId xmlns:a16="http://schemas.microsoft.com/office/drawing/2014/main" id="{B482A6E4-164C-A5D0-711B-B15EEF9DBAB8}"/>
                </a:ext>
              </a:extLst>
            </p:cNvPr>
            <p:cNvGrpSpPr/>
            <p:nvPr/>
          </p:nvGrpSpPr>
          <p:grpSpPr>
            <a:xfrm>
              <a:off x="5067300" y="3389164"/>
              <a:ext cx="6419850" cy="2290878"/>
              <a:chOff x="5067300" y="3389164"/>
              <a:chExt cx="6419850" cy="2290878"/>
            </a:xfrm>
          </p:grpSpPr>
          <p:pic>
            <p:nvPicPr>
              <p:cNvPr id="19" name="Picture 18">
                <a:extLst>
                  <a:ext uri="{FF2B5EF4-FFF2-40B4-BE49-F238E27FC236}">
                    <a16:creationId xmlns:a16="http://schemas.microsoft.com/office/drawing/2014/main" id="{B11E57C0-D311-4151-D816-92D1AD76C2B8}"/>
                  </a:ext>
                  <a:ext uri="{147F2762-F138-4A5C-976F-8EAC2B608ADB}">
                    <a16:predDERef xmlns:a16="http://schemas.microsoft.com/office/drawing/2014/main" pred="{168B7C0D-1C21-5225-5275-D32DA0EF0B6B}"/>
                  </a:ext>
                </a:extLst>
              </p:cNvPr>
              <p:cNvPicPr>
                <a:picLocks noChangeAspect="1"/>
              </p:cNvPicPr>
              <p:nvPr/>
            </p:nvPicPr>
            <p:blipFill rotWithShape="1">
              <a:blip r:embed="rId5"/>
              <a:srcRect l="2306" t="28767" b="44999"/>
              <a:stretch/>
            </p:blipFill>
            <p:spPr>
              <a:xfrm>
                <a:off x="5067300" y="3457574"/>
                <a:ext cx="6362405" cy="2222467"/>
              </a:xfrm>
              <a:prstGeom prst="rect">
                <a:avLst/>
              </a:prstGeom>
            </p:spPr>
          </p:pic>
          <p:sp>
            <p:nvSpPr>
              <p:cNvPr id="13" name="Rectangle: Rounded Corners 12">
                <a:extLst>
                  <a:ext uri="{FF2B5EF4-FFF2-40B4-BE49-F238E27FC236}">
                    <a16:creationId xmlns:a16="http://schemas.microsoft.com/office/drawing/2014/main" id="{0F75CAC6-CA17-6926-E086-3C0E21E90C1C}"/>
                  </a:ext>
                </a:extLst>
              </p:cNvPr>
              <p:cNvSpPr/>
              <p:nvPr/>
            </p:nvSpPr>
            <p:spPr bwMode="auto">
              <a:xfrm>
                <a:off x="5067300" y="3389164"/>
                <a:ext cx="6419850" cy="2290878"/>
              </a:xfrm>
              <a:prstGeom prst="roundRect">
                <a:avLst>
                  <a:gd name="adj" fmla="val 7090"/>
                </a:avLst>
              </a:prstGeom>
              <a:noFill/>
              <a:ln w="381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spTree>
    <p:extLst>
      <p:ext uri="{BB962C8B-B14F-4D97-AF65-F5344CB8AC3E}">
        <p14:creationId xmlns:p14="http://schemas.microsoft.com/office/powerpoint/2010/main" val="214275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strips(downRigh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804CBE1-4376-2CD8-A49D-38D7E8C8E4AB}"/>
              </a:ext>
            </a:extLst>
          </p:cNvPr>
          <p:cNvSpPr/>
          <p:nvPr/>
        </p:nvSpPr>
        <p:spPr>
          <a:xfrm>
            <a:off x="8173424" y="1669293"/>
            <a:ext cx="1904026"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4AC8FD7-86B6-A8DE-37C3-72D27390170C}"/>
              </a:ext>
            </a:extLst>
          </p:cNvPr>
          <p:cNvSpPr/>
          <p:nvPr/>
        </p:nvSpPr>
        <p:spPr>
          <a:xfrm>
            <a:off x="6793274" y="1174710"/>
            <a:ext cx="1483951"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33</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612742" y="0"/>
            <a:ext cx="11255604" cy="841248"/>
          </a:xfrm>
        </p:spPr>
        <p:txBody>
          <a:bodyPr/>
          <a:lstStyle/>
          <a:p>
            <a:pPr algn="l"/>
            <a:r>
              <a:rPr lang="en-US" sz="4000" dirty="0">
                <a:latin typeface="Calibri" panose="020F0502020204030204" pitchFamily="34" charset="0"/>
                <a:cs typeface="Calibri" panose="020F0502020204030204" pitchFamily="34" charset="0"/>
              </a:rPr>
              <a:t>Sheridan &amp; </a:t>
            </a:r>
            <a:r>
              <a:rPr lang="en-US" sz="4000" dirty="0" err="1">
                <a:latin typeface="Calibri" panose="020F0502020204030204" pitchFamily="34" charset="0"/>
                <a:cs typeface="Calibri" panose="020F0502020204030204" pitchFamily="34" charset="0"/>
              </a:rPr>
              <a:t>Verplank</a:t>
            </a:r>
            <a:r>
              <a:rPr lang="en-US" sz="4000" dirty="0">
                <a:latin typeface="Calibri" panose="020F0502020204030204" pitchFamily="34" charset="0"/>
                <a:cs typeface="Calibri" panose="020F0502020204030204" pitchFamily="34" charset="0"/>
              </a:rPr>
              <a:t> LOA Taxonomy (1978)</a:t>
            </a:r>
          </a:p>
        </p:txBody>
      </p:sp>
      <p:pic>
        <p:nvPicPr>
          <p:cNvPr id="6" name="Picture 5">
            <a:extLst>
              <a:ext uri="{FF2B5EF4-FFF2-40B4-BE49-F238E27FC236}">
                <a16:creationId xmlns:a16="http://schemas.microsoft.com/office/drawing/2014/main" id="{8E43FA85-3901-2D23-33D4-DFE1BC7862E2}"/>
              </a:ext>
            </a:extLst>
          </p:cNvPr>
          <p:cNvPicPr>
            <a:picLocks noChangeAspect="1"/>
          </p:cNvPicPr>
          <p:nvPr/>
        </p:nvPicPr>
        <p:blipFill rotWithShape="1">
          <a:blip r:embed="rId3"/>
          <a:srcRect t="5478" r="6573"/>
          <a:stretch/>
        </p:blipFill>
        <p:spPr>
          <a:xfrm>
            <a:off x="332891" y="1105847"/>
            <a:ext cx="3869655" cy="5106555"/>
          </a:xfrm>
          <a:prstGeom prst="rect">
            <a:avLst/>
          </a:prstGeom>
        </p:spPr>
      </p:pic>
      <p:sp>
        <p:nvSpPr>
          <p:cNvPr id="2" name="TextBox 1">
            <a:extLst>
              <a:ext uri="{FF2B5EF4-FFF2-40B4-BE49-F238E27FC236}">
                <a16:creationId xmlns:a16="http://schemas.microsoft.com/office/drawing/2014/main" id="{421E4F9A-A188-6A64-FCCB-4ACE30CA01A0}"/>
              </a:ext>
            </a:extLst>
          </p:cNvPr>
          <p:cNvSpPr txBox="1"/>
          <p:nvPr/>
        </p:nvSpPr>
        <p:spPr>
          <a:xfrm>
            <a:off x="5224800" y="1105847"/>
            <a:ext cx="6090900" cy="1569660"/>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Provides 10 levels of automation that focus on the interaction of the human and the machine</a:t>
            </a:r>
          </a:p>
        </p:txBody>
      </p:sp>
      <p:grpSp>
        <p:nvGrpSpPr>
          <p:cNvPr id="10" name="Group 9">
            <a:extLst>
              <a:ext uri="{FF2B5EF4-FFF2-40B4-BE49-F238E27FC236}">
                <a16:creationId xmlns:a16="http://schemas.microsoft.com/office/drawing/2014/main" id="{16158BFA-58B8-1129-82E5-C6518DD07315}"/>
              </a:ext>
            </a:extLst>
          </p:cNvPr>
          <p:cNvGrpSpPr/>
          <p:nvPr/>
        </p:nvGrpSpPr>
        <p:grpSpPr>
          <a:xfrm>
            <a:off x="389219" y="1576196"/>
            <a:ext cx="3591538" cy="4529329"/>
            <a:chOff x="389219" y="1576196"/>
            <a:chExt cx="3591538" cy="4529329"/>
          </a:xfrm>
        </p:grpSpPr>
        <p:pic>
          <p:nvPicPr>
            <p:cNvPr id="4" name="Picture 3">
              <a:extLst>
                <a:ext uri="{FF2B5EF4-FFF2-40B4-BE49-F238E27FC236}">
                  <a16:creationId xmlns:a16="http://schemas.microsoft.com/office/drawing/2014/main" id="{D8BC5BCE-92DD-6955-3841-99316A2B03EE}"/>
                </a:ext>
                <a:ext uri="{147F2762-F138-4A5C-976F-8EAC2B608ADB}">
                  <a16:predDERef xmlns:a16="http://schemas.microsoft.com/office/drawing/2014/main" pred="{61395565-4272-88A1-5C5B-5A78B3891042}"/>
                </a:ext>
              </a:extLst>
            </p:cNvPr>
            <p:cNvPicPr>
              <a:picLocks noChangeAspect="1"/>
            </p:cNvPicPr>
            <p:nvPr/>
          </p:nvPicPr>
          <p:blipFill rotWithShape="1">
            <a:blip r:embed="rId4"/>
            <a:srcRect t="13077" b="1769"/>
            <a:stretch/>
          </p:blipFill>
          <p:spPr>
            <a:xfrm>
              <a:off x="389219" y="1576196"/>
              <a:ext cx="3591538" cy="3853054"/>
            </a:xfrm>
            <a:prstGeom prst="rect">
              <a:avLst/>
            </a:prstGeom>
          </p:spPr>
        </p:pic>
        <p:sp>
          <p:nvSpPr>
            <p:cNvPr id="5" name="Rectangle 4">
              <a:extLst>
                <a:ext uri="{FF2B5EF4-FFF2-40B4-BE49-F238E27FC236}">
                  <a16:creationId xmlns:a16="http://schemas.microsoft.com/office/drawing/2014/main" id="{F59A4433-2761-9508-D2AB-BE7BF4C143CA}"/>
                </a:ext>
              </a:extLst>
            </p:cNvPr>
            <p:cNvSpPr/>
            <p:nvPr/>
          </p:nvSpPr>
          <p:spPr bwMode="auto">
            <a:xfrm>
              <a:off x="466725" y="5429250"/>
              <a:ext cx="3514032" cy="676275"/>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18" name="Picture 17">
            <a:extLst>
              <a:ext uri="{FF2B5EF4-FFF2-40B4-BE49-F238E27FC236}">
                <a16:creationId xmlns:a16="http://schemas.microsoft.com/office/drawing/2014/main" id="{8FD3918F-AE5C-AD0C-7ED6-953D1C7F368C}"/>
              </a:ext>
              <a:ext uri="{147F2762-F138-4A5C-976F-8EAC2B608ADB}">
                <a16:predDERef xmlns:a16="http://schemas.microsoft.com/office/drawing/2014/main" pred="{168B7C0D-1C21-5225-5275-D32DA0EF0B6B}"/>
              </a:ext>
            </a:extLst>
          </p:cNvPr>
          <p:cNvPicPr>
            <a:picLocks noChangeAspect="1"/>
          </p:cNvPicPr>
          <p:nvPr/>
        </p:nvPicPr>
        <p:blipFill>
          <a:blip r:embed="rId5"/>
          <a:stretch>
            <a:fillRect/>
          </a:stretch>
        </p:blipFill>
        <p:spPr>
          <a:xfrm>
            <a:off x="490755" y="1576196"/>
            <a:ext cx="3465971" cy="4508580"/>
          </a:xfrm>
          <a:prstGeom prst="rect">
            <a:avLst/>
          </a:prstGeom>
        </p:spPr>
      </p:pic>
      <p:grpSp>
        <p:nvGrpSpPr>
          <p:cNvPr id="17" name="Group 16">
            <a:extLst>
              <a:ext uri="{FF2B5EF4-FFF2-40B4-BE49-F238E27FC236}">
                <a16:creationId xmlns:a16="http://schemas.microsoft.com/office/drawing/2014/main" id="{0BB5CF28-CE27-0EB7-89A5-6F6E0F80066B}"/>
              </a:ext>
            </a:extLst>
          </p:cNvPr>
          <p:cNvGrpSpPr/>
          <p:nvPr/>
        </p:nvGrpSpPr>
        <p:grpSpPr>
          <a:xfrm>
            <a:off x="389219" y="1545618"/>
            <a:ext cx="3579699" cy="4559907"/>
            <a:chOff x="389219" y="1545618"/>
            <a:chExt cx="3579699" cy="4559907"/>
          </a:xfrm>
        </p:grpSpPr>
        <p:pic>
          <p:nvPicPr>
            <p:cNvPr id="3" name="Picture 2">
              <a:extLst>
                <a:ext uri="{FF2B5EF4-FFF2-40B4-BE49-F238E27FC236}">
                  <a16:creationId xmlns:a16="http://schemas.microsoft.com/office/drawing/2014/main" id="{F40ED2A7-CE80-5EAB-DBAC-5C42CE4E62F9}"/>
                </a:ext>
                <a:ext uri="{147F2762-F138-4A5C-976F-8EAC2B608ADB}">
                  <a16:predDERef xmlns:a16="http://schemas.microsoft.com/office/drawing/2014/main" pred="{C465A53C-57E9-DF95-45A6-4646CD3FA54F}"/>
                </a:ext>
              </a:extLst>
            </p:cNvPr>
            <p:cNvPicPr>
              <a:picLocks noChangeAspect="1"/>
            </p:cNvPicPr>
            <p:nvPr/>
          </p:nvPicPr>
          <p:blipFill>
            <a:blip r:embed="rId6"/>
            <a:stretch>
              <a:fillRect/>
            </a:stretch>
          </p:blipFill>
          <p:spPr>
            <a:xfrm>
              <a:off x="389219" y="1545618"/>
              <a:ext cx="3579699" cy="3118106"/>
            </a:xfrm>
            <a:prstGeom prst="rect">
              <a:avLst/>
            </a:prstGeom>
          </p:spPr>
        </p:pic>
        <p:sp>
          <p:nvSpPr>
            <p:cNvPr id="11" name="Rectangle 10">
              <a:extLst>
                <a:ext uri="{FF2B5EF4-FFF2-40B4-BE49-F238E27FC236}">
                  <a16:creationId xmlns:a16="http://schemas.microsoft.com/office/drawing/2014/main" id="{1BF474E4-C84B-EEAC-EBE5-BA76A0206F30}"/>
                </a:ext>
              </a:extLst>
            </p:cNvPr>
            <p:cNvSpPr/>
            <p:nvPr/>
          </p:nvSpPr>
          <p:spPr bwMode="auto">
            <a:xfrm>
              <a:off x="389219" y="4663724"/>
              <a:ext cx="3563656" cy="144180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2" name="Rectangle: Rounded Corners 11">
            <a:extLst>
              <a:ext uri="{FF2B5EF4-FFF2-40B4-BE49-F238E27FC236}">
                <a16:creationId xmlns:a16="http://schemas.microsoft.com/office/drawing/2014/main" id="{E32D39CE-5E29-E834-E238-AD6DB251CC88}"/>
              </a:ext>
            </a:extLst>
          </p:cNvPr>
          <p:cNvSpPr/>
          <p:nvPr/>
        </p:nvSpPr>
        <p:spPr bwMode="auto">
          <a:xfrm>
            <a:off x="467914" y="2918269"/>
            <a:ext cx="3484961" cy="1263206"/>
          </a:xfrm>
          <a:prstGeom prst="roundRect">
            <a:avLst>
              <a:gd name="adj" fmla="val 6895"/>
            </a:avLst>
          </a:prstGeom>
          <a:noFill/>
          <a:ln w="381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23" name="Group 22">
            <a:extLst>
              <a:ext uri="{FF2B5EF4-FFF2-40B4-BE49-F238E27FC236}">
                <a16:creationId xmlns:a16="http://schemas.microsoft.com/office/drawing/2014/main" id="{54D3E2AA-83E0-7D66-4F31-F569532F833C}"/>
              </a:ext>
            </a:extLst>
          </p:cNvPr>
          <p:cNvGrpSpPr/>
          <p:nvPr/>
        </p:nvGrpSpPr>
        <p:grpSpPr>
          <a:xfrm>
            <a:off x="5048250" y="2921222"/>
            <a:ext cx="6438900" cy="2758820"/>
            <a:chOff x="5048250" y="2921222"/>
            <a:chExt cx="6438900" cy="2758820"/>
          </a:xfrm>
        </p:grpSpPr>
        <p:sp>
          <p:nvSpPr>
            <p:cNvPr id="14" name="TextBox 13">
              <a:extLst>
                <a:ext uri="{FF2B5EF4-FFF2-40B4-BE49-F238E27FC236}">
                  <a16:creationId xmlns:a16="http://schemas.microsoft.com/office/drawing/2014/main" id="{1DAC7ABF-1777-9E91-583A-1EF9A33E6B18}"/>
                </a:ext>
              </a:extLst>
            </p:cNvPr>
            <p:cNvSpPr txBox="1"/>
            <p:nvPr/>
          </p:nvSpPr>
          <p:spPr>
            <a:xfrm>
              <a:off x="5377557" y="2921222"/>
              <a:ext cx="1725974" cy="461665"/>
            </a:xfrm>
            <a:prstGeom prst="rect">
              <a:avLst/>
            </a:prstGeom>
            <a:noFill/>
          </p:spPr>
          <p:txBody>
            <a:bodyPr wrap="square">
              <a:spAutoFit/>
            </a:bodyPr>
            <a:lstStyle/>
            <a:p>
              <a:pPr algn="ctr"/>
              <a:r>
                <a:rPr lang="en-US" sz="2400" b="1" dirty="0">
                  <a:solidFill>
                    <a:srgbClr val="0E0E0E"/>
                  </a:solidFill>
                  <a:latin typeface="Arial Narrow" panose="020B0606020202030204" pitchFamily="34" charset="0"/>
                  <a:cs typeface="Calibri" panose="020F0502020204030204" pitchFamily="34" charset="0"/>
                </a:rPr>
                <a:t>Interaction</a:t>
              </a:r>
            </a:p>
          </p:txBody>
        </p:sp>
        <p:sp>
          <p:nvSpPr>
            <p:cNvPr id="15" name="TextBox 14">
              <a:extLst>
                <a:ext uri="{FF2B5EF4-FFF2-40B4-BE49-F238E27FC236}">
                  <a16:creationId xmlns:a16="http://schemas.microsoft.com/office/drawing/2014/main" id="{6CA3F513-2A0F-D7F9-C644-FB00181B4D87}"/>
                </a:ext>
              </a:extLst>
            </p:cNvPr>
            <p:cNvSpPr txBox="1"/>
            <p:nvPr/>
          </p:nvSpPr>
          <p:spPr>
            <a:xfrm>
              <a:off x="7569366" y="2921222"/>
              <a:ext cx="1725974" cy="461665"/>
            </a:xfrm>
            <a:prstGeom prst="rect">
              <a:avLst/>
            </a:prstGeom>
            <a:noFill/>
          </p:spPr>
          <p:txBody>
            <a:bodyPr wrap="square">
              <a:spAutoFit/>
            </a:bodyPr>
            <a:lstStyle/>
            <a:p>
              <a:pPr algn="ctr"/>
              <a:r>
                <a:rPr lang="en-US" sz="2400" b="1" dirty="0">
                  <a:solidFill>
                    <a:srgbClr val="0E0E0E"/>
                  </a:solidFill>
                  <a:latin typeface="Arial Narrow" panose="020B0606020202030204" pitchFamily="34" charset="0"/>
                  <a:cs typeface="Calibri" panose="020F0502020204030204" pitchFamily="34" charset="0"/>
                </a:rPr>
                <a:t>Human does</a:t>
              </a:r>
            </a:p>
          </p:txBody>
        </p:sp>
        <p:sp>
          <p:nvSpPr>
            <p:cNvPr id="16" name="TextBox 15">
              <a:extLst>
                <a:ext uri="{FF2B5EF4-FFF2-40B4-BE49-F238E27FC236}">
                  <a16:creationId xmlns:a16="http://schemas.microsoft.com/office/drawing/2014/main" id="{970497F2-7CC5-B2AA-83AC-9D0D414353A1}"/>
                </a:ext>
              </a:extLst>
            </p:cNvPr>
            <p:cNvSpPr txBox="1"/>
            <p:nvPr/>
          </p:nvSpPr>
          <p:spPr>
            <a:xfrm>
              <a:off x="9372600" y="2921222"/>
              <a:ext cx="2114550" cy="461665"/>
            </a:xfrm>
            <a:prstGeom prst="rect">
              <a:avLst/>
            </a:prstGeom>
            <a:noFill/>
          </p:spPr>
          <p:txBody>
            <a:bodyPr wrap="square">
              <a:spAutoFit/>
            </a:bodyPr>
            <a:lstStyle/>
            <a:p>
              <a:pPr algn="ctr"/>
              <a:r>
                <a:rPr lang="en-US" sz="2400" b="1" dirty="0">
                  <a:solidFill>
                    <a:srgbClr val="0E0E0E"/>
                  </a:solidFill>
                  <a:latin typeface="Arial Narrow" panose="020B0606020202030204" pitchFamily="34" charset="0"/>
                  <a:cs typeface="Calibri" panose="020F0502020204030204" pitchFamily="34" charset="0"/>
                </a:rPr>
                <a:t>Machine does</a:t>
              </a:r>
            </a:p>
          </p:txBody>
        </p:sp>
        <p:grpSp>
          <p:nvGrpSpPr>
            <p:cNvPr id="22" name="Group 21">
              <a:extLst>
                <a:ext uri="{FF2B5EF4-FFF2-40B4-BE49-F238E27FC236}">
                  <a16:creationId xmlns:a16="http://schemas.microsoft.com/office/drawing/2014/main" id="{7B1D59E4-48F2-AC85-9FB4-1DA747C9A6A0}"/>
                </a:ext>
              </a:extLst>
            </p:cNvPr>
            <p:cNvGrpSpPr/>
            <p:nvPr/>
          </p:nvGrpSpPr>
          <p:grpSpPr>
            <a:xfrm>
              <a:off x="5048250" y="3380507"/>
              <a:ext cx="6438900" cy="2299535"/>
              <a:chOff x="5048250" y="3380507"/>
              <a:chExt cx="6438900" cy="2299535"/>
            </a:xfrm>
          </p:grpSpPr>
          <p:pic>
            <p:nvPicPr>
              <p:cNvPr id="21" name="Picture 20">
                <a:extLst>
                  <a:ext uri="{FF2B5EF4-FFF2-40B4-BE49-F238E27FC236}">
                    <a16:creationId xmlns:a16="http://schemas.microsoft.com/office/drawing/2014/main" id="{769325EA-3169-FAB8-4646-0C11E6A596CE}"/>
                  </a:ext>
                  <a:ext uri="{147F2762-F138-4A5C-976F-8EAC2B608ADB}">
                    <a16:predDERef xmlns:a16="http://schemas.microsoft.com/office/drawing/2014/main" pred="{C465A53C-57E9-DF95-45A6-4646CD3FA54F}"/>
                  </a:ext>
                </a:extLst>
              </p:cNvPr>
              <p:cNvPicPr>
                <a:picLocks noChangeAspect="1"/>
              </p:cNvPicPr>
              <p:nvPr/>
            </p:nvPicPr>
            <p:blipFill rotWithShape="1">
              <a:blip r:embed="rId6"/>
              <a:srcRect l="3553" t="43940" b="16654"/>
              <a:stretch/>
            </p:blipFill>
            <p:spPr>
              <a:xfrm>
                <a:off x="5048250" y="3380507"/>
                <a:ext cx="6325047" cy="2251042"/>
              </a:xfrm>
              <a:prstGeom prst="rect">
                <a:avLst/>
              </a:prstGeom>
            </p:spPr>
          </p:pic>
          <p:sp>
            <p:nvSpPr>
              <p:cNvPr id="13" name="Rectangle: Rounded Corners 12">
                <a:extLst>
                  <a:ext uri="{FF2B5EF4-FFF2-40B4-BE49-F238E27FC236}">
                    <a16:creationId xmlns:a16="http://schemas.microsoft.com/office/drawing/2014/main" id="{0F75CAC6-CA17-6926-E086-3C0E21E90C1C}"/>
                  </a:ext>
                </a:extLst>
              </p:cNvPr>
              <p:cNvSpPr/>
              <p:nvPr/>
            </p:nvSpPr>
            <p:spPr bwMode="auto">
              <a:xfrm>
                <a:off x="5067300" y="3389164"/>
                <a:ext cx="6419850" cy="2290878"/>
              </a:xfrm>
              <a:prstGeom prst="roundRect">
                <a:avLst>
                  <a:gd name="adj" fmla="val 7090"/>
                </a:avLst>
              </a:prstGeom>
              <a:noFill/>
              <a:ln w="38100" cap="flat" cmpd="sng" algn="ctr">
                <a:solidFill>
                  <a:srgbClr val="00B0F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grpSp>
        <p:nvGrpSpPr>
          <p:cNvPr id="24" name="Group 23">
            <a:extLst>
              <a:ext uri="{FF2B5EF4-FFF2-40B4-BE49-F238E27FC236}">
                <a16:creationId xmlns:a16="http://schemas.microsoft.com/office/drawing/2014/main" id="{762E66D7-EBF5-68B7-8512-2551AF60824E}"/>
              </a:ext>
            </a:extLst>
          </p:cNvPr>
          <p:cNvGrpSpPr/>
          <p:nvPr/>
        </p:nvGrpSpPr>
        <p:grpSpPr>
          <a:xfrm>
            <a:off x="2150312" y="3522995"/>
            <a:ext cx="7722782" cy="3342661"/>
            <a:chOff x="0" y="2748349"/>
            <a:chExt cx="9530192" cy="4124964"/>
          </a:xfrm>
        </p:grpSpPr>
        <p:pic>
          <p:nvPicPr>
            <p:cNvPr id="25" name="Picture 4" descr="Download Terminator Transparent Image HQ PNG Image | FreePNGImg">
              <a:extLst>
                <a:ext uri="{FF2B5EF4-FFF2-40B4-BE49-F238E27FC236}">
                  <a16:creationId xmlns:a16="http://schemas.microsoft.com/office/drawing/2014/main" id="{EBE7E732-EAEA-7F96-14C1-72ADEE5A6A5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3027680"/>
              <a:ext cx="5369642" cy="3845633"/>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DDE747C-34D5-B313-DECE-2F69ADA2C3F5}"/>
                </a:ext>
              </a:extLst>
            </p:cNvPr>
            <p:cNvGrpSpPr/>
            <p:nvPr/>
          </p:nvGrpSpPr>
          <p:grpSpPr>
            <a:xfrm>
              <a:off x="4000656" y="2748349"/>
              <a:ext cx="5529536" cy="2316296"/>
              <a:chOff x="4000656" y="2748349"/>
              <a:chExt cx="5529536" cy="2316296"/>
            </a:xfrm>
          </p:grpSpPr>
          <p:sp>
            <p:nvSpPr>
              <p:cNvPr id="27" name="Speech Bubble: Oval 26">
                <a:extLst>
                  <a:ext uri="{FF2B5EF4-FFF2-40B4-BE49-F238E27FC236}">
                    <a16:creationId xmlns:a16="http://schemas.microsoft.com/office/drawing/2014/main" id="{C18C6532-5EE0-BE9B-4347-1A5A92FF479B}"/>
                  </a:ext>
                </a:extLst>
              </p:cNvPr>
              <p:cNvSpPr/>
              <p:nvPr/>
            </p:nvSpPr>
            <p:spPr bwMode="auto">
              <a:xfrm>
                <a:off x="4000656" y="2748349"/>
                <a:ext cx="5529536" cy="2316296"/>
              </a:xfrm>
              <a:prstGeom prst="wedgeEllipseCallout">
                <a:avLst>
                  <a:gd name="adj1" fmla="val -52794"/>
                  <a:gd name="adj2" fmla="val 49241"/>
                </a:avLst>
              </a:prstGeom>
              <a:solidFill>
                <a:srgbClr val="FFFFFF"/>
              </a:solidFill>
              <a:ln w="38100"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MV Boli" panose="02000500030200090000" pitchFamily="2" charset="0"/>
                    <a:cs typeface="MV Boli" panose="02000500030200090000" pitchFamily="2" charset="0"/>
                  </a:rPr>
                  <a:t>I approve this option!</a:t>
                </a:r>
              </a:p>
            </p:txBody>
          </p:sp>
          <p:sp>
            <p:nvSpPr>
              <p:cNvPr id="28" name="Freeform: Shape 27">
                <a:extLst>
                  <a:ext uri="{FF2B5EF4-FFF2-40B4-BE49-F238E27FC236}">
                    <a16:creationId xmlns:a16="http://schemas.microsoft.com/office/drawing/2014/main" id="{ED5B6F78-8865-3BDE-802F-FDB5B9B44748}"/>
                  </a:ext>
                </a:extLst>
              </p:cNvPr>
              <p:cNvSpPr/>
              <p:nvPr/>
            </p:nvSpPr>
            <p:spPr bwMode="auto">
              <a:xfrm>
                <a:off x="4915422" y="3854219"/>
                <a:ext cx="672353" cy="116542"/>
              </a:xfrm>
              <a:custGeom>
                <a:avLst/>
                <a:gdLst>
                  <a:gd name="connsiteX0" fmla="*/ 672353 w 672353"/>
                  <a:gd name="connsiteY0" fmla="*/ 116542 h 116542"/>
                  <a:gd name="connsiteX1" fmla="*/ 475130 w 672353"/>
                  <a:gd name="connsiteY1" fmla="*/ 107577 h 116542"/>
                  <a:gd name="connsiteX2" fmla="*/ 215153 w 672353"/>
                  <a:gd name="connsiteY2" fmla="*/ 44824 h 116542"/>
                  <a:gd name="connsiteX3" fmla="*/ 0 w 672353"/>
                  <a:gd name="connsiteY3" fmla="*/ 0 h 116542"/>
                </a:gdLst>
                <a:ahLst/>
                <a:cxnLst>
                  <a:cxn ang="0">
                    <a:pos x="connsiteX0" y="connsiteY0"/>
                  </a:cxn>
                  <a:cxn ang="0">
                    <a:pos x="connsiteX1" y="connsiteY1"/>
                  </a:cxn>
                  <a:cxn ang="0">
                    <a:pos x="connsiteX2" y="connsiteY2"/>
                  </a:cxn>
                  <a:cxn ang="0">
                    <a:pos x="connsiteX3" y="connsiteY3"/>
                  </a:cxn>
                </a:cxnLst>
                <a:rect l="l" t="t" r="r" b="b"/>
                <a:pathLst>
                  <a:path w="672353" h="116542">
                    <a:moveTo>
                      <a:pt x="672353" y="116542"/>
                    </a:moveTo>
                    <a:lnTo>
                      <a:pt x="475130" y="107577"/>
                    </a:lnTo>
                    <a:lnTo>
                      <a:pt x="215153" y="44824"/>
                    </a:lnTo>
                    <a:lnTo>
                      <a:pt x="0" y="0"/>
                    </a:lnTo>
                  </a:path>
                </a:pathLst>
              </a:custGeom>
              <a:solidFill>
                <a:srgbClr val="FFFFFF"/>
              </a:solidFill>
              <a:ln w="762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spTree>
    <p:extLst>
      <p:ext uri="{BB962C8B-B14F-4D97-AF65-F5344CB8AC3E}">
        <p14:creationId xmlns:p14="http://schemas.microsoft.com/office/powerpoint/2010/main" val="1627741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Righ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32" presetClass="emph" presetSubtype="0" fill="hold" nodeType="withEffect">
                                  <p:stCondLst>
                                    <p:cond delay="0"/>
                                  </p:stCondLst>
                                  <p:childTnLst>
                                    <p:animRot by="120000">
                                      <p:cBhvr>
                                        <p:cTn id="24" dur="100" fill="hold">
                                          <p:stCondLst>
                                            <p:cond delay="0"/>
                                          </p:stCondLst>
                                        </p:cTn>
                                        <p:tgtEl>
                                          <p:spTgt spid="24"/>
                                        </p:tgtEl>
                                        <p:attrNameLst>
                                          <p:attrName>r</p:attrName>
                                        </p:attrNameLst>
                                      </p:cBhvr>
                                    </p:animRot>
                                    <p:animRot by="-240000">
                                      <p:cBhvr>
                                        <p:cTn id="25" dur="200" fill="hold">
                                          <p:stCondLst>
                                            <p:cond delay="200"/>
                                          </p:stCondLst>
                                        </p:cTn>
                                        <p:tgtEl>
                                          <p:spTgt spid="24"/>
                                        </p:tgtEl>
                                        <p:attrNameLst>
                                          <p:attrName>r</p:attrName>
                                        </p:attrNameLst>
                                      </p:cBhvr>
                                    </p:animRot>
                                    <p:animRot by="240000">
                                      <p:cBhvr>
                                        <p:cTn id="26" dur="200" fill="hold">
                                          <p:stCondLst>
                                            <p:cond delay="400"/>
                                          </p:stCondLst>
                                        </p:cTn>
                                        <p:tgtEl>
                                          <p:spTgt spid="24"/>
                                        </p:tgtEl>
                                        <p:attrNameLst>
                                          <p:attrName>r</p:attrName>
                                        </p:attrNameLst>
                                      </p:cBhvr>
                                    </p:animRot>
                                    <p:animRot by="-240000">
                                      <p:cBhvr>
                                        <p:cTn id="27" dur="200" fill="hold">
                                          <p:stCondLst>
                                            <p:cond delay="600"/>
                                          </p:stCondLst>
                                        </p:cTn>
                                        <p:tgtEl>
                                          <p:spTgt spid="24"/>
                                        </p:tgtEl>
                                        <p:attrNameLst>
                                          <p:attrName>r</p:attrName>
                                        </p:attrNameLst>
                                      </p:cBhvr>
                                    </p:animRot>
                                    <p:animRot by="120000">
                                      <p:cBhvr>
                                        <p:cTn id="28"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34</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612742" y="0"/>
            <a:ext cx="11255604" cy="841248"/>
          </a:xfrm>
        </p:spPr>
        <p:txBody>
          <a:bodyPr/>
          <a:lstStyle/>
          <a:p>
            <a:pPr algn="l"/>
            <a:r>
              <a:rPr lang="en-US" sz="4000" dirty="0">
                <a:latin typeface="Calibri" panose="020F0502020204030204" pitchFamily="34" charset="0"/>
                <a:cs typeface="Calibri" panose="020F0502020204030204" pitchFamily="34" charset="0"/>
              </a:rPr>
              <a:t>Sheridan &amp; </a:t>
            </a:r>
            <a:r>
              <a:rPr lang="en-US" sz="4000" dirty="0" err="1">
                <a:latin typeface="Calibri" panose="020F0502020204030204" pitchFamily="34" charset="0"/>
                <a:cs typeface="Calibri" panose="020F0502020204030204" pitchFamily="34" charset="0"/>
              </a:rPr>
              <a:t>Verplank</a:t>
            </a:r>
            <a:r>
              <a:rPr lang="en-US" sz="4000" dirty="0">
                <a:latin typeface="Calibri" panose="020F0502020204030204" pitchFamily="34" charset="0"/>
                <a:cs typeface="Calibri" panose="020F0502020204030204" pitchFamily="34" charset="0"/>
              </a:rPr>
              <a:t> LOA Taxonomy (1978)</a:t>
            </a:r>
          </a:p>
        </p:txBody>
      </p:sp>
      <p:pic>
        <p:nvPicPr>
          <p:cNvPr id="6" name="Picture 5">
            <a:extLst>
              <a:ext uri="{FF2B5EF4-FFF2-40B4-BE49-F238E27FC236}">
                <a16:creationId xmlns:a16="http://schemas.microsoft.com/office/drawing/2014/main" id="{8E43FA85-3901-2D23-33D4-DFE1BC7862E2}"/>
              </a:ext>
            </a:extLst>
          </p:cNvPr>
          <p:cNvPicPr>
            <a:picLocks noChangeAspect="1"/>
          </p:cNvPicPr>
          <p:nvPr/>
        </p:nvPicPr>
        <p:blipFill rotWithShape="1">
          <a:blip r:embed="rId3"/>
          <a:srcRect t="5478" r="6573"/>
          <a:stretch/>
        </p:blipFill>
        <p:spPr>
          <a:xfrm>
            <a:off x="332891" y="1105847"/>
            <a:ext cx="3869655" cy="5106555"/>
          </a:xfrm>
          <a:prstGeom prst="rect">
            <a:avLst/>
          </a:prstGeom>
        </p:spPr>
      </p:pic>
      <p:grpSp>
        <p:nvGrpSpPr>
          <p:cNvPr id="10" name="Group 9">
            <a:extLst>
              <a:ext uri="{FF2B5EF4-FFF2-40B4-BE49-F238E27FC236}">
                <a16:creationId xmlns:a16="http://schemas.microsoft.com/office/drawing/2014/main" id="{16158BFA-58B8-1129-82E5-C6518DD07315}"/>
              </a:ext>
            </a:extLst>
          </p:cNvPr>
          <p:cNvGrpSpPr/>
          <p:nvPr/>
        </p:nvGrpSpPr>
        <p:grpSpPr>
          <a:xfrm>
            <a:off x="389219" y="1576196"/>
            <a:ext cx="3591538" cy="4529329"/>
            <a:chOff x="389219" y="1576196"/>
            <a:chExt cx="3591538" cy="4529329"/>
          </a:xfrm>
        </p:grpSpPr>
        <p:pic>
          <p:nvPicPr>
            <p:cNvPr id="4" name="Picture 3">
              <a:extLst>
                <a:ext uri="{FF2B5EF4-FFF2-40B4-BE49-F238E27FC236}">
                  <a16:creationId xmlns:a16="http://schemas.microsoft.com/office/drawing/2014/main" id="{D8BC5BCE-92DD-6955-3841-99316A2B03EE}"/>
                </a:ext>
                <a:ext uri="{147F2762-F138-4A5C-976F-8EAC2B608ADB}">
                  <a16:predDERef xmlns:a16="http://schemas.microsoft.com/office/drawing/2014/main" pred="{61395565-4272-88A1-5C5B-5A78B3891042}"/>
                </a:ext>
              </a:extLst>
            </p:cNvPr>
            <p:cNvPicPr>
              <a:picLocks noChangeAspect="1"/>
            </p:cNvPicPr>
            <p:nvPr/>
          </p:nvPicPr>
          <p:blipFill rotWithShape="1">
            <a:blip r:embed="rId4"/>
            <a:srcRect t="13077" b="1769"/>
            <a:stretch/>
          </p:blipFill>
          <p:spPr>
            <a:xfrm>
              <a:off x="389219" y="1576196"/>
              <a:ext cx="3591538" cy="3853054"/>
            </a:xfrm>
            <a:prstGeom prst="rect">
              <a:avLst/>
            </a:prstGeom>
          </p:spPr>
        </p:pic>
        <p:sp>
          <p:nvSpPr>
            <p:cNvPr id="5" name="Rectangle 4">
              <a:extLst>
                <a:ext uri="{FF2B5EF4-FFF2-40B4-BE49-F238E27FC236}">
                  <a16:creationId xmlns:a16="http://schemas.microsoft.com/office/drawing/2014/main" id="{F59A4433-2761-9508-D2AB-BE7BF4C143CA}"/>
                </a:ext>
              </a:extLst>
            </p:cNvPr>
            <p:cNvSpPr/>
            <p:nvPr/>
          </p:nvSpPr>
          <p:spPr bwMode="auto">
            <a:xfrm>
              <a:off x="466725" y="5429250"/>
              <a:ext cx="3514032" cy="676275"/>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18" name="Picture 17">
            <a:extLst>
              <a:ext uri="{FF2B5EF4-FFF2-40B4-BE49-F238E27FC236}">
                <a16:creationId xmlns:a16="http://schemas.microsoft.com/office/drawing/2014/main" id="{8FD3918F-AE5C-AD0C-7ED6-953D1C7F368C}"/>
              </a:ext>
              <a:ext uri="{147F2762-F138-4A5C-976F-8EAC2B608ADB}">
                <a16:predDERef xmlns:a16="http://schemas.microsoft.com/office/drawing/2014/main" pred="{168B7C0D-1C21-5225-5275-D32DA0EF0B6B}"/>
              </a:ext>
            </a:extLst>
          </p:cNvPr>
          <p:cNvPicPr>
            <a:picLocks noChangeAspect="1"/>
          </p:cNvPicPr>
          <p:nvPr/>
        </p:nvPicPr>
        <p:blipFill>
          <a:blip r:embed="rId5"/>
          <a:stretch>
            <a:fillRect/>
          </a:stretch>
        </p:blipFill>
        <p:spPr>
          <a:xfrm>
            <a:off x="490755" y="1576196"/>
            <a:ext cx="3465971" cy="4508580"/>
          </a:xfrm>
          <a:prstGeom prst="rect">
            <a:avLst/>
          </a:prstGeom>
        </p:spPr>
      </p:pic>
      <p:grpSp>
        <p:nvGrpSpPr>
          <p:cNvPr id="17" name="Group 16">
            <a:extLst>
              <a:ext uri="{FF2B5EF4-FFF2-40B4-BE49-F238E27FC236}">
                <a16:creationId xmlns:a16="http://schemas.microsoft.com/office/drawing/2014/main" id="{0BB5CF28-CE27-0EB7-89A5-6F6E0F80066B}"/>
              </a:ext>
            </a:extLst>
          </p:cNvPr>
          <p:cNvGrpSpPr/>
          <p:nvPr/>
        </p:nvGrpSpPr>
        <p:grpSpPr>
          <a:xfrm>
            <a:off x="389219" y="1545618"/>
            <a:ext cx="3579699" cy="4559907"/>
            <a:chOff x="389219" y="1545618"/>
            <a:chExt cx="3579699" cy="4559907"/>
          </a:xfrm>
        </p:grpSpPr>
        <p:pic>
          <p:nvPicPr>
            <p:cNvPr id="3" name="Picture 2">
              <a:extLst>
                <a:ext uri="{FF2B5EF4-FFF2-40B4-BE49-F238E27FC236}">
                  <a16:creationId xmlns:a16="http://schemas.microsoft.com/office/drawing/2014/main" id="{F40ED2A7-CE80-5EAB-DBAC-5C42CE4E62F9}"/>
                </a:ext>
                <a:ext uri="{147F2762-F138-4A5C-976F-8EAC2B608ADB}">
                  <a16:predDERef xmlns:a16="http://schemas.microsoft.com/office/drawing/2014/main" pred="{C465A53C-57E9-DF95-45A6-4646CD3FA54F}"/>
                </a:ext>
              </a:extLst>
            </p:cNvPr>
            <p:cNvPicPr>
              <a:picLocks noChangeAspect="1"/>
            </p:cNvPicPr>
            <p:nvPr/>
          </p:nvPicPr>
          <p:blipFill>
            <a:blip r:embed="rId6"/>
            <a:stretch>
              <a:fillRect/>
            </a:stretch>
          </p:blipFill>
          <p:spPr>
            <a:xfrm>
              <a:off x="389219" y="1545618"/>
              <a:ext cx="3579699" cy="3118106"/>
            </a:xfrm>
            <a:prstGeom prst="rect">
              <a:avLst/>
            </a:prstGeom>
          </p:spPr>
        </p:pic>
        <p:sp>
          <p:nvSpPr>
            <p:cNvPr id="11" name="Rectangle 10">
              <a:extLst>
                <a:ext uri="{FF2B5EF4-FFF2-40B4-BE49-F238E27FC236}">
                  <a16:creationId xmlns:a16="http://schemas.microsoft.com/office/drawing/2014/main" id="{1BF474E4-C84B-EEAC-EBE5-BA76A0206F30}"/>
                </a:ext>
              </a:extLst>
            </p:cNvPr>
            <p:cNvSpPr/>
            <p:nvPr/>
          </p:nvSpPr>
          <p:spPr bwMode="auto">
            <a:xfrm>
              <a:off x="389219" y="4663724"/>
              <a:ext cx="3563656" cy="1441801"/>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pic>
        <p:nvPicPr>
          <p:cNvPr id="19" name="Picture 18">
            <a:extLst>
              <a:ext uri="{FF2B5EF4-FFF2-40B4-BE49-F238E27FC236}">
                <a16:creationId xmlns:a16="http://schemas.microsoft.com/office/drawing/2014/main" id="{06D7C633-1C56-0061-EDD9-B23150B9E11F}"/>
              </a:ext>
            </a:extLst>
          </p:cNvPr>
          <p:cNvPicPr>
            <a:picLocks noChangeAspect="1"/>
          </p:cNvPicPr>
          <p:nvPr/>
        </p:nvPicPr>
        <p:blipFill>
          <a:blip r:embed="rId7"/>
          <a:stretch>
            <a:fillRect/>
          </a:stretch>
        </p:blipFill>
        <p:spPr>
          <a:xfrm>
            <a:off x="5572125" y="1100866"/>
            <a:ext cx="5181600" cy="5101575"/>
          </a:xfrm>
          <a:prstGeom prst="rect">
            <a:avLst/>
          </a:prstGeom>
        </p:spPr>
      </p:pic>
      <p:grpSp>
        <p:nvGrpSpPr>
          <p:cNvPr id="28" name="Group 27">
            <a:extLst>
              <a:ext uri="{FF2B5EF4-FFF2-40B4-BE49-F238E27FC236}">
                <a16:creationId xmlns:a16="http://schemas.microsoft.com/office/drawing/2014/main" id="{B7665639-F2AE-1639-5151-8B5666C79B9F}"/>
              </a:ext>
            </a:extLst>
          </p:cNvPr>
          <p:cNvGrpSpPr/>
          <p:nvPr/>
        </p:nvGrpSpPr>
        <p:grpSpPr>
          <a:xfrm>
            <a:off x="6124336" y="2650808"/>
            <a:ext cx="1042987" cy="647700"/>
            <a:chOff x="6124336" y="2650808"/>
            <a:chExt cx="1042987" cy="647700"/>
          </a:xfrm>
        </p:grpSpPr>
        <p:sp>
          <p:nvSpPr>
            <p:cNvPr id="20" name="Freeform: Shape 19">
              <a:extLst>
                <a:ext uri="{FF2B5EF4-FFF2-40B4-BE49-F238E27FC236}">
                  <a16:creationId xmlns:a16="http://schemas.microsoft.com/office/drawing/2014/main" id="{182003AD-8EDD-01BF-B212-EE0CED781CAA}"/>
                </a:ext>
              </a:extLst>
            </p:cNvPr>
            <p:cNvSpPr/>
            <p:nvPr/>
          </p:nvSpPr>
          <p:spPr bwMode="auto">
            <a:xfrm>
              <a:off x="6124336" y="2650808"/>
              <a:ext cx="1042987" cy="647700"/>
            </a:xfrm>
            <a:custGeom>
              <a:avLst/>
              <a:gdLst>
                <a:gd name="connsiteX0" fmla="*/ 152400 w 1042987"/>
                <a:gd name="connsiteY0" fmla="*/ 185737 h 647700"/>
                <a:gd name="connsiteX1" fmla="*/ 195262 w 1042987"/>
                <a:gd name="connsiteY1" fmla="*/ 130968 h 647700"/>
                <a:gd name="connsiteX2" fmla="*/ 245268 w 1042987"/>
                <a:gd name="connsiteY2" fmla="*/ 76200 h 647700"/>
                <a:gd name="connsiteX3" fmla="*/ 328612 w 1042987"/>
                <a:gd name="connsiteY3" fmla="*/ 47625 h 647700"/>
                <a:gd name="connsiteX4" fmla="*/ 376237 w 1042987"/>
                <a:gd name="connsiteY4" fmla="*/ 38100 h 647700"/>
                <a:gd name="connsiteX5" fmla="*/ 402431 w 1042987"/>
                <a:gd name="connsiteY5" fmla="*/ 47625 h 647700"/>
                <a:gd name="connsiteX6" fmla="*/ 421481 w 1042987"/>
                <a:gd name="connsiteY6" fmla="*/ 66675 h 647700"/>
                <a:gd name="connsiteX7" fmla="*/ 435768 w 1042987"/>
                <a:gd name="connsiteY7" fmla="*/ 83343 h 647700"/>
                <a:gd name="connsiteX8" fmla="*/ 461962 w 1042987"/>
                <a:gd name="connsiteY8" fmla="*/ 54768 h 647700"/>
                <a:gd name="connsiteX9" fmla="*/ 504825 w 1042987"/>
                <a:gd name="connsiteY9" fmla="*/ 21431 h 647700"/>
                <a:gd name="connsiteX10" fmla="*/ 576262 w 1042987"/>
                <a:gd name="connsiteY10" fmla="*/ 0 h 647700"/>
                <a:gd name="connsiteX11" fmla="*/ 626268 w 1042987"/>
                <a:gd name="connsiteY11" fmla="*/ 0 h 647700"/>
                <a:gd name="connsiteX12" fmla="*/ 683418 w 1042987"/>
                <a:gd name="connsiteY12" fmla="*/ 9525 h 647700"/>
                <a:gd name="connsiteX13" fmla="*/ 719137 w 1042987"/>
                <a:gd name="connsiteY13" fmla="*/ 23812 h 647700"/>
                <a:gd name="connsiteX14" fmla="*/ 752475 w 1042987"/>
                <a:gd name="connsiteY14" fmla="*/ 45243 h 647700"/>
                <a:gd name="connsiteX15" fmla="*/ 757237 w 1042987"/>
                <a:gd name="connsiteY15" fmla="*/ 64293 h 647700"/>
                <a:gd name="connsiteX16" fmla="*/ 757237 w 1042987"/>
                <a:gd name="connsiteY16" fmla="*/ 88106 h 647700"/>
                <a:gd name="connsiteX17" fmla="*/ 757237 w 1042987"/>
                <a:gd name="connsiteY17" fmla="*/ 111918 h 647700"/>
                <a:gd name="connsiteX18" fmla="*/ 769143 w 1042987"/>
                <a:gd name="connsiteY18" fmla="*/ 111918 h 647700"/>
                <a:gd name="connsiteX19" fmla="*/ 797718 w 1042987"/>
                <a:gd name="connsiteY19" fmla="*/ 95250 h 647700"/>
                <a:gd name="connsiteX20" fmla="*/ 833437 w 1042987"/>
                <a:gd name="connsiteY20" fmla="*/ 80962 h 647700"/>
                <a:gd name="connsiteX21" fmla="*/ 876300 w 1042987"/>
                <a:gd name="connsiteY21" fmla="*/ 80962 h 647700"/>
                <a:gd name="connsiteX22" fmla="*/ 919162 w 1042987"/>
                <a:gd name="connsiteY22" fmla="*/ 92868 h 647700"/>
                <a:gd name="connsiteX23" fmla="*/ 969168 w 1042987"/>
                <a:gd name="connsiteY23" fmla="*/ 111918 h 647700"/>
                <a:gd name="connsiteX24" fmla="*/ 1028700 w 1042987"/>
                <a:gd name="connsiteY24" fmla="*/ 166687 h 647700"/>
                <a:gd name="connsiteX25" fmla="*/ 1042987 w 1042987"/>
                <a:gd name="connsiteY25" fmla="*/ 197643 h 647700"/>
                <a:gd name="connsiteX26" fmla="*/ 1040606 w 1042987"/>
                <a:gd name="connsiteY26" fmla="*/ 228600 h 647700"/>
                <a:gd name="connsiteX27" fmla="*/ 1026318 w 1042987"/>
                <a:gd name="connsiteY27" fmla="*/ 252412 h 647700"/>
                <a:gd name="connsiteX28" fmla="*/ 1009650 w 1042987"/>
                <a:gd name="connsiteY28" fmla="*/ 271462 h 647700"/>
                <a:gd name="connsiteX29" fmla="*/ 981075 w 1042987"/>
                <a:gd name="connsiteY29" fmla="*/ 290512 h 647700"/>
                <a:gd name="connsiteX30" fmla="*/ 971550 w 1042987"/>
                <a:gd name="connsiteY30" fmla="*/ 302418 h 647700"/>
                <a:gd name="connsiteX31" fmla="*/ 995362 w 1042987"/>
                <a:gd name="connsiteY31" fmla="*/ 309562 h 647700"/>
                <a:gd name="connsiteX32" fmla="*/ 1016793 w 1042987"/>
                <a:gd name="connsiteY32" fmla="*/ 326231 h 647700"/>
                <a:gd name="connsiteX33" fmla="*/ 1028700 w 1042987"/>
                <a:gd name="connsiteY33" fmla="*/ 357187 h 647700"/>
                <a:gd name="connsiteX34" fmla="*/ 1033462 w 1042987"/>
                <a:gd name="connsiteY34" fmla="*/ 404812 h 647700"/>
                <a:gd name="connsiteX35" fmla="*/ 1026318 w 1042987"/>
                <a:gd name="connsiteY35" fmla="*/ 423862 h 647700"/>
                <a:gd name="connsiteX36" fmla="*/ 964406 w 1042987"/>
                <a:gd name="connsiteY36" fmla="*/ 469106 h 647700"/>
                <a:gd name="connsiteX37" fmla="*/ 921543 w 1042987"/>
                <a:gd name="connsiteY37" fmla="*/ 488156 h 647700"/>
                <a:gd name="connsiteX38" fmla="*/ 904875 w 1042987"/>
                <a:gd name="connsiteY38" fmla="*/ 490537 h 647700"/>
                <a:gd name="connsiteX39" fmla="*/ 869156 w 1042987"/>
                <a:gd name="connsiteY39" fmla="*/ 476250 h 647700"/>
                <a:gd name="connsiteX40" fmla="*/ 845343 w 1042987"/>
                <a:gd name="connsiteY40" fmla="*/ 469106 h 647700"/>
                <a:gd name="connsiteX41" fmla="*/ 833437 w 1042987"/>
                <a:gd name="connsiteY41" fmla="*/ 478631 h 647700"/>
                <a:gd name="connsiteX42" fmla="*/ 838200 w 1042987"/>
                <a:gd name="connsiteY42" fmla="*/ 495300 h 647700"/>
                <a:gd name="connsiteX43" fmla="*/ 842962 w 1042987"/>
                <a:gd name="connsiteY43" fmla="*/ 516731 h 647700"/>
                <a:gd name="connsiteX44" fmla="*/ 826293 w 1042987"/>
                <a:gd name="connsiteY44" fmla="*/ 545306 h 647700"/>
                <a:gd name="connsiteX45" fmla="*/ 812006 w 1042987"/>
                <a:gd name="connsiteY45" fmla="*/ 557212 h 647700"/>
                <a:gd name="connsiteX46" fmla="*/ 800100 w 1042987"/>
                <a:gd name="connsiteY46" fmla="*/ 561975 h 647700"/>
                <a:gd name="connsiteX47" fmla="*/ 781050 w 1042987"/>
                <a:gd name="connsiteY47" fmla="*/ 557212 h 647700"/>
                <a:gd name="connsiteX48" fmla="*/ 781050 w 1042987"/>
                <a:gd name="connsiteY48" fmla="*/ 557212 h 647700"/>
                <a:gd name="connsiteX49" fmla="*/ 740568 w 1042987"/>
                <a:gd name="connsiteY49" fmla="*/ 581025 h 647700"/>
                <a:gd name="connsiteX50" fmla="*/ 707231 w 1042987"/>
                <a:gd name="connsiteY50" fmla="*/ 600075 h 647700"/>
                <a:gd name="connsiteX51" fmla="*/ 673893 w 1042987"/>
                <a:gd name="connsiteY51" fmla="*/ 609600 h 647700"/>
                <a:gd name="connsiteX52" fmla="*/ 597693 w 1042987"/>
                <a:gd name="connsiteY52" fmla="*/ 623887 h 647700"/>
                <a:gd name="connsiteX53" fmla="*/ 533400 w 1042987"/>
                <a:gd name="connsiteY53" fmla="*/ 635793 h 647700"/>
                <a:gd name="connsiteX54" fmla="*/ 483393 w 1042987"/>
                <a:gd name="connsiteY54" fmla="*/ 628650 h 647700"/>
                <a:gd name="connsiteX55" fmla="*/ 450056 w 1042987"/>
                <a:gd name="connsiteY55" fmla="*/ 614362 h 647700"/>
                <a:gd name="connsiteX56" fmla="*/ 416718 w 1042987"/>
                <a:gd name="connsiteY56" fmla="*/ 588168 h 647700"/>
                <a:gd name="connsiteX57" fmla="*/ 390525 w 1042987"/>
                <a:gd name="connsiteY57" fmla="*/ 564356 h 647700"/>
                <a:gd name="connsiteX58" fmla="*/ 371475 w 1042987"/>
                <a:gd name="connsiteY58" fmla="*/ 538162 h 647700"/>
                <a:gd name="connsiteX59" fmla="*/ 359568 w 1042987"/>
                <a:gd name="connsiteY59" fmla="*/ 526256 h 647700"/>
                <a:gd name="connsiteX60" fmla="*/ 345281 w 1042987"/>
                <a:gd name="connsiteY60" fmla="*/ 535781 h 647700"/>
                <a:gd name="connsiteX61" fmla="*/ 328612 w 1042987"/>
                <a:gd name="connsiteY61" fmla="*/ 559593 h 647700"/>
                <a:gd name="connsiteX62" fmla="*/ 302418 w 1042987"/>
                <a:gd name="connsiteY62" fmla="*/ 590550 h 647700"/>
                <a:gd name="connsiteX63" fmla="*/ 269081 w 1042987"/>
                <a:gd name="connsiteY63" fmla="*/ 621506 h 647700"/>
                <a:gd name="connsiteX64" fmla="*/ 247650 w 1042987"/>
                <a:gd name="connsiteY64" fmla="*/ 633412 h 647700"/>
                <a:gd name="connsiteX65" fmla="*/ 214312 w 1042987"/>
                <a:gd name="connsiteY65" fmla="*/ 642937 h 647700"/>
                <a:gd name="connsiteX66" fmla="*/ 164306 w 1042987"/>
                <a:gd name="connsiteY66" fmla="*/ 647700 h 647700"/>
                <a:gd name="connsiteX67" fmla="*/ 123825 w 1042987"/>
                <a:gd name="connsiteY67" fmla="*/ 638175 h 647700"/>
                <a:gd name="connsiteX68" fmla="*/ 83343 w 1042987"/>
                <a:gd name="connsiteY68" fmla="*/ 631031 h 647700"/>
                <a:gd name="connsiteX69" fmla="*/ 50006 w 1042987"/>
                <a:gd name="connsiteY69" fmla="*/ 616743 h 647700"/>
                <a:gd name="connsiteX70" fmla="*/ 33337 w 1042987"/>
                <a:gd name="connsiteY70" fmla="*/ 600075 h 647700"/>
                <a:gd name="connsiteX71" fmla="*/ 23812 w 1042987"/>
                <a:gd name="connsiteY71" fmla="*/ 581025 h 647700"/>
                <a:gd name="connsiteX72" fmla="*/ 19050 w 1042987"/>
                <a:gd name="connsiteY72" fmla="*/ 552450 h 647700"/>
                <a:gd name="connsiteX73" fmla="*/ 33337 w 1042987"/>
                <a:gd name="connsiteY73" fmla="*/ 521493 h 647700"/>
                <a:gd name="connsiteX74" fmla="*/ 57150 w 1042987"/>
                <a:gd name="connsiteY74" fmla="*/ 504825 h 647700"/>
                <a:gd name="connsiteX75" fmla="*/ 71437 w 1042987"/>
                <a:gd name="connsiteY75" fmla="*/ 490537 h 647700"/>
                <a:gd name="connsiteX76" fmla="*/ 45243 w 1042987"/>
                <a:gd name="connsiteY76" fmla="*/ 488156 h 647700"/>
                <a:gd name="connsiteX77" fmla="*/ 21431 w 1042987"/>
                <a:gd name="connsiteY77" fmla="*/ 485775 h 647700"/>
                <a:gd name="connsiteX78" fmla="*/ 21431 w 1042987"/>
                <a:gd name="connsiteY78" fmla="*/ 485775 h 647700"/>
                <a:gd name="connsiteX79" fmla="*/ 0 w 1042987"/>
                <a:gd name="connsiteY79" fmla="*/ 464343 h 647700"/>
                <a:gd name="connsiteX80" fmla="*/ 2381 w 1042987"/>
                <a:gd name="connsiteY80" fmla="*/ 438150 h 647700"/>
                <a:gd name="connsiteX81" fmla="*/ 19050 w 1042987"/>
                <a:gd name="connsiteY81" fmla="*/ 419100 h 647700"/>
                <a:gd name="connsiteX82" fmla="*/ 40481 w 1042987"/>
                <a:gd name="connsiteY82" fmla="*/ 388143 h 647700"/>
                <a:gd name="connsiteX83" fmla="*/ 64293 w 1042987"/>
                <a:gd name="connsiteY83" fmla="*/ 371475 h 647700"/>
                <a:gd name="connsiteX84" fmla="*/ 45243 w 1042987"/>
                <a:gd name="connsiteY84" fmla="*/ 371475 h 647700"/>
                <a:gd name="connsiteX85" fmla="*/ 21431 w 1042987"/>
                <a:gd name="connsiteY85" fmla="*/ 357187 h 647700"/>
                <a:gd name="connsiteX86" fmla="*/ 7143 w 1042987"/>
                <a:gd name="connsiteY86" fmla="*/ 326231 h 647700"/>
                <a:gd name="connsiteX87" fmla="*/ 0 w 1042987"/>
                <a:gd name="connsiteY87" fmla="*/ 290512 h 647700"/>
                <a:gd name="connsiteX88" fmla="*/ 2381 w 1042987"/>
                <a:gd name="connsiteY88" fmla="*/ 264318 h 647700"/>
                <a:gd name="connsiteX89" fmla="*/ 11906 w 1042987"/>
                <a:gd name="connsiteY89" fmla="*/ 223837 h 647700"/>
                <a:gd name="connsiteX90" fmla="*/ 33337 w 1042987"/>
                <a:gd name="connsiteY90" fmla="*/ 200025 h 647700"/>
                <a:gd name="connsiteX91" fmla="*/ 52387 w 1042987"/>
                <a:gd name="connsiteY91" fmla="*/ 185737 h 647700"/>
                <a:gd name="connsiteX92" fmla="*/ 83343 w 1042987"/>
                <a:gd name="connsiteY92" fmla="*/ 180975 h 647700"/>
                <a:gd name="connsiteX93" fmla="*/ 152400 w 1042987"/>
                <a:gd name="connsiteY93" fmla="*/ 185737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42987" h="647700">
                  <a:moveTo>
                    <a:pt x="152400" y="185737"/>
                  </a:moveTo>
                  <a:lnTo>
                    <a:pt x="195262" y="130968"/>
                  </a:lnTo>
                  <a:lnTo>
                    <a:pt x="245268" y="76200"/>
                  </a:lnTo>
                  <a:lnTo>
                    <a:pt x="328612" y="47625"/>
                  </a:lnTo>
                  <a:lnTo>
                    <a:pt x="376237" y="38100"/>
                  </a:lnTo>
                  <a:lnTo>
                    <a:pt x="402431" y="47625"/>
                  </a:lnTo>
                  <a:lnTo>
                    <a:pt x="421481" y="66675"/>
                  </a:lnTo>
                  <a:lnTo>
                    <a:pt x="435768" y="83343"/>
                  </a:lnTo>
                  <a:lnTo>
                    <a:pt x="461962" y="54768"/>
                  </a:lnTo>
                  <a:lnTo>
                    <a:pt x="504825" y="21431"/>
                  </a:lnTo>
                  <a:lnTo>
                    <a:pt x="576262" y="0"/>
                  </a:lnTo>
                  <a:lnTo>
                    <a:pt x="626268" y="0"/>
                  </a:lnTo>
                  <a:lnTo>
                    <a:pt x="683418" y="9525"/>
                  </a:lnTo>
                  <a:lnTo>
                    <a:pt x="719137" y="23812"/>
                  </a:lnTo>
                  <a:lnTo>
                    <a:pt x="752475" y="45243"/>
                  </a:lnTo>
                  <a:lnTo>
                    <a:pt x="757237" y="64293"/>
                  </a:lnTo>
                  <a:lnTo>
                    <a:pt x="757237" y="88106"/>
                  </a:lnTo>
                  <a:lnTo>
                    <a:pt x="757237" y="111918"/>
                  </a:lnTo>
                  <a:lnTo>
                    <a:pt x="769143" y="111918"/>
                  </a:lnTo>
                  <a:lnTo>
                    <a:pt x="797718" y="95250"/>
                  </a:lnTo>
                  <a:lnTo>
                    <a:pt x="833437" y="80962"/>
                  </a:lnTo>
                  <a:lnTo>
                    <a:pt x="876300" y="80962"/>
                  </a:lnTo>
                  <a:lnTo>
                    <a:pt x="919162" y="92868"/>
                  </a:lnTo>
                  <a:lnTo>
                    <a:pt x="969168" y="111918"/>
                  </a:lnTo>
                  <a:lnTo>
                    <a:pt x="1028700" y="166687"/>
                  </a:lnTo>
                  <a:lnTo>
                    <a:pt x="1042987" y="197643"/>
                  </a:lnTo>
                  <a:lnTo>
                    <a:pt x="1040606" y="228600"/>
                  </a:lnTo>
                  <a:lnTo>
                    <a:pt x="1026318" y="252412"/>
                  </a:lnTo>
                  <a:lnTo>
                    <a:pt x="1009650" y="271462"/>
                  </a:lnTo>
                  <a:lnTo>
                    <a:pt x="981075" y="290512"/>
                  </a:lnTo>
                  <a:lnTo>
                    <a:pt x="971550" y="302418"/>
                  </a:lnTo>
                  <a:lnTo>
                    <a:pt x="995362" y="309562"/>
                  </a:lnTo>
                  <a:lnTo>
                    <a:pt x="1016793" y="326231"/>
                  </a:lnTo>
                  <a:lnTo>
                    <a:pt x="1028700" y="357187"/>
                  </a:lnTo>
                  <a:lnTo>
                    <a:pt x="1033462" y="404812"/>
                  </a:lnTo>
                  <a:lnTo>
                    <a:pt x="1026318" y="423862"/>
                  </a:lnTo>
                  <a:lnTo>
                    <a:pt x="964406" y="469106"/>
                  </a:lnTo>
                  <a:lnTo>
                    <a:pt x="921543" y="488156"/>
                  </a:lnTo>
                  <a:lnTo>
                    <a:pt x="904875" y="490537"/>
                  </a:lnTo>
                  <a:lnTo>
                    <a:pt x="869156" y="476250"/>
                  </a:lnTo>
                  <a:lnTo>
                    <a:pt x="845343" y="469106"/>
                  </a:lnTo>
                  <a:lnTo>
                    <a:pt x="833437" y="478631"/>
                  </a:lnTo>
                  <a:lnTo>
                    <a:pt x="838200" y="495300"/>
                  </a:lnTo>
                  <a:lnTo>
                    <a:pt x="842962" y="516731"/>
                  </a:lnTo>
                  <a:lnTo>
                    <a:pt x="826293" y="545306"/>
                  </a:lnTo>
                  <a:lnTo>
                    <a:pt x="812006" y="557212"/>
                  </a:lnTo>
                  <a:lnTo>
                    <a:pt x="800100" y="561975"/>
                  </a:lnTo>
                  <a:lnTo>
                    <a:pt x="781050" y="557212"/>
                  </a:lnTo>
                  <a:lnTo>
                    <a:pt x="781050" y="557212"/>
                  </a:lnTo>
                  <a:lnTo>
                    <a:pt x="740568" y="581025"/>
                  </a:lnTo>
                  <a:lnTo>
                    <a:pt x="707231" y="600075"/>
                  </a:lnTo>
                  <a:lnTo>
                    <a:pt x="673893" y="609600"/>
                  </a:lnTo>
                  <a:lnTo>
                    <a:pt x="597693" y="623887"/>
                  </a:lnTo>
                  <a:lnTo>
                    <a:pt x="533400" y="635793"/>
                  </a:lnTo>
                  <a:lnTo>
                    <a:pt x="483393" y="628650"/>
                  </a:lnTo>
                  <a:lnTo>
                    <a:pt x="450056" y="614362"/>
                  </a:lnTo>
                  <a:lnTo>
                    <a:pt x="416718" y="588168"/>
                  </a:lnTo>
                  <a:lnTo>
                    <a:pt x="390525" y="564356"/>
                  </a:lnTo>
                  <a:lnTo>
                    <a:pt x="371475" y="538162"/>
                  </a:lnTo>
                  <a:lnTo>
                    <a:pt x="359568" y="526256"/>
                  </a:lnTo>
                  <a:lnTo>
                    <a:pt x="345281" y="535781"/>
                  </a:lnTo>
                  <a:lnTo>
                    <a:pt x="328612" y="559593"/>
                  </a:lnTo>
                  <a:lnTo>
                    <a:pt x="302418" y="590550"/>
                  </a:lnTo>
                  <a:lnTo>
                    <a:pt x="269081" y="621506"/>
                  </a:lnTo>
                  <a:lnTo>
                    <a:pt x="247650" y="633412"/>
                  </a:lnTo>
                  <a:lnTo>
                    <a:pt x="214312" y="642937"/>
                  </a:lnTo>
                  <a:lnTo>
                    <a:pt x="164306" y="647700"/>
                  </a:lnTo>
                  <a:lnTo>
                    <a:pt x="123825" y="638175"/>
                  </a:lnTo>
                  <a:lnTo>
                    <a:pt x="83343" y="631031"/>
                  </a:lnTo>
                  <a:lnTo>
                    <a:pt x="50006" y="616743"/>
                  </a:lnTo>
                  <a:lnTo>
                    <a:pt x="33337" y="600075"/>
                  </a:lnTo>
                  <a:lnTo>
                    <a:pt x="23812" y="581025"/>
                  </a:lnTo>
                  <a:lnTo>
                    <a:pt x="19050" y="552450"/>
                  </a:lnTo>
                  <a:lnTo>
                    <a:pt x="33337" y="521493"/>
                  </a:lnTo>
                  <a:lnTo>
                    <a:pt x="57150" y="504825"/>
                  </a:lnTo>
                  <a:lnTo>
                    <a:pt x="71437" y="490537"/>
                  </a:lnTo>
                  <a:lnTo>
                    <a:pt x="45243" y="488156"/>
                  </a:lnTo>
                  <a:lnTo>
                    <a:pt x="21431" y="485775"/>
                  </a:lnTo>
                  <a:lnTo>
                    <a:pt x="21431" y="485775"/>
                  </a:lnTo>
                  <a:lnTo>
                    <a:pt x="0" y="464343"/>
                  </a:lnTo>
                  <a:lnTo>
                    <a:pt x="2381" y="438150"/>
                  </a:lnTo>
                  <a:lnTo>
                    <a:pt x="19050" y="419100"/>
                  </a:lnTo>
                  <a:lnTo>
                    <a:pt x="40481" y="388143"/>
                  </a:lnTo>
                  <a:lnTo>
                    <a:pt x="64293" y="371475"/>
                  </a:lnTo>
                  <a:lnTo>
                    <a:pt x="45243" y="371475"/>
                  </a:lnTo>
                  <a:lnTo>
                    <a:pt x="21431" y="357187"/>
                  </a:lnTo>
                  <a:lnTo>
                    <a:pt x="7143" y="326231"/>
                  </a:lnTo>
                  <a:lnTo>
                    <a:pt x="0" y="290512"/>
                  </a:lnTo>
                  <a:lnTo>
                    <a:pt x="2381" y="264318"/>
                  </a:lnTo>
                  <a:lnTo>
                    <a:pt x="11906" y="223837"/>
                  </a:lnTo>
                  <a:lnTo>
                    <a:pt x="33337" y="200025"/>
                  </a:lnTo>
                  <a:lnTo>
                    <a:pt x="52387" y="185737"/>
                  </a:lnTo>
                  <a:lnTo>
                    <a:pt x="83343" y="180975"/>
                  </a:lnTo>
                  <a:lnTo>
                    <a:pt x="152400" y="185737"/>
                  </a:lnTo>
                  <a:close/>
                </a:path>
              </a:pathLst>
            </a:custGeom>
            <a:solidFill>
              <a:schemeClr val="accent1"/>
            </a:solidFill>
            <a:ln w="9525" cap="flat" cmpd="sng" algn="ctr">
              <a:solidFill>
                <a:schemeClr val="accent1"/>
              </a:solidFill>
              <a:prstDash val="solid"/>
              <a:miter lim="800000"/>
              <a:headEnd type="none" w="med" len="med"/>
              <a:tailEnd type="none" w="med" len="med"/>
            </a:ln>
            <a:effectLst>
              <a:softEdge rad="12700"/>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25" name="Group 24">
              <a:extLst>
                <a:ext uri="{FF2B5EF4-FFF2-40B4-BE49-F238E27FC236}">
                  <a16:creationId xmlns:a16="http://schemas.microsoft.com/office/drawing/2014/main" id="{D9F20E5F-88A7-0BED-50E7-26690BBE3138}"/>
                </a:ext>
              </a:extLst>
            </p:cNvPr>
            <p:cNvGrpSpPr/>
            <p:nvPr/>
          </p:nvGrpSpPr>
          <p:grpSpPr>
            <a:xfrm>
              <a:off x="6269831" y="2815154"/>
              <a:ext cx="751999" cy="261610"/>
              <a:chOff x="4281011" y="2628464"/>
              <a:chExt cx="751999" cy="261610"/>
            </a:xfrm>
          </p:grpSpPr>
          <p:sp>
            <p:nvSpPr>
              <p:cNvPr id="26" name="TextBox 25">
                <a:extLst>
                  <a:ext uri="{FF2B5EF4-FFF2-40B4-BE49-F238E27FC236}">
                    <a16:creationId xmlns:a16="http://schemas.microsoft.com/office/drawing/2014/main" id="{76DB64E4-47B5-F54B-5CDB-E58E6E1E226D}"/>
                  </a:ext>
                </a:extLst>
              </p:cNvPr>
              <p:cNvSpPr txBox="1"/>
              <p:nvPr/>
            </p:nvSpPr>
            <p:spPr>
              <a:xfrm>
                <a:off x="4281011" y="2628464"/>
                <a:ext cx="751999" cy="2616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100" b="1" i="0" strike="noStrike" cap="none" normalizeH="0" baseline="0" dirty="0">
                    <a:ln>
                      <a:noFill/>
                    </a:ln>
                    <a:effectLst/>
                    <a:latin typeface="Segoe Script" panose="030B0504020000000003" pitchFamily="66" charset="0"/>
                    <a:cs typeface="MV Boli" panose="02000500030200090000" pitchFamily="2" charset="0"/>
                  </a:rPr>
                  <a:t>TRUST</a:t>
                </a:r>
              </a:p>
            </p:txBody>
          </p:sp>
          <p:cxnSp>
            <p:nvCxnSpPr>
              <p:cNvPr id="27" name="Straight Connector 26">
                <a:extLst>
                  <a:ext uri="{FF2B5EF4-FFF2-40B4-BE49-F238E27FC236}">
                    <a16:creationId xmlns:a16="http://schemas.microsoft.com/office/drawing/2014/main" id="{1E7F2549-C788-AC76-5D50-8279510F4317}"/>
                  </a:ext>
                </a:extLst>
              </p:cNvPr>
              <p:cNvCxnSpPr/>
              <p:nvPr/>
            </p:nvCxnSpPr>
            <p:spPr bwMode="auto">
              <a:xfrm>
                <a:off x="4423410" y="2827020"/>
                <a:ext cx="480060" cy="0"/>
              </a:xfrm>
              <a:prstGeom prst="line">
                <a:avLst/>
              </a:prstGeom>
              <a:solidFill>
                <a:schemeClr val="accent1"/>
              </a:solidFill>
              <a:ln w="19050" cap="flat" cmpd="sng" algn="ctr">
                <a:solidFill>
                  <a:schemeClr val="tx1">
                    <a:lumMod val="85000"/>
                    <a:lumOff val="15000"/>
                  </a:schemeClr>
                </a:solidFill>
                <a:prstDash val="solid"/>
                <a:miter lim="800000"/>
                <a:headEnd type="none" w="med" len="med"/>
                <a:tailEnd type="none" w="med" len="med"/>
              </a:ln>
              <a:effectLst/>
            </p:spPr>
          </p:cxnSp>
        </p:grpSp>
      </p:grpSp>
    </p:spTree>
    <p:extLst>
      <p:ext uri="{BB962C8B-B14F-4D97-AF65-F5344CB8AC3E}">
        <p14:creationId xmlns:p14="http://schemas.microsoft.com/office/powerpoint/2010/main" val="2101639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54834F08-E9E8-5D5F-7582-69B124E43D83}"/>
              </a:ext>
            </a:extLst>
          </p:cNvPr>
          <p:cNvSpPr/>
          <p:nvPr/>
        </p:nvSpPr>
        <p:spPr>
          <a:xfrm>
            <a:off x="5457826" y="1671436"/>
            <a:ext cx="2666999"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47D3F3-0C3C-421D-4E48-0E02B25F4345}"/>
              </a:ext>
            </a:extLst>
          </p:cNvPr>
          <p:cNvSpPr/>
          <p:nvPr/>
        </p:nvSpPr>
        <p:spPr>
          <a:xfrm>
            <a:off x="2524125" y="1661911"/>
            <a:ext cx="2867026"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35</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612742" y="0"/>
            <a:ext cx="11255604" cy="841248"/>
          </a:xfrm>
        </p:spPr>
        <p:txBody>
          <a:bodyPr/>
          <a:lstStyle/>
          <a:p>
            <a:pPr algn="l"/>
            <a:r>
              <a:rPr lang="en-US" sz="4000" dirty="0">
                <a:latin typeface="Calibri" panose="020F0502020204030204" pitchFamily="34" charset="0"/>
                <a:cs typeface="Calibri" panose="020F0502020204030204" pitchFamily="34" charset="0"/>
              </a:rPr>
              <a:t>Endsley &amp; </a:t>
            </a:r>
            <a:r>
              <a:rPr lang="en-US" sz="4000" dirty="0" err="1">
                <a:latin typeface="Calibri" panose="020F0502020204030204" pitchFamily="34" charset="0"/>
                <a:cs typeface="Calibri" panose="020F0502020204030204" pitchFamily="34" charset="0"/>
              </a:rPr>
              <a:t>Kaber</a:t>
            </a:r>
            <a:r>
              <a:rPr lang="en-US" sz="4000" dirty="0">
                <a:latin typeface="Calibri" panose="020F0502020204030204" pitchFamily="34" charset="0"/>
                <a:cs typeface="Calibri" panose="020F0502020204030204" pitchFamily="34" charset="0"/>
              </a:rPr>
              <a:t> LOA Taxonomy (1999)</a:t>
            </a:r>
          </a:p>
        </p:txBody>
      </p:sp>
      <p:pic>
        <p:nvPicPr>
          <p:cNvPr id="8" name="Picture 7">
            <a:extLst>
              <a:ext uri="{FF2B5EF4-FFF2-40B4-BE49-F238E27FC236}">
                <a16:creationId xmlns:a16="http://schemas.microsoft.com/office/drawing/2014/main" id="{EDF21864-B2CC-574A-302F-BA707DE6813E}"/>
              </a:ext>
            </a:extLst>
          </p:cNvPr>
          <p:cNvPicPr>
            <a:picLocks noChangeAspect="1"/>
          </p:cNvPicPr>
          <p:nvPr/>
        </p:nvPicPr>
        <p:blipFill>
          <a:blip r:embed="rId3"/>
          <a:stretch>
            <a:fillRect/>
          </a:stretch>
        </p:blipFill>
        <p:spPr>
          <a:xfrm>
            <a:off x="0" y="2574011"/>
            <a:ext cx="12192000" cy="3081577"/>
          </a:xfrm>
          <a:prstGeom prst="rect">
            <a:avLst/>
          </a:prstGeom>
        </p:spPr>
      </p:pic>
      <p:sp>
        <p:nvSpPr>
          <p:cNvPr id="12" name="TextBox 11">
            <a:extLst>
              <a:ext uri="{FF2B5EF4-FFF2-40B4-BE49-F238E27FC236}">
                <a16:creationId xmlns:a16="http://schemas.microsoft.com/office/drawing/2014/main" id="{7E07560B-B14E-D2E1-96F5-CFF702E30446}"/>
              </a:ext>
            </a:extLst>
          </p:cNvPr>
          <p:cNvSpPr txBox="1"/>
          <p:nvPr/>
        </p:nvSpPr>
        <p:spPr>
          <a:xfrm>
            <a:off x="612742" y="1105847"/>
            <a:ext cx="10702958" cy="1077218"/>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Expands Sheridan’s 10 levels of automation by mapping LOAs across four human-machine decision-making categories</a:t>
            </a:r>
          </a:p>
        </p:txBody>
      </p:sp>
      <p:sp>
        <p:nvSpPr>
          <p:cNvPr id="16" name="Rectangle 15">
            <a:extLst>
              <a:ext uri="{FF2B5EF4-FFF2-40B4-BE49-F238E27FC236}">
                <a16:creationId xmlns:a16="http://schemas.microsoft.com/office/drawing/2014/main" id="{3EE6D78B-72C0-F18A-816C-294F245DD364}"/>
              </a:ext>
            </a:extLst>
          </p:cNvPr>
          <p:cNvSpPr/>
          <p:nvPr/>
        </p:nvSpPr>
        <p:spPr bwMode="auto">
          <a:xfrm>
            <a:off x="3962401" y="2619376"/>
            <a:ext cx="8229600" cy="323850"/>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TextBox 20">
            <a:extLst>
              <a:ext uri="{FF2B5EF4-FFF2-40B4-BE49-F238E27FC236}">
                <a16:creationId xmlns:a16="http://schemas.microsoft.com/office/drawing/2014/main" id="{00240E83-D974-3D45-E703-5D9F0BA42E67}"/>
              </a:ext>
            </a:extLst>
          </p:cNvPr>
          <p:cNvSpPr txBox="1"/>
          <p:nvPr/>
        </p:nvSpPr>
        <p:spPr>
          <a:xfrm>
            <a:off x="2609850" y="2627411"/>
            <a:ext cx="1347787" cy="323165"/>
          </a:xfrm>
          <a:prstGeom prst="rect">
            <a:avLst/>
          </a:prstGeom>
          <a:noFill/>
        </p:spPr>
        <p:txBody>
          <a:bodyPr wrap="square" rtlCol="0">
            <a:spAutoFit/>
          </a:bodyPr>
          <a:lstStyle/>
          <a:p>
            <a:r>
              <a:rPr lang="en-US" sz="1500" b="1" dirty="0">
                <a:solidFill>
                  <a:schemeClr val="tx1">
                    <a:lumMod val="85000"/>
                    <a:lumOff val="15000"/>
                  </a:schemeClr>
                </a:solidFill>
                <a:latin typeface="Times New Roman" panose="02020603050405020304" pitchFamily="18" charset="0"/>
                <a:cs typeface="Times New Roman" panose="02020603050405020304" pitchFamily="18" charset="0"/>
              </a:rPr>
              <a:t>OODA Loop:</a:t>
            </a:r>
          </a:p>
        </p:txBody>
      </p:sp>
      <p:sp>
        <p:nvSpPr>
          <p:cNvPr id="22" name="TextBox 21">
            <a:extLst>
              <a:ext uri="{FF2B5EF4-FFF2-40B4-BE49-F238E27FC236}">
                <a16:creationId xmlns:a16="http://schemas.microsoft.com/office/drawing/2014/main" id="{885AC614-BD8E-C8B0-B374-78847330D1DD}"/>
              </a:ext>
            </a:extLst>
          </p:cNvPr>
          <p:cNvSpPr txBox="1"/>
          <p:nvPr/>
        </p:nvSpPr>
        <p:spPr>
          <a:xfrm>
            <a:off x="3976688" y="2627411"/>
            <a:ext cx="1238252" cy="323165"/>
          </a:xfrm>
          <a:prstGeom prst="rect">
            <a:avLst/>
          </a:prstGeom>
          <a:noFill/>
        </p:spPr>
        <p:txBody>
          <a:bodyPr wrap="square" rtlCol="0">
            <a:spAutoFit/>
          </a:bodyPr>
          <a:lstStyle/>
          <a:p>
            <a:r>
              <a:rPr lang="en-US" sz="1500" dirty="0">
                <a:solidFill>
                  <a:schemeClr val="tx1">
                    <a:lumMod val="85000"/>
                    <a:lumOff val="15000"/>
                  </a:schemeClr>
                </a:solidFill>
                <a:latin typeface="Times New Roman" panose="02020603050405020304" pitchFamily="18" charset="0"/>
                <a:cs typeface="Times New Roman" panose="02020603050405020304" pitchFamily="18" charset="0"/>
              </a:rPr>
              <a:t>Observe</a:t>
            </a:r>
          </a:p>
        </p:txBody>
      </p:sp>
      <p:sp>
        <p:nvSpPr>
          <p:cNvPr id="23" name="TextBox 22">
            <a:extLst>
              <a:ext uri="{FF2B5EF4-FFF2-40B4-BE49-F238E27FC236}">
                <a16:creationId xmlns:a16="http://schemas.microsoft.com/office/drawing/2014/main" id="{99239360-461E-9E9F-BAE8-CC8C26F7064D}"/>
              </a:ext>
            </a:extLst>
          </p:cNvPr>
          <p:cNvSpPr txBox="1"/>
          <p:nvPr/>
        </p:nvSpPr>
        <p:spPr>
          <a:xfrm>
            <a:off x="5997561" y="2627411"/>
            <a:ext cx="1238252" cy="323165"/>
          </a:xfrm>
          <a:prstGeom prst="rect">
            <a:avLst/>
          </a:prstGeom>
          <a:noFill/>
        </p:spPr>
        <p:txBody>
          <a:bodyPr wrap="square" rtlCol="0">
            <a:spAutoFit/>
          </a:bodyPr>
          <a:lstStyle/>
          <a:p>
            <a:r>
              <a:rPr lang="en-US" sz="1500" dirty="0">
                <a:solidFill>
                  <a:schemeClr val="tx1">
                    <a:lumMod val="85000"/>
                    <a:lumOff val="15000"/>
                  </a:schemeClr>
                </a:solidFill>
                <a:latin typeface="Times New Roman" panose="02020603050405020304" pitchFamily="18" charset="0"/>
                <a:cs typeface="Times New Roman" panose="02020603050405020304" pitchFamily="18" charset="0"/>
              </a:rPr>
              <a:t>Orient</a:t>
            </a:r>
          </a:p>
        </p:txBody>
      </p:sp>
      <p:sp>
        <p:nvSpPr>
          <p:cNvPr id="24" name="TextBox 23">
            <a:extLst>
              <a:ext uri="{FF2B5EF4-FFF2-40B4-BE49-F238E27FC236}">
                <a16:creationId xmlns:a16="http://schemas.microsoft.com/office/drawing/2014/main" id="{4274A814-6DF9-CC14-DD35-F34718C54977}"/>
              </a:ext>
            </a:extLst>
          </p:cNvPr>
          <p:cNvSpPr txBox="1"/>
          <p:nvPr/>
        </p:nvSpPr>
        <p:spPr>
          <a:xfrm>
            <a:off x="8018434" y="2627412"/>
            <a:ext cx="1238252" cy="323165"/>
          </a:xfrm>
          <a:prstGeom prst="rect">
            <a:avLst/>
          </a:prstGeom>
          <a:noFill/>
        </p:spPr>
        <p:txBody>
          <a:bodyPr wrap="square" rtlCol="0">
            <a:spAutoFit/>
          </a:bodyPr>
          <a:lstStyle/>
          <a:p>
            <a:r>
              <a:rPr lang="en-US" sz="1500" dirty="0">
                <a:solidFill>
                  <a:schemeClr val="tx1">
                    <a:lumMod val="85000"/>
                    <a:lumOff val="15000"/>
                  </a:schemeClr>
                </a:solidFill>
                <a:latin typeface="Times New Roman" panose="02020603050405020304" pitchFamily="18" charset="0"/>
                <a:cs typeface="Times New Roman" panose="02020603050405020304" pitchFamily="18" charset="0"/>
              </a:rPr>
              <a:t>Decide</a:t>
            </a:r>
          </a:p>
        </p:txBody>
      </p:sp>
      <p:sp>
        <p:nvSpPr>
          <p:cNvPr id="29" name="TextBox 28">
            <a:extLst>
              <a:ext uri="{FF2B5EF4-FFF2-40B4-BE49-F238E27FC236}">
                <a16:creationId xmlns:a16="http://schemas.microsoft.com/office/drawing/2014/main" id="{37589078-E797-AC37-2E2C-6A8DEC6162AF}"/>
              </a:ext>
            </a:extLst>
          </p:cNvPr>
          <p:cNvSpPr txBox="1"/>
          <p:nvPr/>
        </p:nvSpPr>
        <p:spPr>
          <a:xfrm>
            <a:off x="10058358" y="2628901"/>
            <a:ext cx="1238252" cy="323165"/>
          </a:xfrm>
          <a:prstGeom prst="rect">
            <a:avLst/>
          </a:prstGeom>
          <a:noFill/>
        </p:spPr>
        <p:txBody>
          <a:bodyPr wrap="square" rtlCol="0">
            <a:spAutoFit/>
          </a:bodyPr>
          <a:lstStyle/>
          <a:p>
            <a:r>
              <a:rPr lang="en-US" sz="1500" dirty="0">
                <a:solidFill>
                  <a:schemeClr val="tx1">
                    <a:lumMod val="85000"/>
                    <a:lumOff val="15000"/>
                  </a:schemeClr>
                </a:solidFill>
                <a:latin typeface="Times New Roman" panose="02020603050405020304" pitchFamily="18" charset="0"/>
                <a:cs typeface="Times New Roman" panose="02020603050405020304" pitchFamily="18" charset="0"/>
              </a:rPr>
              <a:t>Act</a:t>
            </a:r>
          </a:p>
        </p:txBody>
      </p:sp>
    </p:spTree>
    <p:extLst>
      <p:ext uri="{BB962C8B-B14F-4D97-AF65-F5344CB8AC3E}">
        <p14:creationId xmlns:p14="http://schemas.microsoft.com/office/powerpoint/2010/main" val="729116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250"/>
                                        <p:tgtEl>
                                          <p:spTgt spid="13"/>
                                        </p:tgtEl>
                                      </p:cBhvr>
                                    </p:animEffect>
                                  </p:childTnLst>
                                </p:cTn>
                              </p:par>
                            </p:childTnLst>
                          </p:cTn>
                        </p:par>
                        <p:par>
                          <p:cTn id="8" fill="hold">
                            <p:stCondLst>
                              <p:cond delay="5250"/>
                            </p:stCondLst>
                            <p:childTnLst>
                              <p:par>
                                <p:cTn id="9" presetID="22" presetClass="entr" presetSubtype="8" fill="hold" grpId="0" nodeType="after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2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left)">
                                      <p:cBhvr>
                                        <p:cTn id="25" dur="500"/>
                                        <p:tgtEl>
                                          <p:spTgt spid="2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left)">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6" grpId="0" animBg="1"/>
      <p:bldP spid="21" grpId="0"/>
      <p:bldP spid="22" grpId="0"/>
      <p:bldP spid="23" grpId="0"/>
      <p:bldP spid="24" grpId="0"/>
      <p:bldP spid="2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36</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612742" y="0"/>
            <a:ext cx="11255604" cy="841248"/>
          </a:xfrm>
        </p:spPr>
        <p:txBody>
          <a:bodyPr/>
          <a:lstStyle/>
          <a:p>
            <a:pPr algn="l"/>
            <a:r>
              <a:rPr lang="en-US" sz="4000" dirty="0">
                <a:latin typeface="Calibri" panose="020F0502020204030204" pitchFamily="34" charset="0"/>
                <a:cs typeface="Calibri" panose="020F0502020204030204" pitchFamily="34" charset="0"/>
              </a:rPr>
              <a:t>Future LOA Taxonomies</a:t>
            </a:r>
          </a:p>
        </p:txBody>
      </p:sp>
      <p:sp>
        <p:nvSpPr>
          <p:cNvPr id="2" name="TextBox 1">
            <a:extLst>
              <a:ext uri="{FF2B5EF4-FFF2-40B4-BE49-F238E27FC236}">
                <a16:creationId xmlns:a16="http://schemas.microsoft.com/office/drawing/2014/main" id="{3E517309-204A-0597-C551-E281B8313580}"/>
              </a:ext>
            </a:extLst>
          </p:cNvPr>
          <p:cNvSpPr txBox="1"/>
          <p:nvPr/>
        </p:nvSpPr>
        <p:spPr>
          <a:xfrm>
            <a:off x="612742" y="1105847"/>
            <a:ext cx="10702958" cy="1077218"/>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Build on existing taxonomies to provide specific design guidance for complex Human Machine Interfaces based on:</a:t>
            </a:r>
          </a:p>
        </p:txBody>
      </p:sp>
      <p:sp>
        <p:nvSpPr>
          <p:cNvPr id="3" name="Rectangle: Rounded Corners 2">
            <a:extLst>
              <a:ext uri="{FF2B5EF4-FFF2-40B4-BE49-F238E27FC236}">
                <a16:creationId xmlns:a16="http://schemas.microsoft.com/office/drawing/2014/main" id="{2D556E40-C093-355E-EE9F-7BBFC57D4A60}"/>
              </a:ext>
            </a:extLst>
          </p:cNvPr>
          <p:cNvSpPr/>
          <p:nvPr/>
        </p:nvSpPr>
        <p:spPr bwMode="auto">
          <a:xfrm>
            <a:off x="203166" y="2589853"/>
            <a:ext cx="2054259" cy="3162300"/>
          </a:xfrm>
          <a:prstGeom prst="roundRect">
            <a:avLst>
              <a:gd name="adj" fmla="val 8176"/>
            </a:avLst>
          </a:prstGeom>
          <a:solidFill>
            <a:schemeClr val="bg1"/>
          </a:solidFill>
          <a:ln w="57150" cap="flat" cmpd="sng" algn="ctr">
            <a:solidFill>
              <a:srgbClr val="00206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2060"/>
                </a:solidFill>
                <a:effectLst/>
                <a:latin typeface="Arial Narrow" panose="020B0606020202030204" pitchFamily="34" charset="0"/>
              </a:rPr>
              <a:t>LOA Selection Rationale</a:t>
            </a:r>
          </a:p>
        </p:txBody>
      </p:sp>
      <p:sp>
        <p:nvSpPr>
          <p:cNvPr id="4" name="Rectangle: Rounded Corners 3">
            <a:extLst>
              <a:ext uri="{FF2B5EF4-FFF2-40B4-BE49-F238E27FC236}">
                <a16:creationId xmlns:a16="http://schemas.microsoft.com/office/drawing/2014/main" id="{5CF3904B-267C-436D-BE98-D94EF34A4E80}"/>
              </a:ext>
            </a:extLst>
          </p:cNvPr>
          <p:cNvSpPr/>
          <p:nvPr/>
        </p:nvSpPr>
        <p:spPr bwMode="auto">
          <a:xfrm>
            <a:off x="2628900" y="2588906"/>
            <a:ext cx="2054259" cy="3162300"/>
          </a:xfrm>
          <a:prstGeom prst="roundRect">
            <a:avLst>
              <a:gd name="adj" fmla="val 8176"/>
            </a:avLst>
          </a:prstGeom>
          <a:solidFill>
            <a:schemeClr val="bg1"/>
          </a:solidFill>
          <a:ln w="57150" cap="flat" cmpd="sng" algn="ctr">
            <a:solidFill>
              <a:srgbClr val="00206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2060"/>
                </a:solidFill>
                <a:effectLst/>
                <a:latin typeface="Arial Narrow" panose="020B0606020202030204" pitchFamily="34" charset="0"/>
              </a:rPr>
              <a:t>Operator Goal</a:t>
            </a:r>
          </a:p>
        </p:txBody>
      </p:sp>
      <p:sp>
        <p:nvSpPr>
          <p:cNvPr id="5" name="Rectangle: Rounded Corners 4">
            <a:extLst>
              <a:ext uri="{FF2B5EF4-FFF2-40B4-BE49-F238E27FC236}">
                <a16:creationId xmlns:a16="http://schemas.microsoft.com/office/drawing/2014/main" id="{282981ED-0125-1867-D1A0-09BA0ACE91CD}"/>
              </a:ext>
            </a:extLst>
          </p:cNvPr>
          <p:cNvSpPr/>
          <p:nvPr/>
        </p:nvSpPr>
        <p:spPr bwMode="auto">
          <a:xfrm>
            <a:off x="5051391" y="2589853"/>
            <a:ext cx="2054259" cy="3162300"/>
          </a:xfrm>
          <a:prstGeom prst="roundRect">
            <a:avLst>
              <a:gd name="adj" fmla="val 8176"/>
            </a:avLst>
          </a:prstGeom>
          <a:solidFill>
            <a:schemeClr val="bg1"/>
          </a:solidFill>
          <a:ln w="57150" cap="flat" cmpd="sng" algn="ctr">
            <a:solidFill>
              <a:srgbClr val="00206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2060"/>
                </a:solidFill>
                <a:effectLst/>
                <a:latin typeface="Arial Narrow" panose="020B0606020202030204" pitchFamily="34" charset="0"/>
              </a:rPr>
              <a:t>Operator Behavior</a:t>
            </a:r>
          </a:p>
        </p:txBody>
      </p:sp>
      <p:sp>
        <p:nvSpPr>
          <p:cNvPr id="6" name="Rectangle: Rounded Corners 5">
            <a:extLst>
              <a:ext uri="{FF2B5EF4-FFF2-40B4-BE49-F238E27FC236}">
                <a16:creationId xmlns:a16="http://schemas.microsoft.com/office/drawing/2014/main" id="{AFD93D1C-F3E8-9217-6707-3926BA95E09A}"/>
              </a:ext>
            </a:extLst>
          </p:cNvPr>
          <p:cNvSpPr/>
          <p:nvPr/>
        </p:nvSpPr>
        <p:spPr bwMode="auto">
          <a:xfrm>
            <a:off x="7470741" y="2588906"/>
            <a:ext cx="2054259" cy="3162300"/>
          </a:xfrm>
          <a:prstGeom prst="roundRect">
            <a:avLst>
              <a:gd name="adj" fmla="val 8176"/>
            </a:avLst>
          </a:prstGeom>
          <a:solidFill>
            <a:schemeClr val="bg1"/>
          </a:solidFill>
          <a:ln w="57150" cap="flat" cmpd="sng" algn="ctr">
            <a:solidFill>
              <a:srgbClr val="00206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2060"/>
                </a:solidFill>
                <a:effectLst/>
                <a:latin typeface="Arial Narrow" panose="020B0606020202030204" pitchFamily="34" charset="0"/>
              </a:rPr>
              <a:t>Machine Behavior</a:t>
            </a:r>
          </a:p>
        </p:txBody>
      </p:sp>
      <p:sp>
        <p:nvSpPr>
          <p:cNvPr id="7" name="Rectangle: Rounded Corners 6">
            <a:extLst>
              <a:ext uri="{FF2B5EF4-FFF2-40B4-BE49-F238E27FC236}">
                <a16:creationId xmlns:a16="http://schemas.microsoft.com/office/drawing/2014/main" id="{3582A368-200C-9258-9A7B-7E8AF31AE8E3}"/>
              </a:ext>
            </a:extLst>
          </p:cNvPr>
          <p:cNvSpPr/>
          <p:nvPr/>
        </p:nvSpPr>
        <p:spPr bwMode="auto">
          <a:xfrm>
            <a:off x="9890091" y="2589853"/>
            <a:ext cx="2054259" cy="3162300"/>
          </a:xfrm>
          <a:prstGeom prst="roundRect">
            <a:avLst>
              <a:gd name="adj" fmla="val 8176"/>
            </a:avLst>
          </a:prstGeom>
          <a:solidFill>
            <a:schemeClr val="bg1"/>
          </a:solidFill>
          <a:ln w="57150" cap="flat" cmpd="sng" algn="ctr">
            <a:solidFill>
              <a:srgbClr val="002060"/>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002060"/>
                </a:solidFill>
                <a:effectLst/>
                <a:latin typeface="Arial Narrow" panose="020B0606020202030204" pitchFamily="34" charset="0"/>
              </a:rPr>
              <a:t>HMI Requirements</a:t>
            </a:r>
          </a:p>
        </p:txBody>
      </p:sp>
      <p:sp>
        <p:nvSpPr>
          <p:cNvPr id="14" name="TextBox 13">
            <a:extLst>
              <a:ext uri="{FF2B5EF4-FFF2-40B4-BE49-F238E27FC236}">
                <a16:creationId xmlns:a16="http://schemas.microsoft.com/office/drawing/2014/main" id="{BAB5967B-CEDB-BDB5-FA1C-FA9B7CB911AD}"/>
              </a:ext>
            </a:extLst>
          </p:cNvPr>
          <p:cNvSpPr txBox="1"/>
          <p:nvPr/>
        </p:nvSpPr>
        <p:spPr>
          <a:xfrm>
            <a:off x="209498" y="3591369"/>
            <a:ext cx="2060642" cy="1107996"/>
          </a:xfrm>
          <a:prstGeom prst="rect">
            <a:avLst/>
          </a:prstGeom>
          <a:noFill/>
        </p:spPr>
        <p:txBody>
          <a:bodyPr wrap="square" rtlCol="0">
            <a:spAutoFit/>
          </a:bodyPr>
          <a:lstStyle/>
          <a:p>
            <a:r>
              <a:rPr lang="en-US" sz="2200" dirty="0">
                <a:latin typeface="Arial Narrow" panose="020B0606020202030204" pitchFamily="34" charset="0"/>
                <a:cs typeface="Times New Roman" panose="02020603050405020304" pitchFamily="18" charset="0"/>
              </a:rPr>
              <a:t>Answers </a:t>
            </a:r>
            <a:r>
              <a:rPr lang="en-US" sz="2200" i="1" dirty="0">
                <a:latin typeface="Arial Narrow" panose="020B0606020202030204" pitchFamily="34" charset="0"/>
                <a:cs typeface="Times New Roman" panose="02020603050405020304" pitchFamily="18" charset="0"/>
              </a:rPr>
              <a:t>“why” </a:t>
            </a:r>
            <a:r>
              <a:rPr lang="en-US" sz="2200" dirty="0">
                <a:latin typeface="Arial Narrow" panose="020B0606020202030204" pitchFamily="34" charset="0"/>
                <a:cs typeface="Times New Roman" panose="02020603050405020304" pitchFamily="18" charset="0"/>
              </a:rPr>
              <a:t>a particular LOA is appropriate</a:t>
            </a:r>
            <a:endParaRPr lang="en-US" sz="2200" i="1" dirty="0">
              <a:latin typeface="Arial Narrow" panose="020B0606020202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941CE444-B6F5-B615-B112-FDCA6D11DB62}"/>
              </a:ext>
            </a:extLst>
          </p:cNvPr>
          <p:cNvSpPr txBox="1"/>
          <p:nvPr/>
        </p:nvSpPr>
        <p:spPr>
          <a:xfrm>
            <a:off x="2622516" y="3591369"/>
            <a:ext cx="2060642" cy="1107996"/>
          </a:xfrm>
          <a:prstGeom prst="rect">
            <a:avLst/>
          </a:prstGeom>
          <a:noFill/>
        </p:spPr>
        <p:txBody>
          <a:bodyPr wrap="square" rtlCol="0">
            <a:spAutoFit/>
          </a:bodyPr>
          <a:lstStyle/>
          <a:p>
            <a:r>
              <a:rPr lang="en-US" sz="2200" dirty="0">
                <a:latin typeface="Arial Narrow" panose="020B0606020202030204" pitchFamily="34" charset="0"/>
                <a:cs typeface="Times New Roman" panose="02020603050405020304" pitchFamily="18" charset="0"/>
              </a:rPr>
              <a:t>Maps LOA to  human-centered goal structure </a:t>
            </a:r>
            <a:endParaRPr lang="en-US" sz="2200" i="1" dirty="0">
              <a:latin typeface="Arial Narrow" panose="020B0606020202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201580D-AA8C-4799-F80B-2E6D94267185}"/>
              </a:ext>
            </a:extLst>
          </p:cNvPr>
          <p:cNvSpPr txBox="1"/>
          <p:nvPr/>
        </p:nvSpPr>
        <p:spPr>
          <a:xfrm>
            <a:off x="5064106" y="3591368"/>
            <a:ext cx="2060642" cy="1446550"/>
          </a:xfrm>
          <a:prstGeom prst="rect">
            <a:avLst/>
          </a:prstGeom>
          <a:noFill/>
        </p:spPr>
        <p:txBody>
          <a:bodyPr wrap="square" rtlCol="0">
            <a:spAutoFit/>
          </a:bodyPr>
          <a:lstStyle/>
          <a:p>
            <a:r>
              <a:rPr lang="en-US" sz="2200" dirty="0">
                <a:latin typeface="Arial Narrow" panose="020B0606020202030204" pitchFamily="34" charset="0"/>
                <a:cs typeface="Times New Roman" panose="02020603050405020304" pitchFamily="18" charset="0"/>
              </a:rPr>
              <a:t>Describes expected human behavior based on goal and LOA</a:t>
            </a:r>
            <a:endParaRPr lang="en-US" sz="2200" i="1" dirty="0">
              <a:latin typeface="Arial Narrow" panose="020B0606020202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6FE9159F-B312-1C06-CF57-8042155CC262}"/>
              </a:ext>
            </a:extLst>
          </p:cNvPr>
          <p:cNvSpPr txBox="1"/>
          <p:nvPr/>
        </p:nvSpPr>
        <p:spPr>
          <a:xfrm>
            <a:off x="7476536" y="3591368"/>
            <a:ext cx="2060642" cy="1785104"/>
          </a:xfrm>
          <a:prstGeom prst="rect">
            <a:avLst/>
          </a:prstGeom>
          <a:noFill/>
        </p:spPr>
        <p:txBody>
          <a:bodyPr wrap="square" rtlCol="0">
            <a:spAutoFit/>
          </a:bodyPr>
          <a:lstStyle/>
          <a:p>
            <a:r>
              <a:rPr lang="en-US" sz="2200" dirty="0">
                <a:latin typeface="Arial Narrow" panose="020B0606020202030204" pitchFamily="34" charset="0"/>
                <a:cs typeface="Times New Roman" panose="02020603050405020304" pitchFamily="18" charset="0"/>
              </a:rPr>
              <a:t>Describes expected machine behavior based on human goal and LOA</a:t>
            </a:r>
            <a:endParaRPr lang="en-US" sz="2200" i="1" dirty="0">
              <a:latin typeface="Arial Narrow" panose="020B0606020202030204" pitchFamily="34" charset="0"/>
              <a:cs typeface="Times New Roman" panose="02020603050405020304" pitchFamily="18" charset="0"/>
            </a:endParaRPr>
          </a:p>
        </p:txBody>
      </p:sp>
      <p:sp>
        <p:nvSpPr>
          <p:cNvPr id="18" name="TextBox 17">
            <a:extLst>
              <a:ext uri="{FF2B5EF4-FFF2-40B4-BE49-F238E27FC236}">
                <a16:creationId xmlns:a16="http://schemas.microsoft.com/office/drawing/2014/main" id="{664FD3AC-DF49-3359-E878-A7F58DDDF641}"/>
              </a:ext>
            </a:extLst>
          </p:cNvPr>
          <p:cNvSpPr txBox="1"/>
          <p:nvPr/>
        </p:nvSpPr>
        <p:spPr>
          <a:xfrm>
            <a:off x="9899616" y="3591368"/>
            <a:ext cx="2060642" cy="1446550"/>
          </a:xfrm>
          <a:prstGeom prst="rect">
            <a:avLst/>
          </a:prstGeom>
          <a:noFill/>
        </p:spPr>
        <p:txBody>
          <a:bodyPr wrap="square" rtlCol="0">
            <a:spAutoFit/>
          </a:bodyPr>
          <a:lstStyle/>
          <a:p>
            <a:r>
              <a:rPr lang="en-US" sz="2200" dirty="0">
                <a:latin typeface="Arial Narrow" panose="020B0606020202030204" pitchFamily="34" charset="0"/>
                <a:cs typeface="Times New Roman" panose="02020603050405020304" pitchFamily="18" charset="0"/>
              </a:rPr>
              <a:t>Defines </a:t>
            </a:r>
            <a:r>
              <a:rPr lang="en-US" sz="2200" i="1" dirty="0">
                <a:latin typeface="Arial Narrow" panose="020B0606020202030204" pitchFamily="34" charset="0"/>
                <a:cs typeface="Times New Roman" panose="02020603050405020304" pitchFamily="18" charset="0"/>
              </a:rPr>
              <a:t>“user stories”</a:t>
            </a:r>
            <a:r>
              <a:rPr lang="en-US" sz="2200" dirty="0">
                <a:latin typeface="Arial Narrow" panose="020B0606020202030204" pitchFamily="34" charset="0"/>
                <a:cs typeface="Times New Roman" panose="02020603050405020304" pitchFamily="18" charset="0"/>
              </a:rPr>
              <a:t> based on data in previous four cards</a:t>
            </a:r>
            <a:endParaRPr lang="en-US" sz="2200" i="1" dirty="0">
              <a:latin typeface="Arial Narrow" panose="020B0606020202030204" pitchFamily="34" charset="0"/>
              <a:cs typeface="Times New Roman" panose="02020603050405020304" pitchFamily="18" charset="0"/>
            </a:endParaRPr>
          </a:p>
        </p:txBody>
      </p:sp>
      <p:pic>
        <p:nvPicPr>
          <p:cNvPr id="10" name="Picture 12" descr="poker card back - Clip Art Library">
            <a:extLst>
              <a:ext uri="{FF2B5EF4-FFF2-40B4-BE49-F238E27FC236}">
                <a16:creationId xmlns:a16="http://schemas.microsoft.com/office/drawing/2014/main" id="{ED601A4F-5D43-C4CE-993C-CE32C778F5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79" y="2485764"/>
            <a:ext cx="2395681" cy="33536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poker card back - Clip Art Library">
            <a:extLst>
              <a:ext uri="{FF2B5EF4-FFF2-40B4-BE49-F238E27FC236}">
                <a16:creationId xmlns:a16="http://schemas.microsoft.com/office/drawing/2014/main" id="{62767DB6-6967-9BBE-C0C6-CADEC3E469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0712" y="2485764"/>
            <a:ext cx="2395681" cy="3353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poker card back - Clip Art Library">
            <a:extLst>
              <a:ext uri="{FF2B5EF4-FFF2-40B4-BE49-F238E27FC236}">
                <a16:creationId xmlns:a16="http://schemas.microsoft.com/office/drawing/2014/main" id="{5CFBE33B-7156-47B9-B4AC-757CA38030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2762" y="2485764"/>
            <a:ext cx="2395681" cy="3353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poker card back - Clip Art Library">
            <a:extLst>
              <a:ext uri="{FF2B5EF4-FFF2-40B4-BE49-F238E27FC236}">
                <a16:creationId xmlns:a16="http://schemas.microsoft.com/office/drawing/2014/main" id="{54A21A18-A4C3-3098-1861-D5FEAB3C3F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812" y="2485764"/>
            <a:ext cx="2395681" cy="33536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poker card back - Clip Art Library">
            <a:extLst>
              <a:ext uri="{FF2B5EF4-FFF2-40B4-BE49-F238E27FC236}">
                <a16:creationId xmlns:a16="http://schemas.microsoft.com/office/drawing/2014/main" id="{D87BE3B7-D898-BA17-2A17-B5801581E6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39169" y="2485763"/>
            <a:ext cx="2395681" cy="3353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7306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xit" presetSubtype="0" fill="hold" nodeType="clickEffect">
                                  <p:stCondLst>
                                    <p:cond delay="0"/>
                                  </p:stCondLst>
                                  <p:childTnLst>
                                    <p:animEffect transition="out" filter="fade">
                                      <p:cBhvr>
                                        <p:cTn id="6" dur="800" accel="100000">
                                          <p:stCondLst>
                                            <p:cond delay="200"/>
                                          </p:stCondLst>
                                        </p:cTn>
                                        <p:tgtEl>
                                          <p:spTgt spid="10"/>
                                        </p:tgtEl>
                                      </p:cBhvr>
                                    </p:animEffect>
                                    <p:anim calcmode="lin" valueType="num">
                                      <p:cBhvr>
                                        <p:cTn id="7" dur="800" accel="100000">
                                          <p:stCondLst>
                                            <p:cond delay="200"/>
                                          </p:stCondLst>
                                        </p:cTn>
                                        <p:tgtEl>
                                          <p:spTgt spid="10"/>
                                        </p:tgtEl>
                                        <p:attrNameLst>
                                          <p:attrName>style.rotation</p:attrName>
                                        </p:attrNameLst>
                                      </p:cBhvr>
                                      <p:tavLst>
                                        <p:tav tm="0">
                                          <p:val>
                                            <p:fltVal val="0"/>
                                          </p:val>
                                        </p:tav>
                                        <p:tav tm="100000">
                                          <p:val>
                                            <p:fltVal val="-90"/>
                                          </p:val>
                                        </p:tav>
                                      </p:tavLst>
                                    </p:anim>
                                    <p:anim calcmode="lin" valueType="num">
                                      <p:cBhvr>
                                        <p:cTn id="8" dur="200" decel="100000"/>
                                        <p:tgtEl>
                                          <p:spTgt spid="10"/>
                                        </p:tgtEl>
                                        <p:attrNameLst>
                                          <p:attrName>ppt_x</p:attrName>
                                        </p:attrNameLst>
                                      </p:cBhvr>
                                      <p:tavLst>
                                        <p:tav tm="0">
                                          <p:val>
                                            <p:strVal val="ppt_x"/>
                                          </p:val>
                                        </p:tav>
                                        <p:tav tm="100000">
                                          <p:val>
                                            <p:strVal val="ppt_x-0.05"/>
                                          </p:val>
                                        </p:tav>
                                      </p:tavLst>
                                    </p:anim>
                                    <p:anim calcmode="lin" valueType="num">
                                      <p:cBhvr>
                                        <p:cTn id="9" dur="200" decel="100000"/>
                                        <p:tgtEl>
                                          <p:spTgt spid="10"/>
                                        </p:tgtEl>
                                        <p:attrNameLst>
                                          <p:attrName>ppt_y</p:attrName>
                                        </p:attrNameLst>
                                      </p:cBhvr>
                                      <p:tavLst>
                                        <p:tav tm="0">
                                          <p:val>
                                            <p:strVal val="ppt_y"/>
                                          </p:val>
                                        </p:tav>
                                        <p:tav tm="100000">
                                          <p:val>
                                            <p:strVal val="ppt_y+0.1"/>
                                          </p:val>
                                        </p:tav>
                                      </p:tavLst>
                                    </p:anim>
                                    <p:anim calcmode="lin" valueType="num">
                                      <p:cBhvr>
                                        <p:cTn id="10" dur="800" accel="100000">
                                          <p:stCondLst>
                                            <p:cond delay="200"/>
                                          </p:stCondLst>
                                        </p:cTn>
                                        <p:tgtEl>
                                          <p:spTgt spid="10"/>
                                        </p:tgtEl>
                                        <p:attrNameLst>
                                          <p:attrName>ppt_x</p:attrName>
                                        </p:attrNameLst>
                                      </p:cBhvr>
                                      <p:tavLst>
                                        <p:tav tm="0">
                                          <p:val>
                                            <p:strVal val="ppt_x"/>
                                          </p:val>
                                        </p:tav>
                                        <p:tav tm="100000">
                                          <p:val>
                                            <p:strVal val="ppt_x+0.4+0.05"/>
                                          </p:val>
                                        </p:tav>
                                      </p:tavLst>
                                    </p:anim>
                                    <p:anim calcmode="lin" valueType="num">
                                      <p:cBhvr>
                                        <p:cTn id="11" dur="800" accel="100000">
                                          <p:stCondLst>
                                            <p:cond delay="200"/>
                                          </p:stCondLst>
                                        </p:cTn>
                                        <p:tgtEl>
                                          <p:spTgt spid="10"/>
                                        </p:tgtEl>
                                        <p:attrNameLst>
                                          <p:attrName>ppt_y</p:attrName>
                                        </p:attrNameLst>
                                      </p:cBhvr>
                                      <p:tavLst>
                                        <p:tav tm="0">
                                          <p:val>
                                            <p:strVal val="ppt_y"/>
                                          </p:val>
                                        </p:tav>
                                        <p:tav tm="100000">
                                          <p:val>
                                            <p:strVal val="ppt_y-0.4-0.1"/>
                                          </p:val>
                                        </p:tav>
                                      </p:tavLst>
                                    </p:anim>
                                    <p:set>
                                      <p:cBhvr>
                                        <p:cTn id="12" dur="1" fill="hold">
                                          <p:stCondLst>
                                            <p:cond delay="9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0" presetClass="exit" presetSubtype="0" fill="hold" nodeType="clickEffect">
                                  <p:stCondLst>
                                    <p:cond delay="0"/>
                                  </p:stCondLst>
                                  <p:childTnLst>
                                    <p:animEffect transition="out" filter="fade">
                                      <p:cBhvr>
                                        <p:cTn id="16" dur="800" accel="100000">
                                          <p:stCondLst>
                                            <p:cond delay="200"/>
                                          </p:stCondLst>
                                        </p:cTn>
                                        <p:tgtEl>
                                          <p:spTgt spid="8"/>
                                        </p:tgtEl>
                                      </p:cBhvr>
                                    </p:animEffect>
                                    <p:anim calcmode="lin" valueType="num">
                                      <p:cBhvr>
                                        <p:cTn id="17" dur="800" accel="100000">
                                          <p:stCondLst>
                                            <p:cond delay="200"/>
                                          </p:stCondLst>
                                        </p:cTn>
                                        <p:tgtEl>
                                          <p:spTgt spid="8"/>
                                        </p:tgtEl>
                                        <p:attrNameLst>
                                          <p:attrName>style.rotation</p:attrName>
                                        </p:attrNameLst>
                                      </p:cBhvr>
                                      <p:tavLst>
                                        <p:tav tm="0">
                                          <p:val>
                                            <p:fltVal val="0"/>
                                          </p:val>
                                        </p:tav>
                                        <p:tav tm="100000">
                                          <p:val>
                                            <p:fltVal val="-90"/>
                                          </p:val>
                                        </p:tav>
                                      </p:tavLst>
                                    </p:anim>
                                    <p:anim calcmode="lin" valueType="num">
                                      <p:cBhvr>
                                        <p:cTn id="18" dur="200" decel="100000"/>
                                        <p:tgtEl>
                                          <p:spTgt spid="8"/>
                                        </p:tgtEl>
                                        <p:attrNameLst>
                                          <p:attrName>ppt_x</p:attrName>
                                        </p:attrNameLst>
                                      </p:cBhvr>
                                      <p:tavLst>
                                        <p:tav tm="0">
                                          <p:val>
                                            <p:strVal val="ppt_x"/>
                                          </p:val>
                                        </p:tav>
                                        <p:tav tm="100000">
                                          <p:val>
                                            <p:strVal val="ppt_x-0.05"/>
                                          </p:val>
                                        </p:tav>
                                      </p:tavLst>
                                    </p:anim>
                                    <p:anim calcmode="lin" valueType="num">
                                      <p:cBhvr>
                                        <p:cTn id="19" dur="200" decel="100000"/>
                                        <p:tgtEl>
                                          <p:spTgt spid="8"/>
                                        </p:tgtEl>
                                        <p:attrNameLst>
                                          <p:attrName>ppt_y</p:attrName>
                                        </p:attrNameLst>
                                      </p:cBhvr>
                                      <p:tavLst>
                                        <p:tav tm="0">
                                          <p:val>
                                            <p:strVal val="ppt_y"/>
                                          </p:val>
                                        </p:tav>
                                        <p:tav tm="100000">
                                          <p:val>
                                            <p:strVal val="ppt_y+0.1"/>
                                          </p:val>
                                        </p:tav>
                                      </p:tavLst>
                                    </p:anim>
                                    <p:anim calcmode="lin" valueType="num">
                                      <p:cBhvr>
                                        <p:cTn id="20" dur="800" accel="100000">
                                          <p:stCondLst>
                                            <p:cond delay="200"/>
                                          </p:stCondLst>
                                        </p:cTn>
                                        <p:tgtEl>
                                          <p:spTgt spid="8"/>
                                        </p:tgtEl>
                                        <p:attrNameLst>
                                          <p:attrName>ppt_x</p:attrName>
                                        </p:attrNameLst>
                                      </p:cBhvr>
                                      <p:tavLst>
                                        <p:tav tm="0">
                                          <p:val>
                                            <p:strVal val="ppt_x"/>
                                          </p:val>
                                        </p:tav>
                                        <p:tav tm="100000">
                                          <p:val>
                                            <p:strVal val="ppt_x+0.4+0.05"/>
                                          </p:val>
                                        </p:tav>
                                      </p:tavLst>
                                    </p:anim>
                                    <p:anim calcmode="lin" valueType="num">
                                      <p:cBhvr>
                                        <p:cTn id="21" dur="800" accel="100000">
                                          <p:stCondLst>
                                            <p:cond delay="200"/>
                                          </p:stCondLst>
                                        </p:cTn>
                                        <p:tgtEl>
                                          <p:spTgt spid="8"/>
                                        </p:tgtEl>
                                        <p:attrNameLst>
                                          <p:attrName>ppt_y</p:attrName>
                                        </p:attrNameLst>
                                      </p:cBhvr>
                                      <p:tavLst>
                                        <p:tav tm="0">
                                          <p:val>
                                            <p:strVal val="ppt_y"/>
                                          </p:val>
                                        </p:tav>
                                        <p:tav tm="100000">
                                          <p:val>
                                            <p:strVal val="ppt_y-0.4-0.1"/>
                                          </p:val>
                                        </p:tav>
                                      </p:tavLst>
                                    </p:anim>
                                    <p:set>
                                      <p:cBhvr>
                                        <p:cTn id="22" dur="1" fill="hold">
                                          <p:stCondLst>
                                            <p:cond delay="9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0" presetClass="exit" presetSubtype="0" fill="hold" nodeType="clickEffect">
                                  <p:stCondLst>
                                    <p:cond delay="0"/>
                                  </p:stCondLst>
                                  <p:childTnLst>
                                    <p:animEffect transition="out" filter="fade">
                                      <p:cBhvr>
                                        <p:cTn id="26" dur="800" accel="100000">
                                          <p:stCondLst>
                                            <p:cond delay="200"/>
                                          </p:stCondLst>
                                        </p:cTn>
                                        <p:tgtEl>
                                          <p:spTgt spid="11"/>
                                        </p:tgtEl>
                                      </p:cBhvr>
                                    </p:animEffect>
                                    <p:anim calcmode="lin" valueType="num">
                                      <p:cBhvr>
                                        <p:cTn id="27" dur="800" accel="100000">
                                          <p:stCondLst>
                                            <p:cond delay="200"/>
                                          </p:stCondLst>
                                        </p:cTn>
                                        <p:tgtEl>
                                          <p:spTgt spid="11"/>
                                        </p:tgtEl>
                                        <p:attrNameLst>
                                          <p:attrName>style.rotation</p:attrName>
                                        </p:attrNameLst>
                                      </p:cBhvr>
                                      <p:tavLst>
                                        <p:tav tm="0">
                                          <p:val>
                                            <p:fltVal val="0"/>
                                          </p:val>
                                        </p:tav>
                                        <p:tav tm="100000">
                                          <p:val>
                                            <p:fltVal val="-90"/>
                                          </p:val>
                                        </p:tav>
                                      </p:tavLst>
                                    </p:anim>
                                    <p:anim calcmode="lin" valueType="num">
                                      <p:cBhvr>
                                        <p:cTn id="28" dur="200" decel="100000"/>
                                        <p:tgtEl>
                                          <p:spTgt spid="11"/>
                                        </p:tgtEl>
                                        <p:attrNameLst>
                                          <p:attrName>ppt_x</p:attrName>
                                        </p:attrNameLst>
                                      </p:cBhvr>
                                      <p:tavLst>
                                        <p:tav tm="0">
                                          <p:val>
                                            <p:strVal val="ppt_x"/>
                                          </p:val>
                                        </p:tav>
                                        <p:tav tm="100000">
                                          <p:val>
                                            <p:strVal val="ppt_x-0.05"/>
                                          </p:val>
                                        </p:tav>
                                      </p:tavLst>
                                    </p:anim>
                                    <p:anim calcmode="lin" valueType="num">
                                      <p:cBhvr>
                                        <p:cTn id="29" dur="200" decel="100000"/>
                                        <p:tgtEl>
                                          <p:spTgt spid="11"/>
                                        </p:tgtEl>
                                        <p:attrNameLst>
                                          <p:attrName>ppt_y</p:attrName>
                                        </p:attrNameLst>
                                      </p:cBhvr>
                                      <p:tavLst>
                                        <p:tav tm="0">
                                          <p:val>
                                            <p:strVal val="ppt_y"/>
                                          </p:val>
                                        </p:tav>
                                        <p:tav tm="100000">
                                          <p:val>
                                            <p:strVal val="ppt_y+0.1"/>
                                          </p:val>
                                        </p:tav>
                                      </p:tavLst>
                                    </p:anim>
                                    <p:anim calcmode="lin" valueType="num">
                                      <p:cBhvr>
                                        <p:cTn id="30" dur="800" accel="100000">
                                          <p:stCondLst>
                                            <p:cond delay="200"/>
                                          </p:stCondLst>
                                        </p:cTn>
                                        <p:tgtEl>
                                          <p:spTgt spid="11"/>
                                        </p:tgtEl>
                                        <p:attrNameLst>
                                          <p:attrName>ppt_x</p:attrName>
                                        </p:attrNameLst>
                                      </p:cBhvr>
                                      <p:tavLst>
                                        <p:tav tm="0">
                                          <p:val>
                                            <p:strVal val="ppt_x"/>
                                          </p:val>
                                        </p:tav>
                                        <p:tav tm="100000">
                                          <p:val>
                                            <p:strVal val="ppt_x+0.4+0.05"/>
                                          </p:val>
                                        </p:tav>
                                      </p:tavLst>
                                    </p:anim>
                                    <p:anim calcmode="lin" valueType="num">
                                      <p:cBhvr>
                                        <p:cTn id="31" dur="800" accel="100000">
                                          <p:stCondLst>
                                            <p:cond delay="200"/>
                                          </p:stCondLst>
                                        </p:cTn>
                                        <p:tgtEl>
                                          <p:spTgt spid="11"/>
                                        </p:tgtEl>
                                        <p:attrNameLst>
                                          <p:attrName>ppt_y</p:attrName>
                                        </p:attrNameLst>
                                      </p:cBhvr>
                                      <p:tavLst>
                                        <p:tav tm="0">
                                          <p:val>
                                            <p:strVal val="ppt_y"/>
                                          </p:val>
                                        </p:tav>
                                        <p:tav tm="100000">
                                          <p:val>
                                            <p:strVal val="ppt_y-0.4-0.1"/>
                                          </p:val>
                                        </p:tav>
                                      </p:tavLst>
                                    </p:anim>
                                    <p:set>
                                      <p:cBhvr>
                                        <p:cTn id="32" dur="1" fill="hold">
                                          <p:stCondLst>
                                            <p:cond delay="9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0" presetClass="exit" presetSubtype="0" fill="hold" nodeType="clickEffect">
                                  <p:stCondLst>
                                    <p:cond delay="0"/>
                                  </p:stCondLst>
                                  <p:childTnLst>
                                    <p:animEffect transition="out" filter="fade">
                                      <p:cBhvr>
                                        <p:cTn id="36" dur="800" accel="100000">
                                          <p:stCondLst>
                                            <p:cond delay="200"/>
                                          </p:stCondLst>
                                        </p:cTn>
                                        <p:tgtEl>
                                          <p:spTgt spid="12"/>
                                        </p:tgtEl>
                                      </p:cBhvr>
                                    </p:animEffect>
                                    <p:anim calcmode="lin" valueType="num">
                                      <p:cBhvr>
                                        <p:cTn id="37" dur="800" accel="100000">
                                          <p:stCondLst>
                                            <p:cond delay="200"/>
                                          </p:stCondLst>
                                        </p:cTn>
                                        <p:tgtEl>
                                          <p:spTgt spid="12"/>
                                        </p:tgtEl>
                                        <p:attrNameLst>
                                          <p:attrName>style.rotation</p:attrName>
                                        </p:attrNameLst>
                                      </p:cBhvr>
                                      <p:tavLst>
                                        <p:tav tm="0">
                                          <p:val>
                                            <p:fltVal val="0"/>
                                          </p:val>
                                        </p:tav>
                                        <p:tav tm="100000">
                                          <p:val>
                                            <p:fltVal val="-90"/>
                                          </p:val>
                                        </p:tav>
                                      </p:tavLst>
                                    </p:anim>
                                    <p:anim calcmode="lin" valueType="num">
                                      <p:cBhvr>
                                        <p:cTn id="38" dur="200" decel="100000"/>
                                        <p:tgtEl>
                                          <p:spTgt spid="12"/>
                                        </p:tgtEl>
                                        <p:attrNameLst>
                                          <p:attrName>ppt_x</p:attrName>
                                        </p:attrNameLst>
                                      </p:cBhvr>
                                      <p:tavLst>
                                        <p:tav tm="0">
                                          <p:val>
                                            <p:strVal val="ppt_x"/>
                                          </p:val>
                                        </p:tav>
                                        <p:tav tm="100000">
                                          <p:val>
                                            <p:strVal val="ppt_x-0.05"/>
                                          </p:val>
                                        </p:tav>
                                      </p:tavLst>
                                    </p:anim>
                                    <p:anim calcmode="lin" valueType="num">
                                      <p:cBhvr>
                                        <p:cTn id="39" dur="200" decel="100000"/>
                                        <p:tgtEl>
                                          <p:spTgt spid="12"/>
                                        </p:tgtEl>
                                        <p:attrNameLst>
                                          <p:attrName>ppt_y</p:attrName>
                                        </p:attrNameLst>
                                      </p:cBhvr>
                                      <p:tavLst>
                                        <p:tav tm="0">
                                          <p:val>
                                            <p:strVal val="ppt_y"/>
                                          </p:val>
                                        </p:tav>
                                        <p:tav tm="100000">
                                          <p:val>
                                            <p:strVal val="ppt_y+0.1"/>
                                          </p:val>
                                        </p:tav>
                                      </p:tavLst>
                                    </p:anim>
                                    <p:anim calcmode="lin" valueType="num">
                                      <p:cBhvr>
                                        <p:cTn id="40" dur="800" accel="100000">
                                          <p:stCondLst>
                                            <p:cond delay="200"/>
                                          </p:stCondLst>
                                        </p:cTn>
                                        <p:tgtEl>
                                          <p:spTgt spid="12"/>
                                        </p:tgtEl>
                                        <p:attrNameLst>
                                          <p:attrName>ppt_x</p:attrName>
                                        </p:attrNameLst>
                                      </p:cBhvr>
                                      <p:tavLst>
                                        <p:tav tm="0">
                                          <p:val>
                                            <p:strVal val="ppt_x"/>
                                          </p:val>
                                        </p:tav>
                                        <p:tav tm="100000">
                                          <p:val>
                                            <p:strVal val="ppt_x+0.4+0.05"/>
                                          </p:val>
                                        </p:tav>
                                      </p:tavLst>
                                    </p:anim>
                                    <p:anim calcmode="lin" valueType="num">
                                      <p:cBhvr>
                                        <p:cTn id="41" dur="800" accel="100000">
                                          <p:stCondLst>
                                            <p:cond delay="200"/>
                                          </p:stCondLst>
                                        </p:cTn>
                                        <p:tgtEl>
                                          <p:spTgt spid="12"/>
                                        </p:tgtEl>
                                        <p:attrNameLst>
                                          <p:attrName>ppt_y</p:attrName>
                                        </p:attrNameLst>
                                      </p:cBhvr>
                                      <p:tavLst>
                                        <p:tav tm="0">
                                          <p:val>
                                            <p:strVal val="ppt_y"/>
                                          </p:val>
                                        </p:tav>
                                        <p:tav tm="100000">
                                          <p:val>
                                            <p:strVal val="ppt_y-0.4-0.1"/>
                                          </p:val>
                                        </p:tav>
                                      </p:tavLst>
                                    </p:anim>
                                    <p:set>
                                      <p:cBhvr>
                                        <p:cTn id="42" dur="1" fill="hold">
                                          <p:stCondLst>
                                            <p:cond delay="9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0" presetClass="exit" presetSubtype="0" fill="hold" nodeType="clickEffect">
                                  <p:stCondLst>
                                    <p:cond delay="0"/>
                                  </p:stCondLst>
                                  <p:childTnLst>
                                    <p:animEffect transition="out" filter="fade">
                                      <p:cBhvr>
                                        <p:cTn id="46" dur="800" accel="100000">
                                          <p:stCondLst>
                                            <p:cond delay="200"/>
                                          </p:stCondLst>
                                        </p:cTn>
                                        <p:tgtEl>
                                          <p:spTgt spid="13"/>
                                        </p:tgtEl>
                                      </p:cBhvr>
                                    </p:animEffect>
                                    <p:anim calcmode="lin" valueType="num">
                                      <p:cBhvr>
                                        <p:cTn id="47" dur="800" accel="100000">
                                          <p:stCondLst>
                                            <p:cond delay="200"/>
                                          </p:stCondLst>
                                        </p:cTn>
                                        <p:tgtEl>
                                          <p:spTgt spid="13"/>
                                        </p:tgtEl>
                                        <p:attrNameLst>
                                          <p:attrName>style.rotation</p:attrName>
                                        </p:attrNameLst>
                                      </p:cBhvr>
                                      <p:tavLst>
                                        <p:tav tm="0">
                                          <p:val>
                                            <p:fltVal val="0"/>
                                          </p:val>
                                        </p:tav>
                                        <p:tav tm="100000">
                                          <p:val>
                                            <p:fltVal val="-90"/>
                                          </p:val>
                                        </p:tav>
                                      </p:tavLst>
                                    </p:anim>
                                    <p:anim calcmode="lin" valueType="num">
                                      <p:cBhvr>
                                        <p:cTn id="48" dur="200" decel="100000"/>
                                        <p:tgtEl>
                                          <p:spTgt spid="13"/>
                                        </p:tgtEl>
                                        <p:attrNameLst>
                                          <p:attrName>ppt_x</p:attrName>
                                        </p:attrNameLst>
                                      </p:cBhvr>
                                      <p:tavLst>
                                        <p:tav tm="0">
                                          <p:val>
                                            <p:strVal val="ppt_x"/>
                                          </p:val>
                                        </p:tav>
                                        <p:tav tm="100000">
                                          <p:val>
                                            <p:strVal val="ppt_x-0.05"/>
                                          </p:val>
                                        </p:tav>
                                      </p:tavLst>
                                    </p:anim>
                                    <p:anim calcmode="lin" valueType="num">
                                      <p:cBhvr>
                                        <p:cTn id="49" dur="200" decel="100000"/>
                                        <p:tgtEl>
                                          <p:spTgt spid="13"/>
                                        </p:tgtEl>
                                        <p:attrNameLst>
                                          <p:attrName>ppt_y</p:attrName>
                                        </p:attrNameLst>
                                      </p:cBhvr>
                                      <p:tavLst>
                                        <p:tav tm="0">
                                          <p:val>
                                            <p:strVal val="ppt_y"/>
                                          </p:val>
                                        </p:tav>
                                        <p:tav tm="100000">
                                          <p:val>
                                            <p:strVal val="ppt_y+0.1"/>
                                          </p:val>
                                        </p:tav>
                                      </p:tavLst>
                                    </p:anim>
                                    <p:anim calcmode="lin" valueType="num">
                                      <p:cBhvr>
                                        <p:cTn id="50" dur="800" accel="100000">
                                          <p:stCondLst>
                                            <p:cond delay="200"/>
                                          </p:stCondLst>
                                        </p:cTn>
                                        <p:tgtEl>
                                          <p:spTgt spid="13"/>
                                        </p:tgtEl>
                                        <p:attrNameLst>
                                          <p:attrName>ppt_x</p:attrName>
                                        </p:attrNameLst>
                                      </p:cBhvr>
                                      <p:tavLst>
                                        <p:tav tm="0">
                                          <p:val>
                                            <p:strVal val="ppt_x"/>
                                          </p:val>
                                        </p:tav>
                                        <p:tav tm="100000">
                                          <p:val>
                                            <p:strVal val="ppt_x+0.4+0.05"/>
                                          </p:val>
                                        </p:tav>
                                      </p:tavLst>
                                    </p:anim>
                                    <p:anim calcmode="lin" valueType="num">
                                      <p:cBhvr>
                                        <p:cTn id="51" dur="800" accel="100000">
                                          <p:stCondLst>
                                            <p:cond delay="200"/>
                                          </p:stCondLst>
                                        </p:cTn>
                                        <p:tgtEl>
                                          <p:spTgt spid="13"/>
                                        </p:tgtEl>
                                        <p:attrNameLst>
                                          <p:attrName>ppt_y</p:attrName>
                                        </p:attrNameLst>
                                      </p:cBhvr>
                                      <p:tavLst>
                                        <p:tav tm="0">
                                          <p:val>
                                            <p:strVal val="ppt_y"/>
                                          </p:val>
                                        </p:tav>
                                        <p:tav tm="100000">
                                          <p:val>
                                            <p:strVal val="ppt_y-0.4-0.1"/>
                                          </p:val>
                                        </p:tav>
                                      </p:tavLst>
                                    </p:anim>
                                    <p:set>
                                      <p:cBhvr>
                                        <p:cTn id="52"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37</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612742" y="0"/>
            <a:ext cx="11255604" cy="841248"/>
          </a:xfrm>
        </p:spPr>
        <p:txBody>
          <a:bodyPr/>
          <a:lstStyle/>
          <a:p>
            <a:pPr algn="l"/>
            <a:r>
              <a:rPr lang="en-US" sz="4000" dirty="0">
                <a:latin typeface="Calibri" panose="020F0502020204030204" pitchFamily="34" charset="0"/>
                <a:cs typeface="Calibri" panose="020F0502020204030204" pitchFamily="34" charset="0"/>
              </a:rPr>
              <a:t>… an example: </a:t>
            </a:r>
            <a:r>
              <a:rPr lang="en-US" sz="4000" i="1" dirty="0">
                <a:latin typeface="Calibri" panose="020F0502020204030204" pitchFamily="34" charset="0"/>
                <a:cs typeface="Calibri" panose="020F0502020204030204" pitchFamily="34" charset="0"/>
              </a:rPr>
              <a:t>levels of swarm autonomy</a:t>
            </a:r>
          </a:p>
        </p:txBody>
      </p:sp>
      <p:graphicFrame>
        <p:nvGraphicFramePr>
          <p:cNvPr id="7" name="Table 6">
            <a:extLst>
              <a:ext uri="{FF2B5EF4-FFF2-40B4-BE49-F238E27FC236}">
                <a16:creationId xmlns:a16="http://schemas.microsoft.com/office/drawing/2014/main" id="{EE30BA64-E24E-5B88-7D72-E93F27E02BFE}"/>
              </a:ext>
            </a:extLst>
          </p:cNvPr>
          <p:cNvGraphicFramePr>
            <a:graphicFrameLocks noGrp="1"/>
          </p:cNvGraphicFramePr>
          <p:nvPr>
            <p:extLst>
              <p:ext uri="{D42A27DB-BD31-4B8C-83A1-F6EECF244321}">
                <p14:modId xmlns:p14="http://schemas.microsoft.com/office/powerpoint/2010/main" val="3186389448"/>
              </p:ext>
            </p:extLst>
          </p:nvPr>
        </p:nvGraphicFramePr>
        <p:xfrm>
          <a:off x="0" y="841249"/>
          <a:ext cx="12192000" cy="6016752"/>
        </p:xfrm>
        <a:graphic>
          <a:graphicData uri="http://schemas.openxmlformats.org/drawingml/2006/table">
            <a:tbl>
              <a:tblPr/>
              <a:tblGrid>
                <a:gridCol w="1343025">
                  <a:extLst>
                    <a:ext uri="{9D8B030D-6E8A-4147-A177-3AD203B41FA5}">
                      <a16:colId xmlns:a16="http://schemas.microsoft.com/office/drawing/2014/main" val="1085192205"/>
                    </a:ext>
                  </a:extLst>
                </a:gridCol>
                <a:gridCol w="1228725">
                  <a:extLst>
                    <a:ext uri="{9D8B030D-6E8A-4147-A177-3AD203B41FA5}">
                      <a16:colId xmlns:a16="http://schemas.microsoft.com/office/drawing/2014/main" val="576183101"/>
                    </a:ext>
                  </a:extLst>
                </a:gridCol>
                <a:gridCol w="1123725">
                  <a:extLst>
                    <a:ext uri="{9D8B030D-6E8A-4147-A177-3AD203B41FA5}">
                      <a16:colId xmlns:a16="http://schemas.microsoft.com/office/drawing/2014/main" val="608608172"/>
                    </a:ext>
                  </a:extLst>
                </a:gridCol>
                <a:gridCol w="1699305">
                  <a:extLst>
                    <a:ext uri="{9D8B030D-6E8A-4147-A177-3AD203B41FA5}">
                      <a16:colId xmlns:a16="http://schemas.microsoft.com/office/drawing/2014/main" val="2823001808"/>
                    </a:ext>
                  </a:extLst>
                </a:gridCol>
                <a:gridCol w="1699305">
                  <a:extLst>
                    <a:ext uri="{9D8B030D-6E8A-4147-A177-3AD203B41FA5}">
                      <a16:colId xmlns:a16="http://schemas.microsoft.com/office/drawing/2014/main" val="1618284048"/>
                    </a:ext>
                  </a:extLst>
                </a:gridCol>
                <a:gridCol w="1699305">
                  <a:extLst>
                    <a:ext uri="{9D8B030D-6E8A-4147-A177-3AD203B41FA5}">
                      <a16:colId xmlns:a16="http://schemas.microsoft.com/office/drawing/2014/main" val="993266364"/>
                    </a:ext>
                  </a:extLst>
                </a:gridCol>
                <a:gridCol w="1699305">
                  <a:extLst>
                    <a:ext uri="{9D8B030D-6E8A-4147-A177-3AD203B41FA5}">
                      <a16:colId xmlns:a16="http://schemas.microsoft.com/office/drawing/2014/main" val="3507930781"/>
                    </a:ext>
                  </a:extLst>
                </a:gridCol>
                <a:gridCol w="1699305">
                  <a:extLst>
                    <a:ext uri="{9D8B030D-6E8A-4147-A177-3AD203B41FA5}">
                      <a16:colId xmlns:a16="http://schemas.microsoft.com/office/drawing/2014/main" val="2921826533"/>
                    </a:ext>
                  </a:extLst>
                </a:gridCol>
              </a:tblGrid>
              <a:tr h="339484">
                <a:tc gridSpan="8">
                  <a:txBody>
                    <a:bodyPr/>
                    <a:lstStyle/>
                    <a:p>
                      <a:pPr algn="l" fontAlgn="t"/>
                      <a:r>
                        <a:rPr lang="en-US" sz="1800" b="1" i="0" u="none" strike="noStrike" dirty="0">
                          <a:solidFill>
                            <a:srgbClr val="FFFFFF"/>
                          </a:solidFill>
                          <a:effectLst/>
                          <a:latin typeface="Calibri" panose="020F0502020204030204" pitchFamily="34" charset="0"/>
                        </a:rPr>
                        <a:t>Proposed Levels of Swarm Autonomy (LOSA) for Enhanced HMT Decision-Making</a:t>
                      </a:r>
                    </a:p>
                  </a:txBody>
                  <a:tcPr marL="0" marR="0" marT="0" marB="0">
                    <a:lnL>
                      <a:noFill/>
                    </a:lnL>
                    <a:lnR>
                      <a:noFill/>
                    </a:lnR>
                    <a:lnT>
                      <a:noFill/>
                    </a:lnT>
                    <a:lnB>
                      <a:noFill/>
                    </a:lnB>
                    <a:solidFill>
                      <a:srgbClr val="4472C4"/>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9122750"/>
                  </a:ext>
                </a:extLst>
              </a:tr>
              <a:tr h="679128">
                <a:tc>
                  <a:txBody>
                    <a:bodyPr/>
                    <a:lstStyle/>
                    <a:p>
                      <a:pPr algn="l" fontAlgn="t"/>
                      <a:r>
                        <a:rPr lang="en-US" sz="1400" b="1" i="0" u="none" strike="noStrike" dirty="0">
                          <a:solidFill>
                            <a:srgbClr val="000000"/>
                          </a:solidFill>
                          <a:effectLst/>
                          <a:latin typeface="Calibri" panose="020F0502020204030204" pitchFamily="34" charset="0"/>
                        </a:rPr>
                        <a:t>Level Of Automation</a:t>
                      </a:r>
                    </a:p>
                  </a:txBody>
                  <a:tcPr marL="0" marR="0"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1" i="0" u="none" strike="noStrike" dirty="0">
                          <a:solidFill>
                            <a:srgbClr val="000000"/>
                          </a:solidFill>
                          <a:effectLst/>
                          <a:latin typeface="Calibri" panose="020F0502020204030204" pitchFamily="34" charset="0"/>
                        </a:rPr>
                        <a:t>LOA Selection Rationale</a:t>
                      </a:r>
                    </a:p>
                  </a:txBody>
                  <a:tcPr marL="0" marR="0" marT="0" marB="0">
                    <a:lnL>
                      <a:noFill/>
                    </a:lnL>
                    <a:lnR>
                      <a:noFill/>
                    </a:lnR>
                    <a:lnT>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1400" b="1" i="0" u="none" strike="noStrike" dirty="0">
                          <a:solidFill>
                            <a:srgbClr val="000000"/>
                          </a:solidFill>
                          <a:effectLst/>
                          <a:latin typeface="Calibri" panose="020F0502020204030204" pitchFamily="34" charset="0"/>
                        </a:rPr>
                        <a:t>Operator Goal</a:t>
                      </a:r>
                    </a:p>
                  </a:txBody>
                  <a:tcPr marL="0" marR="0"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1" i="0" u="none" strike="noStrike" dirty="0">
                          <a:solidFill>
                            <a:srgbClr val="000000"/>
                          </a:solidFill>
                          <a:effectLst/>
                          <a:latin typeface="Calibri" panose="020F0502020204030204" pitchFamily="34" charset="0"/>
                        </a:rPr>
                        <a:t>Goal Description</a:t>
                      </a:r>
                    </a:p>
                  </a:txBody>
                  <a:tcPr marL="0" marR="0"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1" i="0" u="none" strike="noStrike" dirty="0">
                          <a:solidFill>
                            <a:srgbClr val="000000"/>
                          </a:solidFill>
                          <a:effectLst/>
                          <a:latin typeface="Calibri" panose="020F0502020204030204" pitchFamily="34" charset="0"/>
                        </a:rPr>
                        <a:t>Human Operator Behavior</a:t>
                      </a:r>
                    </a:p>
                  </a:txBody>
                  <a:tcPr marL="0" marR="0"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1" i="0" u="none" strike="noStrike" dirty="0">
                          <a:solidFill>
                            <a:srgbClr val="000000"/>
                          </a:solidFill>
                          <a:effectLst/>
                          <a:latin typeface="Calibri" panose="020F0502020204030204" pitchFamily="34" charset="0"/>
                        </a:rPr>
                        <a:t>Unified Synthetic Agent Controller Behavior</a:t>
                      </a:r>
                    </a:p>
                  </a:txBody>
                  <a:tcPr marL="0" marR="0"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1" i="0" u="none" strike="noStrike">
                          <a:solidFill>
                            <a:srgbClr val="000000"/>
                          </a:solidFill>
                          <a:effectLst/>
                          <a:latin typeface="Calibri" panose="020F0502020204030204" pitchFamily="34" charset="0"/>
                        </a:rPr>
                        <a:t>Swarm Element Behavior</a:t>
                      </a:r>
                    </a:p>
                  </a:txBody>
                  <a:tcPr marL="0" marR="0"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1" i="0" u="none" strike="noStrike" dirty="0">
                          <a:solidFill>
                            <a:srgbClr val="000000"/>
                          </a:solidFill>
                          <a:effectLst/>
                          <a:latin typeface="Calibri" panose="020F0502020204030204" pitchFamily="34" charset="0"/>
                        </a:rPr>
                        <a:t>Human Interface Requirement</a:t>
                      </a:r>
                    </a:p>
                  </a:txBody>
                  <a:tcPr marL="0" marR="0" marT="0" marB="0">
                    <a:lnL>
                      <a:noFill/>
                    </a:lnL>
                    <a:lnR>
                      <a:noFill/>
                    </a:lnR>
                    <a:lnT>
                      <a:noFill/>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417942"/>
                  </a:ext>
                </a:extLst>
              </a:tr>
              <a:tr h="1409750">
                <a:tc rowSpan="5">
                  <a:txBody>
                    <a:bodyPr/>
                    <a:lstStyle/>
                    <a:p>
                      <a:pPr algn="l" fontAlgn="t"/>
                      <a:r>
                        <a:rPr lang="en-US" sz="1400" b="0" i="1" u="none" strike="noStrike" dirty="0">
                          <a:solidFill>
                            <a:srgbClr val="000000"/>
                          </a:solidFill>
                          <a:effectLst/>
                          <a:latin typeface="Calibri" panose="020F0502020204030204" pitchFamily="34" charset="0"/>
                        </a:rPr>
                        <a:t>Level 1: Full Human Operator Control </a:t>
                      </a:r>
                      <a:r>
                        <a:rPr lang="en-US" sz="1400" b="0" i="0" u="none" strike="noStrike" dirty="0">
                          <a:solidFill>
                            <a:srgbClr val="000000"/>
                          </a:solidFill>
                          <a:effectLst/>
                          <a:latin typeface="Calibri" panose="020F0502020204030204" pitchFamily="34" charset="0"/>
                        </a:rPr>
                        <a:t>(all automation disabled or non-functional)</a:t>
                      </a:r>
                    </a:p>
                  </a:txBody>
                  <a:tcPr marL="0" marR="0" marT="0" marB="0">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Only desirable to address automation limitations or system malfunctions</a:t>
                      </a:r>
                    </a:p>
                  </a:txBody>
                  <a:tcPr marL="0" marR="0" marT="0" marB="0">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1400" b="0" i="1" u="none" strike="noStrike" dirty="0">
                          <a:solidFill>
                            <a:srgbClr val="000000"/>
                          </a:solidFill>
                          <a:effectLst/>
                          <a:latin typeface="Calibri" panose="020F0502020204030204" pitchFamily="34" charset="0"/>
                        </a:rPr>
                        <a:t>Command</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To select a series of hive sensing, mobility, or operations and commit these to action</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Operator selects commands from comprehensive option list with no assistance</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Agent executes Operator commands with no intervention or deviation </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Swarm element obeys agent commands with no feedback to the operator</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The interface shall provide to the user all available command options</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90107538"/>
                  </a:ext>
                </a:extLst>
              </a:tr>
              <a:tr h="905505">
                <a:tc vMerge="1">
                  <a:txBody>
                    <a:bodyPr/>
                    <a:lstStyle/>
                    <a:p>
                      <a:endParaRPr lang="en-US"/>
                    </a:p>
                  </a:txBody>
                  <a:tcPr>
                    <a:lnT w="6350" cap="flat" cmpd="sng" algn="ctr">
                      <a:solidFill>
                        <a:srgbClr val="000000"/>
                      </a:solidFill>
                      <a:prstDash val="solid"/>
                      <a:round/>
                      <a:headEnd type="none" w="med" len="med"/>
                      <a:tailEnd type="none" w="med" len="med"/>
                    </a:lnT>
                  </a:tcPr>
                </a:tc>
                <a:tc rowSpan="4">
                  <a:txBody>
                    <a:bodyPr/>
                    <a:lstStyle/>
                    <a:p>
                      <a:endParaRPr lang="en-US" dirty="0"/>
                    </a:p>
                  </a:txBody>
                  <a:tcPr marL="0" marR="0" marT="0" marB="0">
                    <a:lnL w="12700" cmpd="sng">
                      <a:noFill/>
                      <a:prstDash val="solid"/>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t"/>
                      <a:r>
                        <a:rPr lang="en-US" sz="1400" b="0" i="1" u="none" strike="noStrike" dirty="0">
                          <a:solidFill>
                            <a:srgbClr val="000000"/>
                          </a:solidFill>
                          <a:effectLst/>
                          <a:latin typeface="Calibri" panose="020F0502020204030204" pitchFamily="34" charset="0"/>
                        </a:rPr>
                        <a:t>Plan</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To consider and evaluate various alternative future commands</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Operator selects plan from option list with no assistance</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Agent executes Operator plan with no intervention or deviation </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Swarm element obeys agent plan with no feedback to the operator</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1400" b="0" i="0" u="none" strike="noStrike" dirty="0">
                        <a:solidFill>
                          <a:srgbClr val="000000"/>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8755171"/>
                  </a:ext>
                </a:extLst>
              </a:tr>
              <a:tr h="836300">
                <a:tc vMerge="1">
                  <a:txBody>
                    <a:bodyPr/>
                    <a:lstStyle/>
                    <a:p>
                      <a:endParaRPr lang="en-US"/>
                    </a:p>
                  </a:txBody>
                  <a:tcPr>
                    <a:lnT w="6350" cap="flat" cmpd="sng" algn="ctr">
                      <a:solidFill>
                        <a:srgbClr val="000000"/>
                      </a:solidFill>
                      <a:prstDash val="solid"/>
                      <a:round/>
                      <a:headEnd type="none" w="med" len="med"/>
                      <a:tailEnd type="none" w="med" len="med"/>
                    </a:lnT>
                  </a:tcPr>
                </a:tc>
                <a:tc vMerge="1">
                  <a:txBody>
                    <a:bodyPr/>
                    <a:lstStyle/>
                    <a:p>
                      <a:endParaRPr lang="en-US" dirty="0"/>
                    </a:p>
                  </a:txBody>
                  <a:tcPr marL="0" marR="0" marT="0" marB="0">
                    <a:lnL w="12700" cmpd="sng">
                      <a:noFill/>
                      <a:prstDash val="solid"/>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fontAlgn="t"/>
                      <a:r>
                        <a:rPr lang="en-US" sz="1400" b="0" i="1" u="none" strike="noStrike" dirty="0">
                          <a:solidFill>
                            <a:srgbClr val="000000"/>
                          </a:solidFill>
                          <a:effectLst/>
                          <a:latin typeface="Calibri" panose="020F0502020204030204" pitchFamily="34" charset="0"/>
                        </a:rPr>
                        <a:t>Monitor</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Observe Hive state, mission parameters, and system diagnostics</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All information shown to operator</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N/A</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N/A</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1400" b="0" i="0" u="none" strike="noStrike" dirty="0">
                        <a:solidFill>
                          <a:srgbClr val="000000"/>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8967496"/>
                  </a:ext>
                </a:extLst>
              </a:tr>
              <a:tr h="714703">
                <a:tc vMerge="1">
                  <a:txBody>
                    <a:bodyPr/>
                    <a:lstStyle/>
                    <a:p>
                      <a:endParaRPr lang="en-US"/>
                    </a:p>
                  </a:txBody>
                  <a:tcPr>
                    <a:lnT w="6350" cap="flat" cmpd="sng" algn="ctr">
                      <a:solidFill>
                        <a:srgbClr val="000000"/>
                      </a:solidFill>
                      <a:prstDash val="solid"/>
                      <a:round/>
                      <a:headEnd type="none" w="med" len="med"/>
                      <a:tailEnd type="none" w="med" len="med"/>
                    </a:lnT>
                  </a:tcPr>
                </a:tc>
                <a:tc vMerge="1">
                  <a:txBody>
                    <a:bodyPr/>
                    <a:lstStyle/>
                    <a:p>
                      <a:endParaRPr lang="en-US"/>
                    </a:p>
                  </a:txBody>
                  <a:tcPr>
                    <a:lnT w="12700" cmpd="sng">
                      <a:noFill/>
                      <a:prstDash val="solid"/>
                    </a:lnT>
                  </a:tcPr>
                </a:tc>
                <a:tc>
                  <a:txBody>
                    <a:bodyPr/>
                    <a:lstStyle/>
                    <a:p>
                      <a:pPr algn="l" fontAlgn="t"/>
                      <a:r>
                        <a:rPr lang="en-US" sz="1400" b="0" i="1" u="none" strike="noStrike" dirty="0">
                          <a:solidFill>
                            <a:srgbClr val="000000"/>
                          </a:solidFill>
                          <a:effectLst/>
                          <a:latin typeface="Calibri" panose="020F0502020204030204" pitchFamily="34" charset="0"/>
                        </a:rPr>
                        <a:t>Intervene</a:t>
                      </a:r>
                    </a:p>
                  </a:txBody>
                  <a:tcPr marL="0" marR="0" marT="0" marB="0" anchor="ctr">
                    <a:lnL w="12700" cmpd="sng">
                      <a:noFill/>
                      <a:prstDash val="soli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To take control, override, or abort an automated process</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N/A</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N/A</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r>
                        <a:rPr lang="en-US" sz="1400" b="0" i="0" u="none" strike="noStrike" dirty="0">
                          <a:solidFill>
                            <a:srgbClr val="000000"/>
                          </a:solidFill>
                          <a:effectLst/>
                          <a:latin typeface="Calibri" panose="020F0502020204030204" pitchFamily="34" charset="0"/>
                        </a:rPr>
                        <a:t>N/A</a:t>
                      </a: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fontAlgn="t"/>
                      <a:endParaRPr lang="en-US" sz="1400" b="0" i="0" u="none" strike="noStrike" dirty="0">
                        <a:solidFill>
                          <a:srgbClr val="000000"/>
                        </a:solidFill>
                        <a:effectLst/>
                        <a:latin typeface="Calibri" panose="020F0502020204030204" pitchFamily="34"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76489314"/>
                  </a:ext>
                </a:extLst>
              </a:tr>
              <a:tr h="1131882">
                <a:tc vMerge="1">
                  <a:txBody>
                    <a:bodyPr/>
                    <a:lstStyle/>
                    <a:p>
                      <a:endParaRPr lang="en-US"/>
                    </a:p>
                  </a:txBody>
                  <a:tcPr/>
                </a:tc>
                <a:tc vMerge="1">
                  <a:txBody>
                    <a:bodyPr/>
                    <a:lstStyle/>
                    <a:p>
                      <a:endParaRPr lang="en-US" dirty="0"/>
                    </a:p>
                  </a:txBody>
                  <a:tcPr marL="0" marR="0" marT="0" marB="0">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l" fontAlgn="t"/>
                      <a:r>
                        <a:rPr lang="en-US" sz="1400" b="0" i="1" u="none" strike="noStrike" dirty="0">
                          <a:solidFill>
                            <a:srgbClr val="000000"/>
                          </a:solidFill>
                          <a:effectLst/>
                          <a:latin typeface="Calibri" panose="020F0502020204030204" pitchFamily="34" charset="0"/>
                        </a:rPr>
                        <a:t>Trust</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To acquire a basis for believing that the Swarm (or operator) will behave as intended</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Operator observes Agent and Swarm Element perform exactly as directed</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Agent  observes Swarm Element perform exactly as directed</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Hive understands its limitations and allows operator full control</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tc>
                  <a:txBody>
                    <a:bodyPr/>
                    <a:lstStyle/>
                    <a:p>
                      <a:pPr algn="l" fontAlgn="t"/>
                      <a:r>
                        <a:rPr lang="en-US" sz="1400" b="0" i="0" u="none" strike="noStrike" dirty="0">
                          <a:solidFill>
                            <a:srgbClr val="000000"/>
                          </a:solidFill>
                          <a:effectLst/>
                          <a:latin typeface="Calibri" panose="020F0502020204030204" pitchFamily="34" charset="0"/>
                        </a:rPr>
                        <a:t>The interface shall allow full operator control when human trust in automation is lost</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30056354"/>
                  </a:ext>
                </a:extLst>
              </a:tr>
            </a:tbl>
          </a:graphicData>
        </a:graphic>
      </p:graphicFrame>
      <p:sp>
        <p:nvSpPr>
          <p:cNvPr id="6" name="TextBox 5">
            <a:extLst>
              <a:ext uri="{FF2B5EF4-FFF2-40B4-BE49-F238E27FC236}">
                <a16:creationId xmlns:a16="http://schemas.microsoft.com/office/drawing/2014/main" id="{B6340926-36BB-82B6-29EB-4295684315E8}"/>
              </a:ext>
            </a:extLst>
          </p:cNvPr>
          <p:cNvSpPr txBox="1"/>
          <p:nvPr/>
        </p:nvSpPr>
        <p:spPr>
          <a:xfrm rot="16200000">
            <a:off x="948296" y="3999375"/>
            <a:ext cx="2438666"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a:ln>
                  <a:noFill/>
                </a:ln>
                <a:solidFill>
                  <a:srgbClr val="C00000"/>
                </a:solidFill>
                <a:effectLst/>
                <a:latin typeface="MV Boli" panose="02000500030200090000" pitchFamily="2" charset="0"/>
                <a:cs typeface="MV Boli" panose="02000500030200090000" pitchFamily="2" charset="0"/>
              </a:rPr>
              <a:t>OODA Loop</a:t>
            </a:r>
          </a:p>
        </p:txBody>
      </p:sp>
      <p:cxnSp>
        <p:nvCxnSpPr>
          <p:cNvPr id="10" name="Straight Arrow Connector 9">
            <a:extLst>
              <a:ext uri="{FF2B5EF4-FFF2-40B4-BE49-F238E27FC236}">
                <a16:creationId xmlns:a16="http://schemas.microsoft.com/office/drawing/2014/main" id="{4D7A2B37-5729-E592-8F47-6A8AE247B5E8}"/>
              </a:ext>
            </a:extLst>
          </p:cNvPr>
          <p:cNvCxnSpPr>
            <a:cxnSpLocks/>
          </p:cNvCxnSpPr>
          <p:nvPr/>
        </p:nvCxnSpPr>
        <p:spPr bwMode="auto">
          <a:xfrm>
            <a:off x="2482850" y="2552700"/>
            <a:ext cx="0" cy="2997468"/>
          </a:xfrm>
          <a:prstGeom prst="straightConnector1">
            <a:avLst/>
          </a:prstGeom>
          <a:noFill/>
          <a:ln w="28575" cap="flat" cmpd="sng" algn="ctr">
            <a:solidFill>
              <a:srgbClr val="C00000"/>
            </a:solidFill>
            <a:prstDash val="solid"/>
            <a:miter lim="800000"/>
            <a:headEnd type="none" w="med" len="med"/>
            <a:tailEnd type="triangle" w="med" len="med"/>
            <a:extLst>
              <a:ext uri="{C807C97D-BFC1-408E-A445-0C87EB9F89A2}">
                <ask:lineSketchStyleProps xmlns:ask="http://schemas.microsoft.com/office/drawing/2018/sketchyshapes">
                  <ask:type>
                    <ask:lineSketchCurved/>
                  </ask:type>
                </ask:lineSketchStyleProps>
              </a:ext>
            </a:extLst>
          </a:ln>
          <a:effectLst/>
        </p:spPr>
      </p:cxnSp>
      <p:sp>
        <p:nvSpPr>
          <p:cNvPr id="14" name="TextBox 13">
            <a:extLst>
              <a:ext uri="{FF2B5EF4-FFF2-40B4-BE49-F238E27FC236}">
                <a16:creationId xmlns:a16="http://schemas.microsoft.com/office/drawing/2014/main" id="{E2559A8E-79F6-8936-5EBC-0BFC19846313}"/>
              </a:ext>
            </a:extLst>
          </p:cNvPr>
          <p:cNvSpPr txBox="1"/>
          <p:nvPr/>
        </p:nvSpPr>
        <p:spPr>
          <a:xfrm>
            <a:off x="1733550" y="1522291"/>
            <a:ext cx="918071"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C00000"/>
                </a:solidFill>
                <a:effectLst/>
                <a:latin typeface="MV Boli" panose="02000500030200090000" pitchFamily="2" charset="0"/>
                <a:cs typeface="MV Boli" panose="02000500030200090000" pitchFamily="2" charset="0"/>
              </a:rPr>
              <a:t>Why?</a:t>
            </a:r>
          </a:p>
        </p:txBody>
      </p:sp>
      <p:sp>
        <p:nvSpPr>
          <p:cNvPr id="15" name="TextBox 14">
            <a:extLst>
              <a:ext uri="{FF2B5EF4-FFF2-40B4-BE49-F238E27FC236}">
                <a16:creationId xmlns:a16="http://schemas.microsoft.com/office/drawing/2014/main" id="{C6A65F1F-AB97-97F7-E0F5-0B9E05019B84}"/>
              </a:ext>
            </a:extLst>
          </p:cNvPr>
          <p:cNvSpPr txBox="1"/>
          <p:nvPr/>
        </p:nvSpPr>
        <p:spPr>
          <a:xfrm>
            <a:off x="5133479" y="1534991"/>
            <a:ext cx="1762621"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C00000"/>
                </a:solidFill>
                <a:effectLst/>
                <a:latin typeface="MV Boli" panose="02000500030200090000" pitchFamily="2" charset="0"/>
                <a:cs typeface="MV Boli" panose="02000500030200090000" pitchFamily="2" charset="0"/>
              </a:rPr>
              <a:t>Human does</a:t>
            </a:r>
          </a:p>
        </p:txBody>
      </p:sp>
      <p:sp>
        <p:nvSpPr>
          <p:cNvPr id="16" name="TextBox 15">
            <a:extLst>
              <a:ext uri="{FF2B5EF4-FFF2-40B4-BE49-F238E27FC236}">
                <a16:creationId xmlns:a16="http://schemas.microsoft.com/office/drawing/2014/main" id="{B7551395-1C36-5C4B-71D5-0928E18B1DB4}"/>
              </a:ext>
            </a:extLst>
          </p:cNvPr>
          <p:cNvSpPr txBox="1"/>
          <p:nvPr/>
        </p:nvSpPr>
        <p:spPr>
          <a:xfrm>
            <a:off x="6584587" y="1839791"/>
            <a:ext cx="2635247"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C00000"/>
                </a:solidFill>
                <a:effectLst/>
                <a:latin typeface="MV Boli" panose="02000500030200090000" pitchFamily="2" charset="0"/>
                <a:cs typeface="MV Boli" panose="02000500030200090000" pitchFamily="2" charset="0"/>
              </a:rPr>
              <a:t>“Quarterback”</a:t>
            </a:r>
            <a:r>
              <a:rPr kumimoji="0" lang="en-US" sz="1050" b="1" i="0" u="none" strike="noStrike" cap="none" normalizeH="0" baseline="0" dirty="0">
                <a:ln>
                  <a:noFill/>
                </a:ln>
                <a:solidFill>
                  <a:srgbClr val="C00000"/>
                </a:solidFill>
                <a:effectLst/>
                <a:latin typeface="MV Boli" panose="02000500030200090000" pitchFamily="2" charset="0"/>
                <a:cs typeface="MV Boli" panose="02000500030200090000" pitchFamily="2" charset="0"/>
              </a:rPr>
              <a:t> </a:t>
            </a:r>
            <a:r>
              <a:rPr kumimoji="0" lang="en-US" sz="2000" b="1" i="0" u="none" strike="noStrike" cap="none" normalizeH="0" baseline="0" dirty="0">
                <a:ln>
                  <a:noFill/>
                </a:ln>
                <a:solidFill>
                  <a:srgbClr val="C00000"/>
                </a:solidFill>
                <a:effectLst/>
                <a:latin typeface="MV Boli" panose="02000500030200090000" pitchFamily="2" charset="0"/>
                <a:cs typeface="MV Boli" panose="02000500030200090000" pitchFamily="2" charset="0"/>
              </a:rPr>
              <a:t>does</a:t>
            </a:r>
          </a:p>
        </p:txBody>
      </p:sp>
      <p:sp>
        <p:nvSpPr>
          <p:cNvPr id="17" name="TextBox 16">
            <a:extLst>
              <a:ext uri="{FF2B5EF4-FFF2-40B4-BE49-F238E27FC236}">
                <a16:creationId xmlns:a16="http://schemas.microsoft.com/office/drawing/2014/main" id="{D887699B-D64D-C5D7-7EB4-E164DD9BC5FC}"/>
              </a:ext>
            </a:extLst>
          </p:cNvPr>
          <p:cNvSpPr txBox="1"/>
          <p:nvPr/>
        </p:nvSpPr>
        <p:spPr>
          <a:xfrm>
            <a:off x="8201868" y="1534991"/>
            <a:ext cx="2351832"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C00000"/>
                </a:solidFill>
                <a:effectLst/>
                <a:latin typeface="MV Boli" panose="02000500030200090000" pitchFamily="2" charset="0"/>
                <a:cs typeface="MV Boli" panose="02000500030200090000" pitchFamily="2" charset="0"/>
              </a:rPr>
              <a:t>Swarm does</a:t>
            </a:r>
          </a:p>
        </p:txBody>
      </p:sp>
      <p:sp>
        <p:nvSpPr>
          <p:cNvPr id="18" name="TextBox 17">
            <a:extLst>
              <a:ext uri="{FF2B5EF4-FFF2-40B4-BE49-F238E27FC236}">
                <a16:creationId xmlns:a16="http://schemas.microsoft.com/office/drawing/2014/main" id="{A0747558-CB17-9CD1-C3D8-40B846F5791C}"/>
              </a:ext>
            </a:extLst>
          </p:cNvPr>
          <p:cNvSpPr txBox="1"/>
          <p:nvPr/>
        </p:nvSpPr>
        <p:spPr>
          <a:xfrm>
            <a:off x="9982200" y="1534991"/>
            <a:ext cx="2351832"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C00000"/>
                </a:solidFill>
                <a:effectLst/>
                <a:latin typeface="MV Boli" panose="02000500030200090000" pitchFamily="2" charset="0"/>
                <a:cs typeface="MV Boli" panose="02000500030200090000" pitchFamily="2" charset="0"/>
              </a:rPr>
              <a:t>HMI Shows</a:t>
            </a:r>
          </a:p>
        </p:txBody>
      </p:sp>
    </p:spTree>
    <p:extLst>
      <p:ext uri="{BB962C8B-B14F-4D97-AF65-F5344CB8AC3E}">
        <p14:creationId xmlns:p14="http://schemas.microsoft.com/office/powerpoint/2010/main" val="1101823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left)">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15" grpId="0"/>
      <p:bldP spid="16" grpId="0"/>
      <p:bldP spid="17" grpId="0"/>
      <p:bldP spid="1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and Drawn Arrows Set - Download Free Vector Art, Stock Graphics &amp; Images">
            <a:extLst>
              <a:ext uri="{FF2B5EF4-FFF2-40B4-BE49-F238E27FC236}">
                <a16:creationId xmlns:a16="http://schemas.microsoft.com/office/drawing/2014/main" id="{49441B50-297B-1C75-2813-DE2343AD8B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04" t="78333" r="44158" b="4444"/>
          <a:stretch/>
        </p:blipFill>
        <p:spPr bwMode="auto">
          <a:xfrm rot="12775595" flipH="1">
            <a:off x="8319844" y="3071937"/>
            <a:ext cx="2099455" cy="837082"/>
          </a:xfrm>
          <a:prstGeom prst="rect">
            <a:avLst/>
          </a:prstGeom>
          <a:noFill/>
          <a:extLst>
            <a:ext uri="{909E8E84-426E-40DD-AFC4-6F175D3DCCD1}">
              <a14:hiddenFill xmlns:a14="http://schemas.microsoft.com/office/drawing/2010/main">
                <a:solidFill>
                  <a:srgbClr val="FFFFFF"/>
                </a:solidFill>
              </a14:hiddenFill>
            </a:ext>
          </a:extLst>
        </p:spPr>
      </p:pic>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38</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10201958" cy="841248"/>
          </a:xfrm>
        </p:spPr>
        <p:txBody>
          <a:bodyPr/>
          <a:lstStyle/>
          <a:p>
            <a:pPr algn="l"/>
            <a:r>
              <a:rPr lang="en-US" sz="4000" dirty="0">
                <a:latin typeface="Calibri" panose="020F0502020204030204" pitchFamily="34" charset="0"/>
                <a:cs typeface="Calibri" panose="020F0502020204030204" pitchFamily="34" charset="0"/>
              </a:rPr>
              <a:t>Machines &amp; Level of Automation: A Recap!</a:t>
            </a:r>
          </a:p>
        </p:txBody>
      </p:sp>
      <p:pic>
        <p:nvPicPr>
          <p:cNvPr id="2050" name="Picture 2" descr="Hand Drawn Arrows Set - Download Free Vector Art, Stock Graphics &amp; Images">
            <a:extLst>
              <a:ext uri="{FF2B5EF4-FFF2-40B4-BE49-F238E27FC236}">
                <a16:creationId xmlns:a16="http://schemas.microsoft.com/office/drawing/2014/main" id="{9BE77088-EF6C-610B-57C8-0EC0152ADE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04" t="78333" r="44158" b="4444"/>
          <a:stretch/>
        </p:blipFill>
        <p:spPr bwMode="auto">
          <a:xfrm rot="8824405">
            <a:off x="1733100" y="3071937"/>
            <a:ext cx="2099455" cy="837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d Drawn Arrows Set - Download Free Vector Art, Stock Graphics &amp; Images">
            <a:extLst>
              <a:ext uri="{FF2B5EF4-FFF2-40B4-BE49-F238E27FC236}">
                <a16:creationId xmlns:a16="http://schemas.microsoft.com/office/drawing/2014/main" id="{258AEEE7-1762-E0AC-8DE9-FEF6492617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9" t="4370" r="83552" b="82696"/>
          <a:stretch/>
        </p:blipFill>
        <p:spPr bwMode="auto">
          <a:xfrm>
            <a:off x="2770048" y="1524000"/>
            <a:ext cx="1040244" cy="10096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nd Drawn Arrows Set - Download Free Vector Art, Stock Graphics &amp; Images">
            <a:extLst>
              <a:ext uri="{FF2B5EF4-FFF2-40B4-BE49-F238E27FC236}">
                <a16:creationId xmlns:a16="http://schemas.microsoft.com/office/drawing/2014/main" id="{62EEEAD0-D9C9-FF86-4C77-EA413CF597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9" t="4370" r="83552" b="82696"/>
          <a:stretch/>
        </p:blipFill>
        <p:spPr bwMode="auto">
          <a:xfrm rot="5400000">
            <a:off x="5671175" y="3311963"/>
            <a:ext cx="810048" cy="7862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94A33D-597C-A771-1F09-02779C186051}"/>
              </a:ext>
            </a:extLst>
          </p:cNvPr>
          <p:cNvPicPr>
            <a:picLocks noChangeAspect="1"/>
          </p:cNvPicPr>
          <p:nvPr/>
        </p:nvPicPr>
        <p:blipFill>
          <a:blip r:embed="rId3"/>
          <a:stretch>
            <a:fillRect/>
          </a:stretch>
        </p:blipFill>
        <p:spPr>
          <a:xfrm>
            <a:off x="335119" y="1380875"/>
            <a:ext cx="2411353" cy="1295898"/>
          </a:xfrm>
          <a:prstGeom prst="rect">
            <a:avLst/>
          </a:prstGeom>
        </p:spPr>
      </p:pic>
      <p:pic>
        <p:nvPicPr>
          <p:cNvPr id="14" name="Picture 13">
            <a:extLst>
              <a:ext uri="{FF2B5EF4-FFF2-40B4-BE49-F238E27FC236}">
                <a16:creationId xmlns:a16="http://schemas.microsoft.com/office/drawing/2014/main" id="{D5ADC199-F6AF-B104-FFDC-EBFF39237D3E}"/>
              </a:ext>
            </a:extLst>
          </p:cNvPr>
          <p:cNvPicPr>
            <a:picLocks noChangeAspect="1"/>
          </p:cNvPicPr>
          <p:nvPr/>
        </p:nvPicPr>
        <p:blipFill>
          <a:blip r:embed="rId4"/>
          <a:stretch>
            <a:fillRect/>
          </a:stretch>
        </p:blipFill>
        <p:spPr>
          <a:xfrm>
            <a:off x="3843814" y="876173"/>
            <a:ext cx="4475768" cy="2356393"/>
          </a:xfrm>
          <a:prstGeom prst="rect">
            <a:avLst/>
          </a:prstGeom>
        </p:spPr>
      </p:pic>
      <p:pic>
        <p:nvPicPr>
          <p:cNvPr id="17" name="Picture 16">
            <a:extLst>
              <a:ext uri="{FF2B5EF4-FFF2-40B4-BE49-F238E27FC236}">
                <a16:creationId xmlns:a16="http://schemas.microsoft.com/office/drawing/2014/main" id="{54FFAB0D-E8AB-EDB5-F6C7-FE6F78CB8445}"/>
              </a:ext>
            </a:extLst>
          </p:cNvPr>
          <p:cNvPicPr>
            <a:picLocks noChangeAspect="1"/>
          </p:cNvPicPr>
          <p:nvPr/>
        </p:nvPicPr>
        <p:blipFill>
          <a:blip r:embed="rId5"/>
          <a:stretch>
            <a:fillRect/>
          </a:stretch>
        </p:blipFill>
        <p:spPr>
          <a:xfrm>
            <a:off x="119416" y="4119676"/>
            <a:ext cx="3840480" cy="2160270"/>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81D3ED75-12CA-E1B6-3AB5-0E55F547822A}"/>
              </a:ext>
            </a:extLst>
          </p:cNvPr>
          <p:cNvPicPr>
            <a:picLocks noChangeAspect="1"/>
          </p:cNvPicPr>
          <p:nvPr/>
        </p:nvPicPr>
        <p:blipFill>
          <a:blip r:embed="rId6"/>
          <a:stretch>
            <a:fillRect/>
          </a:stretch>
        </p:blipFill>
        <p:spPr>
          <a:xfrm>
            <a:off x="4175760" y="4119675"/>
            <a:ext cx="3840480" cy="2160270"/>
          </a:xfrm>
          <a:prstGeom prst="rect">
            <a:avLst/>
          </a:prstGeom>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7EF704B3-BD8F-0DB0-3622-91101E4B9F08}"/>
              </a:ext>
            </a:extLst>
          </p:cNvPr>
          <p:cNvPicPr>
            <a:picLocks noChangeAspect="1"/>
          </p:cNvPicPr>
          <p:nvPr/>
        </p:nvPicPr>
        <p:blipFill>
          <a:blip r:embed="rId7"/>
          <a:stretch>
            <a:fillRect/>
          </a:stretch>
        </p:blipFill>
        <p:spPr>
          <a:xfrm>
            <a:off x="8215080" y="4110099"/>
            <a:ext cx="3857504" cy="216984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6912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up)">
                                      <p:cBhvr>
                                        <p:cTn id="24" dur="500"/>
                                        <p:tgtEl>
                                          <p:spTgt spid="2050"/>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dissolv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ssolv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dissolv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CF96B3-FF63-DBF5-50D3-7C31BD66C31A}"/>
              </a:ext>
            </a:extLst>
          </p:cNvPr>
          <p:cNvSpPr/>
          <p:nvPr/>
        </p:nvSpPr>
        <p:spPr bwMode="auto">
          <a:xfrm>
            <a:off x="0" y="0"/>
            <a:ext cx="12192000" cy="6858000"/>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Title 1">
            <a:extLst>
              <a:ext uri="{FF2B5EF4-FFF2-40B4-BE49-F238E27FC236}">
                <a16:creationId xmlns:a16="http://schemas.microsoft.com/office/drawing/2014/main" id="{26EDB95D-71BA-6675-3E2F-F6960872F330}"/>
              </a:ext>
            </a:extLst>
          </p:cNvPr>
          <p:cNvSpPr>
            <a:spLocks noGrp="1"/>
          </p:cNvSpPr>
          <p:nvPr>
            <p:ph type="title"/>
          </p:nvPr>
        </p:nvSpPr>
        <p:spPr>
          <a:xfrm>
            <a:off x="0" y="0"/>
            <a:ext cx="12192000" cy="795130"/>
          </a:xfrm>
        </p:spPr>
        <p:txBody>
          <a:bodyPr/>
          <a:lstStyle/>
          <a:p>
            <a:pPr algn="l"/>
            <a:r>
              <a:rPr lang="en-US" sz="4000" dirty="0">
                <a:latin typeface="Calibri" panose="020F0502020204030204" pitchFamily="34" charset="0"/>
                <a:cs typeface="Calibri" panose="020F0502020204030204" pitchFamily="34" charset="0"/>
              </a:rPr>
              <a:t>     </a:t>
            </a:r>
            <a:endParaRPr lang="en-US" sz="4000" i="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CFEFD1-84CC-2E7D-9B51-850A1878CE64}"/>
              </a:ext>
            </a:extLst>
          </p:cNvPr>
          <p:cNvSpPr txBox="1"/>
          <p:nvPr/>
        </p:nvSpPr>
        <p:spPr>
          <a:xfrm>
            <a:off x="535937" y="1148522"/>
            <a:ext cx="11002472" cy="769441"/>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lang="en-US" sz="4400" b="1" dirty="0">
                <a:solidFill>
                  <a:schemeClr val="bg1"/>
                </a:solidFill>
                <a:latin typeface="MV Boli" panose="02000500030200090000" pitchFamily="2" charset="0"/>
                <a:cs typeface="MV Boli" panose="02000500030200090000" pitchFamily="2" charset="0"/>
              </a:rPr>
              <a:t>h</a:t>
            </a:r>
            <a:r>
              <a:rPr kumimoji="0" lang="en-US" sz="4400"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ow can I ensure my </a:t>
            </a:r>
            <a:r>
              <a:rPr kumimoji="0" lang="en-US" sz="4400" b="1" i="0" u="none" strike="noStrike" cap="none" normalizeH="0" dirty="0">
                <a:ln>
                  <a:noFill/>
                </a:ln>
                <a:solidFill>
                  <a:schemeClr val="bg1"/>
                </a:solidFill>
                <a:effectLst/>
                <a:latin typeface="MV Boli" panose="02000500030200090000" pitchFamily="2" charset="0"/>
                <a:cs typeface="MV Boli" panose="02000500030200090000" pitchFamily="2" charset="0"/>
              </a:rPr>
              <a:t>R&amp;D </a:t>
            </a:r>
            <a:r>
              <a:rPr kumimoji="0" lang="en-US" sz="4400"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efforts are</a:t>
            </a:r>
          </a:p>
        </p:txBody>
      </p:sp>
      <p:sp>
        <p:nvSpPr>
          <p:cNvPr id="2" name="TextBox 1">
            <a:extLst>
              <a:ext uri="{FF2B5EF4-FFF2-40B4-BE49-F238E27FC236}">
                <a16:creationId xmlns:a16="http://schemas.microsoft.com/office/drawing/2014/main" id="{5C0B3AD5-D280-3CDA-0FA5-E410BE0D58B3}"/>
              </a:ext>
            </a:extLst>
          </p:cNvPr>
          <p:cNvSpPr txBox="1"/>
          <p:nvPr/>
        </p:nvSpPr>
        <p:spPr>
          <a:xfrm>
            <a:off x="1258568" y="2957002"/>
            <a:ext cx="10342882" cy="707886"/>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lang="en-US" sz="4000" dirty="0">
                <a:solidFill>
                  <a:schemeClr val="bg1"/>
                </a:solidFill>
                <a:latin typeface="MV Boli" panose="02000500030200090000" pitchFamily="2" charset="0"/>
                <a:cs typeface="MV Boli" panose="02000500030200090000" pitchFamily="2" charset="0"/>
              </a:rPr>
              <a:t>(1) DoD Communities of Interest</a:t>
            </a:r>
            <a:endParaRPr kumimoji="0" lang="en-US" sz="4000"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
        <p:nvSpPr>
          <p:cNvPr id="3" name="TextBox 2">
            <a:extLst>
              <a:ext uri="{FF2B5EF4-FFF2-40B4-BE49-F238E27FC236}">
                <a16:creationId xmlns:a16="http://schemas.microsoft.com/office/drawing/2014/main" id="{3251E195-F074-E1A1-9171-87864BD1FF99}"/>
              </a:ext>
            </a:extLst>
          </p:cNvPr>
          <p:cNvSpPr txBox="1"/>
          <p:nvPr/>
        </p:nvSpPr>
        <p:spPr>
          <a:xfrm>
            <a:off x="1258566" y="3741671"/>
            <a:ext cx="10685784" cy="707886"/>
          </a:xfrm>
          <a:prstGeom prst="rect">
            <a:avLst/>
          </a:prstGeom>
          <a:noFill/>
        </p:spPr>
        <p:txBody>
          <a:bodyPr wrap="square">
            <a:spAutoFit/>
          </a:bodyPr>
          <a:lstStyle/>
          <a:p>
            <a:r>
              <a:rPr lang="en-US" sz="4000" dirty="0">
                <a:solidFill>
                  <a:schemeClr val="bg1"/>
                </a:solidFill>
                <a:latin typeface="MV Boli" panose="02000500030200090000" pitchFamily="2" charset="0"/>
                <a:cs typeface="MV Boli" panose="02000500030200090000" pitchFamily="2" charset="0"/>
              </a:rPr>
              <a:t>(2) Research gaps and roadmaps</a:t>
            </a:r>
            <a:endParaRPr kumimoji="0" lang="en-US" sz="4000"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
        <p:nvSpPr>
          <p:cNvPr id="7" name="TextBox 6">
            <a:extLst>
              <a:ext uri="{FF2B5EF4-FFF2-40B4-BE49-F238E27FC236}">
                <a16:creationId xmlns:a16="http://schemas.microsoft.com/office/drawing/2014/main" id="{02EE8AE9-A0E5-387D-E205-2AB827C8D15C}"/>
              </a:ext>
            </a:extLst>
          </p:cNvPr>
          <p:cNvSpPr txBox="1"/>
          <p:nvPr/>
        </p:nvSpPr>
        <p:spPr>
          <a:xfrm>
            <a:off x="1258567" y="4535229"/>
            <a:ext cx="10434777" cy="707886"/>
          </a:xfrm>
          <a:prstGeom prst="rect">
            <a:avLst/>
          </a:prstGeom>
          <a:noFill/>
        </p:spPr>
        <p:txBody>
          <a:bodyPr wrap="square">
            <a:spAutoFit/>
          </a:bodyPr>
          <a:lstStyle/>
          <a:p>
            <a:r>
              <a:rPr lang="en-US" sz="4000" dirty="0">
                <a:solidFill>
                  <a:schemeClr val="bg1"/>
                </a:solidFill>
                <a:latin typeface="MV Boli" panose="02000500030200090000" pitchFamily="2" charset="0"/>
                <a:cs typeface="MV Boli" panose="02000500030200090000" pitchFamily="2" charset="0"/>
              </a:rPr>
              <a:t>(3) Risk management &amp; Responsible AI</a:t>
            </a:r>
            <a:endParaRPr kumimoji="0" lang="en-US" sz="4000"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
        <p:nvSpPr>
          <p:cNvPr id="11" name="TextBox 10">
            <a:extLst>
              <a:ext uri="{FF2B5EF4-FFF2-40B4-BE49-F238E27FC236}">
                <a16:creationId xmlns:a16="http://schemas.microsoft.com/office/drawing/2014/main" id="{66937E45-BE5C-2FB0-7E54-658675DEEE89}"/>
              </a:ext>
            </a:extLst>
          </p:cNvPr>
          <p:cNvSpPr txBox="1"/>
          <p:nvPr/>
        </p:nvSpPr>
        <p:spPr>
          <a:xfrm>
            <a:off x="535937" y="1780046"/>
            <a:ext cx="11538408" cy="769441"/>
          </a:xfrm>
          <a:prstGeom prst="rect">
            <a:avLst/>
          </a:prstGeom>
          <a:noFill/>
        </p:spPr>
        <p:txBody>
          <a:bodyPr wrap="square">
            <a:spAutoFit/>
          </a:bodyPr>
          <a:lstStyle/>
          <a:p>
            <a:r>
              <a:rPr lang="en-US" sz="4400" b="1" noProof="0" dirty="0">
                <a:solidFill>
                  <a:srgbClr val="FFFFFF"/>
                </a:solidFill>
                <a:latin typeface="MV Boli" panose="02000500030200090000" pitchFamily="2" charset="0"/>
                <a:cs typeface="MV Boli" panose="02000500030200090000" pitchFamily="2" charset="0"/>
              </a:rPr>
              <a:t>consistent with DoD priorities </a:t>
            </a:r>
            <a:r>
              <a:rPr kumimoji="0" lang="en-US" sz="4400" b="1" i="0" u="none" strike="noStrike" kern="1200" cap="none" spc="0" normalizeH="0" baseline="0" noProof="0" dirty="0">
                <a:ln>
                  <a:noFill/>
                </a:ln>
                <a:solidFill>
                  <a:srgbClr val="FFFFFF"/>
                </a:solidFill>
                <a:effectLst/>
                <a:uLnTx/>
                <a:uFillTx/>
                <a:latin typeface="MV Boli" panose="02000500030200090000" pitchFamily="2" charset="0"/>
                <a:ea typeface="+mn-ea"/>
                <a:cs typeface="MV Boli" panose="02000500030200090000" pitchFamily="2" charset="0"/>
              </a:rPr>
              <a:t>?</a:t>
            </a:r>
            <a:endParaRPr lang="en-US" dirty="0"/>
          </a:p>
        </p:txBody>
      </p:sp>
      <p:sp>
        <p:nvSpPr>
          <p:cNvPr id="9" name="TextBox 8">
            <a:extLst>
              <a:ext uri="{FF2B5EF4-FFF2-40B4-BE49-F238E27FC236}">
                <a16:creationId xmlns:a16="http://schemas.microsoft.com/office/drawing/2014/main" id="{BA2D1264-3B96-0603-FDD9-21C545B906EF}"/>
              </a:ext>
            </a:extLst>
          </p:cNvPr>
          <p:cNvSpPr txBox="1"/>
          <p:nvPr/>
        </p:nvSpPr>
        <p:spPr>
          <a:xfrm>
            <a:off x="535937" y="516998"/>
            <a:ext cx="11002472" cy="769441"/>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LOAs are a good starting point, but</a:t>
            </a:r>
          </a:p>
        </p:txBody>
      </p:sp>
    </p:spTree>
    <p:extLst>
      <p:ext uri="{BB962C8B-B14F-4D97-AF65-F5344CB8AC3E}">
        <p14:creationId xmlns:p14="http://schemas.microsoft.com/office/powerpoint/2010/main" val="209552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1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1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7" grpId="0"/>
      <p:bldP spid="11"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4056FE-5F47-0E92-C715-90C6A40BBA74}"/>
              </a:ext>
            </a:extLst>
          </p:cNvPr>
          <p:cNvSpPr/>
          <p:nvPr/>
        </p:nvSpPr>
        <p:spPr>
          <a:xfrm>
            <a:off x="735108" y="3300618"/>
            <a:ext cx="4751292"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1D2C06A-D5D8-046B-1D0F-0E5987A67D79}"/>
              </a:ext>
            </a:extLst>
          </p:cNvPr>
          <p:cNvSpPr/>
          <p:nvPr/>
        </p:nvSpPr>
        <p:spPr>
          <a:xfrm>
            <a:off x="6273209" y="4401385"/>
            <a:ext cx="3572540"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E20ED3B-86FB-AD5A-D286-3030739A2ACC}"/>
              </a:ext>
            </a:extLst>
          </p:cNvPr>
          <p:cNvSpPr/>
          <p:nvPr/>
        </p:nvSpPr>
        <p:spPr>
          <a:xfrm>
            <a:off x="5780085" y="5386527"/>
            <a:ext cx="3034306"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512ADBB-EDF8-665C-1495-1A608774F058}"/>
              </a:ext>
            </a:extLst>
          </p:cNvPr>
          <p:cNvSpPr/>
          <p:nvPr/>
        </p:nvSpPr>
        <p:spPr>
          <a:xfrm>
            <a:off x="7794172" y="2304059"/>
            <a:ext cx="1764498"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4</a:t>
            </a:fld>
            <a:endParaRPr lang="en-US">
              <a:solidFill>
                <a:srgbClr val="000000"/>
              </a:solidFill>
            </a:endParaRPr>
          </a:p>
        </p:txBody>
      </p:sp>
      <p:sp>
        <p:nvSpPr>
          <p:cNvPr id="12" name="TextBox 11">
            <a:extLst>
              <a:ext uri="{FF2B5EF4-FFF2-40B4-BE49-F238E27FC236}">
                <a16:creationId xmlns:a16="http://schemas.microsoft.com/office/drawing/2014/main" id="{1506A8BD-432F-5AD4-36EE-87C19BDC279E}"/>
              </a:ext>
            </a:extLst>
          </p:cNvPr>
          <p:cNvSpPr txBox="1"/>
          <p:nvPr/>
        </p:nvSpPr>
        <p:spPr>
          <a:xfrm>
            <a:off x="653143" y="1045029"/>
            <a:ext cx="10907486" cy="4863254"/>
          </a:xfrm>
          <a:prstGeom prst="rect">
            <a:avLst/>
          </a:prstGeom>
          <a:noFill/>
        </p:spPr>
        <p:txBody>
          <a:bodyPr wrap="square" rtlCol="0">
            <a:spAutoFit/>
          </a:bodyPr>
          <a:lstStyle/>
          <a:p>
            <a:pPr>
              <a:lnSpc>
                <a:spcPct val="114000"/>
              </a:lnSpc>
              <a:spcBef>
                <a:spcPts val="600"/>
              </a:spcBef>
            </a:pPr>
            <a:r>
              <a:rPr lang="en-US" b="1" dirty="0">
                <a:effectLst/>
                <a:latin typeface="Calibri" panose="020F0502020204030204" pitchFamily="34" charset="0"/>
                <a:ea typeface="Calibri" panose="020F0502020204030204" pitchFamily="34" charset="0"/>
                <a:cs typeface="Calibri" panose="020F0502020204030204" pitchFamily="34" charset="0"/>
              </a:rPr>
              <a:t>Human-Machine Teaming (HMT)</a:t>
            </a:r>
          </a:p>
          <a:p>
            <a:pPr>
              <a:lnSpc>
                <a:spcPct val="114000"/>
              </a:lnSpc>
              <a:spcBef>
                <a:spcPts val="600"/>
              </a:spcBef>
            </a:pP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a:lnSpc>
                <a:spcPct val="114000"/>
              </a:lnSpc>
              <a:spcBef>
                <a:spcPts val="600"/>
              </a:spcBef>
            </a:pPr>
            <a:r>
              <a:rPr lang="en-US" sz="2800" dirty="0">
                <a:effectLst/>
                <a:latin typeface="Calibri" panose="020F0502020204030204" pitchFamily="34" charset="0"/>
                <a:ea typeface="Calibri" panose="020F0502020204030204" pitchFamily="34" charset="0"/>
                <a:cs typeface="Calibri" panose="020F0502020204030204" pitchFamily="34" charset="0"/>
              </a:rPr>
              <a:t>Certainly! Human-machine teaming refers to the relationship between a human and a machine (typically an autonomous system) that involves the shared pursuit of a common goal.</a:t>
            </a:r>
          </a:p>
          <a:p>
            <a:pPr>
              <a:lnSpc>
                <a:spcPct val="114000"/>
              </a:lnSpc>
              <a:spcBef>
                <a:spcPts val="600"/>
              </a:spcBef>
            </a:pPr>
            <a:endParaRPr lang="en-US" sz="2800" dirty="0">
              <a:latin typeface="Calibri" panose="020F0502020204030204" pitchFamily="34" charset="0"/>
              <a:cs typeface="Calibri" panose="020F0502020204030204" pitchFamily="34" charset="0"/>
            </a:endParaRPr>
          </a:p>
          <a:p>
            <a:pPr>
              <a:lnSpc>
                <a:spcPct val="114000"/>
              </a:lnSpc>
              <a:spcBef>
                <a:spcPts val="600"/>
              </a:spcBef>
            </a:pPr>
            <a:r>
              <a:rPr lang="en-US" sz="2800" dirty="0">
                <a:latin typeface="Calibri" panose="020F0502020204030204" pitchFamily="34" charset="0"/>
                <a:cs typeface="Calibri" panose="020F0502020204030204" pitchFamily="34" charset="0"/>
              </a:rPr>
              <a:t>Human-machine teaming refers to the collaborative interaction between humans and machines (such as robots, artificial intelligence systems, or autonomous systems) to achieve a common goal or task.</a:t>
            </a:r>
          </a:p>
        </p:txBody>
      </p:sp>
      <p:pic>
        <p:nvPicPr>
          <p:cNvPr id="1026" name="Picture 2" descr="ChatGPT Logo PNG Transparent Images - PNG All">
            <a:extLst>
              <a:ext uri="{FF2B5EF4-FFF2-40B4-BE49-F238E27FC236}">
                <a16:creationId xmlns:a16="http://schemas.microsoft.com/office/drawing/2014/main" id="{C0AE8D74-0D53-437E-0814-4BA81E805B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5107" y="3914138"/>
            <a:ext cx="1801905" cy="52977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EC3A0132-BA2E-31F3-8776-F7E7497EBD15}"/>
              </a:ext>
            </a:extLst>
          </p:cNvPr>
          <p:cNvGrpSpPr/>
          <p:nvPr/>
        </p:nvGrpSpPr>
        <p:grpSpPr>
          <a:xfrm>
            <a:off x="490990" y="1830651"/>
            <a:ext cx="2290138" cy="529779"/>
            <a:chOff x="2618976" y="3786545"/>
            <a:chExt cx="2290138" cy="529779"/>
          </a:xfrm>
        </p:grpSpPr>
        <p:pic>
          <p:nvPicPr>
            <p:cNvPr id="1030" name="Picture 6" descr="Microsoft 365 Copilot Logo, symbol, meaning, history, PNG, brand">
              <a:extLst>
                <a:ext uri="{FF2B5EF4-FFF2-40B4-BE49-F238E27FC236}">
                  <a16:creationId xmlns:a16="http://schemas.microsoft.com/office/drawing/2014/main" id="{CF93BA19-83BC-4C90-F0C7-A33B8009CF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8976" y="3786545"/>
              <a:ext cx="944042" cy="529779"/>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7AEEB2F-786F-93D8-D7CC-3BCBE56A8686}"/>
                </a:ext>
              </a:extLst>
            </p:cNvPr>
            <p:cNvSpPr txBox="1"/>
            <p:nvPr/>
          </p:nvSpPr>
          <p:spPr>
            <a:xfrm>
              <a:off x="3465796" y="3829077"/>
              <a:ext cx="1443318" cy="400110"/>
            </a:xfrm>
            <a:prstGeom prst="rect">
              <a:avLst/>
            </a:prstGeom>
            <a:noFill/>
          </p:spPr>
          <p:txBody>
            <a:bodyPr wrap="square" lIns="0" tIns="0" rIns="0" bIns="0">
              <a:spAutoFit/>
            </a:bodyPr>
            <a:lstStyle/>
            <a:p>
              <a:r>
                <a:rPr lang="en-US" sz="2600" b="1" i="0">
                  <a:solidFill>
                    <a:srgbClr val="111111"/>
                  </a:solidFill>
                  <a:effectLst/>
                  <a:latin typeface="-apple-system"/>
                </a:rPr>
                <a:t>Copilot</a:t>
              </a:r>
              <a:endParaRPr lang="en-US" sz="2600"/>
            </a:p>
          </p:txBody>
        </p:sp>
      </p:grpSp>
      <p:sp>
        <p:nvSpPr>
          <p:cNvPr id="2" name="Rectangle 1">
            <a:extLst>
              <a:ext uri="{FF2B5EF4-FFF2-40B4-BE49-F238E27FC236}">
                <a16:creationId xmlns:a16="http://schemas.microsoft.com/office/drawing/2014/main" id="{60250863-7F33-A56F-5C51-5B531C2701C4}"/>
              </a:ext>
            </a:extLst>
          </p:cNvPr>
          <p:cNvSpPr/>
          <p:nvPr/>
        </p:nvSpPr>
        <p:spPr bwMode="auto">
          <a:xfrm>
            <a:off x="653143" y="1672936"/>
            <a:ext cx="11047867" cy="4439128"/>
          </a:xfrm>
          <a:prstGeom prst="rect">
            <a:avLst/>
          </a:prstGeom>
          <a:solidFill>
            <a:srgbClr val="FFFFFF">
              <a:alpha val="78039"/>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8" name="Group 7">
            <a:extLst>
              <a:ext uri="{FF2B5EF4-FFF2-40B4-BE49-F238E27FC236}">
                <a16:creationId xmlns:a16="http://schemas.microsoft.com/office/drawing/2014/main" id="{A8C9FE44-3953-7E27-D79B-D8CF63D0E02F}"/>
              </a:ext>
            </a:extLst>
          </p:cNvPr>
          <p:cNvGrpSpPr/>
          <p:nvPr/>
        </p:nvGrpSpPr>
        <p:grpSpPr>
          <a:xfrm>
            <a:off x="0" y="2187557"/>
            <a:ext cx="12192001" cy="4685756"/>
            <a:chOff x="0" y="2187557"/>
            <a:chExt cx="12192001" cy="4685756"/>
          </a:xfrm>
        </p:grpSpPr>
        <p:pic>
          <p:nvPicPr>
            <p:cNvPr id="2052" name="Picture 4" descr="Download Terminator Transparent Image HQ PNG Image | FreePNGImg">
              <a:extLst>
                <a:ext uri="{FF2B5EF4-FFF2-40B4-BE49-F238E27FC236}">
                  <a16:creationId xmlns:a16="http://schemas.microsoft.com/office/drawing/2014/main" id="{8EA30AE3-06D0-BBF0-717E-BCED37FFC56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3027680"/>
              <a:ext cx="5369642" cy="38456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2-D2 PNG Images Transparent Free Download | PNGMart.com">
              <a:extLst>
                <a:ext uri="{FF2B5EF4-FFF2-40B4-BE49-F238E27FC236}">
                  <a16:creationId xmlns:a16="http://schemas.microsoft.com/office/drawing/2014/main" id="{A21EB443-D72C-2FD6-647A-E7BD98839CA3}"/>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8419" b="44673"/>
            <a:stretch/>
          </p:blipFill>
          <p:spPr bwMode="auto">
            <a:xfrm>
              <a:off x="6096001" y="3063689"/>
              <a:ext cx="6096000" cy="37943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A21B60F-738E-AED4-2C9E-D19DFDC6243B}"/>
                </a:ext>
              </a:extLst>
            </p:cNvPr>
            <p:cNvGrpSpPr/>
            <p:nvPr/>
          </p:nvGrpSpPr>
          <p:grpSpPr>
            <a:xfrm>
              <a:off x="3988288" y="2187557"/>
              <a:ext cx="4557474" cy="1717785"/>
              <a:chOff x="3988288" y="2187557"/>
              <a:chExt cx="4557474" cy="1717785"/>
            </a:xfrm>
          </p:grpSpPr>
          <p:sp>
            <p:nvSpPr>
              <p:cNvPr id="3" name="Speech Bubble: Oval 2">
                <a:extLst>
                  <a:ext uri="{FF2B5EF4-FFF2-40B4-BE49-F238E27FC236}">
                    <a16:creationId xmlns:a16="http://schemas.microsoft.com/office/drawing/2014/main" id="{3FAA5037-B6BA-3597-6FC2-D5F9E7B251CC}"/>
                  </a:ext>
                </a:extLst>
              </p:cNvPr>
              <p:cNvSpPr/>
              <p:nvPr/>
            </p:nvSpPr>
            <p:spPr bwMode="auto">
              <a:xfrm>
                <a:off x="4000656" y="2187557"/>
                <a:ext cx="4545106" cy="1717785"/>
              </a:xfrm>
              <a:prstGeom prst="wedgeEllipseCallout">
                <a:avLst>
                  <a:gd name="adj1" fmla="val -41149"/>
                  <a:gd name="adj2" fmla="val 80765"/>
                </a:avLst>
              </a:prstGeom>
              <a:solidFill>
                <a:srgbClr val="FFFFFF"/>
              </a:solidFill>
              <a:ln w="38100"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chemeClr val="tx1"/>
                    </a:solidFill>
                    <a:effectLst/>
                    <a:latin typeface="MV Boli" panose="02000500030200090000" pitchFamily="2" charset="0"/>
                    <a:cs typeface="MV Boli" panose="02000500030200090000" pitchFamily="2" charset="0"/>
                  </a:rPr>
                  <a:t>PICK ME!!</a:t>
                </a:r>
              </a:p>
            </p:txBody>
          </p:sp>
          <p:sp>
            <p:nvSpPr>
              <p:cNvPr id="5" name="Speech Bubble: Oval 4">
                <a:extLst>
                  <a:ext uri="{FF2B5EF4-FFF2-40B4-BE49-F238E27FC236}">
                    <a16:creationId xmlns:a16="http://schemas.microsoft.com/office/drawing/2014/main" id="{CEEFE6D1-BDD7-74D9-A681-57AF77622AEB}"/>
                  </a:ext>
                </a:extLst>
              </p:cNvPr>
              <p:cNvSpPr/>
              <p:nvPr/>
            </p:nvSpPr>
            <p:spPr bwMode="auto">
              <a:xfrm>
                <a:off x="3988288" y="2187557"/>
                <a:ext cx="4545106" cy="1717785"/>
              </a:xfrm>
              <a:prstGeom prst="wedgeEllipseCallout">
                <a:avLst>
                  <a:gd name="adj1" fmla="val 41100"/>
                  <a:gd name="adj2" fmla="val 62501"/>
                </a:avLst>
              </a:prstGeom>
              <a:solidFill>
                <a:srgbClr val="FFFFFF"/>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chemeClr val="tx1"/>
                    </a:solidFill>
                    <a:effectLst/>
                    <a:latin typeface="MV Boli" panose="02000500030200090000" pitchFamily="2" charset="0"/>
                    <a:cs typeface="MV Boli" panose="02000500030200090000" pitchFamily="2" charset="0"/>
                  </a:rPr>
                  <a:t>PICK ME!!</a:t>
                </a:r>
              </a:p>
            </p:txBody>
          </p:sp>
          <p:sp>
            <p:nvSpPr>
              <p:cNvPr id="6" name="Freeform: Shape 5">
                <a:extLst>
                  <a:ext uri="{FF2B5EF4-FFF2-40B4-BE49-F238E27FC236}">
                    <a16:creationId xmlns:a16="http://schemas.microsoft.com/office/drawing/2014/main" id="{EF0DDEF7-DCCE-681E-06BB-6DBCCA3B894E}"/>
                  </a:ext>
                </a:extLst>
              </p:cNvPr>
              <p:cNvSpPr/>
              <p:nvPr/>
            </p:nvSpPr>
            <p:spPr bwMode="auto">
              <a:xfrm>
                <a:off x="4894729" y="3738282"/>
                <a:ext cx="672353" cy="116542"/>
              </a:xfrm>
              <a:custGeom>
                <a:avLst/>
                <a:gdLst>
                  <a:gd name="connsiteX0" fmla="*/ 672353 w 672353"/>
                  <a:gd name="connsiteY0" fmla="*/ 116542 h 116542"/>
                  <a:gd name="connsiteX1" fmla="*/ 475130 w 672353"/>
                  <a:gd name="connsiteY1" fmla="*/ 107577 h 116542"/>
                  <a:gd name="connsiteX2" fmla="*/ 215153 w 672353"/>
                  <a:gd name="connsiteY2" fmla="*/ 44824 h 116542"/>
                  <a:gd name="connsiteX3" fmla="*/ 0 w 672353"/>
                  <a:gd name="connsiteY3" fmla="*/ 0 h 116542"/>
                </a:gdLst>
                <a:ahLst/>
                <a:cxnLst>
                  <a:cxn ang="0">
                    <a:pos x="connsiteX0" y="connsiteY0"/>
                  </a:cxn>
                  <a:cxn ang="0">
                    <a:pos x="connsiteX1" y="connsiteY1"/>
                  </a:cxn>
                  <a:cxn ang="0">
                    <a:pos x="connsiteX2" y="connsiteY2"/>
                  </a:cxn>
                  <a:cxn ang="0">
                    <a:pos x="connsiteX3" y="connsiteY3"/>
                  </a:cxn>
                </a:cxnLst>
                <a:rect l="l" t="t" r="r" b="b"/>
                <a:pathLst>
                  <a:path w="672353" h="116542">
                    <a:moveTo>
                      <a:pt x="672353" y="116542"/>
                    </a:moveTo>
                    <a:lnTo>
                      <a:pt x="475130" y="107577"/>
                    </a:lnTo>
                    <a:lnTo>
                      <a:pt x="215153" y="44824"/>
                    </a:lnTo>
                    <a:lnTo>
                      <a:pt x="0" y="0"/>
                    </a:lnTo>
                  </a:path>
                </a:pathLst>
              </a:custGeom>
              <a:solidFill>
                <a:srgbClr val="FFFFFF"/>
              </a:solidFill>
              <a:ln w="762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spTree>
    <p:extLst>
      <p:ext uri="{BB962C8B-B14F-4D97-AF65-F5344CB8AC3E}">
        <p14:creationId xmlns:p14="http://schemas.microsoft.com/office/powerpoint/2010/main" val="1437731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8"/>
                                        </p:tgtEl>
                                        <p:attrNameLst>
                                          <p:attrName>r</p:attrName>
                                        </p:attrNameLst>
                                      </p:cBhvr>
                                    </p:animRot>
                                    <p:animRot by="-240000">
                                      <p:cBhvr>
                                        <p:cTn id="11" dur="200" fill="hold">
                                          <p:stCondLst>
                                            <p:cond delay="200"/>
                                          </p:stCondLst>
                                        </p:cTn>
                                        <p:tgtEl>
                                          <p:spTgt spid="8"/>
                                        </p:tgtEl>
                                        <p:attrNameLst>
                                          <p:attrName>r</p:attrName>
                                        </p:attrNameLst>
                                      </p:cBhvr>
                                    </p:animRot>
                                    <p:animRot by="240000">
                                      <p:cBhvr>
                                        <p:cTn id="12" dur="200" fill="hold">
                                          <p:stCondLst>
                                            <p:cond delay="400"/>
                                          </p:stCondLst>
                                        </p:cTn>
                                        <p:tgtEl>
                                          <p:spTgt spid="8"/>
                                        </p:tgtEl>
                                        <p:attrNameLst>
                                          <p:attrName>r</p:attrName>
                                        </p:attrNameLst>
                                      </p:cBhvr>
                                    </p:animRot>
                                    <p:animRot by="-240000">
                                      <p:cBhvr>
                                        <p:cTn id="13" dur="200" fill="hold">
                                          <p:stCondLst>
                                            <p:cond delay="600"/>
                                          </p:stCondLst>
                                        </p:cTn>
                                        <p:tgtEl>
                                          <p:spTgt spid="8"/>
                                        </p:tgtEl>
                                        <p:attrNameLst>
                                          <p:attrName>r</p:attrName>
                                        </p:attrNameLst>
                                      </p:cBhvr>
                                    </p:animRot>
                                    <p:animRot by="120000">
                                      <p:cBhvr>
                                        <p:cTn id="14"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40</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HMT R&amp;D Priorities</a:t>
            </a:r>
          </a:p>
        </p:txBody>
      </p:sp>
      <p:grpSp>
        <p:nvGrpSpPr>
          <p:cNvPr id="15" name="Group 14">
            <a:extLst>
              <a:ext uri="{FF2B5EF4-FFF2-40B4-BE49-F238E27FC236}">
                <a16:creationId xmlns:a16="http://schemas.microsoft.com/office/drawing/2014/main" id="{E3E047AE-14BA-9B5B-064A-522B25D97505}"/>
              </a:ext>
            </a:extLst>
          </p:cNvPr>
          <p:cNvGrpSpPr/>
          <p:nvPr/>
        </p:nvGrpSpPr>
        <p:grpSpPr>
          <a:xfrm>
            <a:off x="4307800" y="1406440"/>
            <a:ext cx="3598500" cy="4654060"/>
            <a:chOff x="4602526" y="1406440"/>
            <a:chExt cx="3598500" cy="4654060"/>
          </a:xfrm>
        </p:grpSpPr>
        <p:pic>
          <p:nvPicPr>
            <p:cNvPr id="7" name="Picture 2" descr="Human-AI Teaming: State-of-the-Art and Research Needs">
              <a:extLst>
                <a:ext uri="{FF2B5EF4-FFF2-40B4-BE49-F238E27FC236}">
                  <a16:creationId xmlns:a16="http://schemas.microsoft.com/office/drawing/2014/main" id="{1821A4BE-901A-718F-675D-2221DF2BA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526" y="1406440"/>
              <a:ext cx="3598500" cy="465406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descr="Qr code&#10;&#10;Description automatically generated">
              <a:extLst>
                <a:ext uri="{FF2B5EF4-FFF2-40B4-BE49-F238E27FC236}">
                  <a16:creationId xmlns:a16="http://schemas.microsoft.com/office/drawing/2014/main" id="{1C1FC2A1-A20C-C15E-C417-FDAD6941F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151" y="4912445"/>
              <a:ext cx="1097280" cy="1097280"/>
            </a:xfrm>
            <a:prstGeom prst="rect">
              <a:avLst/>
            </a:prstGeom>
            <a:effectLst>
              <a:outerShdw blurRad="50800" dist="38100" dir="2700000" algn="tl" rotWithShape="0">
                <a:prstClr val="black">
                  <a:alpha val="40000"/>
                </a:prstClr>
              </a:outerShdw>
            </a:effectLst>
          </p:spPr>
        </p:pic>
      </p:grpSp>
      <p:grpSp>
        <p:nvGrpSpPr>
          <p:cNvPr id="16" name="Group 15">
            <a:extLst>
              <a:ext uri="{FF2B5EF4-FFF2-40B4-BE49-F238E27FC236}">
                <a16:creationId xmlns:a16="http://schemas.microsoft.com/office/drawing/2014/main" id="{B8E2D095-C6D0-6BD7-DC32-AFDAE64C6C32}"/>
              </a:ext>
            </a:extLst>
          </p:cNvPr>
          <p:cNvGrpSpPr/>
          <p:nvPr/>
        </p:nvGrpSpPr>
        <p:grpSpPr>
          <a:xfrm>
            <a:off x="8280277" y="1406440"/>
            <a:ext cx="3576691" cy="4654060"/>
            <a:chOff x="8432677" y="1406440"/>
            <a:chExt cx="3576691" cy="4654060"/>
          </a:xfrm>
        </p:grpSpPr>
        <p:pic>
          <p:nvPicPr>
            <p:cNvPr id="10" name="Picture 9">
              <a:extLst>
                <a:ext uri="{FF2B5EF4-FFF2-40B4-BE49-F238E27FC236}">
                  <a16:creationId xmlns:a16="http://schemas.microsoft.com/office/drawing/2014/main" id="{E6B658AE-2B94-916F-9A6F-4D403123608B}"/>
                </a:ext>
              </a:extLst>
            </p:cNvPr>
            <p:cNvPicPr>
              <a:picLocks noChangeAspect="1"/>
            </p:cNvPicPr>
            <p:nvPr/>
          </p:nvPicPr>
          <p:blipFill>
            <a:blip r:embed="rId4"/>
            <a:stretch>
              <a:fillRect/>
            </a:stretch>
          </p:blipFill>
          <p:spPr>
            <a:xfrm>
              <a:off x="8432677" y="1406440"/>
              <a:ext cx="3576691" cy="4654060"/>
            </a:xfrm>
            <a:prstGeom prst="rect">
              <a:avLst/>
            </a:prstGeom>
            <a:effectLst>
              <a:outerShdw blurRad="50800" dist="38100" dir="2700000" algn="tl" rotWithShape="0">
                <a:prstClr val="black">
                  <a:alpha val="40000"/>
                </a:prstClr>
              </a:outerShdw>
            </a:effectLst>
          </p:spPr>
        </p:pic>
        <p:pic>
          <p:nvPicPr>
            <p:cNvPr id="14" name="Picture 13" descr="Qr code&#10;&#10;Description automatically generated">
              <a:extLst>
                <a:ext uri="{FF2B5EF4-FFF2-40B4-BE49-F238E27FC236}">
                  <a16:creationId xmlns:a16="http://schemas.microsoft.com/office/drawing/2014/main" id="{2DB845E7-5708-7C2F-A70F-8485F2CEEC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7725" y="4912445"/>
              <a:ext cx="1097280" cy="1097280"/>
            </a:xfrm>
            <a:prstGeom prst="rect">
              <a:avLst/>
            </a:prstGeom>
            <a:effectLst>
              <a:outerShdw blurRad="50800" dist="38100" dir="2700000" algn="tl" rotWithShape="0">
                <a:prstClr val="black">
                  <a:alpha val="40000"/>
                </a:prstClr>
              </a:outerShdw>
            </a:effectLst>
          </p:spPr>
        </p:pic>
      </p:grpSp>
      <p:grpSp>
        <p:nvGrpSpPr>
          <p:cNvPr id="4" name="Group 3">
            <a:extLst>
              <a:ext uri="{FF2B5EF4-FFF2-40B4-BE49-F238E27FC236}">
                <a16:creationId xmlns:a16="http://schemas.microsoft.com/office/drawing/2014/main" id="{DD5A2AC7-97A9-1A7B-05AB-FF99C5A0E26D}"/>
              </a:ext>
            </a:extLst>
          </p:cNvPr>
          <p:cNvGrpSpPr/>
          <p:nvPr/>
        </p:nvGrpSpPr>
        <p:grpSpPr>
          <a:xfrm>
            <a:off x="315019" y="2188718"/>
            <a:ext cx="3618804" cy="3089504"/>
            <a:chOff x="315019" y="1406440"/>
            <a:chExt cx="3618804" cy="3089504"/>
          </a:xfrm>
        </p:grpSpPr>
        <p:pic>
          <p:nvPicPr>
            <p:cNvPr id="21" name="Picture 20">
              <a:extLst>
                <a:ext uri="{FF2B5EF4-FFF2-40B4-BE49-F238E27FC236}">
                  <a16:creationId xmlns:a16="http://schemas.microsoft.com/office/drawing/2014/main" id="{E396075D-B77F-15FD-F841-B3F329FB0D0A}"/>
                </a:ext>
              </a:extLst>
            </p:cNvPr>
            <p:cNvPicPr>
              <a:picLocks noChangeAspect="1"/>
            </p:cNvPicPr>
            <p:nvPr/>
          </p:nvPicPr>
          <p:blipFill>
            <a:blip r:embed="rId6"/>
            <a:stretch>
              <a:fillRect/>
            </a:stretch>
          </p:blipFill>
          <p:spPr>
            <a:xfrm>
              <a:off x="315019" y="1406440"/>
              <a:ext cx="3618804" cy="3089504"/>
            </a:xfrm>
            <a:prstGeom prst="rect">
              <a:avLst/>
            </a:prstGeom>
            <a:effectLst>
              <a:outerShdw blurRad="50800" dist="38100" dir="2700000" algn="tl" rotWithShape="0">
                <a:prstClr val="black">
                  <a:alpha val="40000"/>
                </a:prstClr>
              </a:outerShdw>
            </a:effectLst>
          </p:spPr>
        </p:pic>
        <p:pic>
          <p:nvPicPr>
            <p:cNvPr id="3" name="Picture 2" descr="Qr code&#10;&#10;Description automatically generated">
              <a:extLst>
                <a:ext uri="{FF2B5EF4-FFF2-40B4-BE49-F238E27FC236}">
                  <a16:creationId xmlns:a16="http://schemas.microsoft.com/office/drawing/2014/main" id="{115A489C-4FAC-F75E-0F1B-26D6437396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3607" y="3351039"/>
              <a:ext cx="1097280" cy="1097280"/>
            </a:xfrm>
            <a:prstGeom prst="rect">
              <a:avLst/>
            </a:prstGeom>
            <a:effectLst>
              <a:outerShdw blurRad="50800" dist="38100" dir="2700000" algn="tl" rotWithShape="0">
                <a:prstClr val="black">
                  <a:alpha val="40000"/>
                </a:prstClr>
              </a:outerShdw>
            </a:effectLst>
          </p:spPr>
        </p:pic>
      </p:grpSp>
      <p:pic>
        <p:nvPicPr>
          <p:cNvPr id="8" name="Picture 7">
            <a:extLst>
              <a:ext uri="{FF2B5EF4-FFF2-40B4-BE49-F238E27FC236}">
                <a16:creationId xmlns:a16="http://schemas.microsoft.com/office/drawing/2014/main" id="{BF33BB59-7A57-8C2D-090A-ECAE2B1DE5D3}"/>
              </a:ext>
            </a:extLst>
          </p:cNvPr>
          <p:cNvPicPr>
            <a:picLocks noChangeAspect="1"/>
          </p:cNvPicPr>
          <p:nvPr/>
        </p:nvPicPr>
        <p:blipFill>
          <a:blip r:embed="rId8"/>
          <a:stretch>
            <a:fillRect/>
          </a:stretch>
        </p:blipFill>
        <p:spPr>
          <a:xfrm>
            <a:off x="315019" y="434073"/>
            <a:ext cx="2920760" cy="1564692"/>
          </a:xfrm>
          <a:prstGeom prst="rect">
            <a:avLst/>
          </a:prstGeom>
        </p:spPr>
      </p:pic>
    </p:spTree>
    <p:extLst>
      <p:ext uri="{BB962C8B-B14F-4D97-AF65-F5344CB8AC3E}">
        <p14:creationId xmlns:p14="http://schemas.microsoft.com/office/powerpoint/2010/main" val="274765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1" fill="hold" nodeType="clickEffect">
                                  <p:stCondLst>
                                    <p:cond delay="0"/>
                                  </p:stCondLst>
                                  <p:childTnLst>
                                    <p:anim calcmode="lin" valueType="num">
                                      <p:cBhvr additive="base">
                                        <p:cTn id="14" dur="500"/>
                                        <p:tgtEl>
                                          <p:spTgt spid="8"/>
                                        </p:tgtEl>
                                        <p:attrNameLst>
                                          <p:attrName>ppt_x</p:attrName>
                                        </p:attrNameLst>
                                      </p:cBhvr>
                                      <p:tavLst>
                                        <p:tav tm="0">
                                          <p:val>
                                            <p:strVal val="ppt_x"/>
                                          </p:val>
                                        </p:tav>
                                        <p:tav tm="100000">
                                          <p:val>
                                            <p:strVal val="ppt_x"/>
                                          </p:val>
                                        </p:tav>
                                      </p:tavLst>
                                    </p:anim>
                                    <p:anim calcmode="lin" valueType="num">
                                      <p:cBhvr additive="base">
                                        <p:cTn id="15" dur="500"/>
                                        <p:tgtEl>
                                          <p:spTgt spid="8"/>
                                        </p:tgtEl>
                                        <p:attrNameLst>
                                          <p:attrName>ppt_y</p:attrName>
                                        </p:attrNameLst>
                                      </p:cBhvr>
                                      <p:tavLst>
                                        <p:tav tm="0">
                                          <p:val>
                                            <p:strVal val="ppt_y"/>
                                          </p:val>
                                        </p:tav>
                                        <p:tav tm="100000">
                                          <p:val>
                                            <p:strVal val="0-ppt_h/2"/>
                                          </p:val>
                                        </p:tav>
                                      </p:tavLst>
                                    </p:anim>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336BC4C7-CB26-A19B-C207-39EB7EAAEA7B}"/>
              </a:ext>
            </a:extLst>
          </p:cNvPr>
          <p:cNvSpPr/>
          <p:nvPr/>
        </p:nvSpPr>
        <p:spPr>
          <a:xfrm>
            <a:off x="7434194" y="3958636"/>
            <a:ext cx="3319531"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B97D8E1-D322-74C6-97C0-A8F0CBC33462}"/>
              </a:ext>
            </a:extLst>
          </p:cNvPr>
          <p:cNvSpPr/>
          <p:nvPr/>
        </p:nvSpPr>
        <p:spPr>
          <a:xfrm>
            <a:off x="7434194" y="2261986"/>
            <a:ext cx="2633731"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41</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DoD Communities of Interest (</a:t>
            </a:r>
            <a:r>
              <a:rPr lang="en-US" sz="4000" dirty="0" err="1">
                <a:latin typeface="Calibri" panose="020F0502020204030204" pitchFamily="34" charset="0"/>
                <a:cs typeface="Calibri" panose="020F0502020204030204" pitchFamily="34" charset="0"/>
              </a:rPr>
              <a:t>CoI</a:t>
            </a:r>
            <a:r>
              <a:rPr lang="en-US" sz="4000"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308A85FB-63F2-2E53-444B-0C29EE99BECB}"/>
              </a:ext>
            </a:extLst>
          </p:cNvPr>
          <p:cNvPicPr>
            <a:picLocks noChangeAspect="1"/>
          </p:cNvPicPr>
          <p:nvPr/>
        </p:nvPicPr>
        <p:blipFill rotWithShape="1">
          <a:blip r:embed="rId3"/>
          <a:srcRect l="2273" t="422" r="2435"/>
          <a:stretch/>
        </p:blipFill>
        <p:spPr>
          <a:xfrm>
            <a:off x="0" y="815335"/>
            <a:ext cx="6789292" cy="6056949"/>
          </a:xfrm>
          <a:prstGeom prst="rect">
            <a:avLst/>
          </a:prstGeom>
          <a:effectLst/>
        </p:spPr>
      </p:pic>
      <p:pic>
        <p:nvPicPr>
          <p:cNvPr id="22" name="Picture 21" descr="Qr code&#10;&#10;Description automatically generated">
            <a:extLst>
              <a:ext uri="{FF2B5EF4-FFF2-40B4-BE49-F238E27FC236}">
                <a16:creationId xmlns:a16="http://schemas.microsoft.com/office/drawing/2014/main" id="{9954667E-E07D-8779-BB8A-201CC78C6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57" y="5662296"/>
            <a:ext cx="1097280" cy="1097280"/>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AB2BF8EB-0489-8554-F2A6-39834A844438}"/>
              </a:ext>
            </a:extLst>
          </p:cNvPr>
          <p:cNvSpPr txBox="1"/>
          <p:nvPr/>
        </p:nvSpPr>
        <p:spPr>
          <a:xfrm>
            <a:off x="7377044" y="1643188"/>
            <a:ext cx="4643506" cy="3970318"/>
          </a:xfrm>
          <a:prstGeom prst="rect">
            <a:avLst/>
          </a:prstGeom>
          <a:noFill/>
        </p:spPr>
        <p:txBody>
          <a:bodyPr wrap="square">
            <a:spAutoFit/>
          </a:bodyPr>
          <a:lstStyle/>
          <a:p>
            <a:r>
              <a:rPr lang="en-US" sz="3600" dirty="0">
                <a:latin typeface="Bahnschrift Light Condensed" panose="020B0502040204020203" pitchFamily="34" charset="0"/>
                <a:cs typeface="Calibri" panose="020F0502020204030204" pitchFamily="34" charset="0"/>
              </a:rPr>
              <a:t>Closely examines the DoD’s S&amp;T investments in the enabling of autonomous systems, to include the strategic assessment of the challenges, gaps, and opportunities.</a:t>
            </a:r>
            <a:endParaRPr lang="en-US" sz="4000" dirty="0">
              <a:latin typeface="Bahnschrift Light Condensed" panose="020B0502040204020203" pitchFamily="34" charset="0"/>
              <a:cs typeface="Calibri" panose="020F0502020204030204" pitchFamily="34" charset="0"/>
            </a:endParaRPr>
          </a:p>
        </p:txBody>
      </p:sp>
    </p:spTree>
    <p:extLst>
      <p:ext uri="{BB962C8B-B14F-4D97-AF65-F5344CB8AC3E}">
        <p14:creationId xmlns:p14="http://schemas.microsoft.com/office/powerpoint/2010/main" val="347046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1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42</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DoD Communities of Interest (</a:t>
            </a:r>
            <a:r>
              <a:rPr lang="en-US" sz="4000" dirty="0" err="1">
                <a:latin typeface="Calibri" panose="020F0502020204030204" pitchFamily="34" charset="0"/>
                <a:cs typeface="Calibri" panose="020F0502020204030204" pitchFamily="34" charset="0"/>
              </a:rPr>
              <a:t>CoI</a:t>
            </a:r>
            <a:r>
              <a:rPr lang="en-US" sz="4000" dirty="0">
                <a:latin typeface="Calibri" panose="020F0502020204030204" pitchFamily="34" charset="0"/>
                <a:cs typeface="Calibri" panose="020F0502020204030204" pitchFamily="34" charset="0"/>
              </a:rPr>
              <a:t>)</a:t>
            </a:r>
          </a:p>
        </p:txBody>
      </p:sp>
      <p:pic>
        <p:nvPicPr>
          <p:cNvPr id="4" name="Picture 3">
            <a:extLst>
              <a:ext uri="{FF2B5EF4-FFF2-40B4-BE49-F238E27FC236}">
                <a16:creationId xmlns:a16="http://schemas.microsoft.com/office/drawing/2014/main" id="{308A85FB-63F2-2E53-444B-0C29EE99BECB}"/>
              </a:ext>
            </a:extLst>
          </p:cNvPr>
          <p:cNvPicPr>
            <a:picLocks noChangeAspect="1"/>
          </p:cNvPicPr>
          <p:nvPr/>
        </p:nvPicPr>
        <p:blipFill rotWithShape="1">
          <a:blip r:embed="rId3"/>
          <a:srcRect l="2273" t="422" r="2435"/>
          <a:stretch/>
        </p:blipFill>
        <p:spPr>
          <a:xfrm>
            <a:off x="0" y="815335"/>
            <a:ext cx="6789292" cy="6056949"/>
          </a:xfrm>
          <a:prstGeom prst="rect">
            <a:avLst/>
          </a:prstGeom>
          <a:effectLst/>
        </p:spPr>
      </p:pic>
      <p:pic>
        <p:nvPicPr>
          <p:cNvPr id="22" name="Picture 21" descr="Qr code&#10;&#10;Description automatically generated">
            <a:extLst>
              <a:ext uri="{FF2B5EF4-FFF2-40B4-BE49-F238E27FC236}">
                <a16:creationId xmlns:a16="http://schemas.microsoft.com/office/drawing/2014/main" id="{9954667E-E07D-8779-BB8A-201CC78C61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857" y="5662296"/>
            <a:ext cx="1097280" cy="1097280"/>
          </a:xfrm>
          <a:prstGeom prst="rect">
            <a:avLst/>
          </a:prstGeom>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F992DFE9-E001-19B7-8BF4-6A1E56A1CB41}"/>
              </a:ext>
            </a:extLst>
          </p:cNvPr>
          <p:cNvGrpSpPr/>
          <p:nvPr/>
        </p:nvGrpSpPr>
        <p:grpSpPr>
          <a:xfrm>
            <a:off x="695325" y="909499"/>
            <a:ext cx="11355641" cy="1856393"/>
            <a:chOff x="695325" y="909499"/>
            <a:chExt cx="11355641" cy="1856393"/>
          </a:xfrm>
        </p:grpSpPr>
        <p:pic>
          <p:nvPicPr>
            <p:cNvPr id="11" name="Picture 10">
              <a:extLst>
                <a:ext uri="{FF2B5EF4-FFF2-40B4-BE49-F238E27FC236}">
                  <a16:creationId xmlns:a16="http://schemas.microsoft.com/office/drawing/2014/main" id="{0862D164-43F7-C35F-4150-9525B2E2E401}"/>
                </a:ext>
              </a:extLst>
            </p:cNvPr>
            <p:cNvPicPr>
              <a:picLocks noChangeAspect="1"/>
            </p:cNvPicPr>
            <p:nvPr/>
          </p:nvPicPr>
          <p:blipFill>
            <a:blip r:embed="rId5"/>
            <a:stretch>
              <a:fillRect/>
            </a:stretch>
          </p:blipFill>
          <p:spPr>
            <a:xfrm>
              <a:off x="6930326" y="1499255"/>
              <a:ext cx="5120640" cy="1266637"/>
            </a:xfrm>
            <a:prstGeom prst="rect">
              <a:avLst/>
            </a:prstGeom>
            <a:ln w="19050">
              <a:solidFill>
                <a:srgbClr val="FF0000"/>
              </a:solidFill>
            </a:ln>
          </p:spPr>
        </p:pic>
        <p:sp>
          <p:nvSpPr>
            <p:cNvPr id="5" name="Rectangle 4">
              <a:extLst>
                <a:ext uri="{FF2B5EF4-FFF2-40B4-BE49-F238E27FC236}">
                  <a16:creationId xmlns:a16="http://schemas.microsoft.com/office/drawing/2014/main" id="{B042FC47-AA20-C2D4-C481-7AACAA34EA90}"/>
                </a:ext>
              </a:extLst>
            </p:cNvPr>
            <p:cNvSpPr/>
            <p:nvPr/>
          </p:nvSpPr>
          <p:spPr bwMode="auto">
            <a:xfrm>
              <a:off x="695325" y="2238375"/>
              <a:ext cx="1771650" cy="527517"/>
            </a:xfrm>
            <a:prstGeom prst="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8" name="Straight Arrow Connector 7">
              <a:extLst>
                <a:ext uri="{FF2B5EF4-FFF2-40B4-BE49-F238E27FC236}">
                  <a16:creationId xmlns:a16="http://schemas.microsoft.com/office/drawing/2014/main" id="{775886BE-641B-687D-ED40-CEA181D7E0D1}"/>
                </a:ext>
              </a:extLst>
            </p:cNvPr>
            <p:cNvCxnSpPr>
              <a:stCxn id="5" idx="3"/>
              <a:endCxn id="11" idx="1"/>
            </p:cNvCxnSpPr>
            <p:nvPr/>
          </p:nvCxnSpPr>
          <p:spPr bwMode="auto">
            <a:xfrm flipV="1">
              <a:off x="2466975" y="2132574"/>
              <a:ext cx="4463351" cy="369560"/>
            </a:xfrm>
            <a:prstGeom prst="straightConnector1">
              <a:avLst/>
            </a:prstGeom>
            <a:solidFill>
              <a:schemeClr val="accent1"/>
            </a:solidFill>
            <a:ln w="19050" cap="flat" cmpd="sng" algn="ctr">
              <a:solidFill>
                <a:srgbClr val="FF0000"/>
              </a:solidFill>
              <a:prstDash val="solid"/>
              <a:miter lim="800000"/>
              <a:headEnd type="none" w="med" len="med"/>
              <a:tailEnd type="triangle"/>
            </a:ln>
            <a:effectLst/>
          </p:spPr>
        </p:cxnSp>
        <p:sp>
          <p:nvSpPr>
            <p:cNvPr id="20" name="TextBox 19">
              <a:extLst>
                <a:ext uri="{FF2B5EF4-FFF2-40B4-BE49-F238E27FC236}">
                  <a16:creationId xmlns:a16="http://schemas.microsoft.com/office/drawing/2014/main" id="{ED2C9DBD-0F4F-B909-9BD7-071A85FCAA4E}"/>
                </a:ext>
              </a:extLst>
            </p:cNvPr>
            <p:cNvSpPr txBox="1"/>
            <p:nvPr/>
          </p:nvSpPr>
          <p:spPr>
            <a:xfrm>
              <a:off x="6930325" y="909499"/>
              <a:ext cx="4347275" cy="584775"/>
            </a:xfrm>
            <a:prstGeom prst="rect">
              <a:avLst/>
            </a:prstGeom>
            <a:noFill/>
          </p:spPr>
          <p:txBody>
            <a:bodyPr wrap="square" rtlCol="0">
              <a:spAutoFit/>
            </a:bodyPr>
            <a:lstStyle/>
            <a:p>
              <a:r>
                <a:rPr lang="en-US" b="1" dirty="0">
                  <a:solidFill>
                    <a:srgbClr val="002060"/>
                  </a:solidFill>
                  <a:latin typeface="Calibri" panose="020F0502020204030204" pitchFamily="34" charset="0"/>
                  <a:cs typeface="Calibri" panose="020F0502020204030204" pitchFamily="34" charset="0"/>
                </a:rPr>
                <a:t>Scope/Trust Areas</a:t>
              </a:r>
            </a:p>
          </p:txBody>
        </p:sp>
      </p:grpSp>
      <p:grpSp>
        <p:nvGrpSpPr>
          <p:cNvPr id="7" name="Group 6">
            <a:extLst>
              <a:ext uri="{FF2B5EF4-FFF2-40B4-BE49-F238E27FC236}">
                <a16:creationId xmlns:a16="http://schemas.microsoft.com/office/drawing/2014/main" id="{C063FCBD-ECB4-4F52-2333-7D3C1F3B4B19}"/>
              </a:ext>
            </a:extLst>
          </p:cNvPr>
          <p:cNvGrpSpPr/>
          <p:nvPr/>
        </p:nvGrpSpPr>
        <p:grpSpPr>
          <a:xfrm>
            <a:off x="2543175" y="3105911"/>
            <a:ext cx="9507791" cy="2180465"/>
            <a:chOff x="2543175" y="3105911"/>
            <a:chExt cx="9507791" cy="2180465"/>
          </a:xfrm>
        </p:grpSpPr>
        <p:pic>
          <p:nvPicPr>
            <p:cNvPr id="17" name="Picture 16">
              <a:extLst>
                <a:ext uri="{FF2B5EF4-FFF2-40B4-BE49-F238E27FC236}">
                  <a16:creationId xmlns:a16="http://schemas.microsoft.com/office/drawing/2014/main" id="{0384C9F6-42A9-CB31-2CCF-9E43D926AB6C}"/>
                </a:ext>
              </a:extLst>
            </p:cNvPr>
            <p:cNvPicPr>
              <a:picLocks noChangeAspect="1"/>
            </p:cNvPicPr>
            <p:nvPr/>
          </p:nvPicPr>
          <p:blipFill>
            <a:blip r:embed="rId6"/>
            <a:stretch>
              <a:fillRect/>
            </a:stretch>
          </p:blipFill>
          <p:spPr>
            <a:xfrm>
              <a:off x="6930326" y="3676537"/>
              <a:ext cx="5120640" cy="791372"/>
            </a:xfrm>
            <a:prstGeom prst="rect">
              <a:avLst/>
            </a:prstGeom>
            <a:ln w="19050">
              <a:solidFill>
                <a:srgbClr val="FF0000"/>
              </a:solidFill>
            </a:ln>
          </p:spPr>
        </p:pic>
        <p:sp>
          <p:nvSpPr>
            <p:cNvPr id="10" name="Rectangle 9">
              <a:extLst>
                <a:ext uri="{FF2B5EF4-FFF2-40B4-BE49-F238E27FC236}">
                  <a16:creationId xmlns:a16="http://schemas.microsoft.com/office/drawing/2014/main" id="{E3E8D158-F244-F032-6DC8-76B302A9AAE6}"/>
                </a:ext>
              </a:extLst>
            </p:cNvPr>
            <p:cNvSpPr/>
            <p:nvPr/>
          </p:nvSpPr>
          <p:spPr bwMode="auto">
            <a:xfrm>
              <a:off x="2543175" y="5029500"/>
              <a:ext cx="1685925" cy="256876"/>
            </a:xfrm>
            <a:prstGeom prst="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2" name="Straight Arrow Connector 11">
              <a:extLst>
                <a:ext uri="{FF2B5EF4-FFF2-40B4-BE49-F238E27FC236}">
                  <a16:creationId xmlns:a16="http://schemas.microsoft.com/office/drawing/2014/main" id="{A0551317-B850-6135-DB32-6D6FB6EA79D2}"/>
                </a:ext>
              </a:extLst>
            </p:cNvPr>
            <p:cNvCxnSpPr>
              <a:cxnSpLocks/>
              <a:stCxn id="10" idx="3"/>
              <a:endCxn id="17" idx="1"/>
            </p:cNvCxnSpPr>
            <p:nvPr/>
          </p:nvCxnSpPr>
          <p:spPr bwMode="auto">
            <a:xfrm flipV="1">
              <a:off x="4229100" y="4072223"/>
              <a:ext cx="2701226" cy="1085715"/>
            </a:xfrm>
            <a:prstGeom prst="straightConnector1">
              <a:avLst/>
            </a:prstGeom>
            <a:solidFill>
              <a:schemeClr val="accent1"/>
            </a:solidFill>
            <a:ln w="19050" cap="flat" cmpd="sng" algn="ctr">
              <a:solidFill>
                <a:srgbClr val="FF0000"/>
              </a:solidFill>
              <a:prstDash val="solid"/>
              <a:miter lim="800000"/>
              <a:headEnd type="none" w="med" len="med"/>
              <a:tailEnd type="triangle"/>
            </a:ln>
            <a:effectLst/>
          </p:spPr>
        </p:cxnSp>
        <p:sp>
          <p:nvSpPr>
            <p:cNvPr id="23" name="TextBox 22">
              <a:extLst>
                <a:ext uri="{FF2B5EF4-FFF2-40B4-BE49-F238E27FC236}">
                  <a16:creationId xmlns:a16="http://schemas.microsoft.com/office/drawing/2014/main" id="{446FB96E-85EA-6D35-125A-30346BE3C6B7}"/>
                </a:ext>
              </a:extLst>
            </p:cNvPr>
            <p:cNvSpPr txBox="1"/>
            <p:nvPr/>
          </p:nvSpPr>
          <p:spPr>
            <a:xfrm>
              <a:off x="6930324" y="3105911"/>
              <a:ext cx="4347275" cy="584775"/>
            </a:xfrm>
            <a:prstGeom prst="rect">
              <a:avLst/>
            </a:prstGeom>
            <a:noFill/>
          </p:spPr>
          <p:txBody>
            <a:bodyPr wrap="square" rtlCol="0">
              <a:spAutoFit/>
            </a:bodyPr>
            <a:lstStyle/>
            <a:p>
              <a:r>
                <a:rPr lang="en-US" b="1" dirty="0">
                  <a:solidFill>
                    <a:srgbClr val="002060"/>
                  </a:solidFill>
                  <a:latin typeface="Calibri" panose="020F0502020204030204" pitchFamily="34" charset="0"/>
                  <a:cs typeface="Calibri" panose="020F0502020204030204" pitchFamily="34" charset="0"/>
                </a:rPr>
                <a:t>Focus Going Forward</a:t>
              </a:r>
            </a:p>
          </p:txBody>
        </p:sp>
      </p:grpSp>
      <p:grpSp>
        <p:nvGrpSpPr>
          <p:cNvPr id="13" name="Group 12">
            <a:extLst>
              <a:ext uri="{FF2B5EF4-FFF2-40B4-BE49-F238E27FC236}">
                <a16:creationId xmlns:a16="http://schemas.microsoft.com/office/drawing/2014/main" id="{66381723-BAF6-0AC4-C41A-E827CC859D18}"/>
              </a:ext>
            </a:extLst>
          </p:cNvPr>
          <p:cNvGrpSpPr/>
          <p:nvPr/>
        </p:nvGrpSpPr>
        <p:grpSpPr>
          <a:xfrm>
            <a:off x="4810821" y="4806138"/>
            <a:ext cx="7240145" cy="1360207"/>
            <a:chOff x="4810821" y="4806138"/>
            <a:chExt cx="7240145" cy="1360207"/>
          </a:xfrm>
        </p:grpSpPr>
        <p:pic>
          <p:nvPicPr>
            <p:cNvPr id="21" name="Picture 20">
              <a:extLst>
                <a:ext uri="{FF2B5EF4-FFF2-40B4-BE49-F238E27FC236}">
                  <a16:creationId xmlns:a16="http://schemas.microsoft.com/office/drawing/2014/main" id="{457630CE-F8E7-E5A8-078F-93E79081458F}"/>
                </a:ext>
              </a:extLst>
            </p:cNvPr>
            <p:cNvPicPr>
              <a:picLocks noChangeAspect="1"/>
            </p:cNvPicPr>
            <p:nvPr/>
          </p:nvPicPr>
          <p:blipFill>
            <a:blip r:embed="rId7"/>
            <a:stretch>
              <a:fillRect/>
            </a:stretch>
          </p:blipFill>
          <p:spPr>
            <a:xfrm>
              <a:off x="6930326" y="5378554"/>
              <a:ext cx="5120640" cy="787791"/>
            </a:xfrm>
            <a:prstGeom prst="rect">
              <a:avLst/>
            </a:prstGeom>
            <a:ln w="19050">
              <a:solidFill>
                <a:srgbClr val="FF0000"/>
              </a:solidFill>
            </a:ln>
          </p:spPr>
        </p:pic>
        <p:sp>
          <p:nvSpPr>
            <p:cNvPr id="15" name="Rectangle 14">
              <a:extLst>
                <a:ext uri="{FF2B5EF4-FFF2-40B4-BE49-F238E27FC236}">
                  <a16:creationId xmlns:a16="http://schemas.microsoft.com/office/drawing/2014/main" id="{DD75F40D-319D-CACF-D717-0EA64EAF8AC4}"/>
                </a:ext>
              </a:extLst>
            </p:cNvPr>
            <p:cNvSpPr/>
            <p:nvPr/>
          </p:nvSpPr>
          <p:spPr bwMode="auto">
            <a:xfrm>
              <a:off x="4810821" y="5610775"/>
              <a:ext cx="1666179" cy="256625"/>
            </a:xfrm>
            <a:prstGeom prst="rect">
              <a:avLst/>
            </a:prstGeom>
            <a:noFill/>
            <a:ln w="1905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cxnSp>
          <p:nvCxnSpPr>
            <p:cNvPr id="16" name="Straight Arrow Connector 15">
              <a:extLst>
                <a:ext uri="{FF2B5EF4-FFF2-40B4-BE49-F238E27FC236}">
                  <a16:creationId xmlns:a16="http://schemas.microsoft.com/office/drawing/2014/main" id="{76007917-A605-3833-273A-1B3B279700A7}"/>
                </a:ext>
              </a:extLst>
            </p:cNvPr>
            <p:cNvCxnSpPr>
              <a:cxnSpLocks/>
              <a:stCxn id="15" idx="3"/>
              <a:endCxn id="21" idx="1"/>
            </p:cNvCxnSpPr>
            <p:nvPr/>
          </p:nvCxnSpPr>
          <p:spPr bwMode="auto">
            <a:xfrm>
              <a:off x="6477000" y="5739088"/>
              <a:ext cx="453326" cy="33362"/>
            </a:xfrm>
            <a:prstGeom prst="straightConnector1">
              <a:avLst/>
            </a:prstGeom>
            <a:solidFill>
              <a:schemeClr val="accent1"/>
            </a:solidFill>
            <a:ln w="19050" cap="flat" cmpd="sng" algn="ctr">
              <a:solidFill>
                <a:srgbClr val="FF0000"/>
              </a:solidFill>
              <a:prstDash val="solid"/>
              <a:miter lim="800000"/>
              <a:headEnd type="none" w="med" len="med"/>
              <a:tailEnd type="triangle"/>
            </a:ln>
            <a:effectLst/>
          </p:spPr>
        </p:cxnSp>
        <p:sp>
          <p:nvSpPr>
            <p:cNvPr id="24" name="TextBox 23">
              <a:extLst>
                <a:ext uri="{FF2B5EF4-FFF2-40B4-BE49-F238E27FC236}">
                  <a16:creationId xmlns:a16="http://schemas.microsoft.com/office/drawing/2014/main" id="{936E86E6-4705-3E0C-4BD0-6D4BCDD5DA4E}"/>
                </a:ext>
              </a:extLst>
            </p:cNvPr>
            <p:cNvSpPr txBox="1"/>
            <p:nvPr/>
          </p:nvSpPr>
          <p:spPr>
            <a:xfrm>
              <a:off x="6928163" y="4806138"/>
              <a:ext cx="4347275" cy="584775"/>
            </a:xfrm>
            <a:prstGeom prst="rect">
              <a:avLst/>
            </a:prstGeom>
            <a:noFill/>
          </p:spPr>
          <p:txBody>
            <a:bodyPr wrap="square" rtlCol="0">
              <a:spAutoFit/>
            </a:bodyPr>
            <a:lstStyle/>
            <a:p>
              <a:r>
                <a:rPr lang="en-US" b="1" dirty="0">
                  <a:solidFill>
                    <a:srgbClr val="002060"/>
                  </a:solidFill>
                  <a:latin typeface="Calibri" panose="020F0502020204030204" pitchFamily="34" charset="0"/>
                  <a:cs typeface="Calibri" panose="020F0502020204030204" pitchFamily="34" charset="0"/>
                </a:rPr>
                <a:t>Outcomes</a:t>
              </a:r>
            </a:p>
          </p:txBody>
        </p:sp>
      </p:grpSp>
    </p:spTree>
    <p:extLst>
      <p:ext uri="{BB962C8B-B14F-4D97-AF65-F5344CB8AC3E}">
        <p14:creationId xmlns:p14="http://schemas.microsoft.com/office/powerpoint/2010/main" val="3558543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4242530C-AA26-ADFC-B3B0-1912D9A91F8F}"/>
              </a:ext>
            </a:extLst>
          </p:cNvPr>
          <p:cNvSpPr/>
          <p:nvPr/>
        </p:nvSpPr>
        <p:spPr>
          <a:xfrm>
            <a:off x="8415269" y="2804911"/>
            <a:ext cx="1852681"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3D53EA0-B50A-12B1-47DC-77ED142A99BA}"/>
              </a:ext>
            </a:extLst>
          </p:cNvPr>
          <p:cNvSpPr/>
          <p:nvPr/>
        </p:nvSpPr>
        <p:spPr>
          <a:xfrm>
            <a:off x="5583757" y="3327109"/>
            <a:ext cx="1769544"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3E5D9B96-FA53-F29E-E333-58C6268DDA3A}"/>
              </a:ext>
            </a:extLst>
          </p:cNvPr>
          <p:cNvSpPr/>
          <p:nvPr/>
        </p:nvSpPr>
        <p:spPr>
          <a:xfrm>
            <a:off x="6002857" y="4437882"/>
            <a:ext cx="2236268"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DDAFCF85-8C39-0FB9-83DD-CDA101B12372}"/>
              </a:ext>
            </a:extLst>
          </p:cNvPr>
          <p:cNvSpPr/>
          <p:nvPr/>
        </p:nvSpPr>
        <p:spPr>
          <a:xfrm>
            <a:off x="7120990" y="4984122"/>
            <a:ext cx="2689759"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43</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Research Gaps and Roadmaps</a:t>
            </a:r>
          </a:p>
        </p:txBody>
      </p:sp>
      <p:grpSp>
        <p:nvGrpSpPr>
          <p:cNvPr id="15" name="Group 14">
            <a:extLst>
              <a:ext uri="{FF2B5EF4-FFF2-40B4-BE49-F238E27FC236}">
                <a16:creationId xmlns:a16="http://schemas.microsoft.com/office/drawing/2014/main" id="{E3E047AE-14BA-9B5B-064A-522B25D97505}"/>
              </a:ext>
            </a:extLst>
          </p:cNvPr>
          <p:cNvGrpSpPr/>
          <p:nvPr/>
        </p:nvGrpSpPr>
        <p:grpSpPr>
          <a:xfrm>
            <a:off x="354925" y="1332094"/>
            <a:ext cx="3598500" cy="4654060"/>
            <a:chOff x="4602526" y="1406440"/>
            <a:chExt cx="3598500" cy="4654060"/>
          </a:xfrm>
        </p:grpSpPr>
        <p:pic>
          <p:nvPicPr>
            <p:cNvPr id="7" name="Picture 2" descr="Human-AI Teaming: State-of-the-Art and Research Needs">
              <a:extLst>
                <a:ext uri="{FF2B5EF4-FFF2-40B4-BE49-F238E27FC236}">
                  <a16:creationId xmlns:a16="http://schemas.microsoft.com/office/drawing/2014/main" id="{1821A4BE-901A-718F-675D-2221DF2BA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526" y="1406440"/>
              <a:ext cx="3598500" cy="465406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descr="Qr code&#10;&#10;Description automatically generated">
              <a:extLst>
                <a:ext uri="{FF2B5EF4-FFF2-40B4-BE49-F238E27FC236}">
                  <a16:creationId xmlns:a16="http://schemas.microsoft.com/office/drawing/2014/main" id="{1C1FC2A1-A20C-C15E-C417-FDAD6941F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151" y="4912445"/>
              <a:ext cx="1097280" cy="1097280"/>
            </a:xfrm>
            <a:prstGeom prst="rect">
              <a:avLst/>
            </a:prstGeom>
            <a:effectLst>
              <a:outerShdw blurRad="50800" dist="38100" dir="2700000" algn="tl" rotWithShape="0">
                <a:prstClr val="black">
                  <a:alpha val="40000"/>
                </a:prstClr>
              </a:outerShdw>
            </a:effectLst>
          </p:spPr>
        </p:pic>
      </p:grpSp>
      <p:sp>
        <p:nvSpPr>
          <p:cNvPr id="57" name="TextBox 56">
            <a:extLst>
              <a:ext uri="{FF2B5EF4-FFF2-40B4-BE49-F238E27FC236}">
                <a16:creationId xmlns:a16="http://schemas.microsoft.com/office/drawing/2014/main" id="{132BB07F-89DD-66DB-195E-571726033EFA}"/>
              </a:ext>
            </a:extLst>
          </p:cNvPr>
          <p:cNvSpPr txBox="1"/>
          <p:nvPr/>
        </p:nvSpPr>
        <p:spPr>
          <a:xfrm>
            <a:off x="5583756" y="1578338"/>
            <a:ext cx="5079530" cy="3970318"/>
          </a:xfrm>
          <a:prstGeom prst="rect">
            <a:avLst/>
          </a:prstGeom>
          <a:noFill/>
        </p:spPr>
        <p:txBody>
          <a:bodyPr wrap="square">
            <a:spAutoFit/>
          </a:bodyPr>
          <a:lstStyle/>
          <a:p>
            <a:r>
              <a:rPr lang="en-US" sz="3600" dirty="0">
                <a:latin typeface="Bahnschrift Light Condensed" panose="020B0502040204020203" pitchFamily="34" charset="0"/>
                <a:cs typeface="Calibri" panose="020F0502020204030204" pitchFamily="34" charset="0"/>
              </a:rPr>
              <a:t>Consensus study report from the National Academies Press examining how to design and implement Human-AI systems. It presents a comprehensive list of research gaps, prioritized against a 15-year roadmap.</a:t>
            </a:r>
            <a:endParaRPr lang="en-US" sz="4000" dirty="0">
              <a:latin typeface="Bahnschrift Light Condensed" panose="020B0502040204020203" pitchFamily="34" charset="0"/>
              <a:cs typeface="Calibri" panose="020F0502020204030204" pitchFamily="34" charset="0"/>
            </a:endParaRPr>
          </a:p>
        </p:txBody>
      </p:sp>
    </p:spTree>
    <p:extLst>
      <p:ext uri="{BB962C8B-B14F-4D97-AF65-F5344CB8AC3E}">
        <p14:creationId xmlns:p14="http://schemas.microsoft.com/office/powerpoint/2010/main" val="38476278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8"/>
                                        </p:tgtEl>
                                        <p:attrNameLst>
                                          <p:attrName>style.visibility</p:attrName>
                                        </p:attrNameLst>
                                      </p:cBhvr>
                                      <p:to>
                                        <p:strVal val="visible"/>
                                      </p:to>
                                    </p:set>
                                    <p:animEffect transition="in" filter="wipe(left)">
                                      <p:cBhvr>
                                        <p:cTn id="12" dur="1000"/>
                                        <p:tgtEl>
                                          <p:spTgt spid="58"/>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wipe(left)">
                                      <p:cBhvr>
                                        <p:cTn id="16" dur="1000"/>
                                        <p:tgtEl>
                                          <p:spTgt spid="5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wipe(left)">
                                      <p:cBhvr>
                                        <p:cTn id="21" dur="1000"/>
                                        <p:tgtEl>
                                          <p:spTgt spid="6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left)">
                                      <p:cBhvr>
                                        <p:cTn id="26" dur="10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5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44</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Research Gaps and Roadmaps</a:t>
            </a:r>
          </a:p>
        </p:txBody>
      </p:sp>
      <p:grpSp>
        <p:nvGrpSpPr>
          <p:cNvPr id="15" name="Group 14">
            <a:extLst>
              <a:ext uri="{FF2B5EF4-FFF2-40B4-BE49-F238E27FC236}">
                <a16:creationId xmlns:a16="http://schemas.microsoft.com/office/drawing/2014/main" id="{E3E047AE-14BA-9B5B-064A-522B25D97505}"/>
              </a:ext>
            </a:extLst>
          </p:cNvPr>
          <p:cNvGrpSpPr/>
          <p:nvPr/>
        </p:nvGrpSpPr>
        <p:grpSpPr>
          <a:xfrm>
            <a:off x="354925" y="1332094"/>
            <a:ext cx="3598500" cy="4654060"/>
            <a:chOff x="4602526" y="1406440"/>
            <a:chExt cx="3598500" cy="4654060"/>
          </a:xfrm>
        </p:grpSpPr>
        <p:pic>
          <p:nvPicPr>
            <p:cNvPr id="7" name="Picture 2" descr="Human-AI Teaming: State-of-the-Art and Research Needs">
              <a:extLst>
                <a:ext uri="{FF2B5EF4-FFF2-40B4-BE49-F238E27FC236}">
                  <a16:creationId xmlns:a16="http://schemas.microsoft.com/office/drawing/2014/main" id="{1821A4BE-901A-718F-675D-2221DF2BA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526" y="1406440"/>
              <a:ext cx="3598500" cy="465406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descr="Qr code&#10;&#10;Description automatically generated">
              <a:extLst>
                <a:ext uri="{FF2B5EF4-FFF2-40B4-BE49-F238E27FC236}">
                  <a16:creationId xmlns:a16="http://schemas.microsoft.com/office/drawing/2014/main" id="{1C1FC2A1-A20C-C15E-C417-FDAD6941F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151" y="4912445"/>
              <a:ext cx="1097280" cy="1097280"/>
            </a:xfrm>
            <a:prstGeom prst="rect">
              <a:avLst/>
            </a:prstGeom>
            <a:effectLst>
              <a:outerShdw blurRad="50800" dist="38100" dir="2700000" algn="tl" rotWithShape="0">
                <a:prstClr val="black">
                  <a:alpha val="40000"/>
                </a:prstClr>
              </a:outerShdw>
            </a:effectLst>
          </p:spPr>
        </p:pic>
      </p:grpSp>
      <p:grpSp>
        <p:nvGrpSpPr>
          <p:cNvPr id="5" name="Group 4">
            <a:extLst>
              <a:ext uri="{FF2B5EF4-FFF2-40B4-BE49-F238E27FC236}">
                <a16:creationId xmlns:a16="http://schemas.microsoft.com/office/drawing/2014/main" id="{A2F91B7B-FEDD-B8C8-5A52-7B7F1EB734BD}"/>
              </a:ext>
            </a:extLst>
          </p:cNvPr>
          <p:cNvGrpSpPr/>
          <p:nvPr/>
        </p:nvGrpSpPr>
        <p:grpSpPr>
          <a:xfrm>
            <a:off x="4419052" y="1332094"/>
            <a:ext cx="3457575" cy="714375"/>
            <a:chOff x="4810125" y="962024"/>
            <a:chExt cx="3457575" cy="714375"/>
          </a:xfrm>
        </p:grpSpPr>
        <p:sp>
          <p:nvSpPr>
            <p:cNvPr id="6" name="Rectangle: Rounded Corners 5">
              <a:extLst>
                <a:ext uri="{FF2B5EF4-FFF2-40B4-BE49-F238E27FC236}">
                  <a16:creationId xmlns:a16="http://schemas.microsoft.com/office/drawing/2014/main" id="{510748AA-A7FF-23A0-9E16-B254D0560506}"/>
                </a:ext>
              </a:extLst>
            </p:cNvPr>
            <p:cNvSpPr/>
            <p:nvPr/>
          </p:nvSpPr>
          <p:spPr bwMode="auto">
            <a:xfrm>
              <a:off x="4810125" y="962024"/>
              <a:ext cx="3457575" cy="714375"/>
            </a:xfrm>
            <a:prstGeom prst="roundRect">
              <a:avLst>
                <a:gd name="adj" fmla="val 13351"/>
              </a:avLst>
            </a:prstGeom>
            <a:solidFill>
              <a:schemeClr val="tx1">
                <a:lumMod val="95000"/>
                <a:lumOff val="5000"/>
              </a:schemeClr>
            </a:solidFill>
            <a:ln w="57150" cap="flat" cmpd="sng" algn="ctr">
              <a:solidFill>
                <a:srgbClr val="008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extBox 7">
              <a:extLst>
                <a:ext uri="{FF2B5EF4-FFF2-40B4-BE49-F238E27FC236}">
                  <a16:creationId xmlns:a16="http://schemas.microsoft.com/office/drawing/2014/main" id="{96A6936D-78CB-AA93-FB4F-54C246A927A4}"/>
                </a:ext>
              </a:extLst>
            </p:cNvPr>
            <p:cNvSpPr txBox="1"/>
            <p:nvPr/>
          </p:nvSpPr>
          <p:spPr>
            <a:xfrm>
              <a:off x="5191126" y="1010720"/>
              <a:ext cx="2895599" cy="646331"/>
            </a:xfrm>
            <a:prstGeom prst="rect">
              <a:avLst/>
            </a:prstGeom>
            <a:noFill/>
          </p:spPr>
          <p:txBody>
            <a:bodyPr wrap="square" rtlCol="0">
              <a:spAutoFit/>
            </a:bodyPr>
            <a:lstStyle/>
            <a:p>
              <a:r>
                <a:rPr lang="en-US" sz="1800" dirty="0">
                  <a:solidFill>
                    <a:schemeClr val="bg1"/>
                  </a:solidFill>
                  <a:latin typeface="Arial Narrow" panose="020B0606020202030204" pitchFamily="34" charset="0"/>
                </a:rPr>
                <a:t>Human-AI Teaming Methods And Models</a:t>
              </a:r>
            </a:p>
          </p:txBody>
        </p:sp>
        <p:sp>
          <p:nvSpPr>
            <p:cNvPr id="11" name="Arrow: Chevron 10">
              <a:extLst>
                <a:ext uri="{FF2B5EF4-FFF2-40B4-BE49-F238E27FC236}">
                  <a16:creationId xmlns:a16="http://schemas.microsoft.com/office/drawing/2014/main" id="{87061A82-308F-25BE-E862-5EF2FF9D6186}"/>
                </a:ext>
              </a:extLst>
            </p:cNvPr>
            <p:cNvSpPr/>
            <p:nvPr/>
          </p:nvSpPr>
          <p:spPr bwMode="auto">
            <a:xfrm>
              <a:off x="4895843" y="1095375"/>
              <a:ext cx="295275" cy="447674"/>
            </a:xfrm>
            <a:prstGeom prst="chevron">
              <a:avLst/>
            </a:prstGeom>
            <a:solidFill>
              <a:srgbClr val="00894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0" name="Group 19">
            <a:extLst>
              <a:ext uri="{FF2B5EF4-FFF2-40B4-BE49-F238E27FC236}">
                <a16:creationId xmlns:a16="http://schemas.microsoft.com/office/drawing/2014/main" id="{F874033A-D2B4-ED09-862F-44987AB8BF93}"/>
              </a:ext>
            </a:extLst>
          </p:cNvPr>
          <p:cNvGrpSpPr/>
          <p:nvPr/>
        </p:nvGrpSpPr>
        <p:grpSpPr>
          <a:xfrm>
            <a:off x="4419052" y="2304038"/>
            <a:ext cx="3457575" cy="714375"/>
            <a:chOff x="4810125" y="962024"/>
            <a:chExt cx="3457575" cy="714375"/>
          </a:xfrm>
        </p:grpSpPr>
        <p:sp>
          <p:nvSpPr>
            <p:cNvPr id="22" name="Rectangle: Rounded Corners 21">
              <a:extLst>
                <a:ext uri="{FF2B5EF4-FFF2-40B4-BE49-F238E27FC236}">
                  <a16:creationId xmlns:a16="http://schemas.microsoft.com/office/drawing/2014/main" id="{C5C4A87C-A315-8AC8-19E5-E75161E5EC5E}"/>
                </a:ext>
              </a:extLst>
            </p:cNvPr>
            <p:cNvSpPr/>
            <p:nvPr/>
          </p:nvSpPr>
          <p:spPr bwMode="auto">
            <a:xfrm>
              <a:off x="4810125" y="962024"/>
              <a:ext cx="3457575" cy="714375"/>
            </a:xfrm>
            <a:prstGeom prst="roundRect">
              <a:avLst>
                <a:gd name="adj" fmla="val 13351"/>
              </a:avLst>
            </a:prstGeom>
            <a:solidFill>
              <a:schemeClr val="tx1">
                <a:lumMod val="95000"/>
                <a:lumOff val="5000"/>
              </a:schemeClr>
            </a:solidFill>
            <a:ln w="57150" cap="flat" cmpd="sng" algn="ctr">
              <a:solidFill>
                <a:srgbClr val="008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3" name="TextBox 22">
              <a:extLst>
                <a:ext uri="{FF2B5EF4-FFF2-40B4-BE49-F238E27FC236}">
                  <a16:creationId xmlns:a16="http://schemas.microsoft.com/office/drawing/2014/main" id="{7611A062-8C64-6E03-5CA1-1DAB6C7097F7}"/>
                </a:ext>
              </a:extLst>
            </p:cNvPr>
            <p:cNvSpPr txBox="1"/>
            <p:nvPr/>
          </p:nvSpPr>
          <p:spPr>
            <a:xfrm>
              <a:off x="5191126" y="1010720"/>
              <a:ext cx="2895599" cy="646331"/>
            </a:xfrm>
            <a:prstGeom prst="rect">
              <a:avLst/>
            </a:prstGeom>
            <a:noFill/>
          </p:spPr>
          <p:txBody>
            <a:bodyPr wrap="square" rtlCol="0">
              <a:spAutoFit/>
            </a:bodyPr>
            <a:lstStyle/>
            <a:p>
              <a:r>
                <a:rPr lang="en-US" sz="1800" dirty="0">
                  <a:solidFill>
                    <a:schemeClr val="bg1"/>
                  </a:solidFill>
                  <a:latin typeface="Arial Narrow" panose="020B0606020202030204" pitchFamily="34" charset="0"/>
                </a:rPr>
                <a:t>Human-AI Teaming Processes And Effectiveness</a:t>
              </a:r>
            </a:p>
          </p:txBody>
        </p:sp>
        <p:sp>
          <p:nvSpPr>
            <p:cNvPr id="24" name="Arrow: Chevron 23">
              <a:extLst>
                <a:ext uri="{FF2B5EF4-FFF2-40B4-BE49-F238E27FC236}">
                  <a16:creationId xmlns:a16="http://schemas.microsoft.com/office/drawing/2014/main" id="{5C973835-FDF1-31B1-B9A9-41C426F625B7}"/>
                </a:ext>
              </a:extLst>
            </p:cNvPr>
            <p:cNvSpPr/>
            <p:nvPr/>
          </p:nvSpPr>
          <p:spPr bwMode="auto">
            <a:xfrm>
              <a:off x="4895843" y="1095375"/>
              <a:ext cx="295275" cy="447674"/>
            </a:xfrm>
            <a:prstGeom prst="chevron">
              <a:avLst/>
            </a:prstGeom>
            <a:solidFill>
              <a:srgbClr val="00894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7" name="Group 26">
            <a:extLst>
              <a:ext uri="{FF2B5EF4-FFF2-40B4-BE49-F238E27FC236}">
                <a16:creationId xmlns:a16="http://schemas.microsoft.com/office/drawing/2014/main" id="{AE957733-FE86-F977-0377-9902BF02EFA0}"/>
              </a:ext>
            </a:extLst>
          </p:cNvPr>
          <p:cNvGrpSpPr/>
          <p:nvPr/>
        </p:nvGrpSpPr>
        <p:grpSpPr>
          <a:xfrm>
            <a:off x="4419051" y="3304557"/>
            <a:ext cx="3457575" cy="714375"/>
            <a:chOff x="4810125" y="962024"/>
            <a:chExt cx="3457575" cy="714375"/>
          </a:xfrm>
        </p:grpSpPr>
        <p:sp>
          <p:nvSpPr>
            <p:cNvPr id="28" name="Rectangle: Rounded Corners 27">
              <a:extLst>
                <a:ext uri="{FF2B5EF4-FFF2-40B4-BE49-F238E27FC236}">
                  <a16:creationId xmlns:a16="http://schemas.microsoft.com/office/drawing/2014/main" id="{022E4FC3-4E03-20A7-AB91-8CFA15821E03}"/>
                </a:ext>
              </a:extLst>
            </p:cNvPr>
            <p:cNvSpPr/>
            <p:nvPr/>
          </p:nvSpPr>
          <p:spPr bwMode="auto">
            <a:xfrm>
              <a:off x="4810125" y="962024"/>
              <a:ext cx="3457575" cy="714375"/>
            </a:xfrm>
            <a:prstGeom prst="roundRect">
              <a:avLst>
                <a:gd name="adj" fmla="val 13351"/>
              </a:avLst>
            </a:prstGeom>
            <a:solidFill>
              <a:schemeClr val="tx1">
                <a:lumMod val="95000"/>
                <a:lumOff val="5000"/>
              </a:schemeClr>
            </a:solidFill>
            <a:ln w="57150" cap="flat" cmpd="sng" algn="ctr">
              <a:solidFill>
                <a:srgbClr val="008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TextBox 28">
              <a:extLst>
                <a:ext uri="{FF2B5EF4-FFF2-40B4-BE49-F238E27FC236}">
                  <a16:creationId xmlns:a16="http://schemas.microsoft.com/office/drawing/2014/main" id="{292DDDED-EFE5-6583-A78F-BAA4FC68C338}"/>
                </a:ext>
              </a:extLst>
            </p:cNvPr>
            <p:cNvSpPr txBox="1"/>
            <p:nvPr/>
          </p:nvSpPr>
          <p:spPr>
            <a:xfrm>
              <a:off x="5191126" y="1010720"/>
              <a:ext cx="2895599" cy="646331"/>
            </a:xfrm>
            <a:prstGeom prst="rect">
              <a:avLst/>
            </a:prstGeom>
            <a:noFill/>
          </p:spPr>
          <p:txBody>
            <a:bodyPr wrap="square" rtlCol="0">
              <a:spAutoFit/>
            </a:bodyPr>
            <a:lstStyle/>
            <a:p>
              <a:r>
                <a:rPr lang="en-US" sz="1800" dirty="0">
                  <a:solidFill>
                    <a:schemeClr val="bg1"/>
                  </a:solidFill>
                  <a:latin typeface="Arial Narrow" panose="020B0606020202030204" pitchFamily="34" charset="0"/>
                </a:rPr>
                <a:t>Situation Awareness In Human-AI Teams</a:t>
              </a:r>
            </a:p>
          </p:txBody>
        </p:sp>
        <p:sp>
          <p:nvSpPr>
            <p:cNvPr id="30" name="Arrow: Chevron 29">
              <a:extLst>
                <a:ext uri="{FF2B5EF4-FFF2-40B4-BE49-F238E27FC236}">
                  <a16:creationId xmlns:a16="http://schemas.microsoft.com/office/drawing/2014/main" id="{99DEF439-63A8-01D4-2AA5-BCD8F572B05B}"/>
                </a:ext>
              </a:extLst>
            </p:cNvPr>
            <p:cNvSpPr/>
            <p:nvPr/>
          </p:nvSpPr>
          <p:spPr bwMode="auto">
            <a:xfrm>
              <a:off x="4895843" y="1095375"/>
              <a:ext cx="295275" cy="447674"/>
            </a:xfrm>
            <a:prstGeom prst="chevron">
              <a:avLst/>
            </a:prstGeom>
            <a:solidFill>
              <a:srgbClr val="00894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31" name="Group 30">
            <a:extLst>
              <a:ext uri="{FF2B5EF4-FFF2-40B4-BE49-F238E27FC236}">
                <a16:creationId xmlns:a16="http://schemas.microsoft.com/office/drawing/2014/main" id="{B6634F7F-0C6C-C3B4-6C67-4AACFA9C6A2B}"/>
              </a:ext>
            </a:extLst>
          </p:cNvPr>
          <p:cNvGrpSpPr/>
          <p:nvPr/>
        </p:nvGrpSpPr>
        <p:grpSpPr>
          <a:xfrm>
            <a:off x="4419051" y="4305076"/>
            <a:ext cx="3457575" cy="714375"/>
            <a:chOff x="4810125" y="962024"/>
            <a:chExt cx="3457575" cy="714375"/>
          </a:xfrm>
        </p:grpSpPr>
        <p:sp>
          <p:nvSpPr>
            <p:cNvPr id="32" name="Rectangle: Rounded Corners 31">
              <a:extLst>
                <a:ext uri="{FF2B5EF4-FFF2-40B4-BE49-F238E27FC236}">
                  <a16:creationId xmlns:a16="http://schemas.microsoft.com/office/drawing/2014/main" id="{0A259634-BBE2-BA44-0A9E-5C1FFEBBB43F}"/>
                </a:ext>
              </a:extLst>
            </p:cNvPr>
            <p:cNvSpPr/>
            <p:nvPr/>
          </p:nvSpPr>
          <p:spPr bwMode="auto">
            <a:xfrm>
              <a:off x="4810125" y="962024"/>
              <a:ext cx="3457575" cy="714375"/>
            </a:xfrm>
            <a:prstGeom prst="roundRect">
              <a:avLst>
                <a:gd name="adj" fmla="val 13351"/>
              </a:avLst>
            </a:prstGeom>
            <a:solidFill>
              <a:schemeClr val="tx1">
                <a:lumMod val="95000"/>
                <a:lumOff val="5000"/>
              </a:schemeClr>
            </a:solidFill>
            <a:ln w="57150" cap="flat" cmpd="sng" algn="ctr">
              <a:solidFill>
                <a:srgbClr val="008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3" name="TextBox 32">
              <a:extLst>
                <a:ext uri="{FF2B5EF4-FFF2-40B4-BE49-F238E27FC236}">
                  <a16:creationId xmlns:a16="http://schemas.microsoft.com/office/drawing/2014/main" id="{E010089D-FE38-ACB5-5AC7-94F6AE563EC1}"/>
                </a:ext>
              </a:extLst>
            </p:cNvPr>
            <p:cNvSpPr txBox="1"/>
            <p:nvPr/>
          </p:nvSpPr>
          <p:spPr>
            <a:xfrm>
              <a:off x="5191126" y="1010720"/>
              <a:ext cx="2895599" cy="646331"/>
            </a:xfrm>
            <a:prstGeom prst="rect">
              <a:avLst/>
            </a:prstGeom>
            <a:noFill/>
          </p:spPr>
          <p:txBody>
            <a:bodyPr wrap="square" rtlCol="0">
              <a:spAutoFit/>
            </a:bodyPr>
            <a:lstStyle/>
            <a:p>
              <a:r>
                <a:rPr lang="en-US" sz="1800" dirty="0">
                  <a:solidFill>
                    <a:schemeClr val="bg1"/>
                  </a:solidFill>
                  <a:latin typeface="Arial Narrow" panose="020B0606020202030204" pitchFamily="34" charset="0"/>
                </a:rPr>
                <a:t>AI Transparency And Explainability</a:t>
              </a:r>
            </a:p>
          </p:txBody>
        </p:sp>
        <p:sp>
          <p:nvSpPr>
            <p:cNvPr id="34" name="Arrow: Chevron 33">
              <a:extLst>
                <a:ext uri="{FF2B5EF4-FFF2-40B4-BE49-F238E27FC236}">
                  <a16:creationId xmlns:a16="http://schemas.microsoft.com/office/drawing/2014/main" id="{3D80FA32-D348-DBFE-2064-7EEE90B651AA}"/>
                </a:ext>
              </a:extLst>
            </p:cNvPr>
            <p:cNvSpPr/>
            <p:nvPr/>
          </p:nvSpPr>
          <p:spPr bwMode="auto">
            <a:xfrm>
              <a:off x="4895843" y="1095375"/>
              <a:ext cx="295275" cy="447674"/>
            </a:xfrm>
            <a:prstGeom prst="chevron">
              <a:avLst/>
            </a:prstGeom>
            <a:solidFill>
              <a:srgbClr val="00894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35" name="Group 34">
            <a:extLst>
              <a:ext uri="{FF2B5EF4-FFF2-40B4-BE49-F238E27FC236}">
                <a16:creationId xmlns:a16="http://schemas.microsoft.com/office/drawing/2014/main" id="{F8AE9473-79D0-B996-B21D-BB0366DFF955}"/>
              </a:ext>
            </a:extLst>
          </p:cNvPr>
          <p:cNvGrpSpPr/>
          <p:nvPr/>
        </p:nvGrpSpPr>
        <p:grpSpPr>
          <a:xfrm>
            <a:off x="4419051" y="5276235"/>
            <a:ext cx="3457575" cy="714375"/>
            <a:chOff x="4810125" y="962024"/>
            <a:chExt cx="3457575" cy="714375"/>
          </a:xfrm>
        </p:grpSpPr>
        <p:sp>
          <p:nvSpPr>
            <p:cNvPr id="36" name="Rectangle: Rounded Corners 35">
              <a:extLst>
                <a:ext uri="{FF2B5EF4-FFF2-40B4-BE49-F238E27FC236}">
                  <a16:creationId xmlns:a16="http://schemas.microsoft.com/office/drawing/2014/main" id="{BDD20C77-68A8-1017-C90C-32758F190F79}"/>
                </a:ext>
              </a:extLst>
            </p:cNvPr>
            <p:cNvSpPr/>
            <p:nvPr/>
          </p:nvSpPr>
          <p:spPr bwMode="auto">
            <a:xfrm>
              <a:off x="4810125" y="962024"/>
              <a:ext cx="3457575" cy="714375"/>
            </a:xfrm>
            <a:prstGeom prst="roundRect">
              <a:avLst>
                <a:gd name="adj" fmla="val 13351"/>
              </a:avLst>
            </a:prstGeom>
            <a:solidFill>
              <a:schemeClr val="tx1">
                <a:lumMod val="95000"/>
                <a:lumOff val="5000"/>
              </a:schemeClr>
            </a:solidFill>
            <a:ln w="57150" cap="flat" cmpd="sng" algn="ctr">
              <a:solidFill>
                <a:srgbClr val="008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TextBox 36">
              <a:extLst>
                <a:ext uri="{FF2B5EF4-FFF2-40B4-BE49-F238E27FC236}">
                  <a16:creationId xmlns:a16="http://schemas.microsoft.com/office/drawing/2014/main" id="{02085CDB-2042-1601-964A-B7551A3C0BC1}"/>
                </a:ext>
              </a:extLst>
            </p:cNvPr>
            <p:cNvSpPr txBox="1"/>
            <p:nvPr/>
          </p:nvSpPr>
          <p:spPr>
            <a:xfrm>
              <a:off x="5191126" y="1144070"/>
              <a:ext cx="2895599" cy="369332"/>
            </a:xfrm>
            <a:prstGeom prst="rect">
              <a:avLst/>
            </a:prstGeom>
            <a:noFill/>
          </p:spPr>
          <p:txBody>
            <a:bodyPr wrap="square" rtlCol="0">
              <a:spAutoFit/>
            </a:bodyPr>
            <a:lstStyle/>
            <a:p>
              <a:r>
                <a:rPr lang="en-US" sz="1800" dirty="0">
                  <a:solidFill>
                    <a:schemeClr val="bg1"/>
                  </a:solidFill>
                  <a:latin typeface="Arial Narrow" panose="020B0606020202030204" pitchFamily="34" charset="0"/>
                </a:rPr>
                <a:t>Human-AI Team Interaction</a:t>
              </a:r>
            </a:p>
          </p:txBody>
        </p:sp>
        <p:sp>
          <p:nvSpPr>
            <p:cNvPr id="38" name="Arrow: Chevron 37">
              <a:extLst>
                <a:ext uri="{FF2B5EF4-FFF2-40B4-BE49-F238E27FC236}">
                  <a16:creationId xmlns:a16="http://schemas.microsoft.com/office/drawing/2014/main" id="{113CD49E-BF67-B278-ABEF-E48038D96672}"/>
                </a:ext>
              </a:extLst>
            </p:cNvPr>
            <p:cNvSpPr/>
            <p:nvPr/>
          </p:nvSpPr>
          <p:spPr bwMode="auto">
            <a:xfrm>
              <a:off x="4895843" y="1095375"/>
              <a:ext cx="295275" cy="447674"/>
            </a:xfrm>
            <a:prstGeom prst="chevron">
              <a:avLst/>
            </a:prstGeom>
            <a:solidFill>
              <a:srgbClr val="00894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39" name="Group 38">
            <a:extLst>
              <a:ext uri="{FF2B5EF4-FFF2-40B4-BE49-F238E27FC236}">
                <a16:creationId xmlns:a16="http://schemas.microsoft.com/office/drawing/2014/main" id="{F4DA2EE4-70ED-8127-F28D-6179068840D8}"/>
              </a:ext>
            </a:extLst>
          </p:cNvPr>
          <p:cNvGrpSpPr/>
          <p:nvPr/>
        </p:nvGrpSpPr>
        <p:grpSpPr>
          <a:xfrm>
            <a:off x="8342254" y="1346767"/>
            <a:ext cx="3457575" cy="714375"/>
            <a:chOff x="4810125" y="962024"/>
            <a:chExt cx="3457575" cy="714375"/>
          </a:xfrm>
        </p:grpSpPr>
        <p:sp>
          <p:nvSpPr>
            <p:cNvPr id="40" name="Rectangle: Rounded Corners 39">
              <a:extLst>
                <a:ext uri="{FF2B5EF4-FFF2-40B4-BE49-F238E27FC236}">
                  <a16:creationId xmlns:a16="http://schemas.microsoft.com/office/drawing/2014/main" id="{E8AC9282-2A0E-94CF-2098-CA3B3640333B}"/>
                </a:ext>
              </a:extLst>
            </p:cNvPr>
            <p:cNvSpPr/>
            <p:nvPr/>
          </p:nvSpPr>
          <p:spPr bwMode="auto">
            <a:xfrm>
              <a:off x="4810125" y="962024"/>
              <a:ext cx="3457575" cy="714375"/>
            </a:xfrm>
            <a:prstGeom prst="roundRect">
              <a:avLst>
                <a:gd name="adj" fmla="val 13351"/>
              </a:avLst>
            </a:prstGeom>
            <a:solidFill>
              <a:schemeClr val="tx1">
                <a:lumMod val="95000"/>
                <a:lumOff val="5000"/>
              </a:schemeClr>
            </a:solidFill>
            <a:ln w="57150" cap="flat" cmpd="sng" algn="ctr">
              <a:solidFill>
                <a:srgbClr val="008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1" name="TextBox 40">
              <a:extLst>
                <a:ext uri="{FF2B5EF4-FFF2-40B4-BE49-F238E27FC236}">
                  <a16:creationId xmlns:a16="http://schemas.microsoft.com/office/drawing/2014/main" id="{2BBFAB9C-653B-7CF6-1903-ABFF4B7873A7}"/>
                </a:ext>
              </a:extLst>
            </p:cNvPr>
            <p:cNvSpPr txBox="1"/>
            <p:nvPr/>
          </p:nvSpPr>
          <p:spPr>
            <a:xfrm>
              <a:off x="5191126" y="1144070"/>
              <a:ext cx="2895599" cy="369332"/>
            </a:xfrm>
            <a:prstGeom prst="rect">
              <a:avLst/>
            </a:prstGeom>
            <a:noFill/>
          </p:spPr>
          <p:txBody>
            <a:bodyPr wrap="square" rtlCol="0">
              <a:spAutoFit/>
            </a:bodyPr>
            <a:lstStyle/>
            <a:p>
              <a:r>
                <a:rPr lang="en-US" sz="1800" dirty="0">
                  <a:solidFill>
                    <a:schemeClr val="bg1"/>
                  </a:solidFill>
                  <a:latin typeface="Arial Narrow" panose="020B0606020202030204" pitchFamily="34" charset="0"/>
                </a:rPr>
                <a:t>Trusting AI Teammates</a:t>
              </a:r>
            </a:p>
          </p:txBody>
        </p:sp>
        <p:sp>
          <p:nvSpPr>
            <p:cNvPr id="42" name="Arrow: Chevron 41">
              <a:extLst>
                <a:ext uri="{FF2B5EF4-FFF2-40B4-BE49-F238E27FC236}">
                  <a16:creationId xmlns:a16="http://schemas.microsoft.com/office/drawing/2014/main" id="{C4987A7D-D8E8-7109-2714-21EA4DC92BF5}"/>
                </a:ext>
              </a:extLst>
            </p:cNvPr>
            <p:cNvSpPr/>
            <p:nvPr/>
          </p:nvSpPr>
          <p:spPr bwMode="auto">
            <a:xfrm>
              <a:off x="4895843" y="1095375"/>
              <a:ext cx="295275" cy="447674"/>
            </a:xfrm>
            <a:prstGeom prst="chevron">
              <a:avLst/>
            </a:prstGeom>
            <a:solidFill>
              <a:srgbClr val="00894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3" name="Group 42">
            <a:extLst>
              <a:ext uri="{FF2B5EF4-FFF2-40B4-BE49-F238E27FC236}">
                <a16:creationId xmlns:a16="http://schemas.microsoft.com/office/drawing/2014/main" id="{D4A500CB-D9C9-D1B8-0A63-B2721CDD76CA}"/>
              </a:ext>
            </a:extLst>
          </p:cNvPr>
          <p:cNvGrpSpPr/>
          <p:nvPr/>
        </p:nvGrpSpPr>
        <p:grpSpPr>
          <a:xfrm>
            <a:off x="8342254" y="2304038"/>
            <a:ext cx="3457575" cy="714375"/>
            <a:chOff x="4810125" y="962024"/>
            <a:chExt cx="3457575" cy="714375"/>
          </a:xfrm>
        </p:grpSpPr>
        <p:sp>
          <p:nvSpPr>
            <p:cNvPr id="44" name="Rectangle: Rounded Corners 43">
              <a:extLst>
                <a:ext uri="{FF2B5EF4-FFF2-40B4-BE49-F238E27FC236}">
                  <a16:creationId xmlns:a16="http://schemas.microsoft.com/office/drawing/2014/main" id="{5E61172D-FA22-1D08-B324-BEC6BD180CCF}"/>
                </a:ext>
              </a:extLst>
            </p:cNvPr>
            <p:cNvSpPr/>
            <p:nvPr/>
          </p:nvSpPr>
          <p:spPr bwMode="auto">
            <a:xfrm>
              <a:off x="4810125" y="962024"/>
              <a:ext cx="3457575" cy="714375"/>
            </a:xfrm>
            <a:prstGeom prst="roundRect">
              <a:avLst>
                <a:gd name="adj" fmla="val 13351"/>
              </a:avLst>
            </a:prstGeom>
            <a:solidFill>
              <a:schemeClr val="tx1">
                <a:lumMod val="95000"/>
                <a:lumOff val="5000"/>
              </a:schemeClr>
            </a:solidFill>
            <a:ln w="57150" cap="flat" cmpd="sng" algn="ctr">
              <a:solidFill>
                <a:srgbClr val="008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45" name="TextBox 44">
              <a:extLst>
                <a:ext uri="{FF2B5EF4-FFF2-40B4-BE49-F238E27FC236}">
                  <a16:creationId xmlns:a16="http://schemas.microsoft.com/office/drawing/2014/main" id="{98535DD1-7F23-E14D-B7FD-A52E1E12DB0C}"/>
                </a:ext>
              </a:extLst>
            </p:cNvPr>
            <p:cNvSpPr txBox="1"/>
            <p:nvPr/>
          </p:nvSpPr>
          <p:spPr>
            <a:xfrm>
              <a:off x="5191126" y="1010720"/>
              <a:ext cx="2895599" cy="646331"/>
            </a:xfrm>
            <a:prstGeom prst="rect">
              <a:avLst/>
            </a:prstGeom>
            <a:noFill/>
          </p:spPr>
          <p:txBody>
            <a:bodyPr wrap="square" rtlCol="0">
              <a:spAutoFit/>
            </a:bodyPr>
            <a:lstStyle/>
            <a:p>
              <a:r>
                <a:rPr lang="en-US" sz="1800" dirty="0">
                  <a:solidFill>
                    <a:schemeClr val="bg1"/>
                  </a:solidFill>
                  <a:latin typeface="Arial Narrow" panose="020B0606020202030204" pitchFamily="34" charset="0"/>
                </a:rPr>
                <a:t>Identification and Mitigation of Bias in Human-AI Teams</a:t>
              </a:r>
            </a:p>
          </p:txBody>
        </p:sp>
        <p:sp>
          <p:nvSpPr>
            <p:cNvPr id="46" name="Arrow: Chevron 45">
              <a:extLst>
                <a:ext uri="{FF2B5EF4-FFF2-40B4-BE49-F238E27FC236}">
                  <a16:creationId xmlns:a16="http://schemas.microsoft.com/office/drawing/2014/main" id="{6E178A3B-83AB-4A7B-59B9-22E9C7C2118F}"/>
                </a:ext>
              </a:extLst>
            </p:cNvPr>
            <p:cNvSpPr/>
            <p:nvPr/>
          </p:nvSpPr>
          <p:spPr bwMode="auto">
            <a:xfrm>
              <a:off x="4895843" y="1095375"/>
              <a:ext cx="295275" cy="447674"/>
            </a:xfrm>
            <a:prstGeom prst="chevron">
              <a:avLst/>
            </a:prstGeom>
            <a:solidFill>
              <a:srgbClr val="00894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7" name="Group 46">
            <a:extLst>
              <a:ext uri="{FF2B5EF4-FFF2-40B4-BE49-F238E27FC236}">
                <a16:creationId xmlns:a16="http://schemas.microsoft.com/office/drawing/2014/main" id="{878E7F82-61EC-4A92-6AFE-8D22720EBB73}"/>
              </a:ext>
            </a:extLst>
          </p:cNvPr>
          <p:cNvGrpSpPr/>
          <p:nvPr/>
        </p:nvGrpSpPr>
        <p:grpSpPr>
          <a:xfrm>
            <a:off x="8342254" y="3299317"/>
            <a:ext cx="3457575" cy="714375"/>
            <a:chOff x="4810125" y="962024"/>
            <a:chExt cx="3457575" cy="714375"/>
          </a:xfrm>
        </p:grpSpPr>
        <p:sp>
          <p:nvSpPr>
            <p:cNvPr id="48" name="Rectangle: Rounded Corners 47">
              <a:extLst>
                <a:ext uri="{FF2B5EF4-FFF2-40B4-BE49-F238E27FC236}">
                  <a16:creationId xmlns:a16="http://schemas.microsoft.com/office/drawing/2014/main" id="{A3D30D87-FDB6-56EB-BB58-8E110396790F}"/>
                </a:ext>
              </a:extLst>
            </p:cNvPr>
            <p:cNvSpPr/>
            <p:nvPr/>
          </p:nvSpPr>
          <p:spPr bwMode="auto">
            <a:xfrm>
              <a:off x="4810125" y="962024"/>
              <a:ext cx="3457575" cy="714375"/>
            </a:xfrm>
            <a:prstGeom prst="roundRect">
              <a:avLst>
                <a:gd name="adj" fmla="val 13351"/>
              </a:avLst>
            </a:prstGeom>
            <a:solidFill>
              <a:schemeClr val="tx1">
                <a:lumMod val="95000"/>
                <a:lumOff val="5000"/>
              </a:schemeClr>
            </a:solidFill>
            <a:ln w="57150" cap="flat" cmpd="sng" algn="ctr">
              <a:solidFill>
                <a:srgbClr val="008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9" name="TextBox 48">
              <a:extLst>
                <a:ext uri="{FF2B5EF4-FFF2-40B4-BE49-F238E27FC236}">
                  <a16:creationId xmlns:a16="http://schemas.microsoft.com/office/drawing/2014/main" id="{7301FB90-988F-1785-6761-A878E164EFE4}"/>
                </a:ext>
              </a:extLst>
            </p:cNvPr>
            <p:cNvSpPr txBox="1"/>
            <p:nvPr/>
          </p:nvSpPr>
          <p:spPr>
            <a:xfrm>
              <a:off x="5191126" y="1144070"/>
              <a:ext cx="2895599" cy="369332"/>
            </a:xfrm>
            <a:prstGeom prst="rect">
              <a:avLst/>
            </a:prstGeom>
            <a:noFill/>
          </p:spPr>
          <p:txBody>
            <a:bodyPr wrap="square" rtlCol="0">
              <a:spAutoFit/>
            </a:bodyPr>
            <a:lstStyle/>
            <a:p>
              <a:r>
                <a:rPr lang="en-US" sz="1800" dirty="0">
                  <a:solidFill>
                    <a:schemeClr val="bg1"/>
                  </a:solidFill>
                  <a:latin typeface="Arial Narrow" panose="020B0606020202030204" pitchFamily="34" charset="0"/>
                </a:rPr>
                <a:t>Training Human-AI Teams</a:t>
              </a:r>
            </a:p>
          </p:txBody>
        </p:sp>
        <p:sp>
          <p:nvSpPr>
            <p:cNvPr id="50" name="Arrow: Chevron 49">
              <a:extLst>
                <a:ext uri="{FF2B5EF4-FFF2-40B4-BE49-F238E27FC236}">
                  <a16:creationId xmlns:a16="http://schemas.microsoft.com/office/drawing/2014/main" id="{049C31C7-899C-CF82-8B9E-8D6C938A3E16}"/>
                </a:ext>
              </a:extLst>
            </p:cNvPr>
            <p:cNvSpPr/>
            <p:nvPr/>
          </p:nvSpPr>
          <p:spPr bwMode="auto">
            <a:xfrm>
              <a:off x="4895843" y="1095375"/>
              <a:ext cx="295275" cy="447674"/>
            </a:xfrm>
            <a:prstGeom prst="chevron">
              <a:avLst/>
            </a:prstGeom>
            <a:solidFill>
              <a:srgbClr val="00894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51" name="Group 50">
            <a:extLst>
              <a:ext uri="{FF2B5EF4-FFF2-40B4-BE49-F238E27FC236}">
                <a16:creationId xmlns:a16="http://schemas.microsoft.com/office/drawing/2014/main" id="{7B1E3281-EE5D-3619-9FAA-03657C9D2A81}"/>
              </a:ext>
            </a:extLst>
          </p:cNvPr>
          <p:cNvGrpSpPr/>
          <p:nvPr/>
        </p:nvGrpSpPr>
        <p:grpSpPr>
          <a:xfrm>
            <a:off x="8342254" y="4305076"/>
            <a:ext cx="3457575" cy="1681078"/>
            <a:chOff x="4810125" y="962024"/>
            <a:chExt cx="3457575" cy="1051657"/>
          </a:xfrm>
        </p:grpSpPr>
        <p:sp>
          <p:nvSpPr>
            <p:cNvPr id="52" name="Rectangle: Rounded Corners 51">
              <a:extLst>
                <a:ext uri="{FF2B5EF4-FFF2-40B4-BE49-F238E27FC236}">
                  <a16:creationId xmlns:a16="http://schemas.microsoft.com/office/drawing/2014/main" id="{BEDBA73B-43D0-6034-F9FD-0A75CE90A66D}"/>
                </a:ext>
              </a:extLst>
            </p:cNvPr>
            <p:cNvSpPr/>
            <p:nvPr/>
          </p:nvSpPr>
          <p:spPr bwMode="auto">
            <a:xfrm>
              <a:off x="4810125" y="962024"/>
              <a:ext cx="3457575" cy="1051657"/>
            </a:xfrm>
            <a:prstGeom prst="roundRect">
              <a:avLst>
                <a:gd name="adj" fmla="val 8822"/>
              </a:avLst>
            </a:prstGeom>
            <a:solidFill>
              <a:schemeClr val="tx1">
                <a:lumMod val="95000"/>
                <a:lumOff val="5000"/>
              </a:schemeClr>
            </a:solidFill>
            <a:ln w="57150" cap="flat" cmpd="sng" algn="ctr">
              <a:solidFill>
                <a:srgbClr val="008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3" name="TextBox 52">
              <a:extLst>
                <a:ext uri="{FF2B5EF4-FFF2-40B4-BE49-F238E27FC236}">
                  <a16:creationId xmlns:a16="http://schemas.microsoft.com/office/drawing/2014/main" id="{F22E7886-3AEF-4402-B780-CDA723C97AF5}"/>
                </a:ext>
              </a:extLst>
            </p:cNvPr>
            <p:cNvSpPr txBox="1"/>
            <p:nvPr/>
          </p:nvSpPr>
          <p:spPr>
            <a:xfrm>
              <a:off x="5191126" y="1183574"/>
              <a:ext cx="2895599" cy="577621"/>
            </a:xfrm>
            <a:prstGeom prst="rect">
              <a:avLst/>
            </a:prstGeom>
            <a:noFill/>
          </p:spPr>
          <p:txBody>
            <a:bodyPr wrap="square" rtlCol="0" anchor="ctr">
              <a:spAutoFit/>
            </a:bodyPr>
            <a:lstStyle/>
            <a:p>
              <a:r>
                <a:rPr lang="en-US" sz="1800" dirty="0">
                  <a:solidFill>
                    <a:schemeClr val="bg1"/>
                  </a:solidFill>
                  <a:latin typeface="Arial Narrow" panose="020B0606020202030204" pitchFamily="34" charset="0"/>
                </a:rPr>
                <a:t>HSI Processes and Measures of Human-AI Team Collaboration And Performance</a:t>
              </a:r>
            </a:p>
          </p:txBody>
        </p:sp>
        <p:sp>
          <p:nvSpPr>
            <p:cNvPr id="54" name="Arrow: Chevron 53">
              <a:extLst>
                <a:ext uri="{FF2B5EF4-FFF2-40B4-BE49-F238E27FC236}">
                  <a16:creationId xmlns:a16="http://schemas.microsoft.com/office/drawing/2014/main" id="{A7288072-E571-809F-9082-EA3C669D5050}"/>
                </a:ext>
              </a:extLst>
            </p:cNvPr>
            <p:cNvSpPr/>
            <p:nvPr/>
          </p:nvSpPr>
          <p:spPr bwMode="auto">
            <a:xfrm>
              <a:off x="4895843" y="1266825"/>
              <a:ext cx="295275" cy="447674"/>
            </a:xfrm>
            <a:prstGeom prst="chevron">
              <a:avLst/>
            </a:prstGeom>
            <a:solidFill>
              <a:srgbClr val="00894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118504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 calcmode="lin" valueType="num">
                                      <p:cBhvr additive="base">
                                        <p:cTn id="25" dur="500" fill="hold"/>
                                        <p:tgtEl>
                                          <p:spTgt spid="31"/>
                                        </p:tgtEl>
                                        <p:attrNameLst>
                                          <p:attrName>ppt_x</p:attrName>
                                        </p:attrNameLst>
                                      </p:cBhvr>
                                      <p:tavLst>
                                        <p:tav tm="0">
                                          <p:val>
                                            <p:strVal val="#ppt_x"/>
                                          </p:val>
                                        </p:tav>
                                        <p:tav tm="100000">
                                          <p:val>
                                            <p:strVal val="#ppt_x"/>
                                          </p:val>
                                        </p:tav>
                                      </p:tavLst>
                                    </p:anim>
                                    <p:anim calcmode="lin" valueType="num">
                                      <p:cBhvr additive="base">
                                        <p:cTn id="2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 calcmode="lin" valueType="num">
                                      <p:cBhvr additive="base">
                                        <p:cTn id="43" dur="500" fill="hold"/>
                                        <p:tgtEl>
                                          <p:spTgt spid="43"/>
                                        </p:tgtEl>
                                        <p:attrNameLst>
                                          <p:attrName>ppt_x</p:attrName>
                                        </p:attrNameLst>
                                      </p:cBhvr>
                                      <p:tavLst>
                                        <p:tav tm="0">
                                          <p:val>
                                            <p:strVal val="#ppt_x"/>
                                          </p:val>
                                        </p:tav>
                                        <p:tav tm="100000">
                                          <p:val>
                                            <p:strVal val="#ppt_x"/>
                                          </p:val>
                                        </p:tav>
                                      </p:tavLst>
                                    </p:anim>
                                    <p:anim calcmode="lin" valueType="num">
                                      <p:cBhvr additive="base">
                                        <p:cTn id="4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45</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Research Gaps and Roadmaps</a:t>
            </a:r>
          </a:p>
        </p:txBody>
      </p:sp>
      <p:grpSp>
        <p:nvGrpSpPr>
          <p:cNvPr id="15" name="Group 14">
            <a:extLst>
              <a:ext uri="{FF2B5EF4-FFF2-40B4-BE49-F238E27FC236}">
                <a16:creationId xmlns:a16="http://schemas.microsoft.com/office/drawing/2014/main" id="{E3E047AE-14BA-9B5B-064A-522B25D97505}"/>
              </a:ext>
            </a:extLst>
          </p:cNvPr>
          <p:cNvGrpSpPr/>
          <p:nvPr/>
        </p:nvGrpSpPr>
        <p:grpSpPr>
          <a:xfrm>
            <a:off x="354925" y="1332094"/>
            <a:ext cx="3598500" cy="4654060"/>
            <a:chOff x="4602526" y="1406440"/>
            <a:chExt cx="3598500" cy="4654060"/>
          </a:xfrm>
        </p:grpSpPr>
        <p:pic>
          <p:nvPicPr>
            <p:cNvPr id="7" name="Picture 2" descr="Human-AI Teaming: State-of-the-Art and Research Needs">
              <a:extLst>
                <a:ext uri="{FF2B5EF4-FFF2-40B4-BE49-F238E27FC236}">
                  <a16:creationId xmlns:a16="http://schemas.microsoft.com/office/drawing/2014/main" id="{1821A4BE-901A-718F-675D-2221DF2BAE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526" y="1406440"/>
              <a:ext cx="3598500" cy="465406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2" name="Picture 11" descr="Qr code&#10;&#10;Description automatically generated">
              <a:extLst>
                <a:ext uri="{FF2B5EF4-FFF2-40B4-BE49-F238E27FC236}">
                  <a16:creationId xmlns:a16="http://schemas.microsoft.com/office/drawing/2014/main" id="{1C1FC2A1-A20C-C15E-C417-FDAD6941F8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0151" y="4912445"/>
              <a:ext cx="1097280" cy="1097280"/>
            </a:xfrm>
            <a:prstGeom prst="rect">
              <a:avLst/>
            </a:prstGeom>
            <a:effectLst>
              <a:outerShdw blurRad="50800" dist="38100" dir="2700000" algn="tl" rotWithShape="0">
                <a:prstClr val="black">
                  <a:alpha val="40000"/>
                </a:prstClr>
              </a:outerShdw>
            </a:effectLst>
          </p:spPr>
        </p:pic>
      </p:grpSp>
      <p:graphicFrame>
        <p:nvGraphicFramePr>
          <p:cNvPr id="2" name="Table 2">
            <a:extLst>
              <a:ext uri="{FF2B5EF4-FFF2-40B4-BE49-F238E27FC236}">
                <a16:creationId xmlns:a16="http://schemas.microsoft.com/office/drawing/2014/main" id="{EE1DF547-AFD9-EE5A-2E42-89D32813FC00}"/>
              </a:ext>
            </a:extLst>
          </p:cNvPr>
          <p:cNvGraphicFramePr>
            <a:graphicFrameLocks noGrp="1"/>
          </p:cNvGraphicFramePr>
          <p:nvPr>
            <p:extLst>
              <p:ext uri="{D42A27DB-BD31-4B8C-83A1-F6EECF244321}">
                <p14:modId xmlns:p14="http://schemas.microsoft.com/office/powerpoint/2010/main" val="4226747411"/>
              </p:ext>
            </p:extLst>
          </p:nvPr>
        </p:nvGraphicFramePr>
        <p:xfrm>
          <a:off x="4241799" y="2124075"/>
          <a:ext cx="7547652" cy="3953886"/>
        </p:xfrm>
        <a:graphic>
          <a:graphicData uri="http://schemas.openxmlformats.org/drawingml/2006/table">
            <a:tbl>
              <a:tblPr firstRow="1" bandRow="1">
                <a:tableStyleId>{5C22544A-7EE6-4342-B048-85BDC9FD1C3A}</a:tableStyleId>
              </a:tblPr>
              <a:tblGrid>
                <a:gridCol w="2515884">
                  <a:extLst>
                    <a:ext uri="{9D8B030D-6E8A-4147-A177-3AD203B41FA5}">
                      <a16:colId xmlns:a16="http://schemas.microsoft.com/office/drawing/2014/main" val="3691205053"/>
                    </a:ext>
                  </a:extLst>
                </a:gridCol>
                <a:gridCol w="2515884">
                  <a:extLst>
                    <a:ext uri="{9D8B030D-6E8A-4147-A177-3AD203B41FA5}">
                      <a16:colId xmlns:a16="http://schemas.microsoft.com/office/drawing/2014/main" val="1342416852"/>
                    </a:ext>
                  </a:extLst>
                </a:gridCol>
                <a:gridCol w="2515884">
                  <a:extLst>
                    <a:ext uri="{9D8B030D-6E8A-4147-A177-3AD203B41FA5}">
                      <a16:colId xmlns:a16="http://schemas.microsoft.com/office/drawing/2014/main" val="804804529"/>
                    </a:ext>
                  </a:extLst>
                </a:gridCol>
              </a:tblGrid>
              <a:tr h="376012">
                <a:tc>
                  <a:txBody>
                    <a:bodyPr/>
                    <a:lstStyle/>
                    <a:p>
                      <a:r>
                        <a:rPr lang="en-US" sz="2000" dirty="0">
                          <a:latin typeface="Arial Narrow" panose="020B0606020202030204" pitchFamily="34" charset="0"/>
                        </a:rPr>
                        <a:t>Near-Term </a:t>
                      </a:r>
                      <a:r>
                        <a:rPr lang="en-US" sz="2000" b="0" dirty="0">
                          <a:latin typeface="Arial Narrow" panose="020B0606020202030204" pitchFamily="34" charset="0"/>
                        </a:rPr>
                        <a:t>(1-5 years)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94D"/>
                    </a:solidFill>
                  </a:tcPr>
                </a:tc>
                <a:tc>
                  <a:txBody>
                    <a:bodyPr/>
                    <a:lstStyle/>
                    <a:p>
                      <a:r>
                        <a:rPr lang="en-US" sz="2000" dirty="0">
                          <a:latin typeface="Arial Narrow" panose="020B0606020202030204" pitchFamily="34" charset="0"/>
                        </a:rPr>
                        <a:t>Mid-Term </a:t>
                      </a:r>
                      <a:r>
                        <a:rPr lang="en-US" sz="2000" b="0" dirty="0">
                          <a:latin typeface="Arial Narrow" panose="020B0606020202030204" pitchFamily="34" charset="0"/>
                        </a:rPr>
                        <a:t>(6-10) years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94D"/>
                    </a:solidFill>
                  </a:tcPr>
                </a:tc>
                <a:tc>
                  <a:txBody>
                    <a:bodyPr/>
                    <a:lstStyle/>
                    <a:p>
                      <a:r>
                        <a:rPr lang="en-US" sz="2000" dirty="0">
                          <a:latin typeface="Arial Narrow" panose="020B0606020202030204" pitchFamily="34" charset="0"/>
                        </a:rPr>
                        <a:t>Far-Term </a:t>
                      </a:r>
                      <a:r>
                        <a:rPr lang="en-US" sz="2000" b="0" dirty="0">
                          <a:latin typeface="Arial Narrow" panose="020B0606020202030204" pitchFamily="34" charset="0"/>
                        </a:rPr>
                        <a:t>(11-15 years)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894D"/>
                    </a:solidFill>
                  </a:tcPr>
                </a:tc>
                <a:extLst>
                  <a:ext uri="{0D108BD9-81ED-4DB2-BD59-A6C34878D82A}">
                    <a16:rowId xmlns:a16="http://schemas.microsoft.com/office/drawing/2014/main" val="1659621510"/>
                  </a:ext>
                </a:extLst>
              </a:tr>
              <a:tr h="718522">
                <a:tc gridSpan="2">
                  <a:txBody>
                    <a:bodyPr/>
                    <a:lstStyle/>
                    <a:p>
                      <a:r>
                        <a:rPr lang="en-US" sz="2000" dirty="0">
                          <a:latin typeface="Arial Narrow" panose="020B0606020202030204" pitchFamily="34" charset="0"/>
                        </a:rPr>
                        <a:t>Developing Human-Centered Human-AI Team-Training Content</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US" sz="2000" dirty="0">
                        <a:latin typeface="Arial Narrow" panose="020B0606020202030204" pitchFamily="34" charset="0"/>
                      </a:endParaRPr>
                    </a:p>
                  </a:txBody>
                  <a:tcPr/>
                </a:tc>
                <a:tc>
                  <a:txBody>
                    <a:bodyPr/>
                    <a:lstStyle/>
                    <a:p>
                      <a:endParaRPr lang="en-US" sz="2000">
                        <a:latin typeface="Arial Narrow" panose="020B0606020202030204"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1477534"/>
                  </a:ext>
                </a:extLst>
              </a:tr>
              <a:tr h="954491">
                <a:tc>
                  <a:txBody>
                    <a:bodyPr/>
                    <a:lstStyle/>
                    <a:p>
                      <a:r>
                        <a:rPr lang="en-US" sz="2000" dirty="0">
                          <a:latin typeface="Arial Narrow" panose="020B0606020202030204" pitchFamily="34" charset="0"/>
                        </a:rPr>
                        <a:t>Validating Traditional Team Training Methods to Inform New Methods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en-US" sz="2000" dirty="0">
                          <a:latin typeface="Arial Narrow" panose="020B0606020202030204" pitchFamily="34" charset="0"/>
                        </a:rPr>
                        <a:t>Training to Calibrate Human-Machine</a:t>
                      </a:r>
                    </a:p>
                    <a:p>
                      <a:r>
                        <a:rPr lang="en-US" sz="2000" dirty="0">
                          <a:latin typeface="Arial Narrow" panose="020B0606020202030204" pitchFamily="34" charset="0"/>
                        </a:rPr>
                        <a:t>Expectations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2000">
                        <a:latin typeface="Arial Narrow" panose="020B0606020202030204"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7718245"/>
                  </a:ext>
                </a:extLst>
              </a:tr>
              <a:tr h="376012">
                <a:tc gridSpan="2">
                  <a:txBody>
                    <a:bodyPr/>
                    <a:lstStyle/>
                    <a:p>
                      <a:r>
                        <a:rPr lang="en-US" sz="2000" dirty="0">
                          <a:latin typeface="Arial Narrow" panose="020B0606020202030204" pitchFamily="34" charset="0"/>
                        </a:rPr>
                        <a:t>Designing Platforms for Human-AI Team Training</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US" sz="2000" dirty="0">
                        <a:latin typeface="Arial Narrow" panose="020B0606020202030204" pitchFamily="34" charset="0"/>
                      </a:endParaRPr>
                    </a:p>
                  </a:txBody>
                  <a:tcPr/>
                </a:tc>
                <a:tc>
                  <a:txBody>
                    <a:bodyPr/>
                    <a:lstStyle/>
                    <a:p>
                      <a:endParaRPr lang="en-US" sz="2000" dirty="0">
                        <a:latin typeface="Arial Narrow" panose="020B0606020202030204"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40824605"/>
                  </a:ext>
                </a:extLst>
              </a:tr>
              <a:tr h="718522">
                <a:tc>
                  <a:txBody>
                    <a:bodyPr/>
                    <a:lstStyle/>
                    <a:p>
                      <a:endParaRPr lang="en-US" sz="2000" dirty="0">
                        <a:latin typeface="Arial Narrow" panose="020B0606020202030204"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r>
                        <a:rPr lang="en-US" sz="2000" dirty="0">
                          <a:latin typeface="Arial Narrow" panose="020B0606020202030204" pitchFamily="34" charset="0"/>
                        </a:rPr>
                        <a:t>Adaptive Training Materials Based on Differing Team</a:t>
                      </a:r>
                    </a:p>
                    <a:p>
                      <a:r>
                        <a:rPr lang="en-US" sz="2000" dirty="0">
                          <a:latin typeface="Arial Narrow" panose="020B0606020202030204" pitchFamily="34" charset="0"/>
                        </a:rPr>
                        <a:t>Compositions and Sizes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hMerge="1">
                  <a:txBody>
                    <a:bodyPr/>
                    <a:lstStyle/>
                    <a:p>
                      <a:endParaRPr lang="en-US" sz="2000" dirty="0">
                        <a:latin typeface="Arial Narrow" panose="020B0606020202030204" pitchFamily="34" charset="0"/>
                      </a:endParaRPr>
                    </a:p>
                  </a:txBody>
                  <a:tcPr/>
                </a:tc>
                <a:extLst>
                  <a:ext uri="{0D108BD9-81ED-4DB2-BD59-A6C34878D82A}">
                    <a16:rowId xmlns:a16="http://schemas.microsoft.com/office/drawing/2014/main" val="386268766"/>
                  </a:ext>
                </a:extLst>
              </a:tr>
              <a:tr h="718522">
                <a:tc>
                  <a:txBody>
                    <a:bodyPr/>
                    <a:lstStyle/>
                    <a:p>
                      <a:endParaRPr lang="en-US" sz="2000" dirty="0">
                        <a:latin typeface="Arial Narrow" panose="020B0606020202030204"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2000" dirty="0">
                          <a:latin typeface="Arial Narrow" panose="020B0606020202030204" pitchFamily="34" charset="0"/>
                        </a:rPr>
                        <a:t>Training Trust in Human-AI Teaming</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US" sz="2000" dirty="0">
                        <a:latin typeface="Arial Narrow" panose="020B0606020202030204"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24747637"/>
                  </a:ext>
                </a:extLst>
              </a:tr>
            </a:tbl>
          </a:graphicData>
        </a:graphic>
      </p:graphicFrame>
      <p:grpSp>
        <p:nvGrpSpPr>
          <p:cNvPr id="3" name="Group 2">
            <a:extLst>
              <a:ext uri="{FF2B5EF4-FFF2-40B4-BE49-F238E27FC236}">
                <a16:creationId xmlns:a16="http://schemas.microsoft.com/office/drawing/2014/main" id="{E41AB754-9574-FBEC-F110-176D8B90778B}"/>
              </a:ext>
            </a:extLst>
          </p:cNvPr>
          <p:cNvGrpSpPr/>
          <p:nvPr/>
        </p:nvGrpSpPr>
        <p:grpSpPr>
          <a:xfrm>
            <a:off x="4241799" y="1332094"/>
            <a:ext cx="7547652" cy="661303"/>
            <a:chOff x="4810125" y="962024"/>
            <a:chExt cx="7016751" cy="661303"/>
          </a:xfrm>
        </p:grpSpPr>
        <p:sp>
          <p:nvSpPr>
            <p:cNvPr id="4" name="Rectangle: Rounded Corners 3">
              <a:extLst>
                <a:ext uri="{FF2B5EF4-FFF2-40B4-BE49-F238E27FC236}">
                  <a16:creationId xmlns:a16="http://schemas.microsoft.com/office/drawing/2014/main" id="{181324D0-899B-F083-B9C5-925B0A6F9A8E}"/>
                </a:ext>
              </a:extLst>
            </p:cNvPr>
            <p:cNvSpPr/>
            <p:nvPr/>
          </p:nvSpPr>
          <p:spPr bwMode="auto">
            <a:xfrm>
              <a:off x="4810125" y="962024"/>
              <a:ext cx="7016751" cy="661303"/>
            </a:xfrm>
            <a:prstGeom prst="roundRect">
              <a:avLst>
                <a:gd name="adj" fmla="val 13351"/>
              </a:avLst>
            </a:prstGeom>
            <a:solidFill>
              <a:schemeClr val="tx1">
                <a:lumMod val="95000"/>
                <a:lumOff val="5000"/>
              </a:schemeClr>
            </a:solidFill>
            <a:ln w="57150" cap="flat" cmpd="sng" algn="ctr">
              <a:solidFill>
                <a:srgbClr val="008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0" name="TextBox 9">
              <a:extLst>
                <a:ext uri="{FF2B5EF4-FFF2-40B4-BE49-F238E27FC236}">
                  <a16:creationId xmlns:a16="http://schemas.microsoft.com/office/drawing/2014/main" id="{F0669AF9-8D52-36F2-1778-5EFEE97BC451}"/>
                </a:ext>
              </a:extLst>
            </p:cNvPr>
            <p:cNvSpPr txBox="1"/>
            <p:nvPr/>
          </p:nvSpPr>
          <p:spPr>
            <a:xfrm>
              <a:off x="5191124" y="1058345"/>
              <a:ext cx="6635751"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Research Gap Roadmap:</a:t>
              </a:r>
              <a:r>
                <a:rPr lang="en-US" sz="2400" dirty="0">
                  <a:solidFill>
                    <a:schemeClr val="bg1"/>
                  </a:solidFill>
                  <a:latin typeface="Arial Narrow" panose="020B0606020202030204" pitchFamily="34" charset="0"/>
                </a:rPr>
                <a:t> Training Human-AI Teams</a:t>
              </a:r>
            </a:p>
          </p:txBody>
        </p:sp>
        <p:sp>
          <p:nvSpPr>
            <p:cNvPr id="13" name="Arrow: Chevron 12">
              <a:extLst>
                <a:ext uri="{FF2B5EF4-FFF2-40B4-BE49-F238E27FC236}">
                  <a16:creationId xmlns:a16="http://schemas.microsoft.com/office/drawing/2014/main" id="{007B3E13-B6A7-3901-25FC-550769A38B8C}"/>
                </a:ext>
              </a:extLst>
            </p:cNvPr>
            <p:cNvSpPr/>
            <p:nvPr/>
          </p:nvSpPr>
          <p:spPr bwMode="auto">
            <a:xfrm>
              <a:off x="4895843" y="1066800"/>
              <a:ext cx="295275" cy="447674"/>
            </a:xfrm>
            <a:prstGeom prst="chevron">
              <a:avLst/>
            </a:prstGeom>
            <a:solidFill>
              <a:srgbClr val="00894D"/>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1525642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2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4931675B-E6E0-2A80-8531-2ABD68910240}"/>
              </a:ext>
            </a:extLst>
          </p:cNvPr>
          <p:cNvSpPr/>
          <p:nvPr/>
        </p:nvSpPr>
        <p:spPr>
          <a:xfrm>
            <a:off x="8000999" y="5129505"/>
            <a:ext cx="1847851"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E5751BF-9EFB-6F11-5050-A9DDB1D3E1A2}"/>
              </a:ext>
            </a:extLst>
          </p:cNvPr>
          <p:cNvSpPr/>
          <p:nvPr/>
        </p:nvSpPr>
        <p:spPr>
          <a:xfrm>
            <a:off x="5073115" y="2936421"/>
            <a:ext cx="3023135"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C38732-B761-C3BD-6756-C2CB2DB8E891}"/>
              </a:ext>
            </a:extLst>
          </p:cNvPr>
          <p:cNvSpPr/>
          <p:nvPr/>
        </p:nvSpPr>
        <p:spPr>
          <a:xfrm>
            <a:off x="4419600" y="4038924"/>
            <a:ext cx="4857750"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46</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345951" y="0"/>
            <a:ext cx="11436473" cy="841248"/>
          </a:xfrm>
        </p:spPr>
        <p:txBody>
          <a:bodyPr/>
          <a:lstStyle/>
          <a:p>
            <a:r>
              <a:rPr lang="en-US" sz="4000" dirty="0">
                <a:latin typeface="Calibri" panose="020F0502020204030204" pitchFamily="34" charset="0"/>
                <a:cs typeface="Calibri" panose="020F0502020204030204" pitchFamily="34" charset="0"/>
              </a:rPr>
              <a:t>Risk Management &amp; Responsible AI</a:t>
            </a:r>
          </a:p>
        </p:txBody>
      </p:sp>
      <p:grpSp>
        <p:nvGrpSpPr>
          <p:cNvPr id="6" name="Group 5">
            <a:extLst>
              <a:ext uri="{FF2B5EF4-FFF2-40B4-BE49-F238E27FC236}">
                <a16:creationId xmlns:a16="http://schemas.microsoft.com/office/drawing/2014/main" id="{048D6C59-9F55-7987-7E32-A5C6CCA9B2B2}"/>
              </a:ext>
            </a:extLst>
          </p:cNvPr>
          <p:cNvGrpSpPr/>
          <p:nvPr/>
        </p:nvGrpSpPr>
        <p:grpSpPr>
          <a:xfrm>
            <a:off x="345952" y="1332094"/>
            <a:ext cx="3576691" cy="4654060"/>
            <a:chOff x="8432677" y="1406440"/>
            <a:chExt cx="3576691" cy="4654060"/>
          </a:xfrm>
        </p:grpSpPr>
        <p:pic>
          <p:nvPicPr>
            <p:cNvPr id="8" name="Picture 7">
              <a:extLst>
                <a:ext uri="{FF2B5EF4-FFF2-40B4-BE49-F238E27FC236}">
                  <a16:creationId xmlns:a16="http://schemas.microsoft.com/office/drawing/2014/main" id="{EB74BFEC-6909-CE28-16C7-5F1586730E8A}"/>
                </a:ext>
              </a:extLst>
            </p:cNvPr>
            <p:cNvPicPr>
              <a:picLocks noChangeAspect="1"/>
            </p:cNvPicPr>
            <p:nvPr/>
          </p:nvPicPr>
          <p:blipFill>
            <a:blip r:embed="rId2"/>
            <a:stretch>
              <a:fillRect/>
            </a:stretch>
          </p:blipFill>
          <p:spPr>
            <a:xfrm>
              <a:off x="8432677" y="1406440"/>
              <a:ext cx="3576691" cy="4654060"/>
            </a:xfrm>
            <a:prstGeom prst="rect">
              <a:avLst/>
            </a:prstGeom>
            <a:effectLst>
              <a:outerShdw blurRad="50800" dist="38100" dir="2700000" algn="tl" rotWithShape="0">
                <a:prstClr val="black">
                  <a:alpha val="40000"/>
                </a:prstClr>
              </a:outerShdw>
            </a:effectLst>
          </p:spPr>
        </p:pic>
        <p:pic>
          <p:nvPicPr>
            <p:cNvPr id="11" name="Picture 10" descr="Qr code&#10;&#10;Description automatically generated">
              <a:extLst>
                <a:ext uri="{FF2B5EF4-FFF2-40B4-BE49-F238E27FC236}">
                  <a16:creationId xmlns:a16="http://schemas.microsoft.com/office/drawing/2014/main" id="{9901A7D6-697F-8432-A4CF-F416F5F1D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7725" y="4912445"/>
              <a:ext cx="1097280" cy="1097280"/>
            </a:xfrm>
            <a:prstGeom prst="rect">
              <a:avLst/>
            </a:prstGeom>
            <a:effectLst>
              <a:outerShdw blurRad="50800" dist="38100" dir="2700000" algn="tl" rotWithShape="0">
                <a:prstClr val="black">
                  <a:alpha val="40000"/>
                </a:prstClr>
              </a:outerShdw>
            </a:effectLst>
          </p:spPr>
        </p:pic>
      </p:grpSp>
      <p:sp>
        <p:nvSpPr>
          <p:cNvPr id="18" name="TextBox 17">
            <a:extLst>
              <a:ext uri="{FF2B5EF4-FFF2-40B4-BE49-F238E27FC236}">
                <a16:creationId xmlns:a16="http://schemas.microsoft.com/office/drawing/2014/main" id="{0B8F5E53-ED34-E793-F7F6-6119811547C8}"/>
              </a:ext>
            </a:extLst>
          </p:cNvPr>
          <p:cNvSpPr txBox="1"/>
          <p:nvPr/>
        </p:nvSpPr>
        <p:spPr>
          <a:xfrm>
            <a:off x="4410075" y="1720840"/>
            <a:ext cx="6953250" cy="3970318"/>
          </a:xfrm>
          <a:prstGeom prst="rect">
            <a:avLst/>
          </a:prstGeom>
          <a:noFill/>
        </p:spPr>
        <p:txBody>
          <a:bodyPr wrap="square">
            <a:spAutoFit/>
          </a:bodyPr>
          <a:lstStyle/>
          <a:p>
            <a:r>
              <a:rPr lang="en-US" sz="3600" dirty="0">
                <a:latin typeface="Bahnschrift Light Condensed" panose="020B0502040204020203" pitchFamily="34" charset="0"/>
              </a:rPr>
              <a:t>The </a:t>
            </a:r>
            <a:r>
              <a:rPr lang="en-US" sz="3600" b="1" dirty="0">
                <a:solidFill>
                  <a:srgbClr val="0070C0"/>
                </a:solidFill>
                <a:latin typeface="Bahnschrift Light Condensed" panose="020B0502040204020203" pitchFamily="34" charset="0"/>
              </a:rPr>
              <a:t>National Institute of Standards and Technology </a:t>
            </a:r>
            <a:r>
              <a:rPr lang="en-US" sz="3600" dirty="0">
                <a:latin typeface="Bahnschrift Light Condensed" panose="020B0502040204020203" pitchFamily="34" charset="0"/>
              </a:rPr>
              <a:t>AI Risk Management Framework is a voluntary guidance designed to manage risks associated with AI. It incorporates trustworthiness considerations into the design, development, use, and evaluation of AI technologies around 5 key steps. </a:t>
            </a:r>
          </a:p>
        </p:txBody>
      </p:sp>
    </p:spTree>
    <p:extLst>
      <p:ext uri="{BB962C8B-B14F-4D97-AF65-F5344CB8AC3E}">
        <p14:creationId xmlns:p14="http://schemas.microsoft.com/office/powerpoint/2010/main" val="422221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47</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Risk Management &amp; Responsible AI</a:t>
            </a:r>
          </a:p>
        </p:txBody>
      </p:sp>
      <p:grpSp>
        <p:nvGrpSpPr>
          <p:cNvPr id="6" name="Group 5">
            <a:extLst>
              <a:ext uri="{FF2B5EF4-FFF2-40B4-BE49-F238E27FC236}">
                <a16:creationId xmlns:a16="http://schemas.microsoft.com/office/drawing/2014/main" id="{048D6C59-9F55-7987-7E32-A5C6CCA9B2B2}"/>
              </a:ext>
            </a:extLst>
          </p:cNvPr>
          <p:cNvGrpSpPr/>
          <p:nvPr/>
        </p:nvGrpSpPr>
        <p:grpSpPr>
          <a:xfrm>
            <a:off x="345952" y="1332094"/>
            <a:ext cx="3576691" cy="4654060"/>
            <a:chOff x="8432677" y="1406440"/>
            <a:chExt cx="3576691" cy="4654060"/>
          </a:xfrm>
        </p:grpSpPr>
        <p:pic>
          <p:nvPicPr>
            <p:cNvPr id="8" name="Picture 7">
              <a:extLst>
                <a:ext uri="{FF2B5EF4-FFF2-40B4-BE49-F238E27FC236}">
                  <a16:creationId xmlns:a16="http://schemas.microsoft.com/office/drawing/2014/main" id="{EB74BFEC-6909-CE28-16C7-5F1586730E8A}"/>
                </a:ext>
              </a:extLst>
            </p:cNvPr>
            <p:cNvPicPr>
              <a:picLocks noChangeAspect="1"/>
            </p:cNvPicPr>
            <p:nvPr/>
          </p:nvPicPr>
          <p:blipFill>
            <a:blip r:embed="rId2"/>
            <a:stretch>
              <a:fillRect/>
            </a:stretch>
          </p:blipFill>
          <p:spPr>
            <a:xfrm>
              <a:off x="8432677" y="1406440"/>
              <a:ext cx="3576691" cy="4654060"/>
            </a:xfrm>
            <a:prstGeom prst="rect">
              <a:avLst/>
            </a:prstGeom>
            <a:effectLst>
              <a:outerShdw blurRad="50800" dist="38100" dir="2700000" algn="tl" rotWithShape="0">
                <a:prstClr val="black">
                  <a:alpha val="40000"/>
                </a:prstClr>
              </a:outerShdw>
            </a:effectLst>
          </p:spPr>
        </p:pic>
        <p:pic>
          <p:nvPicPr>
            <p:cNvPr id="11" name="Picture 10" descr="Qr code&#10;&#10;Description automatically generated">
              <a:extLst>
                <a:ext uri="{FF2B5EF4-FFF2-40B4-BE49-F238E27FC236}">
                  <a16:creationId xmlns:a16="http://schemas.microsoft.com/office/drawing/2014/main" id="{9901A7D6-697F-8432-A4CF-F416F5F1DA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7725" y="4912445"/>
              <a:ext cx="1097280" cy="1097280"/>
            </a:xfrm>
            <a:prstGeom prst="rect">
              <a:avLst/>
            </a:prstGeom>
            <a:effectLst>
              <a:outerShdw blurRad="50800" dist="38100" dir="2700000" algn="tl" rotWithShape="0">
                <a:prstClr val="black">
                  <a:alpha val="40000"/>
                </a:prstClr>
              </a:outerShdw>
            </a:effectLst>
          </p:spPr>
        </p:pic>
      </p:grpSp>
      <p:grpSp>
        <p:nvGrpSpPr>
          <p:cNvPr id="2" name="Group 1">
            <a:extLst>
              <a:ext uri="{FF2B5EF4-FFF2-40B4-BE49-F238E27FC236}">
                <a16:creationId xmlns:a16="http://schemas.microsoft.com/office/drawing/2014/main" id="{F8AFB616-EFAB-9B6F-2C42-6A95350B67E1}"/>
              </a:ext>
            </a:extLst>
          </p:cNvPr>
          <p:cNvGrpSpPr/>
          <p:nvPr/>
        </p:nvGrpSpPr>
        <p:grpSpPr>
          <a:xfrm>
            <a:off x="4467225" y="1607910"/>
            <a:ext cx="7125248" cy="714375"/>
            <a:chOff x="4810125" y="962024"/>
            <a:chExt cx="7125248" cy="714375"/>
          </a:xfrm>
        </p:grpSpPr>
        <p:sp>
          <p:nvSpPr>
            <p:cNvPr id="3" name="Rectangle: Rounded Corners 2">
              <a:extLst>
                <a:ext uri="{FF2B5EF4-FFF2-40B4-BE49-F238E27FC236}">
                  <a16:creationId xmlns:a16="http://schemas.microsoft.com/office/drawing/2014/main" id="{2F45DB1F-0201-8B88-C417-524CF16A5BB6}"/>
                </a:ext>
              </a:extLst>
            </p:cNvPr>
            <p:cNvSpPr/>
            <p:nvPr/>
          </p:nvSpPr>
          <p:spPr bwMode="auto">
            <a:xfrm>
              <a:off x="4810125" y="962024"/>
              <a:ext cx="7125248" cy="714375"/>
            </a:xfrm>
            <a:prstGeom prst="roundRect">
              <a:avLst>
                <a:gd name="adj" fmla="val 13351"/>
              </a:avLst>
            </a:prstGeom>
            <a:solidFill>
              <a:schemeClr val="bg1"/>
            </a:solidFill>
            <a:ln w="57150"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TextBox 3">
              <a:extLst>
                <a:ext uri="{FF2B5EF4-FFF2-40B4-BE49-F238E27FC236}">
                  <a16:creationId xmlns:a16="http://schemas.microsoft.com/office/drawing/2014/main" id="{AC381896-6616-DD2D-7CAF-56860AC00064}"/>
                </a:ext>
              </a:extLst>
            </p:cNvPr>
            <p:cNvSpPr txBox="1"/>
            <p:nvPr/>
          </p:nvSpPr>
          <p:spPr>
            <a:xfrm>
              <a:off x="5191126" y="1010720"/>
              <a:ext cx="6610897" cy="646331"/>
            </a:xfrm>
            <a:prstGeom prst="rect">
              <a:avLst/>
            </a:prstGeom>
            <a:noFill/>
          </p:spPr>
          <p:txBody>
            <a:bodyPr wrap="square" rtlCol="0">
              <a:spAutoFit/>
            </a:bodyPr>
            <a:lstStyle/>
            <a:p>
              <a:r>
                <a:rPr lang="en-US" sz="1800" b="1" dirty="0">
                  <a:solidFill>
                    <a:srgbClr val="002147"/>
                  </a:solidFill>
                  <a:latin typeface="Arial Narrow" panose="020B0606020202030204" pitchFamily="34" charset="0"/>
                </a:rPr>
                <a:t>Scoping and Context Establishment</a:t>
              </a:r>
              <a:r>
                <a:rPr lang="en-US" sz="1800" dirty="0">
                  <a:solidFill>
                    <a:srgbClr val="002147"/>
                  </a:solidFill>
                  <a:latin typeface="Arial Narrow" panose="020B0606020202030204" pitchFamily="34" charset="0"/>
                </a:rPr>
                <a:t>: Define the scope of AI systems, including their intended use, stakeholders, and boundaries</a:t>
              </a:r>
            </a:p>
          </p:txBody>
        </p:sp>
        <p:sp>
          <p:nvSpPr>
            <p:cNvPr id="5" name="Arrow: Chevron 4">
              <a:extLst>
                <a:ext uri="{FF2B5EF4-FFF2-40B4-BE49-F238E27FC236}">
                  <a16:creationId xmlns:a16="http://schemas.microsoft.com/office/drawing/2014/main" id="{E28E7A67-5D9E-830C-64E3-5916E2FDAA5D}"/>
                </a:ext>
              </a:extLst>
            </p:cNvPr>
            <p:cNvSpPr/>
            <p:nvPr/>
          </p:nvSpPr>
          <p:spPr bwMode="auto">
            <a:xfrm>
              <a:off x="4895843" y="1095375"/>
              <a:ext cx="295275" cy="447674"/>
            </a:xfrm>
            <a:prstGeom prst="chevron">
              <a:avLst/>
            </a:prstGeom>
            <a:solidFill>
              <a:srgbClr val="002147"/>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12" name="Group 11">
            <a:extLst>
              <a:ext uri="{FF2B5EF4-FFF2-40B4-BE49-F238E27FC236}">
                <a16:creationId xmlns:a16="http://schemas.microsoft.com/office/drawing/2014/main" id="{F56F259C-63B2-01C7-039A-D910B2105727}"/>
              </a:ext>
            </a:extLst>
          </p:cNvPr>
          <p:cNvGrpSpPr/>
          <p:nvPr/>
        </p:nvGrpSpPr>
        <p:grpSpPr>
          <a:xfrm>
            <a:off x="4467225" y="2455636"/>
            <a:ext cx="7125248" cy="714375"/>
            <a:chOff x="4810125" y="962024"/>
            <a:chExt cx="7125248" cy="714375"/>
          </a:xfrm>
        </p:grpSpPr>
        <p:sp>
          <p:nvSpPr>
            <p:cNvPr id="13" name="Rectangle: Rounded Corners 12">
              <a:extLst>
                <a:ext uri="{FF2B5EF4-FFF2-40B4-BE49-F238E27FC236}">
                  <a16:creationId xmlns:a16="http://schemas.microsoft.com/office/drawing/2014/main" id="{B3ED117B-4BE0-90D0-312E-93349E4FEB0F}"/>
                </a:ext>
              </a:extLst>
            </p:cNvPr>
            <p:cNvSpPr/>
            <p:nvPr/>
          </p:nvSpPr>
          <p:spPr bwMode="auto">
            <a:xfrm>
              <a:off x="4810125" y="962024"/>
              <a:ext cx="7125248" cy="714375"/>
            </a:xfrm>
            <a:prstGeom prst="roundRect">
              <a:avLst>
                <a:gd name="adj" fmla="val 13351"/>
              </a:avLst>
            </a:prstGeom>
            <a:solidFill>
              <a:schemeClr val="bg1"/>
            </a:solidFill>
            <a:ln w="57150"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4" name="TextBox 13">
              <a:extLst>
                <a:ext uri="{FF2B5EF4-FFF2-40B4-BE49-F238E27FC236}">
                  <a16:creationId xmlns:a16="http://schemas.microsoft.com/office/drawing/2014/main" id="{A5AF3F18-FC77-3FC3-CD5E-F9F18A0A8D4C}"/>
                </a:ext>
              </a:extLst>
            </p:cNvPr>
            <p:cNvSpPr txBox="1"/>
            <p:nvPr/>
          </p:nvSpPr>
          <p:spPr>
            <a:xfrm>
              <a:off x="5191126" y="1010720"/>
              <a:ext cx="6610897" cy="646331"/>
            </a:xfrm>
            <a:prstGeom prst="rect">
              <a:avLst/>
            </a:prstGeom>
            <a:noFill/>
          </p:spPr>
          <p:txBody>
            <a:bodyPr wrap="square" rtlCol="0">
              <a:spAutoFit/>
            </a:bodyPr>
            <a:lstStyle/>
            <a:p>
              <a:r>
                <a:rPr lang="en-US" sz="1800" b="1" dirty="0">
                  <a:solidFill>
                    <a:srgbClr val="002147"/>
                  </a:solidFill>
                  <a:latin typeface="Arial Narrow" panose="020B0606020202030204" pitchFamily="34" charset="0"/>
                </a:rPr>
                <a:t>Risk Assessment: </a:t>
              </a:r>
              <a:r>
                <a:rPr lang="en-US" sz="1800" dirty="0">
                  <a:solidFill>
                    <a:srgbClr val="002147"/>
                  </a:solidFill>
                  <a:latin typeface="Arial Narrow" panose="020B0606020202030204" pitchFamily="34" charset="0"/>
                </a:rPr>
                <a:t>Identify and assess risks related to AI, considering factors like data quality, model robustness, and fairness</a:t>
              </a:r>
            </a:p>
          </p:txBody>
        </p:sp>
        <p:sp>
          <p:nvSpPr>
            <p:cNvPr id="15" name="Arrow: Chevron 14">
              <a:extLst>
                <a:ext uri="{FF2B5EF4-FFF2-40B4-BE49-F238E27FC236}">
                  <a16:creationId xmlns:a16="http://schemas.microsoft.com/office/drawing/2014/main" id="{3A087579-F453-3742-9C7E-463AB3DEA085}"/>
                </a:ext>
              </a:extLst>
            </p:cNvPr>
            <p:cNvSpPr/>
            <p:nvPr/>
          </p:nvSpPr>
          <p:spPr bwMode="auto">
            <a:xfrm>
              <a:off x="4895843" y="1095375"/>
              <a:ext cx="295275" cy="447674"/>
            </a:xfrm>
            <a:prstGeom prst="chevron">
              <a:avLst/>
            </a:prstGeom>
            <a:solidFill>
              <a:srgbClr val="002147"/>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16" name="Group 15">
            <a:extLst>
              <a:ext uri="{FF2B5EF4-FFF2-40B4-BE49-F238E27FC236}">
                <a16:creationId xmlns:a16="http://schemas.microsoft.com/office/drawing/2014/main" id="{BA40E915-C473-C62D-C313-759811EF2DB2}"/>
              </a:ext>
            </a:extLst>
          </p:cNvPr>
          <p:cNvGrpSpPr/>
          <p:nvPr/>
        </p:nvGrpSpPr>
        <p:grpSpPr>
          <a:xfrm>
            <a:off x="4467225" y="3303362"/>
            <a:ext cx="7125248" cy="714375"/>
            <a:chOff x="4810125" y="962024"/>
            <a:chExt cx="7125248" cy="714375"/>
          </a:xfrm>
        </p:grpSpPr>
        <p:sp>
          <p:nvSpPr>
            <p:cNvPr id="17" name="Rectangle: Rounded Corners 16">
              <a:extLst>
                <a:ext uri="{FF2B5EF4-FFF2-40B4-BE49-F238E27FC236}">
                  <a16:creationId xmlns:a16="http://schemas.microsoft.com/office/drawing/2014/main" id="{E0140569-FDAA-863F-AB7B-7373F54A0ADE}"/>
                </a:ext>
              </a:extLst>
            </p:cNvPr>
            <p:cNvSpPr/>
            <p:nvPr/>
          </p:nvSpPr>
          <p:spPr bwMode="auto">
            <a:xfrm>
              <a:off x="4810125" y="962024"/>
              <a:ext cx="7125248" cy="714375"/>
            </a:xfrm>
            <a:prstGeom prst="roundRect">
              <a:avLst>
                <a:gd name="adj" fmla="val 13351"/>
              </a:avLst>
            </a:prstGeom>
            <a:solidFill>
              <a:schemeClr val="bg1"/>
            </a:solidFill>
            <a:ln w="57150"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TextBox 20">
              <a:extLst>
                <a:ext uri="{FF2B5EF4-FFF2-40B4-BE49-F238E27FC236}">
                  <a16:creationId xmlns:a16="http://schemas.microsoft.com/office/drawing/2014/main" id="{B113A0C9-49CA-680C-68CE-90F46F279A27}"/>
                </a:ext>
              </a:extLst>
            </p:cNvPr>
            <p:cNvSpPr txBox="1"/>
            <p:nvPr/>
          </p:nvSpPr>
          <p:spPr>
            <a:xfrm>
              <a:off x="5191126" y="1010720"/>
              <a:ext cx="6744247" cy="646331"/>
            </a:xfrm>
            <a:prstGeom prst="rect">
              <a:avLst/>
            </a:prstGeom>
            <a:noFill/>
          </p:spPr>
          <p:txBody>
            <a:bodyPr wrap="square" rtlCol="0">
              <a:spAutoFit/>
            </a:bodyPr>
            <a:lstStyle/>
            <a:p>
              <a:r>
                <a:rPr lang="en-US" sz="1800" b="1" dirty="0">
                  <a:solidFill>
                    <a:srgbClr val="002147"/>
                  </a:solidFill>
                  <a:latin typeface="Arial Narrow" panose="020B0606020202030204" pitchFamily="34" charset="0"/>
                </a:rPr>
                <a:t>Risk Mitigation Strategy: </a:t>
              </a:r>
              <a:r>
                <a:rPr lang="en-US" sz="1800" dirty="0">
                  <a:solidFill>
                    <a:srgbClr val="002147"/>
                  </a:solidFill>
                  <a:latin typeface="Arial Narrow" panose="020B0606020202030204" pitchFamily="34" charset="0"/>
                </a:rPr>
                <a:t>Develop strategies to mitigate identified risks, such as improving data quality, enhancing model explainability, and addressing bias</a:t>
              </a:r>
            </a:p>
          </p:txBody>
        </p:sp>
        <p:sp>
          <p:nvSpPr>
            <p:cNvPr id="22" name="Arrow: Chevron 21">
              <a:extLst>
                <a:ext uri="{FF2B5EF4-FFF2-40B4-BE49-F238E27FC236}">
                  <a16:creationId xmlns:a16="http://schemas.microsoft.com/office/drawing/2014/main" id="{DF8C3A06-2103-4C11-B581-BDD48FD9E338}"/>
                </a:ext>
              </a:extLst>
            </p:cNvPr>
            <p:cNvSpPr/>
            <p:nvPr/>
          </p:nvSpPr>
          <p:spPr bwMode="auto">
            <a:xfrm>
              <a:off x="4895843" y="1095375"/>
              <a:ext cx="295275" cy="447674"/>
            </a:xfrm>
            <a:prstGeom prst="chevron">
              <a:avLst/>
            </a:prstGeom>
            <a:solidFill>
              <a:srgbClr val="002147"/>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3" name="Group 22">
            <a:extLst>
              <a:ext uri="{FF2B5EF4-FFF2-40B4-BE49-F238E27FC236}">
                <a16:creationId xmlns:a16="http://schemas.microsoft.com/office/drawing/2014/main" id="{B66663B3-6A63-FEEB-B4F3-E11234B759EC}"/>
              </a:ext>
            </a:extLst>
          </p:cNvPr>
          <p:cNvGrpSpPr/>
          <p:nvPr/>
        </p:nvGrpSpPr>
        <p:grpSpPr>
          <a:xfrm>
            <a:off x="4467225" y="4151088"/>
            <a:ext cx="7125248" cy="714375"/>
            <a:chOff x="4810125" y="962024"/>
            <a:chExt cx="7125248" cy="714375"/>
          </a:xfrm>
        </p:grpSpPr>
        <p:sp>
          <p:nvSpPr>
            <p:cNvPr id="24" name="Rectangle: Rounded Corners 23">
              <a:extLst>
                <a:ext uri="{FF2B5EF4-FFF2-40B4-BE49-F238E27FC236}">
                  <a16:creationId xmlns:a16="http://schemas.microsoft.com/office/drawing/2014/main" id="{F831055B-16B4-EBF9-84FD-5B5F1310AC75}"/>
                </a:ext>
              </a:extLst>
            </p:cNvPr>
            <p:cNvSpPr/>
            <p:nvPr/>
          </p:nvSpPr>
          <p:spPr bwMode="auto">
            <a:xfrm>
              <a:off x="4810125" y="962024"/>
              <a:ext cx="7125248" cy="714375"/>
            </a:xfrm>
            <a:prstGeom prst="roundRect">
              <a:avLst>
                <a:gd name="adj" fmla="val 13351"/>
              </a:avLst>
            </a:prstGeom>
            <a:solidFill>
              <a:schemeClr val="bg1"/>
            </a:solidFill>
            <a:ln w="57150"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TextBox 24">
              <a:extLst>
                <a:ext uri="{FF2B5EF4-FFF2-40B4-BE49-F238E27FC236}">
                  <a16:creationId xmlns:a16="http://schemas.microsoft.com/office/drawing/2014/main" id="{B8D1C05A-3411-A6A4-EA91-05846E157BAC}"/>
                </a:ext>
              </a:extLst>
            </p:cNvPr>
            <p:cNvSpPr txBox="1"/>
            <p:nvPr/>
          </p:nvSpPr>
          <p:spPr>
            <a:xfrm>
              <a:off x="5191126" y="1010720"/>
              <a:ext cx="6744247" cy="646331"/>
            </a:xfrm>
            <a:prstGeom prst="rect">
              <a:avLst/>
            </a:prstGeom>
            <a:noFill/>
          </p:spPr>
          <p:txBody>
            <a:bodyPr wrap="square" rtlCol="0">
              <a:spAutoFit/>
            </a:bodyPr>
            <a:lstStyle/>
            <a:p>
              <a:r>
                <a:rPr lang="en-US" sz="1800" b="1" dirty="0">
                  <a:solidFill>
                    <a:srgbClr val="002147"/>
                  </a:solidFill>
                  <a:latin typeface="Arial Narrow" panose="020B0606020202030204" pitchFamily="34" charset="0"/>
                </a:rPr>
                <a:t>Implementation and Operation: </a:t>
              </a:r>
              <a:r>
                <a:rPr lang="en-US" sz="1800" dirty="0">
                  <a:solidFill>
                    <a:srgbClr val="002147"/>
                  </a:solidFill>
                  <a:latin typeface="Arial Narrow" panose="020B0606020202030204" pitchFamily="34" charset="0"/>
                </a:rPr>
                <a:t>Implement risk mitigation measures, monitor AI systems, and adapt as needed</a:t>
              </a:r>
            </a:p>
          </p:txBody>
        </p:sp>
        <p:sp>
          <p:nvSpPr>
            <p:cNvPr id="26" name="Arrow: Chevron 25">
              <a:extLst>
                <a:ext uri="{FF2B5EF4-FFF2-40B4-BE49-F238E27FC236}">
                  <a16:creationId xmlns:a16="http://schemas.microsoft.com/office/drawing/2014/main" id="{727DA8B2-F8A8-C2D3-1384-88B93C6A6B49}"/>
                </a:ext>
              </a:extLst>
            </p:cNvPr>
            <p:cNvSpPr/>
            <p:nvPr/>
          </p:nvSpPr>
          <p:spPr bwMode="auto">
            <a:xfrm>
              <a:off x="4895843" y="1095375"/>
              <a:ext cx="295275" cy="447674"/>
            </a:xfrm>
            <a:prstGeom prst="chevron">
              <a:avLst/>
            </a:prstGeom>
            <a:solidFill>
              <a:srgbClr val="002147"/>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7" name="Group 26">
            <a:extLst>
              <a:ext uri="{FF2B5EF4-FFF2-40B4-BE49-F238E27FC236}">
                <a16:creationId xmlns:a16="http://schemas.microsoft.com/office/drawing/2014/main" id="{4C9CCDD4-0D6C-6AEF-37C6-C66E06E8EF08}"/>
              </a:ext>
            </a:extLst>
          </p:cNvPr>
          <p:cNvGrpSpPr/>
          <p:nvPr/>
        </p:nvGrpSpPr>
        <p:grpSpPr>
          <a:xfrm>
            <a:off x="4467225" y="4997610"/>
            <a:ext cx="7125248" cy="714375"/>
            <a:chOff x="4810125" y="962024"/>
            <a:chExt cx="7125248" cy="714375"/>
          </a:xfrm>
        </p:grpSpPr>
        <p:sp>
          <p:nvSpPr>
            <p:cNvPr id="28" name="Rectangle: Rounded Corners 27">
              <a:extLst>
                <a:ext uri="{FF2B5EF4-FFF2-40B4-BE49-F238E27FC236}">
                  <a16:creationId xmlns:a16="http://schemas.microsoft.com/office/drawing/2014/main" id="{5FB3193A-F435-F12C-023D-48A17436307E}"/>
                </a:ext>
              </a:extLst>
            </p:cNvPr>
            <p:cNvSpPr/>
            <p:nvPr/>
          </p:nvSpPr>
          <p:spPr bwMode="auto">
            <a:xfrm>
              <a:off x="4810125" y="962024"/>
              <a:ext cx="7125248" cy="714375"/>
            </a:xfrm>
            <a:prstGeom prst="roundRect">
              <a:avLst>
                <a:gd name="adj" fmla="val 13351"/>
              </a:avLst>
            </a:prstGeom>
            <a:solidFill>
              <a:schemeClr val="bg1"/>
            </a:solidFill>
            <a:ln w="57150"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TextBox 28">
              <a:extLst>
                <a:ext uri="{FF2B5EF4-FFF2-40B4-BE49-F238E27FC236}">
                  <a16:creationId xmlns:a16="http://schemas.microsoft.com/office/drawing/2014/main" id="{BC3FC39E-488F-B6B2-F8D3-9E7828FD0BE9}"/>
                </a:ext>
              </a:extLst>
            </p:cNvPr>
            <p:cNvSpPr txBox="1"/>
            <p:nvPr/>
          </p:nvSpPr>
          <p:spPr>
            <a:xfrm>
              <a:off x="5191126" y="1010720"/>
              <a:ext cx="6744247" cy="646331"/>
            </a:xfrm>
            <a:prstGeom prst="rect">
              <a:avLst/>
            </a:prstGeom>
            <a:noFill/>
          </p:spPr>
          <p:txBody>
            <a:bodyPr wrap="square" rtlCol="0">
              <a:spAutoFit/>
            </a:bodyPr>
            <a:lstStyle/>
            <a:p>
              <a:r>
                <a:rPr lang="en-US" sz="1800" b="1" dirty="0">
                  <a:solidFill>
                    <a:srgbClr val="002147"/>
                  </a:solidFill>
                  <a:latin typeface="Arial Narrow" panose="020B0606020202030204" pitchFamily="34" charset="0"/>
                </a:rPr>
                <a:t>Evaluation and Feedback: </a:t>
              </a:r>
              <a:r>
                <a:rPr lang="en-US" sz="1800" dirty="0">
                  <a:solidFill>
                    <a:srgbClr val="002147"/>
                  </a:solidFill>
                  <a:latin typeface="Arial Narrow" panose="020B0606020202030204" pitchFamily="34" charset="0"/>
                </a:rPr>
                <a:t>Continuously evaluate AI system performance, collect feedback, and refine risk management strategies</a:t>
              </a:r>
            </a:p>
          </p:txBody>
        </p:sp>
        <p:sp>
          <p:nvSpPr>
            <p:cNvPr id="30" name="Arrow: Chevron 29">
              <a:extLst>
                <a:ext uri="{FF2B5EF4-FFF2-40B4-BE49-F238E27FC236}">
                  <a16:creationId xmlns:a16="http://schemas.microsoft.com/office/drawing/2014/main" id="{7E4A011A-9FA0-C555-0DAC-957EE1A9B81E}"/>
                </a:ext>
              </a:extLst>
            </p:cNvPr>
            <p:cNvSpPr/>
            <p:nvPr/>
          </p:nvSpPr>
          <p:spPr bwMode="auto">
            <a:xfrm>
              <a:off x="4895843" y="1095375"/>
              <a:ext cx="295275" cy="447674"/>
            </a:xfrm>
            <a:prstGeom prst="chevron">
              <a:avLst/>
            </a:prstGeom>
            <a:solidFill>
              <a:srgbClr val="002147"/>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113138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0DA19C7-B732-BA31-0B19-011BD2E6B08F}"/>
              </a:ext>
            </a:extLst>
          </p:cNvPr>
          <p:cNvSpPr/>
          <p:nvPr/>
        </p:nvSpPr>
        <p:spPr>
          <a:xfrm>
            <a:off x="5064943" y="2343474"/>
            <a:ext cx="4593408"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4812B02-10B0-4C34-9C91-7706B915D4A8}"/>
              </a:ext>
            </a:extLst>
          </p:cNvPr>
          <p:cNvSpPr/>
          <p:nvPr/>
        </p:nvSpPr>
        <p:spPr>
          <a:xfrm>
            <a:off x="6210300" y="5065979"/>
            <a:ext cx="4067175" cy="5116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48</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Risk Management &amp; Responsible AI</a:t>
            </a:r>
          </a:p>
        </p:txBody>
      </p:sp>
      <p:sp>
        <p:nvSpPr>
          <p:cNvPr id="3" name="TextBox 2">
            <a:extLst>
              <a:ext uri="{FF2B5EF4-FFF2-40B4-BE49-F238E27FC236}">
                <a16:creationId xmlns:a16="http://schemas.microsoft.com/office/drawing/2014/main" id="{FBE2AE75-952E-6BAA-A8B2-5B205875EE59}"/>
              </a:ext>
            </a:extLst>
          </p:cNvPr>
          <p:cNvSpPr txBox="1"/>
          <p:nvPr/>
        </p:nvSpPr>
        <p:spPr>
          <a:xfrm>
            <a:off x="5064943" y="1673965"/>
            <a:ext cx="5567314" cy="3970318"/>
          </a:xfrm>
          <a:prstGeom prst="rect">
            <a:avLst/>
          </a:prstGeom>
          <a:noFill/>
        </p:spPr>
        <p:txBody>
          <a:bodyPr wrap="square">
            <a:spAutoFit/>
          </a:bodyPr>
          <a:lstStyle/>
          <a:p>
            <a:r>
              <a:rPr lang="en-US" sz="3600" dirty="0">
                <a:latin typeface="Bahnschrift Light Condensed" panose="020B0502040204020203" pitchFamily="34" charset="0"/>
              </a:rPr>
              <a:t>The DoD issued a memorandum to promote responsible use of AI. The memo provides a governance structure, oversight approaches, and warfighter trust-building efforts to implement responsible AI across 5 DoD AI ethical principles.</a:t>
            </a:r>
          </a:p>
        </p:txBody>
      </p:sp>
      <p:grpSp>
        <p:nvGrpSpPr>
          <p:cNvPr id="13" name="Group 12">
            <a:extLst>
              <a:ext uri="{FF2B5EF4-FFF2-40B4-BE49-F238E27FC236}">
                <a16:creationId xmlns:a16="http://schemas.microsoft.com/office/drawing/2014/main" id="{6C6D8984-3AF5-D26C-D986-3BBBB8C989CD}"/>
              </a:ext>
            </a:extLst>
          </p:cNvPr>
          <p:cNvGrpSpPr/>
          <p:nvPr/>
        </p:nvGrpSpPr>
        <p:grpSpPr>
          <a:xfrm>
            <a:off x="323736" y="1332094"/>
            <a:ext cx="3598907" cy="4654060"/>
            <a:chOff x="323736" y="1332094"/>
            <a:chExt cx="3598907" cy="4654060"/>
          </a:xfrm>
        </p:grpSpPr>
        <p:pic>
          <p:nvPicPr>
            <p:cNvPr id="5" name="Picture 4">
              <a:extLst>
                <a:ext uri="{FF2B5EF4-FFF2-40B4-BE49-F238E27FC236}">
                  <a16:creationId xmlns:a16="http://schemas.microsoft.com/office/drawing/2014/main" id="{E4C33EB3-7D5D-70BA-ACAF-F435E6EB4288}"/>
                </a:ext>
              </a:extLst>
            </p:cNvPr>
            <p:cNvPicPr>
              <a:picLocks noChangeAspect="1"/>
            </p:cNvPicPr>
            <p:nvPr/>
          </p:nvPicPr>
          <p:blipFill>
            <a:blip r:embed="rId2"/>
            <a:stretch>
              <a:fillRect/>
            </a:stretch>
          </p:blipFill>
          <p:spPr>
            <a:xfrm>
              <a:off x="323736" y="1332094"/>
              <a:ext cx="3598907" cy="465406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2" name="Picture 11" descr="Qr code&#10;&#10;Description automatically generated">
              <a:extLst>
                <a:ext uri="{FF2B5EF4-FFF2-40B4-BE49-F238E27FC236}">
                  <a16:creationId xmlns:a16="http://schemas.microsoft.com/office/drawing/2014/main" id="{B746AB2C-6154-07BA-DD12-5F27F572E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698" y="4860299"/>
              <a:ext cx="1097280" cy="1097280"/>
            </a:xfrm>
            <a:prstGeom prst="rect">
              <a:avLst/>
            </a:prstGeom>
          </p:spPr>
        </p:pic>
      </p:grpSp>
    </p:spTree>
    <p:extLst>
      <p:ext uri="{BB962C8B-B14F-4D97-AF65-F5344CB8AC3E}">
        <p14:creationId xmlns:p14="http://schemas.microsoft.com/office/powerpoint/2010/main" val="13694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49</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Risk Management &amp; Responsible AI</a:t>
            </a:r>
          </a:p>
        </p:txBody>
      </p:sp>
      <p:grpSp>
        <p:nvGrpSpPr>
          <p:cNvPr id="13" name="Group 12">
            <a:extLst>
              <a:ext uri="{FF2B5EF4-FFF2-40B4-BE49-F238E27FC236}">
                <a16:creationId xmlns:a16="http://schemas.microsoft.com/office/drawing/2014/main" id="{6C6D8984-3AF5-D26C-D986-3BBBB8C989CD}"/>
              </a:ext>
            </a:extLst>
          </p:cNvPr>
          <p:cNvGrpSpPr/>
          <p:nvPr/>
        </p:nvGrpSpPr>
        <p:grpSpPr>
          <a:xfrm>
            <a:off x="323736" y="1332094"/>
            <a:ext cx="3598907" cy="4654060"/>
            <a:chOff x="323736" y="1332094"/>
            <a:chExt cx="3598907" cy="4654060"/>
          </a:xfrm>
        </p:grpSpPr>
        <p:pic>
          <p:nvPicPr>
            <p:cNvPr id="5" name="Picture 4">
              <a:extLst>
                <a:ext uri="{FF2B5EF4-FFF2-40B4-BE49-F238E27FC236}">
                  <a16:creationId xmlns:a16="http://schemas.microsoft.com/office/drawing/2014/main" id="{E4C33EB3-7D5D-70BA-ACAF-F435E6EB4288}"/>
                </a:ext>
              </a:extLst>
            </p:cNvPr>
            <p:cNvPicPr>
              <a:picLocks noChangeAspect="1"/>
            </p:cNvPicPr>
            <p:nvPr/>
          </p:nvPicPr>
          <p:blipFill>
            <a:blip r:embed="rId2"/>
            <a:stretch>
              <a:fillRect/>
            </a:stretch>
          </p:blipFill>
          <p:spPr>
            <a:xfrm>
              <a:off x="323736" y="1332094"/>
              <a:ext cx="3598907" cy="465406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2" name="Picture 11" descr="Qr code&#10;&#10;Description automatically generated">
              <a:extLst>
                <a:ext uri="{FF2B5EF4-FFF2-40B4-BE49-F238E27FC236}">
                  <a16:creationId xmlns:a16="http://schemas.microsoft.com/office/drawing/2014/main" id="{B746AB2C-6154-07BA-DD12-5F27F572ED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698" y="4860299"/>
              <a:ext cx="1097280" cy="1097280"/>
            </a:xfrm>
            <a:prstGeom prst="rect">
              <a:avLst/>
            </a:prstGeom>
          </p:spPr>
        </p:pic>
      </p:grpSp>
      <p:grpSp>
        <p:nvGrpSpPr>
          <p:cNvPr id="2" name="Group 1">
            <a:extLst>
              <a:ext uri="{FF2B5EF4-FFF2-40B4-BE49-F238E27FC236}">
                <a16:creationId xmlns:a16="http://schemas.microsoft.com/office/drawing/2014/main" id="{7628904A-321C-19E3-E699-F32E46815BA7}"/>
              </a:ext>
            </a:extLst>
          </p:cNvPr>
          <p:cNvGrpSpPr/>
          <p:nvPr/>
        </p:nvGrpSpPr>
        <p:grpSpPr>
          <a:xfrm>
            <a:off x="4533900" y="1607087"/>
            <a:ext cx="7125248" cy="714375"/>
            <a:chOff x="4810125" y="962024"/>
            <a:chExt cx="7125248" cy="714375"/>
          </a:xfrm>
        </p:grpSpPr>
        <p:sp>
          <p:nvSpPr>
            <p:cNvPr id="6" name="Rectangle: Rounded Corners 5">
              <a:extLst>
                <a:ext uri="{FF2B5EF4-FFF2-40B4-BE49-F238E27FC236}">
                  <a16:creationId xmlns:a16="http://schemas.microsoft.com/office/drawing/2014/main" id="{1489739B-E109-C52A-F275-3B41348E89ED}"/>
                </a:ext>
              </a:extLst>
            </p:cNvPr>
            <p:cNvSpPr/>
            <p:nvPr/>
          </p:nvSpPr>
          <p:spPr bwMode="auto">
            <a:xfrm>
              <a:off x="4810125" y="962024"/>
              <a:ext cx="7125248" cy="714375"/>
            </a:xfrm>
            <a:prstGeom prst="roundRect">
              <a:avLst>
                <a:gd name="adj" fmla="val 13351"/>
              </a:avLst>
            </a:prstGeom>
            <a:solidFill>
              <a:schemeClr val="bg1"/>
            </a:solidFill>
            <a:ln w="57150"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8" name="TextBox 7">
              <a:extLst>
                <a:ext uri="{FF2B5EF4-FFF2-40B4-BE49-F238E27FC236}">
                  <a16:creationId xmlns:a16="http://schemas.microsoft.com/office/drawing/2014/main" id="{AA6515BE-C639-67CE-8174-ED2F2CF60C6B}"/>
                </a:ext>
              </a:extLst>
            </p:cNvPr>
            <p:cNvSpPr txBox="1"/>
            <p:nvPr/>
          </p:nvSpPr>
          <p:spPr>
            <a:xfrm>
              <a:off x="5191126" y="1010720"/>
              <a:ext cx="6610897" cy="646331"/>
            </a:xfrm>
            <a:prstGeom prst="rect">
              <a:avLst/>
            </a:prstGeom>
            <a:noFill/>
          </p:spPr>
          <p:txBody>
            <a:bodyPr wrap="square" rtlCol="0">
              <a:spAutoFit/>
            </a:bodyPr>
            <a:lstStyle/>
            <a:p>
              <a:r>
                <a:rPr lang="en-US" sz="1800" b="1" dirty="0">
                  <a:solidFill>
                    <a:srgbClr val="002147"/>
                  </a:solidFill>
                  <a:latin typeface="Arial Narrow" panose="020B0606020202030204" pitchFamily="34" charset="0"/>
                </a:rPr>
                <a:t>Responsible: </a:t>
              </a:r>
              <a:r>
                <a:rPr lang="en-US" sz="1800" dirty="0">
                  <a:solidFill>
                    <a:srgbClr val="002147"/>
                  </a:solidFill>
                  <a:latin typeface="Arial Narrow" panose="020B0606020202030204" pitchFamily="34" charset="0"/>
                </a:rPr>
                <a:t>exercise appropriate levels of judgment while remaining responsible for the development, deployment, and use of AI capabilities</a:t>
              </a:r>
            </a:p>
          </p:txBody>
        </p:sp>
        <p:sp>
          <p:nvSpPr>
            <p:cNvPr id="10" name="Arrow: Chevron 9">
              <a:extLst>
                <a:ext uri="{FF2B5EF4-FFF2-40B4-BE49-F238E27FC236}">
                  <a16:creationId xmlns:a16="http://schemas.microsoft.com/office/drawing/2014/main" id="{57B58CCD-58B9-E7C4-3EFF-45D7B760E43B}"/>
                </a:ext>
              </a:extLst>
            </p:cNvPr>
            <p:cNvSpPr/>
            <p:nvPr/>
          </p:nvSpPr>
          <p:spPr bwMode="auto">
            <a:xfrm>
              <a:off x="4895843" y="1095375"/>
              <a:ext cx="295275" cy="447674"/>
            </a:xfrm>
            <a:prstGeom prst="chevron">
              <a:avLst/>
            </a:prstGeom>
            <a:solidFill>
              <a:srgbClr val="002147"/>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11" name="Group 10">
            <a:extLst>
              <a:ext uri="{FF2B5EF4-FFF2-40B4-BE49-F238E27FC236}">
                <a16:creationId xmlns:a16="http://schemas.microsoft.com/office/drawing/2014/main" id="{CF8003C5-F60E-4534-403E-A568AD299CDD}"/>
              </a:ext>
            </a:extLst>
          </p:cNvPr>
          <p:cNvGrpSpPr/>
          <p:nvPr/>
        </p:nvGrpSpPr>
        <p:grpSpPr>
          <a:xfrm>
            <a:off x="4533900" y="2454813"/>
            <a:ext cx="7125248" cy="714375"/>
            <a:chOff x="4810125" y="962024"/>
            <a:chExt cx="7125248" cy="714375"/>
          </a:xfrm>
        </p:grpSpPr>
        <p:sp>
          <p:nvSpPr>
            <p:cNvPr id="14" name="Rectangle: Rounded Corners 13">
              <a:extLst>
                <a:ext uri="{FF2B5EF4-FFF2-40B4-BE49-F238E27FC236}">
                  <a16:creationId xmlns:a16="http://schemas.microsoft.com/office/drawing/2014/main" id="{515DE42B-BA42-6946-AEBA-D302BDF4B0CB}"/>
                </a:ext>
              </a:extLst>
            </p:cNvPr>
            <p:cNvSpPr/>
            <p:nvPr/>
          </p:nvSpPr>
          <p:spPr bwMode="auto">
            <a:xfrm>
              <a:off x="4810125" y="962024"/>
              <a:ext cx="7125248" cy="714375"/>
            </a:xfrm>
            <a:prstGeom prst="roundRect">
              <a:avLst>
                <a:gd name="adj" fmla="val 13351"/>
              </a:avLst>
            </a:prstGeom>
            <a:solidFill>
              <a:schemeClr val="bg1"/>
            </a:solidFill>
            <a:ln w="57150"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5" name="TextBox 14">
              <a:extLst>
                <a:ext uri="{FF2B5EF4-FFF2-40B4-BE49-F238E27FC236}">
                  <a16:creationId xmlns:a16="http://schemas.microsoft.com/office/drawing/2014/main" id="{5E1961BC-2D1A-8E7D-5522-8806232BA965}"/>
                </a:ext>
              </a:extLst>
            </p:cNvPr>
            <p:cNvSpPr txBox="1"/>
            <p:nvPr/>
          </p:nvSpPr>
          <p:spPr>
            <a:xfrm>
              <a:off x="5191126" y="1010720"/>
              <a:ext cx="6610897" cy="646331"/>
            </a:xfrm>
            <a:prstGeom prst="rect">
              <a:avLst/>
            </a:prstGeom>
            <a:noFill/>
          </p:spPr>
          <p:txBody>
            <a:bodyPr wrap="square" rtlCol="0">
              <a:spAutoFit/>
            </a:bodyPr>
            <a:lstStyle/>
            <a:p>
              <a:r>
                <a:rPr lang="en-US" sz="1800" b="1" dirty="0">
                  <a:solidFill>
                    <a:srgbClr val="002147"/>
                  </a:solidFill>
                  <a:latin typeface="Arial Narrow" panose="020B0606020202030204" pitchFamily="34" charset="0"/>
                </a:rPr>
                <a:t>Equitable: </a:t>
              </a:r>
              <a:r>
                <a:rPr lang="en-US" sz="1800" dirty="0">
                  <a:solidFill>
                    <a:srgbClr val="002147"/>
                  </a:solidFill>
                  <a:latin typeface="Arial Narrow" panose="020B0606020202030204" pitchFamily="34" charset="0"/>
                </a:rPr>
                <a:t>take deliberate steps to minimize unintended bias in AI capabilities</a:t>
              </a:r>
            </a:p>
          </p:txBody>
        </p:sp>
        <p:sp>
          <p:nvSpPr>
            <p:cNvPr id="16" name="Arrow: Chevron 15">
              <a:extLst>
                <a:ext uri="{FF2B5EF4-FFF2-40B4-BE49-F238E27FC236}">
                  <a16:creationId xmlns:a16="http://schemas.microsoft.com/office/drawing/2014/main" id="{A9BE4B98-F23E-AB12-AF87-DF518B63EDF6}"/>
                </a:ext>
              </a:extLst>
            </p:cNvPr>
            <p:cNvSpPr/>
            <p:nvPr/>
          </p:nvSpPr>
          <p:spPr bwMode="auto">
            <a:xfrm>
              <a:off x="4895843" y="1095375"/>
              <a:ext cx="295275" cy="447674"/>
            </a:xfrm>
            <a:prstGeom prst="chevron">
              <a:avLst/>
            </a:prstGeom>
            <a:solidFill>
              <a:srgbClr val="002147"/>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17" name="Group 16">
            <a:extLst>
              <a:ext uri="{FF2B5EF4-FFF2-40B4-BE49-F238E27FC236}">
                <a16:creationId xmlns:a16="http://schemas.microsoft.com/office/drawing/2014/main" id="{62F32EB5-33A4-9C17-9FCA-5EC3EF60F5C8}"/>
              </a:ext>
            </a:extLst>
          </p:cNvPr>
          <p:cNvGrpSpPr/>
          <p:nvPr/>
        </p:nvGrpSpPr>
        <p:grpSpPr>
          <a:xfrm>
            <a:off x="4533900" y="3302539"/>
            <a:ext cx="7125248" cy="714375"/>
            <a:chOff x="4810125" y="962024"/>
            <a:chExt cx="7125248" cy="714375"/>
          </a:xfrm>
        </p:grpSpPr>
        <p:sp>
          <p:nvSpPr>
            <p:cNvPr id="18" name="Rectangle: Rounded Corners 17">
              <a:extLst>
                <a:ext uri="{FF2B5EF4-FFF2-40B4-BE49-F238E27FC236}">
                  <a16:creationId xmlns:a16="http://schemas.microsoft.com/office/drawing/2014/main" id="{F6EB290F-5E09-9023-9265-F34F285D2484}"/>
                </a:ext>
              </a:extLst>
            </p:cNvPr>
            <p:cNvSpPr/>
            <p:nvPr/>
          </p:nvSpPr>
          <p:spPr bwMode="auto">
            <a:xfrm>
              <a:off x="4810125" y="962024"/>
              <a:ext cx="7125248" cy="714375"/>
            </a:xfrm>
            <a:prstGeom prst="roundRect">
              <a:avLst>
                <a:gd name="adj" fmla="val 13351"/>
              </a:avLst>
            </a:prstGeom>
            <a:solidFill>
              <a:schemeClr val="bg1"/>
            </a:solidFill>
            <a:ln w="57150"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TextBox 18">
              <a:extLst>
                <a:ext uri="{FF2B5EF4-FFF2-40B4-BE49-F238E27FC236}">
                  <a16:creationId xmlns:a16="http://schemas.microsoft.com/office/drawing/2014/main" id="{0B02AF3B-D7D6-D899-CA2A-DEDF891D618B}"/>
                </a:ext>
              </a:extLst>
            </p:cNvPr>
            <p:cNvSpPr txBox="1"/>
            <p:nvPr/>
          </p:nvSpPr>
          <p:spPr>
            <a:xfrm>
              <a:off x="5191126" y="1010720"/>
              <a:ext cx="6744247" cy="646331"/>
            </a:xfrm>
            <a:prstGeom prst="rect">
              <a:avLst/>
            </a:prstGeom>
            <a:noFill/>
          </p:spPr>
          <p:txBody>
            <a:bodyPr wrap="square" rtlCol="0">
              <a:spAutoFit/>
            </a:bodyPr>
            <a:lstStyle/>
            <a:p>
              <a:r>
                <a:rPr lang="en-US" sz="1800" b="1" dirty="0">
                  <a:solidFill>
                    <a:srgbClr val="002147"/>
                  </a:solidFill>
                  <a:latin typeface="Arial Narrow" panose="020B0606020202030204" pitchFamily="34" charset="0"/>
                </a:rPr>
                <a:t>Traceable: </a:t>
              </a:r>
              <a:r>
                <a:rPr lang="en-US" sz="1800" dirty="0">
                  <a:solidFill>
                    <a:srgbClr val="002147"/>
                  </a:solidFill>
                  <a:latin typeface="Arial Narrow" panose="020B0606020202030204" pitchFamily="34" charset="0"/>
                </a:rPr>
                <a:t>develop and deploy AI using transparent and auditable methodologies, data sources, and design procedure and documentation</a:t>
              </a:r>
            </a:p>
          </p:txBody>
        </p:sp>
        <p:sp>
          <p:nvSpPr>
            <p:cNvPr id="20" name="Arrow: Chevron 19">
              <a:extLst>
                <a:ext uri="{FF2B5EF4-FFF2-40B4-BE49-F238E27FC236}">
                  <a16:creationId xmlns:a16="http://schemas.microsoft.com/office/drawing/2014/main" id="{E2EA4090-1A25-639B-9B52-0CB3EA19BA01}"/>
                </a:ext>
              </a:extLst>
            </p:cNvPr>
            <p:cNvSpPr/>
            <p:nvPr/>
          </p:nvSpPr>
          <p:spPr bwMode="auto">
            <a:xfrm>
              <a:off x="4895843" y="1095375"/>
              <a:ext cx="295275" cy="447674"/>
            </a:xfrm>
            <a:prstGeom prst="chevron">
              <a:avLst/>
            </a:prstGeom>
            <a:solidFill>
              <a:srgbClr val="002147"/>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1" name="Group 20">
            <a:extLst>
              <a:ext uri="{FF2B5EF4-FFF2-40B4-BE49-F238E27FC236}">
                <a16:creationId xmlns:a16="http://schemas.microsoft.com/office/drawing/2014/main" id="{07B75050-7ED2-BEA3-FDAF-8FE653DB0FEA}"/>
              </a:ext>
            </a:extLst>
          </p:cNvPr>
          <p:cNvGrpSpPr/>
          <p:nvPr/>
        </p:nvGrpSpPr>
        <p:grpSpPr>
          <a:xfrm>
            <a:off x="4533900" y="4150265"/>
            <a:ext cx="7125248" cy="714375"/>
            <a:chOff x="4810125" y="962024"/>
            <a:chExt cx="7125248" cy="714375"/>
          </a:xfrm>
        </p:grpSpPr>
        <p:sp>
          <p:nvSpPr>
            <p:cNvPr id="22" name="Rectangle: Rounded Corners 21">
              <a:extLst>
                <a:ext uri="{FF2B5EF4-FFF2-40B4-BE49-F238E27FC236}">
                  <a16:creationId xmlns:a16="http://schemas.microsoft.com/office/drawing/2014/main" id="{9C69EE59-8002-6763-09FD-F5E0E88027E7}"/>
                </a:ext>
              </a:extLst>
            </p:cNvPr>
            <p:cNvSpPr/>
            <p:nvPr/>
          </p:nvSpPr>
          <p:spPr bwMode="auto">
            <a:xfrm>
              <a:off x="4810125" y="962024"/>
              <a:ext cx="7125248" cy="714375"/>
            </a:xfrm>
            <a:prstGeom prst="roundRect">
              <a:avLst>
                <a:gd name="adj" fmla="val 13351"/>
              </a:avLst>
            </a:prstGeom>
            <a:solidFill>
              <a:schemeClr val="bg1"/>
            </a:solidFill>
            <a:ln w="57150"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TextBox 22">
              <a:extLst>
                <a:ext uri="{FF2B5EF4-FFF2-40B4-BE49-F238E27FC236}">
                  <a16:creationId xmlns:a16="http://schemas.microsoft.com/office/drawing/2014/main" id="{B395A928-E65C-E51C-DA53-215CF0AE99BF}"/>
                </a:ext>
              </a:extLst>
            </p:cNvPr>
            <p:cNvSpPr txBox="1"/>
            <p:nvPr/>
          </p:nvSpPr>
          <p:spPr>
            <a:xfrm>
              <a:off x="5191126" y="1010720"/>
              <a:ext cx="6744247" cy="646331"/>
            </a:xfrm>
            <a:prstGeom prst="rect">
              <a:avLst/>
            </a:prstGeom>
            <a:noFill/>
          </p:spPr>
          <p:txBody>
            <a:bodyPr wrap="square" rtlCol="0">
              <a:spAutoFit/>
            </a:bodyPr>
            <a:lstStyle/>
            <a:p>
              <a:r>
                <a:rPr lang="en-US" sz="1800" b="1" dirty="0">
                  <a:solidFill>
                    <a:srgbClr val="002147"/>
                  </a:solidFill>
                  <a:latin typeface="Arial Narrow" panose="020B0606020202030204" pitchFamily="34" charset="0"/>
                </a:rPr>
                <a:t>Reliable: </a:t>
              </a:r>
              <a:r>
                <a:rPr lang="en-US" sz="1800" dirty="0">
                  <a:solidFill>
                    <a:srgbClr val="002147"/>
                  </a:solidFill>
                  <a:latin typeface="Arial Narrow" panose="020B0606020202030204" pitchFamily="34" charset="0"/>
                </a:rPr>
                <a:t>ensure AI capabilities will be subject to testing and assurance across its entire life-cycle</a:t>
              </a:r>
            </a:p>
          </p:txBody>
        </p:sp>
        <p:sp>
          <p:nvSpPr>
            <p:cNvPr id="24" name="Arrow: Chevron 23">
              <a:extLst>
                <a:ext uri="{FF2B5EF4-FFF2-40B4-BE49-F238E27FC236}">
                  <a16:creationId xmlns:a16="http://schemas.microsoft.com/office/drawing/2014/main" id="{54470823-10D9-6D13-F74E-EF7B7D77254A}"/>
                </a:ext>
              </a:extLst>
            </p:cNvPr>
            <p:cNvSpPr/>
            <p:nvPr/>
          </p:nvSpPr>
          <p:spPr bwMode="auto">
            <a:xfrm>
              <a:off x="4895843" y="1095375"/>
              <a:ext cx="295275" cy="447674"/>
            </a:xfrm>
            <a:prstGeom prst="chevron">
              <a:avLst/>
            </a:prstGeom>
            <a:solidFill>
              <a:srgbClr val="002147"/>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5" name="Group 24">
            <a:extLst>
              <a:ext uri="{FF2B5EF4-FFF2-40B4-BE49-F238E27FC236}">
                <a16:creationId xmlns:a16="http://schemas.microsoft.com/office/drawing/2014/main" id="{26F3C86B-128C-0F16-57BF-B1E57545C381}"/>
              </a:ext>
            </a:extLst>
          </p:cNvPr>
          <p:cNvGrpSpPr/>
          <p:nvPr/>
        </p:nvGrpSpPr>
        <p:grpSpPr>
          <a:xfrm>
            <a:off x="4533900" y="4996787"/>
            <a:ext cx="7125248" cy="714375"/>
            <a:chOff x="4810125" y="962024"/>
            <a:chExt cx="7125248" cy="714375"/>
          </a:xfrm>
        </p:grpSpPr>
        <p:sp>
          <p:nvSpPr>
            <p:cNvPr id="26" name="Rectangle: Rounded Corners 25">
              <a:extLst>
                <a:ext uri="{FF2B5EF4-FFF2-40B4-BE49-F238E27FC236}">
                  <a16:creationId xmlns:a16="http://schemas.microsoft.com/office/drawing/2014/main" id="{DBFFE1D0-D2BB-4D19-C68E-3B2F7602870B}"/>
                </a:ext>
              </a:extLst>
            </p:cNvPr>
            <p:cNvSpPr/>
            <p:nvPr/>
          </p:nvSpPr>
          <p:spPr bwMode="auto">
            <a:xfrm>
              <a:off x="4810125" y="962024"/>
              <a:ext cx="7125248" cy="714375"/>
            </a:xfrm>
            <a:prstGeom prst="roundRect">
              <a:avLst>
                <a:gd name="adj" fmla="val 13351"/>
              </a:avLst>
            </a:prstGeom>
            <a:solidFill>
              <a:schemeClr val="bg1"/>
            </a:solidFill>
            <a:ln w="57150"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7" name="TextBox 26">
              <a:extLst>
                <a:ext uri="{FF2B5EF4-FFF2-40B4-BE49-F238E27FC236}">
                  <a16:creationId xmlns:a16="http://schemas.microsoft.com/office/drawing/2014/main" id="{6AF35DFC-7148-A178-A5B7-B622017A45BD}"/>
                </a:ext>
              </a:extLst>
            </p:cNvPr>
            <p:cNvSpPr txBox="1"/>
            <p:nvPr/>
          </p:nvSpPr>
          <p:spPr>
            <a:xfrm>
              <a:off x="5191126" y="1010720"/>
              <a:ext cx="6744247" cy="646331"/>
            </a:xfrm>
            <a:prstGeom prst="rect">
              <a:avLst/>
            </a:prstGeom>
            <a:noFill/>
          </p:spPr>
          <p:txBody>
            <a:bodyPr wrap="square" rtlCol="0">
              <a:spAutoFit/>
            </a:bodyPr>
            <a:lstStyle/>
            <a:p>
              <a:r>
                <a:rPr lang="en-US" sz="1800" b="1" dirty="0">
                  <a:solidFill>
                    <a:srgbClr val="002147"/>
                  </a:solidFill>
                  <a:latin typeface="Arial Narrow" panose="020B0606020202030204" pitchFamily="34" charset="0"/>
                </a:rPr>
                <a:t>Governable: </a:t>
              </a:r>
              <a:r>
                <a:rPr lang="en-US" sz="1800" dirty="0">
                  <a:solidFill>
                    <a:srgbClr val="002147"/>
                  </a:solidFill>
                  <a:latin typeface="Arial Narrow" panose="020B0606020202030204" pitchFamily="34" charset="0"/>
                </a:rPr>
                <a:t>engineer AI capabilities with the ability to disengage or deactivate deployed systems that demonstrate unintended behavior</a:t>
              </a:r>
            </a:p>
          </p:txBody>
        </p:sp>
        <p:sp>
          <p:nvSpPr>
            <p:cNvPr id="28" name="Arrow: Chevron 27">
              <a:extLst>
                <a:ext uri="{FF2B5EF4-FFF2-40B4-BE49-F238E27FC236}">
                  <a16:creationId xmlns:a16="http://schemas.microsoft.com/office/drawing/2014/main" id="{1EC7D79C-D8F8-2CE3-9ACB-40FCE6CFCF6A}"/>
                </a:ext>
              </a:extLst>
            </p:cNvPr>
            <p:cNvSpPr/>
            <p:nvPr/>
          </p:nvSpPr>
          <p:spPr bwMode="auto">
            <a:xfrm>
              <a:off x="4895843" y="1095375"/>
              <a:ext cx="295275" cy="447674"/>
            </a:xfrm>
            <a:prstGeom prst="chevron">
              <a:avLst/>
            </a:prstGeom>
            <a:solidFill>
              <a:srgbClr val="002147"/>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1003664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00B0AE-F108-6C64-ABD2-72213B709E99}"/>
              </a:ext>
            </a:extLst>
          </p:cNvPr>
          <p:cNvSpPr/>
          <p:nvPr/>
        </p:nvSpPr>
        <p:spPr bwMode="auto">
          <a:xfrm>
            <a:off x="0" y="0"/>
            <a:ext cx="12192000" cy="6858000"/>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nvGrpSpPr>
          <p:cNvPr id="8" name="Group 7">
            <a:extLst>
              <a:ext uri="{FF2B5EF4-FFF2-40B4-BE49-F238E27FC236}">
                <a16:creationId xmlns:a16="http://schemas.microsoft.com/office/drawing/2014/main" id="{A8C9FE44-3953-7E27-D79B-D8CF63D0E02F}"/>
              </a:ext>
            </a:extLst>
          </p:cNvPr>
          <p:cNvGrpSpPr/>
          <p:nvPr/>
        </p:nvGrpSpPr>
        <p:grpSpPr>
          <a:xfrm>
            <a:off x="0" y="2187557"/>
            <a:ext cx="12192001" cy="4685756"/>
            <a:chOff x="0" y="2187557"/>
            <a:chExt cx="12192001" cy="4685756"/>
          </a:xfrm>
        </p:grpSpPr>
        <p:pic>
          <p:nvPicPr>
            <p:cNvPr id="2052" name="Picture 4" descr="Download Terminator Transparent Image HQ PNG Image | FreePNGImg">
              <a:extLst>
                <a:ext uri="{FF2B5EF4-FFF2-40B4-BE49-F238E27FC236}">
                  <a16:creationId xmlns:a16="http://schemas.microsoft.com/office/drawing/2014/main" id="{8EA30AE3-06D0-BBF0-717E-BCED37FFC56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27680"/>
              <a:ext cx="5369642" cy="384563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2-D2 PNG Images Transparent Free Download | PNGMart.com">
              <a:extLst>
                <a:ext uri="{FF2B5EF4-FFF2-40B4-BE49-F238E27FC236}">
                  <a16:creationId xmlns:a16="http://schemas.microsoft.com/office/drawing/2014/main" id="{A21EB443-D72C-2FD6-647A-E7BD98839CA3}"/>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18419" b="44673"/>
            <a:stretch/>
          </p:blipFill>
          <p:spPr bwMode="auto">
            <a:xfrm>
              <a:off x="6096001" y="3063689"/>
              <a:ext cx="6096000" cy="379431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3A21B60F-738E-AED4-2C9E-D19DFDC6243B}"/>
                </a:ext>
              </a:extLst>
            </p:cNvPr>
            <p:cNvGrpSpPr/>
            <p:nvPr/>
          </p:nvGrpSpPr>
          <p:grpSpPr>
            <a:xfrm>
              <a:off x="3988288" y="2187557"/>
              <a:ext cx="4557474" cy="1717785"/>
              <a:chOff x="3988288" y="2187557"/>
              <a:chExt cx="4557474" cy="1717785"/>
            </a:xfrm>
          </p:grpSpPr>
          <p:sp>
            <p:nvSpPr>
              <p:cNvPr id="3" name="Speech Bubble: Oval 2">
                <a:extLst>
                  <a:ext uri="{FF2B5EF4-FFF2-40B4-BE49-F238E27FC236}">
                    <a16:creationId xmlns:a16="http://schemas.microsoft.com/office/drawing/2014/main" id="{3FAA5037-B6BA-3597-6FC2-D5F9E7B251CC}"/>
                  </a:ext>
                </a:extLst>
              </p:cNvPr>
              <p:cNvSpPr/>
              <p:nvPr/>
            </p:nvSpPr>
            <p:spPr bwMode="auto">
              <a:xfrm>
                <a:off x="4000656" y="2187557"/>
                <a:ext cx="4545106" cy="1717785"/>
              </a:xfrm>
              <a:prstGeom prst="wedgeEllipseCallout">
                <a:avLst>
                  <a:gd name="adj1" fmla="val -41149"/>
                  <a:gd name="adj2" fmla="val 80765"/>
                </a:avLst>
              </a:prstGeom>
              <a:solidFill>
                <a:srgbClr val="FFFFFF"/>
              </a:solidFill>
              <a:ln w="38100"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chemeClr val="tx1"/>
                    </a:solidFill>
                    <a:effectLst/>
                    <a:latin typeface="MV Boli" panose="02000500030200090000" pitchFamily="2" charset="0"/>
                    <a:cs typeface="MV Boli" panose="02000500030200090000" pitchFamily="2" charset="0"/>
                  </a:rPr>
                  <a:t>PICK ME!!</a:t>
                </a:r>
              </a:p>
            </p:txBody>
          </p:sp>
          <p:sp>
            <p:nvSpPr>
              <p:cNvPr id="5" name="Speech Bubble: Oval 4">
                <a:extLst>
                  <a:ext uri="{FF2B5EF4-FFF2-40B4-BE49-F238E27FC236}">
                    <a16:creationId xmlns:a16="http://schemas.microsoft.com/office/drawing/2014/main" id="{CEEFE6D1-BDD7-74D9-A681-57AF77622AEB}"/>
                  </a:ext>
                </a:extLst>
              </p:cNvPr>
              <p:cNvSpPr/>
              <p:nvPr/>
            </p:nvSpPr>
            <p:spPr bwMode="auto">
              <a:xfrm>
                <a:off x="3988288" y="2187557"/>
                <a:ext cx="4545106" cy="1717785"/>
              </a:xfrm>
              <a:prstGeom prst="wedgeEllipseCallout">
                <a:avLst>
                  <a:gd name="adj1" fmla="val 41100"/>
                  <a:gd name="adj2" fmla="val 62501"/>
                </a:avLst>
              </a:prstGeom>
              <a:solidFill>
                <a:srgbClr val="FFFFFF"/>
              </a:solidFill>
              <a:ln w="381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000" b="1" i="0" u="none" strike="noStrike" cap="none" normalizeH="0" baseline="0">
                    <a:ln>
                      <a:noFill/>
                    </a:ln>
                    <a:solidFill>
                      <a:schemeClr val="tx1"/>
                    </a:solidFill>
                    <a:effectLst/>
                    <a:latin typeface="MV Boli" panose="02000500030200090000" pitchFamily="2" charset="0"/>
                    <a:cs typeface="MV Boli" panose="02000500030200090000" pitchFamily="2" charset="0"/>
                  </a:rPr>
                  <a:t>PICK ME!!</a:t>
                </a:r>
              </a:p>
            </p:txBody>
          </p:sp>
          <p:sp>
            <p:nvSpPr>
              <p:cNvPr id="6" name="Freeform: Shape 5">
                <a:extLst>
                  <a:ext uri="{FF2B5EF4-FFF2-40B4-BE49-F238E27FC236}">
                    <a16:creationId xmlns:a16="http://schemas.microsoft.com/office/drawing/2014/main" id="{EF0DDEF7-DCCE-681E-06BB-6DBCCA3B894E}"/>
                  </a:ext>
                </a:extLst>
              </p:cNvPr>
              <p:cNvSpPr/>
              <p:nvPr/>
            </p:nvSpPr>
            <p:spPr bwMode="auto">
              <a:xfrm>
                <a:off x="4894729" y="3738282"/>
                <a:ext cx="672353" cy="116542"/>
              </a:xfrm>
              <a:custGeom>
                <a:avLst/>
                <a:gdLst>
                  <a:gd name="connsiteX0" fmla="*/ 672353 w 672353"/>
                  <a:gd name="connsiteY0" fmla="*/ 116542 h 116542"/>
                  <a:gd name="connsiteX1" fmla="*/ 475130 w 672353"/>
                  <a:gd name="connsiteY1" fmla="*/ 107577 h 116542"/>
                  <a:gd name="connsiteX2" fmla="*/ 215153 w 672353"/>
                  <a:gd name="connsiteY2" fmla="*/ 44824 h 116542"/>
                  <a:gd name="connsiteX3" fmla="*/ 0 w 672353"/>
                  <a:gd name="connsiteY3" fmla="*/ 0 h 116542"/>
                </a:gdLst>
                <a:ahLst/>
                <a:cxnLst>
                  <a:cxn ang="0">
                    <a:pos x="connsiteX0" y="connsiteY0"/>
                  </a:cxn>
                  <a:cxn ang="0">
                    <a:pos x="connsiteX1" y="connsiteY1"/>
                  </a:cxn>
                  <a:cxn ang="0">
                    <a:pos x="connsiteX2" y="connsiteY2"/>
                  </a:cxn>
                  <a:cxn ang="0">
                    <a:pos x="connsiteX3" y="connsiteY3"/>
                  </a:cxn>
                </a:cxnLst>
                <a:rect l="l" t="t" r="r" b="b"/>
                <a:pathLst>
                  <a:path w="672353" h="116542">
                    <a:moveTo>
                      <a:pt x="672353" y="116542"/>
                    </a:moveTo>
                    <a:lnTo>
                      <a:pt x="475130" y="107577"/>
                    </a:lnTo>
                    <a:lnTo>
                      <a:pt x="215153" y="44824"/>
                    </a:lnTo>
                    <a:lnTo>
                      <a:pt x="0" y="0"/>
                    </a:lnTo>
                  </a:path>
                </a:pathLst>
              </a:custGeom>
              <a:solidFill>
                <a:srgbClr val="FFFFFF"/>
              </a:solidFill>
              <a:ln w="762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sp>
        <p:nvSpPr>
          <p:cNvPr id="9" name="TextBox 8">
            <a:extLst>
              <a:ext uri="{FF2B5EF4-FFF2-40B4-BE49-F238E27FC236}">
                <a16:creationId xmlns:a16="http://schemas.microsoft.com/office/drawing/2014/main" id="{AFE16576-F3CF-4657-05C2-DC615CA64E7C}"/>
              </a:ext>
            </a:extLst>
          </p:cNvPr>
          <p:cNvSpPr txBox="1"/>
          <p:nvPr/>
        </p:nvSpPr>
        <p:spPr>
          <a:xfrm>
            <a:off x="535937" y="700847"/>
            <a:ext cx="7234238" cy="830997"/>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a:ln>
                  <a:noFill/>
                </a:ln>
                <a:solidFill>
                  <a:schemeClr val="bg1"/>
                </a:solidFill>
                <a:effectLst/>
                <a:latin typeface="MV Boli" panose="02000500030200090000" pitchFamily="2" charset="0"/>
                <a:cs typeface="MV Boli" panose="02000500030200090000" pitchFamily="2" charset="0"/>
              </a:rPr>
              <a:t>Can we trust machines?!</a:t>
            </a:r>
          </a:p>
        </p:txBody>
      </p:sp>
    </p:spTree>
    <p:extLst>
      <p:ext uri="{BB962C8B-B14F-4D97-AF65-F5344CB8AC3E}">
        <p14:creationId xmlns:p14="http://schemas.microsoft.com/office/powerpoint/2010/main" val="704791398"/>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and Drawn Arrows Set - Download Free Vector Art, Stock Graphics &amp; Images">
            <a:extLst>
              <a:ext uri="{FF2B5EF4-FFF2-40B4-BE49-F238E27FC236}">
                <a16:creationId xmlns:a16="http://schemas.microsoft.com/office/drawing/2014/main" id="{49441B50-297B-1C75-2813-DE2343AD8B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04" t="78333" r="44158" b="4444"/>
          <a:stretch/>
        </p:blipFill>
        <p:spPr bwMode="auto">
          <a:xfrm rot="12775595" flipH="1">
            <a:off x="8319844" y="3071937"/>
            <a:ext cx="2099455" cy="837082"/>
          </a:xfrm>
          <a:prstGeom prst="rect">
            <a:avLst/>
          </a:prstGeom>
          <a:noFill/>
          <a:extLst>
            <a:ext uri="{909E8E84-426E-40DD-AFC4-6F175D3DCCD1}">
              <a14:hiddenFill xmlns:a14="http://schemas.microsoft.com/office/drawing/2010/main">
                <a:solidFill>
                  <a:srgbClr val="FFFFFF"/>
                </a:solidFill>
              </a14:hiddenFill>
            </a:ext>
          </a:extLst>
        </p:spPr>
      </p:pic>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50</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10201958" cy="841248"/>
          </a:xfrm>
        </p:spPr>
        <p:txBody>
          <a:bodyPr/>
          <a:lstStyle/>
          <a:p>
            <a:pPr algn="l"/>
            <a:r>
              <a:rPr lang="en-US" sz="4000" dirty="0">
                <a:latin typeface="Calibri" panose="020F0502020204030204" pitchFamily="34" charset="0"/>
                <a:cs typeface="Calibri" panose="020F0502020204030204" pitchFamily="34" charset="0"/>
              </a:rPr>
              <a:t>HMT Research Priorities: A Recap!</a:t>
            </a:r>
          </a:p>
        </p:txBody>
      </p:sp>
      <p:pic>
        <p:nvPicPr>
          <p:cNvPr id="2050" name="Picture 2" descr="Hand Drawn Arrows Set - Download Free Vector Art, Stock Graphics &amp; Images">
            <a:extLst>
              <a:ext uri="{FF2B5EF4-FFF2-40B4-BE49-F238E27FC236}">
                <a16:creationId xmlns:a16="http://schemas.microsoft.com/office/drawing/2014/main" id="{9BE77088-EF6C-610B-57C8-0EC0152ADE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04" t="78333" r="44158" b="4444"/>
          <a:stretch/>
        </p:blipFill>
        <p:spPr bwMode="auto">
          <a:xfrm rot="8824405">
            <a:off x="1733100" y="3071937"/>
            <a:ext cx="2099455" cy="837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d Drawn Arrows Set - Download Free Vector Art, Stock Graphics &amp; Images">
            <a:extLst>
              <a:ext uri="{FF2B5EF4-FFF2-40B4-BE49-F238E27FC236}">
                <a16:creationId xmlns:a16="http://schemas.microsoft.com/office/drawing/2014/main" id="{258AEEE7-1762-E0AC-8DE9-FEF6492617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9" t="4370" r="83552" b="82696"/>
          <a:stretch/>
        </p:blipFill>
        <p:spPr bwMode="auto">
          <a:xfrm>
            <a:off x="2770048" y="1524000"/>
            <a:ext cx="1040244" cy="10096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nd Drawn Arrows Set - Download Free Vector Art, Stock Graphics &amp; Images">
            <a:extLst>
              <a:ext uri="{FF2B5EF4-FFF2-40B4-BE49-F238E27FC236}">
                <a16:creationId xmlns:a16="http://schemas.microsoft.com/office/drawing/2014/main" id="{62EEEAD0-D9C9-FF86-4C77-EA413CF597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9" t="4370" r="83552" b="82696"/>
          <a:stretch/>
        </p:blipFill>
        <p:spPr bwMode="auto">
          <a:xfrm rot="5400000">
            <a:off x="5671175" y="3311963"/>
            <a:ext cx="810048" cy="7862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6792FA-EBCF-C2FE-CDDE-29E8EEDA1EE3}"/>
              </a:ext>
            </a:extLst>
          </p:cNvPr>
          <p:cNvPicPr>
            <a:picLocks noChangeAspect="1"/>
          </p:cNvPicPr>
          <p:nvPr/>
        </p:nvPicPr>
        <p:blipFill>
          <a:blip r:embed="rId3"/>
          <a:stretch>
            <a:fillRect/>
          </a:stretch>
        </p:blipFill>
        <p:spPr>
          <a:xfrm>
            <a:off x="276225" y="1377210"/>
            <a:ext cx="2421507" cy="1297235"/>
          </a:xfrm>
          <a:prstGeom prst="rect">
            <a:avLst/>
          </a:prstGeom>
        </p:spPr>
      </p:pic>
      <p:pic>
        <p:nvPicPr>
          <p:cNvPr id="5" name="Picture 4">
            <a:extLst>
              <a:ext uri="{FF2B5EF4-FFF2-40B4-BE49-F238E27FC236}">
                <a16:creationId xmlns:a16="http://schemas.microsoft.com/office/drawing/2014/main" id="{AB29C674-D777-09A4-D5C0-8C8174C242B6}"/>
              </a:ext>
            </a:extLst>
          </p:cNvPr>
          <p:cNvPicPr>
            <a:picLocks noChangeAspect="1"/>
          </p:cNvPicPr>
          <p:nvPr/>
        </p:nvPicPr>
        <p:blipFill>
          <a:blip r:embed="rId4"/>
          <a:stretch>
            <a:fillRect/>
          </a:stretch>
        </p:blipFill>
        <p:spPr>
          <a:xfrm>
            <a:off x="3882608" y="1149224"/>
            <a:ext cx="4514965" cy="1843808"/>
          </a:xfrm>
          <a:prstGeom prst="rect">
            <a:avLst/>
          </a:prstGeom>
        </p:spPr>
      </p:pic>
      <p:pic>
        <p:nvPicPr>
          <p:cNvPr id="7" name="Picture 6">
            <a:extLst>
              <a:ext uri="{FF2B5EF4-FFF2-40B4-BE49-F238E27FC236}">
                <a16:creationId xmlns:a16="http://schemas.microsoft.com/office/drawing/2014/main" id="{6FDB6562-C265-A10F-57D0-CE2068BD1461}"/>
              </a:ext>
            </a:extLst>
          </p:cNvPr>
          <p:cNvPicPr>
            <a:picLocks noChangeAspect="1"/>
          </p:cNvPicPr>
          <p:nvPr/>
        </p:nvPicPr>
        <p:blipFill>
          <a:blip r:embed="rId5"/>
          <a:stretch>
            <a:fillRect/>
          </a:stretch>
        </p:blipFill>
        <p:spPr>
          <a:xfrm>
            <a:off x="136440" y="4119675"/>
            <a:ext cx="3840480" cy="2160270"/>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1AE2679-0D9D-A886-3872-558B55D6E906}"/>
              </a:ext>
            </a:extLst>
          </p:cNvPr>
          <p:cNvPicPr>
            <a:picLocks noChangeAspect="1"/>
          </p:cNvPicPr>
          <p:nvPr/>
        </p:nvPicPr>
        <p:blipFill>
          <a:blip r:embed="rId6"/>
          <a:stretch>
            <a:fillRect/>
          </a:stretch>
        </p:blipFill>
        <p:spPr>
          <a:xfrm>
            <a:off x="4175760" y="4119675"/>
            <a:ext cx="3840480" cy="2160270"/>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CE3163A9-F621-CDCB-3912-E1A97A8FC146}"/>
              </a:ext>
            </a:extLst>
          </p:cNvPr>
          <p:cNvPicPr>
            <a:picLocks noChangeAspect="1"/>
          </p:cNvPicPr>
          <p:nvPr/>
        </p:nvPicPr>
        <p:blipFill>
          <a:blip r:embed="rId7"/>
          <a:stretch>
            <a:fillRect/>
          </a:stretch>
        </p:blipFill>
        <p:spPr>
          <a:xfrm>
            <a:off x="8215080" y="4110099"/>
            <a:ext cx="3840480" cy="21602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5237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up)">
                                      <p:cBhvr>
                                        <p:cTn id="24" dur="500"/>
                                        <p:tgtEl>
                                          <p:spTgt spid="2050"/>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dissolv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dissolv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CF96B3-FF63-DBF5-50D3-7C31BD66C31A}"/>
              </a:ext>
            </a:extLst>
          </p:cNvPr>
          <p:cNvSpPr/>
          <p:nvPr/>
        </p:nvSpPr>
        <p:spPr bwMode="auto">
          <a:xfrm>
            <a:off x="0" y="0"/>
            <a:ext cx="12192000" cy="6858000"/>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4" name="Title 1">
            <a:extLst>
              <a:ext uri="{FF2B5EF4-FFF2-40B4-BE49-F238E27FC236}">
                <a16:creationId xmlns:a16="http://schemas.microsoft.com/office/drawing/2014/main" id="{26EDB95D-71BA-6675-3E2F-F6960872F330}"/>
              </a:ext>
            </a:extLst>
          </p:cNvPr>
          <p:cNvSpPr>
            <a:spLocks noGrp="1"/>
          </p:cNvSpPr>
          <p:nvPr>
            <p:ph type="title"/>
          </p:nvPr>
        </p:nvSpPr>
        <p:spPr>
          <a:xfrm>
            <a:off x="0" y="0"/>
            <a:ext cx="12192000" cy="795130"/>
          </a:xfrm>
        </p:spPr>
        <p:txBody>
          <a:bodyPr/>
          <a:lstStyle/>
          <a:p>
            <a:pPr algn="l"/>
            <a:r>
              <a:rPr lang="en-US" sz="4000" dirty="0">
                <a:latin typeface="Calibri" panose="020F0502020204030204" pitchFamily="34" charset="0"/>
                <a:cs typeface="Calibri" panose="020F0502020204030204" pitchFamily="34" charset="0"/>
              </a:rPr>
              <a:t>     </a:t>
            </a:r>
            <a:endParaRPr lang="en-US" sz="4000" i="1"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CFEFD1-84CC-2E7D-9B51-850A1878CE64}"/>
              </a:ext>
            </a:extLst>
          </p:cNvPr>
          <p:cNvSpPr txBox="1"/>
          <p:nvPr/>
        </p:nvSpPr>
        <p:spPr>
          <a:xfrm>
            <a:off x="535937" y="1148522"/>
            <a:ext cx="11002472" cy="769441"/>
          </a:xfrm>
          <a:prstGeom prst="rect">
            <a:avLst/>
          </a:prstGeom>
          <a:noFill/>
        </p:spPr>
        <p:txBody>
          <a:bodyPr wrap="square">
            <a:spAutoFit/>
          </a:bodyPr>
          <a:lstStyle/>
          <a:p>
            <a:r>
              <a:rPr lang="en-US" sz="4400" b="1" dirty="0">
                <a:solidFill>
                  <a:schemeClr val="bg1"/>
                </a:solidFill>
                <a:latin typeface="MV Boli" panose="02000500030200090000" pitchFamily="2" charset="0"/>
                <a:cs typeface="MV Boli" panose="02000500030200090000" pitchFamily="2" charset="0"/>
              </a:rPr>
              <a:t>This is a bit overwhelming!</a:t>
            </a:r>
            <a:endParaRPr lang="en-US" sz="4400" dirty="0"/>
          </a:p>
        </p:txBody>
      </p:sp>
      <p:sp>
        <p:nvSpPr>
          <p:cNvPr id="9" name="TextBox 8">
            <a:extLst>
              <a:ext uri="{FF2B5EF4-FFF2-40B4-BE49-F238E27FC236}">
                <a16:creationId xmlns:a16="http://schemas.microsoft.com/office/drawing/2014/main" id="{BA2D1264-3B96-0603-FDD9-21C545B906EF}"/>
              </a:ext>
            </a:extLst>
          </p:cNvPr>
          <p:cNvSpPr txBox="1"/>
          <p:nvPr/>
        </p:nvSpPr>
        <p:spPr>
          <a:xfrm>
            <a:off x="535937" y="516998"/>
            <a:ext cx="11002472" cy="769441"/>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So many factors to consider…</a:t>
            </a:r>
          </a:p>
        </p:txBody>
      </p:sp>
      <p:grpSp>
        <p:nvGrpSpPr>
          <p:cNvPr id="2" name="Group 1">
            <a:extLst>
              <a:ext uri="{FF2B5EF4-FFF2-40B4-BE49-F238E27FC236}">
                <a16:creationId xmlns:a16="http://schemas.microsoft.com/office/drawing/2014/main" id="{53510FEC-E15F-898F-FC90-B045D63A5B25}"/>
              </a:ext>
            </a:extLst>
          </p:cNvPr>
          <p:cNvGrpSpPr/>
          <p:nvPr/>
        </p:nvGrpSpPr>
        <p:grpSpPr>
          <a:xfrm>
            <a:off x="4255337" y="3515339"/>
            <a:ext cx="7722782" cy="3342661"/>
            <a:chOff x="0" y="2748349"/>
            <a:chExt cx="9530192" cy="4124964"/>
          </a:xfrm>
        </p:grpSpPr>
        <p:pic>
          <p:nvPicPr>
            <p:cNvPr id="3" name="Picture 4" descr="Download Terminator Transparent Image HQ PNG Image | FreePNGImg">
              <a:extLst>
                <a:ext uri="{FF2B5EF4-FFF2-40B4-BE49-F238E27FC236}">
                  <a16:creationId xmlns:a16="http://schemas.microsoft.com/office/drawing/2014/main" id="{09E6CE73-0215-A973-55C2-F53F0D61FC3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3027680"/>
              <a:ext cx="5369642" cy="384563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DBC05F28-30E2-C435-3B01-75E8EDE32286}"/>
                </a:ext>
              </a:extLst>
            </p:cNvPr>
            <p:cNvGrpSpPr/>
            <p:nvPr/>
          </p:nvGrpSpPr>
          <p:grpSpPr>
            <a:xfrm>
              <a:off x="4000656" y="2748349"/>
              <a:ext cx="5529536" cy="2316296"/>
              <a:chOff x="4000656" y="2748349"/>
              <a:chExt cx="5529536" cy="2316296"/>
            </a:xfrm>
          </p:grpSpPr>
          <p:sp>
            <p:nvSpPr>
              <p:cNvPr id="6" name="Speech Bubble: Oval 5">
                <a:extLst>
                  <a:ext uri="{FF2B5EF4-FFF2-40B4-BE49-F238E27FC236}">
                    <a16:creationId xmlns:a16="http://schemas.microsoft.com/office/drawing/2014/main" id="{8111A429-A8D4-8031-A832-74ACAEE0147A}"/>
                  </a:ext>
                </a:extLst>
              </p:cNvPr>
              <p:cNvSpPr/>
              <p:nvPr/>
            </p:nvSpPr>
            <p:spPr bwMode="auto">
              <a:xfrm>
                <a:off x="4000656" y="2748349"/>
                <a:ext cx="5529536" cy="2316296"/>
              </a:xfrm>
              <a:prstGeom prst="wedgeEllipseCallout">
                <a:avLst>
                  <a:gd name="adj1" fmla="val -52794"/>
                  <a:gd name="adj2" fmla="val 49241"/>
                </a:avLst>
              </a:prstGeom>
              <a:solidFill>
                <a:srgbClr val="FFFFFF"/>
              </a:solidFill>
              <a:ln w="38100" cap="flat" cmpd="sng" algn="ctr">
                <a:solidFill>
                  <a:schemeClr val="tx1"/>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norm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tx1"/>
                    </a:solidFill>
                    <a:effectLst/>
                    <a:latin typeface="MV Boli" panose="02000500030200090000" pitchFamily="2" charset="0"/>
                    <a:cs typeface="MV Boli" panose="02000500030200090000" pitchFamily="2" charset="0"/>
                  </a:rPr>
                  <a:t>Humans are so limited…</a:t>
                </a:r>
              </a:p>
            </p:txBody>
          </p:sp>
          <p:sp>
            <p:nvSpPr>
              <p:cNvPr id="7" name="Freeform: Shape 6">
                <a:extLst>
                  <a:ext uri="{FF2B5EF4-FFF2-40B4-BE49-F238E27FC236}">
                    <a16:creationId xmlns:a16="http://schemas.microsoft.com/office/drawing/2014/main" id="{91629719-0484-DBF7-BFF8-2688C81C53CC}"/>
                  </a:ext>
                </a:extLst>
              </p:cNvPr>
              <p:cNvSpPr/>
              <p:nvPr/>
            </p:nvSpPr>
            <p:spPr bwMode="auto">
              <a:xfrm>
                <a:off x="4915422" y="3854219"/>
                <a:ext cx="672353" cy="116542"/>
              </a:xfrm>
              <a:custGeom>
                <a:avLst/>
                <a:gdLst>
                  <a:gd name="connsiteX0" fmla="*/ 672353 w 672353"/>
                  <a:gd name="connsiteY0" fmla="*/ 116542 h 116542"/>
                  <a:gd name="connsiteX1" fmla="*/ 475130 w 672353"/>
                  <a:gd name="connsiteY1" fmla="*/ 107577 h 116542"/>
                  <a:gd name="connsiteX2" fmla="*/ 215153 w 672353"/>
                  <a:gd name="connsiteY2" fmla="*/ 44824 h 116542"/>
                  <a:gd name="connsiteX3" fmla="*/ 0 w 672353"/>
                  <a:gd name="connsiteY3" fmla="*/ 0 h 116542"/>
                </a:gdLst>
                <a:ahLst/>
                <a:cxnLst>
                  <a:cxn ang="0">
                    <a:pos x="connsiteX0" y="connsiteY0"/>
                  </a:cxn>
                  <a:cxn ang="0">
                    <a:pos x="connsiteX1" y="connsiteY1"/>
                  </a:cxn>
                  <a:cxn ang="0">
                    <a:pos x="connsiteX2" y="connsiteY2"/>
                  </a:cxn>
                  <a:cxn ang="0">
                    <a:pos x="connsiteX3" y="connsiteY3"/>
                  </a:cxn>
                </a:cxnLst>
                <a:rect l="l" t="t" r="r" b="b"/>
                <a:pathLst>
                  <a:path w="672353" h="116542">
                    <a:moveTo>
                      <a:pt x="672353" y="116542"/>
                    </a:moveTo>
                    <a:lnTo>
                      <a:pt x="475130" y="107577"/>
                    </a:lnTo>
                    <a:lnTo>
                      <a:pt x="215153" y="44824"/>
                    </a:lnTo>
                    <a:lnTo>
                      <a:pt x="0" y="0"/>
                    </a:lnTo>
                  </a:path>
                </a:pathLst>
              </a:custGeom>
              <a:solidFill>
                <a:srgbClr val="FFFFFF"/>
              </a:solidFill>
              <a:ln w="76200" cap="flat" cmpd="sng" algn="ctr">
                <a:solidFill>
                  <a:schemeClr val="bg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spTree>
    <p:extLst>
      <p:ext uri="{BB962C8B-B14F-4D97-AF65-F5344CB8AC3E}">
        <p14:creationId xmlns:p14="http://schemas.microsoft.com/office/powerpoint/2010/main" val="2975121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1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2"/>
                                        </p:tgtEl>
                                        <p:attrNameLst>
                                          <p:attrName>r</p:attrName>
                                        </p:attrNameLst>
                                      </p:cBhvr>
                                    </p:animRot>
                                    <p:animRot by="-240000">
                                      <p:cBhvr>
                                        <p:cTn id="20" dur="200" fill="hold">
                                          <p:stCondLst>
                                            <p:cond delay="200"/>
                                          </p:stCondLst>
                                        </p:cTn>
                                        <p:tgtEl>
                                          <p:spTgt spid="2"/>
                                        </p:tgtEl>
                                        <p:attrNameLst>
                                          <p:attrName>r</p:attrName>
                                        </p:attrNameLst>
                                      </p:cBhvr>
                                    </p:animRot>
                                    <p:animRot by="240000">
                                      <p:cBhvr>
                                        <p:cTn id="21" dur="200" fill="hold">
                                          <p:stCondLst>
                                            <p:cond delay="400"/>
                                          </p:stCondLst>
                                        </p:cTn>
                                        <p:tgtEl>
                                          <p:spTgt spid="2"/>
                                        </p:tgtEl>
                                        <p:attrNameLst>
                                          <p:attrName>r</p:attrName>
                                        </p:attrNameLst>
                                      </p:cBhvr>
                                    </p:animRot>
                                    <p:animRot by="-240000">
                                      <p:cBhvr>
                                        <p:cTn id="22" dur="200" fill="hold">
                                          <p:stCondLst>
                                            <p:cond delay="600"/>
                                          </p:stCondLst>
                                        </p:cTn>
                                        <p:tgtEl>
                                          <p:spTgt spid="2"/>
                                        </p:tgtEl>
                                        <p:attrNameLst>
                                          <p:attrName>r</p:attrName>
                                        </p:attrNameLst>
                                      </p:cBhvr>
                                    </p:animRot>
                                    <p:animRot by="120000">
                                      <p:cBhvr>
                                        <p:cTn id="23" dur="200" fill="hold">
                                          <p:stCondLst>
                                            <p:cond delay="800"/>
                                          </p:stCondLst>
                                        </p:cTn>
                                        <p:tgtEl>
                                          <p:spTgt spid="2"/>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nodeType="clickEffect">
                                  <p:stCondLst>
                                    <p:cond delay="0"/>
                                  </p:stCondLst>
                                  <p:childTnLst>
                                    <p:animEffect transition="out" filter="fade">
                                      <p:cBhvr>
                                        <p:cTn id="27" dur="1000"/>
                                        <p:tgtEl>
                                          <p:spTgt spid="2"/>
                                        </p:tgtEl>
                                      </p:cBhvr>
                                    </p:animEffect>
                                    <p:anim calcmode="lin" valueType="num">
                                      <p:cBhvr>
                                        <p:cTn id="28" dur="1000"/>
                                        <p:tgtEl>
                                          <p:spTgt spid="2"/>
                                        </p:tgtEl>
                                        <p:attrNameLst>
                                          <p:attrName>ppt_x</p:attrName>
                                        </p:attrNameLst>
                                      </p:cBhvr>
                                      <p:tavLst>
                                        <p:tav tm="0">
                                          <p:val>
                                            <p:strVal val="ppt_x"/>
                                          </p:val>
                                        </p:tav>
                                        <p:tav tm="100000">
                                          <p:val>
                                            <p:strVal val="ppt_x"/>
                                          </p:val>
                                        </p:tav>
                                      </p:tavLst>
                                    </p:anim>
                                    <p:anim calcmode="lin" valueType="num">
                                      <p:cBhvr>
                                        <p:cTn id="29" dur="1000"/>
                                        <p:tgtEl>
                                          <p:spTgt spid="2"/>
                                        </p:tgtEl>
                                        <p:attrNameLst>
                                          <p:attrName>ppt_y</p:attrName>
                                        </p:attrNameLst>
                                      </p:cBhvr>
                                      <p:tavLst>
                                        <p:tav tm="0">
                                          <p:val>
                                            <p:strVal val="ppt_y"/>
                                          </p:val>
                                        </p:tav>
                                        <p:tav tm="100000">
                                          <p:val>
                                            <p:strVal val="ppt_y+.1"/>
                                          </p:val>
                                        </p:tav>
                                      </p:tavLst>
                                    </p:anim>
                                    <p:set>
                                      <p:cBhvr>
                                        <p:cTn id="3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52</a:t>
            </a:fld>
            <a:endParaRPr lang="en-US">
              <a:solidFill>
                <a:srgbClr val="000000"/>
              </a:solidFill>
            </a:endParaRPr>
          </a:p>
        </p:txBody>
      </p:sp>
      <p:sp>
        <p:nvSpPr>
          <p:cNvPr id="4" name="TextBox 3">
            <a:extLst>
              <a:ext uri="{FF2B5EF4-FFF2-40B4-BE49-F238E27FC236}">
                <a16:creationId xmlns:a16="http://schemas.microsoft.com/office/drawing/2014/main" id="{61160FCE-FA06-1DE5-4BEF-897119C9CE45}"/>
              </a:ext>
            </a:extLst>
          </p:cNvPr>
          <p:cNvSpPr txBox="1"/>
          <p:nvPr/>
        </p:nvSpPr>
        <p:spPr>
          <a:xfrm>
            <a:off x="7708494" y="3659124"/>
            <a:ext cx="990976" cy="461665"/>
          </a:xfrm>
          <a:prstGeom prst="rect">
            <a:avLst/>
          </a:prstGeom>
          <a:noFill/>
        </p:spPr>
        <p:txBody>
          <a:bodyPr wrap="none" rtlCol="0">
            <a:spAutoFit/>
          </a:bodyPr>
          <a:lstStyle/>
          <a:p>
            <a:pPr algn="ctr"/>
            <a:r>
              <a:rPr lang="en-US" sz="2400" b="1">
                <a:solidFill>
                  <a:schemeClr val="bg1"/>
                </a:solidFill>
              </a:rPr>
              <a:t>Trust</a:t>
            </a:r>
          </a:p>
        </p:txBody>
      </p:sp>
      <p:sp>
        <p:nvSpPr>
          <p:cNvPr id="5" name="TextBox 4">
            <a:extLst>
              <a:ext uri="{FF2B5EF4-FFF2-40B4-BE49-F238E27FC236}">
                <a16:creationId xmlns:a16="http://schemas.microsoft.com/office/drawing/2014/main" id="{472A9741-1851-DCE3-E389-9B750C6A9377}"/>
              </a:ext>
            </a:extLst>
          </p:cNvPr>
          <p:cNvSpPr txBox="1"/>
          <p:nvPr/>
        </p:nvSpPr>
        <p:spPr>
          <a:xfrm>
            <a:off x="9239926" y="5707183"/>
            <a:ext cx="1739580" cy="461665"/>
          </a:xfrm>
          <a:prstGeom prst="rect">
            <a:avLst/>
          </a:prstGeom>
          <a:noFill/>
        </p:spPr>
        <p:txBody>
          <a:bodyPr wrap="none" rtlCol="0">
            <a:spAutoFit/>
          </a:bodyPr>
          <a:lstStyle/>
          <a:p>
            <a:pPr algn="ctr"/>
            <a:r>
              <a:rPr lang="en-US" sz="2400" b="1">
                <a:solidFill>
                  <a:schemeClr val="bg1"/>
                </a:solidFill>
              </a:rPr>
              <a:t>Reliability</a:t>
            </a:r>
          </a:p>
        </p:txBody>
      </p:sp>
      <p:sp>
        <p:nvSpPr>
          <p:cNvPr id="6" name="TextBox 5">
            <a:extLst>
              <a:ext uri="{FF2B5EF4-FFF2-40B4-BE49-F238E27FC236}">
                <a16:creationId xmlns:a16="http://schemas.microsoft.com/office/drawing/2014/main" id="{BC6DBDE0-8B3C-BA22-E4A5-9A50CDB9D73E}"/>
              </a:ext>
            </a:extLst>
          </p:cNvPr>
          <p:cNvSpPr txBox="1"/>
          <p:nvPr/>
        </p:nvSpPr>
        <p:spPr>
          <a:xfrm>
            <a:off x="1748122" y="5485990"/>
            <a:ext cx="1930336" cy="830997"/>
          </a:xfrm>
          <a:prstGeom prst="rect">
            <a:avLst/>
          </a:prstGeom>
          <a:noFill/>
        </p:spPr>
        <p:txBody>
          <a:bodyPr wrap="none" rtlCol="0">
            <a:spAutoFit/>
          </a:bodyPr>
          <a:lstStyle/>
          <a:p>
            <a:pPr algn="ctr"/>
            <a:r>
              <a:rPr lang="en-US" sz="2400" b="1" dirty="0">
                <a:solidFill>
                  <a:schemeClr val="bg1"/>
                </a:solidFill>
              </a:rPr>
              <a:t>Interaction</a:t>
            </a:r>
          </a:p>
          <a:p>
            <a:pPr algn="ctr"/>
            <a:r>
              <a:rPr lang="en-US" sz="2400" b="1" dirty="0">
                <a:solidFill>
                  <a:schemeClr val="bg1"/>
                </a:solidFill>
              </a:rPr>
              <a:t>Methods</a:t>
            </a:r>
          </a:p>
        </p:txBody>
      </p:sp>
      <p:sp>
        <p:nvSpPr>
          <p:cNvPr id="7" name="TextBox 6">
            <a:extLst>
              <a:ext uri="{FF2B5EF4-FFF2-40B4-BE49-F238E27FC236}">
                <a16:creationId xmlns:a16="http://schemas.microsoft.com/office/drawing/2014/main" id="{94BB0011-00DB-BFD9-8744-1B8B30E1EF47}"/>
              </a:ext>
            </a:extLst>
          </p:cNvPr>
          <p:cNvSpPr txBox="1"/>
          <p:nvPr/>
        </p:nvSpPr>
        <p:spPr>
          <a:xfrm>
            <a:off x="3950969" y="4877540"/>
            <a:ext cx="1869422" cy="830997"/>
          </a:xfrm>
          <a:prstGeom prst="rect">
            <a:avLst/>
          </a:prstGeom>
          <a:noFill/>
        </p:spPr>
        <p:txBody>
          <a:bodyPr wrap="none" rtlCol="0">
            <a:spAutoFit/>
          </a:bodyPr>
          <a:lstStyle/>
          <a:p>
            <a:pPr algn="ctr"/>
            <a:r>
              <a:rPr lang="en-US" sz="2400" b="1" dirty="0">
                <a:solidFill>
                  <a:schemeClr val="bg1"/>
                </a:solidFill>
              </a:rPr>
              <a:t>Situational</a:t>
            </a:r>
          </a:p>
          <a:p>
            <a:pPr algn="ctr"/>
            <a:r>
              <a:rPr lang="en-US" sz="2400" b="1" dirty="0">
                <a:solidFill>
                  <a:schemeClr val="bg1"/>
                </a:solidFill>
              </a:rPr>
              <a:t>Awareness</a:t>
            </a:r>
          </a:p>
        </p:txBody>
      </p:sp>
      <p:sp>
        <p:nvSpPr>
          <p:cNvPr id="8" name="TextBox 7">
            <a:extLst>
              <a:ext uri="{FF2B5EF4-FFF2-40B4-BE49-F238E27FC236}">
                <a16:creationId xmlns:a16="http://schemas.microsoft.com/office/drawing/2014/main" id="{163CC616-2254-103D-5601-ABB29A1978D3}"/>
              </a:ext>
            </a:extLst>
          </p:cNvPr>
          <p:cNvSpPr txBox="1"/>
          <p:nvPr/>
        </p:nvSpPr>
        <p:spPr>
          <a:xfrm>
            <a:off x="5988952" y="4298469"/>
            <a:ext cx="1465466" cy="461665"/>
          </a:xfrm>
          <a:prstGeom prst="rect">
            <a:avLst/>
          </a:prstGeom>
          <a:noFill/>
        </p:spPr>
        <p:txBody>
          <a:bodyPr wrap="none" rtlCol="0">
            <a:spAutoFit/>
          </a:bodyPr>
          <a:lstStyle/>
          <a:p>
            <a:pPr algn="ctr"/>
            <a:r>
              <a:rPr lang="en-US" sz="2400" b="1" dirty="0">
                <a:solidFill>
                  <a:schemeClr val="bg1"/>
                </a:solidFill>
              </a:rPr>
              <a:t>Training</a:t>
            </a:r>
          </a:p>
        </p:txBody>
      </p:sp>
      <p:sp>
        <p:nvSpPr>
          <p:cNvPr id="10" name="TextBox 9">
            <a:extLst>
              <a:ext uri="{FF2B5EF4-FFF2-40B4-BE49-F238E27FC236}">
                <a16:creationId xmlns:a16="http://schemas.microsoft.com/office/drawing/2014/main" id="{594800F6-F859-4003-E5E3-8CBD34CA8131}"/>
              </a:ext>
            </a:extLst>
          </p:cNvPr>
          <p:cNvSpPr txBox="1"/>
          <p:nvPr/>
        </p:nvSpPr>
        <p:spPr>
          <a:xfrm>
            <a:off x="8915400" y="3095859"/>
            <a:ext cx="2284601" cy="461665"/>
          </a:xfrm>
          <a:prstGeom prst="rect">
            <a:avLst/>
          </a:prstGeom>
          <a:noFill/>
        </p:spPr>
        <p:txBody>
          <a:bodyPr wrap="none" rtlCol="0">
            <a:spAutoFit/>
          </a:bodyPr>
          <a:lstStyle/>
          <a:p>
            <a:pPr algn="ctr"/>
            <a:r>
              <a:rPr lang="en-US" sz="2400" b="1" dirty="0">
                <a:solidFill>
                  <a:schemeClr val="bg1"/>
                </a:solidFill>
              </a:rPr>
              <a:t>Explainability</a:t>
            </a:r>
          </a:p>
        </p:txBody>
      </p:sp>
      <p:sp>
        <p:nvSpPr>
          <p:cNvPr id="11" name="TextBox 10">
            <a:extLst>
              <a:ext uri="{FF2B5EF4-FFF2-40B4-BE49-F238E27FC236}">
                <a16:creationId xmlns:a16="http://schemas.microsoft.com/office/drawing/2014/main" id="{FB2320CB-28F5-A0B6-F290-2A76B22DAEEB}"/>
              </a:ext>
            </a:extLst>
          </p:cNvPr>
          <p:cNvSpPr txBox="1"/>
          <p:nvPr/>
        </p:nvSpPr>
        <p:spPr>
          <a:xfrm>
            <a:off x="8982768" y="4350790"/>
            <a:ext cx="2278189" cy="461665"/>
          </a:xfrm>
          <a:prstGeom prst="rect">
            <a:avLst/>
          </a:prstGeom>
          <a:noFill/>
        </p:spPr>
        <p:txBody>
          <a:bodyPr wrap="none" rtlCol="0">
            <a:spAutoFit/>
          </a:bodyPr>
          <a:lstStyle/>
          <a:p>
            <a:pPr algn="ctr"/>
            <a:r>
              <a:rPr lang="en-US" sz="2400" b="1">
                <a:solidFill>
                  <a:schemeClr val="bg1"/>
                </a:solidFill>
              </a:rPr>
              <a:t>Transparency</a:t>
            </a:r>
          </a:p>
        </p:txBody>
      </p:sp>
      <p:sp>
        <p:nvSpPr>
          <p:cNvPr id="12" name="TextBox 11">
            <a:extLst>
              <a:ext uri="{FF2B5EF4-FFF2-40B4-BE49-F238E27FC236}">
                <a16:creationId xmlns:a16="http://schemas.microsoft.com/office/drawing/2014/main" id="{982811AC-C84B-3DD8-1163-89F57C83A107}"/>
              </a:ext>
            </a:extLst>
          </p:cNvPr>
          <p:cNvSpPr txBox="1"/>
          <p:nvPr/>
        </p:nvSpPr>
        <p:spPr>
          <a:xfrm>
            <a:off x="5734877" y="5707184"/>
            <a:ext cx="1973617" cy="461665"/>
          </a:xfrm>
          <a:prstGeom prst="rect">
            <a:avLst/>
          </a:prstGeom>
          <a:noFill/>
        </p:spPr>
        <p:txBody>
          <a:bodyPr wrap="none" rtlCol="0">
            <a:spAutoFit/>
          </a:bodyPr>
          <a:lstStyle/>
          <a:p>
            <a:pPr algn="ctr"/>
            <a:r>
              <a:rPr lang="en-US" sz="2400" b="1" dirty="0">
                <a:solidFill>
                  <a:schemeClr val="bg1"/>
                </a:solidFill>
              </a:rPr>
              <a:t>Robustness</a:t>
            </a:r>
          </a:p>
        </p:txBody>
      </p:sp>
      <p:sp>
        <p:nvSpPr>
          <p:cNvPr id="13" name="TextBox 12">
            <a:extLst>
              <a:ext uri="{FF2B5EF4-FFF2-40B4-BE49-F238E27FC236}">
                <a16:creationId xmlns:a16="http://schemas.microsoft.com/office/drawing/2014/main" id="{0402355F-C054-D736-4FB8-63B51F60B0DD}"/>
              </a:ext>
            </a:extLst>
          </p:cNvPr>
          <p:cNvSpPr txBox="1"/>
          <p:nvPr/>
        </p:nvSpPr>
        <p:spPr>
          <a:xfrm>
            <a:off x="7708494" y="5024325"/>
            <a:ext cx="1173719" cy="461665"/>
          </a:xfrm>
          <a:prstGeom prst="rect">
            <a:avLst/>
          </a:prstGeom>
          <a:noFill/>
        </p:spPr>
        <p:txBody>
          <a:bodyPr wrap="none" rtlCol="0">
            <a:spAutoFit/>
          </a:bodyPr>
          <a:lstStyle/>
          <a:p>
            <a:pPr algn="ctr"/>
            <a:r>
              <a:rPr lang="en-US" sz="2400" b="1">
                <a:solidFill>
                  <a:schemeClr val="bg1"/>
                </a:solidFill>
              </a:rPr>
              <a:t>Biases</a:t>
            </a:r>
          </a:p>
        </p:txBody>
      </p:sp>
      <p:sp>
        <p:nvSpPr>
          <p:cNvPr id="14" name="TextBox 13">
            <a:extLst>
              <a:ext uri="{FF2B5EF4-FFF2-40B4-BE49-F238E27FC236}">
                <a16:creationId xmlns:a16="http://schemas.microsoft.com/office/drawing/2014/main" id="{1FBB475C-D6E5-87DB-437B-55C5DEF6A643}"/>
              </a:ext>
            </a:extLst>
          </p:cNvPr>
          <p:cNvSpPr txBox="1"/>
          <p:nvPr/>
        </p:nvSpPr>
        <p:spPr>
          <a:xfrm>
            <a:off x="4266845" y="1744784"/>
            <a:ext cx="2286000" cy="2286000"/>
          </a:xfrm>
          <a:prstGeom prst="rect">
            <a:avLst/>
          </a:prstGeom>
          <a:noFill/>
        </p:spPr>
        <p:txBody>
          <a:bodyPr wrap="none" rtlCol="0">
            <a:prstTxWarp prst="textArchUp">
              <a:avLst/>
            </a:prstTxWarp>
            <a:spAutoFit/>
          </a:bodyPr>
          <a:lstStyle/>
          <a:p>
            <a:r>
              <a:rPr lang="en-US" b="1">
                <a:solidFill>
                  <a:srgbClr val="00B0F0"/>
                </a:solidFill>
              </a:rPr>
              <a:t>HMT Performance</a:t>
            </a:r>
          </a:p>
        </p:txBody>
      </p:sp>
      <p:pic>
        <p:nvPicPr>
          <p:cNvPr id="7170" name="Picture 2" descr="Sisyphus by thechewu on DeviantArt">
            <a:extLst>
              <a:ext uri="{FF2B5EF4-FFF2-40B4-BE49-F238E27FC236}">
                <a16:creationId xmlns:a16="http://schemas.microsoft.com/office/drawing/2014/main" id="{639F634E-C44D-1068-7BE1-E6DAC6402E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16"/>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3C7D978-B140-9104-A182-E093594FD205}"/>
              </a:ext>
            </a:extLst>
          </p:cNvPr>
          <p:cNvSpPr txBox="1"/>
          <p:nvPr/>
        </p:nvSpPr>
        <p:spPr>
          <a:xfrm>
            <a:off x="535937" y="1148522"/>
            <a:ext cx="11002472" cy="769441"/>
          </a:xfrm>
          <a:prstGeom prst="rect">
            <a:avLst/>
          </a:prstGeom>
          <a:noFill/>
        </p:spPr>
        <p:txBody>
          <a:bodyPr wrap="square">
            <a:spAutoFit/>
          </a:bodyPr>
          <a:lstStyle/>
          <a:p>
            <a:r>
              <a:rPr lang="en-US" sz="4400" b="1" dirty="0">
                <a:latin typeface="MV Boli" panose="02000500030200090000" pitchFamily="2" charset="0"/>
                <a:cs typeface="MV Boli" panose="02000500030200090000" pitchFamily="2" charset="0"/>
              </a:rPr>
              <a:t>This is a bit overwhelming!</a:t>
            </a:r>
            <a:endParaRPr lang="en-US" sz="4400" dirty="0"/>
          </a:p>
        </p:txBody>
      </p:sp>
      <p:sp>
        <p:nvSpPr>
          <p:cNvPr id="17" name="TextBox 16">
            <a:extLst>
              <a:ext uri="{FF2B5EF4-FFF2-40B4-BE49-F238E27FC236}">
                <a16:creationId xmlns:a16="http://schemas.microsoft.com/office/drawing/2014/main" id="{BA9E8F90-1AD5-E021-B443-68B33D1C82D9}"/>
              </a:ext>
            </a:extLst>
          </p:cNvPr>
          <p:cNvSpPr txBox="1"/>
          <p:nvPr/>
        </p:nvSpPr>
        <p:spPr>
          <a:xfrm>
            <a:off x="535937" y="516998"/>
            <a:ext cx="11002472" cy="769441"/>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effectLst/>
                <a:latin typeface="MV Boli" panose="02000500030200090000" pitchFamily="2" charset="0"/>
                <a:cs typeface="MV Boli" panose="02000500030200090000" pitchFamily="2" charset="0"/>
              </a:rPr>
              <a:t>So many factors to consider…</a:t>
            </a:r>
          </a:p>
        </p:txBody>
      </p:sp>
      <p:sp>
        <p:nvSpPr>
          <p:cNvPr id="18" name="TextBox 17">
            <a:extLst>
              <a:ext uri="{FF2B5EF4-FFF2-40B4-BE49-F238E27FC236}">
                <a16:creationId xmlns:a16="http://schemas.microsoft.com/office/drawing/2014/main" id="{FE6972F3-503C-4518-FE0E-1981F4756652}"/>
              </a:ext>
            </a:extLst>
          </p:cNvPr>
          <p:cNvSpPr txBox="1"/>
          <p:nvPr/>
        </p:nvSpPr>
        <p:spPr>
          <a:xfrm>
            <a:off x="9211013" y="1706684"/>
            <a:ext cx="1533188" cy="1531815"/>
          </a:xfrm>
          <a:prstGeom prst="rect">
            <a:avLst/>
          </a:prstGeom>
          <a:noFill/>
        </p:spPr>
        <p:txBody>
          <a:bodyPr wrap="none" rtlCol="0">
            <a:prstTxWarp prst="textArchUp">
              <a:avLst>
                <a:gd name="adj" fmla="val 10845703"/>
              </a:avLst>
            </a:prstTxWarp>
            <a:spAutoFit/>
          </a:bodyPr>
          <a:lstStyle/>
          <a:p>
            <a:r>
              <a:rPr lang="en-US" sz="3000" b="1" dirty="0">
                <a:solidFill>
                  <a:srgbClr val="FF711A"/>
                </a:solidFill>
              </a:rPr>
              <a:t>HMT Performance</a:t>
            </a:r>
          </a:p>
        </p:txBody>
      </p:sp>
      <p:sp>
        <p:nvSpPr>
          <p:cNvPr id="19" name="TextBox 18">
            <a:extLst>
              <a:ext uri="{FF2B5EF4-FFF2-40B4-BE49-F238E27FC236}">
                <a16:creationId xmlns:a16="http://schemas.microsoft.com/office/drawing/2014/main" id="{7BA6DBE2-0F80-CA50-8269-28B2BB4589BC}"/>
              </a:ext>
            </a:extLst>
          </p:cNvPr>
          <p:cNvSpPr txBox="1"/>
          <p:nvPr/>
        </p:nvSpPr>
        <p:spPr>
          <a:xfrm rot="854462">
            <a:off x="8728045" y="3472472"/>
            <a:ext cx="607062" cy="261610"/>
          </a:xfrm>
          <a:prstGeom prst="rect">
            <a:avLst/>
          </a:prstGeom>
          <a:noFill/>
        </p:spPr>
        <p:txBody>
          <a:bodyPr wrap="square">
            <a:spAutoFit/>
          </a:bodyPr>
          <a:lstStyle/>
          <a:p>
            <a:r>
              <a:rPr lang="en-US" sz="1100" b="1" dirty="0">
                <a:solidFill>
                  <a:srgbClr val="E48E1F"/>
                </a:solidFill>
                <a:latin typeface="MV Boli" panose="02000500030200090000" pitchFamily="2" charset="0"/>
                <a:cs typeface="MV Boli" panose="02000500030200090000" pitchFamily="2" charset="0"/>
              </a:rPr>
              <a:t>R&amp;D</a:t>
            </a:r>
            <a:endParaRPr lang="en-US" sz="1100" dirty="0">
              <a:solidFill>
                <a:srgbClr val="E48E1F"/>
              </a:solidFill>
            </a:endParaRPr>
          </a:p>
        </p:txBody>
      </p:sp>
      <p:grpSp>
        <p:nvGrpSpPr>
          <p:cNvPr id="29" name="Group 28">
            <a:extLst>
              <a:ext uri="{FF2B5EF4-FFF2-40B4-BE49-F238E27FC236}">
                <a16:creationId xmlns:a16="http://schemas.microsoft.com/office/drawing/2014/main" id="{8AC6A423-A2FE-B2E5-E49E-E3CD0DB3E83E}"/>
              </a:ext>
            </a:extLst>
          </p:cNvPr>
          <p:cNvGrpSpPr/>
          <p:nvPr/>
        </p:nvGrpSpPr>
        <p:grpSpPr>
          <a:xfrm>
            <a:off x="4893449" y="2506032"/>
            <a:ext cx="2291261" cy="2291261"/>
            <a:chOff x="3506402" y="2864388"/>
            <a:chExt cx="2291261" cy="2291261"/>
          </a:xfrm>
        </p:grpSpPr>
        <p:pic>
          <p:nvPicPr>
            <p:cNvPr id="27" name="Picture 26">
              <a:extLst>
                <a:ext uri="{FF2B5EF4-FFF2-40B4-BE49-F238E27FC236}">
                  <a16:creationId xmlns:a16="http://schemas.microsoft.com/office/drawing/2014/main" id="{24388803-8800-653B-1202-29C5B624F812}"/>
                </a:ext>
              </a:extLst>
            </p:cNvPr>
            <p:cNvPicPr>
              <a:picLocks noChangeAspect="1"/>
            </p:cNvPicPr>
            <p:nvPr/>
          </p:nvPicPr>
          <p:blipFill>
            <a:blip r:embed="rId4"/>
            <a:stretch>
              <a:fillRect/>
            </a:stretch>
          </p:blipFill>
          <p:spPr>
            <a:xfrm>
              <a:off x="3506402" y="2864388"/>
              <a:ext cx="2291261" cy="2291261"/>
            </a:xfrm>
            <a:prstGeom prst="rect">
              <a:avLst/>
            </a:prstGeom>
          </p:spPr>
        </p:pic>
        <p:sp>
          <p:nvSpPr>
            <p:cNvPr id="28" name="TextBox 27">
              <a:extLst>
                <a:ext uri="{FF2B5EF4-FFF2-40B4-BE49-F238E27FC236}">
                  <a16:creationId xmlns:a16="http://schemas.microsoft.com/office/drawing/2014/main" id="{C75ED595-46BA-7693-C7A6-35E8F8FD972E}"/>
                </a:ext>
              </a:extLst>
            </p:cNvPr>
            <p:cNvSpPr txBox="1"/>
            <p:nvPr/>
          </p:nvSpPr>
          <p:spPr>
            <a:xfrm>
              <a:off x="3976134" y="3659124"/>
              <a:ext cx="1357866" cy="707886"/>
            </a:xfrm>
            <a:prstGeom prst="rect">
              <a:avLst/>
            </a:prstGeom>
            <a:noFill/>
          </p:spPr>
          <p:txBody>
            <a:bodyPr wrap="square" rtlCol="0">
              <a:spAutoFit/>
            </a:bodyPr>
            <a:lstStyle/>
            <a:p>
              <a:pPr algn="ctr"/>
              <a:r>
                <a:rPr lang="en-US" sz="2000" b="1" dirty="0">
                  <a:solidFill>
                    <a:srgbClr val="FF711A"/>
                  </a:solidFill>
                  <a:latin typeface="Arial Narrow" panose="020B0606020202030204" pitchFamily="34" charset="0"/>
                </a:rPr>
                <a:t>Risk framework</a:t>
              </a:r>
            </a:p>
          </p:txBody>
        </p:sp>
      </p:grpSp>
      <p:grpSp>
        <p:nvGrpSpPr>
          <p:cNvPr id="30" name="Group 29">
            <a:extLst>
              <a:ext uri="{FF2B5EF4-FFF2-40B4-BE49-F238E27FC236}">
                <a16:creationId xmlns:a16="http://schemas.microsoft.com/office/drawing/2014/main" id="{9F6E3D57-B6CB-DE90-581A-5C1C00D8A1A2}"/>
              </a:ext>
            </a:extLst>
          </p:cNvPr>
          <p:cNvGrpSpPr/>
          <p:nvPr/>
        </p:nvGrpSpPr>
        <p:grpSpPr>
          <a:xfrm>
            <a:off x="6436784" y="2162054"/>
            <a:ext cx="2291261" cy="2291261"/>
            <a:chOff x="3506402" y="2864388"/>
            <a:chExt cx="2291261" cy="2291261"/>
          </a:xfrm>
        </p:grpSpPr>
        <p:pic>
          <p:nvPicPr>
            <p:cNvPr id="31" name="Picture 30">
              <a:extLst>
                <a:ext uri="{FF2B5EF4-FFF2-40B4-BE49-F238E27FC236}">
                  <a16:creationId xmlns:a16="http://schemas.microsoft.com/office/drawing/2014/main" id="{20A0385D-D282-542D-705F-57F134E740B2}"/>
                </a:ext>
              </a:extLst>
            </p:cNvPr>
            <p:cNvPicPr>
              <a:picLocks noChangeAspect="1"/>
            </p:cNvPicPr>
            <p:nvPr/>
          </p:nvPicPr>
          <p:blipFill>
            <a:blip r:embed="rId4"/>
            <a:stretch>
              <a:fillRect/>
            </a:stretch>
          </p:blipFill>
          <p:spPr>
            <a:xfrm>
              <a:off x="3506402" y="2864388"/>
              <a:ext cx="2291261" cy="2291261"/>
            </a:xfrm>
            <a:prstGeom prst="rect">
              <a:avLst/>
            </a:prstGeom>
          </p:spPr>
        </p:pic>
        <p:sp>
          <p:nvSpPr>
            <p:cNvPr id="32" name="TextBox 31">
              <a:extLst>
                <a:ext uri="{FF2B5EF4-FFF2-40B4-BE49-F238E27FC236}">
                  <a16:creationId xmlns:a16="http://schemas.microsoft.com/office/drawing/2014/main" id="{7710AEAD-F9CD-1710-63D3-8D6E6C9C7CDB}"/>
                </a:ext>
              </a:extLst>
            </p:cNvPr>
            <p:cNvSpPr txBox="1"/>
            <p:nvPr/>
          </p:nvSpPr>
          <p:spPr>
            <a:xfrm>
              <a:off x="3916979" y="3773330"/>
              <a:ext cx="1463253" cy="707886"/>
            </a:xfrm>
            <a:prstGeom prst="rect">
              <a:avLst/>
            </a:prstGeom>
            <a:noFill/>
          </p:spPr>
          <p:txBody>
            <a:bodyPr wrap="square" rtlCol="0">
              <a:spAutoFit/>
            </a:bodyPr>
            <a:lstStyle/>
            <a:p>
              <a:pPr algn="ctr"/>
              <a:r>
                <a:rPr lang="en-US" sz="2000" b="1" dirty="0">
                  <a:solidFill>
                    <a:srgbClr val="FF711A"/>
                  </a:solidFill>
                  <a:latin typeface="Arial Narrow" panose="020B0606020202030204" pitchFamily="34" charset="0"/>
                </a:rPr>
                <a:t>Responsible AI</a:t>
              </a:r>
            </a:p>
          </p:txBody>
        </p:sp>
      </p:grpSp>
      <p:grpSp>
        <p:nvGrpSpPr>
          <p:cNvPr id="33" name="Group 32">
            <a:extLst>
              <a:ext uri="{FF2B5EF4-FFF2-40B4-BE49-F238E27FC236}">
                <a16:creationId xmlns:a16="http://schemas.microsoft.com/office/drawing/2014/main" id="{CD772826-617F-5A80-C197-7F58FB705A5E}"/>
              </a:ext>
            </a:extLst>
          </p:cNvPr>
          <p:cNvGrpSpPr/>
          <p:nvPr/>
        </p:nvGrpSpPr>
        <p:grpSpPr>
          <a:xfrm>
            <a:off x="2712506" y="2968647"/>
            <a:ext cx="2291261" cy="2291261"/>
            <a:chOff x="3506402" y="2864388"/>
            <a:chExt cx="2291261" cy="2291261"/>
          </a:xfrm>
        </p:grpSpPr>
        <p:pic>
          <p:nvPicPr>
            <p:cNvPr id="34" name="Picture 33">
              <a:extLst>
                <a:ext uri="{FF2B5EF4-FFF2-40B4-BE49-F238E27FC236}">
                  <a16:creationId xmlns:a16="http://schemas.microsoft.com/office/drawing/2014/main" id="{E7D13165-1131-A2BF-C076-17E66AB28777}"/>
                </a:ext>
              </a:extLst>
            </p:cNvPr>
            <p:cNvPicPr>
              <a:picLocks noChangeAspect="1"/>
            </p:cNvPicPr>
            <p:nvPr/>
          </p:nvPicPr>
          <p:blipFill>
            <a:blip r:embed="rId4"/>
            <a:stretch>
              <a:fillRect/>
            </a:stretch>
          </p:blipFill>
          <p:spPr>
            <a:xfrm>
              <a:off x="3506402" y="2864388"/>
              <a:ext cx="2291261" cy="2291261"/>
            </a:xfrm>
            <a:prstGeom prst="rect">
              <a:avLst/>
            </a:prstGeom>
          </p:spPr>
        </p:pic>
        <p:sp>
          <p:nvSpPr>
            <p:cNvPr id="35" name="TextBox 34">
              <a:extLst>
                <a:ext uri="{FF2B5EF4-FFF2-40B4-BE49-F238E27FC236}">
                  <a16:creationId xmlns:a16="http://schemas.microsoft.com/office/drawing/2014/main" id="{5E946FAD-D7C8-0022-1792-BDD6825FD5F4}"/>
                </a:ext>
              </a:extLst>
            </p:cNvPr>
            <p:cNvSpPr txBox="1"/>
            <p:nvPr/>
          </p:nvSpPr>
          <p:spPr>
            <a:xfrm>
              <a:off x="3908742" y="3798640"/>
              <a:ext cx="1505190" cy="707886"/>
            </a:xfrm>
            <a:prstGeom prst="rect">
              <a:avLst/>
            </a:prstGeom>
            <a:noFill/>
          </p:spPr>
          <p:txBody>
            <a:bodyPr wrap="square" rtlCol="0">
              <a:spAutoFit/>
            </a:bodyPr>
            <a:lstStyle/>
            <a:p>
              <a:pPr algn="ctr"/>
              <a:r>
                <a:rPr lang="en-US" sz="2000" b="1" dirty="0">
                  <a:solidFill>
                    <a:srgbClr val="FF711A"/>
                  </a:solidFill>
                  <a:latin typeface="Arial Narrow" panose="020B0606020202030204" pitchFamily="34" charset="0"/>
                </a:rPr>
                <a:t>Research Gaps</a:t>
              </a:r>
            </a:p>
          </p:txBody>
        </p:sp>
      </p:grpSp>
      <p:grpSp>
        <p:nvGrpSpPr>
          <p:cNvPr id="36" name="Group 35">
            <a:extLst>
              <a:ext uri="{FF2B5EF4-FFF2-40B4-BE49-F238E27FC236}">
                <a16:creationId xmlns:a16="http://schemas.microsoft.com/office/drawing/2014/main" id="{0A0CA976-1A40-330B-E3FB-999254EA96F2}"/>
              </a:ext>
            </a:extLst>
          </p:cNvPr>
          <p:cNvGrpSpPr/>
          <p:nvPr/>
        </p:nvGrpSpPr>
        <p:grpSpPr>
          <a:xfrm>
            <a:off x="1346088" y="2155137"/>
            <a:ext cx="2291261" cy="2291261"/>
            <a:chOff x="3506402" y="2864388"/>
            <a:chExt cx="2291261" cy="2291261"/>
          </a:xfrm>
        </p:grpSpPr>
        <p:pic>
          <p:nvPicPr>
            <p:cNvPr id="37" name="Picture 36">
              <a:extLst>
                <a:ext uri="{FF2B5EF4-FFF2-40B4-BE49-F238E27FC236}">
                  <a16:creationId xmlns:a16="http://schemas.microsoft.com/office/drawing/2014/main" id="{5F72CEC7-3F2C-807B-4F62-FF851A649713}"/>
                </a:ext>
              </a:extLst>
            </p:cNvPr>
            <p:cNvPicPr>
              <a:picLocks noChangeAspect="1"/>
            </p:cNvPicPr>
            <p:nvPr/>
          </p:nvPicPr>
          <p:blipFill>
            <a:blip r:embed="rId4"/>
            <a:stretch>
              <a:fillRect/>
            </a:stretch>
          </p:blipFill>
          <p:spPr>
            <a:xfrm>
              <a:off x="3506402" y="2864388"/>
              <a:ext cx="2291261" cy="2291261"/>
            </a:xfrm>
            <a:prstGeom prst="rect">
              <a:avLst/>
            </a:prstGeom>
          </p:spPr>
        </p:pic>
        <p:sp>
          <p:nvSpPr>
            <p:cNvPr id="38" name="TextBox 37">
              <a:extLst>
                <a:ext uri="{FF2B5EF4-FFF2-40B4-BE49-F238E27FC236}">
                  <a16:creationId xmlns:a16="http://schemas.microsoft.com/office/drawing/2014/main" id="{459D7F0D-DC75-058A-B527-5292FA93E515}"/>
                </a:ext>
              </a:extLst>
            </p:cNvPr>
            <p:cNvSpPr txBox="1"/>
            <p:nvPr/>
          </p:nvSpPr>
          <p:spPr>
            <a:xfrm>
              <a:off x="3965137" y="3796460"/>
              <a:ext cx="1357866" cy="400110"/>
            </a:xfrm>
            <a:prstGeom prst="rect">
              <a:avLst/>
            </a:prstGeom>
            <a:noFill/>
          </p:spPr>
          <p:txBody>
            <a:bodyPr wrap="square" rtlCol="0">
              <a:spAutoFit/>
            </a:bodyPr>
            <a:lstStyle/>
            <a:p>
              <a:pPr algn="ctr"/>
              <a:r>
                <a:rPr lang="en-US" sz="2000" b="1" dirty="0">
                  <a:solidFill>
                    <a:srgbClr val="FF711A"/>
                  </a:solidFill>
                  <a:latin typeface="Arial Narrow" panose="020B0606020202030204" pitchFamily="34" charset="0"/>
                </a:rPr>
                <a:t>LOAs</a:t>
              </a:r>
            </a:p>
          </p:txBody>
        </p:sp>
      </p:grpSp>
      <p:grpSp>
        <p:nvGrpSpPr>
          <p:cNvPr id="39" name="Group 38">
            <a:extLst>
              <a:ext uri="{FF2B5EF4-FFF2-40B4-BE49-F238E27FC236}">
                <a16:creationId xmlns:a16="http://schemas.microsoft.com/office/drawing/2014/main" id="{D3DE8475-5F6C-9946-768B-AB96FE654E5C}"/>
              </a:ext>
            </a:extLst>
          </p:cNvPr>
          <p:cNvGrpSpPr/>
          <p:nvPr/>
        </p:nvGrpSpPr>
        <p:grpSpPr>
          <a:xfrm>
            <a:off x="3842" y="1365834"/>
            <a:ext cx="2291261" cy="2291261"/>
            <a:chOff x="3506402" y="2864388"/>
            <a:chExt cx="2291261" cy="2291261"/>
          </a:xfrm>
        </p:grpSpPr>
        <p:pic>
          <p:nvPicPr>
            <p:cNvPr id="40" name="Picture 39">
              <a:extLst>
                <a:ext uri="{FF2B5EF4-FFF2-40B4-BE49-F238E27FC236}">
                  <a16:creationId xmlns:a16="http://schemas.microsoft.com/office/drawing/2014/main" id="{3E7B5BAD-FFD1-19DB-312A-5108E8F7A552}"/>
                </a:ext>
              </a:extLst>
            </p:cNvPr>
            <p:cNvPicPr>
              <a:picLocks noChangeAspect="1"/>
            </p:cNvPicPr>
            <p:nvPr/>
          </p:nvPicPr>
          <p:blipFill>
            <a:blip r:embed="rId4"/>
            <a:stretch>
              <a:fillRect/>
            </a:stretch>
          </p:blipFill>
          <p:spPr>
            <a:xfrm>
              <a:off x="3506402" y="2864388"/>
              <a:ext cx="2291261" cy="2291261"/>
            </a:xfrm>
            <a:prstGeom prst="rect">
              <a:avLst/>
            </a:prstGeom>
          </p:spPr>
        </p:pic>
        <p:sp>
          <p:nvSpPr>
            <p:cNvPr id="41" name="TextBox 40">
              <a:extLst>
                <a:ext uri="{FF2B5EF4-FFF2-40B4-BE49-F238E27FC236}">
                  <a16:creationId xmlns:a16="http://schemas.microsoft.com/office/drawing/2014/main" id="{8D20CBE0-4990-1250-8E0F-C78992E3670A}"/>
                </a:ext>
              </a:extLst>
            </p:cNvPr>
            <p:cNvSpPr txBox="1"/>
            <p:nvPr/>
          </p:nvSpPr>
          <p:spPr>
            <a:xfrm>
              <a:off x="3976134" y="3659124"/>
              <a:ext cx="1357866" cy="707886"/>
            </a:xfrm>
            <a:prstGeom prst="rect">
              <a:avLst/>
            </a:prstGeom>
            <a:noFill/>
          </p:spPr>
          <p:txBody>
            <a:bodyPr wrap="square" rtlCol="0">
              <a:spAutoFit/>
            </a:bodyPr>
            <a:lstStyle/>
            <a:p>
              <a:pPr algn="ctr"/>
              <a:r>
                <a:rPr lang="en-US" sz="2000" b="1" dirty="0">
                  <a:solidFill>
                    <a:srgbClr val="FF711A"/>
                  </a:solidFill>
                  <a:latin typeface="Arial Narrow" panose="020B0606020202030204" pitchFamily="34" charset="0"/>
                </a:rPr>
                <a:t>AI as teammates</a:t>
              </a:r>
            </a:p>
          </p:txBody>
        </p:sp>
      </p:grpSp>
      <p:grpSp>
        <p:nvGrpSpPr>
          <p:cNvPr id="42" name="Group 41">
            <a:extLst>
              <a:ext uri="{FF2B5EF4-FFF2-40B4-BE49-F238E27FC236}">
                <a16:creationId xmlns:a16="http://schemas.microsoft.com/office/drawing/2014/main" id="{14FBD805-4359-6279-E982-59153C2976FD}"/>
              </a:ext>
            </a:extLst>
          </p:cNvPr>
          <p:cNvGrpSpPr/>
          <p:nvPr/>
        </p:nvGrpSpPr>
        <p:grpSpPr>
          <a:xfrm>
            <a:off x="3552325" y="1655994"/>
            <a:ext cx="2291261" cy="2291261"/>
            <a:chOff x="3506402" y="2864388"/>
            <a:chExt cx="2291261" cy="2291261"/>
          </a:xfrm>
        </p:grpSpPr>
        <p:pic>
          <p:nvPicPr>
            <p:cNvPr id="43" name="Picture 42">
              <a:extLst>
                <a:ext uri="{FF2B5EF4-FFF2-40B4-BE49-F238E27FC236}">
                  <a16:creationId xmlns:a16="http://schemas.microsoft.com/office/drawing/2014/main" id="{EE0BB925-14EB-4720-B536-12CCC7457E7D}"/>
                </a:ext>
              </a:extLst>
            </p:cNvPr>
            <p:cNvPicPr>
              <a:picLocks noChangeAspect="1"/>
            </p:cNvPicPr>
            <p:nvPr/>
          </p:nvPicPr>
          <p:blipFill>
            <a:blip r:embed="rId4"/>
            <a:stretch>
              <a:fillRect/>
            </a:stretch>
          </p:blipFill>
          <p:spPr>
            <a:xfrm>
              <a:off x="3506402" y="2864388"/>
              <a:ext cx="2291261" cy="2291261"/>
            </a:xfrm>
            <a:prstGeom prst="rect">
              <a:avLst/>
            </a:prstGeom>
          </p:spPr>
        </p:pic>
        <p:sp>
          <p:nvSpPr>
            <p:cNvPr id="44" name="TextBox 43">
              <a:extLst>
                <a:ext uri="{FF2B5EF4-FFF2-40B4-BE49-F238E27FC236}">
                  <a16:creationId xmlns:a16="http://schemas.microsoft.com/office/drawing/2014/main" id="{FC0B79A8-A3C4-CB73-1DA1-329715B8D9C8}"/>
                </a:ext>
              </a:extLst>
            </p:cNvPr>
            <p:cNvSpPr txBox="1"/>
            <p:nvPr/>
          </p:nvSpPr>
          <p:spPr>
            <a:xfrm>
              <a:off x="3898458" y="3658660"/>
              <a:ext cx="1513120" cy="707886"/>
            </a:xfrm>
            <a:prstGeom prst="rect">
              <a:avLst/>
            </a:prstGeom>
            <a:noFill/>
          </p:spPr>
          <p:txBody>
            <a:bodyPr wrap="square" rtlCol="0">
              <a:spAutoFit/>
            </a:bodyPr>
            <a:lstStyle/>
            <a:p>
              <a:pPr algn="ctr"/>
              <a:r>
                <a:rPr lang="en-US" sz="2000" b="1" dirty="0">
                  <a:solidFill>
                    <a:srgbClr val="FF711A"/>
                  </a:solidFill>
                  <a:latin typeface="Arial Narrow" panose="020B0606020202030204" pitchFamily="34" charset="0"/>
                </a:rPr>
                <a:t>Roadmap priorities</a:t>
              </a:r>
            </a:p>
          </p:txBody>
        </p:sp>
      </p:grpSp>
    </p:spTree>
    <p:extLst>
      <p:ext uri="{BB962C8B-B14F-4D97-AF65-F5344CB8AC3E}">
        <p14:creationId xmlns:p14="http://schemas.microsoft.com/office/powerpoint/2010/main" val="604110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 calcmode="lin" valueType="num">
                                      <p:cBhvr>
                                        <p:cTn id="14" dur="1000" fill="hold"/>
                                        <p:tgtEl>
                                          <p:spTgt spid="39"/>
                                        </p:tgtEl>
                                        <p:attrNameLst>
                                          <p:attrName>ppt_w</p:attrName>
                                        </p:attrNameLst>
                                      </p:cBhvr>
                                      <p:tavLst>
                                        <p:tav tm="0">
                                          <p:val>
                                            <p:fltVal val="0"/>
                                          </p:val>
                                        </p:tav>
                                        <p:tav tm="100000">
                                          <p:val>
                                            <p:strVal val="#ppt_w"/>
                                          </p:val>
                                        </p:tav>
                                      </p:tavLst>
                                    </p:anim>
                                    <p:anim calcmode="lin" valueType="num">
                                      <p:cBhvr>
                                        <p:cTn id="15" dur="1000" fill="hold"/>
                                        <p:tgtEl>
                                          <p:spTgt spid="39"/>
                                        </p:tgtEl>
                                        <p:attrNameLst>
                                          <p:attrName>ppt_h</p:attrName>
                                        </p:attrNameLst>
                                      </p:cBhvr>
                                      <p:tavLst>
                                        <p:tav tm="0">
                                          <p:val>
                                            <p:fltVal val="0"/>
                                          </p:val>
                                        </p:tav>
                                        <p:tav tm="100000">
                                          <p:val>
                                            <p:strVal val="#ppt_h"/>
                                          </p:val>
                                        </p:tav>
                                      </p:tavLst>
                                    </p:anim>
                                    <p:anim calcmode="lin" valueType="num">
                                      <p:cBhvr>
                                        <p:cTn id="16" dur="1000" fill="hold"/>
                                        <p:tgtEl>
                                          <p:spTgt spid="39"/>
                                        </p:tgtEl>
                                        <p:attrNameLst>
                                          <p:attrName>style.rotation</p:attrName>
                                        </p:attrNameLst>
                                      </p:cBhvr>
                                      <p:tavLst>
                                        <p:tav tm="0">
                                          <p:val>
                                            <p:fltVal val="90"/>
                                          </p:val>
                                        </p:tav>
                                        <p:tav tm="100000">
                                          <p:val>
                                            <p:fltVal val="0"/>
                                          </p:val>
                                        </p:tav>
                                      </p:tavLst>
                                    </p:anim>
                                    <p:animEffect transition="in" filter="fade">
                                      <p:cBhvr>
                                        <p:cTn id="17" dur="1000"/>
                                        <p:tgtEl>
                                          <p:spTgt spid="39"/>
                                        </p:tgtEl>
                                      </p:cBhvr>
                                    </p:animEffect>
                                  </p:childTnLst>
                                </p:cTn>
                              </p:par>
                            </p:childTnLst>
                          </p:cTn>
                        </p:par>
                        <p:par>
                          <p:cTn id="18" fill="hold">
                            <p:stCondLst>
                              <p:cond delay="1500"/>
                            </p:stCondLst>
                            <p:childTnLst>
                              <p:par>
                                <p:cTn id="19" presetID="31" presetClass="entr" presetSubtype="0" fill="hold"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p:cTn id="21" dur="1000" fill="hold"/>
                                        <p:tgtEl>
                                          <p:spTgt spid="36"/>
                                        </p:tgtEl>
                                        <p:attrNameLst>
                                          <p:attrName>ppt_w</p:attrName>
                                        </p:attrNameLst>
                                      </p:cBhvr>
                                      <p:tavLst>
                                        <p:tav tm="0">
                                          <p:val>
                                            <p:fltVal val="0"/>
                                          </p:val>
                                        </p:tav>
                                        <p:tav tm="100000">
                                          <p:val>
                                            <p:strVal val="#ppt_w"/>
                                          </p:val>
                                        </p:tav>
                                      </p:tavLst>
                                    </p:anim>
                                    <p:anim calcmode="lin" valueType="num">
                                      <p:cBhvr>
                                        <p:cTn id="22" dur="1000" fill="hold"/>
                                        <p:tgtEl>
                                          <p:spTgt spid="36"/>
                                        </p:tgtEl>
                                        <p:attrNameLst>
                                          <p:attrName>ppt_h</p:attrName>
                                        </p:attrNameLst>
                                      </p:cBhvr>
                                      <p:tavLst>
                                        <p:tav tm="0">
                                          <p:val>
                                            <p:fltVal val="0"/>
                                          </p:val>
                                        </p:tav>
                                        <p:tav tm="100000">
                                          <p:val>
                                            <p:strVal val="#ppt_h"/>
                                          </p:val>
                                        </p:tav>
                                      </p:tavLst>
                                    </p:anim>
                                    <p:anim calcmode="lin" valueType="num">
                                      <p:cBhvr>
                                        <p:cTn id="23" dur="1000" fill="hold"/>
                                        <p:tgtEl>
                                          <p:spTgt spid="36"/>
                                        </p:tgtEl>
                                        <p:attrNameLst>
                                          <p:attrName>style.rotation</p:attrName>
                                        </p:attrNameLst>
                                      </p:cBhvr>
                                      <p:tavLst>
                                        <p:tav tm="0">
                                          <p:val>
                                            <p:fltVal val="90"/>
                                          </p:val>
                                        </p:tav>
                                        <p:tav tm="100000">
                                          <p:val>
                                            <p:fltVal val="0"/>
                                          </p:val>
                                        </p:tav>
                                      </p:tavLst>
                                    </p:anim>
                                    <p:animEffect transition="in" filter="fade">
                                      <p:cBhvr>
                                        <p:cTn id="24" dur="1000"/>
                                        <p:tgtEl>
                                          <p:spTgt spid="36"/>
                                        </p:tgtEl>
                                      </p:cBhvr>
                                    </p:animEffect>
                                  </p:childTnLst>
                                </p:cTn>
                              </p:par>
                            </p:childTnLst>
                          </p:cTn>
                        </p:par>
                        <p:par>
                          <p:cTn id="25" fill="hold">
                            <p:stCondLst>
                              <p:cond delay="2500"/>
                            </p:stCondLst>
                            <p:childTnLst>
                              <p:par>
                                <p:cTn id="26" presetID="31" presetClass="entr" presetSubtype="0"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1000" fill="hold"/>
                                        <p:tgtEl>
                                          <p:spTgt spid="33"/>
                                        </p:tgtEl>
                                        <p:attrNameLst>
                                          <p:attrName>ppt_w</p:attrName>
                                        </p:attrNameLst>
                                      </p:cBhvr>
                                      <p:tavLst>
                                        <p:tav tm="0">
                                          <p:val>
                                            <p:fltVal val="0"/>
                                          </p:val>
                                        </p:tav>
                                        <p:tav tm="100000">
                                          <p:val>
                                            <p:strVal val="#ppt_w"/>
                                          </p:val>
                                        </p:tav>
                                      </p:tavLst>
                                    </p:anim>
                                    <p:anim calcmode="lin" valueType="num">
                                      <p:cBhvr>
                                        <p:cTn id="29" dur="1000" fill="hold"/>
                                        <p:tgtEl>
                                          <p:spTgt spid="33"/>
                                        </p:tgtEl>
                                        <p:attrNameLst>
                                          <p:attrName>ppt_h</p:attrName>
                                        </p:attrNameLst>
                                      </p:cBhvr>
                                      <p:tavLst>
                                        <p:tav tm="0">
                                          <p:val>
                                            <p:fltVal val="0"/>
                                          </p:val>
                                        </p:tav>
                                        <p:tav tm="100000">
                                          <p:val>
                                            <p:strVal val="#ppt_h"/>
                                          </p:val>
                                        </p:tav>
                                      </p:tavLst>
                                    </p:anim>
                                    <p:anim calcmode="lin" valueType="num">
                                      <p:cBhvr>
                                        <p:cTn id="30" dur="1000" fill="hold"/>
                                        <p:tgtEl>
                                          <p:spTgt spid="33"/>
                                        </p:tgtEl>
                                        <p:attrNameLst>
                                          <p:attrName>style.rotation</p:attrName>
                                        </p:attrNameLst>
                                      </p:cBhvr>
                                      <p:tavLst>
                                        <p:tav tm="0">
                                          <p:val>
                                            <p:fltVal val="90"/>
                                          </p:val>
                                        </p:tav>
                                        <p:tav tm="100000">
                                          <p:val>
                                            <p:fltVal val="0"/>
                                          </p:val>
                                        </p:tav>
                                      </p:tavLst>
                                    </p:anim>
                                    <p:animEffect transition="in" filter="fade">
                                      <p:cBhvr>
                                        <p:cTn id="31" dur="1000"/>
                                        <p:tgtEl>
                                          <p:spTgt spid="33"/>
                                        </p:tgtEl>
                                      </p:cBhvr>
                                    </p:animEffect>
                                  </p:childTnLst>
                                </p:cTn>
                              </p:par>
                            </p:childTnLst>
                          </p:cTn>
                        </p:par>
                        <p:par>
                          <p:cTn id="32" fill="hold">
                            <p:stCondLst>
                              <p:cond delay="3500"/>
                            </p:stCondLst>
                            <p:childTnLst>
                              <p:par>
                                <p:cTn id="33" presetID="31" presetClass="entr" presetSubtype="0" fill="hold"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p:cTn id="35" dur="1000" fill="hold"/>
                                        <p:tgtEl>
                                          <p:spTgt spid="42"/>
                                        </p:tgtEl>
                                        <p:attrNameLst>
                                          <p:attrName>ppt_w</p:attrName>
                                        </p:attrNameLst>
                                      </p:cBhvr>
                                      <p:tavLst>
                                        <p:tav tm="0">
                                          <p:val>
                                            <p:fltVal val="0"/>
                                          </p:val>
                                        </p:tav>
                                        <p:tav tm="100000">
                                          <p:val>
                                            <p:strVal val="#ppt_w"/>
                                          </p:val>
                                        </p:tav>
                                      </p:tavLst>
                                    </p:anim>
                                    <p:anim calcmode="lin" valueType="num">
                                      <p:cBhvr>
                                        <p:cTn id="36" dur="1000" fill="hold"/>
                                        <p:tgtEl>
                                          <p:spTgt spid="42"/>
                                        </p:tgtEl>
                                        <p:attrNameLst>
                                          <p:attrName>ppt_h</p:attrName>
                                        </p:attrNameLst>
                                      </p:cBhvr>
                                      <p:tavLst>
                                        <p:tav tm="0">
                                          <p:val>
                                            <p:fltVal val="0"/>
                                          </p:val>
                                        </p:tav>
                                        <p:tav tm="100000">
                                          <p:val>
                                            <p:strVal val="#ppt_h"/>
                                          </p:val>
                                        </p:tav>
                                      </p:tavLst>
                                    </p:anim>
                                    <p:anim calcmode="lin" valueType="num">
                                      <p:cBhvr>
                                        <p:cTn id="37" dur="1000" fill="hold"/>
                                        <p:tgtEl>
                                          <p:spTgt spid="42"/>
                                        </p:tgtEl>
                                        <p:attrNameLst>
                                          <p:attrName>style.rotation</p:attrName>
                                        </p:attrNameLst>
                                      </p:cBhvr>
                                      <p:tavLst>
                                        <p:tav tm="0">
                                          <p:val>
                                            <p:fltVal val="90"/>
                                          </p:val>
                                        </p:tav>
                                        <p:tav tm="100000">
                                          <p:val>
                                            <p:fltVal val="0"/>
                                          </p:val>
                                        </p:tav>
                                      </p:tavLst>
                                    </p:anim>
                                    <p:animEffect transition="in" filter="fade">
                                      <p:cBhvr>
                                        <p:cTn id="38" dur="1000"/>
                                        <p:tgtEl>
                                          <p:spTgt spid="42"/>
                                        </p:tgtEl>
                                      </p:cBhvr>
                                    </p:animEffect>
                                  </p:childTnLst>
                                </p:cTn>
                              </p:par>
                            </p:childTnLst>
                          </p:cTn>
                        </p:par>
                        <p:par>
                          <p:cTn id="39" fill="hold">
                            <p:stCondLst>
                              <p:cond delay="4500"/>
                            </p:stCondLst>
                            <p:childTnLst>
                              <p:par>
                                <p:cTn id="40" presetID="31" presetClass="entr" presetSubtype="0" fill="hold"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p:cTn id="42" dur="1000" fill="hold"/>
                                        <p:tgtEl>
                                          <p:spTgt spid="29"/>
                                        </p:tgtEl>
                                        <p:attrNameLst>
                                          <p:attrName>ppt_w</p:attrName>
                                        </p:attrNameLst>
                                      </p:cBhvr>
                                      <p:tavLst>
                                        <p:tav tm="0">
                                          <p:val>
                                            <p:fltVal val="0"/>
                                          </p:val>
                                        </p:tav>
                                        <p:tav tm="100000">
                                          <p:val>
                                            <p:strVal val="#ppt_w"/>
                                          </p:val>
                                        </p:tav>
                                      </p:tavLst>
                                    </p:anim>
                                    <p:anim calcmode="lin" valueType="num">
                                      <p:cBhvr>
                                        <p:cTn id="43" dur="1000" fill="hold"/>
                                        <p:tgtEl>
                                          <p:spTgt spid="29"/>
                                        </p:tgtEl>
                                        <p:attrNameLst>
                                          <p:attrName>ppt_h</p:attrName>
                                        </p:attrNameLst>
                                      </p:cBhvr>
                                      <p:tavLst>
                                        <p:tav tm="0">
                                          <p:val>
                                            <p:fltVal val="0"/>
                                          </p:val>
                                        </p:tav>
                                        <p:tav tm="100000">
                                          <p:val>
                                            <p:strVal val="#ppt_h"/>
                                          </p:val>
                                        </p:tav>
                                      </p:tavLst>
                                    </p:anim>
                                    <p:anim calcmode="lin" valueType="num">
                                      <p:cBhvr>
                                        <p:cTn id="44" dur="1000" fill="hold"/>
                                        <p:tgtEl>
                                          <p:spTgt spid="29"/>
                                        </p:tgtEl>
                                        <p:attrNameLst>
                                          <p:attrName>style.rotation</p:attrName>
                                        </p:attrNameLst>
                                      </p:cBhvr>
                                      <p:tavLst>
                                        <p:tav tm="0">
                                          <p:val>
                                            <p:fltVal val="90"/>
                                          </p:val>
                                        </p:tav>
                                        <p:tav tm="100000">
                                          <p:val>
                                            <p:fltVal val="0"/>
                                          </p:val>
                                        </p:tav>
                                      </p:tavLst>
                                    </p:anim>
                                    <p:animEffect transition="in" filter="fade">
                                      <p:cBhvr>
                                        <p:cTn id="45" dur="1000"/>
                                        <p:tgtEl>
                                          <p:spTgt spid="29"/>
                                        </p:tgtEl>
                                      </p:cBhvr>
                                    </p:animEffect>
                                  </p:childTnLst>
                                </p:cTn>
                              </p:par>
                            </p:childTnLst>
                          </p:cTn>
                        </p:par>
                        <p:par>
                          <p:cTn id="46" fill="hold">
                            <p:stCondLst>
                              <p:cond delay="5500"/>
                            </p:stCondLst>
                            <p:childTnLst>
                              <p:par>
                                <p:cTn id="47" presetID="31" presetClass="entr" presetSubtype="0" fill="hold" nodeType="afterEffect">
                                  <p:stCondLst>
                                    <p:cond delay="0"/>
                                  </p:stCondLst>
                                  <p:childTnLst>
                                    <p:set>
                                      <p:cBhvr>
                                        <p:cTn id="48" dur="1" fill="hold">
                                          <p:stCondLst>
                                            <p:cond delay="0"/>
                                          </p:stCondLst>
                                        </p:cTn>
                                        <p:tgtEl>
                                          <p:spTgt spid="30"/>
                                        </p:tgtEl>
                                        <p:attrNameLst>
                                          <p:attrName>style.visibility</p:attrName>
                                        </p:attrNameLst>
                                      </p:cBhvr>
                                      <p:to>
                                        <p:strVal val="visible"/>
                                      </p:to>
                                    </p:set>
                                    <p:anim calcmode="lin" valueType="num">
                                      <p:cBhvr>
                                        <p:cTn id="49" dur="1000" fill="hold"/>
                                        <p:tgtEl>
                                          <p:spTgt spid="30"/>
                                        </p:tgtEl>
                                        <p:attrNameLst>
                                          <p:attrName>ppt_w</p:attrName>
                                        </p:attrNameLst>
                                      </p:cBhvr>
                                      <p:tavLst>
                                        <p:tav tm="0">
                                          <p:val>
                                            <p:fltVal val="0"/>
                                          </p:val>
                                        </p:tav>
                                        <p:tav tm="100000">
                                          <p:val>
                                            <p:strVal val="#ppt_w"/>
                                          </p:val>
                                        </p:tav>
                                      </p:tavLst>
                                    </p:anim>
                                    <p:anim calcmode="lin" valueType="num">
                                      <p:cBhvr>
                                        <p:cTn id="50" dur="1000" fill="hold"/>
                                        <p:tgtEl>
                                          <p:spTgt spid="30"/>
                                        </p:tgtEl>
                                        <p:attrNameLst>
                                          <p:attrName>ppt_h</p:attrName>
                                        </p:attrNameLst>
                                      </p:cBhvr>
                                      <p:tavLst>
                                        <p:tav tm="0">
                                          <p:val>
                                            <p:fltVal val="0"/>
                                          </p:val>
                                        </p:tav>
                                        <p:tav tm="100000">
                                          <p:val>
                                            <p:strVal val="#ppt_h"/>
                                          </p:val>
                                        </p:tav>
                                      </p:tavLst>
                                    </p:anim>
                                    <p:anim calcmode="lin" valueType="num">
                                      <p:cBhvr>
                                        <p:cTn id="51" dur="1000" fill="hold"/>
                                        <p:tgtEl>
                                          <p:spTgt spid="30"/>
                                        </p:tgtEl>
                                        <p:attrNameLst>
                                          <p:attrName>style.rotation</p:attrName>
                                        </p:attrNameLst>
                                      </p:cBhvr>
                                      <p:tavLst>
                                        <p:tav tm="0">
                                          <p:val>
                                            <p:fltVal val="90"/>
                                          </p:val>
                                        </p:tav>
                                        <p:tav tm="100000">
                                          <p:val>
                                            <p:fltVal val="0"/>
                                          </p:val>
                                        </p:tav>
                                      </p:tavLst>
                                    </p:anim>
                                    <p:animEffect transition="in" filter="fade">
                                      <p:cBhvr>
                                        <p:cTn id="52"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53</a:t>
            </a:fld>
            <a:endParaRPr lang="en-US" dirty="0">
              <a:solidFill>
                <a:srgbClr val="000000"/>
              </a:solidFill>
            </a:endParaRPr>
          </a:p>
        </p:txBody>
      </p:sp>
      <p:pic>
        <p:nvPicPr>
          <p:cNvPr id="9218" name="Picture 2" descr="Socrates - One of the Founders of Western Philosophy">
            <a:extLst>
              <a:ext uri="{FF2B5EF4-FFF2-40B4-BE49-F238E27FC236}">
                <a16:creationId xmlns:a16="http://schemas.microsoft.com/office/drawing/2014/main" id="{99FD68CB-56FC-2161-A619-89FFFE12677E}"/>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b="15390"/>
          <a:stretch/>
        </p:blipFill>
        <p:spPr bwMode="auto">
          <a:xfrm>
            <a:off x="0" y="-20111"/>
            <a:ext cx="12192000" cy="68781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1428360-D526-6C28-16CD-E78ED59620BA}"/>
              </a:ext>
            </a:extLst>
          </p:cNvPr>
          <p:cNvSpPr txBox="1"/>
          <p:nvPr/>
        </p:nvSpPr>
        <p:spPr>
          <a:xfrm>
            <a:off x="6324600" y="683984"/>
            <a:ext cx="5524500" cy="3970318"/>
          </a:xfrm>
          <a:prstGeom prst="rect">
            <a:avLst/>
          </a:prstGeom>
          <a:noFill/>
        </p:spPr>
        <p:txBody>
          <a:bodyPr wrap="square">
            <a:spAutoFit/>
          </a:bodyPr>
          <a:lstStyle/>
          <a:p>
            <a:r>
              <a:rPr lang="en-US" sz="6000" b="1" dirty="0">
                <a:ln>
                  <a:solidFill>
                    <a:schemeClr val="bg1"/>
                  </a:solidFill>
                </a:ln>
                <a:solidFill>
                  <a:schemeClr val="bg1"/>
                </a:solidFill>
                <a:latin typeface="Bahnschrift Light Condensed" panose="020B0502040204020203" pitchFamily="34" charset="0"/>
                <a:cs typeface="Calibri" panose="020F0502020204030204" pitchFamily="34" charset="0"/>
              </a:rPr>
              <a:t>Philosophy precept:</a:t>
            </a:r>
            <a:r>
              <a:rPr lang="en-US" sz="4800" b="1" dirty="0">
                <a:ln>
                  <a:solidFill>
                    <a:schemeClr val="bg1"/>
                  </a:solidFill>
                </a:ln>
                <a:solidFill>
                  <a:schemeClr val="bg1"/>
                </a:solidFill>
                <a:latin typeface="Bahnschrift Light Condensed" panose="020B0502040204020203" pitchFamily="34" charset="0"/>
                <a:cs typeface="Calibri" panose="020F0502020204030204" pitchFamily="34" charset="0"/>
              </a:rPr>
              <a:t> </a:t>
            </a:r>
            <a:r>
              <a:rPr lang="en-US" sz="4800" dirty="0">
                <a:ln>
                  <a:solidFill>
                    <a:schemeClr val="bg1"/>
                  </a:solidFill>
                </a:ln>
                <a:solidFill>
                  <a:schemeClr val="bg1"/>
                </a:solidFill>
                <a:latin typeface="Bahnschrift Light Condensed" panose="020B0502040204020203" pitchFamily="34" charset="0"/>
                <a:cs typeface="Calibri" panose="020F0502020204030204" pitchFamily="34" charset="0"/>
              </a:rPr>
              <a:t>Apply knowledge of what makes great human-human teams work to human-machine teams!</a:t>
            </a:r>
            <a:endParaRPr lang="en-US" sz="5400" dirty="0">
              <a:ln>
                <a:solidFill>
                  <a:schemeClr val="bg1"/>
                </a:solidFill>
              </a:ln>
              <a:solidFill>
                <a:schemeClr val="bg1"/>
              </a:solidFill>
              <a:latin typeface="Bahnschrift Light Condensed" panose="020B0502040204020203" pitchFamily="34" charset="0"/>
              <a:cs typeface="Calibri" panose="020F0502020204030204" pitchFamily="34" charset="0"/>
            </a:endParaRPr>
          </a:p>
        </p:txBody>
      </p:sp>
    </p:spTree>
    <p:extLst>
      <p:ext uri="{BB962C8B-B14F-4D97-AF65-F5344CB8AC3E}">
        <p14:creationId xmlns:p14="http://schemas.microsoft.com/office/powerpoint/2010/main" val="408683282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CF96B3-FF63-DBF5-50D3-7C31BD66C31A}"/>
              </a:ext>
            </a:extLst>
          </p:cNvPr>
          <p:cNvSpPr/>
          <p:nvPr/>
        </p:nvSpPr>
        <p:spPr bwMode="auto">
          <a:xfrm>
            <a:off x="0" y="0"/>
            <a:ext cx="12192000" cy="6858000"/>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4" name="Title 1">
            <a:extLst>
              <a:ext uri="{FF2B5EF4-FFF2-40B4-BE49-F238E27FC236}">
                <a16:creationId xmlns:a16="http://schemas.microsoft.com/office/drawing/2014/main" id="{26EDB95D-71BA-6675-3E2F-F6960872F330}"/>
              </a:ext>
            </a:extLst>
          </p:cNvPr>
          <p:cNvSpPr>
            <a:spLocks noGrp="1"/>
          </p:cNvSpPr>
          <p:nvPr>
            <p:ph type="title"/>
          </p:nvPr>
        </p:nvSpPr>
        <p:spPr>
          <a:xfrm>
            <a:off x="0" y="0"/>
            <a:ext cx="12192000" cy="795130"/>
          </a:xfrm>
        </p:spPr>
        <p:txBody>
          <a:bodyPr/>
          <a:lstStyle/>
          <a:p>
            <a:pPr algn="l"/>
            <a:r>
              <a:rPr lang="en-US" sz="4000" dirty="0">
                <a:latin typeface="Calibri" panose="020F0502020204030204" pitchFamily="34" charset="0"/>
                <a:cs typeface="Calibri" panose="020F0502020204030204" pitchFamily="34" charset="0"/>
              </a:rPr>
              <a:t>     </a:t>
            </a:r>
            <a:endParaRPr lang="en-US" sz="4000" i="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5C0B3AD5-D280-3CDA-0FA5-E410BE0D58B3}"/>
              </a:ext>
            </a:extLst>
          </p:cNvPr>
          <p:cNvSpPr txBox="1"/>
          <p:nvPr/>
        </p:nvSpPr>
        <p:spPr>
          <a:xfrm>
            <a:off x="591184" y="2646879"/>
            <a:ext cx="10685782" cy="707886"/>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lang="en-US" sz="4000" dirty="0">
                <a:solidFill>
                  <a:schemeClr val="bg1"/>
                </a:solidFill>
                <a:latin typeface="MV Boli" panose="02000500030200090000" pitchFamily="2" charset="0"/>
                <a:cs typeface="MV Boli" panose="02000500030200090000" pitchFamily="2" charset="0"/>
              </a:rPr>
              <a:t>(1) Calibrate HMT trust</a:t>
            </a:r>
            <a:endParaRPr kumimoji="0" lang="en-US" sz="4000"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
        <p:nvSpPr>
          <p:cNvPr id="3" name="TextBox 2">
            <a:extLst>
              <a:ext uri="{FF2B5EF4-FFF2-40B4-BE49-F238E27FC236}">
                <a16:creationId xmlns:a16="http://schemas.microsoft.com/office/drawing/2014/main" id="{3251E195-F074-E1A1-9171-87864BD1FF99}"/>
              </a:ext>
            </a:extLst>
          </p:cNvPr>
          <p:cNvSpPr txBox="1"/>
          <p:nvPr/>
        </p:nvSpPr>
        <p:spPr>
          <a:xfrm>
            <a:off x="591182" y="3431548"/>
            <a:ext cx="11334118" cy="707886"/>
          </a:xfrm>
          <a:prstGeom prst="rect">
            <a:avLst/>
          </a:prstGeom>
          <a:noFill/>
        </p:spPr>
        <p:txBody>
          <a:bodyPr wrap="square">
            <a:spAutoFit/>
          </a:bodyPr>
          <a:lstStyle/>
          <a:p>
            <a:r>
              <a:rPr lang="en-US" sz="4000" dirty="0">
                <a:solidFill>
                  <a:schemeClr val="bg1"/>
                </a:solidFill>
                <a:latin typeface="MV Boli" panose="02000500030200090000" pitchFamily="2" charset="0"/>
                <a:cs typeface="MV Boli" panose="02000500030200090000" pitchFamily="2" charset="0"/>
              </a:rPr>
              <a:t>(2) Promote HMT Situation Awareness (SA)</a:t>
            </a:r>
            <a:endParaRPr kumimoji="0" lang="en-US" sz="4000"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
        <p:nvSpPr>
          <p:cNvPr id="7" name="TextBox 6">
            <a:extLst>
              <a:ext uri="{FF2B5EF4-FFF2-40B4-BE49-F238E27FC236}">
                <a16:creationId xmlns:a16="http://schemas.microsoft.com/office/drawing/2014/main" id="{02EE8AE9-A0E5-387D-E205-2AB827C8D15C}"/>
              </a:ext>
            </a:extLst>
          </p:cNvPr>
          <p:cNvSpPr txBox="1"/>
          <p:nvPr/>
        </p:nvSpPr>
        <p:spPr>
          <a:xfrm>
            <a:off x="591183" y="4225106"/>
            <a:ext cx="10591167" cy="707886"/>
          </a:xfrm>
          <a:prstGeom prst="rect">
            <a:avLst/>
          </a:prstGeom>
          <a:noFill/>
        </p:spPr>
        <p:txBody>
          <a:bodyPr wrap="square">
            <a:spAutoFit/>
          </a:bodyPr>
          <a:lstStyle/>
          <a:p>
            <a:pPr marL="1143000" indent="-1143000"/>
            <a:r>
              <a:rPr lang="en-US" sz="4000" dirty="0">
                <a:solidFill>
                  <a:schemeClr val="bg1"/>
                </a:solidFill>
                <a:latin typeface="MV Boli" panose="02000500030200090000" pitchFamily="2" charset="0"/>
                <a:cs typeface="MV Boli" panose="02000500030200090000" pitchFamily="2" charset="0"/>
              </a:rPr>
              <a:t>(3) Enable trust and SA via adaptive</a:t>
            </a:r>
            <a:endParaRPr kumimoji="0" lang="en-US" sz="4000"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
        <p:nvSpPr>
          <p:cNvPr id="9" name="TextBox 8">
            <a:extLst>
              <a:ext uri="{FF2B5EF4-FFF2-40B4-BE49-F238E27FC236}">
                <a16:creationId xmlns:a16="http://schemas.microsoft.com/office/drawing/2014/main" id="{BA2D1264-3B96-0603-FDD9-21C545B906EF}"/>
              </a:ext>
            </a:extLst>
          </p:cNvPr>
          <p:cNvSpPr txBox="1"/>
          <p:nvPr/>
        </p:nvSpPr>
        <p:spPr>
          <a:xfrm>
            <a:off x="535937" y="516998"/>
            <a:ext cx="11002472" cy="769441"/>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4400"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Ok… so where do I start to enable</a:t>
            </a:r>
          </a:p>
        </p:txBody>
      </p:sp>
      <p:sp>
        <p:nvSpPr>
          <p:cNvPr id="6" name="TextBox 5">
            <a:extLst>
              <a:ext uri="{FF2B5EF4-FFF2-40B4-BE49-F238E27FC236}">
                <a16:creationId xmlns:a16="http://schemas.microsoft.com/office/drawing/2014/main" id="{D6060502-0F60-78BC-2494-6702F5F5E08D}"/>
              </a:ext>
            </a:extLst>
          </p:cNvPr>
          <p:cNvSpPr txBox="1"/>
          <p:nvPr/>
        </p:nvSpPr>
        <p:spPr>
          <a:xfrm>
            <a:off x="1657351" y="4839447"/>
            <a:ext cx="9372599" cy="707886"/>
          </a:xfrm>
          <a:prstGeom prst="rect">
            <a:avLst/>
          </a:prstGeom>
          <a:noFill/>
        </p:spPr>
        <p:txBody>
          <a:bodyPr wrap="square">
            <a:spAutoFit/>
          </a:bodyPr>
          <a:lstStyle/>
          <a:p>
            <a:r>
              <a:rPr lang="en-US" sz="4000" dirty="0">
                <a:solidFill>
                  <a:schemeClr val="bg1"/>
                </a:solidFill>
                <a:latin typeface="MV Boli" panose="02000500030200090000" pitchFamily="2" charset="0"/>
                <a:cs typeface="MV Boli" panose="02000500030200090000" pitchFamily="2" charset="0"/>
              </a:rPr>
              <a:t>Human-Machine Interfaces (HMI)</a:t>
            </a:r>
            <a:endParaRPr kumimoji="0" lang="en-US" sz="4000"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
        <p:nvSpPr>
          <p:cNvPr id="12" name="TextBox 11">
            <a:extLst>
              <a:ext uri="{FF2B5EF4-FFF2-40B4-BE49-F238E27FC236}">
                <a16:creationId xmlns:a16="http://schemas.microsoft.com/office/drawing/2014/main" id="{C4668BD0-2274-BD14-B768-9EF81DBDE9BA}"/>
              </a:ext>
            </a:extLst>
          </p:cNvPr>
          <p:cNvSpPr txBox="1"/>
          <p:nvPr/>
        </p:nvSpPr>
        <p:spPr>
          <a:xfrm>
            <a:off x="535937" y="1193668"/>
            <a:ext cx="11002472" cy="769441"/>
          </a:xfrm>
          <a:prstGeom prst="rect">
            <a:avLst/>
          </a:prstGeom>
          <a:noFill/>
        </p:spPr>
        <p:txBody>
          <a:bodyPr wrap="square">
            <a:spAutoFit/>
          </a:bodyPr>
          <a:lstStyle/>
          <a:p>
            <a:r>
              <a:rPr lang="en-US" sz="4400" b="1" dirty="0">
                <a:solidFill>
                  <a:schemeClr val="bg1"/>
                </a:solidFill>
                <a:latin typeface="MV Boli" panose="02000500030200090000" pitchFamily="2" charset="0"/>
                <a:cs typeface="MV Boli" panose="02000500030200090000" pitchFamily="2" charset="0"/>
              </a:rPr>
              <a:t>warfighters to perform in HMTs?</a:t>
            </a:r>
            <a:endParaRPr lang="en-US" sz="4400" dirty="0"/>
          </a:p>
        </p:txBody>
      </p:sp>
      <p:sp>
        <p:nvSpPr>
          <p:cNvPr id="16" name="Freeform: Shape 15">
            <a:extLst>
              <a:ext uri="{FF2B5EF4-FFF2-40B4-BE49-F238E27FC236}">
                <a16:creationId xmlns:a16="http://schemas.microsoft.com/office/drawing/2014/main" id="{5B04FBBE-AEF4-0A7A-ABF9-72DB09BCD123}"/>
              </a:ext>
            </a:extLst>
          </p:cNvPr>
          <p:cNvSpPr/>
          <p:nvPr/>
        </p:nvSpPr>
        <p:spPr bwMode="auto">
          <a:xfrm rot="16064432">
            <a:off x="8971109" y="389732"/>
            <a:ext cx="88556" cy="1554480"/>
          </a:xfrm>
          <a:custGeom>
            <a:avLst/>
            <a:gdLst>
              <a:gd name="connsiteX0" fmla="*/ 0 w 88556"/>
              <a:gd name="connsiteY0" fmla="*/ 1554480 h 1554480"/>
              <a:gd name="connsiteX1" fmla="*/ 88556 w 88556"/>
              <a:gd name="connsiteY1" fmla="*/ 5111 h 1554480"/>
            </a:gdLst>
            <a:ahLst/>
            <a:cxnLst>
              <a:cxn ang="0">
                <a:pos x="connsiteX0" y="connsiteY0"/>
              </a:cxn>
              <a:cxn ang="0">
                <a:pos x="connsiteX1" y="connsiteY1"/>
              </a:cxn>
            </a:cxnLst>
            <a:rect l="l" t="t" r="r" b="b"/>
            <a:pathLst>
              <a:path w="88556" h="1554480" extrusionOk="0">
                <a:moveTo>
                  <a:pt x="0" y="1554480"/>
                </a:moveTo>
                <a:cubicBezTo>
                  <a:pt x="20266" y="743787"/>
                  <a:pt x="63570" y="-65122"/>
                  <a:pt x="88556" y="5111"/>
                </a:cubicBezTo>
              </a:path>
            </a:pathLst>
          </a:custGeom>
          <a:noFill/>
          <a:ln w="50800" cap="rnd" cmpd="sng" algn="ctr">
            <a:solidFill>
              <a:schemeClr val="bg1"/>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208565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par>
                                <p:cTn id="8" presetID="22" presetClass="entr" presetSubtype="8" fill="hold" grpId="0" nodeType="withEffect">
                                  <p:stCondLst>
                                    <p:cond delay="60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200"/>
                                        <p:tgtEl>
                                          <p:spTgt spid="16"/>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10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1000"/>
                                        <p:tgtEl>
                                          <p:spTgt spid="7"/>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9" grpId="0"/>
      <p:bldP spid="6" grpId="0"/>
      <p:bldP spid="12" grpId="0"/>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55</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HMT Performance Enablers</a:t>
            </a:r>
          </a:p>
        </p:txBody>
      </p:sp>
      <p:grpSp>
        <p:nvGrpSpPr>
          <p:cNvPr id="8" name="Group 7">
            <a:extLst>
              <a:ext uri="{FF2B5EF4-FFF2-40B4-BE49-F238E27FC236}">
                <a16:creationId xmlns:a16="http://schemas.microsoft.com/office/drawing/2014/main" id="{4FA8F89B-5C2D-F64C-B9F3-00B101C8AB73}"/>
              </a:ext>
            </a:extLst>
          </p:cNvPr>
          <p:cNvGrpSpPr/>
          <p:nvPr/>
        </p:nvGrpSpPr>
        <p:grpSpPr>
          <a:xfrm>
            <a:off x="461935" y="1995984"/>
            <a:ext cx="3657600" cy="3166566"/>
            <a:chOff x="461935" y="1995984"/>
            <a:chExt cx="3657600" cy="3166566"/>
          </a:xfrm>
        </p:grpSpPr>
        <p:pic>
          <p:nvPicPr>
            <p:cNvPr id="12298" name="Picture 10" descr="Building Trust in Your Team">
              <a:extLst>
                <a:ext uri="{FF2B5EF4-FFF2-40B4-BE49-F238E27FC236}">
                  <a16:creationId xmlns:a16="http://schemas.microsoft.com/office/drawing/2014/main" id="{1055EA4F-84E3-5B98-344E-43EA1924E7F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511"/>
            <a:stretch/>
          </p:blipFill>
          <p:spPr bwMode="auto">
            <a:xfrm>
              <a:off x="461935" y="1995984"/>
              <a:ext cx="3657600" cy="2444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D87436-AF4B-9BE8-FF60-8BAE25A86A00}"/>
                </a:ext>
              </a:extLst>
            </p:cNvPr>
            <p:cNvSpPr/>
            <p:nvPr/>
          </p:nvSpPr>
          <p:spPr bwMode="auto">
            <a:xfrm>
              <a:off x="461935" y="4431411"/>
              <a:ext cx="3657600" cy="731139"/>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i="0" u="none" strike="noStrike" cap="none" normalizeH="0" baseline="0" dirty="0">
                  <a:ln>
                    <a:noFill/>
                  </a:ln>
                  <a:solidFill>
                    <a:schemeClr val="bg1"/>
                  </a:solidFill>
                  <a:effectLst/>
                  <a:latin typeface="Bahnschrift Light Condensed" panose="020B0502040204020203" pitchFamily="34" charset="0"/>
                </a:rPr>
                <a:t>Team Trust</a:t>
              </a:r>
            </a:p>
          </p:txBody>
        </p:sp>
      </p:grpSp>
      <p:grpSp>
        <p:nvGrpSpPr>
          <p:cNvPr id="10" name="Group 9">
            <a:extLst>
              <a:ext uri="{FF2B5EF4-FFF2-40B4-BE49-F238E27FC236}">
                <a16:creationId xmlns:a16="http://schemas.microsoft.com/office/drawing/2014/main" id="{215ADB1C-2680-44C9-90CA-D4F9A175A40A}"/>
              </a:ext>
            </a:extLst>
          </p:cNvPr>
          <p:cNvGrpSpPr/>
          <p:nvPr/>
        </p:nvGrpSpPr>
        <p:grpSpPr>
          <a:xfrm>
            <a:off x="4258089" y="1995984"/>
            <a:ext cx="3657600" cy="3176091"/>
            <a:chOff x="4258089" y="1995984"/>
            <a:chExt cx="3657600" cy="3176091"/>
          </a:xfrm>
        </p:grpSpPr>
        <p:pic>
          <p:nvPicPr>
            <p:cNvPr id="12296" name="Picture 8" descr="5 Leaders' Behaviours: To Build A High-Performance Team">
              <a:extLst>
                <a:ext uri="{FF2B5EF4-FFF2-40B4-BE49-F238E27FC236}">
                  <a16:creationId xmlns:a16="http://schemas.microsoft.com/office/drawing/2014/main" id="{3AD15856-1FF2-BA58-B207-A9576EAB0C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2580"/>
            <a:stretch/>
          </p:blipFill>
          <p:spPr bwMode="auto">
            <a:xfrm>
              <a:off x="4258089" y="1995984"/>
              <a:ext cx="3657600" cy="244495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57239215-B79D-166D-F2BC-E06150C76567}"/>
                </a:ext>
              </a:extLst>
            </p:cNvPr>
            <p:cNvSpPr/>
            <p:nvPr/>
          </p:nvSpPr>
          <p:spPr bwMode="auto">
            <a:xfrm>
              <a:off x="4258089" y="4440936"/>
              <a:ext cx="3657600" cy="731139"/>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i="0" u="none" strike="noStrike" cap="none" normalizeH="0" baseline="0" dirty="0">
                  <a:ln>
                    <a:noFill/>
                  </a:ln>
                  <a:solidFill>
                    <a:schemeClr val="bg1"/>
                  </a:solidFill>
                  <a:effectLst/>
                  <a:latin typeface="Bahnschrift Light Condensed" panose="020B0502040204020203" pitchFamily="34" charset="0"/>
                </a:rPr>
                <a:t>Team SA</a:t>
              </a:r>
            </a:p>
          </p:txBody>
        </p:sp>
      </p:grpSp>
      <p:grpSp>
        <p:nvGrpSpPr>
          <p:cNvPr id="11" name="Group 10">
            <a:extLst>
              <a:ext uri="{FF2B5EF4-FFF2-40B4-BE49-F238E27FC236}">
                <a16:creationId xmlns:a16="http://schemas.microsoft.com/office/drawing/2014/main" id="{5CAE86C5-FF30-F35B-CAB0-355215B5E2ED}"/>
              </a:ext>
            </a:extLst>
          </p:cNvPr>
          <p:cNvGrpSpPr/>
          <p:nvPr/>
        </p:nvGrpSpPr>
        <p:grpSpPr>
          <a:xfrm>
            <a:off x="8053415" y="1995985"/>
            <a:ext cx="3658428" cy="3166565"/>
            <a:chOff x="8053415" y="1995985"/>
            <a:chExt cx="3658428" cy="3166565"/>
          </a:xfrm>
        </p:grpSpPr>
        <p:pic>
          <p:nvPicPr>
            <p:cNvPr id="12292" name="Picture 4" descr="AI Technology in the Military-Transformation of Future Warfare ...">
              <a:extLst>
                <a:ext uri="{FF2B5EF4-FFF2-40B4-BE49-F238E27FC236}">
                  <a16:creationId xmlns:a16="http://schemas.microsoft.com/office/drawing/2014/main" id="{CDE55B8C-0708-1DF5-AA63-0CEB4B3BA5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4243" y="1995985"/>
              <a:ext cx="3657600" cy="2439153"/>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Commander Discusses a Decade of DOD Cyber Power &gt; U.S. DEPARTMENT OF ...">
              <a:extLst>
                <a:ext uri="{FF2B5EF4-FFF2-40B4-BE49-F238E27FC236}">
                  <a16:creationId xmlns:a16="http://schemas.microsoft.com/office/drawing/2014/main" id="{0E04C6CD-DBB4-A5E7-828C-BD488D5394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1107" y="3398151"/>
              <a:ext cx="1460382" cy="1042785"/>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9ED52AB-5F91-5557-0368-1AB69146198F}"/>
                </a:ext>
              </a:extLst>
            </p:cNvPr>
            <p:cNvSpPr/>
            <p:nvPr/>
          </p:nvSpPr>
          <p:spPr bwMode="auto">
            <a:xfrm>
              <a:off x="8053415" y="4431411"/>
              <a:ext cx="3657600" cy="731139"/>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i="0" u="none" strike="noStrike" cap="none" normalizeH="0" baseline="0" dirty="0">
                  <a:ln>
                    <a:noFill/>
                  </a:ln>
                  <a:solidFill>
                    <a:schemeClr val="bg1"/>
                  </a:solidFill>
                  <a:effectLst/>
                  <a:latin typeface="Bahnschrift Light Condensed" panose="020B0502040204020203" pitchFamily="34" charset="0"/>
                </a:rPr>
                <a:t>Adaptive HMIs</a:t>
              </a:r>
            </a:p>
          </p:txBody>
        </p:sp>
      </p:grpSp>
      <p:pic>
        <p:nvPicPr>
          <p:cNvPr id="2" name="Picture 1">
            <a:extLst>
              <a:ext uri="{FF2B5EF4-FFF2-40B4-BE49-F238E27FC236}">
                <a16:creationId xmlns:a16="http://schemas.microsoft.com/office/drawing/2014/main" id="{4CA78870-607C-942E-86AC-3361BBAA1592}"/>
              </a:ext>
            </a:extLst>
          </p:cNvPr>
          <p:cNvPicPr>
            <a:picLocks noChangeAspect="1"/>
          </p:cNvPicPr>
          <p:nvPr/>
        </p:nvPicPr>
        <p:blipFill>
          <a:blip r:embed="rId6"/>
          <a:stretch>
            <a:fillRect/>
          </a:stretch>
        </p:blipFill>
        <p:spPr>
          <a:xfrm>
            <a:off x="182632" y="613563"/>
            <a:ext cx="2920760" cy="1564692"/>
          </a:xfrm>
          <a:prstGeom prst="rect">
            <a:avLst/>
          </a:prstGeom>
        </p:spPr>
      </p:pic>
    </p:spTree>
    <p:extLst>
      <p:ext uri="{BB962C8B-B14F-4D97-AF65-F5344CB8AC3E}">
        <p14:creationId xmlns:p14="http://schemas.microsoft.com/office/powerpoint/2010/main" val="2650503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1" fill="hold" nodeType="clickEffect">
                                  <p:stCondLst>
                                    <p:cond delay="0"/>
                                  </p:stCondLst>
                                  <p:childTnLst>
                                    <p:anim calcmode="lin" valueType="num">
                                      <p:cBhvr additive="base">
                                        <p:cTn id="14" dur="500"/>
                                        <p:tgtEl>
                                          <p:spTgt spid="2"/>
                                        </p:tgtEl>
                                        <p:attrNameLst>
                                          <p:attrName>ppt_x</p:attrName>
                                        </p:attrNameLst>
                                      </p:cBhvr>
                                      <p:tavLst>
                                        <p:tav tm="0">
                                          <p:val>
                                            <p:strVal val="ppt_x"/>
                                          </p:val>
                                        </p:tav>
                                        <p:tav tm="100000">
                                          <p:val>
                                            <p:strVal val="ppt_x"/>
                                          </p:val>
                                        </p:tav>
                                      </p:tavLst>
                                    </p:anim>
                                    <p:anim calcmode="lin" valueType="num">
                                      <p:cBhvr additive="base">
                                        <p:cTn id="15" dur="500"/>
                                        <p:tgtEl>
                                          <p:spTgt spid="2"/>
                                        </p:tgtEl>
                                        <p:attrNameLst>
                                          <p:attrName>ppt_y</p:attrName>
                                        </p:attrNameLst>
                                      </p:cBhvr>
                                      <p:tavLst>
                                        <p:tav tm="0">
                                          <p:val>
                                            <p:strVal val="ppt_y"/>
                                          </p:val>
                                        </p:tav>
                                        <p:tav tm="100000">
                                          <p:val>
                                            <p:strVal val="0-ppt_h/2"/>
                                          </p:val>
                                        </p:tav>
                                      </p:tavLst>
                                    </p:anim>
                                    <p:set>
                                      <p:cBhvr>
                                        <p:cTn id="1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56</a:t>
            </a:fld>
            <a:endParaRPr lang="en-US">
              <a:solidFill>
                <a:srgbClr val="000000"/>
              </a:solidFill>
            </a:endParaRPr>
          </a:p>
        </p:txBody>
      </p:sp>
      <p:pic>
        <p:nvPicPr>
          <p:cNvPr id="17" name="Picture 4" descr="Good news: a new study assures that AI will not take away your job, it will only transform it ...">
            <a:extLst>
              <a:ext uri="{FF2B5EF4-FFF2-40B4-BE49-F238E27FC236}">
                <a16:creationId xmlns:a16="http://schemas.microsoft.com/office/drawing/2014/main" id="{8A925575-78C5-432C-AA27-4D72C1279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24" name="Group 23">
            <a:extLst>
              <a:ext uri="{FF2B5EF4-FFF2-40B4-BE49-F238E27FC236}">
                <a16:creationId xmlns:a16="http://schemas.microsoft.com/office/drawing/2014/main" id="{6CDEF85B-C016-126E-6A98-F4BB6622D2E8}"/>
              </a:ext>
            </a:extLst>
          </p:cNvPr>
          <p:cNvGrpSpPr/>
          <p:nvPr/>
        </p:nvGrpSpPr>
        <p:grpSpPr>
          <a:xfrm>
            <a:off x="1766886" y="590550"/>
            <a:ext cx="8658226" cy="5676900"/>
            <a:chOff x="1766886" y="590550"/>
            <a:chExt cx="8658226" cy="5676900"/>
          </a:xfrm>
        </p:grpSpPr>
        <p:graphicFrame>
          <p:nvGraphicFramePr>
            <p:cNvPr id="18" name="Diagram 17">
              <a:extLst>
                <a:ext uri="{FF2B5EF4-FFF2-40B4-BE49-F238E27FC236}">
                  <a16:creationId xmlns:a16="http://schemas.microsoft.com/office/drawing/2014/main" id="{36FCB487-C795-26C6-7DAA-1E79D8CC4A56}"/>
                </a:ext>
              </a:extLst>
            </p:cNvPr>
            <p:cNvGraphicFramePr/>
            <p:nvPr>
              <p:extLst>
                <p:ext uri="{D42A27DB-BD31-4B8C-83A1-F6EECF244321}">
                  <p14:modId xmlns:p14="http://schemas.microsoft.com/office/powerpoint/2010/main" val="143770999"/>
                </p:ext>
              </p:extLst>
            </p:nvPr>
          </p:nvGraphicFramePr>
          <p:xfrm>
            <a:off x="1766886" y="590550"/>
            <a:ext cx="8658226" cy="5676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Arrow: Right 18">
              <a:extLst>
                <a:ext uri="{FF2B5EF4-FFF2-40B4-BE49-F238E27FC236}">
                  <a16:creationId xmlns:a16="http://schemas.microsoft.com/office/drawing/2014/main" id="{DC388BEE-4D96-FA62-4453-C541C9405A32}"/>
                </a:ext>
              </a:extLst>
            </p:cNvPr>
            <p:cNvSpPr/>
            <p:nvPr/>
          </p:nvSpPr>
          <p:spPr bwMode="auto">
            <a:xfrm rot="14001717">
              <a:off x="6551508" y="4381834"/>
              <a:ext cx="548640" cy="457200"/>
            </a:xfrm>
            <a:prstGeom prst="rightArrow">
              <a:avLst/>
            </a:prstGeom>
            <a:solidFill>
              <a:srgbClr val="4C99D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0" name="Arrow: Right 19">
              <a:extLst>
                <a:ext uri="{FF2B5EF4-FFF2-40B4-BE49-F238E27FC236}">
                  <a16:creationId xmlns:a16="http://schemas.microsoft.com/office/drawing/2014/main" id="{EFABC2AB-7616-6F18-77F3-7B695746D17E}"/>
                </a:ext>
              </a:extLst>
            </p:cNvPr>
            <p:cNvSpPr/>
            <p:nvPr/>
          </p:nvSpPr>
          <p:spPr bwMode="auto">
            <a:xfrm rot="18474215">
              <a:off x="5100929" y="4397461"/>
              <a:ext cx="548640" cy="457200"/>
            </a:xfrm>
            <a:prstGeom prst="rightArrow">
              <a:avLst/>
            </a:prstGeom>
            <a:solidFill>
              <a:srgbClr val="4C99D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1" name="Arrow: Right 20">
              <a:extLst>
                <a:ext uri="{FF2B5EF4-FFF2-40B4-BE49-F238E27FC236}">
                  <a16:creationId xmlns:a16="http://schemas.microsoft.com/office/drawing/2014/main" id="{A909AC04-D466-8C3B-F8E0-8558EAC09093}"/>
                </a:ext>
              </a:extLst>
            </p:cNvPr>
            <p:cNvSpPr/>
            <p:nvPr/>
          </p:nvSpPr>
          <p:spPr bwMode="auto">
            <a:xfrm rot="1204413">
              <a:off x="4643731" y="3031524"/>
              <a:ext cx="548640" cy="457200"/>
            </a:xfrm>
            <a:prstGeom prst="rightArrow">
              <a:avLst/>
            </a:prstGeom>
            <a:solidFill>
              <a:srgbClr val="4C99D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2" name="Arrow: Right 21">
              <a:extLst>
                <a:ext uri="{FF2B5EF4-FFF2-40B4-BE49-F238E27FC236}">
                  <a16:creationId xmlns:a16="http://schemas.microsoft.com/office/drawing/2014/main" id="{5F9DC1DE-48F4-BDC0-840E-800B27404127}"/>
                </a:ext>
              </a:extLst>
            </p:cNvPr>
            <p:cNvSpPr/>
            <p:nvPr/>
          </p:nvSpPr>
          <p:spPr bwMode="auto">
            <a:xfrm rot="16200000">
              <a:off x="5827573" y="2023264"/>
              <a:ext cx="548640" cy="457200"/>
            </a:xfrm>
            <a:prstGeom prst="rightArrow">
              <a:avLst/>
            </a:prstGeom>
            <a:solidFill>
              <a:srgbClr val="C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23" name="Arrow: Right 22">
              <a:extLst>
                <a:ext uri="{FF2B5EF4-FFF2-40B4-BE49-F238E27FC236}">
                  <a16:creationId xmlns:a16="http://schemas.microsoft.com/office/drawing/2014/main" id="{81CE2297-7C93-950D-B03A-ED518BA4079E}"/>
                </a:ext>
              </a:extLst>
            </p:cNvPr>
            <p:cNvSpPr/>
            <p:nvPr/>
          </p:nvSpPr>
          <p:spPr bwMode="auto">
            <a:xfrm rot="20632457">
              <a:off x="7142587" y="3002279"/>
              <a:ext cx="548640" cy="457200"/>
            </a:xfrm>
            <a:prstGeom prst="rightArrow">
              <a:avLst/>
            </a:prstGeom>
            <a:solidFill>
              <a:srgbClr val="C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grpSp>
      <p:sp>
        <p:nvSpPr>
          <p:cNvPr id="25" name="Rectangle 24">
            <a:extLst>
              <a:ext uri="{FF2B5EF4-FFF2-40B4-BE49-F238E27FC236}">
                <a16:creationId xmlns:a16="http://schemas.microsoft.com/office/drawing/2014/main" id="{B0A8111C-FB45-ACA7-3290-51D10E4D5941}"/>
              </a:ext>
            </a:extLst>
          </p:cNvPr>
          <p:cNvSpPr/>
          <p:nvPr/>
        </p:nvSpPr>
        <p:spPr bwMode="auto">
          <a:xfrm>
            <a:off x="0" y="10907"/>
            <a:ext cx="3657600" cy="2543852"/>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4800" b="1" dirty="0">
                <a:solidFill>
                  <a:schemeClr val="bg1"/>
                </a:solidFill>
                <a:latin typeface="Bahnschrift Light Condensed" panose="020B0502040204020203" pitchFamily="34" charset="0"/>
              </a:rPr>
              <a:t>Trust</a:t>
            </a:r>
            <a:r>
              <a:rPr lang="en-US" dirty="0">
                <a:solidFill>
                  <a:schemeClr val="bg1"/>
                </a:solidFill>
                <a:latin typeface="Bahnschrift Light Condensed" panose="020B0502040204020203" pitchFamily="34" charset="0"/>
              </a:rPr>
              <a:t> is a willingness to depend on someone else and meet each other’s expectations</a:t>
            </a:r>
          </a:p>
        </p:txBody>
      </p:sp>
      <p:sp>
        <p:nvSpPr>
          <p:cNvPr id="29" name="Rectangle 28">
            <a:extLst>
              <a:ext uri="{FF2B5EF4-FFF2-40B4-BE49-F238E27FC236}">
                <a16:creationId xmlns:a16="http://schemas.microsoft.com/office/drawing/2014/main" id="{2AF7C9B5-133E-01A9-EF3A-18024EC02147}"/>
              </a:ext>
            </a:extLst>
          </p:cNvPr>
          <p:cNvSpPr/>
          <p:nvPr/>
        </p:nvSpPr>
        <p:spPr bwMode="auto">
          <a:xfrm>
            <a:off x="-2" y="12289"/>
            <a:ext cx="3657600" cy="2543852"/>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sz="4800" b="1" dirty="0">
                <a:solidFill>
                  <a:schemeClr val="bg1"/>
                </a:solidFill>
                <a:latin typeface="Bahnschrift Light Condensed" panose="020B0502040204020203" pitchFamily="34" charset="0"/>
              </a:rPr>
              <a:t>Trust</a:t>
            </a:r>
            <a:r>
              <a:rPr lang="en-US" dirty="0">
                <a:solidFill>
                  <a:schemeClr val="bg1"/>
                </a:solidFill>
                <a:latin typeface="Bahnschrift Light Condensed" panose="020B0502040204020203" pitchFamily="34" charset="0"/>
              </a:rPr>
              <a:t> is a willingness to depend on someone else and </a:t>
            </a:r>
            <a:r>
              <a:rPr lang="en-US" dirty="0">
                <a:solidFill>
                  <a:schemeClr val="accent1"/>
                </a:solidFill>
                <a:latin typeface="Bahnschrift Light Condensed" panose="020B0502040204020203" pitchFamily="34" charset="0"/>
              </a:rPr>
              <a:t>meet each other’s expectations</a:t>
            </a:r>
          </a:p>
        </p:txBody>
      </p:sp>
      <p:grpSp>
        <p:nvGrpSpPr>
          <p:cNvPr id="30" name="Group 29">
            <a:extLst>
              <a:ext uri="{FF2B5EF4-FFF2-40B4-BE49-F238E27FC236}">
                <a16:creationId xmlns:a16="http://schemas.microsoft.com/office/drawing/2014/main" id="{018BE70E-75CD-FE0A-B153-98D171E2AB32}"/>
              </a:ext>
            </a:extLst>
          </p:cNvPr>
          <p:cNvGrpSpPr/>
          <p:nvPr/>
        </p:nvGrpSpPr>
        <p:grpSpPr>
          <a:xfrm>
            <a:off x="9103468" y="3444270"/>
            <a:ext cx="2952749" cy="714375"/>
            <a:chOff x="4810126" y="962024"/>
            <a:chExt cx="2952749" cy="714375"/>
          </a:xfrm>
        </p:grpSpPr>
        <p:sp>
          <p:nvSpPr>
            <p:cNvPr id="31" name="Rectangle: Rounded Corners 30">
              <a:extLst>
                <a:ext uri="{FF2B5EF4-FFF2-40B4-BE49-F238E27FC236}">
                  <a16:creationId xmlns:a16="http://schemas.microsoft.com/office/drawing/2014/main" id="{0A331154-34A9-7411-0FFD-D41995F4849E}"/>
                </a:ext>
              </a:extLst>
            </p:cNvPr>
            <p:cNvSpPr/>
            <p:nvPr/>
          </p:nvSpPr>
          <p:spPr bwMode="auto">
            <a:xfrm>
              <a:off x="4810126" y="962024"/>
              <a:ext cx="2901158" cy="714375"/>
            </a:xfrm>
            <a:prstGeom prst="roundRect">
              <a:avLst>
                <a:gd name="adj" fmla="val 13351"/>
              </a:avLst>
            </a:prstGeom>
            <a:solidFill>
              <a:schemeClr val="bg1"/>
            </a:solidFill>
            <a:ln w="57150" cap="flat" cmpd="sng" algn="ctr">
              <a:solidFill>
                <a:srgbClr val="133B6E"/>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2" name="TextBox 31">
              <a:extLst>
                <a:ext uri="{FF2B5EF4-FFF2-40B4-BE49-F238E27FC236}">
                  <a16:creationId xmlns:a16="http://schemas.microsoft.com/office/drawing/2014/main" id="{72A95E77-2187-4E7E-6F35-C9725E10A505}"/>
                </a:ext>
              </a:extLst>
            </p:cNvPr>
            <p:cNvSpPr txBox="1"/>
            <p:nvPr/>
          </p:nvSpPr>
          <p:spPr>
            <a:xfrm>
              <a:off x="5191126" y="1134545"/>
              <a:ext cx="2571749" cy="369332"/>
            </a:xfrm>
            <a:prstGeom prst="rect">
              <a:avLst/>
            </a:prstGeom>
            <a:noFill/>
          </p:spPr>
          <p:txBody>
            <a:bodyPr wrap="square" rtlCol="0">
              <a:spAutoFit/>
            </a:bodyPr>
            <a:lstStyle/>
            <a:p>
              <a:r>
                <a:rPr lang="en-US" sz="1800" b="1" dirty="0">
                  <a:solidFill>
                    <a:srgbClr val="133B6E"/>
                  </a:solidFill>
                  <a:latin typeface="Arial Narrow" panose="020B0606020202030204" pitchFamily="34" charset="0"/>
                </a:rPr>
                <a:t>Operationalize trust</a:t>
              </a:r>
              <a:endParaRPr lang="en-US" sz="1800" dirty="0">
                <a:solidFill>
                  <a:srgbClr val="133B6E"/>
                </a:solidFill>
                <a:latin typeface="Arial Narrow" panose="020B0606020202030204" pitchFamily="34" charset="0"/>
              </a:endParaRPr>
            </a:p>
          </p:txBody>
        </p:sp>
        <p:sp>
          <p:nvSpPr>
            <p:cNvPr id="33" name="Arrow: Chevron 32">
              <a:extLst>
                <a:ext uri="{FF2B5EF4-FFF2-40B4-BE49-F238E27FC236}">
                  <a16:creationId xmlns:a16="http://schemas.microsoft.com/office/drawing/2014/main" id="{B1506206-425D-406C-381C-19067C402C1D}"/>
                </a:ext>
              </a:extLst>
            </p:cNvPr>
            <p:cNvSpPr/>
            <p:nvPr/>
          </p:nvSpPr>
          <p:spPr bwMode="auto">
            <a:xfrm>
              <a:off x="4895843" y="1095375"/>
              <a:ext cx="295275" cy="447674"/>
            </a:xfrm>
            <a:prstGeom prst="chevron">
              <a:avLst/>
            </a:prstGeom>
            <a:solidFill>
              <a:srgbClr val="133B6E"/>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34" name="Group 33">
            <a:extLst>
              <a:ext uri="{FF2B5EF4-FFF2-40B4-BE49-F238E27FC236}">
                <a16:creationId xmlns:a16="http://schemas.microsoft.com/office/drawing/2014/main" id="{20BC1731-9D7A-A98F-6A53-70684D97538B}"/>
              </a:ext>
            </a:extLst>
          </p:cNvPr>
          <p:cNvGrpSpPr/>
          <p:nvPr/>
        </p:nvGrpSpPr>
        <p:grpSpPr>
          <a:xfrm>
            <a:off x="9103468" y="4291996"/>
            <a:ext cx="2952749" cy="714375"/>
            <a:chOff x="4810126" y="962024"/>
            <a:chExt cx="2952749" cy="714375"/>
          </a:xfrm>
        </p:grpSpPr>
        <p:sp>
          <p:nvSpPr>
            <p:cNvPr id="35" name="Rectangle: Rounded Corners 34">
              <a:extLst>
                <a:ext uri="{FF2B5EF4-FFF2-40B4-BE49-F238E27FC236}">
                  <a16:creationId xmlns:a16="http://schemas.microsoft.com/office/drawing/2014/main" id="{6A757433-43DD-310F-CF73-69B2A92DAD74}"/>
                </a:ext>
              </a:extLst>
            </p:cNvPr>
            <p:cNvSpPr/>
            <p:nvPr/>
          </p:nvSpPr>
          <p:spPr bwMode="auto">
            <a:xfrm>
              <a:off x="4810126" y="962024"/>
              <a:ext cx="2901158" cy="714375"/>
            </a:xfrm>
            <a:prstGeom prst="roundRect">
              <a:avLst>
                <a:gd name="adj" fmla="val 13351"/>
              </a:avLst>
            </a:prstGeom>
            <a:solidFill>
              <a:schemeClr val="bg1"/>
            </a:solidFill>
            <a:ln w="57150" cap="flat" cmpd="sng" algn="ctr">
              <a:solidFill>
                <a:srgbClr val="133B6E"/>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6" name="TextBox 35">
              <a:extLst>
                <a:ext uri="{FF2B5EF4-FFF2-40B4-BE49-F238E27FC236}">
                  <a16:creationId xmlns:a16="http://schemas.microsoft.com/office/drawing/2014/main" id="{2D70E8B1-960E-582A-7594-1A2F9CB6BAAF}"/>
                </a:ext>
              </a:extLst>
            </p:cNvPr>
            <p:cNvSpPr txBox="1"/>
            <p:nvPr/>
          </p:nvSpPr>
          <p:spPr>
            <a:xfrm>
              <a:off x="5191126" y="1001195"/>
              <a:ext cx="2571749" cy="646331"/>
            </a:xfrm>
            <a:prstGeom prst="rect">
              <a:avLst/>
            </a:prstGeom>
            <a:noFill/>
          </p:spPr>
          <p:txBody>
            <a:bodyPr wrap="square" rtlCol="0">
              <a:spAutoFit/>
            </a:bodyPr>
            <a:lstStyle/>
            <a:p>
              <a:r>
                <a:rPr lang="en-US" sz="1800" b="1" dirty="0">
                  <a:solidFill>
                    <a:srgbClr val="133B6E"/>
                  </a:solidFill>
                  <a:latin typeface="Arial Narrow" panose="020B0606020202030204" pitchFamily="34" charset="0"/>
                </a:rPr>
                <a:t>Leverage bio-behavioral markers</a:t>
              </a:r>
              <a:endParaRPr lang="en-US" sz="1800" dirty="0">
                <a:solidFill>
                  <a:srgbClr val="133B6E"/>
                </a:solidFill>
                <a:latin typeface="Arial Narrow" panose="020B0606020202030204" pitchFamily="34" charset="0"/>
              </a:endParaRPr>
            </a:p>
          </p:txBody>
        </p:sp>
        <p:sp>
          <p:nvSpPr>
            <p:cNvPr id="37" name="Arrow: Chevron 36">
              <a:extLst>
                <a:ext uri="{FF2B5EF4-FFF2-40B4-BE49-F238E27FC236}">
                  <a16:creationId xmlns:a16="http://schemas.microsoft.com/office/drawing/2014/main" id="{E0774EFC-2B34-DB5B-E67E-315417FD2FCF}"/>
                </a:ext>
              </a:extLst>
            </p:cNvPr>
            <p:cNvSpPr/>
            <p:nvPr/>
          </p:nvSpPr>
          <p:spPr bwMode="auto">
            <a:xfrm>
              <a:off x="4895843" y="1095375"/>
              <a:ext cx="295275" cy="447674"/>
            </a:xfrm>
            <a:prstGeom prst="chevron">
              <a:avLst/>
            </a:prstGeom>
            <a:solidFill>
              <a:srgbClr val="133B6E"/>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38" name="Group 37">
            <a:extLst>
              <a:ext uri="{FF2B5EF4-FFF2-40B4-BE49-F238E27FC236}">
                <a16:creationId xmlns:a16="http://schemas.microsoft.com/office/drawing/2014/main" id="{A033C4D4-F007-80A4-1316-8D8BF66FD949}"/>
              </a:ext>
            </a:extLst>
          </p:cNvPr>
          <p:cNvGrpSpPr/>
          <p:nvPr/>
        </p:nvGrpSpPr>
        <p:grpSpPr>
          <a:xfrm>
            <a:off x="9103468" y="5139722"/>
            <a:ext cx="2952750" cy="714375"/>
            <a:chOff x="4810126" y="962024"/>
            <a:chExt cx="2952750" cy="714375"/>
          </a:xfrm>
        </p:grpSpPr>
        <p:sp>
          <p:nvSpPr>
            <p:cNvPr id="39" name="Rectangle: Rounded Corners 38">
              <a:extLst>
                <a:ext uri="{FF2B5EF4-FFF2-40B4-BE49-F238E27FC236}">
                  <a16:creationId xmlns:a16="http://schemas.microsoft.com/office/drawing/2014/main" id="{F53BE02C-9010-84F7-ED89-286EAFE39244}"/>
                </a:ext>
              </a:extLst>
            </p:cNvPr>
            <p:cNvSpPr/>
            <p:nvPr/>
          </p:nvSpPr>
          <p:spPr bwMode="auto">
            <a:xfrm>
              <a:off x="4810126" y="962024"/>
              <a:ext cx="2952750" cy="714375"/>
            </a:xfrm>
            <a:prstGeom prst="roundRect">
              <a:avLst>
                <a:gd name="adj" fmla="val 13351"/>
              </a:avLst>
            </a:prstGeom>
            <a:solidFill>
              <a:schemeClr val="bg1"/>
            </a:solidFill>
            <a:ln w="57150" cap="flat" cmpd="sng" algn="ctr">
              <a:solidFill>
                <a:srgbClr val="133B6E"/>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0" name="TextBox 39">
              <a:extLst>
                <a:ext uri="{FF2B5EF4-FFF2-40B4-BE49-F238E27FC236}">
                  <a16:creationId xmlns:a16="http://schemas.microsoft.com/office/drawing/2014/main" id="{71A5A98E-97AA-E9AB-C277-2D95054ECAF6}"/>
                </a:ext>
              </a:extLst>
            </p:cNvPr>
            <p:cNvSpPr txBox="1"/>
            <p:nvPr/>
          </p:nvSpPr>
          <p:spPr>
            <a:xfrm>
              <a:off x="5191126" y="1144070"/>
              <a:ext cx="2571749" cy="369332"/>
            </a:xfrm>
            <a:prstGeom prst="rect">
              <a:avLst/>
            </a:prstGeom>
            <a:noFill/>
          </p:spPr>
          <p:txBody>
            <a:bodyPr wrap="square" rtlCol="0">
              <a:spAutoFit/>
            </a:bodyPr>
            <a:lstStyle/>
            <a:p>
              <a:r>
                <a:rPr lang="en-US" sz="1800" b="1" dirty="0">
                  <a:solidFill>
                    <a:srgbClr val="133B6E"/>
                  </a:solidFill>
                  <a:latin typeface="Arial Narrow" panose="020B0606020202030204" pitchFamily="34" charset="0"/>
                </a:rPr>
                <a:t>Model real-time trust</a:t>
              </a:r>
              <a:endParaRPr lang="en-US" sz="1800" dirty="0">
                <a:solidFill>
                  <a:srgbClr val="133B6E"/>
                </a:solidFill>
                <a:latin typeface="Arial Narrow" panose="020B0606020202030204" pitchFamily="34" charset="0"/>
              </a:endParaRPr>
            </a:p>
          </p:txBody>
        </p:sp>
        <p:sp>
          <p:nvSpPr>
            <p:cNvPr id="41" name="Arrow: Chevron 40">
              <a:extLst>
                <a:ext uri="{FF2B5EF4-FFF2-40B4-BE49-F238E27FC236}">
                  <a16:creationId xmlns:a16="http://schemas.microsoft.com/office/drawing/2014/main" id="{A9E0A81C-C5F4-398F-52B8-104091C48765}"/>
                </a:ext>
              </a:extLst>
            </p:cNvPr>
            <p:cNvSpPr/>
            <p:nvPr/>
          </p:nvSpPr>
          <p:spPr bwMode="auto">
            <a:xfrm>
              <a:off x="4895843" y="1095375"/>
              <a:ext cx="295275" cy="447674"/>
            </a:xfrm>
            <a:prstGeom prst="chevron">
              <a:avLst/>
            </a:prstGeom>
            <a:solidFill>
              <a:srgbClr val="133B6E"/>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 name="Group 1">
            <a:extLst>
              <a:ext uri="{FF2B5EF4-FFF2-40B4-BE49-F238E27FC236}">
                <a16:creationId xmlns:a16="http://schemas.microsoft.com/office/drawing/2014/main" id="{39FEF0DB-67CC-1E18-FBA4-058B67FDF18F}"/>
              </a:ext>
            </a:extLst>
          </p:cNvPr>
          <p:cNvGrpSpPr/>
          <p:nvPr/>
        </p:nvGrpSpPr>
        <p:grpSpPr>
          <a:xfrm>
            <a:off x="9103468" y="5989260"/>
            <a:ext cx="2952750" cy="714375"/>
            <a:chOff x="4810126" y="962024"/>
            <a:chExt cx="2952750" cy="714375"/>
          </a:xfrm>
        </p:grpSpPr>
        <p:sp>
          <p:nvSpPr>
            <p:cNvPr id="3" name="Rectangle: Rounded Corners 2">
              <a:extLst>
                <a:ext uri="{FF2B5EF4-FFF2-40B4-BE49-F238E27FC236}">
                  <a16:creationId xmlns:a16="http://schemas.microsoft.com/office/drawing/2014/main" id="{866D84BA-E7F2-AD4A-F570-708AF52C5120}"/>
                </a:ext>
              </a:extLst>
            </p:cNvPr>
            <p:cNvSpPr/>
            <p:nvPr/>
          </p:nvSpPr>
          <p:spPr bwMode="auto">
            <a:xfrm>
              <a:off x="4810126" y="962024"/>
              <a:ext cx="2952750" cy="714375"/>
            </a:xfrm>
            <a:prstGeom prst="roundRect">
              <a:avLst>
                <a:gd name="adj" fmla="val 13351"/>
              </a:avLst>
            </a:prstGeom>
            <a:solidFill>
              <a:schemeClr val="bg1"/>
            </a:solidFill>
            <a:ln w="57150" cap="flat" cmpd="sng" algn="ctr">
              <a:solidFill>
                <a:srgbClr val="133B6E"/>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TextBox 3">
              <a:extLst>
                <a:ext uri="{FF2B5EF4-FFF2-40B4-BE49-F238E27FC236}">
                  <a16:creationId xmlns:a16="http://schemas.microsoft.com/office/drawing/2014/main" id="{13F2C4B8-AA67-A629-B2F4-60A010BAB966}"/>
                </a:ext>
              </a:extLst>
            </p:cNvPr>
            <p:cNvSpPr txBox="1"/>
            <p:nvPr/>
          </p:nvSpPr>
          <p:spPr>
            <a:xfrm>
              <a:off x="5191126" y="1001195"/>
              <a:ext cx="2571749" cy="646331"/>
            </a:xfrm>
            <a:prstGeom prst="rect">
              <a:avLst/>
            </a:prstGeom>
            <a:noFill/>
          </p:spPr>
          <p:txBody>
            <a:bodyPr wrap="square" rtlCol="0">
              <a:spAutoFit/>
            </a:bodyPr>
            <a:lstStyle/>
            <a:p>
              <a:r>
                <a:rPr lang="en-US" sz="1800" b="1" dirty="0">
                  <a:solidFill>
                    <a:srgbClr val="133B6E"/>
                  </a:solidFill>
                  <a:latin typeface="Arial Narrow" panose="020B0606020202030204" pitchFamily="34" charset="0"/>
                </a:rPr>
                <a:t>Develop trust calibration methods for HMIs</a:t>
              </a:r>
              <a:endParaRPr lang="en-US" sz="1800" dirty="0">
                <a:solidFill>
                  <a:srgbClr val="133B6E"/>
                </a:solidFill>
                <a:latin typeface="Arial Narrow" panose="020B0606020202030204" pitchFamily="34" charset="0"/>
              </a:endParaRPr>
            </a:p>
          </p:txBody>
        </p:sp>
        <p:sp>
          <p:nvSpPr>
            <p:cNvPr id="5" name="Arrow: Chevron 4">
              <a:extLst>
                <a:ext uri="{FF2B5EF4-FFF2-40B4-BE49-F238E27FC236}">
                  <a16:creationId xmlns:a16="http://schemas.microsoft.com/office/drawing/2014/main" id="{FDCCBF85-8F17-B191-7631-6F60051A785B}"/>
                </a:ext>
              </a:extLst>
            </p:cNvPr>
            <p:cNvSpPr/>
            <p:nvPr/>
          </p:nvSpPr>
          <p:spPr bwMode="auto">
            <a:xfrm>
              <a:off x="4895843" y="1095375"/>
              <a:ext cx="295275" cy="447674"/>
            </a:xfrm>
            <a:prstGeom prst="chevron">
              <a:avLst/>
            </a:prstGeom>
            <a:solidFill>
              <a:srgbClr val="133B6E"/>
            </a:solidFill>
            <a:ln w="9525" cap="flat" cmpd="sng" algn="ctr">
              <a:solidFill>
                <a:srgbClr val="002147"/>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6" name="TextBox 5">
            <a:extLst>
              <a:ext uri="{FF2B5EF4-FFF2-40B4-BE49-F238E27FC236}">
                <a16:creationId xmlns:a16="http://schemas.microsoft.com/office/drawing/2014/main" id="{96EC9B94-F75D-8BD3-AF85-90A9A3031A15}"/>
              </a:ext>
            </a:extLst>
          </p:cNvPr>
          <p:cNvSpPr txBox="1"/>
          <p:nvPr/>
        </p:nvSpPr>
        <p:spPr>
          <a:xfrm>
            <a:off x="105352" y="3555389"/>
            <a:ext cx="3552246" cy="584775"/>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Need to calibrate</a:t>
            </a:r>
          </a:p>
        </p:txBody>
      </p:sp>
      <p:sp>
        <p:nvSpPr>
          <p:cNvPr id="7" name="TextBox 6">
            <a:extLst>
              <a:ext uri="{FF2B5EF4-FFF2-40B4-BE49-F238E27FC236}">
                <a16:creationId xmlns:a16="http://schemas.microsoft.com/office/drawing/2014/main" id="{265379D5-E1E9-F0A2-3F08-C797EA067495}"/>
              </a:ext>
            </a:extLst>
          </p:cNvPr>
          <p:cNvSpPr txBox="1"/>
          <p:nvPr/>
        </p:nvSpPr>
        <p:spPr>
          <a:xfrm>
            <a:off x="105344" y="4009553"/>
            <a:ext cx="3529780" cy="584775"/>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human trust</a:t>
            </a:r>
          </a:p>
        </p:txBody>
      </p:sp>
      <p:sp>
        <p:nvSpPr>
          <p:cNvPr id="8" name="TextBox 7">
            <a:extLst>
              <a:ext uri="{FF2B5EF4-FFF2-40B4-BE49-F238E27FC236}">
                <a16:creationId xmlns:a16="http://schemas.microsoft.com/office/drawing/2014/main" id="{9A7BF6F3-972A-30FA-989A-0F20FEE5B09D}"/>
              </a:ext>
            </a:extLst>
          </p:cNvPr>
          <p:cNvSpPr txBox="1"/>
          <p:nvPr/>
        </p:nvSpPr>
        <p:spPr>
          <a:xfrm>
            <a:off x="56953" y="4505597"/>
            <a:ext cx="3529780" cy="584775"/>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lang="en-US" b="1" dirty="0">
                <a:solidFill>
                  <a:schemeClr val="bg1"/>
                </a:solidFill>
                <a:latin typeface="MV Boli" panose="02000500030200090000" pitchFamily="2" charset="0"/>
                <a:cs typeface="MV Boli" panose="02000500030200090000" pitchFamily="2" charset="0"/>
              </a:rPr>
              <a:t>i</a:t>
            </a:r>
            <a:r>
              <a:rPr kumimoji="0" lang="en-US"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n real time!</a:t>
            </a:r>
          </a:p>
        </p:txBody>
      </p:sp>
      <p:sp>
        <p:nvSpPr>
          <p:cNvPr id="9" name="TextBox 8">
            <a:extLst>
              <a:ext uri="{FF2B5EF4-FFF2-40B4-BE49-F238E27FC236}">
                <a16:creationId xmlns:a16="http://schemas.microsoft.com/office/drawing/2014/main" id="{7CC64FAD-DA92-0BAE-E091-0BFA24C5AC6D}"/>
              </a:ext>
            </a:extLst>
          </p:cNvPr>
          <p:cNvSpPr txBox="1"/>
          <p:nvPr/>
        </p:nvSpPr>
        <p:spPr>
          <a:xfrm>
            <a:off x="9457847" y="2502307"/>
            <a:ext cx="2187896" cy="830997"/>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How?</a:t>
            </a:r>
          </a:p>
        </p:txBody>
      </p:sp>
    </p:spTree>
    <p:extLst>
      <p:ext uri="{BB962C8B-B14F-4D97-AF65-F5344CB8AC3E}">
        <p14:creationId xmlns:p14="http://schemas.microsoft.com/office/powerpoint/2010/main" val="29210955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par>
                          <p:cTn id="8" fill="hold">
                            <p:stCondLst>
                              <p:cond delay="1500"/>
                            </p:stCondLst>
                            <p:childTnLst>
                              <p:par>
                                <p:cTn id="9" presetID="10" presetClass="entr" presetSubtype="0" fill="hold" grpId="0" nodeType="afterEffect">
                                  <p:stCondLst>
                                    <p:cond delay="2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10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1000"/>
                                        <p:tgtEl>
                                          <p:spTgt spid="6"/>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10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ppt_x"/>
                                          </p:val>
                                        </p:tav>
                                        <p:tav tm="100000">
                                          <p:val>
                                            <p:strVal val="#ppt_x"/>
                                          </p:val>
                                        </p:tav>
                                      </p:tavLst>
                                    </p:anim>
                                    <p:anim calcmode="lin" valueType="num">
                                      <p:cBhvr additive="base">
                                        <p:cTn id="4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additive="base">
                                        <p:cTn id="47" dur="500" fill="hold"/>
                                        <p:tgtEl>
                                          <p:spTgt spid="34"/>
                                        </p:tgtEl>
                                        <p:attrNameLst>
                                          <p:attrName>ppt_x</p:attrName>
                                        </p:attrNameLst>
                                      </p:cBhvr>
                                      <p:tavLst>
                                        <p:tav tm="0">
                                          <p:val>
                                            <p:strVal val="#ppt_x"/>
                                          </p:val>
                                        </p:tav>
                                        <p:tav tm="100000">
                                          <p:val>
                                            <p:strVal val="#ppt_x"/>
                                          </p:val>
                                        </p:tav>
                                      </p:tavLst>
                                    </p:anim>
                                    <p:anim calcmode="lin" valueType="num">
                                      <p:cBhvr additive="base">
                                        <p:cTn id="4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8"/>
                                        </p:tgtEl>
                                        <p:attrNameLst>
                                          <p:attrName>style.visibility</p:attrName>
                                        </p:attrNameLst>
                                      </p:cBhvr>
                                      <p:to>
                                        <p:strVal val="visible"/>
                                      </p:to>
                                    </p:set>
                                    <p:anim calcmode="lin" valueType="num">
                                      <p:cBhvr additive="base">
                                        <p:cTn id="53" dur="500" fill="hold"/>
                                        <p:tgtEl>
                                          <p:spTgt spid="38"/>
                                        </p:tgtEl>
                                        <p:attrNameLst>
                                          <p:attrName>ppt_x</p:attrName>
                                        </p:attrNameLst>
                                      </p:cBhvr>
                                      <p:tavLst>
                                        <p:tav tm="0">
                                          <p:val>
                                            <p:strVal val="#ppt_x"/>
                                          </p:val>
                                        </p:tav>
                                        <p:tav tm="100000">
                                          <p:val>
                                            <p:strVal val="#ppt_x"/>
                                          </p:val>
                                        </p:tav>
                                      </p:tavLst>
                                    </p:anim>
                                    <p:anim calcmode="lin" valueType="num">
                                      <p:cBhvr additive="base">
                                        <p:cTn id="5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additive="base">
                                        <p:cTn id="59" dur="500" fill="hold"/>
                                        <p:tgtEl>
                                          <p:spTgt spid="2"/>
                                        </p:tgtEl>
                                        <p:attrNameLst>
                                          <p:attrName>ppt_x</p:attrName>
                                        </p:attrNameLst>
                                      </p:cBhvr>
                                      <p:tavLst>
                                        <p:tav tm="0">
                                          <p:val>
                                            <p:strVal val="#ppt_x"/>
                                          </p:val>
                                        </p:tav>
                                        <p:tav tm="100000">
                                          <p:val>
                                            <p:strVal val="#ppt_x"/>
                                          </p:val>
                                        </p:tav>
                                      </p:tavLst>
                                    </p:anim>
                                    <p:anim calcmode="lin" valueType="num">
                                      <p:cBhvr additive="base">
                                        <p:cTn id="6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9" grpId="0"/>
      <p:bldP spid="6" grpId="0"/>
      <p:bldP spid="7" grpId="0"/>
      <p:bldP spid="8"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DCFBBA-869D-1F34-2C41-2983349EA174}"/>
              </a:ext>
            </a:extLst>
          </p:cNvPr>
          <p:cNvSpPr>
            <a:spLocks noGrp="1"/>
          </p:cNvSpPr>
          <p:nvPr>
            <p:ph type="title"/>
          </p:nvPr>
        </p:nvSpPr>
        <p:spPr/>
        <p:txBody>
          <a:bodyPr/>
          <a:lstStyle/>
          <a:p>
            <a:endParaRPr lang="en-US"/>
          </a:p>
        </p:txBody>
      </p:sp>
      <p:pic>
        <p:nvPicPr>
          <p:cNvPr id="17410" name="Picture 2">
            <a:extLst>
              <a:ext uri="{FF2B5EF4-FFF2-40B4-BE49-F238E27FC236}">
                <a16:creationId xmlns:a16="http://schemas.microsoft.com/office/drawing/2014/main" id="{A2CCA312-F6FF-25D4-FC6A-3473ECF2C96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021" y="0"/>
            <a:ext cx="12200021"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985062F1-058D-75F7-FF7C-8E8B742E2483}"/>
              </a:ext>
            </a:extLst>
          </p:cNvPr>
          <p:cNvSpPr/>
          <p:nvPr/>
        </p:nvSpPr>
        <p:spPr bwMode="auto">
          <a:xfrm>
            <a:off x="5518067" y="87269"/>
            <a:ext cx="6673933" cy="1721478"/>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4800" b="1" dirty="0">
                <a:solidFill>
                  <a:srgbClr val="090D0F"/>
                </a:solidFill>
                <a:latin typeface="Bahnschrift Light Condensed" panose="020B0502040204020203" pitchFamily="34" charset="0"/>
              </a:rPr>
              <a:t>Team SA</a:t>
            </a:r>
            <a:r>
              <a:rPr lang="en-US" dirty="0">
                <a:solidFill>
                  <a:srgbClr val="090D0F"/>
                </a:solidFill>
                <a:latin typeface="Bahnschrift Light Condensed" panose="020B0502040204020203" pitchFamily="34" charset="0"/>
              </a:rPr>
              <a:t> focuses on group awareness and the capacity to accurately project events in-sync, enabling well-informed decisions</a:t>
            </a:r>
          </a:p>
        </p:txBody>
      </p:sp>
      <p:sp>
        <p:nvSpPr>
          <p:cNvPr id="6" name="TextBox 5">
            <a:extLst>
              <a:ext uri="{FF2B5EF4-FFF2-40B4-BE49-F238E27FC236}">
                <a16:creationId xmlns:a16="http://schemas.microsoft.com/office/drawing/2014/main" id="{D738D024-82AA-FCB5-CED6-BE0F4DF7CA28}"/>
              </a:ext>
            </a:extLst>
          </p:cNvPr>
          <p:cNvSpPr txBox="1"/>
          <p:nvPr/>
        </p:nvSpPr>
        <p:spPr>
          <a:xfrm>
            <a:off x="1453815" y="2570805"/>
            <a:ext cx="4416677" cy="646331"/>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lang="en-US" sz="3600" b="1" dirty="0">
                <a:latin typeface="MV Boli" panose="02000500030200090000" pitchFamily="2" charset="0"/>
                <a:cs typeface="MV Boli" panose="02000500030200090000" pitchFamily="2" charset="0"/>
              </a:rPr>
              <a:t>we n</a:t>
            </a:r>
            <a:r>
              <a:rPr kumimoji="0" lang="en-US" sz="3600" b="1" i="0" u="none" strike="noStrike" cap="none" normalizeH="0" baseline="0" dirty="0">
                <a:ln>
                  <a:noFill/>
                </a:ln>
                <a:effectLst/>
                <a:latin typeface="MV Boli" panose="02000500030200090000" pitchFamily="2" charset="0"/>
                <a:cs typeface="MV Boli" panose="02000500030200090000" pitchFamily="2" charset="0"/>
              </a:rPr>
              <a:t>eed to assess</a:t>
            </a:r>
          </a:p>
        </p:txBody>
      </p:sp>
      <p:sp>
        <p:nvSpPr>
          <p:cNvPr id="7" name="TextBox 6">
            <a:extLst>
              <a:ext uri="{FF2B5EF4-FFF2-40B4-BE49-F238E27FC236}">
                <a16:creationId xmlns:a16="http://schemas.microsoft.com/office/drawing/2014/main" id="{E9A9CD6A-A04E-BCF0-EC9C-96C745AFFDC5}"/>
              </a:ext>
            </a:extLst>
          </p:cNvPr>
          <p:cNvSpPr txBox="1"/>
          <p:nvPr/>
        </p:nvSpPr>
        <p:spPr>
          <a:xfrm>
            <a:off x="1400676" y="3130058"/>
            <a:ext cx="4100764" cy="646331"/>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lang="en-US" sz="3600" b="1" dirty="0">
                <a:latin typeface="MV Boli" panose="02000500030200090000" pitchFamily="2" charset="0"/>
                <a:cs typeface="MV Boli" panose="02000500030200090000" pitchFamily="2" charset="0"/>
              </a:rPr>
              <a:t>SA i</a:t>
            </a:r>
            <a:r>
              <a:rPr kumimoji="0" lang="en-US" sz="3600" b="1" i="0" u="none" strike="noStrike" cap="none" normalizeH="0" baseline="0" dirty="0">
                <a:ln>
                  <a:noFill/>
                </a:ln>
                <a:effectLst/>
                <a:latin typeface="MV Boli" panose="02000500030200090000" pitchFamily="2" charset="0"/>
                <a:cs typeface="MV Boli" panose="02000500030200090000" pitchFamily="2" charset="0"/>
              </a:rPr>
              <a:t>n real time!</a:t>
            </a:r>
          </a:p>
        </p:txBody>
      </p:sp>
      <p:sp>
        <p:nvSpPr>
          <p:cNvPr id="9" name="TextBox 8">
            <a:extLst>
              <a:ext uri="{FF2B5EF4-FFF2-40B4-BE49-F238E27FC236}">
                <a16:creationId xmlns:a16="http://schemas.microsoft.com/office/drawing/2014/main" id="{79ED788B-F505-467E-4A19-6BBC73975025}"/>
              </a:ext>
            </a:extLst>
          </p:cNvPr>
          <p:cNvSpPr txBox="1"/>
          <p:nvPr/>
        </p:nvSpPr>
        <p:spPr>
          <a:xfrm>
            <a:off x="1453815" y="2011552"/>
            <a:ext cx="3994486" cy="646331"/>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effectLst/>
                <a:latin typeface="MV Boli" panose="02000500030200090000" pitchFamily="2" charset="0"/>
                <a:cs typeface="MV Boli" panose="02000500030200090000" pitchFamily="2" charset="0"/>
              </a:rPr>
              <a:t>You guessed it,</a:t>
            </a:r>
          </a:p>
        </p:txBody>
      </p:sp>
      <p:grpSp>
        <p:nvGrpSpPr>
          <p:cNvPr id="10" name="Group 9">
            <a:extLst>
              <a:ext uri="{FF2B5EF4-FFF2-40B4-BE49-F238E27FC236}">
                <a16:creationId xmlns:a16="http://schemas.microsoft.com/office/drawing/2014/main" id="{B7EFC109-476B-CAA6-A320-CF7A308E4856}"/>
              </a:ext>
            </a:extLst>
          </p:cNvPr>
          <p:cNvGrpSpPr/>
          <p:nvPr/>
        </p:nvGrpSpPr>
        <p:grpSpPr>
          <a:xfrm>
            <a:off x="9103468" y="3272820"/>
            <a:ext cx="2901158" cy="714375"/>
            <a:chOff x="4810126" y="962024"/>
            <a:chExt cx="2901158" cy="714375"/>
          </a:xfrm>
        </p:grpSpPr>
        <p:sp>
          <p:nvSpPr>
            <p:cNvPr id="12" name="Rectangle: Rounded Corners 11">
              <a:extLst>
                <a:ext uri="{FF2B5EF4-FFF2-40B4-BE49-F238E27FC236}">
                  <a16:creationId xmlns:a16="http://schemas.microsoft.com/office/drawing/2014/main" id="{4E6A141C-FFF8-B2BD-FF37-AB348DD4487A}"/>
                </a:ext>
              </a:extLst>
            </p:cNvPr>
            <p:cNvSpPr/>
            <p:nvPr/>
          </p:nvSpPr>
          <p:spPr bwMode="auto">
            <a:xfrm>
              <a:off x="4810126" y="962024"/>
              <a:ext cx="2901158" cy="714375"/>
            </a:xfrm>
            <a:prstGeom prst="roundRect">
              <a:avLst>
                <a:gd name="adj" fmla="val 13351"/>
              </a:avLst>
            </a:prstGeom>
            <a:solidFill>
              <a:schemeClr val="bg1"/>
            </a:solidFill>
            <a:ln w="57150" cap="flat" cmpd="sng" algn="ctr">
              <a:solidFill>
                <a:srgbClr val="132D4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3" name="TextBox 12">
              <a:extLst>
                <a:ext uri="{FF2B5EF4-FFF2-40B4-BE49-F238E27FC236}">
                  <a16:creationId xmlns:a16="http://schemas.microsoft.com/office/drawing/2014/main" id="{6BE583BB-C316-0803-BE37-C7EBFC71D838}"/>
                </a:ext>
              </a:extLst>
            </p:cNvPr>
            <p:cNvSpPr txBox="1"/>
            <p:nvPr/>
          </p:nvSpPr>
          <p:spPr>
            <a:xfrm>
              <a:off x="5191126" y="1001195"/>
              <a:ext cx="2453483" cy="646331"/>
            </a:xfrm>
            <a:prstGeom prst="rect">
              <a:avLst/>
            </a:prstGeom>
            <a:noFill/>
          </p:spPr>
          <p:txBody>
            <a:bodyPr wrap="square" rtlCol="0">
              <a:spAutoFit/>
            </a:bodyPr>
            <a:lstStyle/>
            <a:p>
              <a:r>
                <a:rPr lang="en-US" sz="1800" b="1" dirty="0">
                  <a:solidFill>
                    <a:srgbClr val="132D4F"/>
                  </a:solidFill>
                  <a:latin typeface="Arial Narrow" panose="020B0606020202030204" pitchFamily="34" charset="0"/>
                </a:rPr>
                <a:t>Operationalize SA &amp; Team SA</a:t>
              </a:r>
              <a:endParaRPr lang="en-US" sz="1800" dirty="0">
                <a:solidFill>
                  <a:srgbClr val="132D4F"/>
                </a:solidFill>
                <a:latin typeface="Arial Narrow" panose="020B0606020202030204" pitchFamily="34" charset="0"/>
              </a:endParaRPr>
            </a:p>
          </p:txBody>
        </p:sp>
        <p:sp>
          <p:nvSpPr>
            <p:cNvPr id="14" name="Arrow: Chevron 13">
              <a:extLst>
                <a:ext uri="{FF2B5EF4-FFF2-40B4-BE49-F238E27FC236}">
                  <a16:creationId xmlns:a16="http://schemas.microsoft.com/office/drawing/2014/main" id="{A6D9DC08-521D-9915-1E02-BE6B9ADDED43}"/>
                </a:ext>
              </a:extLst>
            </p:cNvPr>
            <p:cNvSpPr/>
            <p:nvPr/>
          </p:nvSpPr>
          <p:spPr bwMode="auto">
            <a:xfrm>
              <a:off x="4895843" y="1095375"/>
              <a:ext cx="295275" cy="447674"/>
            </a:xfrm>
            <a:prstGeom prst="chevron">
              <a:avLst/>
            </a:prstGeom>
            <a:solidFill>
              <a:srgbClr val="132D4F"/>
            </a:solidFill>
            <a:ln w="9525" cap="flat" cmpd="sng" algn="ctr">
              <a:solidFill>
                <a:srgbClr val="132D4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effectLst/>
                <a:latin typeface="Tahoma" charset="0"/>
              </a:endParaRPr>
            </a:p>
          </p:txBody>
        </p:sp>
      </p:grpSp>
      <p:grpSp>
        <p:nvGrpSpPr>
          <p:cNvPr id="15" name="Group 14">
            <a:extLst>
              <a:ext uri="{FF2B5EF4-FFF2-40B4-BE49-F238E27FC236}">
                <a16:creationId xmlns:a16="http://schemas.microsoft.com/office/drawing/2014/main" id="{81B6D784-AE46-58BF-B1C4-5B9D356055F6}"/>
              </a:ext>
            </a:extLst>
          </p:cNvPr>
          <p:cNvGrpSpPr/>
          <p:nvPr/>
        </p:nvGrpSpPr>
        <p:grpSpPr>
          <a:xfrm>
            <a:off x="9103468" y="4120546"/>
            <a:ext cx="2952749" cy="714375"/>
            <a:chOff x="4810126" y="962024"/>
            <a:chExt cx="2952749" cy="714375"/>
          </a:xfrm>
        </p:grpSpPr>
        <p:sp>
          <p:nvSpPr>
            <p:cNvPr id="16" name="Rectangle: Rounded Corners 15">
              <a:extLst>
                <a:ext uri="{FF2B5EF4-FFF2-40B4-BE49-F238E27FC236}">
                  <a16:creationId xmlns:a16="http://schemas.microsoft.com/office/drawing/2014/main" id="{8F950658-C0E3-7E69-5639-75EB2750849A}"/>
                </a:ext>
              </a:extLst>
            </p:cNvPr>
            <p:cNvSpPr/>
            <p:nvPr/>
          </p:nvSpPr>
          <p:spPr bwMode="auto">
            <a:xfrm>
              <a:off x="4810126" y="962024"/>
              <a:ext cx="2901158" cy="714375"/>
            </a:xfrm>
            <a:prstGeom prst="roundRect">
              <a:avLst>
                <a:gd name="adj" fmla="val 13351"/>
              </a:avLst>
            </a:prstGeom>
            <a:solidFill>
              <a:schemeClr val="bg1"/>
            </a:solidFill>
            <a:ln w="57150" cap="flat" cmpd="sng" algn="ctr">
              <a:solidFill>
                <a:srgbClr val="132D4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132D4F"/>
                </a:solidFill>
                <a:effectLst/>
                <a:latin typeface="Tahoma" charset="0"/>
              </a:endParaRPr>
            </a:p>
          </p:txBody>
        </p:sp>
        <p:sp>
          <p:nvSpPr>
            <p:cNvPr id="17" name="TextBox 16">
              <a:extLst>
                <a:ext uri="{FF2B5EF4-FFF2-40B4-BE49-F238E27FC236}">
                  <a16:creationId xmlns:a16="http://schemas.microsoft.com/office/drawing/2014/main" id="{4B8958A5-CEC3-0573-2281-3FF290ABAB74}"/>
                </a:ext>
              </a:extLst>
            </p:cNvPr>
            <p:cNvSpPr txBox="1"/>
            <p:nvPr/>
          </p:nvSpPr>
          <p:spPr>
            <a:xfrm>
              <a:off x="5191126" y="1001195"/>
              <a:ext cx="2571749" cy="646331"/>
            </a:xfrm>
            <a:prstGeom prst="rect">
              <a:avLst/>
            </a:prstGeom>
            <a:noFill/>
          </p:spPr>
          <p:txBody>
            <a:bodyPr wrap="square" rtlCol="0">
              <a:spAutoFit/>
            </a:bodyPr>
            <a:lstStyle/>
            <a:p>
              <a:r>
                <a:rPr lang="en-US" sz="1800" b="1" dirty="0">
                  <a:solidFill>
                    <a:srgbClr val="132D4F"/>
                  </a:solidFill>
                  <a:latin typeface="Arial Narrow" panose="020B0606020202030204" pitchFamily="34" charset="0"/>
                </a:rPr>
                <a:t>Leverage bio-behavioral markers</a:t>
              </a:r>
              <a:endParaRPr lang="en-US" sz="1800" dirty="0">
                <a:solidFill>
                  <a:srgbClr val="132D4F"/>
                </a:solidFill>
                <a:latin typeface="Arial Narrow" panose="020B0606020202030204" pitchFamily="34" charset="0"/>
              </a:endParaRPr>
            </a:p>
          </p:txBody>
        </p:sp>
        <p:sp>
          <p:nvSpPr>
            <p:cNvPr id="18" name="Arrow: Chevron 17">
              <a:extLst>
                <a:ext uri="{FF2B5EF4-FFF2-40B4-BE49-F238E27FC236}">
                  <a16:creationId xmlns:a16="http://schemas.microsoft.com/office/drawing/2014/main" id="{F976AFD7-2372-3412-ADE3-EA612450776E}"/>
                </a:ext>
              </a:extLst>
            </p:cNvPr>
            <p:cNvSpPr/>
            <p:nvPr/>
          </p:nvSpPr>
          <p:spPr bwMode="auto">
            <a:xfrm>
              <a:off x="4895843" y="1095375"/>
              <a:ext cx="295275" cy="447674"/>
            </a:xfrm>
            <a:prstGeom prst="chevron">
              <a:avLst/>
            </a:prstGeom>
            <a:solidFill>
              <a:srgbClr val="132D4F"/>
            </a:solidFill>
            <a:ln w="9525" cap="flat" cmpd="sng" algn="ctr">
              <a:solidFill>
                <a:srgbClr val="132D4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19" name="Group 18">
            <a:extLst>
              <a:ext uri="{FF2B5EF4-FFF2-40B4-BE49-F238E27FC236}">
                <a16:creationId xmlns:a16="http://schemas.microsoft.com/office/drawing/2014/main" id="{8AFE6F3A-4D2D-5104-781C-DDA4558B4DB7}"/>
              </a:ext>
            </a:extLst>
          </p:cNvPr>
          <p:cNvGrpSpPr/>
          <p:nvPr/>
        </p:nvGrpSpPr>
        <p:grpSpPr>
          <a:xfrm>
            <a:off x="9103468" y="4968272"/>
            <a:ext cx="2952750" cy="714375"/>
            <a:chOff x="4810126" y="962024"/>
            <a:chExt cx="2952750" cy="714375"/>
          </a:xfrm>
        </p:grpSpPr>
        <p:sp>
          <p:nvSpPr>
            <p:cNvPr id="20" name="Rectangle: Rounded Corners 19">
              <a:extLst>
                <a:ext uri="{FF2B5EF4-FFF2-40B4-BE49-F238E27FC236}">
                  <a16:creationId xmlns:a16="http://schemas.microsoft.com/office/drawing/2014/main" id="{50E654D2-36DB-49F2-516D-7DB1B5082E19}"/>
                </a:ext>
              </a:extLst>
            </p:cNvPr>
            <p:cNvSpPr/>
            <p:nvPr/>
          </p:nvSpPr>
          <p:spPr bwMode="auto">
            <a:xfrm>
              <a:off x="4810126" y="962024"/>
              <a:ext cx="2952750" cy="714375"/>
            </a:xfrm>
            <a:prstGeom prst="roundRect">
              <a:avLst>
                <a:gd name="adj" fmla="val 13351"/>
              </a:avLst>
            </a:prstGeom>
            <a:solidFill>
              <a:schemeClr val="bg1"/>
            </a:solidFill>
            <a:ln w="57150" cap="flat" cmpd="sng" algn="ctr">
              <a:solidFill>
                <a:srgbClr val="132D4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TextBox 20">
              <a:extLst>
                <a:ext uri="{FF2B5EF4-FFF2-40B4-BE49-F238E27FC236}">
                  <a16:creationId xmlns:a16="http://schemas.microsoft.com/office/drawing/2014/main" id="{19F78662-A2D5-86FE-E5B8-FDF1D0DE6CAB}"/>
                </a:ext>
              </a:extLst>
            </p:cNvPr>
            <p:cNvSpPr txBox="1"/>
            <p:nvPr/>
          </p:nvSpPr>
          <p:spPr>
            <a:xfrm>
              <a:off x="5191126" y="1144070"/>
              <a:ext cx="2571749" cy="369332"/>
            </a:xfrm>
            <a:prstGeom prst="rect">
              <a:avLst/>
            </a:prstGeom>
            <a:noFill/>
          </p:spPr>
          <p:txBody>
            <a:bodyPr wrap="square" rtlCol="0">
              <a:spAutoFit/>
            </a:bodyPr>
            <a:lstStyle/>
            <a:p>
              <a:r>
                <a:rPr lang="en-US" sz="1800" b="1" dirty="0">
                  <a:solidFill>
                    <a:srgbClr val="132D4F"/>
                  </a:solidFill>
                  <a:latin typeface="Arial Narrow" panose="020B0606020202030204" pitchFamily="34" charset="0"/>
                </a:rPr>
                <a:t>Model real-time SA</a:t>
              </a:r>
              <a:endParaRPr lang="en-US" sz="1800" dirty="0">
                <a:solidFill>
                  <a:srgbClr val="132D4F"/>
                </a:solidFill>
                <a:latin typeface="Arial Narrow" panose="020B0606020202030204" pitchFamily="34" charset="0"/>
              </a:endParaRPr>
            </a:p>
          </p:txBody>
        </p:sp>
        <p:sp>
          <p:nvSpPr>
            <p:cNvPr id="22" name="Arrow: Chevron 21">
              <a:extLst>
                <a:ext uri="{FF2B5EF4-FFF2-40B4-BE49-F238E27FC236}">
                  <a16:creationId xmlns:a16="http://schemas.microsoft.com/office/drawing/2014/main" id="{79BFE9A3-404D-604F-8826-F66A075B3341}"/>
                </a:ext>
              </a:extLst>
            </p:cNvPr>
            <p:cNvSpPr/>
            <p:nvPr/>
          </p:nvSpPr>
          <p:spPr bwMode="auto">
            <a:xfrm>
              <a:off x="4895843" y="1095375"/>
              <a:ext cx="295275" cy="447674"/>
            </a:xfrm>
            <a:prstGeom prst="chevron">
              <a:avLst/>
            </a:prstGeom>
            <a:solidFill>
              <a:srgbClr val="132D4F"/>
            </a:solidFill>
            <a:ln w="9525" cap="flat" cmpd="sng" algn="ctr">
              <a:solidFill>
                <a:srgbClr val="132D4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3" name="Group 22">
            <a:extLst>
              <a:ext uri="{FF2B5EF4-FFF2-40B4-BE49-F238E27FC236}">
                <a16:creationId xmlns:a16="http://schemas.microsoft.com/office/drawing/2014/main" id="{E7C29260-A7F4-23FB-AC47-DCD1B39B7D10}"/>
              </a:ext>
            </a:extLst>
          </p:cNvPr>
          <p:cNvGrpSpPr/>
          <p:nvPr/>
        </p:nvGrpSpPr>
        <p:grpSpPr>
          <a:xfrm>
            <a:off x="9103468" y="5817810"/>
            <a:ext cx="2952750" cy="714375"/>
            <a:chOff x="4810126" y="962024"/>
            <a:chExt cx="2952750" cy="714375"/>
          </a:xfrm>
        </p:grpSpPr>
        <p:sp>
          <p:nvSpPr>
            <p:cNvPr id="24" name="Rectangle: Rounded Corners 23">
              <a:extLst>
                <a:ext uri="{FF2B5EF4-FFF2-40B4-BE49-F238E27FC236}">
                  <a16:creationId xmlns:a16="http://schemas.microsoft.com/office/drawing/2014/main" id="{EEEED7B7-04AC-5017-C5BB-D1437933EB67}"/>
                </a:ext>
              </a:extLst>
            </p:cNvPr>
            <p:cNvSpPr/>
            <p:nvPr/>
          </p:nvSpPr>
          <p:spPr bwMode="auto">
            <a:xfrm>
              <a:off x="4810126" y="962024"/>
              <a:ext cx="2952750" cy="714375"/>
            </a:xfrm>
            <a:prstGeom prst="roundRect">
              <a:avLst>
                <a:gd name="adj" fmla="val 13351"/>
              </a:avLst>
            </a:prstGeom>
            <a:solidFill>
              <a:schemeClr val="bg1"/>
            </a:solidFill>
            <a:ln w="57150" cap="flat" cmpd="sng" algn="ctr">
              <a:solidFill>
                <a:srgbClr val="132D4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TextBox 24">
              <a:extLst>
                <a:ext uri="{FF2B5EF4-FFF2-40B4-BE49-F238E27FC236}">
                  <a16:creationId xmlns:a16="http://schemas.microsoft.com/office/drawing/2014/main" id="{6D152265-131C-A940-AE96-EF4F25655FAA}"/>
                </a:ext>
              </a:extLst>
            </p:cNvPr>
            <p:cNvSpPr txBox="1"/>
            <p:nvPr/>
          </p:nvSpPr>
          <p:spPr>
            <a:xfrm>
              <a:off x="5191126" y="1001195"/>
              <a:ext cx="2571749" cy="646331"/>
            </a:xfrm>
            <a:prstGeom prst="rect">
              <a:avLst/>
            </a:prstGeom>
            <a:noFill/>
          </p:spPr>
          <p:txBody>
            <a:bodyPr wrap="square" rtlCol="0">
              <a:spAutoFit/>
            </a:bodyPr>
            <a:lstStyle/>
            <a:p>
              <a:r>
                <a:rPr lang="en-US" sz="1800" b="1" dirty="0">
                  <a:solidFill>
                    <a:srgbClr val="132D4F"/>
                  </a:solidFill>
                  <a:latin typeface="Arial Narrow" panose="020B0606020202030204" pitchFamily="34" charset="0"/>
                </a:rPr>
                <a:t>Develop Team SA methods for HMIs</a:t>
              </a:r>
              <a:endParaRPr lang="en-US" sz="1800" dirty="0">
                <a:solidFill>
                  <a:srgbClr val="132D4F"/>
                </a:solidFill>
                <a:latin typeface="Arial Narrow" panose="020B0606020202030204" pitchFamily="34" charset="0"/>
              </a:endParaRPr>
            </a:p>
          </p:txBody>
        </p:sp>
        <p:sp>
          <p:nvSpPr>
            <p:cNvPr id="26" name="Arrow: Chevron 25">
              <a:extLst>
                <a:ext uri="{FF2B5EF4-FFF2-40B4-BE49-F238E27FC236}">
                  <a16:creationId xmlns:a16="http://schemas.microsoft.com/office/drawing/2014/main" id="{038CA238-91A9-F8DE-9813-008F5BB3D12A}"/>
                </a:ext>
              </a:extLst>
            </p:cNvPr>
            <p:cNvSpPr/>
            <p:nvPr/>
          </p:nvSpPr>
          <p:spPr bwMode="auto">
            <a:xfrm>
              <a:off x="4895843" y="1095375"/>
              <a:ext cx="295275" cy="447674"/>
            </a:xfrm>
            <a:prstGeom prst="chevron">
              <a:avLst/>
            </a:prstGeom>
            <a:solidFill>
              <a:srgbClr val="132D4F"/>
            </a:solidFill>
            <a:ln w="9525" cap="flat" cmpd="sng" algn="ctr">
              <a:solidFill>
                <a:srgbClr val="132D4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7" name="TextBox 26">
            <a:extLst>
              <a:ext uri="{FF2B5EF4-FFF2-40B4-BE49-F238E27FC236}">
                <a16:creationId xmlns:a16="http://schemas.microsoft.com/office/drawing/2014/main" id="{991F68C0-FDAA-9956-24A4-73D28F6AA145}"/>
              </a:ext>
            </a:extLst>
          </p:cNvPr>
          <p:cNvSpPr txBox="1"/>
          <p:nvPr/>
        </p:nvSpPr>
        <p:spPr>
          <a:xfrm>
            <a:off x="9036793" y="2533921"/>
            <a:ext cx="2901158" cy="646331"/>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effectLst/>
                <a:latin typeface="MV Boli" panose="02000500030200090000" pitchFamily="2" charset="0"/>
                <a:cs typeface="MV Boli" panose="02000500030200090000" pitchFamily="2" charset="0"/>
              </a:rPr>
              <a:t>Same steps</a:t>
            </a:r>
          </a:p>
        </p:txBody>
      </p:sp>
      <p:sp>
        <p:nvSpPr>
          <p:cNvPr id="28" name="Rectangle 27">
            <a:extLst>
              <a:ext uri="{FF2B5EF4-FFF2-40B4-BE49-F238E27FC236}">
                <a16:creationId xmlns:a16="http://schemas.microsoft.com/office/drawing/2014/main" id="{1F9C7267-A336-6EDC-C0E4-7103D8D7796E}"/>
              </a:ext>
            </a:extLst>
          </p:cNvPr>
          <p:cNvSpPr/>
          <p:nvPr/>
        </p:nvSpPr>
        <p:spPr bwMode="auto">
          <a:xfrm>
            <a:off x="5518067" y="87269"/>
            <a:ext cx="6673933" cy="1721478"/>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lang="en-US" sz="4800" b="1" dirty="0">
                <a:solidFill>
                  <a:srgbClr val="090D0F"/>
                </a:solidFill>
                <a:latin typeface="Bahnschrift Light Condensed" panose="020B0502040204020203" pitchFamily="34" charset="0"/>
              </a:rPr>
              <a:t>Team SA</a:t>
            </a:r>
            <a:r>
              <a:rPr lang="en-US" dirty="0">
                <a:solidFill>
                  <a:srgbClr val="090D0F"/>
                </a:solidFill>
                <a:latin typeface="Bahnschrift Light Condensed" panose="020B0502040204020203" pitchFamily="34" charset="0"/>
              </a:rPr>
              <a:t> focuses on </a:t>
            </a:r>
            <a:r>
              <a:rPr lang="en-US" dirty="0">
                <a:solidFill>
                  <a:srgbClr val="0000FF"/>
                </a:solidFill>
                <a:latin typeface="Bahnschrift Light Condensed" panose="020B0502040204020203" pitchFamily="34" charset="0"/>
              </a:rPr>
              <a:t>group awareness </a:t>
            </a:r>
            <a:r>
              <a:rPr lang="en-US" dirty="0">
                <a:solidFill>
                  <a:srgbClr val="090D0F"/>
                </a:solidFill>
                <a:latin typeface="Bahnschrift Light Condensed" panose="020B0502040204020203" pitchFamily="34" charset="0"/>
              </a:rPr>
              <a:t>and the capacity to </a:t>
            </a:r>
            <a:r>
              <a:rPr lang="en-US" dirty="0">
                <a:solidFill>
                  <a:srgbClr val="0000FF"/>
                </a:solidFill>
                <a:latin typeface="Bahnschrift Light Condensed" panose="020B0502040204020203" pitchFamily="34" charset="0"/>
              </a:rPr>
              <a:t>accurately project events </a:t>
            </a:r>
            <a:r>
              <a:rPr lang="en-US" dirty="0">
                <a:solidFill>
                  <a:srgbClr val="090D0F"/>
                </a:solidFill>
                <a:latin typeface="Bahnschrift Light Condensed" panose="020B0502040204020203" pitchFamily="34" charset="0"/>
              </a:rPr>
              <a:t>in-sync, enabling well-informed decisions</a:t>
            </a:r>
          </a:p>
        </p:txBody>
      </p:sp>
    </p:spTree>
    <p:extLst>
      <p:ext uri="{BB962C8B-B14F-4D97-AF65-F5344CB8AC3E}">
        <p14:creationId xmlns:p14="http://schemas.microsoft.com/office/powerpoint/2010/main" val="9660183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1000"/>
                                        <p:tgtEl>
                                          <p:spTgt spid="27"/>
                                        </p:tgtEl>
                                      </p:cBhvr>
                                    </p:animEffect>
                                  </p:childTnLst>
                                </p:cTn>
                              </p:par>
                            </p:childTnLst>
                          </p:cTn>
                        </p:par>
                        <p:par>
                          <p:cTn id="30" fill="hold">
                            <p:stCondLst>
                              <p:cond delay="1000"/>
                            </p:stCondLst>
                            <p:childTnLst>
                              <p:par>
                                <p:cTn id="31" presetID="2" presetClass="entr" presetSubtype="4"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childTnLst>
                          </p:cTn>
                        </p:par>
                        <p:par>
                          <p:cTn id="35" fill="hold">
                            <p:stCondLst>
                              <p:cond delay="1500"/>
                            </p:stCondLst>
                            <p:childTnLst>
                              <p:par>
                                <p:cTn id="36" presetID="2" presetClass="entr" presetSubtype="4"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2000"/>
                            </p:stCondLst>
                            <p:childTnLst>
                              <p:par>
                                <p:cTn id="41" presetID="2" presetClass="entr" presetSubtype="4"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par>
                          <p:cTn id="45" fill="hold">
                            <p:stCondLst>
                              <p:cond delay="2500"/>
                            </p:stCondLst>
                            <p:childTnLst>
                              <p:par>
                                <p:cTn id="46" presetID="2" presetClass="entr" presetSubtype="4" fill="hold" nodeType="afterEffect">
                                  <p:stCondLst>
                                    <p:cond delay="0"/>
                                  </p:stCondLst>
                                  <p:childTnLst>
                                    <p:set>
                                      <p:cBhvr>
                                        <p:cTn id="47" dur="1" fill="hold">
                                          <p:stCondLst>
                                            <p:cond delay="0"/>
                                          </p:stCondLst>
                                        </p:cTn>
                                        <p:tgtEl>
                                          <p:spTgt spid="23"/>
                                        </p:tgtEl>
                                        <p:attrNameLst>
                                          <p:attrName>style.visibility</p:attrName>
                                        </p:attrNameLst>
                                      </p:cBhvr>
                                      <p:to>
                                        <p:strVal val="visible"/>
                                      </p:to>
                                    </p:set>
                                    <p:anim calcmode="lin" valueType="num">
                                      <p:cBhvr additive="base">
                                        <p:cTn id="48" dur="500" fill="hold"/>
                                        <p:tgtEl>
                                          <p:spTgt spid="23"/>
                                        </p:tgtEl>
                                        <p:attrNameLst>
                                          <p:attrName>ppt_x</p:attrName>
                                        </p:attrNameLst>
                                      </p:cBhvr>
                                      <p:tavLst>
                                        <p:tav tm="0">
                                          <p:val>
                                            <p:strVal val="#ppt_x"/>
                                          </p:val>
                                        </p:tav>
                                        <p:tav tm="100000">
                                          <p:val>
                                            <p:strVal val="#ppt_x"/>
                                          </p:val>
                                        </p:tav>
                                      </p:tavLst>
                                    </p:anim>
                                    <p:anim calcmode="lin" valueType="num">
                                      <p:cBhvr additive="base">
                                        <p:cTn id="4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7" grpId="0"/>
      <p:bldP spid="9" grpId="0"/>
      <p:bldP spid="27" grpId="0"/>
      <p:bldP spid="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58</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HMT Situation Awareness</a:t>
            </a:r>
          </a:p>
        </p:txBody>
      </p:sp>
      <p:pic>
        <p:nvPicPr>
          <p:cNvPr id="2" name="Picture 2" descr="Announcing MagiaTouch: Enabling Touch-Free Human-Machine Interaction">
            <a:extLst>
              <a:ext uri="{FF2B5EF4-FFF2-40B4-BE49-F238E27FC236}">
                <a16:creationId xmlns:a16="http://schemas.microsoft.com/office/drawing/2014/main" id="{73AC19D4-D2E1-2BD4-5707-7A7E82E9D2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812" t="348" r="8125" b="9338"/>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0213530-002B-253A-6430-CB6D76252EBF}"/>
              </a:ext>
            </a:extLst>
          </p:cNvPr>
          <p:cNvSpPr/>
          <p:nvPr/>
        </p:nvSpPr>
        <p:spPr bwMode="auto">
          <a:xfrm>
            <a:off x="133350" y="12289"/>
            <a:ext cx="3724275" cy="3416711"/>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4800" b="1" dirty="0">
                <a:solidFill>
                  <a:schemeClr val="bg1"/>
                </a:solidFill>
                <a:latin typeface="Bahnschrift Light Condensed" panose="020B0502040204020203" pitchFamily="34" charset="0"/>
              </a:rPr>
              <a:t>Adaptive HMIs</a:t>
            </a:r>
            <a:r>
              <a:rPr lang="en-US" dirty="0">
                <a:solidFill>
                  <a:schemeClr val="bg1"/>
                </a:solidFill>
                <a:latin typeface="Bahnschrift Light Condensed" panose="020B0502040204020203" pitchFamily="34" charset="0"/>
              </a:rPr>
              <a:t> need to dynamically present information across LOAs to maximize Team SA and maintain calibrated trust for HMTs</a:t>
            </a:r>
          </a:p>
        </p:txBody>
      </p:sp>
      <p:sp>
        <p:nvSpPr>
          <p:cNvPr id="4" name="Rectangle 3">
            <a:extLst>
              <a:ext uri="{FF2B5EF4-FFF2-40B4-BE49-F238E27FC236}">
                <a16:creationId xmlns:a16="http://schemas.microsoft.com/office/drawing/2014/main" id="{FCBB7A39-E1D9-9A88-8B46-D6AEAA5E917A}"/>
              </a:ext>
            </a:extLst>
          </p:cNvPr>
          <p:cNvSpPr/>
          <p:nvPr/>
        </p:nvSpPr>
        <p:spPr bwMode="auto">
          <a:xfrm>
            <a:off x="133349" y="15052"/>
            <a:ext cx="3724275" cy="3416711"/>
          </a:xfrm>
          <a:prstGeom prst="rect">
            <a:avLst/>
          </a:prstGeom>
          <a:no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4800" b="1" dirty="0">
                <a:solidFill>
                  <a:schemeClr val="bg1"/>
                </a:solidFill>
                <a:latin typeface="Bahnschrift Light Condensed" panose="020B0502040204020203" pitchFamily="34" charset="0"/>
              </a:rPr>
              <a:t>Adaptive HMIs</a:t>
            </a:r>
            <a:r>
              <a:rPr lang="en-US" dirty="0">
                <a:solidFill>
                  <a:schemeClr val="bg1"/>
                </a:solidFill>
                <a:latin typeface="Bahnschrift Light Condensed" panose="020B0502040204020203" pitchFamily="34" charset="0"/>
              </a:rPr>
              <a:t> need to </a:t>
            </a:r>
            <a:r>
              <a:rPr lang="en-US" dirty="0">
                <a:solidFill>
                  <a:schemeClr val="accent1"/>
                </a:solidFill>
                <a:latin typeface="Bahnschrift Light Condensed" panose="020B0502040204020203" pitchFamily="34" charset="0"/>
              </a:rPr>
              <a:t>dynamically</a:t>
            </a:r>
            <a:r>
              <a:rPr lang="en-US" dirty="0">
                <a:solidFill>
                  <a:schemeClr val="bg1"/>
                </a:solidFill>
                <a:latin typeface="Bahnschrift Light Condensed" panose="020B0502040204020203" pitchFamily="34" charset="0"/>
              </a:rPr>
              <a:t> present information </a:t>
            </a:r>
            <a:r>
              <a:rPr lang="en-US" dirty="0">
                <a:solidFill>
                  <a:schemeClr val="accent1"/>
                </a:solidFill>
                <a:latin typeface="Bahnschrift Light Condensed" panose="020B0502040204020203" pitchFamily="34" charset="0"/>
              </a:rPr>
              <a:t>across LOAs </a:t>
            </a:r>
            <a:r>
              <a:rPr lang="en-US" dirty="0">
                <a:solidFill>
                  <a:schemeClr val="bg1"/>
                </a:solidFill>
                <a:latin typeface="Bahnschrift Light Condensed" panose="020B0502040204020203" pitchFamily="34" charset="0"/>
              </a:rPr>
              <a:t>to maximize </a:t>
            </a:r>
            <a:r>
              <a:rPr lang="en-US" dirty="0">
                <a:solidFill>
                  <a:schemeClr val="accent1"/>
                </a:solidFill>
                <a:latin typeface="Bahnschrift Light Condensed" panose="020B0502040204020203" pitchFamily="34" charset="0"/>
              </a:rPr>
              <a:t>Team SA </a:t>
            </a:r>
            <a:r>
              <a:rPr lang="en-US" dirty="0">
                <a:solidFill>
                  <a:schemeClr val="bg1"/>
                </a:solidFill>
                <a:latin typeface="Bahnschrift Light Condensed" panose="020B0502040204020203" pitchFamily="34" charset="0"/>
              </a:rPr>
              <a:t>and maintain </a:t>
            </a:r>
            <a:r>
              <a:rPr lang="en-US" dirty="0">
                <a:solidFill>
                  <a:schemeClr val="accent1"/>
                </a:solidFill>
                <a:latin typeface="Bahnschrift Light Condensed" panose="020B0502040204020203" pitchFamily="34" charset="0"/>
              </a:rPr>
              <a:t>calibrated trust </a:t>
            </a:r>
            <a:r>
              <a:rPr lang="en-US" dirty="0">
                <a:solidFill>
                  <a:schemeClr val="bg1"/>
                </a:solidFill>
                <a:latin typeface="Bahnschrift Light Condensed" panose="020B0502040204020203" pitchFamily="34" charset="0"/>
              </a:rPr>
              <a:t>for HMTs</a:t>
            </a:r>
          </a:p>
        </p:txBody>
      </p:sp>
    </p:spTree>
    <p:extLst>
      <p:ext uri="{BB962C8B-B14F-4D97-AF65-F5344CB8AC3E}">
        <p14:creationId xmlns:p14="http://schemas.microsoft.com/office/powerpoint/2010/main" val="2645665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par>
                          <p:cTn id="8" fill="hold">
                            <p:stCondLst>
                              <p:cond delay="1500"/>
                            </p:stCondLst>
                            <p:childTnLst>
                              <p:par>
                                <p:cTn id="9" presetID="10" presetClass="entr" presetSubtype="0" fill="hold" grpId="0"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59</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1643012" y="0"/>
            <a:ext cx="8905974" cy="841248"/>
          </a:xfrm>
        </p:spPr>
        <p:txBody>
          <a:bodyPr/>
          <a:lstStyle/>
          <a:p>
            <a:r>
              <a:rPr lang="en-US" sz="4000" dirty="0">
                <a:latin typeface="Calibri" panose="020F0502020204030204" pitchFamily="34" charset="0"/>
                <a:cs typeface="Calibri" panose="020F0502020204030204" pitchFamily="34" charset="0"/>
              </a:rPr>
              <a:t>HMT Situation Awareness</a:t>
            </a:r>
          </a:p>
        </p:txBody>
      </p:sp>
      <p:pic>
        <p:nvPicPr>
          <p:cNvPr id="2" name="Picture 2" descr="Announcing MagiaTouch: Enabling Touch-Free Human-Machine Interaction">
            <a:extLst>
              <a:ext uri="{FF2B5EF4-FFF2-40B4-BE49-F238E27FC236}">
                <a16:creationId xmlns:a16="http://schemas.microsoft.com/office/drawing/2014/main" id="{73AC19D4-D2E1-2BD4-5707-7A7E82E9D27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7812" t="348" r="8125" b="9338"/>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D890A4A-6A3D-B655-CAFC-F261C8A8DE63}"/>
              </a:ext>
            </a:extLst>
          </p:cNvPr>
          <p:cNvSpPr txBox="1"/>
          <p:nvPr/>
        </p:nvSpPr>
        <p:spPr>
          <a:xfrm>
            <a:off x="342900" y="302583"/>
            <a:ext cx="7757624" cy="584775"/>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a notional example of an adaptive HMI</a:t>
            </a:r>
          </a:p>
        </p:txBody>
      </p:sp>
      <p:grpSp>
        <p:nvGrpSpPr>
          <p:cNvPr id="17" name="Group 16">
            <a:extLst>
              <a:ext uri="{FF2B5EF4-FFF2-40B4-BE49-F238E27FC236}">
                <a16:creationId xmlns:a16="http://schemas.microsoft.com/office/drawing/2014/main" id="{FE28339B-C945-4C5A-E7C2-5D82C187085F}"/>
              </a:ext>
            </a:extLst>
          </p:cNvPr>
          <p:cNvGrpSpPr/>
          <p:nvPr/>
        </p:nvGrpSpPr>
        <p:grpSpPr>
          <a:xfrm>
            <a:off x="342900" y="1635413"/>
            <a:ext cx="7757624" cy="4227838"/>
            <a:chOff x="342900" y="1454438"/>
            <a:chExt cx="7757624" cy="4227838"/>
          </a:xfrm>
        </p:grpSpPr>
        <p:pic>
          <p:nvPicPr>
            <p:cNvPr id="10" name="Picture 9">
              <a:extLst>
                <a:ext uri="{FF2B5EF4-FFF2-40B4-BE49-F238E27FC236}">
                  <a16:creationId xmlns:a16="http://schemas.microsoft.com/office/drawing/2014/main" id="{4373E264-1BC0-6244-1763-1DC039AD3BBD}"/>
                </a:ext>
              </a:extLst>
            </p:cNvPr>
            <p:cNvPicPr/>
            <p:nvPr/>
          </p:nvPicPr>
          <p:blipFill rotWithShape="1">
            <a:blip r:embed="rId4" cstate="print">
              <a:extLst>
                <a:ext uri="{28A0092B-C50C-407E-A947-70E740481C1C}">
                  <a14:useLocalDpi xmlns:a14="http://schemas.microsoft.com/office/drawing/2010/main" val="0"/>
                </a:ext>
              </a:extLst>
            </a:blip>
            <a:srcRect l="14195" r="-1"/>
            <a:stretch/>
          </p:blipFill>
          <p:spPr bwMode="auto">
            <a:xfrm>
              <a:off x="342900" y="1454438"/>
              <a:ext cx="7757624" cy="4227838"/>
            </a:xfrm>
            <a:prstGeom prst="rect">
              <a:avLst/>
            </a:prstGeom>
            <a:noFill/>
          </p:spPr>
        </p:pic>
        <p:cxnSp>
          <p:nvCxnSpPr>
            <p:cNvPr id="14" name="Straight Connector 13">
              <a:extLst>
                <a:ext uri="{FF2B5EF4-FFF2-40B4-BE49-F238E27FC236}">
                  <a16:creationId xmlns:a16="http://schemas.microsoft.com/office/drawing/2014/main" id="{2F1FB5A2-D056-D70E-2B4F-D5047BB376E5}"/>
                </a:ext>
              </a:extLst>
            </p:cNvPr>
            <p:cNvCxnSpPr>
              <a:cxnSpLocks/>
            </p:cNvCxnSpPr>
            <p:nvPr/>
          </p:nvCxnSpPr>
          <p:spPr bwMode="auto">
            <a:xfrm>
              <a:off x="342900" y="1454438"/>
              <a:ext cx="0" cy="4227838"/>
            </a:xfrm>
            <a:prstGeom prst="line">
              <a:avLst/>
            </a:prstGeom>
            <a:solidFill>
              <a:schemeClr val="accent1"/>
            </a:solidFill>
            <a:ln w="19050" cap="flat" cmpd="sng" algn="ctr">
              <a:solidFill>
                <a:schemeClr val="bg1"/>
              </a:solidFill>
              <a:prstDash val="solid"/>
              <a:miter lim="800000"/>
              <a:headEnd type="none" w="med" len="med"/>
              <a:tailEnd type="none" w="med" len="med"/>
            </a:ln>
            <a:effectLst/>
          </p:spPr>
        </p:cxnSp>
      </p:grpSp>
      <p:grpSp>
        <p:nvGrpSpPr>
          <p:cNvPr id="18" name="Group 17">
            <a:extLst>
              <a:ext uri="{FF2B5EF4-FFF2-40B4-BE49-F238E27FC236}">
                <a16:creationId xmlns:a16="http://schemas.microsoft.com/office/drawing/2014/main" id="{B4A4AF4F-8D41-486E-083A-A57A822F694D}"/>
              </a:ext>
            </a:extLst>
          </p:cNvPr>
          <p:cNvGrpSpPr/>
          <p:nvPr/>
        </p:nvGrpSpPr>
        <p:grpSpPr>
          <a:xfrm>
            <a:off x="8443424" y="1796200"/>
            <a:ext cx="3334739" cy="419752"/>
            <a:chOff x="4810126" y="962025"/>
            <a:chExt cx="2901158" cy="419752"/>
          </a:xfrm>
        </p:grpSpPr>
        <p:sp>
          <p:nvSpPr>
            <p:cNvPr id="19" name="Rectangle: Rounded Corners 18">
              <a:extLst>
                <a:ext uri="{FF2B5EF4-FFF2-40B4-BE49-F238E27FC236}">
                  <a16:creationId xmlns:a16="http://schemas.microsoft.com/office/drawing/2014/main" id="{3A32FC09-CBCA-D393-12AE-AFB34B0A811B}"/>
                </a:ext>
              </a:extLst>
            </p:cNvPr>
            <p:cNvSpPr/>
            <p:nvPr/>
          </p:nvSpPr>
          <p:spPr bwMode="auto">
            <a:xfrm>
              <a:off x="4810126" y="962025"/>
              <a:ext cx="2901158" cy="419752"/>
            </a:xfrm>
            <a:prstGeom prst="roundRect">
              <a:avLst>
                <a:gd name="adj" fmla="val 13351"/>
              </a:avLst>
            </a:prstGeom>
            <a:solidFill>
              <a:schemeClr val="bg1"/>
            </a:solid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TextBox 19">
              <a:extLst>
                <a:ext uri="{FF2B5EF4-FFF2-40B4-BE49-F238E27FC236}">
                  <a16:creationId xmlns:a16="http://schemas.microsoft.com/office/drawing/2014/main" id="{420182AA-9D42-A93E-FE57-5739713E829C}"/>
                </a:ext>
              </a:extLst>
            </p:cNvPr>
            <p:cNvSpPr txBox="1"/>
            <p:nvPr/>
          </p:nvSpPr>
          <p:spPr>
            <a:xfrm>
              <a:off x="5191127" y="982145"/>
              <a:ext cx="2426738" cy="369332"/>
            </a:xfrm>
            <a:prstGeom prst="rect">
              <a:avLst/>
            </a:prstGeom>
            <a:noFill/>
          </p:spPr>
          <p:txBody>
            <a:bodyPr wrap="square" rtlCol="0">
              <a:spAutoFit/>
            </a:bodyPr>
            <a:lstStyle/>
            <a:p>
              <a:r>
                <a:rPr lang="en-US" sz="1800" b="1" dirty="0">
                  <a:solidFill>
                    <a:srgbClr val="C00000"/>
                  </a:solidFill>
                  <a:latin typeface="Arial Narrow" panose="020B0606020202030204" pitchFamily="34" charset="0"/>
                </a:rPr>
                <a:t>1. AI agent status</a:t>
              </a:r>
              <a:endParaRPr lang="en-US" sz="1800" dirty="0">
                <a:solidFill>
                  <a:srgbClr val="C00000"/>
                </a:solidFill>
                <a:latin typeface="Arial Narrow" panose="020B0606020202030204" pitchFamily="34" charset="0"/>
              </a:endParaRPr>
            </a:p>
          </p:txBody>
        </p:sp>
        <p:sp>
          <p:nvSpPr>
            <p:cNvPr id="21" name="Arrow: Chevron 20">
              <a:extLst>
                <a:ext uri="{FF2B5EF4-FFF2-40B4-BE49-F238E27FC236}">
                  <a16:creationId xmlns:a16="http://schemas.microsoft.com/office/drawing/2014/main" id="{31A32492-FB5D-6044-FB6F-401E92EAEBFE}"/>
                </a:ext>
              </a:extLst>
            </p:cNvPr>
            <p:cNvSpPr/>
            <p:nvPr/>
          </p:nvSpPr>
          <p:spPr bwMode="auto">
            <a:xfrm>
              <a:off x="4895843" y="1028700"/>
              <a:ext cx="295275" cy="284120"/>
            </a:xfrm>
            <a:prstGeom prst="chevron">
              <a:avLst/>
            </a:prstGeom>
            <a:solidFill>
              <a:srgbClr val="C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35" name="TextBox 34">
            <a:extLst>
              <a:ext uri="{FF2B5EF4-FFF2-40B4-BE49-F238E27FC236}">
                <a16:creationId xmlns:a16="http://schemas.microsoft.com/office/drawing/2014/main" id="{043F8266-B74F-7016-28E5-736D8C4EB20F}"/>
              </a:ext>
            </a:extLst>
          </p:cNvPr>
          <p:cNvSpPr txBox="1"/>
          <p:nvPr/>
        </p:nvSpPr>
        <p:spPr>
          <a:xfrm>
            <a:off x="8429636" y="622518"/>
            <a:ext cx="3334739"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dynamic</a:t>
            </a:r>
          </a:p>
        </p:txBody>
      </p:sp>
      <p:grpSp>
        <p:nvGrpSpPr>
          <p:cNvPr id="36" name="Group 35">
            <a:extLst>
              <a:ext uri="{FF2B5EF4-FFF2-40B4-BE49-F238E27FC236}">
                <a16:creationId xmlns:a16="http://schemas.microsoft.com/office/drawing/2014/main" id="{D53879CB-A567-E2BE-8F3E-6EDC3C4650A8}"/>
              </a:ext>
            </a:extLst>
          </p:cNvPr>
          <p:cNvGrpSpPr/>
          <p:nvPr/>
        </p:nvGrpSpPr>
        <p:grpSpPr>
          <a:xfrm>
            <a:off x="8443424" y="2374733"/>
            <a:ext cx="3334739" cy="419752"/>
            <a:chOff x="4810126" y="962025"/>
            <a:chExt cx="2901158" cy="419752"/>
          </a:xfrm>
        </p:grpSpPr>
        <p:sp>
          <p:nvSpPr>
            <p:cNvPr id="37" name="Rectangle: Rounded Corners 36">
              <a:extLst>
                <a:ext uri="{FF2B5EF4-FFF2-40B4-BE49-F238E27FC236}">
                  <a16:creationId xmlns:a16="http://schemas.microsoft.com/office/drawing/2014/main" id="{97E217B2-047C-69B7-B16E-EA32151D6E90}"/>
                </a:ext>
              </a:extLst>
            </p:cNvPr>
            <p:cNvSpPr/>
            <p:nvPr/>
          </p:nvSpPr>
          <p:spPr bwMode="auto">
            <a:xfrm>
              <a:off x="4810126" y="962025"/>
              <a:ext cx="2901158" cy="419752"/>
            </a:xfrm>
            <a:prstGeom prst="roundRect">
              <a:avLst>
                <a:gd name="adj" fmla="val 13351"/>
              </a:avLst>
            </a:prstGeom>
            <a:solidFill>
              <a:schemeClr val="bg1"/>
            </a:solid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TextBox 37">
              <a:extLst>
                <a:ext uri="{FF2B5EF4-FFF2-40B4-BE49-F238E27FC236}">
                  <a16:creationId xmlns:a16="http://schemas.microsoft.com/office/drawing/2014/main" id="{D317E305-5D82-E69F-2401-B984106845FD}"/>
                </a:ext>
              </a:extLst>
            </p:cNvPr>
            <p:cNvSpPr txBox="1"/>
            <p:nvPr/>
          </p:nvSpPr>
          <p:spPr>
            <a:xfrm>
              <a:off x="5191127" y="982145"/>
              <a:ext cx="2426738" cy="369332"/>
            </a:xfrm>
            <a:prstGeom prst="rect">
              <a:avLst/>
            </a:prstGeom>
            <a:noFill/>
          </p:spPr>
          <p:txBody>
            <a:bodyPr wrap="square" rtlCol="0">
              <a:spAutoFit/>
            </a:bodyPr>
            <a:lstStyle/>
            <a:p>
              <a:r>
                <a:rPr lang="en-US" sz="1800" b="1" dirty="0">
                  <a:solidFill>
                    <a:srgbClr val="C00000"/>
                  </a:solidFill>
                  <a:latin typeface="Arial Narrow" panose="020B0606020202030204" pitchFamily="34" charset="0"/>
                </a:rPr>
                <a:t>2. Dynamic WEZ</a:t>
              </a:r>
              <a:endParaRPr lang="en-US" sz="1800" dirty="0">
                <a:solidFill>
                  <a:srgbClr val="C00000"/>
                </a:solidFill>
                <a:latin typeface="Arial Narrow" panose="020B0606020202030204" pitchFamily="34" charset="0"/>
              </a:endParaRPr>
            </a:p>
          </p:txBody>
        </p:sp>
        <p:sp>
          <p:nvSpPr>
            <p:cNvPr id="39" name="Arrow: Chevron 38">
              <a:extLst>
                <a:ext uri="{FF2B5EF4-FFF2-40B4-BE49-F238E27FC236}">
                  <a16:creationId xmlns:a16="http://schemas.microsoft.com/office/drawing/2014/main" id="{FF0DBF1D-116A-2121-1CEA-77F30BABD4CD}"/>
                </a:ext>
              </a:extLst>
            </p:cNvPr>
            <p:cNvSpPr/>
            <p:nvPr/>
          </p:nvSpPr>
          <p:spPr bwMode="auto">
            <a:xfrm>
              <a:off x="4895843" y="1028700"/>
              <a:ext cx="295275" cy="284120"/>
            </a:xfrm>
            <a:prstGeom prst="chevron">
              <a:avLst/>
            </a:prstGeom>
            <a:solidFill>
              <a:srgbClr val="C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0" name="Group 39">
            <a:extLst>
              <a:ext uri="{FF2B5EF4-FFF2-40B4-BE49-F238E27FC236}">
                <a16:creationId xmlns:a16="http://schemas.microsoft.com/office/drawing/2014/main" id="{ED1CCF31-D009-43E1-7DC1-620AB3AB3BE7}"/>
              </a:ext>
            </a:extLst>
          </p:cNvPr>
          <p:cNvGrpSpPr/>
          <p:nvPr/>
        </p:nvGrpSpPr>
        <p:grpSpPr>
          <a:xfrm>
            <a:off x="8448235" y="2958183"/>
            <a:ext cx="3334739" cy="419752"/>
            <a:chOff x="4810126" y="962025"/>
            <a:chExt cx="2901158" cy="419752"/>
          </a:xfrm>
        </p:grpSpPr>
        <p:sp>
          <p:nvSpPr>
            <p:cNvPr id="41" name="Rectangle: Rounded Corners 40">
              <a:extLst>
                <a:ext uri="{FF2B5EF4-FFF2-40B4-BE49-F238E27FC236}">
                  <a16:creationId xmlns:a16="http://schemas.microsoft.com/office/drawing/2014/main" id="{A266DAE8-63F9-6BEE-BB69-03BDF308E797}"/>
                </a:ext>
              </a:extLst>
            </p:cNvPr>
            <p:cNvSpPr/>
            <p:nvPr/>
          </p:nvSpPr>
          <p:spPr bwMode="auto">
            <a:xfrm>
              <a:off x="4810126" y="962025"/>
              <a:ext cx="2901158" cy="419752"/>
            </a:xfrm>
            <a:prstGeom prst="roundRect">
              <a:avLst>
                <a:gd name="adj" fmla="val 13351"/>
              </a:avLst>
            </a:prstGeom>
            <a:solidFill>
              <a:schemeClr val="bg1"/>
            </a:solid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TextBox 41">
              <a:extLst>
                <a:ext uri="{FF2B5EF4-FFF2-40B4-BE49-F238E27FC236}">
                  <a16:creationId xmlns:a16="http://schemas.microsoft.com/office/drawing/2014/main" id="{D081BA1D-0437-40AA-DE09-BB2C49360671}"/>
                </a:ext>
              </a:extLst>
            </p:cNvPr>
            <p:cNvSpPr txBox="1"/>
            <p:nvPr/>
          </p:nvSpPr>
          <p:spPr>
            <a:xfrm>
              <a:off x="5191127" y="982145"/>
              <a:ext cx="2426738" cy="369332"/>
            </a:xfrm>
            <a:prstGeom prst="rect">
              <a:avLst/>
            </a:prstGeom>
            <a:noFill/>
          </p:spPr>
          <p:txBody>
            <a:bodyPr wrap="square" rtlCol="0">
              <a:spAutoFit/>
            </a:bodyPr>
            <a:lstStyle/>
            <a:p>
              <a:r>
                <a:rPr lang="en-US" sz="1800" b="1" dirty="0">
                  <a:solidFill>
                    <a:srgbClr val="C00000"/>
                  </a:solidFill>
                  <a:latin typeface="Arial Narrow" panose="020B0606020202030204" pitchFamily="34" charset="0"/>
                </a:rPr>
                <a:t>3. Live target timeline</a:t>
              </a:r>
              <a:endParaRPr lang="en-US" sz="1800" dirty="0">
                <a:solidFill>
                  <a:srgbClr val="C00000"/>
                </a:solidFill>
                <a:latin typeface="Arial Narrow" panose="020B0606020202030204" pitchFamily="34" charset="0"/>
              </a:endParaRPr>
            </a:p>
          </p:txBody>
        </p:sp>
        <p:sp>
          <p:nvSpPr>
            <p:cNvPr id="43" name="Arrow: Chevron 42">
              <a:extLst>
                <a:ext uri="{FF2B5EF4-FFF2-40B4-BE49-F238E27FC236}">
                  <a16:creationId xmlns:a16="http://schemas.microsoft.com/office/drawing/2014/main" id="{FCE22882-BBC9-8518-E70C-210B61D1848C}"/>
                </a:ext>
              </a:extLst>
            </p:cNvPr>
            <p:cNvSpPr/>
            <p:nvPr/>
          </p:nvSpPr>
          <p:spPr bwMode="auto">
            <a:xfrm>
              <a:off x="4895843" y="1028700"/>
              <a:ext cx="295275" cy="284120"/>
            </a:xfrm>
            <a:prstGeom prst="chevron">
              <a:avLst/>
            </a:prstGeom>
            <a:solidFill>
              <a:srgbClr val="C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4" name="Group 43">
            <a:extLst>
              <a:ext uri="{FF2B5EF4-FFF2-40B4-BE49-F238E27FC236}">
                <a16:creationId xmlns:a16="http://schemas.microsoft.com/office/drawing/2014/main" id="{8B69D108-9A55-D66B-B9C2-098F1811DE2D}"/>
              </a:ext>
            </a:extLst>
          </p:cNvPr>
          <p:cNvGrpSpPr/>
          <p:nvPr/>
        </p:nvGrpSpPr>
        <p:grpSpPr>
          <a:xfrm>
            <a:off x="8443424" y="3539761"/>
            <a:ext cx="3334739" cy="419752"/>
            <a:chOff x="4810126" y="962025"/>
            <a:chExt cx="2901158" cy="419752"/>
          </a:xfrm>
        </p:grpSpPr>
        <p:sp>
          <p:nvSpPr>
            <p:cNvPr id="45" name="Rectangle: Rounded Corners 44">
              <a:extLst>
                <a:ext uri="{FF2B5EF4-FFF2-40B4-BE49-F238E27FC236}">
                  <a16:creationId xmlns:a16="http://schemas.microsoft.com/office/drawing/2014/main" id="{CFAFF3AC-90DA-DBD2-2684-AEC049741C32}"/>
                </a:ext>
              </a:extLst>
            </p:cNvPr>
            <p:cNvSpPr/>
            <p:nvPr/>
          </p:nvSpPr>
          <p:spPr bwMode="auto">
            <a:xfrm>
              <a:off x="4810126" y="962025"/>
              <a:ext cx="2901158" cy="419752"/>
            </a:xfrm>
            <a:prstGeom prst="roundRect">
              <a:avLst>
                <a:gd name="adj" fmla="val 13351"/>
              </a:avLst>
            </a:prstGeom>
            <a:solidFill>
              <a:schemeClr val="bg1"/>
            </a:solid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6" name="TextBox 45">
              <a:extLst>
                <a:ext uri="{FF2B5EF4-FFF2-40B4-BE49-F238E27FC236}">
                  <a16:creationId xmlns:a16="http://schemas.microsoft.com/office/drawing/2014/main" id="{D1097866-E789-7B64-B294-C2BADABC950D}"/>
                </a:ext>
              </a:extLst>
            </p:cNvPr>
            <p:cNvSpPr txBox="1"/>
            <p:nvPr/>
          </p:nvSpPr>
          <p:spPr>
            <a:xfrm>
              <a:off x="5191127" y="982145"/>
              <a:ext cx="2426738" cy="369332"/>
            </a:xfrm>
            <a:prstGeom prst="rect">
              <a:avLst/>
            </a:prstGeom>
            <a:noFill/>
          </p:spPr>
          <p:txBody>
            <a:bodyPr wrap="square" rtlCol="0">
              <a:spAutoFit/>
            </a:bodyPr>
            <a:lstStyle/>
            <a:p>
              <a:r>
                <a:rPr lang="en-US" sz="1800" b="1" dirty="0">
                  <a:solidFill>
                    <a:srgbClr val="C00000"/>
                  </a:solidFill>
                  <a:latin typeface="Arial Narrow" panose="020B0606020202030204" pitchFamily="34" charset="0"/>
                </a:rPr>
                <a:t>4. Dynamic threat list</a:t>
              </a:r>
              <a:endParaRPr lang="en-US" sz="1800" dirty="0">
                <a:solidFill>
                  <a:srgbClr val="C00000"/>
                </a:solidFill>
                <a:latin typeface="Arial Narrow" panose="020B0606020202030204" pitchFamily="34" charset="0"/>
              </a:endParaRPr>
            </a:p>
          </p:txBody>
        </p:sp>
        <p:sp>
          <p:nvSpPr>
            <p:cNvPr id="47" name="Arrow: Chevron 46">
              <a:extLst>
                <a:ext uri="{FF2B5EF4-FFF2-40B4-BE49-F238E27FC236}">
                  <a16:creationId xmlns:a16="http://schemas.microsoft.com/office/drawing/2014/main" id="{0A509B65-CE37-5D70-5F37-0F3DB4410885}"/>
                </a:ext>
              </a:extLst>
            </p:cNvPr>
            <p:cNvSpPr/>
            <p:nvPr/>
          </p:nvSpPr>
          <p:spPr bwMode="auto">
            <a:xfrm>
              <a:off x="4895843" y="1028700"/>
              <a:ext cx="295275" cy="284120"/>
            </a:xfrm>
            <a:prstGeom prst="chevron">
              <a:avLst/>
            </a:prstGeom>
            <a:solidFill>
              <a:srgbClr val="C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8" name="Group 47">
            <a:extLst>
              <a:ext uri="{FF2B5EF4-FFF2-40B4-BE49-F238E27FC236}">
                <a16:creationId xmlns:a16="http://schemas.microsoft.com/office/drawing/2014/main" id="{482AC67D-598C-7858-9047-7BBD35575FBD}"/>
              </a:ext>
            </a:extLst>
          </p:cNvPr>
          <p:cNvGrpSpPr/>
          <p:nvPr/>
        </p:nvGrpSpPr>
        <p:grpSpPr>
          <a:xfrm>
            <a:off x="8443424" y="4120166"/>
            <a:ext cx="3334739" cy="419752"/>
            <a:chOff x="4810126" y="962025"/>
            <a:chExt cx="2901158" cy="419752"/>
          </a:xfrm>
        </p:grpSpPr>
        <p:sp>
          <p:nvSpPr>
            <p:cNvPr id="49" name="Rectangle: Rounded Corners 48">
              <a:extLst>
                <a:ext uri="{FF2B5EF4-FFF2-40B4-BE49-F238E27FC236}">
                  <a16:creationId xmlns:a16="http://schemas.microsoft.com/office/drawing/2014/main" id="{B24DA8E7-3C81-551E-763E-00B0ECFE59E3}"/>
                </a:ext>
              </a:extLst>
            </p:cNvPr>
            <p:cNvSpPr/>
            <p:nvPr/>
          </p:nvSpPr>
          <p:spPr bwMode="auto">
            <a:xfrm>
              <a:off x="4810126" y="962025"/>
              <a:ext cx="2901158" cy="419752"/>
            </a:xfrm>
            <a:prstGeom prst="roundRect">
              <a:avLst>
                <a:gd name="adj" fmla="val 13351"/>
              </a:avLst>
            </a:prstGeom>
            <a:solidFill>
              <a:schemeClr val="bg1"/>
            </a:solid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0" name="TextBox 49">
              <a:extLst>
                <a:ext uri="{FF2B5EF4-FFF2-40B4-BE49-F238E27FC236}">
                  <a16:creationId xmlns:a16="http://schemas.microsoft.com/office/drawing/2014/main" id="{C5B89BBD-6458-EA47-FD83-D7D596780624}"/>
                </a:ext>
              </a:extLst>
            </p:cNvPr>
            <p:cNvSpPr txBox="1"/>
            <p:nvPr/>
          </p:nvSpPr>
          <p:spPr>
            <a:xfrm>
              <a:off x="5191127" y="982145"/>
              <a:ext cx="2426738" cy="369332"/>
            </a:xfrm>
            <a:prstGeom prst="rect">
              <a:avLst/>
            </a:prstGeom>
            <a:noFill/>
          </p:spPr>
          <p:txBody>
            <a:bodyPr wrap="square" rtlCol="0">
              <a:spAutoFit/>
            </a:bodyPr>
            <a:lstStyle/>
            <a:p>
              <a:r>
                <a:rPr lang="en-US" sz="1800" b="1" dirty="0">
                  <a:solidFill>
                    <a:srgbClr val="C00000"/>
                  </a:solidFill>
                  <a:latin typeface="Arial Narrow" panose="020B0606020202030204" pitchFamily="34" charset="0"/>
                </a:rPr>
                <a:t>5. Critical task status</a:t>
              </a:r>
              <a:endParaRPr lang="en-US" sz="1800" dirty="0">
                <a:solidFill>
                  <a:srgbClr val="C00000"/>
                </a:solidFill>
                <a:latin typeface="Arial Narrow" panose="020B0606020202030204" pitchFamily="34" charset="0"/>
              </a:endParaRPr>
            </a:p>
          </p:txBody>
        </p:sp>
        <p:sp>
          <p:nvSpPr>
            <p:cNvPr id="51" name="Arrow: Chevron 50">
              <a:extLst>
                <a:ext uri="{FF2B5EF4-FFF2-40B4-BE49-F238E27FC236}">
                  <a16:creationId xmlns:a16="http://schemas.microsoft.com/office/drawing/2014/main" id="{2AE44EEC-C577-9C78-A94E-CF65C232DA7B}"/>
                </a:ext>
              </a:extLst>
            </p:cNvPr>
            <p:cNvSpPr/>
            <p:nvPr/>
          </p:nvSpPr>
          <p:spPr bwMode="auto">
            <a:xfrm>
              <a:off x="4895843" y="1028700"/>
              <a:ext cx="295275" cy="284120"/>
            </a:xfrm>
            <a:prstGeom prst="chevron">
              <a:avLst/>
            </a:prstGeom>
            <a:solidFill>
              <a:srgbClr val="C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52" name="Group 51">
            <a:extLst>
              <a:ext uri="{FF2B5EF4-FFF2-40B4-BE49-F238E27FC236}">
                <a16:creationId xmlns:a16="http://schemas.microsoft.com/office/drawing/2014/main" id="{F92B93F1-6283-A7AB-30A2-0BB02162A5DF}"/>
              </a:ext>
            </a:extLst>
          </p:cNvPr>
          <p:cNvGrpSpPr/>
          <p:nvPr/>
        </p:nvGrpSpPr>
        <p:grpSpPr>
          <a:xfrm>
            <a:off x="8443424" y="4693012"/>
            <a:ext cx="3334739" cy="419752"/>
            <a:chOff x="4810126" y="962025"/>
            <a:chExt cx="2901158" cy="419752"/>
          </a:xfrm>
        </p:grpSpPr>
        <p:sp>
          <p:nvSpPr>
            <p:cNvPr id="53" name="Rectangle: Rounded Corners 52">
              <a:extLst>
                <a:ext uri="{FF2B5EF4-FFF2-40B4-BE49-F238E27FC236}">
                  <a16:creationId xmlns:a16="http://schemas.microsoft.com/office/drawing/2014/main" id="{16924854-0A47-FCBD-E8EB-945443409E2B}"/>
                </a:ext>
              </a:extLst>
            </p:cNvPr>
            <p:cNvSpPr/>
            <p:nvPr/>
          </p:nvSpPr>
          <p:spPr bwMode="auto">
            <a:xfrm>
              <a:off x="4810126" y="962025"/>
              <a:ext cx="2901158" cy="419752"/>
            </a:xfrm>
            <a:prstGeom prst="roundRect">
              <a:avLst>
                <a:gd name="adj" fmla="val 13351"/>
              </a:avLst>
            </a:prstGeom>
            <a:solidFill>
              <a:schemeClr val="bg1"/>
            </a:solid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4" name="TextBox 53">
              <a:extLst>
                <a:ext uri="{FF2B5EF4-FFF2-40B4-BE49-F238E27FC236}">
                  <a16:creationId xmlns:a16="http://schemas.microsoft.com/office/drawing/2014/main" id="{F5454C93-336E-E5F4-7474-08F09019F2C2}"/>
                </a:ext>
              </a:extLst>
            </p:cNvPr>
            <p:cNvSpPr txBox="1"/>
            <p:nvPr/>
          </p:nvSpPr>
          <p:spPr>
            <a:xfrm>
              <a:off x="5191127" y="982145"/>
              <a:ext cx="2426738" cy="369332"/>
            </a:xfrm>
            <a:prstGeom prst="rect">
              <a:avLst/>
            </a:prstGeom>
            <a:noFill/>
          </p:spPr>
          <p:txBody>
            <a:bodyPr wrap="square" rtlCol="0">
              <a:spAutoFit/>
            </a:bodyPr>
            <a:lstStyle/>
            <a:p>
              <a:r>
                <a:rPr lang="en-US" sz="1800" b="1" dirty="0">
                  <a:solidFill>
                    <a:srgbClr val="C00000"/>
                  </a:solidFill>
                  <a:latin typeface="Arial Narrow" panose="020B0606020202030204" pitchFamily="34" charset="0"/>
                </a:rPr>
                <a:t>6. Shared situation status</a:t>
              </a:r>
              <a:endParaRPr lang="en-US" sz="1800" dirty="0">
                <a:solidFill>
                  <a:srgbClr val="C00000"/>
                </a:solidFill>
                <a:latin typeface="Arial Narrow" panose="020B0606020202030204" pitchFamily="34" charset="0"/>
              </a:endParaRPr>
            </a:p>
          </p:txBody>
        </p:sp>
        <p:sp>
          <p:nvSpPr>
            <p:cNvPr id="55" name="Arrow: Chevron 54">
              <a:extLst>
                <a:ext uri="{FF2B5EF4-FFF2-40B4-BE49-F238E27FC236}">
                  <a16:creationId xmlns:a16="http://schemas.microsoft.com/office/drawing/2014/main" id="{BAC26036-A500-8C84-2493-498B1FB8FCC0}"/>
                </a:ext>
              </a:extLst>
            </p:cNvPr>
            <p:cNvSpPr/>
            <p:nvPr/>
          </p:nvSpPr>
          <p:spPr bwMode="auto">
            <a:xfrm>
              <a:off x="4895843" y="1028700"/>
              <a:ext cx="295275" cy="284120"/>
            </a:xfrm>
            <a:prstGeom prst="chevron">
              <a:avLst/>
            </a:prstGeom>
            <a:solidFill>
              <a:srgbClr val="C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56" name="Group 55">
            <a:extLst>
              <a:ext uri="{FF2B5EF4-FFF2-40B4-BE49-F238E27FC236}">
                <a16:creationId xmlns:a16="http://schemas.microsoft.com/office/drawing/2014/main" id="{D5650C8C-E68C-ED0D-1A8F-D1632781E1D0}"/>
              </a:ext>
            </a:extLst>
          </p:cNvPr>
          <p:cNvGrpSpPr/>
          <p:nvPr/>
        </p:nvGrpSpPr>
        <p:grpSpPr>
          <a:xfrm>
            <a:off x="8443424" y="5272484"/>
            <a:ext cx="3334739" cy="419752"/>
            <a:chOff x="4810126" y="962025"/>
            <a:chExt cx="2901158" cy="419752"/>
          </a:xfrm>
        </p:grpSpPr>
        <p:sp>
          <p:nvSpPr>
            <p:cNvPr id="57" name="Rectangle: Rounded Corners 56">
              <a:extLst>
                <a:ext uri="{FF2B5EF4-FFF2-40B4-BE49-F238E27FC236}">
                  <a16:creationId xmlns:a16="http://schemas.microsoft.com/office/drawing/2014/main" id="{719C0FF2-9712-BDB4-C609-3F24A90D5CCD}"/>
                </a:ext>
              </a:extLst>
            </p:cNvPr>
            <p:cNvSpPr/>
            <p:nvPr/>
          </p:nvSpPr>
          <p:spPr bwMode="auto">
            <a:xfrm>
              <a:off x="4810126" y="962025"/>
              <a:ext cx="2901158" cy="419752"/>
            </a:xfrm>
            <a:prstGeom prst="roundRect">
              <a:avLst>
                <a:gd name="adj" fmla="val 13351"/>
              </a:avLst>
            </a:prstGeom>
            <a:solidFill>
              <a:schemeClr val="bg1"/>
            </a:solidFill>
            <a:ln w="57150"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8" name="TextBox 57">
              <a:extLst>
                <a:ext uri="{FF2B5EF4-FFF2-40B4-BE49-F238E27FC236}">
                  <a16:creationId xmlns:a16="http://schemas.microsoft.com/office/drawing/2014/main" id="{58AE47E7-1D2D-9D69-4FA7-92A1452B9647}"/>
                </a:ext>
              </a:extLst>
            </p:cNvPr>
            <p:cNvSpPr txBox="1"/>
            <p:nvPr/>
          </p:nvSpPr>
          <p:spPr>
            <a:xfrm>
              <a:off x="5191127" y="982145"/>
              <a:ext cx="2426738" cy="369332"/>
            </a:xfrm>
            <a:prstGeom prst="rect">
              <a:avLst/>
            </a:prstGeom>
            <a:noFill/>
          </p:spPr>
          <p:txBody>
            <a:bodyPr wrap="square" rtlCol="0">
              <a:spAutoFit/>
            </a:bodyPr>
            <a:lstStyle/>
            <a:p>
              <a:r>
                <a:rPr lang="en-US" sz="1800" b="1" dirty="0">
                  <a:solidFill>
                    <a:srgbClr val="C00000"/>
                  </a:solidFill>
                  <a:latin typeface="Arial Narrow" panose="020B0606020202030204" pitchFamily="34" charset="0"/>
                </a:rPr>
                <a:t>7. Human-machine chat</a:t>
              </a:r>
              <a:endParaRPr lang="en-US" sz="1800" dirty="0">
                <a:solidFill>
                  <a:srgbClr val="C00000"/>
                </a:solidFill>
                <a:latin typeface="Arial Narrow" panose="020B0606020202030204" pitchFamily="34" charset="0"/>
              </a:endParaRPr>
            </a:p>
          </p:txBody>
        </p:sp>
        <p:sp>
          <p:nvSpPr>
            <p:cNvPr id="59" name="Arrow: Chevron 58">
              <a:extLst>
                <a:ext uri="{FF2B5EF4-FFF2-40B4-BE49-F238E27FC236}">
                  <a16:creationId xmlns:a16="http://schemas.microsoft.com/office/drawing/2014/main" id="{33BC20B1-E2A5-1C03-E654-5E1738D2B0CA}"/>
                </a:ext>
              </a:extLst>
            </p:cNvPr>
            <p:cNvSpPr/>
            <p:nvPr/>
          </p:nvSpPr>
          <p:spPr bwMode="auto">
            <a:xfrm>
              <a:off x="4895843" y="1028700"/>
              <a:ext cx="295275" cy="284120"/>
            </a:xfrm>
            <a:prstGeom prst="chevron">
              <a:avLst/>
            </a:prstGeom>
            <a:solidFill>
              <a:srgbClr val="C0000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60" name="TextBox 59">
            <a:extLst>
              <a:ext uri="{FF2B5EF4-FFF2-40B4-BE49-F238E27FC236}">
                <a16:creationId xmlns:a16="http://schemas.microsoft.com/office/drawing/2014/main" id="{0E429DCE-0D1D-9C3C-45B8-9F9626B85D9D}"/>
              </a:ext>
            </a:extLst>
          </p:cNvPr>
          <p:cNvSpPr txBox="1"/>
          <p:nvPr/>
        </p:nvSpPr>
        <p:spPr>
          <a:xfrm>
            <a:off x="336006" y="769308"/>
            <a:ext cx="7757624" cy="584775"/>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With an</a:t>
            </a:r>
            <a:r>
              <a:rPr kumimoji="0" lang="en-US" b="1" i="0" u="none" strike="noStrike" cap="none" normalizeH="0" dirty="0">
                <a:ln>
                  <a:noFill/>
                </a:ln>
                <a:solidFill>
                  <a:schemeClr val="bg1"/>
                </a:solidFill>
                <a:effectLst/>
                <a:latin typeface="MV Boli" panose="02000500030200090000" pitchFamily="2" charset="0"/>
                <a:cs typeface="MV Boli" panose="02000500030200090000" pitchFamily="2" charset="0"/>
              </a:rPr>
              <a:t> AI Weapons Systems Officer</a:t>
            </a:r>
            <a:endParaRPr kumimoji="0" lang="en-US" b="1"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
        <p:nvSpPr>
          <p:cNvPr id="61" name="TextBox 60">
            <a:extLst>
              <a:ext uri="{FF2B5EF4-FFF2-40B4-BE49-F238E27FC236}">
                <a16:creationId xmlns:a16="http://schemas.microsoft.com/office/drawing/2014/main" id="{EB2088C5-A2DF-62F0-05E1-5CADE6EDFDC3}"/>
              </a:ext>
            </a:extLst>
          </p:cNvPr>
          <p:cNvSpPr txBox="1"/>
          <p:nvPr/>
        </p:nvSpPr>
        <p:spPr>
          <a:xfrm>
            <a:off x="8422742" y="1021430"/>
            <a:ext cx="3334739"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dirty="0">
                <a:ln>
                  <a:noFill/>
                </a:ln>
                <a:solidFill>
                  <a:schemeClr val="bg1"/>
                </a:solidFill>
                <a:effectLst/>
                <a:latin typeface="MV Boli" panose="02000500030200090000" pitchFamily="2" charset="0"/>
                <a:cs typeface="MV Boli" panose="02000500030200090000" pitchFamily="2" charset="0"/>
              </a:rPr>
              <a:t>components</a:t>
            </a:r>
            <a:endParaRPr kumimoji="0" lang="en-US" sz="2800" b="1" i="0" u="none" strike="noStrike" cap="none" normalizeH="0" baseline="0" dirty="0">
              <a:ln>
                <a:noFill/>
              </a:ln>
              <a:solidFill>
                <a:schemeClr val="bg1"/>
              </a:solidFill>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720784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par>
                          <p:cTn id="8" fill="hold">
                            <p:stCondLst>
                              <p:cond delay="13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1000"/>
                                        <p:tgtEl>
                                          <p:spTgt spid="60"/>
                                        </p:tgtEl>
                                      </p:cBhvr>
                                    </p:animEffect>
                                  </p:childTnLst>
                                </p:cTn>
                              </p:par>
                            </p:childTnLst>
                          </p:cTn>
                        </p:par>
                        <p:par>
                          <p:cTn id="12" fill="hold">
                            <p:stCondLst>
                              <p:cond delay="2300"/>
                            </p:stCondLst>
                            <p:childTnLst>
                              <p:par>
                                <p:cTn id="13" presetID="10" presetClass="entr" presetSubtype="0" fill="hold" nodeType="afterEffect">
                                  <p:stCondLst>
                                    <p:cond delay="40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500"/>
                                        <p:tgtEl>
                                          <p:spTgt spid="61"/>
                                        </p:tgtEl>
                                      </p:cBhvr>
                                    </p:animEffect>
                                  </p:childTnLst>
                                </p:cTn>
                              </p:par>
                            </p:childTnLst>
                          </p:cTn>
                        </p:par>
                        <p:par>
                          <p:cTn id="25" fill="hold">
                            <p:stCondLst>
                              <p:cond delay="1000"/>
                            </p:stCondLst>
                            <p:childTnLst>
                              <p:par>
                                <p:cTn id="26" presetID="2" presetClass="entr" presetSubtype="4"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ppt_x"/>
                                          </p:val>
                                        </p:tav>
                                        <p:tav tm="100000">
                                          <p:val>
                                            <p:strVal val="#ppt_x"/>
                                          </p:val>
                                        </p:tav>
                                      </p:tavLst>
                                    </p:anim>
                                    <p:anim calcmode="lin" valueType="num">
                                      <p:cBhvr additive="base">
                                        <p:cTn id="29" dur="500" fill="hold"/>
                                        <p:tgtEl>
                                          <p:spTgt spid="18"/>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500" fill="hold"/>
                                        <p:tgtEl>
                                          <p:spTgt spid="36"/>
                                        </p:tgtEl>
                                        <p:attrNameLst>
                                          <p:attrName>ppt_x</p:attrName>
                                        </p:attrNameLst>
                                      </p:cBhvr>
                                      <p:tavLst>
                                        <p:tav tm="0">
                                          <p:val>
                                            <p:strVal val="#ppt_x"/>
                                          </p:val>
                                        </p:tav>
                                        <p:tav tm="100000">
                                          <p:val>
                                            <p:strVal val="#ppt_x"/>
                                          </p:val>
                                        </p:tav>
                                      </p:tavLst>
                                    </p:anim>
                                    <p:anim calcmode="lin" valueType="num">
                                      <p:cBhvr additive="base">
                                        <p:cTn id="34" dur="500" fill="hold"/>
                                        <p:tgtEl>
                                          <p:spTgt spid="36"/>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4"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ppt_x"/>
                                          </p:val>
                                        </p:tav>
                                        <p:tav tm="100000">
                                          <p:val>
                                            <p:strVal val="#ppt_x"/>
                                          </p:val>
                                        </p:tav>
                                      </p:tavLst>
                                    </p:anim>
                                    <p:anim calcmode="lin" valueType="num">
                                      <p:cBhvr additive="base">
                                        <p:cTn id="39" dur="500" fill="hold"/>
                                        <p:tgtEl>
                                          <p:spTgt spid="40"/>
                                        </p:tgtEl>
                                        <p:attrNameLst>
                                          <p:attrName>ppt_y</p:attrName>
                                        </p:attrNameLst>
                                      </p:cBhvr>
                                      <p:tavLst>
                                        <p:tav tm="0">
                                          <p:val>
                                            <p:strVal val="1+#ppt_h/2"/>
                                          </p:val>
                                        </p:tav>
                                        <p:tav tm="100000">
                                          <p:val>
                                            <p:strVal val="#ppt_y"/>
                                          </p:val>
                                        </p:tav>
                                      </p:tavLst>
                                    </p:anim>
                                  </p:childTnLst>
                                </p:cTn>
                              </p:par>
                            </p:childTnLst>
                          </p:cTn>
                        </p:par>
                        <p:par>
                          <p:cTn id="40" fill="hold">
                            <p:stCondLst>
                              <p:cond delay="2500"/>
                            </p:stCondLst>
                            <p:childTnLst>
                              <p:par>
                                <p:cTn id="41" presetID="2" presetClass="entr" presetSubtype="4" fill="hold" nodeType="afterEffect">
                                  <p:stCondLst>
                                    <p:cond delay="0"/>
                                  </p:stCondLst>
                                  <p:childTnLst>
                                    <p:set>
                                      <p:cBhvr>
                                        <p:cTn id="42" dur="1" fill="hold">
                                          <p:stCondLst>
                                            <p:cond delay="0"/>
                                          </p:stCondLst>
                                        </p:cTn>
                                        <p:tgtEl>
                                          <p:spTgt spid="44"/>
                                        </p:tgtEl>
                                        <p:attrNameLst>
                                          <p:attrName>style.visibility</p:attrName>
                                        </p:attrNameLst>
                                      </p:cBhvr>
                                      <p:to>
                                        <p:strVal val="visible"/>
                                      </p:to>
                                    </p:set>
                                    <p:anim calcmode="lin" valueType="num">
                                      <p:cBhvr additive="base">
                                        <p:cTn id="43" dur="500" fill="hold"/>
                                        <p:tgtEl>
                                          <p:spTgt spid="44"/>
                                        </p:tgtEl>
                                        <p:attrNameLst>
                                          <p:attrName>ppt_x</p:attrName>
                                        </p:attrNameLst>
                                      </p:cBhvr>
                                      <p:tavLst>
                                        <p:tav tm="0">
                                          <p:val>
                                            <p:strVal val="#ppt_x"/>
                                          </p:val>
                                        </p:tav>
                                        <p:tav tm="100000">
                                          <p:val>
                                            <p:strVal val="#ppt_x"/>
                                          </p:val>
                                        </p:tav>
                                      </p:tavLst>
                                    </p:anim>
                                    <p:anim calcmode="lin" valueType="num">
                                      <p:cBhvr additive="base">
                                        <p:cTn id="44" dur="500" fill="hold"/>
                                        <p:tgtEl>
                                          <p:spTgt spid="44"/>
                                        </p:tgtEl>
                                        <p:attrNameLst>
                                          <p:attrName>ppt_y</p:attrName>
                                        </p:attrNameLst>
                                      </p:cBhvr>
                                      <p:tavLst>
                                        <p:tav tm="0">
                                          <p:val>
                                            <p:strVal val="1+#ppt_h/2"/>
                                          </p:val>
                                        </p:tav>
                                        <p:tav tm="100000">
                                          <p:val>
                                            <p:strVal val="#ppt_y"/>
                                          </p:val>
                                        </p:tav>
                                      </p:tavLst>
                                    </p:anim>
                                  </p:childTnLst>
                                </p:cTn>
                              </p:par>
                            </p:childTnLst>
                          </p:cTn>
                        </p:par>
                        <p:par>
                          <p:cTn id="45" fill="hold">
                            <p:stCondLst>
                              <p:cond delay="3000"/>
                            </p:stCondLst>
                            <p:childTnLst>
                              <p:par>
                                <p:cTn id="46" presetID="2" presetClass="entr" presetSubtype="4" fill="hold" nodeType="afterEffect">
                                  <p:stCondLst>
                                    <p:cond delay="0"/>
                                  </p:stCondLst>
                                  <p:childTnLst>
                                    <p:set>
                                      <p:cBhvr>
                                        <p:cTn id="47" dur="1" fill="hold">
                                          <p:stCondLst>
                                            <p:cond delay="0"/>
                                          </p:stCondLst>
                                        </p:cTn>
                                        <p:tgtEl>
                                          <p:spTgt spid="48"/>
                                        </p:tgtEl>
                                        <p:attrNameLst>
                                          <p:attrName>style.visibility</p:attrName>
                                        </p:attrNameLst>
                                      </p:cBhvr>
                                      <p:to>
                                        <p:strVal val="visible"/>
                                      </p:to>
                                    </p:set>
                                    <p:anim calcmode="lin" valueType="num">
                                      <p:cBhvr additive="base">
                                        <p:cTn id="48" dur="500" fill="hold"/>
                                        <p:tgtEl>
                                          <p:spTgt spid="48"/>
                                        </p:tgtEl>
                                        <p:attrNameLst>
                                          <p:attrName>ppt_x</p:attrName>
                                        </p:attrNameLst>
                                      </p:cBhvr>
                                      <p:tavLst>
                                        <p:tav tm="0">
                                          <p:val>
                                            <p:strVal val="#ppt_x"/>
                                          </p:val>
                                        </p:tav>
                                        <p:tav tm="100000">
                                          <p:val>
                                            <p:strVal val="#ppt_x"/>
                                          </p:val>
                                        </p:tav>
                                      </p:tavLst>
                                    </p:anim>
                                    <p:anim calcmode="lin" valueType="num">
                                      <p:cBhvr additive="base">
                                        <p:cTn id="49" dur="500" fill="hold"/>
                                        <p:tgtEl>
                                          <p:spTgt spid="48"/>
                                        </p:tgtEl>
                                        <p:attrNameLst>
                                          <p:attrName>ppt_y</p:attrName>
                                        </p:attrNameLst>
                                      </p:cBhvr>
                                      <p:tavLst>
                                        <p:tav tm="0">
                                          <p:val>
                                            <p:strVal val="1+#ppt_h/2"/>
                                          </p:val>
                                        </p:tav>
                                        <p:tav tm="100000">
                                          <p:val>
                                            <p:strVal val="#ppt_y"/>
                                          </p:val>
                                        </p:tav>
                                      </p:tavLst>
                                    </p:anim>
                                  </p:childTnLst>
                                </p:cTn>
                              </p:par>
                            </p:childTnLst>
                          </p:cTn>
                        </p:par>
                        <p:par>
                          <p:cTn id="50" fill="hold">
                            <p:stCondLst>
                              <p:cond delay="3500"/>
                            </p:stCondLst>
                            <p:childTnLst>
                              <p:par>
                                <p:cTn id="51" presetID="2" presetClass="entr" presetSubtype="4" fill="hold" nodeType="afterEffect">
                                  <p:stCondLst>
                                    <p:cond delay="0"/>
                                  </p:stCondLst>
                                  <p:childTnLst>
                                    <p:set>
                                      <p:cBhvr>
                                        <p:cTn id="52" dur="1" fill="hold">
                                          <p:stCondLst>
                                            <p:cond delay="0"/>
                                          </p:stCondLst>
                                        </p:cTn>
                                        <p:tgtEl>
                                          <p:spTgt spid="52"/>
                                        </p:tgtEl>
                                        <p:attrNameLst>
                                          <p:attrName>style.visibility</p:attrName>
                                        </p:attrNameLst>
                                      </p:cBhvr>
                                      <p:to>
                                        <p:strVal val="visible"/>
                                      </p:to>
                                    </p:set>
                                    <p:anim calcmode="lin" valueType="num">
                                      <p:cBhvr additive="base">
                                        <p:cTn id="53" dur="500" fill="hold"/>
                                        <p:tgtEl>
                                          <p:spTgt spid="52"/>
                                        </p:tgtEl>
                                        <p:attrNameLst>
                                          <p:attrName>ppt_x</p:attrName>
                                        </p:attrNameLst>
                                      </p:cBhvr>
                                      <p:tavLst>
                                        <p:tav tm="0">
                                          <p:val>
                                            <p:strVal val="#ppt_x"/>
                                          </p:val>
                                        </p:tav>
                                        <p:tav tm="100000">
                                          <p:val>
                                            <p:strVal val="#ppt_x"/>
                                          </p:val>
                                        </p:tav>
                                      </p:tavLst>
                                    </p:anim>
                                    <p:anim calcmode="lin" valueType="num">
                                      <p:cBhvr additive="base">
                                        <p:cTn id="54" dur="500" fill="hold"/>
                                        <p:tgtEl>
                                          <p:spTgt spid="52"/>
                                        </p:tgtEl>
                                        <p:attrNameLst>
                                          <p:attrName>ppt_y</p:attrName>
                                        </p:attrNameLst>
                                      </p:cBhvr>
                                      <p:tavLst>
                                        <p:tav tm="0">
                                          <p:val>
                                            <p:strVal val="1+#ppt_h/2"/>
                                          </p:val>
                                        </p:tav>
                                        <p:tav tm="100000">
                                          <p:val>
                                            <p:strVal val="#ppt_y"/>
                                          </p:val>
                                        </p:tav>
                                      </p:tavLst>
                                    </p:anim>
                                  </p:childTnLst>
                                </p:cTn>
                              </p:par>
                            </p:childTnLst>
                          </p:cTn>
                        </p:par>
                        <p:par>
                          <p:cTn id="55" fill="hold">
                            <p:stCondLst>
                              <p:cond delay="4000"/>
                            </p:stCondLst>
                            <p:childTnLst>
                              <p:par>
                                <p:cTn id="56" presetID="2" presetClass="entr" presetSubtype="4" fill="hold" nodeType="afterEffect">
                                  <p:stCondLst>
                                    <p:cond delay="0"/>
                                  </p:stCondLst>
                                  <p:childTnLst>
                                    <p:set>
                                      <p:cBhvr>
                                        <p:cTn id="57" dur="1" fill="hold">
                                          <p:stCondLst>
                                            <p:cond delay="0"/>
                                          </p:stCondLst>
                                        </p:cTn>
                                        <p:tgtEl>
                                          <p:spTgt spid="56"/>
                                        </p:tgtEl>
                                        <p:attrNameLst>
                                          <p:attrName>style.visibility</p:attrName>
                                        </p:attrNameLst>
                                      </p:cBhvr>
                                      <p:to>
                                        <p:strVal val="visible"/>
                                      </p:to>
                                    </p:set>
                                    <p:anim calcmode="lin" valueType="num">
                                      <p:cBhvr additive="base">
                                        <p:cTn id="58" dur="500" fill="hold"/>
                                        <p:tgtEl>
                                          <p:spTgt spid="56"/>
                                        </p:tgtEl>
                                        <p:attrNameLst>
                                          <p:attrName>ppt_x</p:attrName>
                                        </p:attrNameLst>
                                      </p:cBhvr>
                                      <p:tavLst>
                                        <p:tav tm="0">
                                          <p:val>
                                            <p:strVal val="#ppt_x"/>
                                          </p:val>
                                        </p:tav>
                                        <p:tav tm="100000">
                                          <p:val>
                                            <p:strVal val="#ppt_x"/>
                                          </p:val>
                                        </p:tav>
                                      </p:tavLst>
                                    </p:anim>
                                    <p:anim calcmode="lin" valueType="num">
                                      <p:cBhvr additive="base">
                                        <p:cTn id="59"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5" grpId="0"/>
      <p:bldP spid="60" grpId="0"/>
      <p:bldP spid="6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EDB95D-71BA-6675-3E2F-F6960872F330}"/>
              </a:ext>
            </a:extLst>
          </p:cNvPr>
          <p:cNvSpPr>
            <a:spLocks noGrp="1"/>
          </p:cNvSpPr>
          <p:nvPr>
            <p:ph type="title"/>
          </p:nvPr>
        </p:nvSpPr>
        <p:spPr>
          <a:xfrm>
            <a:off x="0" y="0"/>
            <a:ext cx="12192000" cy="795130"/>
          </a:xfrm>
        </p:spPr>
        <p:txBody>
          <a:bodyPr/>
          <a:lstStyle/>
          <a:p>
            <a:pPr algn="l"/>
            <a:r>
              <a:rPr lang="en-US" sz="4000">
                <a:latin typeface="Calibri" panose="020F0502020204030204" pitchFamily="34" charset="0"/>
                <a:cs typeface="Calibri" panose="020F0502020204030204" pitchFamily="34" charset="0"/>
              </a:rPr>
              <a:t>     </a:t>
            </a:r>
            <a:r>
              <a:rPr lang="en-US" sz="4000" i="1">
                <a:latin typeface="Calibri" panose="020F0502020204030204" pitchFamily="34" charset="0"/>
                <a:cs typeface="Calibri" panose="020F0502020204030204" pitchFamily="34" charset="0"/>
              </a:rPr>
              <a:t>Can we trust machine?</a:t>
            </a:r>
          </a:p>
        </p:txBody>
      </p:sp>
      <p:pic>
        <p:nvPicPr>
          <p:cNvPr id="15" name="Picture 4" descr="Whiteboard Pictures [HD] | Download Free Images &amp; Stock Photos on Unsplash">
            <a:extLst>
              <a:ext uri="{FF2B5EF4-FFF2-40B4-BE49-F238E27FC236}">
                <a16:creationId xmlns:a16="http://schemas.microsoft.com/office/drawing/2014/main" id="{B0628E96-31D9-C316-2EC9-40D8AFD2081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37A201-DBEE-FD61-D400-A3E8154CA0C0}"/>
              </a:ext>
            </a:extLst>
          </p:cNvPr>
          <p:cNvSpPr txBox="1"/>
          <p:nvPr/>
        </p:nvSpPr>
        <p:spPr>
          <a:xfrm>
            <a:off x="2478881" y="940688"/>
            <a:ext cx="7234238" cy="584775"/>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47494D"/>
                </a:solidFill>
                <a:effectLst/>
                <a:latin typeface="MV Boli" panose="02000500030200090000" pitchFamily="2" charset="0"/>
                <a:cs typeface="MV Boli" panose="02000500030200090000" pitchFamily="2" charset="0"/>
              </a:rPr>
              <a:t>A rapid paradigm shift is underway!</a:t>
            </a:r>
          </a:p>
        </p:txBody>
      </p:sp>
      <p:grpSp>
        <p:nvGrpSpPr>
          <p:cNvPr id="39" name="Group 38">
            <a:extLst>
              <a:ext uri="{FF2B5EF4-FFF2-40B4-BE49-F238E27FC236}">
                <a16:creationId xmlns:a16="http://schemas.microsoft.com/office/drawing/2014/main" id="{597B6798-54A5-DE5B-E34B-7E95DEA5F537}"/>
              </a:ext>
            </a:extLst>
          </p:cNvPr>
          <p:cNvGrpSpPr/>
          <p:nvPr/>
        </p:nvGrpSpPr>
        <p:grpSpPr>
          <a:xfrm rot="5400000">
            <a:off x="92925" y="3366412"/>
            <a:ext cx="3684213" cy="477780"/>
            <a:chOff x="7500988" y="2566535"/>
            <a:chExt cx="3254570" cy="477780"/>
          </a:xfrm>
        </p:grpSpPr>
        <p:sp>
          <p:nvSpPr>
            <p:cNvPr id="36" name="Freeform: Shape 35">
              <a:extLst>
                <a:ext uri="{FF2B5EF4-FFF2-40B4-BE49-F238E27FC236}">
                  <a16:creationId xmlns:a16="http://schemas.microsoft.com/office/drawing/2014/main" id="{9207D173-56E0-7A0C-8438-10AEB288EB14}"/>
                </a:ext>
              </a:extLst>
            </p:cNvPr>
            <p:cNvSpPr/>
            <p:nvPr/>
          </p:nvSpPr>
          <p:spPr bwMode="auto">
            <a:xfrm rot="16509355" flipV="1">
              <a:off x="9041599" y="1330356"/>
              <a:ext cx="227518" cy="3200400"/>
            </a:xfrm>
            <a:custGeom>
              <a:avLst/>
              <a:gdLst>
                <a:gd name="connsiteX0" fmla="*/ 0 w 227518"/>
                <a:gd name="connsiteY0" fmla="*/ 3200400 h 3200400"/>
                <a:gd name="connsiteX1" fmla="*/ 227518 w 227518"/>
                <a:gd name="connsiteY1" fmla="*/ 10523 h 3200400"/>
              </a:gdLst>
              <a:ahLst/>
              <a:cxnLst>
                <a:cxn ang="0">
                  <a:pos x="connsiteX0" y="connsiteY0"/>
                </a:cxn>
                <a:cxn ang="0">
                  <a:pos x="connsiteX1" y="connsiteY1"/>
                </a:cxn>
              </a:cxnLst>
              <a:rect l="l" t="t" r="r" b="b"/>
              <a:pathLst>
                <a:path w="227518" h="3200400" extrusionOk="0">
                  <a:moveTo>
                    <a:pt x="0" y="3200400"/>
                  </a:moveTo>
                  <a:cubicBezTo>
                    <a:pt x="51612" y="1532864"/>
                    <a:pt x="153994" y="-142426"/>
                    <a:pt x="227518" y="10523"/>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Freeform: Shape 36">
              <a:extLst>
                <a:ext uri="{FF2B5EF4-FFF2-40B4-BE49-F238E27FC236}">
                  <a16:creationId xmlns:a16="http://schemas.microsoft.com/office/drawing/2014/main" id="{E805E8BB-7492-889D-5ECF-2CFB56ABF2E1}"/>
                </a:ext>
              </a:extLst>
            </p:cNvPr>
            <p:cNvSpPr/>
            <p:nvPr/>
          </p:nvSpPr>
          <p:spPr bwMode="auto">
            <a:xfrm rot="18677228" flipH="1">
              <a:off x="7509667" y="2722689"/>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Freeform: Shape 37">
              <a:extLst>
                <a:ext uri="{FF2B5EF4-FFF2-40B4-BE49-F238E27FC236}">
                  <a16:creationId xmlns:a16="http://schemas.microsoft.com/office/drawing/2014/main" id="{5CE67D82-227C-32B0-E71E-24B1C2489E12}"/>
                </a:ext>
              </a:extLst>
            </p:cNvPr>
            <p:cNvSpPr/>
            <p:nvPr/>
          </p:nvSpPr>
          <p:spPr bwMode="auto">
            <a:xfrm rot="18074924" flipH="1">
              <a:off x="7705598" y="278900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0" name="Group 39">
            <a:extLst>
              <a:ext uri="{FF2B5EF4-FFF2-40B4-BE49-F238E27FC236}">
                <a16:creationId xmlns:a16="http://schemas.microsoft.com/office/drawing/2014/main" id="{79F27691-0589-DB9B-B99D-96B104944100}"/>
              </a:ext>
            </a:extLst>
          </p:cNvPr>
          <p:cNvGrpSpPr/>
          <p:nvPr/>
        </p:nvGrpSpPr>
        <p:grpSpPr>
          <a:xfrm rot="10562124">
            <a:off x="1781418" y="5297475"/>
            <a:ext cx="8638612" cy="720213"/>
            <a:chOff x="7500988" y="2566535"/>
            <a:chExt cx="8638612" cy="720213"/>
          </a:xfrm>
        </p:grpSpPr>
        <p:sp>
          <p:nvSpPr>
            <p:cNvPr id="41" name="Freeform: Shape 40">
              <a:extLst>
                <a:ext uri="{FF2B5EF4-FFF2-40B4-BE49-F238E27FC236}">
                  <a16:creationId xmlns:a16="http://schemas.microsoft.com/office/drawing/2014/main" id="{B629DE2F-A226-52A0-A1F7-CFA58B467826}"/>
                </a:ext>
              </a:extLst>
            </p:cNvPr>
            <p:cNvSpPr/>
            <p:nvPr/>
          </p:nvSpPr>
          <p:spPr bwMode="auto">
            <a:xfrm rot="16509355" flipV="1">
              <a:off x="11728161" y="-1124691"/>
              <a:ext cx="227518" cy="8595360"/>
            </a:xfrm>
            <a:custGeom>
              <a:avLst/>
              <a:gdLst>
                <a:gd name="connsiteX0" fmla="*/ 0 w 227518"/>
                <a:gd name="connsiteY0" fmla="*/ 8595360 h 8595360"/>
                <a:gd name="connsiteX1" fmla="*/ 227518 w 227518"/>
                <a:gd name="connsiteY1" fmla="*/ 28263 h 8595360"/>
              </a:gdLst>
              <a:ahLst/>
              <a:cxnLst>
                <a:cxn ang="0">
                  <a:pos x="connsiteX0" y="connsiteY0"/>
                </a:cxn>
                <a:cxn ang="0">
                  <a:pos x="connsiteX1" y="connsiteY1"/>
                </a:cxn>
              </a:cxnLst>
              <a:rect l="l" t="t" r="r" b="b"/>
              <a:pathLst>
                <a:path w="227518" h="8595360" extrusionOk="0">
                  <a:moveTo>
                    <a:pt x="0" y="8595360"/>
                  </a:moveTo>
                  <a:cubicBezTo>
                    <a:pt x="2196" y="4120250"/>
                    <a:pt x="170614" y="-372070"/>
                    <a:pt x="227518" y="28263"/>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Freeform: Shape 41">
              <a:extLst>
                <a:ext uri="{FF2B5EF4-FFF2-40B4-BE49-F238E27FC236}">
                  <a16:creationId xmlns:a16="http://schemas.microsoft.com/office/drawing/2014/main" id="{8289FA28-F32E-4423-7892-A04B088E5F90}"/>
                </a:ext>
              </a:extLst>
            </p:cNvPr>
            <p:cNvSpPr/>
            <p:nvPr/>
          </p:nvSpPr>
          <p:spPr bwMode="auto">
            <a:xfrm rot="18677228" flipH="1">
              <a:off x="7509667" y="2722689"/>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Freeform: Shape 42">
              <a:extLst>
                <a:ext uri="{FF2B5EF4-FFF2-40B4-BE49-F238E27FC236}">
                  <a16:creationId xmlns:a16="http://schemas.microsoft.com/office/drawing/2014/main" id="{A06786C0-64B2-7EB2-27E1-21E7C5CD8780}"/>
                </a:ext>
              </a:extLst>
            </p:cNvPr>
            <p:cNvSpPr/>
            <p:nvPr/>
          </p:nvSpPr>
          <p:spPr bwMode="auto">
            <a:xfrm rot="18074924" flipH="1">
              <a:off x="7705598" y="278900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 name="TextBox 1">
            <a:extLst>
              <a:ext uri="{FF2B5EF4-FFF2-40B4-BE49-F238E27FC236}">
                <a16:creationId xmlns:a16="http://schemas.microsoft.com/office/drawing/2014/main" id="{AD760BE4-138E-2063-8CB3-378544B91A23}"/>
              </a:ext>
            </a:extLst>
          </p:cNvPr>
          <p:cNvSpPr txBox="1"/>
          <p:nvPr/>
        </p:nvSpPr>
        <p:spPr>
          <a:xfrm>
            <a:off x="2397625" y="5436241"/>
            <a:ext cx="7234238"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a:ln>
                  <a:noFill/>
                </a:ln>
                <a:solidFill>
                  <a:srgbClr val="47494D"/>
                </a:solidFill>
                <a:effectLst/>
                <a:latin typeface="MV Boli" panose="02000500030200090000" pitchFamily="2" charset="0"/>
                <a:cs typeface="MV Boli" panose="02000500030200090000" pitchFamily="2" charset="0"/>
              </a:rPr>
              <a:t>Time</a:t>
            </a:r>
          </a:p>
        </p:txBody>
      </p:sp>
      <p:sp>
        <p:nvSpPr>
          <p:cNvPr id="3" name="TextBox 2">
            <a:extLst>
              <a:ext uri="{FF2B5EF4-FFF2-40B4-BE49-F238E27FC236}">
                <a16:creationId xmlns:a16="http://schemas.microsoft.com/office/drawing/2014/main" id="{FFF9A28E-CD34-21FB-F20D-9219451B40F8}"/>
              </a:ext>
            </a:extLst>
          </p:cNvPr>
          <p:cNvSpPr txBox="1"/>
          <p:nvPr/>
        </p:nvSpPr>
        <p:spPr>
          <a:xfrm rot="16200000">
            <a:off x="-505082" y="3612158"/>
            <a:ext cx="3969195"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a:ln>
                  <a:noFill/>
                </a:ln>
                <a:solidFill>
                  <a:srgbClr val="47494D"/>
                </a:solidFill>
                <a:effectLst/>
                <a:latin typeface="MV Boli" panose="02000500030200090000" pitchFamily="2" charset="0"/>
                <a:cs typeface="MV Boli" panose="02000500030200090000" pitchFamily="2" charset="0"/>
              </a:rPr>
              <a:t>Collaboration</a:t>
            </a:r>
          </a:p>
        </p:txBody>
      </p:sp>
      <p:grpSp>
        <p:nvGrpSpPr>
          <p:cNvPr id="8" name="Group 7">
            <a:extLst>
              <a:ext uri="{FF2B5EF4-FFF2-40B4-BE49-F238E27FC236}">
                <a16:creationId xmlns:a16="http://schemas.microsoft.com/office/drawing/2014/main" id="{4F739102-BF74-494E-F65B-8ADC607875A4}"/>
              </a:ext>
            </a:extLst>
          </p:cNvPr>
          <p:cNvGrpSpPr/>
          <p:nvPr/>
        </p:nvGrpSpPr>
        <p:grpSpPr>
          <a:xfrm>
            <a:off x="1758400" y="3947709"/>
            <a:ext cx="1566490" cy="1405963"/>
            <a:chOff x="2162230" y="3663838"/>
            <a:chExt cx="1566490" cy="1405963"/>
          </a:xfrm>
        </p:grpSpPr>
        <p:grpSp>
          <p:nvGrpSpPr>
            <p:cNvPr id="6" name="Group 5">
              <a:extLst>
                <a:ext uri="{FF2B5EF4-FFF2-40B4-BE49-F238E27FC236}">
                  <a16:creationId xmlns:a16="http://schemas.microsoft.com/office/drawing/2014/main" id="{A3ADC6A6-BFA6-055D-25A6-62D4D26AF6E1}"/>
                </a:ext>
              </a:extLst>
            </p:cNvPr>
            <p:cNvGrpSpPr/>
            <p:nvPr/>
          </p:nvGrpSpPr>
          <p:grpSpPr>
            <a:xfrm>
              <a:off x="2162230" y="3663838"/>
              <a:ext cx="1566490" cy="1405963"/>
              <a:chOff x="2081622" y="3922422"/>
              <a:chExt cx="1149258" cy="1048753"/>
            </a:xfrm>
          </p:grpSpPr>
          <p:pic>
            <p:nvPicPr>
              <p:cNvPr id="1026" name="Picture 2" descr="Download Yellow Sticky Notes PNG Image for Free">
                <a:extLst>
                  <a:ext uri="{FF2B5EF4-FFF2-40B4-BE49-F238E27FC236}">
                    <a16:creationId xmlns:a16="http://schemas.microsoft.com/office/drawing/2014/main" id="{FE3C2A45-5FB7-2CE5-82AB-771919F96C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622" y="3922422"/>
                <a:ext cx="1149258" cy="104875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67F62AA-7898-FCB6-B014-24E78BFDD092}"/>
                  </a:ext>
                </a:extLst>
              </p:cNvPr>
              <p:cNvSpPr txBox="1"/>
              <p:nvPr/>
            </p:nvSpPr>
            <p:spPr>
              <a:xfrm>
                <a:off x="2155321" y="4004928"/>
                <a:ext cx="1045079" cy="160707"/>
              </a:xfrm>
              <a:prstGeom prst="rect">
                <a:avLst/>
              </a:prstGeom>
              <a:noFill/>
            </p:spPr>
            <p:txBody>
              <a:bodyPr wrap="square" lIns="0" tIns="0" rIns="0" bIns="0">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47494D"/>
                    </a:solidFill>
                    <a:effectLst/>
                    <a:latin typeface="Arial" panose="020B0604020202020204" pitchFamily="34" charset="0"/>
                    <a:cs typeface="Arial" panose="020B0604020202020204" pitchFamily="34" charset="0"/>
                  </a:rPr>
                  <a:t>Tele-Operations</a:t>
                </a:r>
              </a:p>
            </p:txBody>
          </p:sp>
        </p:grpSp>
        <p:pic>
          <p:nvPicPr>
            <p:cNvPr id="7" name="Picture 4" descr="Underwater Vehicles - Woods Hole Oceanographic Institution">
              <a:extLst>
                <a:ext uri="{FF2B5EF4-FFF2-40B4-BE49-F238E27FC236}">
                  <a16:creationId xmlns:a16="http://schemas.microsoft.com/office/drawing/2014/main" id="{7C0EA803-E5ED-FF7B-2573-4601ED89D565}"/>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9136" t="753" r="18318" b="-753"/>
            <a:stretch/>
          </p:blipFill>
          <p:spPr bwMode="auto">
            <a:xfrm>
              <a:off x="2533995" y="4100499"/>
              <a:ext cx="822960" cy="7401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a:extLst>
              <a:ext uri="{FF2B5EF4-FFF2-40B4-BE49-F238E27FC236}">
                <a16:creationId xmlns:a16="http://schemas.microsoft.com/office/drawing/2014/main" id="{D19D2F93-2D88-2176-F42A-D29ADC8D5CC7}"/>
              </a:ext>
            </a:extLst>
          </p:cNvPr>
          <p:cNvGrpSpPr/>
          <p:nvPr/>
        </p:nvGrpSpPr>
        <p:grpSpPr>
          <a:xfrm>
            <a:off x="3342164" y="4058317"/>
            <a:ext cx="1566490" cy="1405963"/>
            <a:chOff x="2901385" y="2606367"/>
            <a:chExt cx="1566490" cy="1405963"/>
          </a:xfrm>
        </p:grpSpPr>
        <p:grpSp>
          <p:nvGrpSpPr>
            <p:cNvPr id="10" name="Group 9">
              <a:extLst>
                <a:ext uri="{FF2B5EF4-FFF2-40B4-BE49-F238E27FC236}">
                  <a16:creationId xmlns:a16="http://schemas.microsoft.com/office/drawing/2014/main" id="{20CAA169-4E79-CA11-0499-EE65A499F264}"/>
                </a:ext>
              </a:extLst>
            </p:cNvPr>
            <p:cNvGrpSpPr/>
            <p:nvPr/>
          </p:nvGrpSpPr>
          <p:grpSpPr>
            <a:xfrm>
              <a:off x="2901385" y="2606367"/>
              <a:ext cx="1566490" cy="1405963"/>
              <a:chOff x="2081622" y="3922422"/>
              <a:chExt cx="1149258" cy="1048753"/>
            </a:xfrm>
          </p:grpSpPr>
          <p:pic>
            <p:nvPicPr>
              <p:cNvPr id="12" name="Picture 2" descr="Download Yellow Sticky Notes PNG Image for Free">
                <a:extLst>
                  <a:ext uri="{FF2B5EF4-FFF2-40B4-BE49-F238E27FC236}">
                    <a16:creationId xmlns:a16="http://schemas.microsoft.com/office/drawing/2014/main" id="{39AD64D0-EAF6-16BF-8114-C3CD7306EB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622" y="3922422"/>
                <a:ext cx="1149258" cy="10487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577BA53-EBBC-F568-17CD-9B257DD76B1F}"/>
                  </a:ext>
                </a:extLst>
              </p:cNvPr>
              <p:cNvSpPr txBox="1"/>
              <p:nvPr/>
            </p:nvSpPr>
            <p:spPr>
              <a:xfrm>
                <a:off x="2155321" y="4004928"/>
                <a:ext cx="1045079" cy="160707"/>
              </a:xfrm>
              <a:prstGeom prst="rect">
                <a:avLst/>
              </a:prstGeom>
              <a:noFill/>
            </p:spPr>
            <p:txBody>
              <a:bodyPr wrap="square" lIns="0" tIns="0" rIns="0" bIns="0">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47494D"/>
                    </a:solidFill>
                    <a:effectLst/>
                    <a:latin typeface="Arial" panose="020B0604020202020204" pitchFamily="34" charset="0"/>
                    <a:cs typeface="Arial" panose="020B0604020202020204" pitchFamily="34" charset="0"/>
                  </a:rPr>
                  <a:t>A/C autopilot</a:t>
                </a:r>
              </a:p>
            </p:txBody>
          </p:sp>
        </p:grpSp>
        <p:pic>
          <p:nvPicPr>
            <p:cNvPr id="16" name="Picture 2" descr="Your Brain on Autopilot: What is it, When is it Good and When is it Bad? |  by Bob Choat | Medium">
              <a:extLst>
                <a:ext uri="{FF2B5EF4-FFF2-40B4-BE49-F238E27FC236}">
                  <a16:creationId xmlns:a16="http://schemas.microsoft.com/office/drawing/2014/main" id="{F3CD5B30-B946-9598-7937-C14A3A56F02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l="32791" t="26163" r="15630" b="7142"/>
            <a:stretch/>
          </p:blipFill>
          <p:spPr bwMode="auto">
            <a:xfrm>
              <a:off x="3256884" y="3053138"/>
              <a:ext cx="914400" cy="78861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Freeform: Shape 32">
            <a:extLst>
              <a:ext uri="{FF2B5EF4-FFF2-40B4-BE49-F238E27FC236}">
                <a16:creationId xmlns:a16="http://schemas.microsoft.com/office/drawing/2014/main" id="{62D5526E-7593-C5B0-2FC0-B913C5EA09CF}"/>
              </a:ext>
            </a:extLst>
          </p:cNvPr>
          <p:cNvSpPr/>
          <p:nvPr/>
        </p:nvSpPr>
        <p:spPr bwMode="auto">
          <a:xfrm rot="309355" flipV="1">
            <a:off x="7306604" y="1950760"/>
            <a:ext cx="283932" cy="3666678"/>
          </a:xfrm>
          <a:custGeom>
            <a:avLst/>
            <a:gdLst>
              <a:gd name="connsiteX0" fmla="*/ 0 w 283932"/>
              <a:gd name="connsiteY0" fmla="*/ 3666678 h 3666678"/>
              <a:gd name="connsiteX1" fmla="*/ 283932 w 283932"/>
              <a:gd name="connsiteY1" fmla="*/ 12056 h 3666678"/>
            </a:gdLst>
            <a:ahLst/>
            <a:cxnLst>
              <a:cxn ang="0">
                <a:pos x="connsiteX0" y="connsiteY0"/>
              </a:cxn>
              <a:cxn ang="0">
                <a:pos x="connsiteX1" y="connsiteY1"/>
              </a:cxn>
            </a:cxnLst>
            <a:rect l="l" t="t" r="r" b="b"/>
            <a:pathLst>
              <a:path w="283932" h="3666678" extrusionOk="0">
                <a:moveTo>
                  <a:pt x="0" y="3666678"/>
                </a:moveTo>
                <a:cubicBezTo>
                  <a:pt x="56325" y="1759459"/>
                  <a:pt x="209208" y="-140525"/>
                  <a:pt x="283932" y="12056"/>
                </a:cubicBezTo>
              </a:path>
            </a:pathLst>
          </a:custGeom>
          <a:noFill/>
          <a:ln w="19050" cap="rnd" cmpd="sng" algn="ctr">
            <a:solidFill>
              <a:srgbClr val="0070C0"/>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4" name="TextBox 43">
            <a:extLst>
              <a:ext uri="{FF2B5EF4-FFF2-40B4-BE49-F238E27FC236}">
                <a16:creationId xmlns:a16="http://schemas.microsoft.com/office/drawing/2014/main" id="{0327A7F3-045B-CFB8-FEA3-05CB497AF694}"/>
              </a:ext>
            </a:extLst>
          </p:cNvPr>
          <p:cNvSpPr txBox="1"/>
          <p:nvPr/>
        </p:nvSpPr>
        <p:spPr>
          <a:xfrm rot="16200000">
            <a:off x="6692257" y="2108515"/>
            <a:ext cx="1090750"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a:ln>
                  <a:noFill/>
                </a:ln>
                <a:solidFill>
                  <a:srgbClr val="1E80C6"/>
                </a:solidFill>
                <a:effectLst/>
                <a:latin typeface="MV Boli" panose="02000500030200090000" pitchFamily="2" charset="0"/>
                <a:cs typeface="MV Boli" panose="02000500030200090000" pitchFamily="2" charset="0"/>
              </a:rPr>
              <a:t>today</a:t>
            </a:r>
          </a:p>
        </p:txBody>
      </p:sp>
      <p:grpSp>
        <p:nvGrpSpPr>
          <p:cNvPr id="51" name="Group 50">
            <a:extLst>
              <a:ext uri="{FF2B5EF4-FFF2-40B4-BE49-F238E27FC236}">
                <a16:creationId xmlns:a16="http://schemas.microsoft.com/office/drawing/2014/main" id="{CA1F40F5-3A6D-824A-C0CA-17AAB23DCA0E}"/>
              </a:ext>
            </a:extLst>
          </p:cNvPr>
          <p:cNvGrpSpPr/>
          <p:nvPr/>
        </p:nvGrpSpPr>
        <p:grpSpPr>
          <a:xfrm>
            <a:off x="4897276" y="3796084"/>
            <a:ext cx="1566490" cy="1405963"/>
            <a:chOff x="5090316" y="3643684"/>
            <a:chExt cx="1566490" cy="1405963"/>
          </a:xfrm>
        </p:grpSpPr>
        <p:grpSp>
          <p:nvGrpSpPr>
            <p:cNvPr id="23" name="Group 22">
              <a:extLst>
                <a:ext uri="{FF2B5EF4-FFF2-40B4-BE49-F238E27FC236}">
                  <a16:creationId xmlns:a16="http://schemas.microsoft.com/office/drawing/2014/main" id="{74A448D6-94FD-833C-D0EF-50E47F06E9AD}"/>
                </a:ext>
              </a:extLst>
            </p:cNvPr>
            <p:cNvGrpSpPr/>
            <p:nvPr/>
          </p:nvGrpSpPr>
          <p:grpSpPr>
            <a:xfrm>
              <a:off x="5090316" y="3643684"/>
              <a:ext cx="1566490" cy="1405963"/>
              <a:chOff x="2081622" y="3922422"/>
              <a:chExt cx="1149258" cy="1048753"/>
            </a:xfrm>
          </p:grpSpPr>
          <p:pic>
            <p:nvPicPr>
              <p:cNvPr id="24" name="Picture 2" descr="Download Yellow Sticky Notes PNG Image for Free">
                <a:extLst>
                  <a:ext uri="{FF2B5EF4-FFF2-40B4-BE49-F238E27FC236}">
                    <a16:creationId xmlns:a16="http://schemas.microsoft.com/office/drawing/2014/main" id="{A6756E07-D3FB-BB7D-DC02-9011A730E7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622" y="3922422"/>
                <a:ext cx="1149258" cy="104875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F5D01415-4ED4-4627-EEB5-E5969090144C}"/>
                  </a:ext>
                </a:extLst>
              </p:cNvPr>
              <p:cNvSpPr txBox="1"/>
              <p:nvPr/>
            </p:nvSpPr>
            <p:spPr>
              <a:xfrm>
                <a:off x="2155321" y="4004928"/>
                <a:ext cx="1045079" cy="321412"/>
              </a:xfrm>
              <a:prstGeom prst="rect">
                <a:avLst/>
              </a:prstGeom>
              <a:noFill/>
            </p:spPr>
            <p:txBody>
              <a:bodyPr wrap="square" lIns="0" tIns="0" rIns="0" bIns="0">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a:solidFill>
                      <a:srgbClr val="47494D"/>
                    </a:solidFill>
                    <a:latin typeface="Arial" panose="020B0604020202020204" pitchFamily="34" charset="0"/>
                    <a:cs typeface="Arial" panose="020B0604020202020204" pitchFamily="34" charset="0"/>
                  </a:rPr>
                  <a:t>Unmanned Vehicle</a:t>
                </a:r>
                <a:endParaRPr kumimoji="0" lang="en-US" sz="1400" b="1" i="0" u="none" strike="noStrike" cap="none" normalizeH="0" baseline="0">
                  <a:ln>
                    <a:noFill/>
                  </a:ln>
                  <a:solidFill>
                    <a:srgbClr val="47494D"/>
                  </a:solidFill>
                  <a:effectLst/>
                  <a:latin typeface="Arial" panose="020B0604020202020204" pitchFamily="34" charset="0"/>
                  <a:cs typeface="Arial" panose="020B0604020202020204" pitchFamily="34" charset="0"/>
                </a:endParaRPr>
              </a:p>
            </p:txBody>
          </p:sp>
        </p:grpSp>
        <p:pic>
          <p:nvPicPr>
            <p:cNvPr id="1028" name="Picture 4" descr="unmanned aerial vehicle | Definition, History, Types, &amp; Facts | Britannica">
              <a:extLst>
                <a:ext uri="{FF2B5EF4-FFF2-40B4-BE49-F238E27FC236}">
                  <a16:creationId xmlns:a16="http://schemas.microsoft.com/office/drawing/2014/main" id="{2F8371F2-4A18-13B3-B93A-C030489CC8F9}"/>
                </a:ext>
              </a:extLst>
            </p:cNvPr>
            <p:cNvPicPr>
              <a:picLocks noChangeAspect="1" noChangeArrowheads="1"/>
            </p:cNvPicPr>
            <p:nvPr/>
          </p:nvPicPr>
          <p:blipFill rotWithShape="1">
            <a:blip r:embed="rId7" cstate="hq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5334439" y="4267747"/>
              <a:ext cx="1158067" cy="5941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a:extLst>
              <a:ext uri="{FF2B5EF4-FFF2-40B4-BE49-F238E27FC236}">
                <a16:creationId xmlns:a16="http://schemas.microsoft.com/office/drawing/2014/main" id="{6559ACEC-F6A7-AA70-6955-3E05E82DF848}"/>
              </a:ext>
            </a:extLst>
          </p:cNvPr>
          <p:cNvGrpSpPr/>
          <p:nvPr/>
        </p:nvGrpSpPr>
        <p:grpSpPr>
          <a:xfrm>
            <a:off x="6178593" y="2614859"/>
            <a:ext cx="1566490" cy="1405963"/>
            <a:chOff x="6638005" y="2512364"/>
            <a:chExt cx="1566490" cy="1405963"/>
          </a:xfrm>
        </p:grpSpPr>
        <p:grpSp>
          <p:nvGrpSpPr>
            <p:cNvPr id="29" name="Group 28">
              <a:extLst>
                <a:ext uri="{FF2B5EF4-FFF2-40B4-BE49-F238E27FC236}">
                  <a16:creationId xmlns:a16="http://schemas.microsoft.com/office/drawing/2014/main" id="{0ADB4C41-26AE-A83F-10AC-AB545B0ED4E0}"/>
                </a:ext>
              </a:extLst>
            </p:cNvPr>
            <p:cNvGrpSpPr/>
            <p:nvPr/>
          </p:nvGrpSpPr>
          <p:grpSpPr>
            <a:xfrm>
              <a:off x="6638005" y="2512364"/>
              <a:ext cx="1566490" cy="1405963"/>
              <a:chOff x="2081622" y="3922422"/>
              <a:chExt cx="1149258" cy="1048753"/>
            </a:xfrm>
          </p:grpSpPr>
          <p:pic>
            <p:nvPicPr>
              <p:cNvPr id="30" name="Picture 2" descr="Download Yellow Sticky Notes PNG Image for Free">
                <a:extLst>
                  <a:ext uri="{FF2B5EF4-FFF2-40B4-BE49-F238E27FC236}">
                    <a16:creationId xmlns:a16="http://schemas.microsoft.com/office/drawing/2014/main" id="{82B0EAAE-A254-87C3-1E3A-3640AC46AB8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622" y="3922422"/>
                <a:ext cx="1149258" cy="1048753"/>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69618943-A88F-E20B-2DDF-8D92588B39A2}"/>
                  </a:ext>
                </a:extLst>
              </p:cNvPr>
              <p:cNvSpPr txBox="1"/>
              <p:nvPr/>
            </p:nvSpPr>
            <p:spPr>
              <a:xfrm>
                <a:off x="2155321" y="4004928"/>
                <a:ext cx="1045079" cy="160707"/>
              </a:xfrm>
              <a:prstGeom prst="rect">
                <a:avLst/>
              </a:prstGeom>
              <a:noFill/>
            </p:spPr>
            <p:txBody>
              <a:bodyPr wrap="square" lIns="0" tIns="0" rIns="0" bIns="0">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err="1">
                    <a:solidFill>
                      <a:srgbClr val="47494D"/>
                    </a:solidFill>
                    <a:latin typeface="Arial" panose="020B0604020202020204" pitchFamily="34" charset="0"/>
                    <a:cs typeface="Arial" panose="020B0604020202020204" pitchFamily="34" charset="0"/>
                  </a:rPr>
                  <a:t>Cobots</a:t>
                </a:r>
                <a:r>
                  <a:rPr lang="en-US" sz="1400" b="1">
                    <a:solidFill>
                      <a:srgbClr val="47494D"/>
                    </a:solidFill>
                    <a:latin typeface="Arial" panose="020B0604020202020204" pitchFamily="34" charset="0"/>
                    <a:cs typeface="Arial" panose="020B0604020202020204" pitchFamily="34" charset="0"/>
                  </a:rPr>
                  <a:t> - Astro</a:t>
                </a:r>
                <a:endParaRPr kumimoji="0" lang="en-US" sz="1400" b="1" i="0" u="none" strike="noStrike" cap="none" normalizeH="0" baseline="0">
                  <a:ln>
                    <a:noFill/>
                  </a:ln>
                  <a:solidFill>
                    <a:srgbClr val="47494D"/>
                  </a:solidFill>
                  <a:effectLst/>
                  <a:latin typeface="Arial" panose="020B0604020202020204" pitchFamily="34" charset="0"/>
                  <a:cs typeface="Arial" panose="020B0604020202020204" pitchFamily="34" charset="0"/>
                </a:endParaRPr>
              </a:p>
            </p:txBody>
          </p:sp>
        </p:grpSp>
        <p:pic>
          <p:nvPicPr>
            <p:cNvPr id="1030" name="Picture 6" descr="Amazon's Astro is the latest in a growing line of real-world robots - CNET">
              <a:extLst>
                <a:ext uri="{FF2B5EF4-FFF2-40B4-BE49-F238E27FC236}">
                  <a16:creationId xmlns:a16="http://schemas.microsoft.com/office/drawing/2014/main" id="{6D4083AF-FD7D-DFCC-4FE0-6A0CD09133A4}"/>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l="9095" r="9320"/>
            <a:stretch/>
          </p:blipFill>
          <p:spPr bwMode="auto">
            <a:xfrm>
              <a:off x="6882514" y="2978446"/>
              <a:ext cx="1123566" cy="7746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a:extLst>
              <a:ext uri="{FF2B5EF4-FFF2-40B4-BE49-F238E27FC236}">
                <a16:creationId xmlns:a16="http://schemas.microsoft.com/office/drawing/2014/main" id="{D1F8C5CB-D6B7-79FC-DE96-BD0DEF7F7DF2}"/>
              </a:ext>
            </a:extLst>
          </p:cNvPr>
          <p:cNvGrpSpPr/>
          <p:nvPr/>
        </p:nvGrpSpPr>
        <p:grpSpPr>
          <a:xfrm>
            <a:off x="7573858" y="2096604"/>
            <a:ext cx="1566490" cy="1405963"/>
            <a:chOff x="8151742" y="2046040"/>
            <a:chExt cx="1566490" cy="1405963"/>
          </a:xfrm>
        </p:grpSpPr>
        <p:grpSp>
          <p:nvGrpSpPr>
            <p:cNvPr id="26" name="Group 25">
              <a:extLst>
                <a:ext uri="{FF2B5EF4-FFF2-40B4-BE49-F238E27FC236}">
                  <a16:creationId xmlns:a16="http://schemas.microsoft.com/office/drawing/2014/main" id="{C8E75B3F-8B4C-7015-D5A7-9117A5EA5C19}"/>
                </a:ext>
              </a:extLst>
            </p:cNvPr>
            <p:cNvGrpSpPr/>
            <p:nvPr/>
          </p:nvGrpSpPr>
          <p:grpSpPr>
            <a:xfrm>
              <a:off x="8151742" y="2046040"/>
              <a:ext cx="1566490" cy="1405963"/>
              <a:chOff x="2081622" y="3922422"/>
              <a:chExt cx="1149258" cy="1048753"/>
            </a:xfrm>
          </p:grpSpPr>
          <p:pic>
            <p:nvPicPr>
              <p:cNvPr id="27" name="Picture 2" descr="Download Yellow Sticky Notes PNG Image for Free">
                <a:extLst>
                  <a:ext uri="{FF2B5EF4-FFF2-40B4-BE49-F238E27FC236}">
                    <a16:creationId xmlns:a16="http://schemas.microsoft.com/office/drawing/2014/main" id="{92B02856-4730-5FEA-A954-53CD06D614A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622" y="3922422"/>
                <a:ext cx="1149258" cy="1048753"/>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EC7F70CD-FD02-9371-E994-90C4AD30465A}"/>
                  </a:ext>
                </a:extLst>
              </p:cNvPr>
              <p:cNvSpPr txBox="1"/>
              <p:nvPr/>
            </p:nvSpPr>
            <p:spPr>
              <a:xfrm>
                <a:off x="2155321" y="4004928"/>
                <a:ext cx="1045079" cy="321412"/>
              </a:xfrm>
              <a:prstGeom prst="rect">
                <a:avLst/>
              </a:prstGeom>
              <a:noFill/>
            </p:spPr>
            <p:txBody>
              <a:bodyPr wrap="square" lIns="0" tIns="0" rIns="0" bIns="0">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400" b="1">
                    <a:solidFill>
                      <a:srgbClr val="47494D"/>
                    </a:solidFill>
                    <a:latin typeface="Arial" panose="020B0604020202020204" pitchFamily="34" charset="0"/>
                    <a:cs typeface="Arial" panose="020B0604020202020204" pitchFamily="34" charset="0"/>
                  </a:rPr>
                  <a:t>Collaborative Combat Aircraft</a:t>
                </a:r>
                <a:endParaRPr kumimoji="0" lang="en-US" sz="1400" b="1" i="0" u="none" strike="noStrike" cap="none" normalizeH="0" baseline="0">
                  <a:ln>
                    <a:noFill/>
                  </a:ln>
                  <a:solidFill>
                    <a:srgbClr val="47494D"/>
                  </a:solidFill>
                  <a:effectLst/>
                  <a:latin typeface="Arial" panose="020B0604020202020204" pitchFamily="34" charset="0"/>
                  <a:cs typeface="Arial" panose="020B0604020202020204" pitchFamily="34" charset="0"/>
                </a:endParaRPr>
              </a:p>
            </p:txBody>
          </p:sp>
        </p:grpSp>
        <p:pic>
          <p:nvPicPr>
            <p:cNvPr id="1036" name="Picture 12" descr="Episode 100 – Collaborative Combat Aircraft: Understanding Next Steps ...">
              <a:extLst>
                <a:ext uri="{FF2B5EF4-FFF2-40B4-BE49-F238E27FC236}">
                  <a16:creationId xmlns:a16="http://schemas.microsoft.com/office/drawing/2014/main" id="{E51AE366-8BC6-D9EE-0821-CF99D793A37A}"/>
                </a:ext>
              </a:extLst>
            </p:cNvPr>
            <p:cNvPicPr>
              <a:picLocks noChangeAspect="1" noChangeArrowheads="1"/>
            </p:cNvPicPr>
            <p:nvPr/>
          </p:nvPicPr>
          <p:blipFill rotWithShape="1">
            <a:blip r:embed="rId10" cstate="hqprint">
              <a:extLst>
                <a:ext uri="{28A0092B-C50C-407E-A947-70E740481C1C}">
                  <a14:useLocalDpi xmlns:a14="http://schemas.microsoft.com/office/drawing/2010/main"/>
                </a:ext>
              </a:extLst>
            </a:blip>
            <a:srcRect/>
            <a:stretch/>
          </p:blipFill>
          <p:spPr bwMode="auto">
            <a:xfrm>
              <a:off x="8396492" y="2641061"/>
              <a:ext cx="1067680" cy="63200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a:extLst>
              <a:ext uri="{FF2B5EF4-FFF2-40B4-BE49-F238E27FC236}">
                <a16:creationId xmlns:a16="http://schemas.microsoft.com/office/drawing/2014/main" id="{65482F68-1634-5D56-684B-F03FEAAAA7B5}"/>
              </a:ext>
            </a:extLst>
          </p:cNvPr>
          <p:cNvGrpSpPr/>
          <p:nvPr/>
        </p:nvGrpSpPr>
        <p:grpSpPr>
          <a:xfrm>
            <a:off x="6544211" y="4027519"/>
            <a:ext cx="1566490" cy="1405963"/>
            <a:chOff x="7122525" y="3864111"/>
            <a:chExt cx="1566490" cy="1405963"/>
          </a:xfrm>
        </p:grpSpPr>
        <p:grpSp>
          <p:nvGrpSpPr>
            <p:cNvPr id="19" name="Group 18">
              <a:extLst>
                <a:ext uri="{FF2B5EF4-FFF2-40B4-BE49-F238E27FC236}">
                  <a16:creationId xmlns:a16="http://schemas.microsoft.com/office/drawing/2014/main" id="{FF4CA781-2705-9F6E-A08A-C807590E492E}"/>
                </a:ext>
              </a:extLst>
            </p:cNvPr>
            <p:cNvGrpSpPr/>
            <p:nvPr/>
          </p:nvGrpSpPr>
          <p:grpSpPr>
            <a:xfrm>
              <a:off x="7122525" y="3864111"/>
              <a:ext cx="1566490" cy="1405963"/>
              <a:chOff x="2081622" y="3922422"/>
              <a:chExt cx="1149258" cy="1048753"/>
            </a:xfrm>
          </p:grpSpPr>
          <p:pic>
            <p:nvPicPr>
              <p:cNvPr id="21" name="Picture 2" descr="Download Yellow Sticky Notes PNG Image for Free">
                <a:extLst>
                  <a:ext uri="{FF2B5EF4-FFF2-40B4-BE49-F238E27FC236}">
                    <a16:creationId xmlns:a16="http://schemas.microsoft.com/office/drawing/2014/main" id="{A55425F6-38D6-ABFD-C556-D46B208D3A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622" y="3922422"/>
                <a:ext cx="1149258" cy="104875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DA1E837A-5F20-06B8-8C0C-1AEBE84720B9}"/>
                  </a:ext>
                </a:extLst>
              </p:cNvPr>
              <p:cNvSpPr txBox="1"/>
              <p:nvPr/>
            </p:nvSpPr>
            <p:spPr>
              <a:xfrm>
                <a:off x="2155321" y="4004928"/>
                <a:ext cx="1045079" cy="160707"/>
              </a:xfrm>
              <a:prstGeom prst="rect">
                <a:avLst/>
              </a:prstGeom>
              <a:noFill/>
            </p:spPr>
            <p:txBody>
              <a:bodyPr wrap="square" lIns="0" tIns="0" rIns="0" bIns="0">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47494D"/>
                    </a:solidFill>
                    <a:effectLst/>
                    <a:latin typeface="Arial" panose="020B0604020202020204" pitchFamily="34" charset="0"/>
                    <a:cs typeface="Arial" panose="020B0604020202020204" pitchFamily="34" charset="0"/>
                  </a:rPr>
                  <a:t>Car autopilot</a:t>
                </a:r>
              </a:p>
            </p:txBody>
          </p:sp>
        </p:grpSp>
        <p:pic>
          <p:nvPicPr>
            <p:cNvPr id="1032" name="Picture 8" descr="Tesla Autopilot vs. Waymo: Which is Best? – That Tesla Channel">
              <a:extLst>
                <a:ext uri="{FF2B5EF4-FFF2-40B4-BE49-F238E27FC236}">
                  <a16:creationId xmlns:a16="http://schemas.microsoft.com/office/drawing/2014/main" id="{A0D8D39B-D964-3045-5559-8B3192F4ED52}"/>
                </a:ext>
              </a:extLst>
            </p:cNvPr>
            <p:cNvPicPr>
              <a:picLocks noChangeAspect="1" noChangeArrowheads="1"/>
            </p:cNvPicPr>
            <p:nvPr/>
          </p:nvPicPr>
          <p:blipFill>
            <a:blip r:embed="rId11" cstate="hqprint">
              <a:extLst>
                <a:ext uri="{28A0092B-C50C-407E-A947-70E740481C1C}">
                  <a14:useLocalDpi xmlns:a14="http://schemas.microsoft.com/office/drawing/2010/main"/>
                </a:ext>
              </a:extLst>
            </a:blip>
            <a:srcRect/>
            <a:stretch>
              <a:fillRect/>
            </a:stretch>
          </p:blipFill>
          <p:spPr bwMode="auto">
            <a:xfrm>
              <a:off x="7407773" y="4363722"/>
              <a:ext cx="1048385" cy="69671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a:extLst>
              <a:ext uri="{FF2B5EF4-FFF2-40B4-BE49-F238E27FC236}">
                <a16:creationId xmlns:a16="http://schemas.microsoft.com/office/drawing/2014/main" id="{AF95A8D7-EDC5-BD0E-887D-AB9DD52B54EA}"/>
              </a:ext>
            </a:extLst>
          </p:cNvPr>
          <p:cNvGrpSpPr/>
          <p:nvPr/>
        </p:nvGrpSpPr>
        <p:grpSpPr>
          <a:xfrm>
            <a:off x="8142700" y="3287974"/>
            <a:ext cx="1566490" cy="1405963"/>
            <a:chOff x="8901918" y="3075800"/>
            <a:chExt cx="1566490" cy="1405963"/>
          </a:xfrm>
        </p:grpSpPr>
        <p:grpSp>
          <p:nvGrpSpPr>
            <p:cNvPr id="48" name="Group 47">
              <a:extLst>
                <a:ext uri="{FF2B5EF4-FFF2-40B4-BE49-F238E27FC236}">
                  <a16:creationId xmlns:a16="http://schemas.microsoft.com/office/drawing/2014/main" id="{D29DFE46-851B-8DC9-E4BA-E375378C69F6}"/>
                </a:ext>
              </a:extLst>
            </p:cNvPr>
            <p:cNvGrpSpPr/>
            <p:nvPr/>
          </p:nvGrpSpPr>
          <p:grpSpPr>
            <a:xfrm>
              <a:off x="8901918" y="3075800"/>
              <a:ext cx="1566490" cy="1405963"/>
              <a:chOff x="2081622" y="3922422"/>
              <a:chExt cx="1149258" cy="1048753"/>
            </a:xfrm>
          </p:grpSpPr>
          <p:pic>
            <p:nvPicPr>
              <p:cNvPr id="49" name="Picture 2" descr="Download Yellow Sticky Notes PNG Image for Free">
                <a:extLst>
                  <a:ext uri="{FF2B5EF4-FFF2-40B4-BE49-F238E27FC236}">
                    <a16:creationId xmlns:a16="http://schemas.microsoft.com/office/drawing/2014/main" id="{E990ED80-E77F-343B-3DFF-CA9298539E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622" y="3922422"/>
                <a:ext cx="1149258" cy="1048753"/>
              </a:xfrm>
              <a:prstGeom prst="rect">
                <a:avLst/>
              </a:prstGeom>
              <a:noFill/>
              <a:extLst>
                <a:ext uri="{909E8E84-426E-40DD-AFC4-6F175D3DCCD1}">
                  <a14:hiddenFill xmlns:a14="http://schemas.microsoft.com/office/drawing/2010/main">
                    <a:solidFill>
                      <a:srgbClr val="FFFFFF"/>
                    </a:solidFill>
                  </a14:hiddenFill>
                </a:ext>
              </a:extLst>
            </p:spPr>
          </p:pic>
          <p:sp>
            <p:nvSpPr>
              <p:cNvPr id="50" name="TextBox 49">
                <a:extLst>
                  <a:ext uri="{FF2B5EF4-FFF2-40B4-BE49-F238E27FC236}">
                    <a16:creationId xmlns:a16="http://schemas.microsoft.com/office/drawing/2014/main" id="{C1655ECA-A920-C3B1-CCB5-90A6EE5CF61E}"/>
                  </a:ext>
                </a:extLst>
              </p:cNvPr>
              <p:cNvSpPr txBox="1"/>
              <p:nvPr/>
            </p:nvSpPr>
            <p:spPr>
              <a:xfrm>
                <a:off x="2155321" y="4004928"/>
                <a:ext cx="1045079" cy="160707"/>
              </a:xfrm>
              <a:prstGeom prst="rect">
                <a:avLst/>
              </a:prstGeom>
              <a:noFill/>
            </p:spPr>
            <p:txBody>
              <a:bodyPr wrap="square" lIns="0" tIns="0" rIns="0" bIns="0">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47494D"/>
                    </a:solidFill>
                    <a:effectLst/>
                    <a:latin typeface="Arial" panose="020B0604020202020204" pitchFamily="34" charset="0"/>
                    <a:cs typeface="Arial" panose="020B0604020202020204" pitchFamily="34" charset="0"/>
                  </a:rPr>
                  <a:t>Air taxis</a:t>
                </a:r>
              </a:p>
            </p:txBody>
          </p:sp>
        </p:grpSp>
        <p:pic>
          <p:nvPicPr>
            <p:cNvPr id="1038" name="Picture 14" descr="Weighing in on Electric Air Taxis - FLYING Magazine">
              <a:extLst>
                <a:ext uri="{FF2B5EF4-FFF2-40B4-BE49-F238E27FC236}">
                  <a16:creationId xmlns:a16="http://schemas.microsoft.com/office/drawing/2014/main" id="{87FDBF44-582E-A1BE-EF30-D92DE20D8D28}"/>
                </a:ext>
              </a:extLst>
            </p:cNvPr>
            <p:cNvPicPr>
              <a:picLocks noChangeAspect="1" noChangeArrowheads="1"/>
            </p:cNvPicPr>
            <p:nvPr/>
          </p:nvPicPr>
          <p:blipFill>
            <a:blip r:embed="rId12" cstate="hqprint">
              <a:extLst>
                <a:ext uri="{28A0092B-C50C-407E-A947-70E740481C1C}">
                  <a14:useLocalDpi xmlns:a14="http://schemas.microsoft.com/office/drawing/2010/main"/>
                </a:ext>
              </a:extLst>
            </a:blip>
            <a:srcRect/>
            <a:stretch>
              <a:fillRect/>
            </a:stretch>
          </p:blipFill>
          <p:spPr bwMode="auto">
            <a:xfrm>
              <a:off x="9111331" y="3442901"/>
              <a:ext cx="1203576" cy="80238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1A0E7C76-41AC-63CA-DE39-600E37DA79F2}"/>
              </a:ext>
            </a:extLst>
          </p:cNvPr>
          <p:cNvGrpSpPr/>
          <p:nvPr/>
        </p:nvGrpSpPr>
        <p:grpSpPr>
          <a:xfrm>
            <a:off x="8992215" y="1667998"/>
            <a:ext cx="1566490" cy="1405963"/>
            <a:chOff x="9514741" y="1597033"/>
            <a:chExt cx="1566490" cy="1405963"/>
          </a:xfrm>
        </p:grpSpPr>
        <p:grpSp>
          <p:nvGrpSpPr>
            <p:cNvPr id="45" name="Group 44">
              <a:extLst>
                <a:ext uri="{FF2B5EF4-FFF2-40B4-BE49-F238E27FC236}">
                  <a16:creationId xmlns:a16="http://schemas.microsoft.com/office/drawing/2014/main" id="{FBB392F9-359E-84BB-4381-EE79D29A2D8C}"/>
                </a:ext>
              </a:extLst>
            </p:cNvPr>
            <p:cNvGrpSpPr/>
            <p:nvPr/>
          </p:nvGrpSpPr>
          <p:grpSpPr>
            <a:xfrm>
              <a:off x="9514741" y="1597033"/>
              <a:ext cx="1566490" cy="1405963"/>
              <a:chOff x="2081622" y="3922422"/>
              <a:chExt cx="1149258" cy="1048753"/>
            </a:xfrm>
          </p:grpSpPr>
          <p:pic>
            <p:nvPicPr>
              <p:cNvPr id="46" name="Picture 2" descr="Download Yellow Sticky Notes PNG Image for Free">
                <a:extLst>
                  <a:ext uri="{FF2B5EF4-FFF2-40B4-BE49-F238E27FC236}">
                    <a16:creationId xmlns:a16="http://schemas.microsoft.com/office/drawing/2014/main" id="{E917757B-1193-2F4A-BDEC-7542D0AD587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622" y="3922422"/>
                <a:ext cx="1149258" cy="104875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a:extLst>
                  <a:ext uri="{FF2B5EF4-FFF2-40B4-BE49-F238E27FC236}">
                    <a16:creationId xmlns:a16="http://schemas.microsoft.com/office/drawing/2014/main" id="{6A6BB202-9E69-E2CD-FA02-ABFC422AB463}"/>
                  </a:ext>
                </a:extLst>
              </p:cNvPr>
              <p:cNvSpPr txBox="1"/>
              <p:nvPr/>
            </p:nvSpPr>
            <p:spPr>
              <a:xfrm>
                <a:off x="2155321" y="4004928"/>
                <a:ext cx="1045079" cy="160707"/>
              </a:xfrm>
              <a:prstGeom prst="rect">
                <a:avLst/>
              </a:prstGeom>
              <a:noFill/>
            </p:spPr>
            <p:txBody>
              <a:bodyPr wrap="square" lIns="0" tIns="0" rIns="0" bIns="0">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47494D"/>
                    </a:solidFill>
                    <a:effectLst/>
                    <a:latin typeface="Arial" panose="020B0604020202020204" pitchFamily="34" charset="0"/>
                    <a:cs typeface="Arial" panose="020B0604020202020204" pitchFamily="34" charset="0"/>
                  </a:rPr>
                  <a:t>Loyal Wingman</a:t>
                </a:r>
              </a:p>
            </p:txBody>
          </p:sp>
        </p:grpSp>
        <p:pic>
          <p:nvPicPr>
            <p:cNvPr id="1040" name="Picture 16" descr="In Pictures: Boeing Loyal Wingman Unmanned Aircraft For Royal ...">
              <a:extLst>
                <a:ext uri="{FF2B5EF4-FFF2-40B4-BE49-F238E27FC236}">
                  <a16:creationId xmlns:a16="http://schemas.microsoft.com/office/drawing/2014/main" id="{65E843E3-9F4B-6C39-721A-A59180F9F124}"/>
                </a:ext>
              </a:extLst>
            </p:cNvPr>
            <p:cNvPicPr>
              <a:picLocks noChangeAspect="1" noChangeArrowheads="1"/>
            </p:cNvPicPr>
            <p:nvPr/>
          </p:nvPicPr>
          <p:blipFill rotWithShape="1">
            <a:blip r:embed="rId13" cstate="hqprint">
              <a:extLst>
                <a:ext uri="{28A0092B-C50C-407E-A947-70E740481C1C}">
                  <a14:useLocalDpi xmlns:a14="http://schemas.microsoft.com/office/drawing/2010/main"/>
                </a:ext>
              </a:extLst>
            </a:blip>
            <a:srcRect/>
            <a:stretch/>
          </p:blipFill>
          <p:spPr bwMode="auto">
            <a:xfrm>
              <a:off x="9686294" y="2076659"/>
              <a:ext cx="1269093" cy="707667"/>
            </a:xfrm>
            <a:prstGeom prst="rect">
              <a:avLst/>
            </a:prstGeom>
            <a:noFill/>
            <a:extLst>
              <a:ext uri="{909E8E84-426E-40DD-AFC4-6F175D3DCCD1}">
                <a14:hiddenFill xmlns:a14="http://schemas.microsoft.com/office/drawing/2010/main">
                  <a:solidFill>
                    <a:srgbClr val="FFFFFF"/>
                  </a:solidFill>
                </a14:hiddenFill>
              </a:ext>
            </a:extLst>
          </p:spPr>
        </p:pic>
      </p:grpSp>
      <p:pic>
        <p:nvPicPr>
          <p:cNvPr id="58" name="Picture 57">
            <a:extLst>
              <a:ext uri="{FF2B5EF4-FFF2-40B4-BE49-F238E27FC236}">
                <a16:creationId xmlns:a16="http://schemas.microsoft.com/office/drawing/2014/main" id="{B368B6BC-A85F-8E64-8C8B-FBAF2E9899E6}"/>
              </a:ext>
            </a:extLst>
          </p:cNvPr>
          <p:cNvPicPr>
            <a:picLocks noChangeAspect="1"/>
          </p:cNvPicPr>
          <p:nvPr/>
        </p:nvPicPr>
        <p:blipFill>
          <a:blip r:embed="rId14"/>
          <a:stretch>
            <a:fillRect/>
          </a:stretch>
        </p:blipFill>
        <p:spPr>
          <a:xfrm>
            <a:off x="91035" y="135631"/>
            <a:ext cx="2411353" cy="1287695"/>
          </a:xfrm>
          <a:prstGeom prst="rect">
            <a:avLst/>
          </a:prstGeom>
        </p:spPr>
      </p:pic>
      <p:grpSp>
        <p:nvGrpSpPr>
          <p:cNvPr id="1024" name="Group 1023">
            <a:extLst>
              <a:ext uri="{FF2B5EF4-FFF2-40B4-BE49-F238E27FC236}">
                <a16:creationId xmlns:a16="http://schemas.microsoft.com/office/drawing/2014/main" id="{03EBEADA-C773-F988-D7BE-A8BAC88522BE}"/>
              </a:ext>
            </a:extLst>
          </p:cNvPr>
          <p:cNvGrpSpPr/>
          <p:nvPr/>
        </p:nvGrpSpPr>
        <p:grpSpPr>
          <a:xfrm>
            <a:off x="9511712" y="2493859"/>
            <a:ext cx="1566490" cy="1405963"/>
            <a:chOff x="10032872" y="2674539"/>
            <a:chExt cx="1566490" cy="1405963"/>
          </a:xfrm>
        </p:grpSpPr>
        <p:grpSp>
          <p:nvGrpSpPr>
            <p:cNvPr id="60" name="Group 59">
              <a:extLst>
                <a:ext uri="{FF2B5EF4-FFF2-40B4-BE49-F238E27FC236}">
                  <a16:creationId xmlns:a16="http://schemas.microsoft.com/office/drawing/2014/main" id="{B5BD9CFF-E9E8-C4DE-28F5-43151D8410F9}"/>
                </a:ext>
              </a:extLst>
            </p:cNvPr>
            <p:cNvGrpSpPr/>
            <p:nvPr/>
          </p:nvGrpSpPr>
          <p:grpSpPr>
            <a:xfrm>
              <a:off x="10032872" y="2674539"/>
              <a:ext cx="1566490" cy="1405963"/>
              <a:chOff x="2081622" y="3922422"/>
              <a:chExt cx="1149258" cy="1048753"/>
            </a:xfrm>
          </p:grpSpPr>
          <p:pic>
            <p:nvPicPr>
              <p:cNvPr id="62" name="Picture 2" descr="Download Yellow Sticky Notes PNG Image for Free">
                <a:extLst>
                  <a:ext uri="{FF2B5EF4-FFF2-40B4-BE49-F238E27FC236}">
                    <a16:creationId xmlns:a16="http://schemas.microsoft.com/office/drawing/2014/main" id="{55A99032-E2BB-3508-6502-4B8CAAE4BD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1622" y="3922422"/>
                <a:ext cx="1149258" cy="1048753"/>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BAC2502D-B76D-C975-6271-BFEA87367E0E}"/>
                  </a:ext>
                </a:extLst>
              </p:cNvPr>
              <p:cNvSpPr txBox="1"/>
              <p:nvPr/>
            </p:nvSpPr>
            <p:spPr>
              <a:xfrm>
                <a:off x="2155321" y="4004928"/>
                <a:ext cx="1045079" cy="160707"/>
              </a:xfrm>
              <a:prstGeom prst="rect">
                <a:avLst/>
              </a:prstGeom>
              <a:noFill/>
            </p:spPr>
            <p:txBody>
              <a:bodyPr wrap="square" lIns="0" tIns="0" rIns="0" bIns="0">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47494D"/>
                    </a:solidFill>
                    <a:effectLst/>
                    <a:latin typeface="Arial" panose="020B0604020202020204" pitchFamily="34" charset="0"/>
                    <a:cs typeface="Arial" panose="020B0604020202020204" pitchFamily="34" charset="0"/>
                  </a:rPr>
                  <a:t>Swarms</a:t>
                </a:r>
              </a:p>
            </p:txBody>
          </p:sp>
        </p:grpSp>
        <p:pic>
          <p:nvPicPr>
            <p:cNvPr id="1042" name="Picture 18" descr="Army advances learning capabilities of drone swarms | Article | The ...">
              <a:extLst>
                <a:ext uri="{FF2B5EF4-FFF2-40B4-BE49-F238E27FC236}">
                  <a16:creationId xmlns:a16="http://schemas.microsoft.com/office/drawing/2014/main" id="{0674E2C3-D1CE-9D42-637E-DF10B45DE6E3}"/>
                </a:ext>
              </a:extLst>
            </p:cNvPr>
            <p:cNvPicPr>
              <a:picLocks noChangeAspect="1" noChangeArrowheads="1"/>
            </p:cNvPicPr>
            <p:nvPr/>
          </p:nvPicPr>
          <p:blipFill>
            <a:blip r:embed="rId15" cstate="hqprint">
              <a:extLst>
                <a:ext uri="{28A0092B-C50C-407E-A947-70E740481C1C}">
                  <a14:useLocalDpi xmlns:a14="http://schemas.microsoft.com/office/drawing/2010/main"/>
                </a:ext>
              </a:extLst>
            </a:blip>
            <a:srcRect/>
            <a:stretch>
              <a:fillRect/>
            </a:stretch>
          </p:blipFill>
          <p:spPr bwMode="auto">
            <a:xfrm>
              <a:off x="10280002" y="3024754"/>
              <a:ext cx="1121402" cy="86539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2776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p:cTn id="7" dur="500" fill="hold"/>
                                        <p:tgtEl>
                                          <p:spTgt spid="58"/>
                                        </p:tgtEl>
                                        <p:attrNameLst>
                                          <p:attrName>ppt_w</p:attrName>
                                        </p:attrNameLst>
                                      </p:cBhvr>
                                      <p:tavLst>
                                        <p:tav tm="0">
                                          <p:val>
                                            <p:fltVal val="0"/>
                                          </p:val>
                                        </p:tav>
                                        <p:tav tm="100000">
                                          <p:val>
                                            <p:strVal val="#ppt_w"/>
                                          </p:val>
                                        </p:tav>
                                      </p:tavLst>
                                    </p:anim>
                                    <p:anim calcmode="lin" valueType="num">
                                      <p:cBhvr>
                                        <p:cTn id="8" dur="500" fill="hold"/>
                                        <p:tgtEl>
                                          <p:spTgt spid="58"/>
                                        </p:tgtEl>
                                        <p:attrNameLst>
                                          <p:attrName>ppt_h</p:attrName>
                                        </p:attrNameLst>
                                      </p:cBhvr>
                                      <p:tavLst>
                                        <p:tav tm="0">
                                          <p:val>
                                            <p:fltVal val="0"/>
                                          </p:val>
                                        </p:tav>
                                        <p:tav tm="100000">
                                          <p:val>
                                            <p:strVal val="#ppt_h"/>
                                          </p:val>
                                        </p:tav>
                                      </p:tavLst>
                                    </p:anim>
                                    <p:anim calcmode="lin" valueType="num">
                                      <p:cBhvr>
                                        <p:cTn id="9" dur="500" fill="hold"/>
                                        <p:tgtEl>
                                          <p:spTgt spid="58"/>
                                        </p:tgtEl>
                                        <p:attrNameLst>
                                          <p:attrName>style.rotation</p:attrName>
                                        </p:attrNameLst>
                                      </p:cBhvr>
                                      <p:tavLst>
                                        <p:tav tm="0">
                                          <p:val>
                                            <p:fltVal val="360"/>
                                          </p:val>
                                        </p:tav>
                                        <p:tav tm="100000">
                                          <p:val>
                                            <p:fltVal val="0"/>
                                          </p:val>
                                        </p:tav>
                                      </p:tavLst>
                                    </p:anim>
                                    <p:animEffect transition="in" filter="fade">
                                      <p:cBhvr>
                                        <p:cTn id="10" dur="500"/>
                                        <p:tgtEl>
                                          <p:spTgt spid="5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1" fill="hold" nodeType="clickEffect">
                                  <p:stCondLst>
                                    <p:cond delay="0"/>
                                  </p:stCondLst>
                                  <p:childTnLst>
                                    <p:anim calcmode="lin" valueType="num">
                                      <p:cBhvr additive="base">
                                        <p:cTn id="14" dur="500"/>
                                        <p:tgtEl>
                                          <p:spTgt spid="58"/>
                                        </p:tgtEl>
                                        <p:attrNameLst>
                                          <p:attrName>ppt_x</p:attrName>
                                        </p:attrNameLst>
                                      </p:cBhvr>
                                      <p:tavLst>
                                        <p:tav tm="0">
                                          <p:val>
                                            <p:strVal val="ppt_x"/>
                                          </p:val>
                                        </p:tav>
                                        <p:tav tm="100000">
                                          <p:val>
                                            <p:strVal val="ppt_x"/>
                                          </p:val>
                                        </p:tav>
                                      </p:tavLst>
                                    </p:anim>
                                    <p:anim calcmode="lin" valueType="num">
                                      <p:cBhvr additive="base">
                                        <p:cTn id="15" dur="500"/>
                                        <p:tgtEl>
                                          <p:spTgt spid="58"/>
                                        </p:tgtEl>
                                        <p:attrNameLst>
                                          <p:attrName>ppt_y</p:attrName>
                                        </p:attrNameLst>
                                      </p:cBhvr>
                                      <p:tavLst>
                                        <p:tav tm="0">
                                          <p:val>
                                            <p:strVal val="ppt_y"/>
                                          </p:val>
                                        </p:tav>
                                        <p:tav tm="100000">
                                          <p:val>
                                            <p:strVal val="0-ppt_h/2"/>
                                          </p:val>
                                        </p:tav>
                                      </p:tavLst>
                                    </p:anim>
                                    <p:set>
                                      <p:cBhvr>
                                        <p:cTn id="16" dur="1" fill="hold">
                                          <p:stCondLst>
                                            <p:cond delay="499"/>
                                          </p:stCondLst>
                                        </p:cTn>
                                        <p:tgtEl>
                                          <p:spTgt spid="58"/>
                                        </p:tgtEl>
                                        <p:attrNameLst>
                                          <p:attrName>style.visibility</p:attrName>
                                        </p:attrNameLst>
                                      </p:cBhvr>
                                      <p:to>
                                        <p:strVal val="hidden"/>
                                      </p:to>
                                    </p:se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childTnLst>
                          </p:cTn>
                        </p:par>
                        <p:par>
                          <p:cTn id="21" fill="hold">
                            <p:stCondLst>
                              <p:cond delay="1500"/>
                            </p:stCondLst>
                            <p:childTnLst>
                              <p:par>
                                <p:cTn id="22" presetID="22" presetClass="entr" presetSubtype="4"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wipe(down)">
                                      <p:cBhvr>
                                        <p:cTn id="24" dur="500"/>
                                        <p:tgtEl>
                                          <p:spTgt spid="39"/>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left)">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down)">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900" decel="100000" fill="hold"/>
                                        <p:tgtEl>
                                          <p:spTgt spid="8"/>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900" decel="100000" fill="hold"/>
                                        <p:tgtEl>
                                          <p:spTgt spid="17"/>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7" presetClass="entr" presetSubtype="0" fill="hold" nodeType="click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fade">
                                      <p:cBhvr>
                                        <p:cTn id="59" dur="1000"/>
                                        <p:tgtEl>
                                          <p:spTgt spid="51"/>
                                        </p:tgtEl>
                                      </p:cBhvr>
                                    </p:animEffect>
                                    <p:anim calcmode="lin" valueType="num">
                                      <p:cBhvr>
                                        <p:cTn id="60" dur="1000" fill="hold"/>
                                        <p:tgtEl>
                                          <p:spTgt spid="51"/>
                                        </p:tgtEl>
                                        <p:attrNameLst>
                                          <p:attrName>ppt_x</p:attrName>
                                        </p:attrNameLst>
                                      </p:cBhvr>
                                      <p:tavLst>
                                        <p:tav tm="0">
                                          <p:val>
                                            <p:strVal val="#ppt_x"/>
                                          </p:val>
                                        </p:tav>
                                        <p:tav tm="100000">
                                          <p:val>
                                            <p:strVal val="#ppt_x"/>
                                          </p:val>
                                        </p:tav>
                                      </p:tavLst>
                                    </p:anim>
                                    <p:anim calcmode="lin" valueType="num">
                                      <p:cBhvr>
                                        <p:cTn id="61" dur="900" decel="100000" fill="hold"/>
                                        <p:tgtEl>
                                          <p:spTgt spid="51"/>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51"/>
                                        </p:tgtEl>
                                        <p:attrNameLst>
                                          <p:attrName>ppt_y</p:attrName>
                                        </p:attrNameLst>
                                      </p:cBhvr>
                                      <p:tavLst>
                                        <p:tav tm="0">
                                          <p:val>
                                            <p:strVal val="#ppt_y-.03"/>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wipe(down)">
                                      <p:cBhvr>
                                        <p:cTn id="67" dur="500"/>
                                        <p:tgtEl>
                                          <p:spTgt spid="33"/>
                                        </p:tgtEl>
                                      </p:cBhvr>
                                    </p:animEffect>
                                  </p:childTnLst>
                                </p:cTn>
                              </p:par>
                            </p:childTnLst>
                          </p:cTn>
                        </p:par>
                        <p:par>
                          <p:cTn id="68" fill="hold">
                            <p:stCondLst>
                              <p:cond delay="500"/>
                            </p:stCondLst>
                            <p:childTnLst>
                              <p:par>
                                <p:cTn id="69" presetID="22" presetClass="entr" presetSubtype="4" fill="hold" grpId="0" nodeType="after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down)">
                                      <p:cBhvr>
                                        <p:cTn id="71" dur="500"/>
                                        <p:tgtEl>
                                          <p:spTgt spid="44"/>
                                        </p:tgtEl>
                                      </p:cBhvr>
                                    </p:animEffect>
                                  </p:childTnLst>
                                </p:cTn>
                              </p:par>
                            </p:childTnLst>
                          </p:cTn>
                        </p:par>
                      </p:childTnLst>
                    </p:cTn>
                  </p:par>
                  <p:par>
                    <p:cTn id="72" fill="hold">
                      <p:stCondLst>
                        <p:cond delay="indefinite"/>
                      </p:stCondLst>
                      <p:childTnLst>
                        <p:par>
                          <p:cTn id="73" fill="hold">
                            <p:stCondLst>
                              <p:cond delay="0"/>
                            </p:stCondLst>
                            <p:childTnLst>
                              <p:par>
                                <p:cTn id="74" presetID="37" presetClass="entr" presetSubtype="0" fill="hold" nodeType="clickEffect">
                                  <p:stCondLst>
                                    <p:cond delay="0"/>
                                  </p:stCondLst>
                                  <p:childTnLst>
                                    <p:set>
                                      <p:cBhvr>
                                        <p:cTn id="75" dur="1" fill="hold">
                                          <p:stCondLst>
                                            <p:cond delay="0"/>
                                          </p:stCondLst>
                                        </p:cTn>
                                        <p:tgtEl>
                                          <p:spTgt spid="52"/>
                                        </p:tgtEl>
                                        <p:attrNameLst>
                                          <p:attrName>style.visibility</p:attrName>
                                        </p:attrNameLst>
                                      </p:cBhvr>
                                      <p:to>
                                        <p:strVal val="visible"/>
                                      </p:to>
                                    </p:set>
                                    <p:animEffect transition="in" filter="fade">
                                      <p:cBhvr>
                                        <p:cTn id="76" dur="1000"/>
                                        <p:tgtEl>
                                          <p:spTgt spid="52"/>
                                        </p:tgtEl>
                                      </p:cBhvr>
                                    </p:animEffect>
                                    <p:anim calcmode="lin" valueType="num">
                                      <p:cBhvr>
                                        <p:cTn id="77" dur="1000" fill="hold"/>
                                        <p:tgtEl>
                                          <p:spTgt spid="52"/>
                                        </p:tgtEl>
                                        <p:attrNameLst>
                                          <p:attrName>ppt_x</p:attrName>
                                        </p:attrNameLst>
                                      </p:cBhvr>
                                      <p:tavLst>
                                        <p:tav tm="0">
                                          <p:val>
                                            <p:strVal val="#ppt_x"/>
                                          </p:val>
                                        </p:tav>
                                        <p:tav tm="100000">
                                          <p:val>
                                            <p:strVal val="#ppt_x"/>
                                          </p:val>
                                        </p:tav>
                                      </p:tavLst>
                                    </p:anim>
                                    <p:anim calcmode="lin" valueType="num">
                                      <p:cBhvr>
                                        <p:cTn id="78" dur="900" decel="100000" fill="hold"/>
                                        <p:tgtEl>
                                          <p:spTgt spid="52"/>
                                        </p:tgtEl>
                                        <p:attrNameLst>
                                          <p:attrName>ppt_y</p:attrName>
                                        </p:attrNameLst>
                                      </p:cBhvr>
                                      <p:tavLst>
                                        <p:tav tm="0">
                                          <p:val>
                                            <p:strVal val="#ppt_y+1"/>
                                          </p:val>
                                        </p:tav>
                                        <p:tav tm="100000">
                                          <p:val>
                                            <p:strVal val="#ppt_y-.03"/>
                                          </p:val>
                                        </p:tav>
                                      </p:tavLst>
                                    </p:anim>
                                    <p:anim calcmode="lin" valueType="num">
                                      <p:cBhvr>
                                        <p:cTn id="79"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7" presetClass="entr" presetSubtype="0" fill="hold" nodeType="clickEffect">
                                  <p:stCondLst>
                                    <p:cond delay="0"/>
                                  </p:stCondLst>
                                  <p:childTnLst>
                                    <p:set>
                                      <p:cBhvr>
                                        <p:cTn id="83" dur="1" fill="hold">
                                          <p:stCondLst>
                                            <p:cond delay="0"/>
                                          </p:stCondLst>
                                        </p:cTn>
                                        <p:tgtEl>
                                          <p:spTgt spid="53"/>
                                        </p:tgtEl>
                                        <p:attrNameLst>
                                          <p:attrName>style.visibility</p:attrName>
                                        </p:attrNameLst>
                                      </p:cBhvr>
                                      <p:to>
                                        <p:strVal val="visible"/>
                                      </p:to>
                                    </p:set>
                                    <p:animEffect transition="in" filter="fade">
                                      <p:cBhvr>
                                        <p:cTn id="84" dur="1000"/>
                                        <p:tgtEl>
                                          <p:spTgt spid="53"/>
                                        </p:tgtEl>
                                      </p:cBhvr>
                                    </p:animEffect>
                                    <p:anim calcmode="lin" valueType="num">
                                      <p:cBhvr>
                                        <p:cTn id="85" dur="1000" fill="hold"/>
                                        <p:tgtEl>
                                          <p:spTgt spid="53"/>
                                        </p:tgtEl>
                                        <p:attrNameLst>
                                          <p:attrName>ppt_x</p:attrName>
                                        </p:attrNameLst>
                                      </p:cBhvr>
                                      <p:tavLst>
                                        <p:tav tm="0">
                                          <p:val>
                                            <p:strVal val="#ppt_x"/>
                                          </p:val>
                                        </p:tav>
                                        <p:tav tm="100000">
                                          <p:val>
                                            <p:strVal val="#ppt_x"/>
                                          </p:val>
                                        </p:tav>
                                      </p:tavLst>
                                    </p:anim>
                                    <p:anim calcmode="lin" valueType="num">
                                      <p:cBhvr>
                                        <p:cTn id="86" dur="900" decel="100000" fill="hold"/>
                                        <p:tgtEl>
                                          <p:spTgt spid="53"/>
                                        </p:tgtEl>
                                        <p:attrNameLst>
                                          <p:attrName>ppt_y</p:attrName>
                                        </p:attrNameLst>
                                      </p:cBhvr>
                                      <p:tavLst>
                                        <p:tav tm="0">
                                          <p:val>
                                            <p:strVal val="#ppt_y+1"/>
                                          </p:val>
                                        </p:tav>
                                        <p:tav tm="100000">
                                          <p:val>
                                            <p:strVal val="#ppt_y-.03"/>
                                          </p:val>
                                        </p:tav>
                                      </p:tavLst>
                                    </p:anim>
                                    <p:anim calcmode="lin" valueType="num">
                                      <p:cBhvr>
                                        <p:cTn id="87"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37" presetClass="entr" presetSubtype="0" fill="hold" nodeType="clickEffect">
                                  <p:stCondLst>
                                    <p:cond delay="0"/>
                                  </p:stCondLst>
                                  <p:childTnLst>
                                    <p:set>
                                      <p:cBhvr>
                                        <p:cTn id="91" dur="1" fill="hold">
                                          <p:stCondLst>
                                            <p:cond delay="0"/>
                                          </p:stCondLst>
                                        </p:cTn>
                                        <p:tgtEl>
                                          <p:spTgt spid="54"/>
                                        </p:tgtEl>
                                        <p:attrNameLst>
                                          <p:attrName>style.visibility</p:attrName>
                                        </p:attrNameLst>
                                      </p:cBhvr>
                                      <p:to>
                                        <p:strVal val="visible"/>
                                      </p:to>
                                    </p:set>
                                    <p:animEffect transition="in" filter="fade">
                                      <p:cBhvr>
                                        <p:cTn id="92" dur="1000"/>
                                        <p:tgtEl>
                                          <p:spTgt spid="54"/>
                                        </p:tgtEl>
                                      </p:cBhvr>
                                    </p:animEffect>
                                    <p:anim calcmode="lin" valueType="num">
                                      <p:cBhvr>
                                        <p:cTn id="93" dur="1000" fill="hold"/>
                                        <p:tgtEl>
                                          <p:spTgt spid="54"/>
                                        </p:tgtEl>
                                        <p:attrNameLst>
                                          <p:attrName>ppt_x</p:attrName>
                                        </p:attrNameLst>
                                      </p:cBhvr>
                                      <p:tavLst>
                                        <p:tav tm="0">
                                          <p:val>
                                            <p:strVal val="#ppt_x"/>
                                          </p:val>
                                        </p:tav>
                                        <p:tav tm="100000">
                                          <p:val>
                                            <p:strVal val="#ppt_x"/>
                                          </p:val>
                                        </p:tav>
                                      </p:tavLst>
                                    </p:anim>
                                    <p:anim calcmode="lin" valueType="num">
                                      <p:cBhvr>
                                        <p:cTn id="94" dur="900" decel="100000" fill="hold"/>
                                        <p:tgtEl>
                                          <p:spTgt spid="54"/>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54"/>
                                        </p:tgtEl>
                                        <p:attrNameLst>
                                          <p:attrName>ppt_y</p:attrName>
                                        </p:attrNameLst>
                                      </p:cBhvr>
                                      <p:tavLst>
                                        <p:tav tm="0">
                                          <p:val>
                                            <p:strVal val="#ppt_y-.03"/>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37" presetClass="entr" presetSubtype="0" fill="hold" nodeType="clickEffect">
                                  <p:stCondLst>
                                    <p:cond delay="0"/>
                                  </p:stCondLst>
                                  <p:childTnLst>
                                    <p:set>
                                      <p:cBhvr>
                                        <p:cTn id="99" dur="1" fill="hold">
                                          <p:stCondLst>
                                            <p:cond delay="0"/>
                                          </p:stCondLst>
                                        </p:cTn>
                                        <p:tgtEl>
                                          <p:spTgt spid="55"/>
                                        </p:tgtEl>
                                        <p:attrNameLst>
                                          <p:attrName>style.visibility</p:attrName>
                                        </p:attrNameLst>
                                      </p:cBhvr>
                                      <p:to>
                                        <p:strVal val="visible"/>
                                      </p:to>
                                    </p:set>
                                    <p:animEffect transition="in" filter="fade">
                                      <p:cBhvr>
                                        <p:cTn id="100" dur="1000"/>
                                        <p:tgtEl>
                                          <p:spTgt spid="55"/>
                                        </p:tgtEl>
                                      </p:cBhvr>
                                    </p:animEffect>
                                    <p:anim calcmode="lin" valueType="num">
                                      <p:cBhvr>
                                        <p:cTn id="101" dur="1000" fill="hold"/>
                                        <p:tgtEl>
                                          <p:spTgt spid="55"/>
                                        </p:tgtEl>
                                        <p:attrNameLst>
                                          <p:attrName>ppt_x</p:attrName>
                                        </p:attrNameLst>
                                      </p:cBhvr>
                                      <p:tavLst>
                                        <p:tav tm="0">
                                          <p:val>
                                            <p:strVal val="#ppt_x"/>
                                          </p:val>
                                        </p:tav>
                                        <p:tav tm="100000">
                                          <p:val>
                                            <p:strVal val="#ppt_x"/>
                                          </p:val>
                                        </p:tav>
                                      </p:tavLst>
                                    </p:anim>
                                    <p:anim calcmode="lin" valueType="num">
                                      <p:cBhvr>
                                        <p:cTn id="102" dur="900" decel="100000" fill="hold"/>
                                        <p:tgtEl>
                                          <p:spTgt spid="55"/>
                                        </p:tgtEl>
                                        <p:attrNameLst>
                                          <p:attrName>ppt_y</p:attrName>
                                        </p:attrNameLst>
                                      </p:cBhvr>
                                      <p:tavLst>
                                        <p:tav tm="0">
                                          <p:val>
                                            <p:strVal val="#ppt_y+1"/>
                                          </p:val>
                                        </p:tav>
                                        <p:tav tm="100000">
                                          <p:val>
                                            <p:strVal val="#ppt_y-.03"/>
                                          </p:val>
                                        </p:tav>
                                      </p:tavLst>
                                    </p:anim>
                                    <p:anim calcmode="lin" valueType="num">
                                      <p:cBhvr>
                                        <p:cTn id="103" dur="100" accel="100000" fill="hold">
                                          <p:stCondLst>
                                            <p:cond delay="900"/>
                                          </p:stCondLst>
                                        </p:cTn>
                                        <p:tgtEl>
                                          <p:spTgt spid="55"/>
                                        </p:tgtEl>
                                        <p:attrNameLst>
                                          <p:attrName>ppt_y</p:attrName>
                                        </p:attrNameLst>
                                      </p:cBhvr>
                                      <p:tavLst>
                                        <p:tav tm="0">
                                          <p:val>
                                            <p:strVal val="#ppt_y-.03"/>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37" presetClass="entr" presetSubtype="0" fill="hold" nodeType="clickEffect">
                                  <p:stCondLst>
                                    <p:cond delay="0"/>
                                  </p:stCondLst>
                                  <p:childTnLst>
                                    <p:set>
                                      <p:cBhvr>
                                        <p:cTn id="107" dur="1" fill="hold">
                                          <p:stCondLst>
                                            <p:cond delay="0"/>
                                          </p:stCondLst>
                                        </p:cTn>
                                        <p:tgtEl>
                                          <p:spTgt spid="56"/>
                                        </p:tgtEl>
                                        <p:attrNameLst>
                                          <p:attrName>style.visibility</p:attrName>
                                        </p:attrNameLst>
                                      </p:cBhvr>
                                      <p:to>
                                        <p:strVal val="visible"/>
                                      </p:to>
                                    </p:set>
                                    <p:animEffect transition="in" filter="fade">
                                      <p:cBhvr>
                                        <p:cTn id="108" dur="1000"/>
                                        <p:tgtEl>
                                          <p:spTgt spid="56"/>
                                        </p:tgtEl>
                                      </p:cBhvr>
                                    </p:animEffect>
                                    <p:anim calcmode="lin" valueType="num">
                                      <p:cBhvr>
                                        <p:cTn id="109" dur="1000" fill="hold"/>
                                        <p:tgtEl>
                                          <p:spTgt spid="56"/>
                                        </p:tgtEl>
                                        <p:attrNameLst>
                                          <p:attrName>ppt_x</p:attrName>
                                        </p:attrNameLst>
                                      </p:cBhvr>
                                      <p:tavLst>
                                        <p:tav tm="0">
                                          <p:val>
                                            <p:strVal val="#ppt_x"/>
                                          </p:val>
                                        </p:tav>
                                        <p:tav tm="100000">
                                          <p:val>
                                            <p:strVal val="#ppt_x"/>
                                          </p:val>
                                        </p:tav>
                                      </p:tavLst>
                                    </p:anim>
                                    <p:anim calcmode="lin" valueType="num">
                                      <p:cBhvr>
                                        <p:cTn id="110" dur="900" decel="100000" fill="hold"/>
                                        <p:tgtEl>
                                          <p:spTgt spid="56"/>
                                        </p:tgtEl>
                                        <p:attrNameLst>
                                          <p:attrName>ppt_y</p:attrName>
                                        </p:attrNameLst>
                                      </p:cBhvr>
                                      <p:tavLst>
                                        <p:tav tm="0">
                                          <p:val>
                                            <p:strVal val="#ppt_y+1"/>
                                          </p:val>
                                        </p:tav>
                                        <p:tav tm="100000">
                                          <p:val>
                                            <p:strVal val="#ppt_y-.03"/>
                                          </p:val>
                                        </p:tav>
                                      </p:tavLst>
                                    </p:anim>
                                    <p:anim calcmode="lin" valueType="num">
                                      <p:cBhvr>
                                        <p:cTn id="111"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37" presetClass="entr" presetSubtype="0" fill="hold" nodeType="clickEffect">
                                  <p:stCondLst>
                                    <p:cond delay="0"/>
                                  </p:stCondLst>
                                  <p:childTnLst>
                                    <p:set>
                                      <p:cBhvr>
                                        <p:cTn id="115" dur="1" fill="hold">
                                          <p:stCondLst>
                                            <p:cond delay="0"/>
                                          </p:stCondLst>
                                        </p:cTn>
                                        <p:tgtEl>
                                          <p:spTgt spid="1024"/>
                                        </p:tgtEl>
                                        <p:attrNameLst>
                                          <p:attrName>style.visibility</p:attrName>
                                        </p:attrNameLst>
                                      </p:cBhvr>
                                      <p:to>
                                        <p:strVal val="visible"/>
                                      </p:to>
                                    </p:set>
                                    <p:animEffect transition="in" filter="fade">
                                      <p:cBhvr>
                                        <p:cTn id="116" dur="1000"/>
                                        <p:tgtEl>
                                          <p:spTgt spid="1024"/>
                                        </p:tgtEl>
                                      </p:cBhvr>
                                    </p:animEffect>
                                    <p:anim calcmode="lin" valueType="num">
                                      <p:cBhvr>
                                        <p:cTn id="117" dur="1000" fill="hold"/>
                                        <p:tgtEl>
                                          <p:spTgt spid="1024"/>
                                        </p:tgtEl>
                                        <p:attrNameLst>
                                          <p:attrName>ppt_x</p:attrName>
                                        </p:attrNameLst>
                                      </p:cBhvr>
                                      <p:tavLst>
                                        <p:tav tm="0">
                                          <p:val>
                                            <p:strVal val="#ppt_x"/>
                                          </p:val>
                                        </p:tav>
                                        <p:tav tm="100000">
                                          <p:val>
                                            <p:strVal val="#ppt_x"/>
                                          </p:val>
                                        </p:tav>
                                      </p:tavLst>
                                    </p:anim>
                                    <p:anim calcmode="lin" valueType="num">
                                      <p:cBhvr>
                                        <p:cTn id="118" dur="900" decel="100000" fill="hold"/>
                                        <p:tgtEl>
                                          <p:spTgt spid="1024"/>
                                        </p:tgtEl>
                                        <p:attrNameLst>
                                          <p:attrName>ppt_y</p:attrName>
                                        </p:attrNameLst>
                                      </p:cBhvr>
                                      <p:tavLst>
                                        <p:tav tm="0">
                                          <p:val>
                                            <p:strVal val="#ppt_y+1"/>
                                          </p:val>
                                        </p:tav>
                                        <p:tav tm="100000">
                                          <p:val>
                                            <p:strVal val="#ppt_y-.03"/>
                                          </p:val>
                                        </p:tav>
                                      </p:tavLst>
                                    </p:anim>
                                    <p:anim calcmode="lin" valueType="num">
                                      <p:cBhvr>
                                        <p:cTn id="119" dur="100" accel="100000" fill="hold">
                                          <p:stCondLst>
                                            <p:cond delay="900"/>
                                          </p:stCondLst>
                                        </p:cTn>
                                        <p:tgtEl>
                                          <p:spTgt spid="1024"/>
                                        </p:tgtEl>
                                        <p:attrNameLst>
                                          <p:attrName>ppt_y</p:attrName>
                                        </p:attrNameLst>
                                      </p:cBhvr>
                                      <p:tavLst>
                                        <p:tav tm="0">
                                          <p:val>
                                            <p:strVal val="#ppt_y-.03"/>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37" presetClass="exit" presetSubtype="0" fill="hold" nodeType="clickEffect">
                                  <p:stCondLst>
                                    <p:cond delay="0"/>
                                  </p:stCondLst>
                                  <p:childTnLst>
                                    <p:animEffect transition="out" filter="fade">
                                      <p:cBhvr>
                                        <p:cTn id="123" dur="1000"/>
                                        <p:tgtEl>
                                          <p:spTgt spid="8"/>
                                        </p:tgtEl>
                                      </p:cBhvr>
                                    </p:animEffect>
                                    <p:anim calcmode="lin" valueType="num">
                                      <p:cBhvr>
                                        <p:cTn id="124" dur="1000"/>
                                        <p:tgtEl>
                                          <p:spTgt spid="8"/>
                                        </p:tgtEl>
                                        <p:attrNameLst>
                                          <p:attrName>ppt_x</p:attrName>
                                        </p:attrNameLst>
                                      </p:cBhvr>
                                      <p:tavLst>
                                        <p:tav tm="0">
                                          <p:val>
                                            <p:strVal val="ppt_x"/>
                                          </p:val>
                                        </p:tav>
                                        <p:tav tm="100000">
                                          <p:val>
                                            <p:strVal val="ppt_x"/>
                                          </p:val>
                                        </p:tav>
                                      </p:tavLst>
                                    </p:anim>
                                    <p:anim calcmode="lin" valueType="num">
                                      <p:cBhvr>
                                        <p:cTn id="125" dur="100" decel="100000"/>
                                        <p:tgtEl>
                                          <p:spTgt spid="8"/>
                                        </p:tgtEl>
                                        <p:attrNameLst>
                                          <p:attrName>ppt_y</p:attrName>
                                        </p:attrNameLst>
                                      </p:cBhvr>
                                      <p:tavLst>
                                        <p:tav tm="0">
                                          <p:val>
                                            <p:strVal val="ppt_y"/>
                                          </p:val>
                                        </p:tav>
                                        <p:tav tm="100000">
                                          <p:val>
                                            <p:strVal val="ppt_y-.03"/>
                                          </p:val>
                                        </p:tav>
                                      </p:tavLst>
                                    </p:anim>
                                    <p:anim calcmode="lin" valueType="num">
                                      <p:cBhvr>
                                        <p:cTn id="126" dur="900" accel="100000">
                                          <p:stCondLst>
                                            <p:cond delay="100"/>
                                          </p:stCondLst>
                                        </p:cTn>
                                        <p:tgtEl>
                                          <p:spTgt spid="8"/>
                                        </p:tgtEl>
                                        <p:attrNameLst>
                                          <p:attrName>ppt_y</p:attrName>
                                        </p:attrNameLst>
                                      </p:cBhvr>
                                      <p:tavLst>
                                        <p:tav tm="0">
                                          <p:val>
                                            <p:strVal val="ppt_y"/>
                                          </p:val>
                                        </p:tav>
                                        <p:tav tm="100000">
                                          <p:val>
                                            <p:strVal val="ppt_y+1"/>
                                          </p:val>
                                        </p:tav>
                                      </p:tavLst>
                                    </p:anim>
                                    <p:set>
                                      <p:cBhvr>
                                        <p:cTn id="127" dur="1" fill="hold">
                                          <p:stCondLst>
                                            <p:cond delay="999"/>
                                          </p:stCondLst>
                                        </p:cTn>
                                        <p:tgtEl>
                                          <p:spTgt spid="8"/>
                                        </p:tgtEl>
                                        <p:attrNameLst>
                                          <p:attrName>style.visibility</p:attrName>
                                        </p:attrNameLst>
                                      </p:cBhvr>
                                      <p:to>
                                        <p:strVal val="hidden"/>
                                      </p:to>
                                    </p:set>
                                  </p:childTnLst>
                                </p:cTn>
                              </p:par>
                              <p:par>
                                <p:cTn id="128" presetID="37" presetClass="exit" presetSubtype="0" fill="hold" nodeType="withEffect">
                                  <p:stCondLst>
                                    <p:cond delay="0"/>
                                  </p:stCondLst>
                                  <p:childTnLst>
                                    <p:animEffect transition="out" filter="fade">
                                      <p:cBhvr>
                                        <p:cTn id="129" dur="1000"/>
                                        <p:tgtEl>
                                          <p:spTgt spid="17"/>
                                        </p:tgtEl>
                                      </p:cBhvr>
                                    </p:animEffect>
                                    <p:anim calcmode="lin" valueType="num">
                                      <p:cBhvr>
                                        <p:cTn id="130" dur="1000"/>
                                        <p:tgtEl>
                                          <p:spTgt spid="17"/>
                                        </p:tgtEl>
                                        <p:attrNameLst>
                                          <p:attrName>ppt_x</p:attrName>
                                        </p:attrNameLst>
                                      </p:cBhvr>
                                      <p:tavLst>
                                        <p:tav tm="0">
                                          <p:val>
                                            <p:strVal val="ppt_x"/>
                                          </p:val>
                                        </p:tav>
                                        <p:tav tm="100000">
                                          <p:val>
                                            <p:strVal val="ppt_x"/>
                                          </p:val>
                                        </p:tav>
                                      </p:tavLst>
                                    </p:anim>
                                    <p:anim calcmode="lin" valueType="num">
                                      <p:cBhvr>
                                        <p:cTn id="131" dur="100" decel="100000"/>
                                        <p:tgtEl>
                                          <p:spTgt spid="17"/>
                                        </p:tgtEl>
                                        <p:attrNameLst>
                                          <p:attrName>ppt_y</p:attrName>
                                        </p:attrNameLst>
                                      </p:cBhvr>
                                      <p:tavLst>
                                        <p:tav tm="0">
                                          <p:val>
                                            <p:strVal val="ppt_y"/>
                                          </p:val>
                                        </p:tav>
                                        <p:tav tm="100000">
                                          <p:val>
                                            <p:strVal val="ppt_y-.03"/>
                                          </p:val>
                                        </p:tav>
                                      </p:tavLst>
                                    </p:anim>
                                    <p:anim calcmode="lin" valueType="num">
                                      <p:cBhvr>
                                        <p:cTn id="132" dur="900" accel="100000">
                                          <p:stCondLst>
                                            <p:cond delay="100"/>
                                          </p:stCondLst>
                                        </p:cTn>
                                        <p:tgtEl>
                                          <p:spTgt spid="17"/>
                                        </p:tgtEl>
                                        <p:attrNameLst>
                                          <p:attrName>ppt_y</p:attrName>
                                        </p:attrNameLst>
                                      </p:cBhvr>
                                      <p:tavLst>
                                        <p:tav tm="0">
                                          <p:val>
                                            <p:strVal val="ppt_y"/>
                                          </p:val>
                                        </p:tav>
                                        <p:tav tm="100000">
                                          <p:val>
                                            <p:strVal val="ppt_y+1"/>
                                          </p:val>
                                        </p:tav>
                                      </p:tavLst>
                                    </p:anim>
                                    <p:set>
                                      <p:cBhvr>
                                        <p:cTn id="133" dur="1" fill="hold">
                                          <p:stCondLst>
                                            <p:cond delay="999"/>
                                          </p:stCondLst>
                                        </p:cTn>
                                        <p:tgtEl>
                                          <p:spTgt spid="17"/>
                                        </p:tgtEl>
                                        <p:attrNameLst>
                                          <p:attrName>style.visibility</p:attrName>
                                        </p:attrNameLst>
                                      </p:cBhvr>
                                      <p:to>
                                        <p:strVal val="hidden"/>
                                      </p:to>
                                    </p:set>
                                  </p:childTnLst>
                                </p:cTn>
                              </p:par>
                              <p:par>
                                <p:cTn id="134" presetID="37" presetClass="exit" presetSubtype="0" fill="hold" nodeType="withEffect">
                                  <p:stCondLst>
                                    <p:cond delay="0"/>
                                  </p:stCondLst>
                                  <p:childTnLst>
                                    <p:animEffect transition="out" filter="fade">
                                      <p:cBhvr>
                                        <p:cTn id="135" dur="1000"/>
                                        <p:tgtEl>
                                          <p:spTgt spid="51"/>
                                        </p:tgtEl>
                                      </p:cBhvr>
                                    </p:animEffect>
                                    <p:anim calcmode="lin" valueType="num">
                                      <p:cBhvr>
                                        <p:cTn id="136" dur="1000"/>
                                        <p:tgtEl>
                                          <p:spTgt spid="51"/>
                                        </p:tgtEl>
                                        <p:attrNameLst>
                                          <p:attrName>ppt_x</p:attrName>
                                        </p:attrNameLst>
                                      </p:cBhvr>
                                      <p:tavLst>
                                        <p:tav tm="0">
                                          <p:val>
                                            <p:strVal val="ppt_x"/>
                                          </p:val>
                                        </p:tav>
                                        <p:tav tm="100000">
                                          <p:val>
                                            <p:strVal val="ppt_x"/>
                                          </p:val>
                                        </p:tav>
                                      </p:tavLst>
                                    </p:anim>
                                    <p:anim calcmode="lin" valueType="num">
                                      <p:cBhvr>
                                        <p:cTn id="137" dur="100" decel="100000"/>
                                        <p:tgtEl>
                                          <p:spTgt spid="51"/>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51"/>
                                        </p:tgtEl>
                                        <p:attrNameLst>
                                          <p:attrName>ppt_y</p:attrName>
                                        </p:attrNameLst>
                                      </p:cBhvr>
                                      <p:tavLst>
                                        <p:tav tm="0">
                                          <p:val>
                                            <p:strVal val="ppt_y"/>
                                          </p:val>
                                        </p:tav>
                                        <p:tav tm="100000">
                                          <p:val>
                                            <p:strVal val="ppt_y+1"/>
                                          </p:val>
                                        </p:tav>
                                      </p:tavLst>
                                    </p:anim>
                                    <p:set>
                                      <p:cBhvr>
                                        <p:cTn id="139" dur="1" fill="hold">
                                          <p:stCondLst>
                                            <p:cond delay="999"/>
                                          </p:stCondLst>
                                        </p:cTn>
                                        <p:tgtEl>
                                          <p:spTgt spid="51"/>
                                        </p:tgtEl>
                                        <p:attrNameLst>
                                          <p:attrName>style.visibility</p:attrName>
                                        </p:attrNameLst>
                                      </p:cBhvr>
                                      <p:to>
                                        <p:strVal val="hidden"/>
                                      </p:to>
                                    </p:set>
                                  </p:childTnLst>
                                </p:cTn>
                              </p:par>
                              <p:par>
                                <p:cTn id="140" presetID="37" presetClass="exit" presetSubtype="0" fill="hold" nodeType="withEffect">
                                  <p:stCondLst>
                                    <p:cond delay="0"/>
                                  </p:stCondLst>
                                  <p:childTnLst>
                                    <p:animEffect transition="out" filter="fade">
                                      <p:cBhvr>
                                        <p:cTn id="141" dur="1000"/>
                                        <p:tgtEl>
                                          <p:spTgt spid="52"/>
                                        </p:tgtEl>
                                      </p:cBhvr>
                                    </p:animEffect>
                                    <p:anim calcmode="lin" valueType="num">
                                      <p:cBhvr>
                                        <p:cTn id="142" dur="1000"/>
                                        <p:tgtEl>
                                          <p:spTgt spid="52"/>
                                        </p:tgtEl>
                                        <p:attrNameLst>
                                          <p:attrName>ppt_x</p:attrName>
                                        </p:attrNameLst>
                                      </p:cBhvr>
                                      <p:tavLst>
                                        <p:tav tm="0">
                                          <p:val>
                                            <p:strVal val="ppt_x"/>
                                          </p:val>
                                        </p:tav>
                                        <p:tav tm="100000">
                                          <p:val>
                                            <p:strVal val="ppt_x"/>
                                          </p:val>
                                        </p:tav>
                                      </p:tavLst>
                                    </p:anim>
                                    <p:anim calcmode="lin" valueType="num">
                                      <p:cBhvr>
                                        <p:cTn id="143" dur="100" decel="100000"/>
                                        <p:tgtEl>
                                          <p:spTgt spid="52"/>
                                        </p:tgtEl>
                                        <p:attrNameLst>
                                          <p:attrName>ppt_y</p:attrName>
                                        </p:attrNameLst>
                                      </p:cBhvr>
                                      <p:tavLst>
                                        <p:tav tm="0">
                                          <p:val>
                                            <p:strVal val="ppt_y"/>
                                          </p:val>
                                        </p:tav>
                                        <p:tav tm="100000">
                                          <p:val>
                                            <p:strVal val="ppt_y-.03"/>
                                          </p:val>
                                        </p:tav>
                                      </p:tavLst>
                                    </p:anim>
                                    <p:anim calcmode="lin" valueType="num">
                                      <p:cBhvr>
                                        <p:cTn id="144" dur="900" accel="100000">
                                          <p:stCondLst>
                                            <p:cond delay="100"/>
                                          </p:stCondLst>
                                        </p:cTn>
                                        <p:tgtEl>
                                          <p:spTgt spid="52"/>
                                        </p:tgtEl>
                                        <p:attrNameLst>
                                          <p:attrName>ppt_y</p:attrName>
                                        </p:attrNameLst>
                                      </p:cBhvr>
                                      <p:tavLst>
                                        <p:tav tm="0">
                                          <p:val>
                                            <p:strVal val="ppt_y"/>
                                          </p:val>
                                        </p:tav>
                                        <p:tav tm="100000">
                                          <p:val>
                                            <p:strVal val="ppt_y+1"/>
                                          </p:val>
                                        </p:tav>
                                      </p:tavLst>
                                    </p:anim>
                                    <p:set>
                                      <p:cBhvr>
                                        <p:cTn id="145" dur="1" fill="hold">
                                          <p:stCondLst>
                                            <p:cond delay="999"/>
                                          </p:stCondLst>
                                        </p:cTn>
                                        <p:tgtEl>
                                          <p:spTgt spid="52"/>
                                        </p:tgtEl>
                                        <p:attrNameLst>
                                          <p:attrName>style.visibility</p:attrName>
                                        </p:attrNameLst>
                                      </p:cBhvr>
                                      <p:to>
                                        <p:strVal val="hidden"/>
                                      </p:to>
                                    </p:set>
                                  </p:childTnLst>
                                </p:cTn>
                              </p:par>
                              <p:par>
                                <p:cTn id="146" presetID="37" presetClass="exit" presetSubtype="0" fill="hold" nodeType="withEffect">
                                  <p:stCondLst>
                                    <p:cond delay="0"/>
                                  </p:stCondLst>
                                  <p:childTnLst>
                                    <p:animEffect transition="out" filter="fade">
                                      <p:cBhvr>
                                        <p:cTn id="147" dur="1000"/>
                                        <p:tgtEl>
                                          <p:spTgt spid="53"/>
                                        </p:tgtEl>
                                      </p:cBhvr>
                                    </p:animEffect>
                                    <p:anim calcmode="lin" valueType="num">
                                      <p:cBhvr>
                                        <p:cTn id="148" dur="1000"/>
                                        <p:tgtEl>
                                          <p:spTgt spid="53"/>
                                        </p:tgtEl>
                                        <p:attrNameLst>
                                          <p:attrName>ppt_x</p:attrName>
                                        </p:attrNameLst>
                                      </p:cBhvr>
                                      <p:tavLst>
                                        <p:tav tm="0">
                                          <p:val>
                                            <p:strVal val="ppt_x"/>
                                          </p:val>
                                        </p:tav>
                                        <p:tav tm="100000">
                                          <p:val>
                                            <p:strVal val="ppt_x"/>
                                          </p:val>
                                        </p:tav>
                                      </p:tavLst>
                                    </p:anim>
                                    <p:anim calcmode="lin" valueType="num">
                                      <p:cBhvr>
                                        <p:cTn id="149" dur="100" decel="100000"/>
                                        <p:tgtEl>
                                          <p:spTgt spid="53"/>
                                        </p:tgtEl>
                                        <p:attrNameLst>
                                          <p:attrName>ppt_y</p:attrName>
                                        </p:attrNameLst>
                                      </p:cBhvr>
                                      <p:tavLst>
                                        <p:tav tm="0">
                                          <p:val>
                                            <p:strVal val="ppt_y"/>
                                          </p:val>
                                        </p:tav>
                                        <p:tav tm="100000">
                                          <p:val>
                                            <p:strVal val="ppt_y-.03"/>
                                          </p:val>
                                        </p:tav>
                                      </p:tavLst>
                                    </p:anim>
                                    <p:anim calcmode="lin" valueType="num">
                                      <p:cBhvr>
                                        <p:cTn id="150" dur="900" accel="100000">
                                          <p:stCondLst>
                                            <p:cond delay="100"/>
                                          </p:stCondLst>
                                        </p:cTn>
                                        <p:tgtEl>
                                          <p:spTgt spid="53"/>
                                        </p:tgtEl>
                                        <p:attrNameLst>
                                          <p:attrName>ppt_y</p:attrName>
                                        </p:attrNameLst>
                                      </p:cBhvr>
                                      <p:tavLst>
                                        <p:tav tm="0">
                                          <p:val>
                                            <p:strVal val="ppt_y"/>
                                          </p:val>
                                        </p:tav>
                                        <p:tav tm="100000">
                                          <p:val>
                                            <p:strVal val="ppt_y+1"/>
                                          </p:val>
                                        </p:tav>
                                      </p:tavLst>
                                    </p:anim>
                                    <p:set>
                                      <p:cBhvr>
                                        <p:cTn id="151" dur="1" fill="hold">
                                          <p:stCondLst>
                                            <p:cond delay="999"/>
                                          </p:stCondLst>
                                        </p:cTn>
                                        <p:tgtEl>
                                          <p:spTgt spid="53"/>
                                        </p:tgtEl>
                                        <p:attrNameLst>
                                          <p:attrName>style.visibility</p:attrName>
                                        </p:attrNameLst>
                                      </p:cBhvr>
                                      <p:to>
                                        <p:strVal val="hidden"/>
                                      </p:to>
                                    </p:set>
                                  </p:childTnLst>
                                </p:cTn>
                              </p:par>
                              <p:par>
                                <p:cTn id="152" presetID="37" presetClass="exit" presetSubtype="0" fill="hold" nodeType="withEffect">
                                  <p:stCondLst>
                                    <p:cond delay="0"/>
                                  </p:stCondLst>
                                  <p:childTnLst>
                                    <p:animEffect transition="out" filter="fade">
                                      <p:cBhvr>
                                        <p:cTn id="153" dur="1000"/>
                                        <p:tgtEl>
                                          <p:spTgt spid="54"/>
                                        </p:tgtEl>
                                      </p:cBhvr>
                                    </p:animEffect>
                                    <p:anim calcmode="lin" valueType="num">
                                      <p:cBhvr>
                                        <p:cTn id="154" dur="1000"/>
                                        <p:tgtEl>
                                          <p:spTgt spid="54"/>
                                        </p:tgtEl>
                                        <p:attrNameLst>
                                          <p:attrName>ppt_x</p:attrName>
                                        </p:attrNameLst>
                                      </p:cBhvr>
                                      <p:tavLst>
                                        <p:tav tm="0">
                                          <p:val>
                                            <p:strVal val="ppt_x"/>
                                          </p:val>
                                        </p:tav>
                                        <p:tav tm="100000">
                                          <p:val>
                                            <p:strVal val="ppt_x"/>
                                          </p:val>
                                        </p:tav>
                                      </p:tavLst>
                                    </p:anim>
                                    <p:anim calcmode="lin" valueType="num">
                                      <p:cBhvr>
                                        <p:cTn id="155" dur="100" decel="100000"/>
                                        <p:tgtEl>
                                          <p:spTgt spid="54"/>
                                        </p:tgtEl>
                                        <p:attrNameLst>
                                          <p:attrName>ppt_y</p:attrName>
                                        </p:attrNameLst>
                                      </p:cBhvr>
                                      <p:tavLst>
                                        <p:tav tm="0">
                                          <p:val>
                                            <p:strVal val="ppt_y"/>
                                          </p:val>
                                        </p:tav>
                                        <p:tav tm="100000">
                                          <p:val>
                                            <p:strVal val="ppt_y-.03"/>
                                          </p:val>
                                        </p:tav>
                                      </p:tavLst>
                                    </p:anim>
                                    <p:anim calcmode="lin" valueType="num">
                                      <p:cBhvr>
                                        <p:cTn id="156" dur="900" accel="100000">
                                          <p:stCondLst>
                                            <p:cond delay="100"/>
                                          </p:stCondLst>
                                        </p:cTn>
                                        <p:tgtEl>
                                          <p:spTgt spid="54"/>
                                        </p:tgtEl>
                                        <p:attrNameLst>
                                          <p:attrName>ppt_y</p:attrName>
                                        </p:attrNameLst>
                                      </p:cBhvr>
                                      <p:tavLst>
                                        <p:tav tm="0">
                                          <p:val>
                                            <p:strVal val="ppt_y"/>
                                          </p:val>
                                        </p:tav>
                                        <p:tav tm="100000">
                                          <p:val>
                                            <p:strVal val="ppt_y+1"/>
                                          </p:val>
                                        </p:tav>
                                      </p:tavLst>
                                    </p:anim>
                                    <p:set>
                                      <p:cBhvr>
                                        <p:cTn id="157" dur="1" fill="hold">
                                          <p:stCondLst>
                                            <p:cond delay="999"/>
                                          </p:stCondLst>
                                        </p:cTn>
                                        <p:tgtEl>
                                          <p:spTgt spid="54"/>
                                        </p:tgtEl>
                                        <p:attrNameLst>
                                          <p:attrName>style.visibility</p:attrName>
                                        </p:attrNameLst>
                                      </p:cBhvr>
                                      <p:to>
                                        <p:strVal val="hidden"/>
                                      </p:to>
                                    </p:set>
                                  </p:childTnLst>
                                </p:cTn>
                              </p:par>
                              <p:par>
                                <p:cTn id="158" presetID="37" presetClass="exit" presetSubtype="0" fill="hold" nodeType="withEffect">
                                  <p:stCondLst>
                                    <p:cond delay="0"/>
                                  </p:stCondLst>
                                  <p:childTnLst>
                                    <p:animEffect transition="out" filter="fade">
                                      <p:cBhvr>
                                        <p:cTn id="159" dur="1000"/>
                                        <p:tgtEl>
                                          <p:spTgt spid="55"/>
                                        </p:tgtEl>
                                      </p:cBhvr>
                                    </p:animEffect>
                                    <p:anim calcmode="lin" valueType="num">
                                      <p:cBhvr>
                                        <p:cTn id="160" dur="1000"/>
                                        <p:tgtEl>
                                          <p:spTgt spid="55"/>
                                        </p:tgtEl>
                                        <p:attrNameLst>
                                          <p:attrName>ppt_x</p:attrName>
                                        </p:attrNameLst>
                                      </p:cBhvr>
                                      <p:tavLst>
                                        <p:tav tm="0">
                                          <p:val>
                                            <p:strVal val="ppt_x"/>
                                          </p:val>
                                        </p:tav>
                                        <p:tav tm="100000">
                                          <p:val>
                                            <p:strVal val="ppt_x"/>
                                          </p:val>
                                        </p:tav>
                                      </p:tavLst>
                                    </p:anim>
                                    <p:anim calcmode="lin" valueType="num">
                                      <p:cBhvr>
                                        <p:cTn id="161" dur="100" decel="100000"/>
                                        <p:tgtEl>
                                          <p:spTgt spid="55"/>
                                        </p:tgtEl>
                                        <p:attrNameLst>
                                          <p:attrName>ppt_y</p:attrName>
                                        </p:attrNameLst>
                                      </p:cBhvr>
                                      <p:tavLst>
                                        <p:tav tm="0">
                                          <p:val>
                                            <p:strVal val="ppt_y"/>
                                          </p:val>
                                        </p:tav>
                                        <p:tav tm="100000">
                                          <p:val>
                                            <p:strVal val="ppt_y-.03"/>
                                          </p:val>
                                        </p:tav>
                                      </p:tavLst>
                                    </p:anim>
                                    <p:anim calcmode="lin" valueType="num">
                                      <p:cBhvr>
                                        <p:cTn id="162" dur="900" accel="100000">
                                          <p:stCondLst>
                                            <p:cond delay="100"/>
                                          </p:stCondLst>
                                        </p:cTn>
                                        <p:tgtEl>
                                          <p:spTgt spid="55"/>
                                        </p:tgtEl>
                                        <p:attrNameLst>
                                          <p:attrName>ppt_y</p:attrName>
                                        </p:attrNameLst>
                                      </p:cBhvr>
                                      <p:tavLst>
                                        <p:tav tm="0">
                                          <p:val>
                                            <p:strVal val="ppt_y"/>
                                          </p:val>
                                        </p:tav>
                                        <p:tav tm="100000">
                                          <p:val>
                                            <p:strVal val="ppt_y+1"/>
                                          </p:val>
                                        </p:tav>
                                      </p:tavLst>
                                    </p:anim>
                                    <p:set>
                                      <p:cBhvr>
                                        <p:cTn id="163" dur="1" fill="hold">
                                          <p:stCondLst>
                                            <p:cond delay="999"/>
                                          </p:stCondLst>
                                        </p:cTn>
                                        <p:tgtEl>
                                          <p:spTgt spid="55"/>
                                        </p:tgtEl>
                                        <p:attrNameLst>
                                          <p:attrName>style.visibility</p:attrName>
                                        </p:attrNameLst>
                                      </p:cBhvr>
                                      <p:to>
                                        <p:strVal val="hidden"/>
                                      </p:to>
                                    </p:set>
                                  </p:childTnLst>
                                </p:cTn>
                              </p:par>
                              <p:par>
                                <p:cTn id="164" presetID="37" presetClass="exit" presetSubtype="0" fill="hold" nodeType="withEffect">
                                  <p:stCondLst>
                                    <p:cond delay="0"/>
                                  </p:stCondLst>
                                  <p:childTnLst>
                                    <p:animEffect transition="out" filter="fade">
                                      <p:cBhvr>
                                        <p:cTn id="165" dur="1000"/>
                                        <p:tgtEl>
                                          <p:spTgt spid="56"/>
                                        </p:tgtEl>
                                      </p:cBhvr>
                                    </p:animEffect>
                                    <p:anim calcmode="lin" valueType="num">
                                      <p:cBhvr>
                                        <p:cTn id="166" dur="1000"/>
                                        <p:tgtEl>
                                          <p:spTgt spid="56"/>
                                        </p:tgtEl>
                                        <p:attrNameLst>
                                          <p:attrName>ppt_x</p:attrName>
                                        </p:attrNameLst>
                                      </p:cBhvr>
                                      <p:tavLst>
                                        <p:tav tm="0">
                                          <p:val>
                                            <p:strVal val="ppt_x"/>
                                          </p:val>
                                        </p:tav>
                                        <p:tav tm="100000">
                                          <p:val>
                                            <p:strVal val="ppt_x"/>
                                          </p:val>
                                        </p:tav>
                                      </p:tavLst>
                                    </p:anim>
                                    <p:anim calcmode="lin" valueType="num">
                                      <p:cBhvr>
                                        <p:cTn id="167" dur="100" decel="100000"/>
                                        <p:tgtEl>
                                          <p:spTgt spid="56"/>
                                        </p:tgtEl>
                                        <p:attrNameLst>
                                          <p:attrName>ppt_y</p:attrName>
                                        </p:attrNameLst>
                                      </p:cBhvr>
                                      <p:tavLst>
                                        <p:tav tm="0">
                                          <p:val>
                                            <p:strVal val="ppt_y"/>
                                          </p:val>
                                        </p:tav>
                                        <p:tav tm="100000">
                                          <p:val>
                                            <p:strVal val="ppt_y-.03"/>
                                          </p:val>
                                        </p:tav>
                                      </p:tavLst>
                                    </p:anim>
                                    <p:anim calcmode="lin" valueType="num">
                                      <p:cBhvr>
                                        <p:cTn id="168" dur="900" accel="100000">
                                          <p:stCondLst>
                                            <p:cond delay="100"/>
                                          </p:stCondLst>
                                        </p:cTn>
                                        <p:tgtEl>
                                          <p:spTgt spid="56"/>
                                        </p:tgtEl>
                                        <p:attrNameLst>
                                          <p:attrName>ppt_y</p:attrName>
                                        </p:attrNameLst>
                                      </p:cBhvr>
                                      <p:tavLst>
                                        <p:tav tm="0">
                                          <p:val>
                                            <p:strVal val="ppt_y"/>
                                          </p:val>
                                        </p:tav>
                                        <p:tav tm="100000">
                                          <p:val>
                                            <p:strVal val="ppt_y+1"/>
                                          </p:val>
                                        </p:tav>
                                      </p:tavLst>
                                    </p:anim>
                                    <p:set>
                                      <p:cBhvr>
                                        <p:cTn id="169" dur="1" fill="hold">
                                          <p:stCondLst>
                                            <p:cond delay="999"/>
                                          </p:stCondLst>
                                        </p:cTn>
                                        <p:tgtEl>
                                          <p:spTgt spid="56"/>
                                        </p:tgtEl>
                                        <p:attrNameLst>
                                          <p:attrName>style.visibility</p:attrName>
                                        </p:attrNameLst>
                                      </p:cBhvr>
                                      <p:to>
                                        <p:strVal val="hidden"/>
                                      </p:to>
                                    </p:set>
                                  </p:childTnLst>
                                </p:cTn>
                              </p:par>
                              <p:par>
                                <p:cTn id="170" presetID="37" presetClass="exit" presetSubtype="0" fill="hold" nodeType="withEffect">
                                  <p:stCondLst>
                                    <p:cond delay="0"/>
                                  </p:stCondLst>
                                  <p:childTnLst>
                                    <p:animEffect transition="out" filter="fade">
                                      <p:cBhvr>
                                        <p:cTn id="171" dur="1000"/>
                                        <p:tgtEl>
                                          <p:spTgt spid="1024"/>
                                        </p:tgtEl>
                                      </p:cBhvr>
                                    </p:animEffect>
                                    <p:anim calcmode="lin" valueType="num">
                                      <p:cBhvr>
                                        <p:cTn id="172" dur="1000"/>
                                        <p:tgtEl>
                                          <p:spTgt spid="1024"/>
                                        </p:tgtEl>
                                        <p:attrNameLst>
                                          <p:attrName>ppt_x</p:attrName>
                                        </p:attrNameLst>
                                      </p:cBhvr>
                                      <p:tavLst>
                                        <p:tav tm="0">
                                          <p:val>
                                            <p:strVal val="ppt_x"/>
                                          </p:val>
                                        </p:tav>
                                        <p:tav tm="100000">
                                          <p:val>
                                            <p:strVal val="ppt_x"/>
                                          </p:val>
                                        </p:tav>
                                      </p:tavLst>
                                    </p:anim>
                                    <p:anim calcmode="lin" valueType="num">
                                      <p:cBhvr>
                                        <p:cTn id="173" dur="100" decel="100000"/>
                                        <p:tgtEl>
                                          <p:spTgt spid="1024"/>
                                        </p:tgtEl>
                                        <p:attrNameLst>
                                          <p:attrName>ppt_y</p:attrName>
                                        </p:attrNameLst>
                                      </p:cBhvr>
                                      <p:tavLst>
                                        <p:tav tm="0">
                                          <p:val>
                                            <p:strVal val="ppt_y"/>
                                          </p:val>
                                        </p:tav>
                                        <p:tav tm="100000">
                                          <p:val>
                                            <p:strVal val="ppt_y-.03"/>
                                          </p:val>
                                        </p:tav>
                                      </p:tavLst>
                                    </p:anim>
                                    <p:anim calcmode="lin" valueType="num">
                                      <p:cBhvr>
                                        <p:cTn id="174" dur="900" accel="100000">
                                          <p:stCondLst>
                                            <p:cond delay="100"/>
                                          </p:stCondLst>
                                        </p:cTn>
                                        <p:tgtEl>
                                          <p:spTgt spid="1024"/>
                                        </p:tgtEl>
                                        <p:attrNameLst>
                                          <p:attrName>ppt_y</p:attrName>
                                        </p:attrNameLst>
                                      </p:cBhvr>
                                      <p:tavLst>
                                        <p:tav tm="0">
                                          <p:val>
                                            <p:strVal val="ppt_y"/>
                                          </p:val>
                                        </p:tav>
                                        <p:tav tm="100000">
                                          <p:val>
                                            <p:strVal val="ppt_y+1"/>
                                          </p:val>
                                        </p:tav>
                                      </p:tavLst>
                                    </p:anim>
                                    <p:set>
                                      <p:cBhvr>
                                        <p:cTn id="175" dur="1" fill="hold">
                                          <p:stCondLst>
                                            <p:cond delay="999"/>
                                          </p:stCondLst>
                                        </p:cTn>
                                        <p:tgtEl>
                                          <p:spTgt spid="10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33" grpId="0" animBg="1"/>
      <p:bldP spid="4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and Drawn Arrows Set - Download Free Vector Art, Stock Graphics &amp; Images">
            <a:extLst>
              <a:ext uri="{FF2B5EF4-FFF2-40B4-BE49-F238E27FC236}">
                <a16:creationId xmlns:a16="http://schemas.microsoft.com/office/drawing/2014/main" id="{49441B50-297B-1C75-2813-DE2343AD8B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04" t="78333" r="44158" b="4444"/>
          <a:stretch/>
        </p:blipFill>
        <p:spPr bwMode="auto">
          <a:xfrm rot="12775595" flipH="1">
            <a:off x="8319844" y="3071937"/>
            <a:ext cx="2099455" cy="837082"/>
          </a:xfrm>
          <a:prstGeom prst="rect">
            <a:avLst/>
          </a:prstGeom>
          <a:noFill/>
          <a:extLst>
            <a:ext uri="{909E8E84-426E-40DD-AFC4-6F175D3DCCD1}">
              <a14:hiddenFill xmlns:a14="http://schemas.microsoft.com/office/drawing/2010/main">
                <a:solidFill>
                  <a:srgbClr val="FFFFFF"/>
                </a:solidFill>
              </a14:hiddenFill>
            </a:ext>
          </a:extLst>
        </p:spPr>
      </p:pic>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60</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10201958" cy="841248"/>
          </a:xfrm>
        </p:spPr>
        <p:txBody>
          <a:bodyPr/>
          <a:lstStyle/>
          <a:p>
            <a:pPr algn="l"/>
            <a:r>
              <a:rPr lang="en-US" sz="4000" dirty="0">
                <a:latin typeface="Calibri" panose="020F0502020204030204" pitchFamily="34" charset="0"/>
                <a:cs typeface="Calibri" panose="020F0502020204030204" pitchFamily="34" charset="0"/>
              </a:rPr>
              <a:t>HMT Performance Enablers: A Recap!</a:t>
            </a:r>
          </a:p>
        </p:txBody>
      </p:sp>
      <p:pic>
        <p:nvPicPr>
          <p:cNvPr id="2050" name="Picture 2" descr="Hand Drawn Arrows Set - Download Free Vector Art, Stock Graphics &amp; Images">
            <a:extLst>
              <a:ext uri="{FF2B5EF4-FFF2-40B4-BE49-F238E27FC236}">
                <a16:creationId xmlns:a16="http://schemas.microsoft.com/office/drawing/2014/main" id="{9BE77088-EF6C-610B-57C8-0EC0152ADE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604" t="78333" r="44158" b="4444"/>
          <a:stretch/>
        </p:blipFill>
        <p:spPr bwMode="auto">
          <a:xfrm rot="8824405">
            <a:off x="1733100" y="3071937"/>
            <a:ext cx="2099455" cy="8370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and Drawn Arrows Set - Download Free Vector Art, Stock Graphics &amp; Images">
            <a:extLst>
              <a:ext uri="{FF2B5EF4-FFF2-40B4-BE49-F238E27FC236}">
                <a16:creationId xmlns:a16="http://schemas.microsoft.com/office/drawing/2014/main" id="{258AEEE7-1762-E0AC-8DE9-FEF64926177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9" t="4370" r="83552" b="82696"/>
          <a:stretch/>
        </p:blipFill>
        <p:spPr bwMode="auto">
          <a:xfrm>
            <a:off x="2770048" y="1524000"/>
            <a:ext cx="1040244" cy="10096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and Drawn Arrows Set - Download Free Vector Art, Stock Graphics &amp; Images">
            <a:extLst>
              <a:ext uri="{FF2B5EF4-FFF2-40B4-BE49-F238E27FC236}">
                <a16:creationId xmlns:a16="http://schemas.microsoft.com/office/drawing/2014/main" id="{62EEEAD0-D9C9-FF86-4C77-EA413CF597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19" t="4370" r="83552" b="82696"/>
          <a:stretch/>
        </p:blipFill>
        <p:spPr bwMode="auto">
          <a:xfrm rot="5400000">
            <a:off x="5671175" y="3311963"/>
            <a:ext cx="810048" cy="7862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27E73B-BBE5-7956-E9A0-ED86295AC38A}"/>
              </a:ext>
            </a:extLst>
          </p:cNvPr>
          <p:cNvPicPr>
            <a:picLocks noChangeAspect="1"/>
          </p:cNvPicPr>
          <p:nvPr/>
        </p:nvPicPr>
        <p:blipFill>
          <a:blip r:embed="rId3"/>
          <a:stretch>
            <a:fillRect/>
          </a:stretch>
        </p:blipFill>
        <p:spPr>
          <a:xfrm>
            <a:off x="276225" y="1380205"/>
            <a:ext cx="2421507" cy="1297235"/>
          </a:xfrm>
          <a:prstGeom prst="rect">
            <a:avLst/>
          </a:prstGeom>
        </p:spPr>
      </p:pic>
      <p:pic>
        <p:nvPicPr>
          <p:cNvPr id="10" name="Picture 9">
            <a:extLst>
              <a:ext uri="{FF2B5EF4-FFF2-40B4-BE49-F238E27FC236}">
                <a16:creationId xmlns:a16="http://schemas.microsoft.com/office/drawing/2014/main" id="{4657E1E5-8360-EBEB-7802-7898A59139D0}"/>
              </a:ext>
            </a:extLst>
          </p:cNvPr>
          <p:cNvPicPr>
            <a:picLocks noChangeAspect="1"/>
          </p:cNvPicPr>
          <p:nvPr/>
        </p:nvPicPr>
        <p:blipFill>
          <a:blip r:embed="rId4"/>
          <a:stretch>
            <a:fillRect/>
          </a:stretch>
        </p:blipFill>
        <p:spPr>
          <a:xfrm>
            <a:off x="136440" y="4119675"/>
            <a:ext cx="3840480" cy="2160270"/>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842BD5B5-FE11-E79C-9559-9F208EBBDA03}"/>
              </a:ext>
            </a:extLst>
          </p:cNvPr>
          <p:cNvPicPr>
            <a:picLocks noChangeAspect="1"/>
          </p:cNvPicPr>
          <p:nvPr/>
        </p:nvPicPr>
        <p:blipFill>
          <a:blip r:embed="rId5"/>
          <a:stretch>
            <a:fillRect/>
          </a:stretch>
        </p:blipFill>
        <p:spPr>
          <a:xfrm>
            <a:off x="4173601" y="4119675"/>
            <a:ext cx="3840480" cy="2160270"/>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9E75A1D2-9573-7FBA-C1A9-74BDFFA86DF7}"/>
              </a:ext>
            </a:extLst>
          </p:cNvPr>
          <p:cNvPicPr>
            <a:picLocks noChangeAspect="1"/>
          </p:cNvPicPr>
          <p:nvPr/>
        </p:nvPicPr>
        <p:blipFill>
          <a:blip r:embed="rId6"/>
          <a:stretch>
            <a:fillRect/>
          </a:stretch>
        </p:blipFill>
        <p:spPr>
          <a:xfrm>
            <a:off x="8210762" y="4119675"/>
            <a:ext cx="3840480" cy="216027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E5B5726A-05A2-F6AA-1BCB-0CB3017C7A9C}"/>
              </a:ext>
            </a:extLst>
          </p:cNvPr>
          <p:cNvPicPr>
            <a:picLocks noChangeAspect="1"/>
          </p:cNvPicPr>
          <p:nvPr/>
        </p:nvPicPr>
        <p:blipFill>
          <a:blip r:embed="rId7"/>
          <a:stretch>
            <a:fillRect/>
          </a:stretch>
        </p:blipFill>
        <p:spPr>
          <a:xfrm>
            <a:off x="4113161" y="948688"/>
            <a:ext cx="3840480" cy="216027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519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dissolv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050"/>
                                        </p:tgtEl>
                                        <p:attrNameLst>
                                          <p:attrName>style.visibility</p:attrName>
                                        </p:attrNameLst>
                                      </p:cBhvr>
                                      <p:to>
                                        <p:strVal val="visible"/>
                                      </p:to>
                                    </p:set>
                                    <p:animEffect transition="in" filter="wipe(up)">
                                      <p:cBhvr>
                                        <p:cTn id="24" dur="500"/>
                                        <p:tgtEl>
                                          <p:spTgt spid="2050"/>
                                        </p:tgtEl>
                                      </p:cBhvr>
                                    </p:animEffect>
                                  </p:childTnLst>
                                </p:cTn>
                              </p:par>
                            </p:childTnLst>
                          </p:cTn>
                        </p:par>
                        <p:par>
                          <p:cTn id="25" fill="hold">
                            <p:stCondLst>
                              <p:cond delay="500"/>
                            </p:stCondLst>
                            <p:childTnLst>
                              <p:par>
                                <p:cTn id="26" presetID="9"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dissolv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up)">
                                      <p:cBhvr>
                                        <p:cTn id="33" dur="500"/>
                                        <p:tgtEl>
                                          <p:spTgt spid="13"/>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ssolv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par>
                          <p:cTn id="43" fill="hold">
                            <p:stCondLst>
                              <p:cond delay="500"/>
                            </p:stCondLst>
                            <p:childTnLst>
                              <p:par>
                                <p:cTn id="44" presetID="9" presetClass="entr" presetSubtype="0"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dissolv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CF96B3-FF63-DBF5-50D3-7C31BD66C31A}"/>
              </a:ext>
            </a:extLst>
          </p:cNvPr>
          <p:cNvSpPr/>
          <p:nvPr/>
        </p:nvSpPr>
        <p:spPr bwMode="auto">
          <a:xfrm>
            <a:off x="0" y="0"/>
            <a:ext cx="12192000" cy="6858000"/>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sp>
        <p:nvSpPr>
          <p:cNvPr id="4" name="Title 1">
            <a:extLst>
              <a:ext uri="{FF2B5EF4-FFF2-40B4-BE49-F238E27FC236}">
                <a16:creationId xmlns:a16="http://schemas.microsoft.com/office/drawing/2014/main" id="{26EDB95D-71BA-6675-3E2F-F6960872F330}"/>
              </a:ext>
            </a:extLst>
          </p:cNvPr>
          <p:cNvSpPr>
            <a:spLocks noGrp="1"/>
          </p:cNvSpPr>
          <p:nvPr>
            <p:ph type="title"/>
          </p:nvPr>
        </p:nvSpPr>
        <p:spPr>
          <a:xfrm>
            <a:off x="0" y="0"/>
            <a:ext cx="12192000" cy="795130"/>
          </a:xfrm>
        </p:spPr>
        <p:txBody>
          <a:bodyPr/>
          <a:lstStyle/>
          <a:p>
            <a:pPr algn="l"/>
            <a:r>
              <a:rPr lang="en-US" sz="4000" dirty="0">
                <a:latin typeface="Calibri" panose="020F0502020204030204" pitchFamily="34" charset="0"/>
                <a:cs typeface="Calibri" panose="020F0502020204030204" pitchFamily="34" charset="0"/>
              </a:rPr>
              <a:t>     </a:t>
            </a:r>
            <a:endParaRPr lang="en-US" sz="40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A2D1264-3B96-0603-FDD9-21C545B906EF}"/>
              </a:ext>
            </a:extLst>
          </p:cNvPr>
          <p:cNvSpPr txBox="1"/>
          <p:nvPr/>
        </p:nvSpPr>
        <p:spPr>
          <a:xfrm>
            <a:off x="2587306" y="2767280"/>
            <a:ext cx="7017388" cy="144655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8800" b="1" i="0" u="none" strike="noStrike" cap="none" normalizeH="0" baseline="0" dirty="0">
                <a:ln>
                  <a:noFill/>
                </a:ln>
                <a:solidFill>
                  <a:schemeClr val="bg1"/>
                </a:solidFill>
                <a:effectLst/>
                <a:latin typeface="MV Boli" panose="02000500030200090000" pitchFamily="2" charset="0"/>
                <a:cs typeface="MV Boli" panose="02000500030200090000" pitchFamily="2" charset="0"/>
              </a:rPr>
              <a:t>SUMMARY</a:t>
            </a:r>
          </a:p>
        </p:txBody>
      </p:sp>
    </p:spTree>
    <p:extLst>
      <p:ext uri="{BB962C8B-B14F-4D97-AF65-F5344CB8AC3E}">
        <p14:creationId xmlns:p14="http://schemas.microsoft.com/office/powerpoint/2010/main" val="3065869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CF96B3-FF63-DBF5-50D3-7C31BD66C31A}"/>
              </a:ext>
            </a:extLst>
          </p:cNvPr>
          <p:cNvSpPr/>
          <p:nvPr/>
        </p:nvSpPr>
        <p:spPr bwMode="auto">
          <a:xfrm>
            <a:off x="0" y="0"/>
            <a:ext cx="12198957" cy="6858000"/>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ahoma" charset="0"/>
            </a:endParaRPr>
          </a:p>
        </p:txBody>
      </p:sp>
      <p:grpSp>
        <p:nvGrpSpPr>
          <p:cNvPr id="26" name="Group 25">
            <a:extLst>
              <a:ext uri="{FF2B5EF4-FFF2-40B4-BE49-F238E27FC236}">
                <a16:creationId xmlns:a16="http://schemas.microsoft.com/office/drawing/2014/main" id="{A3C949A6-3E87-D0D2-CBB4-65CCD56FB40C}"/>
              </a:ext>
            </a:extLst>
          </p:cNvPr>
          <p:cNvGrpSpPr/>
          <p:nvPr/>
        </p:nvGrpSpPr>
        <p:grpSpPr>
          <a:xfrm>
            <a:off x="6957" y="0"/>
            <a:ext cx="3040779" cy="6858001"/>
            <a:chOff x="6957" y="0"/>
            <a:chExt cx="3040779" cy="6858001"/>
          </a:xfrm>
        </p:grpSpPr>
        <p:pic>
          <p:nvPicPr>
            <p:cNvPr id="20482" name="Picture 2" descr="No, A Robot (Probably) Won’t Take Your Job - Reinvent">
              <a:extLst>
                <a:ext uri="{FF2B5EF4-FFF2-40B4-BE49-F238E27FC236}">
                  <a16:creationId xmlns:a16="http://schemas.microsoft.com/office/drawing/2014/main" id="{30A8D4AD-7C7E-38E0-3174-F67C06E8BFA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3267" r="14211"/>
            <a:stretch/>
          </p:blipFill>
          <p:spPr bwMode="auto">
            <a:xfrm>
              <a:off x="6957" y="4398018"/>
              <a:ext cx="3040779" cy="245998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541E07A6-BA03-2F76-8967-C767765E5178}"/>
                </a:ext>
              </a:extLst>
            </p:cNvPr>
            <p:cNvSpPr/>
            <p:nvPr/>
          </p:nvSpPr>
          <p:spPr bwMode="auto">
            <a:xfrm>
              <a:off x="6957" y="0"/>
              <a:ext cx="3040779" cy="4398017"/>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20484" name="Picture 4" descr="Can Robots Help Solve Our Employee Engagement Crisis?">
              <a:extLst>
                <a:ext uri="{FF2B5EF4-FFF2-40B4-BE49-F238E27FC236}">
                  <a16:creationId xmlns:a16="http://schemas.microsoft.com/office/drawing/2014/main" id="{67467188-FF68-9BB0-D114-BC20EF2BA52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858" r="16173"/>
            <a:stretch/>
          </p:blipFill>
          <p:spPr bwMode="auto">
            <a:xfrm>
              <a:off x="6957" y="4040373"/>
              <a:ext cx="3036049" cy="28176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744A457-7169-9CDF-CEA5-8148A5384BEB}"/>
                </a:ext>
              </a:extLst>
            </p:cNvPr>
            <p:cNvSpPr txBox="1"/>
            <p:nvPr/>
          </p:nvSpPr>
          <p:spPr>
            <a:xfrm>
              <a:off x="6957" y="0"/>
              <a:ext cx="3036049" cy="1323439"/>
            </a:xfrm>
            <a:prstGeom prst="rect">
              <a:avLst/>
            </a:prstGeom>
            <a:noFill/>
          </p:spPr>
          <p:txBody>
            <a:bodyPr wrap="square">
              <a:spAutoFit/>
            </a:bodyPr>
            <a:lstStyle/>
            <a:p>
              <a:pPr algn="ctr"/>
              <a:r>
                <a:rPr lang="en-US" sz="4000" dirty="0">
                  <a:solidFill>
                    <a:srgbClr val="363C55"/>
                  </a:solidFill>
                  <a:latin typeface="Bahnschrift Light Condensed" panose="020B0502040204020203" pitchFamily="34" charset="0"/>
                  <a:cs typeface="Calibri" panose="020F0502020204030204" pitchFamily="34" charset="0"/>
                </a:rPr>
                <a:t>From Tools to Teammates</a:t>
              </a:r>
              <a:endParaRPr lang="en-US" sz="4400" dirty="0">
                <a:solidFill>
                  <a:srgbClr val="363C55"/>
                </a:solidFill>
                <a:latin typeface="Bahnschrift Light Condensed" panose="020B0502040204020203"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83F5E665-9922-5883-2931-F25B40E0FDDB}"/>
                </a:ext>
              </a:extLst>
            </p:cNvPr>
            <p:cNvGrpSpPr/>
            <p:nvPr/>
          </p:nvGrpSpPr>
          <p:grpSpPr>
            <a:xfrm>
              <a:off x="157163" y="1527637"/>
              <a:ext cx="2730915" cy="714375"/>
              <a:chOff x="4810126" y="962024"/>
              <a:chExt cx="2901158" cy="714375"/>
            </a:xfrm>
          </p:grpSpPr>
          <p:sp>
            <p:nvSpPr>
              <p:cNvPr id="15" name="Rectangle: Rounded Corners 14">
                <a:extLst>
                  <a:ext uri="{FF2B5EF4-FFF2-40B4-BE49-F238E27FC236}">
                    <a16:creationId xmlns:a16="http://schemas.microsoft.com/office/drawing/2014/main" id="{FCDA90D0-139C-9C1C-9557-3A79D5013176}"/>
                  </a:ext>
                </a:extLst>
              </p:cNvPr>
              <p:cNvSpPr/>
              <p:nvPr/>
            </p:nvSpPr>
            <p:spPr bwMode="auto">
              <a:xfrm>
                <a:off x="4810126" y="962024"/>
                <a:ext cx="2901158" cy="714375"/>
              </a:xfrm>
              <a:prstGeom prst="roundRect">
                <a:avLst>
                  <a:gd name="adj" fmla="val 13351"/>
                </a:avLst>
              </a:prstGeom>
              <a:solidFill>
                <a:schemeClr val="bg1"/>
              </a:solidFill>
              <a:ln w="57150" cap="flat" cmpd="sng" algn="ctr">
                <a:solidFill>
                  <a:srgbClr val="363C5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TextBox 15">
                <a:extLst>
                  <a:ext uri="{FF2B5EF4-FFF2-40B4-BE49-F238E27FC236}">
                    <a16:creationId xmlns:a16="http://schemas.microsoft.com/office/drawing/2014/main" id="{C6EC1ED8-6932-7A4A-3F26-BDC2AEE03C1A}"/>
                  </a:ext>
                </a:extLst>
              </p:cNvPr>
              <p:cNvSpPr txBox="1"/>
              <p:nvPr/>
            </p:nvSpPr>
            <p:spPr>
              <a:xfrm>
                <a:off x="5191126" y="1134545"/>
                <a:ext cx="2520157" cy="369332"/>
              </a:xfrm>
              <a:prstGeom prst="rect">
                <a:avLst/>
              </a:prstGeom>
              <a:noFill/>
            </p:spPr>
            <p:txBody>
              <a:bodyPr wrap="square" rtlCol="0">
                <a:spAutoFit/>
              </a:bodyPr>
              <a:lstStyle/>
              <a:p>
                <a:r>
                  <a:rPr lang="en-US" sz="1800" b="1" dirty="0">
                    <a:solidFill>
                      <a:srgbClr val="363C55"/>
                    </a:solidFill>
                    <a:latin typeface="Arial Narrow" panose="020B0606020202030204" pitchFamily="34" charset="0"/>
                  </a:rPr>
                  <a:t>AI Revolution</a:t>
                </a:r>
                <a:endParaRPr lang="en-US" sz="1800" dirty="0">
                  <a:solidFill>
                    <a:srgbClr val="363C55"/>
                  </a:solidFill>
                  <a:latin typeface="Arial Narrow" panose="020B0606020202030204" pitchFamily="34" charset="0"/>
                </a:endParaRPr>
              </a:p>
            </p:txBody>
          </p:sp>
          <p:sp>
            <p:nvSpPr>
              <p:cNvPr id="17" name="Arrow: Chevron 16">
                <a:extLst>
                  <a:ext uri="{FF2B5EF4-FFF2-40B4-BE49-F238E27FC236}">
                    <a16:creationId xmlns:a16="http://schemas.microsoft.com/office/drawing/2014/main" id="{BC3340C8-A09C-4B55-19EA-F99867E3709F}"/>
                  </a:ext>
                </a:extLst>
              </p:cNvPr>
              <p:cNvSpPr/>
              <p:nvPr/>
            </p:nvSpPr>
            <p:spPr bwMode="auto">
              <a:xfrm>
                <a:off x="4895843" y="1095375"/>
                <a:ext cx="295275" cy="447674"/>
              </a:xfrm>
              <a:prstGeom prst="chevron">
                <a:avLst/>
              </a:prstGeom>
              <a:solidFill>
                <a:srgbClr val="363C55"/>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18" name="Group 17">
              <a:extLst>
                <a:ext uri="{FF2B5EF4-FFF2-40B4-BE49-F238E27FC236}">
                  <a16:creationId xmlns:a16="http://schemas.microsoft.com/office/drawing/2014/main" id="{399F3EE3-E2A4-E51C-EC33-557BB9025EE5}"/>
                </a:ext>
              </a:extLst>
            </p:cNvPr>
            <p:cNvGrpSpPr/>
            <p:nvPr/>
          </p:nvGrpSpPr>
          <p:grpSpPr>
            <a:xfrm>
              <a:off x="157163" y="2409773"/>
              <a:ext cx="2730915" cy="714375"/>
              <a:chOff x="4810126" y="923924"/>
              <a:chExt cx="2901158" cy="714375"/>
            </a:xfrm>
          </p:grpSpPr>
          <p:sp>
            <p:nvSpPr>
              <p:cNvPr id="19" name="Rectangle: Rounded Corners 18">
                <a:extLst>
                  <a:ext uri="{FF2B5EF4-FFF2-40B4-BE49-F238E27FC236}">
                    <a16:creationId xmlns:a16="http://schemas.microsoft.com/office/drawing/2014/main" id="{B7D320E3-8B6C-61FA-5C68-568CEC98C2BD}"/>
                  </a:ext>
                </a:extLst>
              </p:cNvPr>
              <p:cNvSpPr/>
              <p:nvPr/>
            </p:nvSpPr>
            <p:spPr bwMode="auto">
              <a:xfrm>
                <a:off x="4810126" y="923924"/>
                <a:ext cx="2901158" cy="714375"/>
              </a:xfrm>
              <a:prstGeom prst="roundRect">
                <a:avLst>
                  <a:gd name="adj" fmla="val 13351"/>
                </a:avLst>
              </a:prstGeom>
              <a:solidFill>
                <a:schemeClr val="bg1"/>
              </a:solidFill>
              <a:ln w="57150" cap="flat" cmpd="sng" algn="ctr">
                <a:solidFill>
                  <a:srgbClr val="363C5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TextBox 19">
                <a:extLst>
                  <a:ext uri="{FF2B5EF4-FFF2-40B4-BE49-F238E27FC236}">
                    <a16:creationId xmlns:a16="http://schemas.microsoft.com/office/drawing/2014/main" id="{97AD3E0B-D700-473B-D338-76EC1725A04E}"/>
                  </a:ext>
                </a:extLst>
              </p:cNvPr>
              <p:cNvSpPr txBox="1"/>
              <p:nvPr/>
            </p:nvSpPr>
            <p:spPr>
              <a:xfrm>
                <a:off x="5191127" y="968850"/>
                <a:ext cx="2520157" cy="646331"/>
              </a:xfrm>
              <a:prstGeom prst="rect">
                <a:avLst/>
              </a:prstGeom>
              <a:noFill/>
            </p:spPr>
            <p:txBody>
              <a:bodyPr wrap="square" rtlCol="0">
                <a:spAutoFit/>
              </a:bodyPr>
              <a:lstStyle/>
              <a:p>
                <a:r>
                  <a:rPr lang="en-US" sz="1800" b="1" dirty="0">
                    <a:solidFill>
                      <a:srgbClr val="363C55"/>
                    </a:solidFill>
                    <a:latin typeface="Arial Narrow" panose="020B0606020202030204" pitchFamily="34" charset="0"/>
                  </a:rPr>
                  <a:t>Future Warfare Demands</a:t>
                </a:r>
                <a:endParaRPr lang="en-US" sz="1800" dirty="0">
                  <a:solidFill>
                    <a:srgbClr val="363C55"/>
                  </a:solidFill>
                  <a:latin typeface="Arial Narrow" panose="020B0606020202030204" pitchFamily="34" charset="0"/>
                </a:endParaRPr>
              </a:p>
            </p:txBody>
          </p:sp>
          <p:sp>
            <p:nvSpPr>
              <p:cNvPr id="21" name="Arrow: Chevron 20">
                <a:extLst>
                  <a:ext uri="{FF2B5EF4-FFF2-40B4-BE49-F238E27FC236}">
                    <a16:creationId xmlns:a16="http://schemas.microsoft.com/office/drawing/2014/main" id="{16B238FA-6260-06F3-2E1F-796F9B778CBC}"/>
                  </a:ext>
                </a:extLst>
              </p:cNvPr>
              <p:cNvSpPr/>
              <p:nvPr/>
            </p:nvSpPr>
            <p:spPr bwMode="auto">
              <a:xfrm>
                <a:off x="4895843" y="1057275"/>
                <a:ext cx="295275" cy="447674"/>
              </a:xfrm>
              <a:prstGeom prst="chevron">
                <a:avLst/>
              </a:prstGeom>
              <a:solidFill>
                <a:srgbClr val="363C55"/>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2" name="Group 21">
              <a:extLst>
                <a:ext uri="{FF2B5EF4-FFF2-40B4-BE49-F238E27FC236}">
                  <a16:creationId xmlns:a16="http://schemas.microsoft.com/office/drawing/2014/main" id="{8D8EEC51-B3B8-7216-7291-9484014C5292}"/>
                </a:ext>
              </a:extLst>
            </p:cNvPr>
            <p:cNvGrpSpPr/>
            <p:nvPr/>
          </p:nvGrpSpPr>
          <p:grpSpPr>
            <a:xfrm>
              <a:off x="157163" y="3295599"/>
              <a:ext cx="2730915" cy="714375"/>
              <a:chOff x="4810126" y="962024"/>
              <a:chExt cx="2901158" cy="714375"/>
            </a:xfrm>
          </p:grpSpPr>
          <p:sp>
            <p:nvSpPr>
              <p:cNvPr id="23" name="Rectangle: Rounded Corners 22">
                <a:extLst>
                  <a:ext uri="{FF2B5EF4-FFF2-40B4-BE49-F238E27FC236}">
                    <a16:creationId xmlns:a16="http://schemas.microsoft.com/office/drawing/2014/main" id="{0C419605-BCAE-BACB-20D2-D3DFA12B4C07}"/>
                  </a:ext>
                </a:extLst>
              </p:cNvPr>
              <p:cNvSpPr/>
              <p:nvPr/>
            </p:nvSpPr>
            <p:spPr bwMode="auto">
              <a:xfrm>
                <a:off x="4810126" y="962024"/>
                <a:ext cx="2901158" cy="714375"/>
              </a:xfrm>
              <a:prstGeom prst="roundRect">
                <a:avLst>
                  <a:gd name="adj" fmla="val 13351"/>
                </a:avLst>
              </a:prstGeom>
              <a:solidFill>
                <a:schemeClr val="bg1"/>
              </a:solidFill>
              <a:ln w="57150" cap="flat" cmpd="sng" algn="ctr">
                <a:solidFill>
                  <a:srgbClr val="363C5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TextBox 23">
                <a:extLst>
                  <a:ext uri="{FF2B5EF4-FFF2-40B4-BE49-F238E27FC236}">
                    <a16:creationId xmlns:a16="http://schemas.microsoft.com/office/drawing/2014/main" id="{225FCF11-B267-4A6D-433A-2F8275EA30E1}"/>
                  </a:ext>
                </a:extLst>
              </p:cNvPr>
              <p:cNvSpPr txBox="1"/>
              <p:nvPr/>
            </p:nvSpPr>
            <p:spPr>
              <a:xfrm>
                <a:off x="5191127" y="1145171"/>
                <a:ext cx="2520157" cy="369332"/>
              </a:xfrm>
              <a:prstGeom prst="rect">
                <a:avLst/>
              </a:prstGeom>
              <a:noFill/>
            </p:spPr>
            <p:txBody>
              <a:bodyPr wrap="square" rtlCol="0">
                <a:spAutoFit/>
              </a:bodyPr>
              <a:lstStyle/>
              <a:p>
                <a:r>
                  <a:rPr lang="en-US" sz="1800" b="1" dirty="0">
                    <a:solidFill>
                      <a:srgbClr val="363C55"/>
                    </a:solidFill>
                    <a:latin typeface="Arial Narrow" panose="020B0606020202030204" pitchFamily="34" charset="0"/>
                  </a:rPr>
                  <a:t>Modern Mythology</a:t>
                </a:r>
                <a:endParaRPr lang="en-US" sz="1800" dirty="0">
                  <a:solidFill>
                    <a:srgbClr val="363C55"/>
                  </a:solidFill>
                  <a:latin typeface="Arial Narrow" panose="020B0606020202030204" pitchFamily="34" charset="0"/>
                </a:endParaRPr>
              </a:p>
            </p:txBody>
          </p:sp>
          <p:sp>
            <p:nvSpPr>
              <p:cNvPr id="25" name="Arrow: Chevron 24">
                <a:extLst>
                  <a:ext uri="{FF2B5EF4-FFF2-40B4-BE49-F238E27FC236}">
                    <a16:creationId xmlns:a16="http://schemas.microsoft.com/office/drawing/2014/main" id="{B72566AB-0836-D55C-12C2-7663CD40E88F}"/>
                  </a:ext>
                </a:extLst>
              </p:cNvPr>
              <p:cNvSpPr/>
              <p:nvPr/>
            </p:nvSpPr>
            <p:spPr bwMode="auto">
              <a:xfrm>
                <a:off x="4895843" y="1095375"/>
                <a:ext cx="295275" cy="447674"/>
              </a:xfrm>
              <a:prstGeom prst="chevron">
                <a:avLst/>
              </a:prstGeom>
              <a:solidFill>
                <a:srgbClr val="363C55"/>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grpSp>
        <p:nvGrpSpPr>
          <p:cNvPr id="44" name="Group 43">
            <a:extLst>
              <a:ext uri="{FF2B5EF4-FFF2-40B4-BE49-F238E27FC236}">
                <a16:creationId xmlns:a16="http://schemas.microsoft.com/office/drawing/2014/main" id="{84192CF4-57C6-F245-A9C0-495E23B3A1F4}"/>
              </a:ext>
            </a:extLst>
          </p:cNvPr>
          <p:cNvGrpSpPr/>
          <p:nvPr/>
        </p:nvGrpSpPr>
        <p:grpSpPr>
          <a:xfrm>
            <a:off x="3043006" y="-1"/>
            <a:ext cx="3040055" cy="6858000"/>
            <a:chOff x="3043006" y="-1"/>
            <a:chExt cx="3040055" cy="6858000"/>
          </a:xfrm>
        </p:grpSpPr>
        <p:pic>
          <p:nvPicPr>
            <p:cNvPr id="20486" name="Picture 6" descr="Finite resources. Growing cyber threats. - Predatar">
              <a:extLst>
                <a:ext uri="{FF2B5EF4-FFF2-40B4-BE49-F238E27FC236}">
                  <a16:creationId xmlns:a16="http://schemas.microsoft.com/office/drawing/2014/main" id="{233F85F1-B14D-21FA-6C83-AD7E836AA9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4973" y="-1"/>
              <a:ext cx="3038088" cy="30380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Finite resources. Growing cyber threats. - Predatar">
              <a:extLst>
                <a:ext uri="{FF2B5EF4-FFF2-40B4-BE49-F238E27FC236}">
                  <a16:creationId xmlns:a16="http://schemas.microsoft.com/office/drawing/2014/main" id="{88D4CF26-13F9-D89B-22D3-B7F35A9757A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291"/>
            <a:stretch/>
          </p:blipFill>
          <p:spPr bwMode="auto">
            <a:xfrm flipV="1">
              <a:off x="3044973" y="3028896"/>
              <a:ext cx="3038088" cy="382910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276539D-2D52-6653-276C-E58FE68C0D8E}"/>
                </a:ext>
              </a:extLst>
            </p:cNvPr>
            <p:cNvSpPr txBox="1"/>
            <p:nvPr/>
          </p:nvSpPr>
          <p:spPr>
            <a:xfrm>
              <a:off x="3043006" y="5534024"/>
              <a:ext cx="3036049" cy="1323439"/>
            </a:xfrm>
            <a:prstGeom prst="rect">
              <a:avLst/>
            </a:prstGeom>
            <a:noFill/>
          </p:spPr>
          <p:txBody>
            <a:bodyPr wrap="square">
              <a:spAutoFit/>
            </a:bodyPr>
            <a:lstStyle/>
            <a:p>
              <a:pPr algn="ctr"/>
              <a:r>
                <a:rPr lang="en-US" sz="4000" dirty="0">
                  <a:solidFill>
                    <a:schemeClr val="bg1"/>
                  </a:solidFill>
                  <a:latin typeface="Bahnschrift Light Condensed" panose="020B0502040204020203" pitchFamily="34" charset="0"/>
                  <a:cs typeface="Calibri" panose="020F0502020204030204" pitchFamily="34" charset="0"/>
                </a:rPr>
                <a:t>Level of Automation</a:t>
              </a:r>
              <a:endParaRPr lang="en-US" sz="4400" dirty="0">
                <a:solidFill>
                  <a:schemeClr val="bg1"/>
                </a:solidFill>
                <a:latin typeface="Bahnschrift Light Condensed" panose="020B0502040204020203" pitchFamily="34" charset="0"/>
                <a:cs typeface="Calibri" panose="020F0502020204030204" pitchFamily="34" charset="0"/>
              </a:endParaRPr>
            </a:p>
          </p:txBody>
        </p:sp>
        <p:sp>
          <p:nvSpPr>
            <p:cNvPr id="33" name="Rectangle: Rounded Corners 32">
              <a:extLst>
                <a:ext uri="{FF2B5EF4-FFF2-40B4-BE49-F238E27FC236}">
                  <a16:creationId xmlns:a16="http://schemas.microsoft.com/office/drawing/2014/main" id="{F789255C-65E4-94AC-9A39-85264ACAEC50}"/>
                </a:ext>
              </a:extLst>
            </p:cNvPr>
            <p:cNvSpPr/>
            <p:nvPr/>
          </p:nvSpPr>
          <p:spPr bwMode="auto">
            <a:xfrm>
              <a:off x="3246721" y="2714575"/>
              <a:ext cx="2730915" cy="714375"/>
            </a:xfrm>
            <a:prstGeom prst="roundRect">
              <a:avLst>
                <a:gd name="adj" fmla="val 13351"/>
              </a:avLst>
            </a:prstGeom>
            <a:solidFill>
              <a:srgbClr val="171C20"/>
            </a:solidFill>
            <a:ln w="57150" cap="flat" cmpd="sng" algn="ctr">
              <a:solidFill>
                <a:schemeClr val="bg1">
                  <a:lumMod val="9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 name="TextBox 33">
              <a:extLst>
                <a:ext uri="{FF2B5EF4-FFF2-40B4-BE49-F238E27FC236}">
                  <a16:creationId xmlns:a16="http://schemas.microsoft.com/office/drawing/2014/main" id="{67A8E6C5-EA29-6EF2-82ED-10A1E27546E0}"/>
                </a:ext>
              </a:extLst>
            </p:cNvPr>
            <p:cNvSpPr txBox="1"/>
            <p:nvPr/>
          </p:nvSpPr>
          <p:spPr>
            <a:xfrm>
              <a:off x="3605364" y="2897722"/>
              <a:ext cx="2372272" cy="369332"/>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Get the Balance Right</a:t>
              </a:r>
              <a:endParaRPr lang="en-US" sz="1800" dirty="0">
                <a:solidFill>
                  <a:schemeClr val="bg1"/>
                </a:solidFill>
                <a:latin typeface="Arial Narrow" panose="020B0606020202030204" pitchFamily="34" charset="0"/>
              </a:endParaRPr>
            </a:p>
          </p:txBody>
        </p:sp>
        <p:sp>
          <p:nvSpPr>
            <p:cNvPr id="35" name="Arrow: Chevron 34">
              <a:extLst>
                <a:ext uri="{FF2B5EF4-FFF2-40B4-BE49-F238E27FC236}">
                  <a16:creationId xmlns:a16="http://schemas.microsoft.com/office/drawing/2014/main" id="{2E70D38C-8343-5CE8-753E-7EF3B3C7044D}"/>
                </a:ext>
              </a:extLst>
            </p:cNvPr>
            <p:cNvSpPr/>
            <p:nvPr/>
          </p:nvSpPr>
          <p:spPr bwMode="auto">
            <a:xfrm>
              <a:off x="3327408" y="2847926"/>
              <a:ext cx="277948" cy="447674"/>
            </a:xfrm>
            <a:prstGeom prst="chevron">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6" name="Rectangle: Rounded Corners 35">
              <a:extLst>
                <a:ext uri="{FF2B5EF4-FFF2-40B4-BE49-F238E27FC236}">
                  <a16:creationId xmlns:a16="http://schemas.microsoft.com/office/drawing/2014/main" id="{997CB85F-C9BE-13E9-CE6F-6078BE533488}"/>
                </a:ext>
              </a:extLst>
            </p:cNvPr>
            <p:cNvSpPr/>
            <p:nvPr/>
          </p:nvSpPr>
          <p:spPr bwMode="auto">
            <a:xfrm>
              <a:off x="3246721" y="3640622"/>
              <a:ext cx="2730915" cy="714375"/>
            </a:xfrm>
            <a:prstGeom prst="roundRect">
              <a:avLst>
                <a:gd name="adj" fmla="val 13351"/>
              </a:avLst>
            </a:prstGeom>
            <a:solidFill>
              <a:srgbClr val="171C20"/>
            </a:solidFill>
            <a:ln w="57150" cap="flat" cmpd="sng" algn="ctr">
              <a:solidFill>
                <a:schemeClr val="bg1">
                  <a:lumMod val="9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TextBox 36">
              <a:extLst>
                <a:ext uri="{FF2B5EF4-FFF2-40B4-BE49-F238E27FC236}">
                  <a16:creationId xmlns:a16="http://schemas.microsoft.com/office/drawing/2014/main" id="{A63C70F4-192B-67C8-AFFF-0288C077072D}"/>
                </a:ext>
              </a:extLst>
            </p:cNvPr>
            <p:cNvSpPr txBox="1"/>
            <p:nvPr/>
          </p:nvSpPr>
          <p:spPr>
            <a:xfrm>
              <a:off x="3605364" y="3823769"/>
              <a:ext cx="2372272" cy="369332"/>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Traditional LOAs</a:t>
              </a:r>
              <a:endParaRPr lang="en-US" sz="1800" dirty="0">
                <a:solidFill>
                  <a:schemeClr val="bg1"/>
                </a:solidFill>
                <a:latin typeface="Arial Narrow" panose="020B0606020202030204" pitchFamily="34" charset="0"/>
              </a:endParaRPr>
            </a:p>
          </p:txBody>
        </p:sp>
        <p:sp>
          <p:nvSpPr>
            <p:cNvPr id="38" name="Arrow: Chevron 37">
              <a:extLst>
                <a:ext uri="{FF2B5EF4-FFF2-40B4-BE49-F238E27FC236}">
                  <a16:creationId xmlns:a16="http://schemas.microsoft.com/office/drawing/2014/main" id="{10F8DA09-AD65-A167-C921-973C8150E3B8}"/>
                </a:ext>
              </a:extLst>
            </p:cNvPr>
            <p:cNvSpPr/>
            <p:nvPr/>
          </p:nvSpPr>
          <p:spPr bwMode="auto">
            <a:xfrm>
              <a:off x="3327408" y="3773973"/>
              <a:ext cx="277948" cy="447674"/>
            </a:xfrm>
            <a:prstGeom prst="chevron">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9" name="Rectangle: Rounded Corners 38">
              <a:extLst>
                <a:ext uri="{FF2B5EF4-FFF2-40B4-BE49-F238E27FC236}">
                  <a16:creationId xmlns:a16="http://schemas.microsoft.com/office/drawing/2014/main" id="{5ACCD628-08F1-EED0-579E-F108CEBFECD0}"/>
                </a:ext>
              </a:extLst>
            </p:cNvPr>
            <p:cNvSpPr/>
            <p:nvPr/>
          </p:nvSpPr>
          <p:spPr bwMode="auto">
            <a:xfrm>
              <a:off x="3246721" y="4564956"/>
              <a:ext cx="2730915" cy="714375"/>
            </a:xfrm>
            <a:prstGeom prst="roundRect">
              <a:avLst>
                <a:gd name="adj" fmla="val 13351"/>
              </a:avLst>
            </a:prstGeom>
            <a:solidFill>
              <a:srgbClr val="171C20"/>
            </a:solidFill>
            <a:ln w="57150" cap="flat" cmpd="sng" algn="ctr">
              <a:solidFill>
                <a:schemeClr val="bg1">
                  <a:lumMod val="9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0" name="TextBox 39">
              <a:extLst>
                <a:ext uri="{FF2B5EF4-FFF2-40B4-BE49-F238E27FC236}">
                  <a16:creationId xmlns:a16="http://schemas.microsoft.com/office/drawing/2014/main" id="{87D7C7E7-7AAD-CEF5-F475-21FEAF692D1E}"/>
                </a:ext>
              </a:extLst>
            </p:cNvPr>
            <p:cNvSpPr txBox="1"/>
            <p:nvPr/>
          </p:nvSpPr>
          <p:spPr>
            <a:xfrm>
              <a:off x="3605364" y="4748103"/>
              <a:ext cx="2372272" cy="369332"/>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Need for HMT LOAs</a:t>
              </a:r>
              <a:endParaRPr lang="en-US" sz="1800" dirty="0">
                <a:solidFill>
                  <a:schemeClr val="bg1"/>
                </a:solidFill>
                <a:latin typeface="Arial Narrow" panose="020B0606020202030204" pitchFamily="34" charset="0"/>
              </a:endParaRPr>
            </a:p>
          </p:txBody>
        </p:sp>
        <p:sp>
          <p:nvSpPr>
            <p:cNvPr id="41" name="Arrow: Chevron 40">
              <a:extLst>
                <a:ext uri="{FF2B5EF4-FFF2-40B4-BE49-F238E27FC236}">
                  <a16:creationId xmlns:a16="http://schemas.microsoft.com/office/drawing/2014/main" id="{9DFDCE01-C2DD-BAE5-CFE0-9F813C76998C}"/>
                </a:ext>
              </a:extLst>
            </p:cNvPr>
            <p:cNvSpPr/>
            <p:nvPr/>
          </p:nvSpPr>
          <p:spPr bwMode="auto">
            <a:xfrm>
              <a:off x="3327408" y="4698307"/>
              <a:ext cx="277948" cy="447674"/>
            </a:xfrm>
            <a:prstGeom prst="chevron">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58" name="Group 57">
            <a:extLst>
              <a:ext uri="{FF2B5EF4-FFF2-40B4-BE49-F238E27FC236}">
                <a16:creationId xmlns:a16="http://schemas.microsoft.com/office/drawing/2014/main" id="{BF9FA2B0-4DEA-DF8B-39CB-2F5B1DC47201}"/>
              </a:ext>
            </a:extLst>
          </p:cNvPr>
          <p:cNvGrpSpPr/>
          <p:nvPr/>
        </p:nvGrpSpPr>
        <p:grpSpPr>
          <a:xfrm>
            <a:off x="6074231" y="-537"/>
            <a:ext cx="3056506" cy="6858000"/>
            <a:chOff x="6074231" y="-537"/>
            <a:chExt cx="3056506" cy="6858000"/>
          </a:xfrm>
        </p:grpSpPr>
        <p:pic>
          <p:nvPicPr>
            <p:cNvPr id="46" name="Picture 45">
              <a:extLst>
                <a:ext uri="{FF2B5EF4-FFF2-40B4-BE49-F238E27FC236}">
                  <a16:creationId xmlns:a16="http://schemas.microsoft.com/office/drawing/2014/main" id="{4C430DBE-E799-E511-F289-3138571841CD}"/>
                </a:ext>
              </a:extLst>
            </p:cNvPr>
            <p:cNvPicPr>
              <a:picLocks noChangeAspect="1"/>
            </p:cNvPicPr>
            <p:nvPr/>
          </p:nvPicPr>
          <p:blipFill>
            <a:blip r:embed="rId6"/>
            <a:stretch>
              <a:fillRect/>
            </a:stretch>
          </p:blipFill>
          <p:spPr>
            <a:xfrm flipH="1">
              <a:off x="6074231" y="4190944"/>
              <a:ext cx="3056503" cy="2666519"/>
            </a:xfrm>
            <a:prstGeom prst="rect">
              <a:avLst/>
            </a:prstGeom>
          </p:spPr>
        </p:pic>
        <p:sp>
          <p:nvSpPr>
            <p:cNvPr id="47" name="Rectangle 46">
              <a:extLst>
                <a:ext uri="{FF2B5EF4-FFF2-40B4-BE49-F238E27FC236}">
                  <a16:creationId xmlns:a16="http://schemas.microsoft.com/office/drawing/2014/main" id="{E2A034D5-B1FB-3FB8-4653-7E914E3335A8}"/>
                </a:ext>
              </a:extLst>
            </p:cNvPr>
            <p:cNvSpPr/>
            <p:nvPr/>
          </p:nvSpPr>
          <p:spPr bwMode="auto">
            <a:xfrm>
              <a:off x="6074241" y="-537"/>
              <a:ext cx="3056496" cy="4191481"/>
            </a:xfrm>
            <a:prstGeom prst="rect">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8" name="TextBox 47">
              <a:extLst>
                <a:ext uri="{FF2B5EF4-FFF2-40B4-BE49-F238E27FC236}">
                  <a16:creationId xmlns:a16="http://schemas.microsoft.com/office/drawing/2014/main" id="{60BC3D20-865F-8E2F-DBBC-39F902663CA8}"/>
                </a:ext>
              </a:extLst>
            </p:cNvPr>
            <p:cNvSpPr txBox="1"/>
            <p:nvPr/>
          </p:nvSpPr>
          <p:spPr>
            <a:xfrm>
              <a:off x="6083907" y="2161"/>
              <a:ext cx="3036049" cy="1323439"/>
            </a:xfrm>
            <a:prstGeom prst="rect">
              <a:avLst/>
            </a:prstGeom>
            <a:noFill/>
          </p:spPr>
          <p:txBody>
            <a:bodyPr wrap="square">
              <a:spAutoFit/>
            </a:bodyPr>
            <a:lstStyle/>
            <a:p>
              <a:pPr algn="ctr"/>
              <a:r>
                <a:rPr lang="en-US" sz="4000" dirty="0">
                  <a:solidFill>
                    <a:srgbClr val="030408"/>
                  </a:solidFill>
                  <a:latin typeface="Bahnschrift Light Condensed" panose="020B0502040204020203" pitchFamily="34" charset="0"/>
                  <a:cs typeface="Calibri" panose="020F0502020204030204" pitchFamily="34" charset="0"/>
                </a:rPr>
                <a:t>HMT Research Priorities</a:t>
              </a:r>
              <a:endParaRPr lang="en-US" sz="4400" dirty="0">
                <a:solidFill>
                  <a:srgbClr val="030408"/>
                </a:solidFill>
                <a:latin typeface="Bahnschrift Light Condensed" panose="020B0502040204020203" pitchFamily="34" charset="0"/>
                <a:cs typeface="Calibri" panose="020F0502020204030204" pitchFamily="34" charset="0"/>
              </a:endParaRPr>
            </a:p>
          </p:txBody>
        </p:sp>
        <p:sp>
          <p:nvSpPr>
            <p:cNvPr id="49" name="Rectangle: Rounded Corners 48">
              <a:extLst>
                <a:ext uri="{FF2B5EF4-FFF2-40B4-BE49-F238E27FC236}">
                  <a16:creationId xmlns:a16="http://schemas.microsoft.com/office/drawing/2014/main" id="{2856DC96-0E03-30F5-733F-628056E28AEE}"/>
                </a:ext>
              </a:extLst>
            </p:cNvPr>
            <p:cNvSpPr/>
            <p:nvPr/>
          </p:nvSpPr>
          <p:spPr bwMode="auto">
            <a:xfrm>
              <a:off x="6251713" y="1527637"/>
              <a:ext cx="2730915" cy="714375"/>
            </a:xfrm>
            <a:prstGeom prst="roundRect">
              <a:avLst>
                <a:gd name="adj" fmla="val 13351"/>
              </a:avLst>
            </a:prstGeom>
            <a:solidFill>
              <a:schemeClr val="bg1"/>
            </a:solidFill>
            <a:ln w="57150" cap="flat" cmpd="sng" algn="ctr">
              <a:solidFill>
                <a:srgbClr val="030408"/>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0" name="TextBox 49">
              <a:extLst>
                <a:ext uri="{FF2B5EF4-FFF2-40B4-BE49-F238E27FC236}">
                  <a16:creationId xmlns:a16="http://schemas.microsoft.com/office/drawing/2014/main" id="{5DE53B2A-F494-86D1-2424-58F660D3F028}"/>
                </a:ext>
              </a:extLst>
            </p:cNvPr>
            <p:cNvSpPr txBox="1"/>
            <p:nvPr/>
          </p:nvSpPr>
          <p:spPr>
            <a:xfrm>
              <a:off x="6610356" y="1566808"/>
              <a:ext cx="2372272" cy="646331"/>
            </a:xfrm>
            <a:prstGeom prst="rect">
              <a:avLst/>
            </a:prstGeom>
            <a:noFill/>
          </p:spPr>
          <p:txBody>
            <a:bodyPr wrap="square" rtlCol="0">
              <a:spAutoFit/>
            </a:bodyPr>
            <a:lstStyle/>
            <a:p>
              <a:r>
                <a:rPr lang="en-US" sz="1800" b="1" dirty="0">
                  <a:solidFill>
                    <a:srgbClr val="030408"/>
                  </a:solidFill>
                  <a:latin typeface="Arial Narrow" panose="020B0606020202030204" pitchFamily="34" charset="0"/>
                </a:rPr>
                <a:t>DoD Communities of Interest</a:t>
              </a:r>
              <a:endParaRPr lang="en-US" sz="1800" dirty="0">
                <a:solidFill>
                  <a:srgbClr val="030408"/>
                </a:solidFill>
                <a:latin typeface="Arial Narrow" panose="020B0606020202030204" pitchFamily="34" charset="0"/>
              </a:endParaRPr>
            </a:p>
          </p:txBody>
        </p:sp>
        <p:sp>
          <p:nvSpPr>
            <p:cNvPr id="51" name="Arrow: Chevron 50">
              <a:extLst>
                <a:ext uri="{FF2B5EF4-FFF2-40B4-BE49-F238E27FC236}">
                  <a16:creationId xmlns:a16="http://schemas.microsoft.com/office/drawing/2014/main" id="{23E8ACDC-5C5F-CA11-0F88-8E9EB0910B09}"/>
                </a:ext>
              </a:extLst>
            </p:cNvPr>
            <p:cNvSpPr/>
            <p:nvPr/>
          </p:nvSpPr>
          <p:spPr bwMode="auto">
            <a:xfrm>
              <a:off x="6332400" y="1660988"/>
              <a:ext cx="277948" cy="447674"/>
            </a:xfrm>
            <a:prstGeom prst="chevron">
              <a:avLst/>
            </a:prstGeom>
            <a:solidFill>
              <a:srgbClr val="03040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2" name="Rectangle: Rounded Corners 51">
              <a:extLst>
                <a:ext uri="{FF2B5EF4-FFF2-40B4-BE49-F238E27FC236}">
                  <a16:creationId xmlns:a16="http://schemas.microsoft.com/office/drawing/2014/main" id="{99A9B090-D266-B7AD-2365-F0EB9CB98679}"/>
                </a:ext>
              </a:extLst>
            </p:cNvPr>
            <p:cNvSpPr/>
            <p:nvPr/>
          </p:nvSpPr>
          <p:spPr bwMode="auto">
            <a:xfrm>
              <a:off x="6251713" y="2454699"/>
              <a:ext cx="2730915" cy="714375"/>
            </a:xfrm>
            <a:prstGeom prst="roundRect">
              <a:avLst>
                <a:gd name="adj" fmla="val 13351"/>
              </a:avLst>
            </a:prstGeom>
            <a:solidFill>
              <a:schemeClr val="bg1"/>
            </a:solidFill>
            <a:ln w="57150" cap="flat" cmpd="sng" algn="ctr">
              <a:solidFill>
                <a:srgbClr val="030408"/>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3" name="TextBox 52">
              <a:extLst>
                <a:ext uri="{FF2B5EF4-FFF2-40B4-BE49-F238E27FC236}">
                  <a16:creationId xmlns:a16="http://schemas.microsoft.com/office/drawing/2014/main" id="{40AF6E6E-C088-4523-4176-9867E838B28E}"/>
                </a:ext>
              </a:extLst>
            </p:cNvPr>
            <p:cNvSpPr txBox="1"/>
            <p:nvPr/>
          </p:nvSpPr>
          <p:spPr>
            <a:xfrm>
              <a:off x="6610356" y="2493870"/>
              <a:ext cx="2372272" cy="646331"/>
            </a:xfrm>
            <a:prstGeom prst="rect">
              <a:avLst/>
            </a:prstGeom>
            <a:noFill/>
          </p:spPr>
          <p:txBody>
            <a:bodyPr wrap="square" rtlCol="0">
              <a:spAutoFit/>
            </a:bodyPr>
            <a:lstStyle/>
            <a:p>
              <a:r>
                <a:rPr lang="en-US" sz="1800" b="1" dirty="0">
                  <a:solidFill>
                    <a:srgbClr val="030408"/>
                  </a:solidFill>
                  <a:latin typeface="Arial Narrow" panose="020B0606020202030204" pitchFamily="34" charset="0"/>
                </a:rPr>
                <a:t>Research Gaps &amp; Roadmaps</a:t>
              </a:r>
              <a:endParaRPr lang="en-US" sz="1800" dirty="0">
                <a:solidFill>
                  <a:srgbClr val="030408"/>
                </a:solidFill>
                <a:latin typeface="Arial Narrow" panose="020B0606020202030204" pitchFamily="34" charset="0"/>
              </a:endParaRPr>
            </a:p>
          </p:txBody>
        </p:sp>
        <p:sp>
          <p:nvSpPr>
            <p:cNvPr id="54" name="Arrow: Chevron 53">
              <a:extLst>
                <a:ext uri="{FF2B5EF4-FFF2-40B4-BE49-F238E27FC236}">
                  <a16:creationId xmlns:a16="http://schemas.microsoft.com/office/drawing/2014/main" id="{C1FF94B9-1A47-E8FD-6F2B-BD3714B1786A}"/>
                </a:ext>
              </a:extLst>
            </p:cNvPr>
            <p:cNvSpPr/>
            <p:nvPr/>
          </p:nvSpPr>
          <p:spPr bwMode="auto">
            <a:xfrm>
              <a:off x="6332400" y="2588050"/>
              <a:ext cx="277948" cy="447674"/>
            </a:xfrm>
            <a:prstGeom prst="chevron">
              <a:avLst/>
            </a:prstGeom>
            <a:solidFill>
              <a:srgbClr val="03040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5" name="Rectangle: Rounded Corners 54">
              <a:extLst>
                <a:ext uri="{FF2B5EF4-FFF2-40B4-BE49-F238E27FC236}">
                  <a16:creationId xmlns:a16="http://schemas.microsoft.com/office/drawing/2014/main" id="{5006A7EF-A0D3-2127-AA86-36A1B95D75E8}"/>
                </a:ext>
              </a:extLst>
            </p:cNvPr>
            <p:cNvSpPr/>
            <p:nvPr/>
          </p:nvSpPr>
          <p:spPr bwMode="auto">
            <a:xfrm>
              <a:off x="6251713" y="3350076"/>
              <a:ext cx="2730915" cy="714375"/>
            </a:xfrm>
            <a:prstGeom prst="roundRect">
              <a:avLst>
                <a:gd name="adj" fmla="val 13351"/>
              </a:avLst>
            </a:prstGeom>
            <a:solidFill>
              <a:schemeClr val="bg1"/>
            </a:solidFill>
            <a:ln w="57150" cap="flat" cmpd="sng" algn="ctr">
              <a:solidFill>
                <a:srgbClr val="030408"/>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56" name="TextBox 55">
              <a:extLst>
                <a:ext uri="{FF2B5EF4-FFF2-40B4-BE49-F238E27FC236}">
                  <a16:creationId xmlns:a16="http://schemas.microsoft.com/office/drawing/2014/main" id="{F4D9979D-CE25-9993-7BB0-DFE464B636BB}"/>
                </a:ext>
              </a:extLst>
            </p:cNvPr>
            <p:cNvSpPr txBox="1"/>
            <p:nvPr/>
          </p:nvSpPr>
          <p:spPr>
            <a:xfrm>
              <a:off x="6610356" y="3389247"/>
              <a:ext cx="2372272" cy="646331"/>
            </a:xfrm>
            <a:prstGeom prst="rect">
              <a:avLst/>
            </a:prstGeom>
            <a:noFill/>
          </p:spPr>
          <p:txBody>
            <a:bodyPr wrap="square" rtlCol="0">
              <a:spAutoFit/>
            </a:bodyPr>
            <a:lstStyle/>
            <a:p>
              <a:r>
                <a:rPr lang="en-US" sz="1800" b="1" dirty="0">
                  <a:solidFill>
                    <a:srgbClr val="030408"/>
                  </a:solidFill>
                  <a:latin typeface="Arial Narrow" panose="020B0606020202030204" pitchFamily="34" charset="0"/>
                </a:rPr>
                <a:t>Risk Management and Responsible AI</a:t>
              </a:r>
              <a:endParaRPr lang="en-US" sz="1800" dirty="0">
                <a:solidFill>
                  <a:srgbClr val="030408"/>
                </a:solidFill>
                <a:latin typeface="Arial Narrow" panose="020B0606020202030204" pitchFamily="34" charset="0"/>
              </a:endParaRPr>
            </a:p>
          </p:txBody>
        </p:sp>
        <p:sp>
          <p:nvSpPr>
            <p:cNvPr id="57" name="Arrow: Chevron 56">
              <a:extLst>
                <a:ext uri="{FF2B5EF4-FFF2-40B4-BE49-F238E27FC236}">
                  <a16:creationId xmlns:a16="http://schemas.microsoft.com/office/drawing/2014/main" id="{FC846AC6-BD22-344B-C060-01E035E0007C}"/>
                </a:ext>
              </a:extLst>
            </p:cNvPr>
            <p:cNvSpPr/>
            <p:nvPr/>
          </p:nvSpPr>
          <p:spPr bwMode="auto">
            <a:xfrm>
              <a:off x="6332400" y="3483427"/>
              <a:ext cx="277948" cy="447674"/>
            </a:xfrm>
            <a:prstGeom prst="chevron">
              <a:avLst/>
            </a:prstGeom>
            <a:solidFill>
              <a:srgbClr val="030408"/>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20491" name="Group 20490">
            <a:extLst>
              <a:ext uri="{FF2B5EF4-FFF2-40B4-BE49-F238E27FC236}">
                <a16:creationId xmlns:a16="http://schemas.microsoft.com/office/drawing/2014/main" id="{04F470B6-020F-8AEB-9CF3-6801C16D4184}"/>
              </a:ext>
            </a:extLst>
          </p:cNvPr>
          <p:cNvGrpSpPr/>
          <p:nvPr/>
        </p:nvGrpSpPr>
        <p:grpSpPr>
          <a:xfrm>
            <a:off x="9154564" y="0"/>
            <a:ext cx="3036626" cy="6851918"/>
            <a:chOff x="9154564" y="0"/>
            <a:chExt cx="3036626" cy="6851918"/>
          </a:xfrm>
        </p:grpSpPr>
        <p:pic>
          <p:nvPicPr>
            <p:cNvPr id="20498" name="Picture 18" descr="Future Artificial Intelligence Robot and Cyborg Stock Image - Image of ...">
              <a:extLst>
                <a:ext uri="{FF2B5EF4-FFF2-40B4-BE49-F238E27FC236}">
                  <a16:creationId xmlns:a16="http://schemas.microsoft.com/office/drawing/2014/main" id="{DE3F6395-8129-48B8-129B-2224606D69F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4564" y="0"/>
              <a:ext cx="3036060" cy="1722964"/>
            </a:xfrm>
            <a:prstGeom prst="rect">
              <a:avLst/>
            </a:prstGeom>
            <a:noFill/>
            <a:extLst>
              <a:ext uri="{909E8E84-426E-40DD-AFC4-6F175D3DCCD1}">
                <a14:hiddenFill xmlns:a14="http://schemas.microsoft.com/office/drawing/2010/main">
                  <a:solidFill>
                    <a:srgbClr val="FFFFFF"/>
                  </a:solidFill>
                </a14:hiddenFill>
              </a:ext>
            </a:extLst>
          </p:spPr>
        </p:pic>
        <p:sp>
          <p:nvSpPr>
            <p:cNvPr id="60" name="Rectangle: Rounded Corners 59">
              <a:extLst>
                <a:ext uri="{FF2B5EF4-FFF2-40B4-BE49-F238E27FC236}">
                  <a16:creationId xmlns:a16="http://schemas.microsoft.com/office/drawing/2014/main" id="{0E36062D-D26A-477D-5E8C-DE1A50338B37}"/>
                </a:ext>
              </a:extLst>
            </p:cNvPr>
            <p:cNvSpPr/>
            <p:nvPr/>
          </p:nvSpPr>
          <p:spPr bwMode="auto">
            <a:xfrm>
              <a:off x="9303922" y="2714575"/>
              <a:ext cx="2730915" cy="714375"/>
            </a:xfrm>
            <a:prstGeom prst="roundRect">
              <a:avLst>
                <a:gd name="adj" fmla="val 13351"/>
              </a:avLst>
            </a:prstGeom>
            <a:solidFill>
              <a:srgbClr val="030408"/>
            </a:solidFill>
            <a:ln w="57150" cap="flat" cmpd="sng" algn="ctr">
              <a:solidFill>
                <a:schemeClr val="bg1">
                  <a:lumMod val="9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1" name="TextBox 60">
              <a:extLst>
                <a:ext uri="{FF2B5EF4-FFF2-40B4-BE49-F238E27FC236}">
                  <a16:creationId xmlns:a16="http://schemas.microsoft.com/office/drawing/2014/main" id="{9957BCC9-1BA6-39B1-4C0A-B984FD4F4C09}"/>
                </a:ext>
              </a:extLst>
            </p:cNvPr>
            <p:cNvSpPr txBox="1"/>
            <p:nvPr/>
          </p:nvSpPr>
          <p:spPr>
            <a:xfrm>
              <a:off x="9662565" y="2897722"/>
              <a:ext cx="2372272" cy="369332"/>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HMT Trust</a:t>
              </a:r>
              <a:endParaRPr lang="en-US" sz="1800" dirty="0">
                <a:solidFill>
                  <a:schemeClr val="bg1"/>
                </a:solidFill>
                <a:latin typeface="Arial Narrow" panose="020B0606020202030204" pitchFamily="34" charset="0"/>
              </a:endParaRPr>
            </a:p>
          </p:txBody>
        </p:sp>
        <p:sp>
          <p:nvSpPr>
            <p:cNvPr id="62" name="Arrow: Chevron 61">
              <a:extLst>
                <a:ext uri="{FF2B5EF4-FFF2-40B4-BE49-F238E27FC236}">
                  <a16:creationId xmlns:a16="http://schemas.microsoft.com/office/drawing/2014/main" id="{B791DA62-6718-B127-0275-E7B381CC0721}"/>
                </a:ext>
              </a:extLst>
            </p:cNvPr>
            <p:cNvSpPr/>
            <p:nvPr/>
          </p:nvSpPr>
          <p:spPr bwMode="auto">
            <a:xfrm>
              <a:off x="9384609" y="2847926"/>
              <a:ext cx="277948" cy="447674"/>
            </a:xfrm>
            <a:prstGeom prst="chevron">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63" name="TextBox 62">
              <a:extLst>
                <a:ext uri="{FF2B5EF4-FFF2-40B4-BE49-F238E27FC236}">
                  <a16:creationId xmlns:a16="http://schemas.microsoft.com/office/drawing/2014/main" id="{F8FAB4FA-00B5-C278-A126-92CCEF4F6559}"/>
                </a:ext>
              </a:extLst>
            </p:cNvPr>
            <p:cNvSpPr txBox="1"/>
            <p:nvPr/>
          </p:nvSpPr>
          <p:spPr>
            <a:xfrm>
              <a:off x="9155141" y="5528479"/>
              <a:ext cx="3036049" cy="1323439"/>
            </a:xfrm>
            <a:prstGeom prst="rect">
              <a:avLst/>
            </a:prstGeom>
            <a:noFill/>
          </p:spPr>
          <p:txBody>
            <a:bodyPr wrap="square">
              <a:spAutoFit/>
            </a:bodyPr>
            <a:lstStyle/>
            <a:p>
              <a:pPr algn="ctr"/>
              <a:r>
                <a:rPr lang="en-US" sz="4000" dirty="0">
                  <a:solidFill>
                    <a:schemeClr val="bg1"/>
                  </a:solidFill>
                  <a:latin typeface="Bahnschrift Light Condensed" panose="020B0502040204020203" pitchFamily="34" charset="0"/>
                  <a:cs typeface="Calibri" panose="020F0502020204030204" pitchFamily="34" charset="0"/>
                </a:rPr>
                <a:t>Performance Enablers</a:t>
              </a:r>
              <a:endParaRPr lang="en-US" sz="4400" dirty="0">
                <a:solidFill>
                  <a:schemeClr val="bg1"/>
                </a:solidFill>
                <a:latin typeface="Bahnschrift Light Condensed" panose="020B0502040204020203" pitchFamily="34" charset="0"/>
                <a:cs typeface="Calibri" panose="020F0502020204030204" pitchFamily="34" charset="0"/>
              </a:endParaRPr>
            </a:p>
          </p:txBody>
        </p:sp>
        <p:sp>
          <p:nvSpPr>
            <p:cNvPr id="20480" name="Rectangle: Rounded Corners 20479">
              <a:extLst>
                <a:ext uri="{FF2B5EF4-FFF2-40B4-BE49-F238E27FC236}">
                  <a16:creationId xmlns:a16="http://schemas.microsoft.com/office/drawing/2014/main" id="{0BE29BCA-5D37-37FA-5400-619B1EA2BF18}"/>
                </a:ext>
              </a:extLst>
            </p:cNvPr>
            <p:cNvSpPr/>
            <p:nvPr/>
          </p:nvSpPr>
          <p:spPr bwMode="auto">
            <a:xfrm>
              <a:off x="9303922" y="3640622"/>
              <a:ext cx="2730915" cy="714375"/>
            </a:xfrm>
            <a:prstGeom prst="roundRect">
              <a:avLst>
                <a:gd name="adj" fmla="val 13351"/>
              </a:avLst>
            </a:prstGeom>
            <a:solidFill>
              <a:srgbClr val="030408"/>
            </a:solidFill>
            <a:ln w="57150" cap="flat" cmpd="sng" algn="ctr">
              <a:solidFill>
                <a:schemeClr val="bg1">
                  <a:lumMod val="9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481" name="TextBox 20480">
              <a:extLst>
                <a:ext uri="{FF2B5EF4-FFF2-40B4-BE49-F238E27FC236}">
                  <a16:creationId xmlns:a16="http://schemas.microsoft.com/office/drawing/2014/main" id="{95E0F30C-0319-C7AE-1141-32537AA46FD2}"/>
                </a:ext>
              </a:extLst>
            </p:cNvPr>
            <p:cNvSpPr txBox="1"/>
            <p:nvPr/>
          </p:nvSpPr>
          <p:spPr>
            <a:xfrm>
              <a:off x="9662564" y="3680894"/>
              <a:ext cx="2402605" cy="646331"/>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HMT Situation Awareness</a:t>
              </a:r>
              <a:endParaRPr lang="en-US" sz="1800" dirty="0">
                <a:solidFill>
                  <a:schemeClr val="bg1"/>
                </a:solidFill>
                <a:latin typeface="Arial Narrow" panose="020B0606020202030204" pitchFamily="34" charset="0"/>
              </a:endParaRPr>
            </a:p>
          </p:txBody>
        </p:sp>
        <p:sp>
          <p:nvSpPr>
            <p:cNvPr id="20483" name="Arrow: Chevron 20482">
              <a:extLst>
                <a:ext uri="{FF2B5EF4-FFF2-40B4-BE49-F238E27FC236}">
                  <a16:creationId xmlns:a16="http://schemas.microsoft.com/office/drawing/2014/main" id="{4018AA26-4DA9-4283-7333-179ACB24567F}"/>
                </a:ext>
              </a:extLst>
            </p:cNvPr>
            <p:cNvSpPr/>
            <p:nvPr/>
          </p:nvSpPr>
          <p:spPr bwMode="auto">
            <a:xfrm>
              <a:off x="9384609" y="3773973"/>
              <a:ext cx="277948" cy="447674"/>
            </a:xfrm>
            <a:prstGeom prst="chevron">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485" name="Rectangle: Rounded Corners 20484">
              <a:extLst>
                <a:ext uri="{FF2B5EF4-FFF2-40B4-BE49-F238E27FC236}">
                  <a16:creationId xmlns:a16="http://schemas.microsoft.com/office/drawing/2014/main" id="{82960072-691E-CB7A-2D61-38FE129E19DA}"/>
                </a:ext>
              </a:extLst>
            </p:cNvPr>
            <p:cNvSpPr/>
            <p:nvPr/>
          </p:nvSpPr>
          <p:spPr bwMode="auto">
            <a:xfrm>
              <a:off x="9299388" y="4563234"/>
              <a:ext cx="2730915" cy="714375"/>
            </a:xfrm>
            <a:prstGeom prst="roundRect">
              <a:avLst>
                <a:gd name="adj" fmla="val 13351"/>
              </a:avLst>
            </a:prstGeom>
            <a:solidFill>
              <a:srgbClr val="030408"/>
            </a:solidFill>
            <a:ln w="57150" cap="flat" cmpd="sng" algn="ctr">
              <a:solidFill>
                <a:schemeClr val="bg1">
                  <a:lumMod val="9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487" name="TextBox 20486">
              <a:extLst>
                <a:ext uri="{FF2B5EF4-FFF2-40B4-BE49-F238E27FC236}">
                  <a16:creationId xmlns:a16="http://schemas.microsoft.com/office/drawing/2014/main" id="{089EA3FE-7475-A876-9633-4D7DE041E331}"/>
                </a:ext>
              </a:extLst>
            </p:cNvPr>
            <p:cNvSpPr txBox="1"/>
            <p:nvPr/>
          </p:nvSpPr>
          <p:spPr>
            <a:xfrm>
              <a:off x="9658031" y="4746381"/>
              <a:ext cx="2372272" cy="369332"/>
            </a:xfrm>
            <a:prstGeom prst="rect">
              <a:avLst/>
            </a:prstGeom>
            <a:noFill/>
          </p:spPr>
          <p:txBody>
            <a:bodyPr wrap="square" rtlCol="0">
              <a:spAutoFit/>
            </a:bodyPr>
            <a:lstStyle/>
            <a:p>
              <a:r>
                <a:rPr lang="en-US" sz="1800" b="1" dirty="0">
                  <a:solidFill>
                    <a:schemeClr val="bg1"/>
                  </a:solidFill>
                  <a:latin typeface="Arial Narrow" panose="020B0606020202030204" pitchFamily="34" charset="0"/>
                </a:rPr>
                <a:t>Adaptive HMIs</a:t>
              </a:r>
              <a:endParaRPr lang="en-US" sz="1800" dirty="0">
                <a:solidFill>
                  <a:schemeClr val="bg1"/>
                </a:solidFill>
                <a:latin typeface="Arial Narrow" panose="020B0606020202030204" pitchFamily="34" charset="0"/>
              </a:endParaRPr>
            </a:p>
          </p:txBody>
        </p:sp>
        <p:sp>
          <p:nvSpPr>
            <p:cNvPr id="20489" name="Arrow: Chevron 20488">
              <a:extLst>
                <a:ext uri="{FF2B5EF4-FFF2-40B4-BE49-F238E27FC236}">
                  <a16:creationId xmlns:a16="http://schemas.microsoft.com/office/drawing/2014/main" id="{71528513-D44D-B752-2EB8-4CB1A1A65D87}"/>
                </a:ext>
              </a:extLst>
            </p:cNvPr>
            <p:cNvSpPr/>
            <p:nvPr/>
          </p:nvSpPr>
          <p:spPr bwMode="auto">
            <a:xfrm>
              <a:off x="9380075" y="4696585"/>
              <a:ext cx="277948" cy="447674"/>
            </a:xfrm>
            <a:prstGeom prst="chevron">
              <a:avLst/>
            </a:prstGeom>
            <a:solidFill>
              <a:schemeClr val="bg1">
                <a:lumMod val="95000"/>
              </a:scheme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Tree>
    <p:extLst>
      <p:ext uri="{BB962C8B-B14F-4D97-AF65-F5344CB8AC3E}">
        <p14:creationId xmlns:p14="http://schemas.microsoft.com/office/powerpoint/2010/main" val="1831974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additive="base">
                                        <p:cTn id="13" dur="500" fill="hold"/>
                                        <p:tgtEl>
                                          <p:spTgt spid="44"/>
                                        </p:tgtEl>
                                        <p:attrNameLst>
                                          <p:attrName>ppt_x</p:attrName>
                                        </p:attrNameLst>
                                      </p:cBhvr>
                                      <p:tavLst>
                                        <p:tav tm="0">
                                          <p:val>
                                            <p:strVal val="#ppt_x"/>
                                          </p:val>
                                        </p:tav>
                                        <p:tav tm="100000">
                                          <p:val>
                                            <p:strVal val="#ppt_x"/>
                                          </p:val>
                                        </p:tav>
                                      </p:tavLst>
                                    </p:anim>
                                    <p:anim calcmode="lin" valueType="num">
                                      <p:cBhvr additive="base">
                                        <p:cTn id="14" dur="500" fill="hold"/>
                                        <p:tgtEl>
                                          <p:spTgt spid="44"/>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base">
                                        <p:cTn id="19" dur="500" fill="hold"/>
                                        <p:tgtEl>
                                          <p:spTgt spid="58"/>
                                        </p:tgtEl>
                                        <p:attrNameLst>
                                          <p:attrName>ppt_x</p:attrName>
                                        </p:attrNameLst>
                                      </p:cBhvr>
                                      <p:tavLst>
                                        <p:tav tm="0">
                                          <p:val>
                                            <p:strVal val="#ppt_x"/>
                                          </p:val>
                                        </p:tav>
                                        <p:tav tm="100000">
                                          <p:val>
                                            <p:strVal val="#ppt_x"/>
                                          </p:val>
                                        </p:tav>
                                      </p:tavLst>
                                    </p:anim>
                                    <p:anim calcmode="lin" valueType="num">
                                      <p:cBhvr additive="base">
                                        <p:cTn id="20"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0491"/>
                                        </p:tgtEl>
                                        <p:attrNameLst>
                                          <p:attrName>style.visibility</p:attrName>
                                        </p:attrNameLst>
                                      </p:cBhvr>
                                      <p:to>
                                        <p:strVal val="visible"/>
                                      </p:to>
                                    </p:set>
                                    <p:anim calcmode="lin" valueType="num">
                                      <p:cBhvr additive="base">
                                        <p:cTn id="25" dur="500" fill="hold"/>
                                        <p:tgtEl>
                                          <p:spTgt spid="20491"/>
                                        </p:tgtEl>
                                        <p:attrNameLst>
                                          <p:attrName>ppt_x</p:attrName>
                                        </p:attrNameLst>
                                      </p:cBhvr>
                                      <p:tavLst>
                                        <p:tav tm="0">
                                          <p:val>
                                            <p:strVal val="#ppt_x"/>
                                          </p:val>
                                        </p:tav>
                                        <p:tav tm="100000">
                                          <p:val>
                                            <p:strVal val="#ppt_x"/>
                                          </p:val>
                                        </p:tav>
                                      </p:tavLst>
                                    </p:anim>
                                    <p:anim calcmode="lin" valueType="num">
                                      <p:cBhvr additive="base">
                                        <p:cTn id="26" dur="500" fill="hold"/>
                                        <p:tgtEl>
                                          <p:spTgt spid="2049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63</a:t>
            </a:fld>
            <a:endParaRPr lang="en-US" dirty="0">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Tutorial References</a:t>
            </a:r>
          </a:p>
        </p:txBody>
      </p:sp>
      <p:grpSp>
        <p:nvGrpSpPr>
          <p:cNvPr id="19" name="Group 18">
            <a:extLst>
              <a:ext uri="{FF2B5EF4-FFF2-40B4-BE49-F238E27FC236}">
                <a16:creationId xmlns:a16="http://schemas.microsoft.com/office/drawing/2014/main" id="{768A22AF-6193-5725-9312-75F85E378954}"/>
              </a:ext>
            </a:extLst>
          </p:cNvPr>
          <p:cNvGrpSpPr/>
          <p:nvPr/>
        </p:nvGrpSpPr>
        <p:grpSpPr>
          <a:xfrm>
            <a:off x="2627466" y="1043858"/>
            <a:ext cx="2327858" cy="3018297"/>
            <a:chOff x="314323" y="933450"/>
            <a:chExt cx="4171952" cy="5409347"/>
          </a:xfrm>
        </p:grpSpPr>
        <p:pic>
          <p:nvPicPr>
            <p:cNvPr id="20" name="Picture 19">
              <a:extLst>
                <a:ext uri="{FF2B5EF4-FFF2-40B4-BE49-F238E27FC236}">
                  <a16:creationId xmlns:a16="http://schemas.microsoft.com/office/drawing/2014/main" id="{13D6C833-D2A3-DFA7-333E-F3672D82950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4323" y="933450"/>
              <a:ext cx="4171952" cy="5409347"/>
            </a:xfrm>
            <a:prstGeom prst="rect">
              <a:avLst/>
            </a:prstGeom>
          </p:spPr>
        </p:pic>
        <p:pic>
          <p:nvPicPr>
            <p:cNvPr id="21" name="Picture 20" descr="Qr code&#10;&#10;Description automatically generated">
              <a:extLst>
                <a:ext uri="{FF2B5EF4-FFF2-40B4-BE49-F238E27FC236}">
                  <a16:creationId xmlns:a16="http://schemas.microsoft.com/office/drawing/2014/main" id="{DDA74238-994C-3C08-2110-E4994E8C23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867" y="5063308"/>
              <a:ext cx="1114366" cy="1114366"/>
            </a:xfrm>
            <a:prstGeom prst="rect">
              <a:avLst/>
            </a:prstGeom>
          </p:spPr>
        </p:pic>
      </p:grpSp>
      <p:grpSp>
        <p:nvGrpSpPr>
          <p:cNvPr id="35" name="Group 34">
            <a:extLst>
              <a:ext uri="{FF2B5EF4-FFF2-40B4-BE49-F238E27FC236}">
                <a16:creationId xmlns:a16="http://schemas.microsoft.com/office/drawing/2014/main" id="{7E9E1535-F296-128F-E51E-56885602A185}"/>
              </a:ext>
            </a:extLst>
          </p:cNvPr>
          <p:cNvGrpSpPr/>
          <p:nvPr/>
        </p:nvGrpSpPr>
        <p:grpSpPr>
          <a:xfrm>
            <a:off x="342900" y="1043858"/>
            <a:ext cx="2038350" cy="3018297"/>
            <a:chOff x="361950" y="1015283"/>
            <a:chExt cx="2038350" cy="3018297"/>
          </a:xfrm>
        </p:grpSpPr>
        <p:pic>
          <p:nvPicPr>
            <p:cNvPr id="26" name="Picture 2">
              <a:extLst>
                <a:ext uri="{FF2B5EF4-FFF2-40B4-BE49-F238E27FC236}">
                  <a16:creationId xmlns:a16="http://schemas.microsoft.com/office/drawing/2014/main" id="{4D13C1F7-0A1F-98D8-D221-7218B7C630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361" t="4594" r="33239" b="1133"/>
            <a:stretch/>
          </p:blipFill>
          <p:spPr bwMode="auto">
            <a:xfrm>
              <a:off x="361950" y="1015283"/>
              <a:ext cx="2038350" cy="30182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Qr code&#10;&#10;Description automatically generated">
              <a:extLst>
                <a:ext uri="{FF2B5EF4-FFF2-40B4-BE49-F238E27FC236}">
                  <a16:creationId xmlns:a16="http://schemas.microsoft.com/office/drawing/2014/main" id="{093B2F4E-4F5B-E1F4-064A-580B0CB286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13201" y="1092940"/>
              <a:ext cx="621792" cy="621792"/>
            </a:xfrm>
            <a:prstGeom prst="rect">
              <a:avLst/>
            </a:prstGeom>
          </p:spPr>
        </p:pic>
      </p:grpSp>
      <p:grpSp>
        <p:nvGrpSpPr>
          <p:cNvPr id="31" name="Group 30">
            <a:extLst>
              <a:ext uri="{FF2B5EF4-FFF2-40B4-BE49-F238E27FC236}">
                <a16:creationId xmlns:a16="http://schemas.microsoft.com/office/drawing/2014/main" id="{F984E4EB-9AEE-D3A0-78A4-B85958702974}"/>
              </a:ext>
            </a:extLst>
          </p:cNvPr>
          <p:cNvGrpSpPr/>
          <p:nvPr/>
        </p:nvGrpSpPr>
        <p:grpSpPr>
          <a:xfrm>
            <a:off x="5201540" y="1043858"/>
            <a:ext cx="1967482" cy="3018297"/>
            <a:chOff x="5738442" y="1005758"/>
            <a:chExt cx="1967482" cy="3018297"/>
          </a:xfrm>
        </p:grpSpPr>
        <p:pic>
          <p:nvPicPr>
            <p:cNvPr id="22" name="Picture 2" descr="Wired for War by P. W. Singer - Book - Read Online">
              <a:extLst>
                <a:ext uri="{FF2B5EF4-FFF2-40B4-BE49-F238E27FC236}">
                  <a16:creationId xmlns:a16="http://schemas.microsoft.com/office/drawing/2014/main" id="{87C4F5E3-2E95-F6E2-BB38-6D395AF4615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8442" y="1005758"/>
              <a:ext cx="1967482" cy="301829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descr="Qr code&#10;&#10;Description automatically generated">
              <a:extLst>
                <a:ext uri="{FF2B5EF4-FFF2-40B4-BE49-F238E27FC236}">
                  <a16:creationId xmlns:a16="http://schemas.microsoft.com/office/drawing/2014/main" id="{BA3F8781-3D11-F23A-6493-1794A206FAA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18824" y="3310128"/>
              <a:ext cx="621792" cy="621792"/>
            </a:xfrm>
            <a:prstGeom prst="rect">
              <a:avLst/>
            </a:prstGeom>
          </p:spPr>
        </p:pic>
      </p:grpSp>
      <p:grpSp>
        <p:nvGrpSpPr>
          <p:cNvPr id="32" name="Group 31">
            <a:extLst>
              <a:ext uri="{FF2B5EF4-FFF2-40B4-BE49-F238E27FC236}">
                <a16:creationId xmlns:a16="http://schemas.microsoft.com/office/drawing/2014/main" id="{6CCF8795-554F-5954-7013-1BFFB0F65207}"/>
              </a:ext>
            </a:extLst>
          </p:cNvPr>
          <p:cNvGrpSpPr/>
          <p:nvPr/>
        </p:nvGrpSpPr>
        <p:grpSpPr>
          <a:xfrm>
            <a:off x="9592347" y="1043858"/>
            <a:ext cx="2287211" cy="3018297"/>
            <a:chOff x="332891" y="1105847"/>
            <a:chExt cx="3869655" cy="5106555"/>
          </a:xfrm>
        </p:grpSpPr>
        <p:pic>
          <p:nvPicPr>
            <p:cNvPr id="33" name="Picture 32">
              <a:extLst>
                <a:ext uri="{FF2B5EF4-FFF2-40B4-BE49-F238E27FC236}">
                  <a16:creationId xmlns:a16="http://schemas.microsoft.com/office/drawing/2014/main" id="{450421D7-F3FC-10E3-BE81-39AC894093F9}"/>
                </a:ext>
              </a:extLst>
            </p:cNvPr>
            <p:cNvPicPr>
              <a:picLocks noChangeAspect="1"/>
            </p:cNvPicPr>
            <p:nvPr/>
          </p:nvPicPr>
          <p:blipFill rotWithShape="1">
            <a:blip r:embed="rId8"/>
            <a:srcRect t="5478" r="6573"/>
            <a:stretch/>
          </p:blipFill>
          <p:spPr>
            <a:xfrm>
              <a:off x="332891" y="1105847"/>
              <a:ext cx="3869655" cy="5106555"/>
            </a:xfrm>
            <a:prstGeom prst="rect">
              <a:avLst/>
            </a:prstGeom>
          </p:spPr>
        </p:pic>
        <p:pic>
          <p:nvPicPr>
            <p:cNvPr id="34" name="Picture 33">
              <a:extLst>
                <a:ext uri="{FF2B5EF4-FFF2-40B4-BE49-F238E27FC236}">
                  <a16:creationId xmlns:a16="http://schemas.microsoft.com/office/drawing/2014/main" id="{CDD23E86-EAEB-42BF-844D-4F47F9D824F3}"/>
                </a:ext>
              </a:extLst>
            </p:cNvPr>
            <p:cNvPicPr>
              <a:picLocks noChangeAspect="1"/>
            </p:cNvPicPr>
            <p:nvPr/>
          </p:nvPicPr>
          <p:blipFill>
            <a:blip r:embed="rId9"/>
            <a:stretch>
              <a:fillRect/>
            </a:stretch>
          </p:blipFill>
          <p:spPr>
            <a:xfrm>
              <a:off x="2811896" y="4915245"/>
              <a:ext cx="1051989" cy="1051989"/>
            </a:xfrm>
            <a:prstGeom prst="rect">
              <a:avLst/>
            </a:prstGeom>
            <a:ln w="28575">
              <a:solidFill>
                <a:schemeClr val="tx1"/>
              </a:solidFill>
            </a:ln>
          </p:spPr>
        </p:pic>
      </p:grpSp>
      <p:sp>
        <p:nvSpPr>
          <p:cNvPr id="39" name="TextBox 38">
            <a:extLst>
              <a:ext uri="{FF2B5EF4-FFF2-40B4-BE49-F238E27FC236}">
                <a16:creationId xmlns:a16="http://schemas.microsoft.com/office/drawing/2014/main" id="{FC56DDF9-97AA-8F39-42C8-0BA952C8B163}"/>
              </a:ext>
            </a:extLst>
          </p:cNvPr>
          <p:cNvSpPr txBox="1"/>
          <p:nvPr/>
        </p:nvSpPr>
        <p:spPr>
          <a:xfrm>
            <a:off x="180976" y="4168677"/>
            <a:ext cx="2364405" cy="1938992"/>
          </a:xfrm>
          <a:prstGeom prst="rect">
            <a:avLst/>
          </a:prstGeom>
          <a:noFill/>
        </p:spPr>
        <p:txBody>
          <a:bodyPr wrap="square" rtlCol="0">
            <a:spAutoFit/>
          </a:bodyPr>
          <a:lstStyle/>
          <a:p>
            <a:pPr algn="ctr"/>
            <a:r>
              <a:rPr lang="en-US" sz="2000" b="1" dirty="0">
                <a:solidFill>
                  <a:srgbClr val="182350"/>
                </a:solidFill>
                <a:latin typeface="Arial Narrow" panose="020B0606020202030204" pitchFamily="34" charset="0"/>
              </a:rPr>
              <a:t>The Brief History of AI: the World Has Changed Fast – What Might Be Next?</a:t>
            </a:r>
          </a:p>
          <a:p>
            <a:pPr algn="ctr"/>
            <a:r>
              <a:rPr lang="en-US" sz="2000" dirty="0">
                <a:solidFill>
                  <a:srgbClr val="182350"/>
                </a:solidFill>
                <a:latin typeface="Arial Narrow" panose="020B0606020202030204" pitchFamily="34" charset="0"/>
              </a:rPr>
              <a:t>By Max </a:t>
            </a:r>
            <a:r>
              <a:rPr lang="en-US" sz="2000" dirty="0" err="1">
                <a:solidFill>
                  <a:srgbClr val="182350"/>
                </a:solidFill>
                <a:latin typeface="Arial Narrow" panose="020B0606020202030204" pitchFamily="34" charset="0"/>
              </a:rPr>
              <a:t>Roser</a:t>
            </a:r>
            <a:endParaRPr lang="en-US" sz="2000" dirty="0">
              <a:solidFill>
                <a:srgbClr val="182350"/>
              </a:solidFill>
              <a:latin typeface="Arial Narrow" panose="020B0606020202030204" pitchFamily="34" charset="0"/>
            </a:endParaRPr>
          </a:p>
          <a:p>
            <a:pPr algn="ctr"/>
            <a:endParaRPr lang="en-US" sz="2000" dirty="0">
              <a:solidFill>
                <a:srgbClr val="182350"/>
              </a:solidFill>
              <a:latin typeface="Arial Narrow" panose="020B0606020202030204" pitchFamily="34" charset="0"/>
            </a:endParaRPr>
          </a:p>
        </p:txBody>
      </p:sp>
      <p:sp>
        <p:nvSpPr>
          <p:cNvPr id="40" name="TextBox 39">
            <a:extLst>
              <a:ext uri="{FF2B5EF4-FFF2-40B4-BE49-F238E27FC236}">
                <a16:creationId xmlns:a16="http://schemas.microsoft.com/office/drawing/2014/main" id="{FC0F05B7-65E3-84C3-177D-3739089F1D94}"/>
              </a:ext>
            </a:extLst>
          </p:cNvPr>
          <p:cNvSpPr txBox="1"/>
          <p:nvPr/>
        </p:nvSpPr>
        <p:spPr>
          <a:xfrm>
            <a:off x="2676970" y="4168677"/>
            <a:ext cx="2228850" cy="1631216"/>
          </a:xfrm>
          <a:prstGeom prst="rect">
            <a:avLst/>
          </a:prstGeom>
          <a:noFill/>
        </p:spPr>
        <p:txBody>
          <a:bodyPr wrap="square" rtlCol="0">
            <a:spAutoFit/>
          </a:bodyPr>
          <a:lstStyle/>
          <a:p>
            <a:pPr algn="ctr"/>
            <a:r>
              <a:rPr lang="en-US" sz="2000" b="1" dirty="0">
                <a:solidFill>
                  <a:srgbClr val="182350"/>
                </a:solidFill>
                <a:latin typeface="Arial Narrow" panose="020B0606020202030204" pitchFamily="34" charset="0"/>
              </a:rPr>
              <a:t>Human-Machine Teaming for Future Ground Forces</a:t>
            </a:r>
          </a:p>
          <a:p>
            <a:pPr algn="ctr"/>
            <a:r>
              <a:rPr lang="en-US" sz="2000" dirty="0">
                <a:solidFill>
                  <a:srgbClr val="182350"/>
                </a:solidFill>
                <a:latin typeface="Arial Narrow" panose="020B0606020202030204" pitchFamily="34" charset="0"/>
              </a:rPr>
              <a:t>By Mick Ryan</a:t>
            </a:r>
          </a:p>
          <a:p>
            <a:pPr algn="ctr"/>
            <a:endParaRPr lang="en-US" sz="2000" dirty="0">
              <a:solidFill>
                <a:srgbClr val="182350"/>
              </a:solidFill>
              <a:latin typeface="Arial Narrow" panose="020B0606020202030204" pitchFamily="34" charset="0"/>
            </a:endParaRPr>
          </a:p>
        </p:txBody>
      </p:sp>
      <p:sp>
        <p:nvSpPr>
          <p:cNvPr id="41" name="TextBox 40">
            <a:extLst>
              <a:ext uri="{FF2B5EF4-FFF2-40B4-BE49-F238E27FC236}">
                <a16:creationId xmlns:a16="http://schemas.microsoft.com/office/drawing/2014/main" id="{B0FC04C0-3697-D1A6-F87F-0430D9B462AC}"/>
              </a:ext>
            </a:extLst>
          </p:cNvPr>
          <p:cNvSpPr txBox="1"/>
          <p:nvPr/>
        </p:nvSpPr>
        <p:spPr>
          <a:xfrm>
            <a:off x="5070856" y="4168677"/>
            <a:ext cx="2228850" cy="1015663"/>
          </a:xfrm>
          <a:prstGeom prst="rect">
            <a:avLst/>
          </a:prstGeom>
          <a:noFill/>
        </p:spPr>
        <p:txBody>
          <a:bodyPr wrap="square" rtlCol="0">
            <a:spAutoFit/>
          </a:bodyPr>
          <a:lstStyle/>
          <a:p>
            <a:pPr algn="ctr"/>
            <a:r>
              <a:rPr lang="en-US" sz="2000" b="1" dirty="0">
                <a:solidFill>
                  <a:srgbClr val="182350"/>
                </a:solidFill>
                <a:latin typeface="Arial Narrow" panose="020B0606020202030204" pitchFamily="34" charset="0"/>
              </a:rPr>
              <a:t>Wired for War</a:t>
            </a:r>
          </a:p>
          <a:p>
            <a:pPr algn="ctr"/>
            <a:r>
              <a:rPr lang="en-US" sz="2000" dirty="0">
                <a:solidFill>
                  <a:srgbClr val="182350"/>
                </a:solidFill>
                <a:latin typeface="Arial Narrow" panose="020B0606020202030204" pitchFamily="34" charset="0"/>
              </a:rPr>
              <a:t>By P. W. Singer</a:t>
            </a:r>
          </a:p>
          <a:p>
            <a:pPr algn="ctr"/>
            <a:endParaRPr lang="en-US" sz="2000" dirty="0">
              <a:solidFill>
                <a:srgbClr val="182350"/>
              </a:solidFill>
              <a:latin typeface="Arial Narrow" panose="020B0606020202030204" pitchFamily="34" charset="0"/>
            </a:endParaRPr>
          </a:p>
        </p:txBody>
      </p:sp>
      <p:grpSp>
        <p:nvGrpSpPr>
          <p:cNvPr id="49" name="Group 48">
            <a:extLst>
              <a:ext uri="{FF2B5EF4-FFF2-40B4-BE49-F238E27FC236}">
                <a16:creationId xmlns:a16="http://schemas.microsoft.com/office/drawing/2014/main" id="{2061AECB-6F2A-211A-7EB4-3B93DC10A501}"/>
              </a:ext>
            </a:extLst>
          </p:cNvPr>
          <p:cNvGrpSpPr/>
          <p:nvPr/>
        </p:nvGrpSpPr>
        <p:grpSpPr>
          <a:xfrm>
            <a:off x="7660199" y="1043858"/>
            <a:ext cx="1440970" cy="3018298"/>
            <a:chOff x="7660199" y="1043858"/>
            <a:chExt cx="1440970" cy="3018298"/>
          </a:xfrm>
        </p:grpSpPr>
        <p:pic>
          <p:nvPicPr>
            <p:cNvPr id="46" name="Picture 45">
              <a:extLst>
                <a:ext uri="{FF2B5EF4-FFF2-40B4-BE49-F238E27FC236}">
                  <a16:creationId xmlns:a16="http://schemas.microsoft.com/office/drawing/2014/main" id="{0FF431BF-771E-ADD2-A4B4-59F687628116}"/>
                </a:ext>
              </a:extLst>
            </p:cNvPr>
            <p:cNvPicPr>
              <a:picLocks noChangeAspect="1"/>
            </p:cNvPicPr>
            <p:nvPr/>
          </p:nvPicPr>
          <p:blipFill>
            <a:blip r:embed="rId10"/>
            <a:stretch>
              <a:fillRect/>
            </a:stretch>
          </p:blipFill>
          <p:spPr>
            <a:xfrm>
              <a:off x="7660199" y="1043858"/>
              <a:ext cx="1440970" cy="3018298"/>
            </a:xfrm>
            <a:prstGeom prst="rect">
              <a:avLst/>
            </a:prstGeom>
          </p:spPr>
        </p:pic>
        <p:pic>
          <p:nvPicPr>
            <p:cNvPr id="43" name="Picture 42" descr="Qr code&#10;&#10;Description automatically generated">
              <a:extLst>
                <a:ext uri="{FF2B5EF4-FFF2-40B4-BE49-F238E27FC236}">
                  <a16:creationId xmlns:a16="http://schemas.microsoft.com/office/drawing/2014/main" id="{6BC8F565-866B-6244-E2AD-47D79E9E091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449200" y="3265618"/>
              <a:ext cx="619591" cy="619591"/>
            </a:xfrm>
            <a:prstGeom prst="rect">
              <a:avLst/>
            </a:prstGeom>
          </p:spPr>
        </p:pic>
      </p:grpSp>
      <p:sp>
        <p:nvSpPr>
          <p:cNvPr id="47" name="TextBox 46">
            <a:extLst>
              <a:ext uri="{FF2B5EF4-FFF2-40B4-BE49-F238E27FC236}">
                <a16:creationId xmlns:a16="http://schemas.microsoft.com/office/drawing/2014/main" id="{E44D2FAC-4AD3-D7C6-AA64-2D1ACB874A32}"/>
              </a:ext>
            </a:extLst>
          </p:cNvPr>
          <p:cNvSpPr txBox="1"/>
          <p:nvPr/>
        </p:nvSpPr>
        <p:spPr>
          <a:xfrm>
            <a:off x="7266259" y="4168677"/>
            <a:ext cx="2228850" cy="1631216"/>
          </a:xfrm>
          <a:prstGeom prst="rect">
            <a:avLst/>
          </a:prstGeom>
          <a:noFill/>
        </p:spPr>
        <p:txBody>
          <a:bodyPr wrap="square" rtlCol="0">
            <a:spAutoFit/>
          </a:bodyPr>
          <a:lstStyle/>
          <a:p>
            <a:pPr algn="ctr"/>
            <a:r>
              <a:rPr lang="en-US" sz="2000" b="1" dirty="0">
                <a:solidFill>
                  <a:srgbClr val="182350"/>
                </a:solidFill>
                <a:latin typeface="Arial Narrow" panose="020B0606020202030204" pitchFamily="34" charset="0"/>
              </a:rPr>
              <a:t>Level of Automation</a:t>
            </a:r>
          </a:p>
          <a:p>
            <a:pPr algn="ctr"/>
            <a:r>
              <a:rPr lang="en-US" sz="2000" dirty="0">
                <a:solidFill>
                  <a:srgbClr val="182350"/>
                </a:solidFill>
                <a:latin typeface="Arial Narrow" panose="020B0606020202030204" pitchFamily="34" charset="0"/>
              </a:rPr>
              <a:t>By National Highway Traffic Safety Administration</a:t>
            </a:r>
          </a:p>
          <a:p>
            <a:pPr algn="ctr"/>
            <a:endParaRPr lang="en-US" sz="2000" dirty="0">
              <a:solidFill>
                <a:srgbClr val="182350"/>
              </a:solidFill>
              <a:latin typeface="Arial Narrow" panose="020B0606020202030204" pitchFamily="34" charset="0"/>
            </a:endParaRPr>
          </a:p>
        </p:txBody>
      </p:sp>
      <p:sp>
        <p:nvSpPr>
          <p:cNvPr id="48" name="TextBox 47">
            <a:extLst>
              <a:ext uri="{FF2B5EF4-FFF2-40B4-BE49-F238E27FC236}">
                <a16:creationId xmlns:a16="http://schemas.microsoft.com/office/drawing/2014/main" id="{0D73C79F-D851-4C2B-8A70-29465ED57B0F}"/>
              </a:ext>
            </a:extLst>
          </p:cNvPr>
          <p:cNvSpPr txBox="1"/>
          <p:nvPr/>
        </p:nvSpPr>
        <p:spPr>
          <a:xfrm>
            <a:off x="9626698" y="4168677"/>
            <a:ext cx="2228850" cy="1938992"/>
          </a:xfrm>
          <a:prstGeom prst="rect">
            <a:avLst/>
          </a:prstGeom>
          <a:noFill/>
        </p:spPr>
        <p:txBody>
          <a:bodyPr wrap="square" rtlCol="0">
            <a:spAutoFit/>
          </a:bodyPr>
          <a:lstStyle/>
          <a:p>
            <a:pPr algn="ctr"/>
            <a:r>
              <a:rPr lang="en-US" sz="2000" b="1" dirty="0">
                <a:solidFill>
                  <a:srgbClr val="182350"/>
                </a:solidFill>
                <a:latin typeface="Arial Narrow" panose="020B0606020202030204" pitchFamily="34" charset="0"/>
              </a:rPr>
              <a:t>Human/Computer Control of Undersea Teleoperations</a:t>
            </a:r>
          </a:p>
          <a:p>
            <a:pPr algn="ctr"/>
            <a:r>
              <a:rPr lang="en-US" sz="2000" dirty="0">
                <a:solidFill>
                  <a:srgbClr val="182350"/>
                </a:solidFill>
                <a:latin typeface="Arial Narrow" panose="020B0606020202030204" pitchFamily="34" charset="0"/>
              </a:rPr>
              <a:t>By T.B. Sheridan &amp; </a:t>
            </a:r>
          </a:p>
          <a:p>
            <a:pPr algn="ctr"/>
            <a:r>
              <a:rPr lang="en-US" sz="2000" dirty="0">
                <a:solidFill>
                  <a:srgbClr val="182350"/>
                </a:solidFill>
                <a:latin typeface="Arial Narrow" panose="020B0606020202030204" pitchFamily="34" charset="0"/>
              </a:rPr>
              <a:t>W. L. </a:t>
            </a:r>
            <a:r>
              <a:rPr lang="en-US" sz="2000" dirty="0" err="1">
                <a:solidFill>
                  <a:srgbClr val="182350"/>
                </a:solidFill>
                <a:latin typeface="Arial Narrow" panose="020B0606020202030204" pitchFamily="34" charset="0"/>
              </a:rPr>
              <a:t>Verplank</a:t>
            </a:r>
            <a:endParaRPr lang="en-US" sz="2000" dirty="0">
              <a:solidFill>
                <a:srgbClr val="182350"/>
              </a:solidFill>
              <a:latin typeface="Arial Narrow" panose="020B0606020202030204" pitchFamily="34" charset="0"/>
            </a:endParaRPr>
          </a:p>
          <a:p>
            <a:pPr algn="ctr"/>
            <a:endParaRPr lang="en-US" sz="2000" dirty="0">
              <a:solidFill>
                <a:srgbClr val="182350"/>
              </a:solidFill>
              <a:latin typeface="Arial Narrow" panose="020B0606020202030204" pitchFamily="34" charset="0"/>
            </a:endParaRPr>
          </a:p>
        </p:txBody>
      </p:sp>
    </p:spTree>
    <p:extLst>
      <p:ext uri="{BB962C8B-B14F-4D97-AF65-F5344CB8AC3E}">
        <p14:creationId xmlns:p14="http://schemas.microsoft.com/office/powerpoint/2010/main" val="753871581"/>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64</a:t>
            </a:fld>
            <a:endParaRPr lang="en-US" dirty="0">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p:txBody>
          <a:bodyPr/>
          <a:lstStyle/>
          <a:p>
            <a:r>
              <a:rPr lang="en-US" sz="4000" dirty="0">
                <a:latin typeface="Calibri" panose="020F0502020204030204" pitchFamily="34" charset="0"/>
                <a:cs typeface="Calibri" panose="020F0502020204030204" pitchFamily="34" charset="0"/>
              </a:rPr>
              <a:t>Tutorial References</a:t>
            </a:r>
          </a:p>
        </p:txBody>
      </p:sp>
      <p:sp>
        <p:nvSpPr>
          <p:cNvPr id="39" name="TextBox 38">
            <a:extLst>
              <a:ext uri="{FF2B5EF4-FFF2-40B4-BE49-F238E27FC236}">
                <a16:creationId xmlns:a16="http://schemas.microsoft.com/office/drawing/2014/main" id="{FC56DDF9-97AA-8F39-42C8-0BA952C8B163}"/>
              </a:ext>
            </a:extLst>
          </p:cNvPr>
          <p:cNvSpPr txBox="1"/>
          <p:nvPr/>
        </p:nvSpPr>
        <p:spPr>
          <a:xfrm>
            <a:off x="8172" y="4168677"/>
            <a:ext cx="2228850" cy="1938992"/>
          </a:xfrm>
          <a:prstGeom prst="rect">
            <a:avLst/>
          </a:prstGeom>
          <a:noFill/>
        </p:spPr>
        <p:txBody>
          <a:bodyPr wrap="square" rtlCol="0">
            <a:spAutoFit/>
          </a:bodyPr>
          <a:lstStyle/>
          <a:p>
            <a:pPr algn="ctr"/>
            <a:r>
              <a:rPr lang="en-US" sz="2000" b="1" dirty="0">
                <a:solidFill>
                  <a:srgbClr val="182350"/>
                </a:solidFill>
                <a:latin typeface="Arial Narrow" panose="020B0606020202030204" pitchFamily="34" charset="0"/>
              </a:rPr>
              <a:t>Level of Automation Effects on Performance</a:t>
            </a:r>
          </a:p>
          <a:p>
            <a:pPr algn="ctr"/>
            <a:r>
              <a:rPr lang="en-US" sz="2000" dirty="0">
                <a:solidFill>
                  <a:srgbClr val="182350"/>
                </a:solidFill>
                <a:latin typeface="Arial Narrow" panose="020B0606020202030204" pitchFamily="34" charset="0"/>
              </a:rPr>
              <a:t>By M. R. Endsley &amp;</a:t>
            </a:r>
          </a:p>
          <a:p>
            <a:pPr algn="ctr"/>
            <a:r>
              <a:rPr lang="en-US" sz="2000" dirty="0">
                <a:solidFill>
                  <a:srgbClr val="182350"/>
                </a:solidFill>
                <a:latin typeface="Arial Narrow" panose="020B0606020202030204" pitchFamily="34" charset="0"/>
              </a:rPr>
              <a:t>D. B. </a:t>
            </a:r>
            <a:r>
              <a:rPr lang="en-US" sz="2000" dirty="0" err="1">
                <a:solidFill>
                  <a:srgbClr val="182350"/>
                </a:solidFill>
                <a:latin typeface="Arial Narrow" panose="020B0606020202030204" pitchFamily="34" charset="0"/>
              </a:rPr>
              <a:t>Kaber</a:t>
            </a:r>
            <a:r>
              <a:rPr lang="en-US" sz="2000" dirty="0">
                <a:solidFill>
                  <a:srgbClr val="182350"/>
                </a:solidFill>
                <a:latin typeface="Arial Narrow" panose="020B0606020202030204" pitchFamily="34" charset="0"/>
              </a:rPr>
              <a:t> </a:t>
            </a:r>
          </a:p>
          <a:p>
            <a:pPr algn="ctr"/>
            <a:endParaRPr lang="en-US" sz="2000" dirty="0">
              <a:solidFill>
                <a:srgbClr val="182350"/>
              </a:solidFill>
              <a:latin typeface="Arial Narrow" panose="020B0606020202030204" pitchFamily="34" charset="0"/>
            </a:endParaRPr>
          </a:p>
        </p:txBody>
      </p:sp>
      <p:sp>
        <p:nvSpPr>
          <p:cNvPr id="40" name="TextBox 39">
            <a:extLst>
              <a:ext uri="{FF2B5EF4-FFF2-40B4-BE49-F238E27FC236}">
                <a16:creationId xmlns:a16="http://schemas.microsoft.com/office/drawing/2014/main" id="{FC0F05B7-65E3-84C3-177D-3739089F1D94}"/>
              </a:ext>
            </a:extLst>
          </p:cNvPr>
          <p:cNvSpPr txBox="1"/>
          <p:nvPr/>
        </p:nvSpPr>
        <p:spPr>
          <a:xfrm>
            <a:off x="2254784" y="4165404"/>
            <a:ext cx="2228850" cy="1631216"/>
          </a:xfrm>
          <a:prstGeom prst="rect">
            <a:avLst/>
          </a:prstGeom>
          <a:noFill/>
        </p:spPr>
        <p:txBody>
          <a:bodyPr wrap="square" rtlCol="0">
            <a:spAutoFit/>
          </a:bodyPr>
          <a:lstStyle/>
          <a:p>
            <a:pPr algn="ctr"/>
            <a:r>
              <a:rPr lang="en-US" sz="2000" b="1" dirty="0">
                <a:solidFill>
                  <a:srgbClr val="182350"/>
                </a:solidFill>
                <a:latin typeface="Arial Narrow" panose="020B0606020202030204" pitchFamily="34" charset="0"/>
              </a:rPr>
              <a:t>Reliance 21 – DoD Communities of Interest: Autonomy</a:t>
            </a:r>
          </a:p>
          <a:p>
            <a:pPr algn="ctr"/>
            <a:r>
              <a:rPr lang="en-US" sz="2000" dirty="0">
                <a:solidFill>
                  <a:srgbClr val="182350"/>
                </a:solidFill>
                <a:latin typeface="Arial Narrow" panose="020B0606020202030204" pitchFamily="34" charset="0"/>
              </a:rPr>
              <a:t>By DoD </a:t>
            </a:r>
            <a:r>
              <a:rPr lang="en-US" sz="2000" dirty="0" err="1">
                <a:solidFill>
                  <a:srgbClr val="182350"/>
                </a:solidFill>
                <a:latin typeface="Arial Narrow" panose="020B0606020202030204" pitchFamily="34" charset="0"/>
              </a:rPr>
              <a:t>CoI</a:t>
            </a:r>
            <a:endParaRPr lang="en-US" sz="2000" dirty="0">
              <a:solidFill>
                <a:srgbClr val="182350"/>
              </a:solidFill>
              <a:latin typeface="Arial Narrow" panose="020B0606020202030204" pitchFamily="34" charset="0"/>
            </a:endParaRPr>
          </a:p>
          <a:p>
            <a:pPr algn="ctr"/>
            <a:endParaRPr lang="en-US" sz="2000" dirty="0">
              <a:solidFill>
                <a:srgbClr val="182350"/>
              </a:solidFill>
              <a:latin typeface="Arial Narrow" panose="020B0606020202030204" pitchFamily="34" charset="0"/>
            </a:endParaRPr>
          </a:p>
        </p:txBody>
      </p:sp>
      <p:sp>
        <p:nvSpPr>
          <p:cNvPr id="41" name="TextBox 40">
            <a:extLst>
              <a:ext uri="{FF2B5EF4-FFF2-40B4-BE49-F238E27FC236}">
                <a16:creationId xmlns:a16="http://schemas.microsoft.com/office/drawing/2014/main" id="{B0FC04C0-3697-D1A6-F87F-0430D9B462AC}"/>
              </a:ext>
            </a:extLst>
          </p:cNvPr>
          <p:cNvSpPr txBox="1"/>
          <p:nvPr/>
        </p:nvSpPr>
        <p:spPr>
          <a:xfrm>
            <a:off x="4752977" y="4168383"/>
            <a:ext cx="2228850" cy="2554545"/>
          </a:xfrm>
          <a:prstGeom prst="rect">
            <a:avLst/>
          </a:prstGeom>
          <a:noFill/>
        </p:spPr>
        <p:txBody>
          <a:bodyPr wrap="square" rtlCol="0">
            <a:spAutoFit/>
          </a:bodyPr>
          <a:lstStyle/>
          <a:p>
            <a:pPr algn="ctr"/>
            <a:r>
              <a:rPr lang="en-US" sz="2000" b="1" dirty="0">
                <a:solidFill>
                  <a:srgbClr val="182350"/>
                </a:solidFill>
                <a:latin typeface="Arial Narrow" panose="020B0606020202030204" pitchFamily="34" charset="0"/>
              </a:rPr>
              <a:t>Human-AI Teaming State-of-the-Art and Research Needs</a:t>
            </a:r>
          </a:p>
          <a:p>
            <a:pPr algn="ctr"/>
            <a:r>
              <a:rPr lang="en-US" sz="2000" dirty="0">
                <a:solidFill>
                  <a:srgbClr val="182350"/>
                </a:solidFill>
                <a:latin typeface="Arial Narrow" panose="020B0606020202030204" pitchFamily="34" charset="0"/>
              </a:rPr>
              <a:t>Consensus Study Report from the National Academies Press</a:t>
            </a:r>
          </a:p>
          <a:p>
            <a:pPr algn="ctr"/>
            <a:endParaRPr lang="en-US" sz="2000" dirty="0">
              <a:solidFill>
                <a:srgbClr val="182350"/>
              </a:solidFill>
              <a:latin typeface="Arial Narrow" panose="020B0606020202030204" pitchFamily="34" charset="0"/>
            </a:endParaRPr>
          </a:p>
        </p:txBody>
      </p:sp>
      <p:sp>
        <p:nvSpPr>
          <p:cNvPr id="47" name="TextBox 46">
            <a:extLst>
              <a:ext uri="{FF2B5EF4-FFF2-40B4-BE49-F238E27FC236}">
                <a16:creationId xmlns:a16="http://schemas.microsoft.com/office/drawing/2014/main" id="{E44D2FAC-4AD3-D7C6-AA64-2D1ACB874A32}"/>
              </a:ext>
            </a:extLst>
          </p:cNvPr>
          <p:cNvSpPr txBox="1"/>
          <p:nvPr/>
        </p:nvSpPr>
        <p:spPr>
          <a:xfrm>
            <a:off x="7266259" y="4168677"/>
            <a:ext cx="2228850" cy="2246769"/>
          </a:xfrm>
          <a:prstGeom prst="rect">
            <a:avLst/>
          </a:prstGeom>
          <a:noFill/>
        </p:spPr>
        <p:txBody>
          <a:bodyPr wrap="square" rtlCol="0">
            <a:spAutoFit/>
          </a:bodyPr>
          <a:lstStyle/>
          <a:p>
            <a:pPr algn="ctr"/>
            <a:r>
              <a:rPr lang="en-US" sz="2000" b="1" dirty="0">
                <a:solidFill>
                  <a:srgbClr val="182350"/>
                </a:solidFill>
                <a:latin typeface="Arial Narrow" panose="020B0606020202030204" pitchFamily="34" charset="0"/>
              </a:rPr>
              <a:t>Artificial Intelligence Risk Management Framework</a:t>
            </a:r>
          </a:p>
          <a:p>
            <a:pPr algn="ctr"/>
            <a:r>
              <a:rPr lang="en-US" sz="2000" dirty="0">
                <a:solidFill>
                  <a:srgbClr val="182350"/>
                </a:solidFill>
                <a:latin typeface="Arial Narrow" panose="020B0606020202030204" pitchFamily="34" charset="0"/>
              </a:rPr>
              <a:t>By National Institute of Standards and Technology</a:t>
            </a:r>
          </a:p>
          <a:p>
            <a:pPr algn="ctr"/>
            <a:endParaRPr lang="en-US" sz="2000" dirty="0">
              <a:solidFill>
                <a:srgbClr val="182350"/>
              </a:solidFill>
              <a:latin typeface="Arial Narrow" panose="020B0606020202030204" pitchFamily="34" charset="0"/>
            </a:endParaRPr>
          </a:p>
        </p:txBody>
      </p:sp>
      <p:sp>
        <p:nvSpPr>
          <p:cNvPr id="48" name="TextBox 47">
            <a:extLst>
              <a:ext uri="{FF2B5EF4-FFF2-40B4-BE49-F238E27FC236}">
                <a16:creationId xmlns:a16="http://schemas.microsoft.com/office/drawing/2014/main" id="{0D73C79F-D851-4C2B-8A70-29465ED57B0F}"/>
              </a:ext>
            </a:extLst>
          </p:cNvPr>
          <p:cNvSpPr txBox="1"/>
          <p:nvPr/>
        </p:nvSpPr>
        <p:spPr>
          <a:xfrm>
            <a:off x="9762215" y="4165404"/>
            <a:ext cx="2228850" cy="1938992"/>
          </a:xfrm>
          <a:prstGeom prst="rect">
            <a:avLst/>
          </a:prstGeom>
          <a:noFill/>
        </p:spPr>
        <p:txBody>
          <a:bodyPr wrap="square" rtlCol="0">
            <a:spAutoFit/>
          </a:bodyPr>
          <a:lstStyle/>
          <a:p>
            <a:pPr algn="ctr"/>
            <a:r>
              <a:rPr lang="en-US" sz="2000" b="1" dirty="0">
                <a:solidFill>
                  <a:srgbClr val="182350"/>
                </a:solidFill>
                <a:latin typeface="Arial Narrow" panose="020B0606020202030204" pitchFamily="34" charset="0"/>
              </a:rPr>
              <a:t>DoD Memorandum: Implementing Responsible AI</a:t>
            </a:r>
          </a:p>
          <a:p>
            <a:pPr algn="ctr"/>
            <a:r>
              <a:rPr lang="en-US" sz="2000" dirty="0">
                <a:solidFill>
                  <a:srgbClr val="182350"/>
                </a:solidFill>
                <a:latin typeface="Arial Narrow" panose="020B0606020202030204" pitchFamily="34" charset="0"/>
              </a:rPr>
              <a:t>By the Deputy Secretary of Defense</a:t>
            </a:r>
          </a:p>
          <a:p>
            <a:pPr algn="ctr"/>
            <a:endParaRPr lang="en-US" sz="2000" dirty="0">
              <a:solidFill>
                <a:srgbClr val="182350"/>
              </a:solidFill>
              <a:latin typeface="Arial Narrow" panose="020B0606020202030204" pitchFamily="34" charset="0"/>
            </a:endParaRPr>
          </a:p>
        </p:txBody>
      </p:sp>
      <p:grpSp>
        <p:nvGrpSpPr>
          <p:cNvPr id="2" name="Group 1">
            <a:extLst>
              <a:ext uri="{FF2B5EF4-FFF2-40B4-BE49-F238E27FC236}">
                <a16:creationId xmlns:a16="http://schemas.microsoft.com/office/drawing/2014/main" id="{B37E5B95-7608-1286-2C14-33C978CA6568}"/>
              </a:ext>
            </a:extLst>
          </p:cNvPr>
          <p:cNvGrpSpPr/>
          <p:nvPr/>
        </p:nvGrpSpPr>
        <p:grpSpPr>
          <a:xfrm>
            <a:off x="185786" y="1043858"/>
            <a:ext cx="1873622" cy="3018297"/>
            <a:chOff x="4414601" y="1105846"/>
            <a:chExt cx="3169918" cy="5106555"/>
          </a:xfrm>
        </p:grpSpPr>
        <p:pic>
          <p:nvPicPr>
            <p:cNvPr id="3" name="Picture 2">
              <a:extLst>
                <a:ext uri="{FF2B5EF4-FFF2-40B4-BE49-F238E27FC236}">
                  <a16:creationId xmlns:a16="http://schemas.microsoft.com/office/drawing/2014/main" id="{B811DFA7-EE2F-70AE-4A09-AA3374E443EE}"/>
                </a:ext>
              </a:extLst>
            </p:cNvPr>
            <p:cNvPicPr>
              <a:picLocks noChangeAspect="1"/>
            </p:cNvPicPr>
            <p:nvPr/>
          </p:nvPicPr>
          <p:blipFill>
            <a:blip r:embed="rId2"/>
            <a:stretch>
              <a:fillRect/>
            </a:stretch>
          </p:blipFill>
          <p:spPr>
            <a:xfrm>
              <a:off x="4414601" y="1105846"/>
              <a:ext cx="3169918" cy="5106555"/>
            </a:xfrm>
            <a:prstGeom prst="rect">
              <a:avLst/>
            </a:prstGeom>
            <a:effectLst>
              <a:outerShdw blurRad="50800" dist="38100" dir="2700000" algn="tl" rotWithShape="0">
                <a:prstClr val="black">
                  <a:alpha val="40000"/>
                </a:prstClr>
              </a:outerShdw>
            </a:effectLst>
          </p:spPr>
        </p:pic>
        <p:pic>
          <p:nvPicPr>
            <p:cNvPr id="4" name="Picture 3" descr="Qr code&#10;&#10;Description automatically generated">
              <a:extLst>
                <a:ext uri="{FF2B5EF4-FFF2-40B4-BE49-F238E27FC236}">
                  <a16:creationId xmlns:a16="http://schemas.microsoft.com/office/drawing/2014/main" id="{1114EC2F-F102-3FF5-DC77-15E8AC3FC5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8182" y="5011936"/>
              <a:ext cx="1051989" cy="1051989"/>
            </a:xfrm>
            <a:prstGeom prst="rect">
              <a:avLst/>
            </a:prstGeom>
            <a:effectLst>
              <a:outerShdw blurRad="50800" dist="38100" dir="2700000" algn="tl" rotWithShape="0">
                <a:prstClr val="black">
                  <a:alpha val="40000"/>
                </a:prstClr>
              </a:outerShdw>
            </a:effectLst>
          </p:spPr>
        </p:pic>
      </p:grpSp>
      <p:grpSp>
        <p:nvGrpSpPr>
          <p:cNvPr id="5" name="Group 4">
            <a:extLst>
              <a:ext uri="{FF2B5EF4-FFF2-40B4-BE49-F238E27FC236}">
                <a16:creationId xmlns:a16="http://schemas.microsoft.com/office/drawing/2014/main" id="{3FAC125E-38F5-909C-554C-20251679A1EA}"/>
              </a:ext>
            </a:extLst>
          </p:cNvPr>
          <p:cNvGrpSpPr/>
          <p:nvPr/>
        </p:nvGrpSpPr>
        <p:grpSpPr>
          <a:xfrm>
            <a:off x="2188990" y="1614399"/>
            <a:ext cx="2360439" cy="2015192"/>
            <a:chOff x="315019" y="1406440"/>
            <a:chExt cx="3618804" cy="3089504"/>
          </a:xfrm>
        </p:grpSpPr>
        <p:pic>
          <p:nvPicPr>
            <p:cNvPr id="6" name="Picture 5">
              <a:extLst>
                <a:ext uri="{FF2B5EF4-FFF2-40B4-BE49-F238E27FC236}">
                  <a16:creationId xmlns:a16="http://schemas.microsoft.com/office/drawing/2014/main" id="{7C802F96-C29A-9BE6-A4B7-142FA563DFEC}"/>
                </a:ext>
              </a:extLst>
            </p:cNvPr>
            <p:cNvPicPr>
              <a:picLocks noChangeAspect="1"/>
            </p:cNvPicPr>
            <p:nvPr/>
          </p:nvPicPr>
          <p:blipFill>
            <a:blip r:embed="rId4"/>
            <a:stretch>
              <a:fillRect/>
            </a:stretch>
          </p:blipFill>
          <p:spPr>
            <a:xfrm>
              <a:off x="315019" y="1406440"/>
              <a:ext cx="3618804" cy="3089504"/>
            </a:xfrm>
            <a:prstGeom prst="rect">
              <a:avLst/>
            </a:prstGeom>
            <a:effectLst>
              <a:outerShdw blurRad="50800" dist="38100" dir="2700000" algn="tl" rotWithShape="0">
                <a:prstClr val="black">
                  <a:alpha val="40000"/>
                </a:prstClr>
              </a:outerShdw>
            </a:effectLst>
          </p:spPr>
        </p:pic>
        <p:pic>
          <p:nvPicPr>
            <p:cNvPr id="7" name="Picture 6" descr="Qr code&#10;&#10;Description automatically generated">
              <a:extLst>
                <a:ext uri="{FF2B5EF4-FFF2-40B4-BE49-F238E27FC236}">
                  <a16:creationId xmlns:a16="http://schemas.microsoft.com/office/drawing/2014/main" id="{DEBF5AF5-6C2A-635A-B905-71CFD6E87B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3231" y="3450286"/>
              <a:ext cx="953273" cy="953273"/>
            </a:xfrm>
            <a:prstGeom prst="rect">
              <a:avLst/>
            </a:prstGeom>
            <a:effectLst>
              <a:outerShdw blurRad="50800" dist="38100" dir="2700000" algn="tl" rotWithShape="0">
                <a:prstClr val="black">
                  <a:alpha val="40000"/>
                </a:prstClr>
              </a:outerShdw>
            </a:effectLst>
          </p:spPr>
        </p:pic>
      </p:grpSp>
      <p:grpSp>
        <p:nvGrpSpPr>
          <p:cNvPr id="8" name="Group 7">
            <a:extLst>
              <a:ext uri="{FF2B5EF4-FFF2-40B4-BE49-F238E27FC236}">
                <a16:creationId xmlns:a16="http://schemas.microsoft.com/office/drawing/2014/main" id="{EA2BADB8-2649-F2F9-8693-3709FB228B0F}"/>
              </a:ext>
            </a:extLst>
          </p:cNvPr>
          <p:cNvGrpSpPr/>
          <p:nvPr/>
        </p:nvGrpSpPr>
        <p:grpSpPr>
          <a:xfrm>
            <a:off x="4687183" y="1043858"/>
            <a:ext cx="2360439" cy="3052835"/>
            <a:chOff x="4602526" y="1406440"/>
            <a:chExt cx="3598500" cy="4654060"/>
          </a:xfrm>
        </p:grpSpPr>
        <p:pic>
          <p:nvPicPr>
            <p:cNvPr id="10" name="Picture 9" descr="Human-AI Teaming: State-of-the-Art and Research Needs">
              <a:extLst>
                <a:ext uri="{FF2B5EF4-FFF2-40B4-BE49-F238E27FC236}">
                  <a16:creationId xmlns:a16="http://schemas.microsoft.com/office/drawing/2014/main" id="{4C915196-5B7B-FDEE-2F40-E70A67D0B2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2526" y="1406440"/>
              <a:ext cx="3598500" cy="465406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10" descr="Qr code&#10;&#10;Description automatically generated">
              <a:extLst>
                <a:ext uri="{FF2B5EF4-FFF2-40B4-BE49-F238E27FC236}">
                  <a16:creationId xmlns:a16="http://schemas.microsoft.com/office/drawing/2014/main" id="{9192BE67-C08A-10B9-D588-821FB4DC0B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24169" y="4986462"/>
              <a:ext cx="947925" cy="947925"/>
            </a:xfrm>
            <a:prstGeom prst="rect">
              <a:avLst/>
            </a:prstGeom>
            <a:effectLst>
              <a:outerShdw blurRad="50800" dist="38100" dir="2700000" algn="tl" rotWithShape="0">
                <a:prstClr val="black">
                  <a:alpha val="40000"/>
                </a:prstClr>
              </a:outerShdw>
            </a:effectLst>
          </p:spPr>
        </p:pic>
      </p:grpSp>
      <p:grpSp>
        <p:nvGrpSpPr>
          <p:cNvPr id="12" name="Group 11">
            <a:extLst>
              <a:ext uri="{FF2B5EF4-FFF2-40B4-BE49-F238E27FC236}">
                <a16:creationId xmlns:a16="http://schemas.microsoft.com/office/drawing/2014/main" id="{E9046C7D-3450-1302-6B04-B38507D71908}"/>
              </a:ext>
            </a:extLst>
          </p:cNvPr>
          <p:cNvGrpSpPr/>
          <p:nvPr/>
        </p:nvGrpSpPr>
        <p:grpSpPr>
          <a:xfrm>
            <a:off x="7194901" y="1058107"/>
            <a:ext cx="2346134" cy="3052835"/>
            <a:chOff x="8432677" y="1406440"/>
            <a:chExt cx="3576691" cy="4654060"/>
          </a:xfrm>
        </p:grpSpPr>
        <p:pic>
          <p:nvPicPr>
            <p:cNvPr id="13" name="Picture 12">
              <a:extLst>
                <a:ext uri="{FF2B5EF4-FFF2-40B4-BE49-F238E27FC236}">
                  <a16:creationId xmlns:a16="http://schemas.microsoft.com/office/drawing/2014/main" id="{5A232405-CD4E-6935-CC27-AA86726D5E3B}"/>
                </a:ext>
              </a:extLst>
            </p:cNvPr>
            <p:cNvPicPr>
              <a:picLocks noChangeAspect="1"/>
            </p:cNvPicPr>
            <p:nvPr/>
          </p:nvPicPr>
          <p:blipFill>
            <a:blip r:embed="rId8"/>
            <a:stretch>
              <a:fillRect/>
            </a:stretch>
          </p:blipFill>
          <p:spPr>
            <a:xfrm>
              <a:off x="8432677" y="1406440"/>
              <a:ext cx="3576691" cy="4654060"/>
            </a:xfrm>
            <a:prstGeom prst="rect">
              <a:avLst/>
            </a:prstGeom>
            <a:effectLst>
              <a:outerShdw blurRad="50800" dist="38100" dir="2700000" algn="tl" rotWithShape="0">
                <a:prstClr val="black">
                  <a:alpha val="40000"/>
                </a:prstClr>
              </a:outerShdw>
            </a:effectLst>
          </p:spPr>
        </p:pic>
        <p:pic>
          <p:nvPicPr>
            <p:cNvPr id="14" name="Picture 13" descr="Qr code&#10;&#10;Description automatically generated">
              <a:extLst>
                <a:ext uri="{FF2B5EF4-FFF2-40B4-BE49-F238E27FC236}">
                  <a16:creationId xmlns:a16="http://schemas.microsoft.com/office/drawing/2014/main" id="{9EA5F70D-46CD-E11B-5DFE-0922D112CF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41463" y="4964740"/>
              <a:ext cx="947924" cy="947925"/>
            </a:xfrm>
            <a:prstGeom prst="rect">
              <a:avLst/>
            </a:prstGeom>
            <a:effectLst>
              <a:outerShdw blurRad="50800" dist="38100" dir="2700000" algn="tl" rotWithShape="0">
                <a:prstClr val="black">
                  <a:alpha val="40000"/>
                </a:prstClr>
              </a:outerShdw>
            </a:effectLst>
          </p:spPr>
        </p:pic>
      </p:grpSp>
      <p:grpSp>
        <p:nvGrpSpPr>
          <p:cNvPr id="15" name="Group 14">
            <a:extLst>
              <a:ext uri="{FF2B5EF4-FFF2-40B4-BE49-F238E27FC236}">
                <a16:creationId xmlns:a16="http://schemas.microsoft.com/office/drawing/2014/main" id="{40700B9B-B1BB-AD3E-F0B4-0D4835D8B07E}"/>
              </a:ext>
            </a:extLst>
          </p:cNvPr>
          <p:cNvGrpSpPr/>
          <p:nvPr/>
        </p:nvGrpSpPr>
        <p:grpSpPr>
          <a:xfrm>
            <a:off x="9696287" y="1058107"/>
            <a:ext cx="2360706" cy="3052835"/>
            <a:chOff x="323736" y="1332094"/>
            <a:chExt cx="3598907" cy="4654060"/>
          </a:xfrm>
        </p:grpSpPr>
        <p:pic>
          <p:nvPicPr>
            <p:cNvPr id="16" name="Picture 15">
              <a:extLst>
                <a:ext uri="{FF2B5EF4-FFF2-40B4-BE49-F238E27FC236}">
                  <a16:creationId xmlns:a16="http://schemas.microsoft.com/office/drawing/2014/main" id="{17BCAD3A-2FA7-A78F-D636-CBB9488FA295}"/>
                </a:ext>
              </a:extLst>
            </p:cNvPr>
            <p:cNvPicPr>
              <a:picLocks noChangeAspect="1"/>
            </p:cNvPicPr>
            <p:nvPr/>
          </p:nvPicPr>
          <p:blipFill>
            <a:blip r:embed="rId10"/>
            <a:stretch>
              <a:fillRect/>
            </a:stretch>
          </p:blipFill>
          <p:spPr>
            <a:xfrm>
              <a:off x="323736" y="1332094"/>
              <a:ext cx="3598907" cy="465406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7" name="Picture 16" descr="Qr code&#10;&#10;Description automatically generated">
              <a:extLst>
                <a:ext uri="{FF2B5EF4-FFF2-40B4-BE49-F238E27FC236}">
                  <a16:creationId xmlns:a16="http://schemas.microsoft.com/office/drawing/2014/main" id="{A72CF3CD-703D-BAA4-B3DA-5946867FF30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74211" y="4890394"/>
              <a:ext cx="947925" cy="947925"/>
            </a:xfrm>
            <a:prstGeom prst="rect">
              <a:avLst/>
            </a:prstGeom>
          </p:spPr>
        </p:pic>
      </p:grpSp>
    </p:spTree>
    <p:extLst>
      <p:ext uri="{BB962C8B-B14F-4D97-AF65-F5344CB8AC3E}">
        <p14:creationId xmlns:p14="http://schemas.microsoft.com/office/powerpoint/2010/main" val="361306984"/>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95130"/>
          </a:xfrm>
        </p:spPr>
        <p:txBody>
          <a:bodyPr/>
          <a:lstStyle/>
          <a:p>
            <a:pPr algn="l"/>
            <a:r>
              <a:rPr lang="en-US" sz="4000" dirty="0">
                <a:latin typeface="Calibri" panose="020F0502020204030204" pitchFamily="34" charset="0"/>
                <a:cs typeface="Calibri" panose="020F0502020204030204" pitchFamily="34" charset="0"/>
              </a:rPr>
              <a:t>     </a:t>
            </a:r>
            <a:r>
              <a:rPr lang="en-US" sz="4000" i="1" dirty="0">
                <a:latin typeface="Calibri" panose="020F0502020204030204" pitchFamily="34" charset="0"/>
                <a:cs typeface="Calibri" panose="020F0502020204030204" pitchFamily="34" charset="0"/>
              </a:rPr>
              <a:t>Quiz time!</a:t>
            </a:r>
          </a:p>
        </p:txBody>
      </p:sp>
      <p:sp>
        <p:nvSpPr>
          <p:cNvPr id="6" name="Rectangle: Rounded Corners 5">
            <a:extLst>
              <a:ext uri="{FF2B5EF4-FFF2-40B4-BE49-F238E27FC236}">
                <a16:creationId xmlns:a16="http://schemas.microsoft.com/office/drawing/2014/main" id="{9218EA47-7C35-DF66-662B-F941115B9ABA}"/>
              </a:ext>
            </a:extLst>
          </p:cNvPr>
          <p:cNvSpPr/>
          <p:nvPr/>
        </p:nvSpPr>
        <p:spPr>
          <a:xfrm>
            <a:off x="595153" y="1860327"/>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a:solidFill>
                  <a:sysClr val="windowText" lastClr="000000"/>
                </a:solidFill>
                <a:latin typeface="Calibri" panose="020F0502020204030204" pitchFamily="34" charset="0"/>
                <a:cs typeface="Calibri" panose="020F0502020204030204" pitchFamily="34" charset="0"/>
              </a:rPr>
              <a:t>… Explain </a:t>
            </a:r>
            <a:r>
              <a:rPr lang="en-US" sz="2000" b="1">
                <a:solidFill>
                  <a:sysClr val="windowText" lastClr="000000"/>
                </a:solidFill>
                <a:latin typeface="Calibri" panose="020F0502020204030204" pitchFamily="34" charset="0"/>
                <a:cs typeface="Calibri" panose="020F0502020204030204" pitchFamily="34" charset="0"/>
              </a:rPr>
              <a:t>“from tools to teammate” </a:t>
            </a:r>
            <a:r>
              <a:rPr lang="en-US" sz="2000">
                <a:solidFill>
                  <a:sysClr val="windowText" lastClr="000000"/>
                </a:solidFill>
                <a:latin typeface="Calibri" panose="020F0502020204030204" pitchFamily="34" charset="0"/>
                <a:cs typeface="Calibri" panose="020F0502020204030204" pitchFamily="34" charset="0"/>
              </a:rPr>
              <a:t>paradigm shift</a:t>
            </a:r>
            <a:endParaRPr lang="en-US" sz="2000" i="0" u="none" strike="noStrike" baseline="0">
              <a:solidFill>
                <a:sysClr val="windowText" lastClr="000000"/>
              </a:solidFill>
              <a:latin typeface="Calibri" panose="020F0502020204030204" pitchFamily="34" charset="0"/>
              <a:cs typeface="Calibri" panose="020F0502020204030204" pitchFamily="34" charset="0"/>
            </a:endParaRPr>
          </a:p>
        </p:txBody>
      </p:sp>
      <p:sp>
        <p:nvSpPr>
          <p:cNvPr id="7" name="Rectangle: Rounded Corners 6">
            <a:extLst>
              <a:ext uri="{FF2B5EF4-FFF2-40B4-BE49-F238E27FC236}">
                <a16:creationId xmlns:a16="http://schemas.microsoft.com/office/drawing/2014/main" id="{6A4CEE6A-618D-504A-C8DF-80BD01BFEAC8}"/>
              </a:ext>
            </a:extLst>
          </p:cNvPr>
          <p:cNvSpPr/>
          <p:nvPr/>
        </p:nvSpPr>
        <p:spPr>
          <a:xfrm>
            <a:off x="8074850" y="1860327"/>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a:solidFill>
                  <a:sysClr val="windowText" lastClr="000000"/>
                </a:solidFill>
                <a:latin typeface="Calibri" panose="020F0502020204030204" pitchFamily="34" charset="0"/>
                <a:cs typeface="Calibri" panose="020F0502020204030204" pitchFamily="34" charset="0"/>
              </a:rPr>
              <a:t>… </a:t>
            </a:r>
            <a:r>
              <a:rPr lang="en-US" sz="200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Compare and contrast traditional </a:t>
            </a:r>
            <a:r>
              <a:rPr lang="en-US" sz="2000" b="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automation taxonomies </a:t>
            </a:r>
            <a:r>
              <a:rPr lang="en-US" sz="200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to </a:t>
            </a:r>
            <a:r>
              <a:rPr lang="en-US" sz="2000" b="1">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rPr>
              <a:t>human-machine teaming taxonomies</a:t>
            </a:r>
            <a:endParaRPr lang="en-US" sz="2000" b="1" i="0" u="none" strike="noStrike" baseline="0">
              <a:solidFill>
                <a:sysClr val="windowText" lastClr="00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83C688EA-3FA3-12E5-2234-11691744BD9B}"/>
              </a:ext>
            </a:extLst>
          </p:cNvPr>
          <p:cNvSpPr/>
          <p:nvPr/>
        </p:nvSpPr>
        <p:spPr>
          <a:xfrm>
            <a:off x="595153" y="3976643"/>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dirty="0">
                <a:solidFill>
                  <a:sysClr val="windowText" lastClr="000000"/>
                </a:solidFill>
                <a:latin typeface="Calibri" panose="020F0502020204030204" pitchFamily="34" charset="0"/>
                <a:cs typeface="Calibri" panose="020F0502020204030204" pitchFamily="34" charset="0"/>
              </a:rPr>
              <a:t>… Describe DoD human factors </a:t>
            </a:r>
            <a:r>
              <a:rPr lang="en-US" sz="2000" b="1" dirty="0">
                <a:solidFill>
                  <a:sysClr val="windowText" lastClr="000000"/>
                </a:solidFill>
                <a:latin typeface="Calibri" panose="020F0502020204030204" pitchFamily="34" charset="0"/>
                <a:cs typeface="Calibri" panose="020F0502020204030204" pitchFamily="34" charset="0"/>
              </a:rPr>
              <a:t>R&amp;D priorities </a:t>
            </a:r>
            <a:r>
              <a:rPr lang="en-US" sz="2000" dirty="0">
                <a:solidFill>
                  <a:sysClr val="windowText" lastClr="000000"/>
                </a:solidFill>
                <a:latin typeface="Calibri" panose="020F0502020204030204" pitchFamily="34" charset="0"/>
                <a:cs typeface="Calibri" panose="020F0502020204030204" pitchFamily="34" charset="0"/>
              </a:rPr>
              <a:t>and roadmaps</a:t>
            </a:r>
            <a:endParaRPr lang="en-US" sz="2000" b="0" i="0" u="none" strike="noStrike" baseline="0" dirty="0">
              <a:solidFill>
                <a:sysClr val="windowText" lastClr="00000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id="{8808ED6D-952F-CEA7-6D45-565032F8517B}"/>
              </a:ext>
            </a:extLst>
          </p:cNvPr>
          <p:cNvSpPr/>
          <p:nvPr/>
        </p:nvSpPr>
        <p:spPr>
          <a:xfrm>
            <a:off x="8074850" y="3976642"/>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dirty="0">
                <a:solidFill>
                  <a:sysClr val="windowText" lastClr="000000"/>
                </a:solidFill>
                <a:latin typeface="Calibri" panose="020F0502020204030204" pitchFamily="34" charset="0"/>
                <a:cs typeface="Calibri" panose="020F0502020204030204" pitchFamily="34" charset="0"/>
              </a:rPr>
              <a:t>… Identify Human-Machine Teaming performance </a:t>
            </a:r>
            <a:r>
              <a:rPr lang="en-US" sz="2000" b="1" dirty="0">
                <a:solidFill>
                  <a:sysClr val="windowText" lastClr="000000"/>
                </a:solidFill>
                <a:latin typeface="Calibri" panose="020F0502020204030204" pitchFamily="34" charset="0"/>
                <a:cs typeface="Calibri" panose="020F0502020204030204" pitchFamily="34" charset="0"/>
              </a:rPr>
              <a:t>enablers</a:t>
            </a:r>
          </a:p>
        </p:txBody>
      </p:sp>
      <p:pic>
        <p:nvPicPr>
          <p:cNvPr id="12" name="Picture 11" descr="Puzzles in brain">
            <a:extLst>
              <a:ext uri="{FF2B5EF4-FFF2-40B4-BE49-F238E27FC236}">
                <a16:creationId xmlns:a16="http://schemas.microsoft.com/office/drawing/2014/main" id="{3DECD7D9-4CA7-7B92-7E9D-9650DF2277F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val="0"/>
              </a:ext>
            </a:extLst>
          </a:blip>
          <a:srcRect l="18327" r="21999"/>
          <a:stretch/>
        </p:blipFill>
        <p:spPr>
          <a:xfrm>
            <a:off x="4319460" y="1860325"/>
            <a:ext cx="3516234" cy="3928334"/>
          </a:xfrm>
          <a:prstGeom prst="rect">
            <a:avLst/>
          </a:prstGeom>
        </p:spPr>
      </p:pic>
      <p:sp>
        <p:nvSpPr>
          <p:cNvPr id="3" name="Rectangle: Rounded Corners 2">
            <a:extLst>
              <a:ext uri="{FF2B5EF4-FFF2-40B4-BE49-F238E27FC236}">
                <a16:creationId xmlns:a16="http://schemas.microsoft.com/office/drawing/2014/main" id="{E9DA7597-B2D6-9416-AC85-70EEC27D9794}"/>
              </a:ext>
            </a:extLst>
          </p:cNvPr>
          <p:cNvSpPr/>
          <p:nvPr/>
        </p:nvSpPr>
        <p:spPr>
          <a:xfrm>
            <a:off x="595150" y="1860324"/>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b="1" dirty="0">
                <a:solidFill>
                  <a:sysClr val="windowText" lastClr="000000"/>
                </a:solidFill>
                <a:latin typeface="Calibri" panose="020F0502020204030204" pitchFamily="34" charset="0"/>
                <a:cs typeface="Calibri" panose="020F0502020204030204" pitchFamily="34" charset="0"/>
              </a:rPr>
              <a:t>True of False: </a:t>
            </a:r>
            <a:r>
              <a:rPr lang="en-US" sz="2000" dirty="0">
                <a:solidFill>
                  <a:sysClr val="windowText" lastClr="000000"/>
                </a:solidFill>
                <a:latin typeface="Calibri" panose="020F0502020204030204" pitchFamily="34" charset="0"/>
                <a:cs typeface="Calibri" panose="020F0502020204030204" pitchFamily="34" charset="0"/>
              </a:rPr>
              <a:t>the trend using machines as teammates is slowing down</a:t>
            </a:r>
            <a:endParaRPr lang="en-US" sz="2000" i="0" u="none" strike="noStrike" baseline="0" dirty="0">
              <a:solidFill>
                <a:sysClr val="windowText" lastClr="00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1635F979-3086-DB09-68E6-DF78FC553312}"/>
              </a:ext>
            </a:extLst>
          </p:cNvPr>
          <p:cNvSpPr/>
          <p:nvPr/>
        </p:nvSpPr>
        <p:spPr>
          <a:xfrm>
            <a:off x="8074848" y="1860323"/>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b="1" dirty="0">
                <a:solidFill>
                  <a:sysClr val="windowText" lastClr="000000"/>
                </a:solidFill>
                <a:latin typeface="Calibri" panose="020F0502020204030204" pitchFamily="34" charset="0"/>
                <a:cs typeface="Calibri" panose="020F0502020204030204" pitchFamily="34" charset="0"/>
              </a:rPr>
              <a:t>True of False: </a:t>
            </a:r>
            <a:r>
              <a:rPr lang="en-US" sz="2000" dirty="0">
                <a:solidFill>
                  <a:sysClr val="windowText" lastClr="000000"/>
                </a:solidFill>
                <a:latin typeface="Calibri" panose="020F0502020204030204" pitchFamily="34" charset="0"/>
                <a:cs typeface="Calibri" panose="020F0502020204030204" pitchFamily="34" charset="0"/>
              </a:rPr>
              <a:t>human-machine LOA taxonomies are well-defined</a:t>
            </a:r>
            <a:endParaRPr lang="en-US" sz="2000" i="0" u="none" strike="noStrike" baseline="0" dirty="0">
              <a:solidFill>
                <a:sysClr val="windowText" lastClr="00000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id="{0E8DE691-48CC-9196-E71B-148B8B637E79}"/>
              </a:ext>
            </a:extLst>
          </p:cNvPr>
          <p:cNvSpPr/>
          <p:nvPr/>
        </p:nvSpPr>
        <p:spPr>
          <a:xfrm>
            <a:off x="595150" y="3976641"/>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b="1" dirty="0">
                <a:solidFill>
                  <a:sysClr val="windowText" lastClr="000000"/>
                </a:solidFill>
                <a:latin typeface="Calibri" panose="020F0502020204030204" pitchFamily="34" charset="0"/>
                <a:cs typeface="Calibri" panose="020F0502020204030204" pitchFamily="34" charset="0"/>
              </a:rPr>
              <a:t>True of False: </a:t>
            </a:r>
            <a:r>
              <a:rPr lang="en-US" sz="2000" dirty="0">
                <a:solidFill>
                  <a:sysClr val="windowText" lastClr="000000"/>
                </a:solidFill>
                <a:latin typeface="Calibri" panose="020F0502020204030204" pitchFamily="34" charset="0"/>
                <a:cs typeface="Calibri" panose="020F0502020204030204" pitchFamily="34" charset="0"/>
              </a:rPr>
              <a:t>human-machine teaming R&amp;D priorities are well-defined</a:t>
            </a:r>
            <a:endParaRPr lang="en-US" sz="2000" i="0" u="none" strike="noStrike" baseline="0" dirty="0">
              <a:solidFill>
                <a:sysClr val="windowText" lastClr="000000"/>
              </a:solidFill>
              <a:latin typeface="Calibri" panose="020F0502020204030204" pitchFamily="34" charset="0"/>
              <a:cs typeface="Calibri" panose="020F0502020204030204" pitchFamily="34" charset="0"/>
            </a:endParaRPr>
          </a:p>
        </p:txBody>
      </p:sp>
      <p:sp>
        <p:nvSpPr>
          <p:cNvPr id="10" name="Rectangle: Rounded Corners 9">
            <a:extLst>
              <a:ext uri="{FF2B5EF4-FFF2-40B4-BE49-F238E27FC236}">
                <a16:creationId xmlns:a16="http://schemas.microsoft.com/office/drawing/2014/main" id="{57A90E60-456F-DF5C-2797-50D3F8F0ACF1}"/>
              </a:ext>
            </a:extLst>
          </p:cNvPr>
          <p:cNvSpPr/>
          <p:nvPr/>
        </p:nvSpPr>
        <p:spPr>
          <a:xfrm>
            <a:off x="8074847" y="3976641"/>
            <a:ext cx="3485151" cy="1812017"/>
          </a:xfrm>
          <a:prstGeom prst="roundRect">
            <a:avLst/>
          </a:prstGeom>
          <a:solidFill>
            <a:schemeClr val="accent6"/>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b="1" dirty="0">
                <a:solidFill>
                  <a:sysClr val="windowText" lastClr="000000"/>
                </a:solidFill>
                <a:latin typeface="Calibri" panose="020F0502020204030204" pitchFamily="34" charset="0"/>
                <a:cs typeface="Calibri" panose="020F0502020204030204" pitchFamily="34" charset="0"/>
              </a:rPr>
              <a:t>True of False: </a:t>
            </a:r>
            <a:r>
              <a:rPr lang="en-US" sz="2000" dirty="0">
                <a:solidFill>
                  <a:sysClr val="windowText" lastClr="000000"/>
                </a:solidFill>
                <a:latin typeface="Calibri" panose="020F0502020204030204" pitchFamily="34" charset="0"/>
                <a:cs typeface="Calibri" panose="020F0502020204030204" pitchFamily="34" charset="0"/>
              </a:rPr>
              <a:t>adaptive human-machine interfaces can enable team performance</a:t>
            </a:r>
            <a:endParaRPr lang="en-US" sz="2000" i="0" u="none" strike="noStrike" baseline="0" dirty="0">
              <a:solidFill>
                <a:sysClr val="windowText" lastClr="000000"/>
              </a:solidFill>
              <a:latin typeface="Calibri" panose="020F0502020204030204" pitchFamily="34" charset="0"/>
              <a:cs typeface="Calibri" panose="020F0502020204030204" pitchFamily="34" charset="0"/>
            </a:endParaRPr>
          </a:p>
        </p:txBody>
      </p:sp>
      <p:sp>
        <p:nvSpPr>
          <p:cNvPr id="13" name="Rectangle: Rounded Corners 12">
            <a:extLst>
              <a:ext uri="{FF2B5EF4-FFF2-40B4-BE49-F238E27FC236}">
                <a16:creationId xmlns:a16="http://schemas.microsoft.com/office/drawing/2014/main" id="{B1670126-91E6-DB20-EF9B-E0746A68A571}"/>
              </a:ext>
            </a:extLst>
          </p:cNvPr>
          <p:cNvSpPr/>
          <p:nvPr/>
        </p:nvSpPr>
        <p:spPr>
          <a:xfrm>
            <a:off x="595150" y="1860321"/>
            <a:ext cx="3485151" cy="1812017"/>
          </a:xfrm>
          <a:prstGeom prst="roundRect">
            <a:avLst/>
          </a:prstGeom>
          <a:solidFill>
            <a:srgbClr val="F6514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b="1" dirty="0">
                <a:solidFill>
                  <a:sysClr val="windowText" lastClr="000000"/>
                </a:solidFill>
                <a:latin typeface="Calibri" panose="020F0502020204030204" pitchFamily="34" charset="0"/>
                <a:cs typeface="Calibri" panose="020F0502020204030204" pitchFamily="34" charset="0"/>
              </a:rPr>
              <a:t>False: </a:t>
            </a:r>
            <a:r>
              <a:rPr lang="en-US" sz="2000" dirty="0">
                <a:solidFill>
                  <a:sysClr val="windowText" lastClr="000000"/>
                </a:solidFill>
                <a:latin typeface="Calibri" panose="020F0502020204030204" pitchFamily="34" charset="0"/>
                <a:cs typeface="Calibri" panose="020F0502020204030204" pitchFamily="34" charset="0"/>
              </a:rPr>
              <a:t>the trend using machines as teammates is accelerating</a:t>
            </a:r>
            <a:endParaRPr lang="en-US" sz="2000" i="0" u="none" strike="noStrike" baseline="0" dirty="0">
              <a:solidFill>
                <a:sysClr val="windowText" lastClr="000000"/>
              </a:solidFill>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A3A28497-D930-F6A1-A207-5855A19A42C4}"/>
              </a:ext>
            </a:extLst>
          </p:cNvPr>
          <p:cNvSpPr/>
          <p:nvPr/>
        </p:nvSpPr>
        <p:spPr>
          <a:xfrm>
            <a:off x="8074845" y="1860319"/>
            <a:ext cx="3485151" cy="1812017"/>
          </a:xfrm>
          <a:prstGeom prst="roundRect">
            <a:avLst/>
          </a:prstGeom>
          <a:solidFill>
            <a:srgbClr val="F65140"/>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b="1" dirty="0">
                <a:solidFill>
                  <a:sysClr val="windowText" lastClr="000000"/>
                </a:solidFill>
                <a:latin typeface="Calibri" panose="020F0502020204030204" pitchFamily="34" charset="0"/>
                <a:cs typeface="Calibri" panose="020F0502020204030204" pitchFamily="34" charset="0"/>
              </a:rPr>
              <a:t>False: </a:t>
            </a:r>
            <a:r>
              <a:rPr lang="en-US" sz="2000" dirty="0">
                <a:solidFill>
                  <a:sysClr val="windowText" lastClr="000000"/>
                </a:solidFill>
                <a:latin typeface="Calibri" panose="020F0502020204030204" pitchFamily="34" charset="0"/>
                <a:cs typeface="Calibri" panose="020F0502020204030204" pitchFamily="34" charset="0"/>
              </a:rPr>
              <a:t>LOA taxonomies need to better describe complex HMT behaviors</a:t>
            </a:r>
          </a:p>
        </p:txBody>
      </p:sp>
      <p:sp>
        <p:nvSpPr>
          <p:cNvPr id="15" name="Rectangle: Rounded Corners 14">
            <a:extLst>
              <a:ext uri="{FF2B5EF4-FFF2-40B4-BE49-F238E27FC236}">
                <a16:creationId xmlns:a16="http://schemas.microsoft.com/office/drawing/2014/main" id="{F4075FF8-4E22-E36D-47DF-E4A216AC0157}"/>
              </a:ext>
            </a:extLst>
          </p:cNvPr>
          <p:cNvSpPr/>
          <p:nvPr/>
        </p:nvSpPr>
        <p:spPr>
          <a:xfrm>
            <a:off x="595147" y="3976635"/>
            <a:ext cx="3485151" cy="1812017"/>
          </a:xfrm>
          <a:prstGeom prst="roundRect">
            <a:avLst/>
          </a:prstGeom>
          <a:solidFill>
            <a:srgbClr val="93B038"/>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b="1" dirty="0">
                <a:solidFill>
                  <a:sysClr val="windowText" lastClr="000000"/>
                </a:solidFill>
                <a:latin typeface="Calibri" panose="020F0502020204030204" pitchFamily="34" charset="0"/>
                <a:cs typeface="Calibri" panose="020F0502020204030204" pitchFamily="34" charset="0"/>
              </a:rPr>
              <a:t>True: </a:t>
            </a:r>
            <a:r>
              <a:rPr lang="en-US" sz="2000" dirty="0">
                <a:solidFill>
                  <a:sysClr val="windowText" lastClr="000000"/>
                </a:solidFill>
                <a:latin typeface="Calibri" panose="020F0502020204030204" pitchFamily="34" charset="0"/>
                <a:cs typeface="Calibri" panose="020F0502020204030204" pitchFamily="34" charset="0"/>
              </a:rPr>
              <a:t>DoD</a:t>
            </a:r>
            <a:r>
              <a:rPr lang="en-US" sz="2000" b="1" dirty="0">
                <a:solidFill>
                  <a:sysClr val="windowText" lastClr="000000"/>
                </a:solidFill>
                <a:latin typeface="Calibri" panose="020F0502020204030204" pitchFamily="34" charset="0"/>
                <a:cs typeface="Calibri" panose="020F0502020204030204" pitchFamily="34" charset="0"/>
              </a:rPr>
              <a:t> </a:t>
            </a:r>
            <a:r>
              <a:rPr lang="en-US" sz="2000" dirty="0">
                <a:solidFill>
                  <a:sysClr val="windowText" lastClr="000000"/>
                </a:solidFill>
                <a:latin typeface="Calibri" panose="020F0502020204030204" pitchFamily="34" charset="0"/>
                <a:cs typeface="Calibri" panose="020F0502020204030204" pitchFamily="34" charset="0"/>
              </a:rPr>
              <a:t>HMT R&amp;D priorities and roadmaps are well-defined</a:t>
            </a:r>
            <a:endParaRPr lang="en-US" sz="2000" i="0" u="none" strike="noStrike" baseline="0" dirty="0">
              <a:solidFill>
                <a:sysClr val="windowText" lastClr="000000"/>
              </a:solidFill>
              <a:latin typeface="Calibri" panose="020F0502020204030204" pitchFamily="34" charset="0"/>
              <a:cs typeface="Calibri" panose="020F0502020204030204" pitchFamily="34" charset="0"/>
            </a:endParaRPr>
          </a:p>
        </p:txBody>
      </p:sp>
      <p:sp>
        <p:nvSpPr>
          <p:cNvPr id="16" name="Rectangle: Rounded Corners 15">
            <a:extLst>
              <a:ext uri="{FF2B5EF4-FFF2-40B4-BE49-F238E27FC236}">
                <a16:creationId xmlns:a16="http://schemas.microsoft.com/office/drawing/2014/main" id="{BA1180F4-7371-602F-53B0-3B7370CE8F2D}"/>
              </a:ext>
            </a:extLst>
          </p:cNvPr>
          <p:cNvSpPr/>
          <p:nvPr/>
        </p:nvSpPr>
        <p:spPr>
          <a:xfrm>
            <a:off x="8074845" y="3976633"/>
            <a:ext cx="3485151" cy="1812017"/>
          </a:xfrm>
          <a:prstGeom prst="roundRect">
            <a:avLst/>
          </a:prstGeom>
          <a:solidFill>
            <a:srgbClr val="93B038"/>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r>
              <a:rPr lang="en-US" sz="2000" b="1" dirty="0">
                <a:solidFill>
                  <a:sysClr val="windowText" lastClr="000000"/>
                </a:solidFill>
                <a:latin typeface="Calibri" panose="020F0502020204030204" pitchFamily="34" charset="0"/>
                <a:cs typeface="Calibri" panose="020F0502020204030204" pitchFamily="34" charset="0"/>
              </a:rPr>
              <a:t>True: </a:t>
            </a:r>
            <a:r>
              <a:rPr lang="en-US" sz="2000" dirty="0">
                <a:solidFill>
                  <a:sysClr val="windowText" lastClr="000000"/>
                </a:solidFill>
                <a:latin typeface="Calibri" panose="020F0502020204030204" pitchFamily="34" charset="0"/>
                <a:cs typeface="Calibri" panose="020F0502020204030204" pitchFamily="34" charset="0"/>
              </a:rPr>
              <a:t>adaptive HMIs driven by HMT trust and SA are team performance enablers</a:t>
            </a:r>
          </a:p>
        </p:txBody>
      </p:sp>
    </p:spTree>
    <p:extLst>
      <p:ext uri="{BB962C8B-B14F-4D97-AF65-F5344CB8AC3E}">
        <p14:creationId xmlns:p14="http://schemas.microsoft.com/office/powerpoint/2010/main" val="396956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strVal val="ppt_h"/>
                                          </p:val>
                                        </p:tav>
                                      </p:tavLst>
                                    </p:anim>
                                    <p:set>
                                      <p:cBhvr>
                                        <p:cTn id="8" dur="1" fill="hold">
                                          <p:stCondLst>
                                            <p:cond delay="499"/>
                                          </p:stCondLst>
                                        </p:cTn>
                                        <p:tgtEl>
                                          <p:spTgt spid="6"/>
                                        </p:tgtEl>
                                        <p:attrNameLst>
                                          <p:attrName>style.visibility</p:attrName>
                                        </p:attrNameLst>
                                      </p:cBhvr>
                                      <p:to>
                                        <p:strVal val="hidden"/>
                                      </p:to>
                                    </p:set>
                                  </p:childTnLst>
                                </p:cTn>
                              </p:par>
                            </p:childTnLst>
                          </p:cTn>
                        </p:par>
                        <p:par>
                          <p:cTn id="9" fill="hold">
                            <p:stCondLst>
                              <p:cond delay="500"/>
                            </p:stCondLst>
                            <p:childTnLst>
                              <p:par>
                                <p:cTn id="10" presetID="55"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xit" presetSubtype="10" fill="hold" grpId="0" nodeType="clickEffect">
                                  <p:stCondLst>
                                    <p:cond delay="0"/>
                                  </p:stCondLst>
                                  <p:childTnLst>
                                    <p:anim calcmode="lin" valueType="num">
                                      <p:cBhvr>
                                        <p:cTn id="23" dur="500"/>
                                        <p:tgtEl>
                                          <p:spTgt spid="7"/>
                                        </p:tgtEl>
                                        <p:attrNameLst>
                                          <p:attrName>ppt_w</p:attrName>
                                        </p:attrNameLst>
                                      </p:cBhvr>
                                      <p:tavLst>
                                        <p:tav tm="0">
                                          <p:val>
                                            <p:strVal val="ppt_w"/>
                                          </p:val>
                                        </p:tav>
                                        <p:tav tm="100000">
                                          <p:val>
                                            <p:fltVal val="0"/>
                                          </p:val>
                                        </p:tav>
                                      </p:tavLst>
                                    </p:anim>
                                    <p:anim calcmode="lin" valueType="num">
                                      <p:cBhvr>
                                        <p:cTn id="24" dur="500"/>
                                        <p:tgtEl>
                                          <p:spTgt spid="7"/>
                                        </p:tgtEl>
                                        <p:attrNameLst>
                                          <p:attrName>ppt_h</p:attrName>
                                        </p:attrNameLst>
                                      </p:cBhvr>
                                      <p:tavLst>
                                        <p:tav tm="0">
                                          <p:val>
                                            <p:strVal val="ppt_h"/>
                                          </p:val>
                                        </p:tav>
                                        <p:tav tm="100000">
                                          <p:val>
                                            <p:strVal val="ppt_h"/>
                                          </p:val>
                                        </p:tav>
                                      </p:tavLst>
                                    </p:anim>
                                    <p:set>
                                      <p:cBhvr>
                                        <p:cTn id="25" dur="1" fill="hold">
                                          <p:stCondLst>
                                            <p:cond delay="499"/>
                                          </p:stCondLst>
                                        </p:cTn>
                                        <p:tgtEl>
                                          <p:spTgt spid="7"/>
                                        </p:tgtEl>
                                        <p:attrNameLst>
                                          <p:attrName>style.visibility</p:attrName>
                                        </p:attrNameLst>
                                      </p:cBhvr>
                                      <p:to>
                                        <p:strVal val="hidden"/>
                                      </p:to>
                                    </p:set>
                                  </p:childTnLst>
                                </p:cTn>
                              </p:par>
                            </p:childTnLst>
                          </p:cTn>
                        </p:par>
                        <p:par>
                          <p:cTn id="26" fill="hold">
                            <p:stCondLst>
                              <p:cond delay="500"/>
                            </p:stCondLst>
                            <p:childTnLst>
                              <p:par>
                                <p:cTn id="27" presetID="55" presetClass="entr" presetSubtype="0"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strVal val="#ppt_w*0.70"/>
                                          </p:val>
                                        </p:tav>
                                        <p:tav tm="100000">
                                          <p:val>
                                            <p:strVal val="#ppt_w"/>
                                          </p:val>
                                        </p:tav>
                                      </p:tavLst>
                                    </p:anim>
                                    <p:anim calcmode="lin" valueType="num">
                                      <p:cBhvr>
                                        <p:cTn id="30" dur="1000" fill="hold"/>
                                        <p:tgtEl>
                                          <p:spTgt spid="4"/>
                                        </p:tgtEl>
                                        <p:attrNameLst>
                                          <p:attrName>ppt_h</p:attrName>
                                        </p:attrNameLst>
                                      </p:cBhvr>
                                      <p:tavLst>
                                        <p:tav tm="0">
                                          <p:val>
                                            <p:strVal val="#ppt_h"/>
                                          </p:val>
                                        </p:tav>
                                        <p:tav tm="100000">
                                          <p:val>
                                            <p:strVal val="#ppt_h"/>
                                          </p:val>
                                        </p:tav>
                                      </p:tavLst>
                                    </p:anim>
                                    <p:animEffect transition="in" filter="fade">
                                      <p:cBhvr>
                                        <p:cTn id="31" dur="1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7" presetClass="exit" presetSubtype="10" fill="hold" grpId="0" nodeType="clickEffect">
                                  <p:stCondLst>
                                    <p:cond delay="0"/>
                                  </p:stCondLst>
                                  <p:childTnLst>
                                    <p:anim calcmode="lin" valueType="num">
                                      <p:cBhvr>
                                        <p:cTn id="40" dur="500"/>
                                        <p:tgtEl>
                                          <p:spTgt spid="8"/>
                                        </p:tgtEl>
                                        <p:attrNameLst>
                                          <p:attrName>ppt_w</p:attrName>
                                        </p:attrNameLst>
                                      </p:cBhvr>
                                      <p:tavLst>
                                        <p:tav tm="0">
                                          <p:val>
                                            <p:strVal val="ppt_w"/>
                                          </p:val>
                                        </p:tav>
                                        <p:tav tm="100000">
                                          <p:val>
                                            <p:fltVal val="0"/>
                                          </p:val>
                                        </p:tav>
                                      </p:tavLst>
                                    </p:anim>
                                    <p:anim calcmode="lin" valueType="num">
                                      <p:cBhvr>
                                        <p:cTn id="41" dur="500"/>
                                        <p:tgtEl>
                                          <p:spTgt spid="8"/>
                                        </p:tgtEl>
                                        <p:attrNameLst>
                                          <p:attrName>ppt_h</p:attrName>
                                        </p:attrNameLst>
                                      </p:cBhvr>
                                      <p:tavLst>
                                        <p:tav tm="0">
                                          <p:val>
                                            <p:strVal val="ppt_h"/>
                                          </p:val>
                                        </p:tav>
                                        <p:tav tm="100000">
                                          <p:val>
                                            <p:strVal val="ppt_h"/>
                                          </p:val>
                                        </p:tav>
                                      </p:tavLst>
                                    </p:anim>
                                    <p:set>
                                      <p:cBhvr>
                                        <p:cTn id="42" dur="1" fill="hold">
                                          <p:stCondLst>
                                            <p:cond delay="499"/>
                                          </p:stCondLst>
                                        </p:cTn>
                                        <p:tgtEl>
                                          <p:spTgt spid="8"/>
                                        </p:tgtEl>
                                        <p:attrNameLst>
                                          <p:attrName>style.visibility</p:attrName>
                                        </p:attrNameLst>
                                      </p:cBhvr>
                                      <p:to>
                                        <p:strVal val="hidden"/>
                                      </p:to>
                                    </p:set>
                                  </p:childTnLst>
                                </p:cTn>
                              </p:par>
                            </p:childTnLst>
                          </p:cTn>
                        </p:par>
                        <p:par>
                          <p:cTn id="43" fill="hold">
                            <p:stCondLst>
                              <p:cond delay="500"/>
                            </p:stCondLst>
                            <p:childTnLst>
                              <p:par>
                                <p:cTn id="44" presetID="55" presetClass="entr" presetSubtype="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 calcmode="lin" valueType="num">
                                      <p:cBhvr>
                                        <p:cTn id="46" dur="1000" fill="hold"/>
                                        <p:tgtEl>
                                          <p:spTgt spid="5"/>
                                        </p:tgtEl>
                                        <p:attrNameLst>
                                          <p:attrName>ppt_w</p:attrName>
                                        </p:attrNameLst>
                                      </p:cBhvr>
                                      <p:tavLst>
                                        <p:tav tm="0">
                                          <p:val>
                                            <p:strVal val="#ppt_w*0.70"/>
                                          </p:val>
                                        </p:tav>
                                        <p:tav tm="100000">
                                          <p:val>
                                            <p:strVal val="#ppt_w"/>
                                          </p:val>
                                        </p:tav>
                                      </p:tavLst>
                                    </p:anim>
                                    <p:anim calcmode="lin" valueType="num">
                                      <p:cBhvr>
                                        <p:cTn id="47" dur="1000" fill="hold"/>
                                        <p:tgtEl>
                                          <p:spTgt spid="5"/>
                                        </p:tgtEl>
                                        <p:attrNameLst>
                                          <p:attrName>ppt_h</p:attrName>
                                        </p:attrNameLst>
                                      </p:cBhvr>
                                      <p:tavLst>
                                        <p:tav tm="0">
                                          <p:val>
                                            <p:strVal val="#ppt_h"/>
                                          </p:val>
                                        </p:tav>
                                        <p:tav tm="100000">
                                          <p:val>
                                            <p:strVal val="#ppt_h"/>
                                          </p:val>
                                        </p:tav>
                                      </p:tavLst>
                                    </p:anim>
                                    <p:animEffect transition="in" filter="fade">
                                      <p:cBhvr>
                                        <p:cTn id="48" dur="10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xit" presetSubtype="10" fill="hold" grpId="0" nodeType="clickEffect">
                                  <p:stCondLst>
                                    <p:cond delay="0"/>
                                  </p:stCondLst>
                                  <p:childTnLst>
                                    <p:anim calcmode="lin" valueType="num">
                                      <p:cBhvr>
                                        <p:cTn id="57" dur="500"/>
                                        <p:tgtEl>
                                          <p:spTgt spid="9"/>
                                        </p:tgtEl>
                                        <p:attrNameLst>
                                          <p:attrName>ppt_w</p:attrName>
                                        </p:attrNameLst>
                                      </p:cBhvr>
                                      <p:tavLst>
                                        <p:tav tm="0">
                                          <p:val>
                                            <p:strVal val="ppt_w"/>
                                          </p:val>
                                        </p:tav>
                                        <p:tav tm="100000">
                                          <p:val>
                                            <p:fltVal val="0"/>
                                          </p:val>
                                        </p:tav>
                                      </p:tavLst>
                                    </p:anim>
                                    <p:anim calcmode="lin" valueType="num">
                                      <p:cBhvr>
                                        <p:cTn id="58" dur="500"/>
                                        <p:tgtEl>
                                          <p:spTgt spid="9"/>
                                        </p:tgtEl>
                                        <p:attrNameLst>
                                          <p:attrName>ppt_h</p:attrName>
                                        </p:attrNameLst>
                                      </p:cBhvr>
                                      <p:tavLst>
                                        <p:tav tm="0">
                                          <p:val>
                                            <p:strVal val="ppt_h"/>
                                          </p:val>
                                        </p:tav>
                                        <p:tav tm="100000">
                                          <p:val>
                                            <p:strVal val="ppt_h"/>
                                          </p:val>
                                        </p:tav>
                                      </p:tavLst>
                                    </p:anim>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500"/>
                            </p:stCondLst>
                            <p:childTnLst>
                              <p:par>
                                <p:cTn id="61" presetID="55"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strVal val="#ppt_w*0.70"/>
                                          </p:val>
                                        </p:tav>
                                        <p:tav tm="100000">
                                          <p:val>
                                            <p:strVal val="#ppt_w"/>
                                          </p:val>
                                        </p:tav>
                                      </p:tavLst>
                                    </p:anim>
                                    <p:anim calcmode="lin" valueType="num">
                                      <p:cBhvr>
                                        <p:cTn id="64" dur="1000" fill="hold"/>
                                        <p:tgtEl>
                                          <p:spTgt spid="10"/>
                                        </p:tgtEl>
                                        <p:attrNameLst>
                                          <p:attrName>ppt_h</p:attrName>
                                        </p:attrNameLst>
                                      </p:cBhvr>
                                      <p:tavLst>
                                        <p:tav tm="0">
                                          <p:val>
                                            <p:strVal val="#ppt_h"/>
                                          </p:val>
                                        </p:tav>
                                        <p:tav tm="100000">
                                          <p:val>
                                            <p:strVal val="#ppt_h"/>
                                          </p:val>
                                        </p:tav>
                                      </p:tavLst>
                                    </p:anim>
                                    <p:animEffect transition="in" filter="fade">
                                      <p:cBhvr>
                                        <p:cTn id="65" dur="1000"/>
                                        <p:tgtEl>
                                          <p:spTgt spid="1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3" grpId="0" animBg="1"/>
      <p:bldP spid="4" grpId="0" animBg="1"/>
      <p:bldP spid="5" grpId="0" animBg="1"/>
      <p:bldP spid="10" grpId="0" animBg="1"/>
      <p:bldP spid="13" grpId="0" animBg="1"/>
      <p:bldP spid="14" grpId="0" animBg="1"/>
      <p:bldP spid="15" grpId="0" animBg="1"/>
      <p:bldP spid="16"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66</a:t>
            </a:fld>
            <a:endParaRPr lang="en-US">
              <a:solidFill>
                <a:srgbClr val="000000"/>
              </a:solidFill>
            </a:endParaRPr>
          </a:p>
        </p:txBody>
      </p:sp>
      <p:sp>
        <p:nvSpPr>
          <p:cNvPr id="2" name="TextBox 1">
            <a:extLst>
              <a:ext uri="{FF2B5EF4-FFF2-40B4-BE49-F238E27FC236}">
                <a16:creationId xmlns:a16="http://schemas.microsoft.com/office/drawing/2014/main" id="{48745669-BA7C-FEDA-FF29-605B8CE00344}"/>
              </a:ext>
            </a:extLst>
          </p:cNvPr>
          <p:cNvSpPr txBox="1"/>
          <p:nvPr/>
        </p:nvSpPr>
        <p:spPr>
          <a:xfrm>
            <a:off x="442912" y="1190334"/>
            <a:ext cx="11306175" cy="1569660"/>
          </a:xfrm>
          <a:prstGeom prst="rect">
            <a:avLst/>
          </a:prstGeom>
          <a:noFill/>
        </p:spPr>
        <p:txBody>
          <a:bodyPr wrap="square" rtlCol="0">
            <a:spAutoFit/>
          </a:bodyPr>
          <a:lstStyle/>
          <a:p>
            <a:pPr algn="ctr"/>
            <a:r>
              <a:rPr lang="en-US" sz="9600" b="1" dirty="0">
                <a:solidFill>
                  <a:srgbClr val="182350"/>
                </a:solidFill>
                <a:latin typeface="MV Boli" panose="02000500030200090000" pitchFamily="2" charset="0"/>
                <a:ea typeface="Tahoma" panose="020B0604030504040204" pitchFamily="34" charset="0"/>
                <a:cs typeface="MV Boli" panose="02000500030200090000" pitchFamily="2" charset="0"/>
              </a:rPr>
              <a:t>That’s all Folks!</a:t>
            </a:r>
          </a:p>
        </p:txBody>
      </p:sp>
      <p:graphicFrame>
        <p:nvGraphicFramePr>
          <p:cNvPr id="3" name="Table 4">
            <a:extLst>
              <a:ext uri="{FF2B5EF4-FFF2-40B4-BE49-F238E27FC236}">
                <a16:creationId xmlns:a16="http://schemas.microsoft.com/office/drawing/2014/main" id="{54C1E5DC-907B-8A8A-6DC1-1DD64B225951}"/>
              </a:ext>
            </a:extLst>
          </p:cNvPr>
          <p:cNvGraphicFramePr>
            <a:graphicFrameLocks noGrp="1"/>
          </p:cNvGraphicFramePr>
          <p:nvPr>
            <p:extLst>
              <p:ext uri="{D42A27DB-BD31-4B8C-83A1-F6EECF244321}">
                <p14:modId xmlns:p14="http://schemas.microsoft.com/office/powerpoint/2010/main" val="1117330207"/>
              </p:ext>
            </p:extLst>
          </p:nvPr>
        </p:nvGraphicFramePr>
        <p:xfrm>
          <a:off x="2759696" y="4924002"/>
          <a:ext cx="6672606" cy="1310640"/>
        </p:xfrm>
        <a:graphic>
          <a:graphicData uri="http://schemas.openxmlformats.org/drawingml/2006/table">
            <a:tbl>
              <a:tblPr firstRow="1" bandRow="1">
                <a:tableStyleId>{F5AB1C69-6EDB-4FF4-983F-18BD219EF322}</a:tableStyleId>
              </a:tblPr>
              <a:tblGrid>
                <a:gridCol w="6672606">
                  <a:extLst>
                    <a:ext uri="{9D8B030D-6E8A-4147-A177-3AD203B41FA5}">
                      <a16:colId xmlns:a16="http://schemas.microsoft.com/office/drawing/2014/main" val="1089186803"/>
                    </a:ext>
                  </a:extLst>
                </a:gridCol>
              </a:tblGrid>
              <a:tr h="0">
                <a:tc>
                  <a:txBody>
                    <a:bodyPr/>
                    <a:lstStyle/>
                    <a:p>
                      <a:pPr algn="ctr"/>
                      <a:r>
                        <a:rPr lang="en-US" sz="2000" dirty="0">
                          <a:solidFill>
                            <a:schemeClr val="tx1"/>
                          </a:solidFill>
                          <a:latin typeface="Calibri" panose="020F0502020204030204" pitchFamily="34" charset="0"/>
                          <a:cs typeface="Calibri" panose="020F0502020204030204" pitchFamily="34" charset="0"/>
                        </a:rPr>
                        <a:t>Sandro Scielzo</a:t>
                      </a:r>
                      <a:br>
                        <a:rPr lang="en-US" sz="200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Human Systems Technical Authority</a:t>
                      </a:r>
                      <a:br>
                        <a:rPr lang="en-US" sz="2000" b="0" dirty="0">
                          <a:solidFill>
                            <a:schemeClr val="tx1"/>
                          </a:solidFill>
                          <a:latin typeface="Calibri" panose="020F0502020204030204" pitchFamily="34" charset="0"/>
                          <a:cs typeface="Calibri" panose="020F0502020204030204" pitchFamily="34" charset="0"/>
                        </a:rPr>
                      </a:br>
                      <a:r>
                        <a:rPr lang="en-US" sz="2000" b="0" dirty="0">
                          <a:solidFill>
                            <a:schemeClr val="tx1"/>
                          </a:solidFill>
                          <a:latin typeface="Calibri" panose="020F0502020204030204" pitchFamily="34" charset="0"/>
                          <a:cs typeface="Calibri" panose="020F0502020204030204" pitchFamily="34" charset="0"/>
                        </a:rPr>
                        <a:t>CAE USA</a:t>
                      </a:r>
                    </a:p>
                    <a:p>
                      <a:pPr algn="ctr"/>
                      <a:r>
                        <a:rPr lang="en-US" sz="2000" b="0" dirty="0">
                          <a:solidFill>
                            <a:schemeClr val="tx1"/>
                          </a:solidFill>
                          <a:latin typeface="Calibri" panose="020F0502020204030204" pitchFamily="34" charset="0"/>
                          <a:cs typeface="Calibri" panose="020F0502020204030204" pitchFamily="34" charset="0"/>
                        </a:rPr>
                        <a:t>sandro.scielzo@caemilusa.com</a:t>
                      </a:r>
                    </a:p>
                  </a:txBody>
                  <a:tcPr/>
                </a:tc>
                <a:extLst>
                  <a:ext uri="{0D108BD9-81ED-4DB2-BD59-A6C34878D82A}">
                    <a16:rowId xmlns:a16="http://schemas.microsoft.com/office/drawing/2014/main" val="788069598"/>
                  </a:ext>
                </a:extLst>
              </a:tr>
            </a:tbl>
          </a:graphicData>
        </a:graphic>
      </p:graphicFrame>
      <p:pic>
        <p:nvPicPr>
          <p:cNvPr id="21506" name="Picture 2" descr="profile image">
            <a:extLst>
              <a:ext uri="{FF2B5EF4-FFF2-40B4-BE49-F238E27FC236}">
                <a16:creationId xmlns:a16="http://schemas.microsoft.com/office/drawing/2014/main" id="{D87683E9-9379-842A-FC1F-EBB98EBD1C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4" y="2841873"/>
            <a:ext cx="2000250" cy="2000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693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21506"/>
                                        </p:tgtEl>
                                        <p:attrNameLst>
                                          <p:attrName>style.visibility</p:attrName>
                                        </p:attrNameLst>
                                      </p:cBhvr>
                                      <p:to>
                                        <p:strVal val="visible"/>
                                      </p:to>
                                    </p:set>
                                    <p:animEffect transition="in" filter="fade">
                                      <p:cBhvr>
                                        <p:cTn id="17"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6EDB95D-71BA-6675-3E2F-F6960872F330}"/>
              </a:ext>
            </a:extLst>
          </p:cNvPr>
          <p:cNvSpPr>
            <a:spLocks noGrp="1"/>
          </p:cNvSpPr>
          <p:nvPr>
            <p:ph type="title"/>
          </p:nvPr>
        </p:nvSpPr>
        <p:spPr>
          <a:xfrm>
            <a:off x="0" y="0"/>
            <a:ext cx="12192000" cy="795130"/>
          </a:xfrm>
        </p:spPr>
        <p:txBody>
          <a:bodyPr/>
          <a:lstStyle/>
          <a:p>
            <a:pPr algn="l"/>
            <a:r>
              <a:rPr lang="en-US" sz="4000">
                <a:latin typeface="Calibri" panose="020F0502020204030204" pitchFamily="34" charset="0"/>
                <a:cs typeface="Calibri" panose="020F0502020204030204" pitchFamily="34" charset="0"/>
              </a:rPr>
              <a:t>     </a:t>
            </a:r>
            <a:r>
              <a:rPr lang="en-US" sz="4000" i="1">
                <a:latin typeface="Calibri" panose="020F0502020204030204" pitchFamily="34" charset="0"/>
                <a:cs typeface="Calibri" panose="020F0502020204030204" pitchFamily="34" charset="0"/>
              </a:rPr>
              <a:t>Can we trust machine?</a:t>
            </a:r>
          </a:p>
        </p:txBody>
      </p:sp>
      <p:pic>
        <p:nvPicPr>
          <p:cNvPr id="15" name="Picture 4" descr="Whiteboard Pictures [HD] | Download Free Images &amp; Stock Photos on Unsplash">
            <a:extLst>
              <a:ext uri="{FF2B5EF4-FFF2-40B4-BE49-F238E27FC236}">
                <a16:creationId xmlns:a16="http://schemas.microsoft.com/office/drawing/2014/main" id="{B0628E96-31D9-C316-2EC9-40D8AFD2081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537A201-DBEE-FD61-D400-A3E8154CA0C0}"/>
              </a:ext>
            </a:extLst>
          </p:cNvPr>
          <p:cNvSpPr txBox="1"/>
          <p:nvPr/>
        </p:nvSpPr>
        <p:spPr>
          <a:xfrm>
            <a:off x="2478881" y="940688"/>
            <a:ext cx="7234238" cy="584775"/>
          </a:xfrm>
          <a:prstGeom prst="rect">
            <a:avLst/>
          </a:prstGeom>
          <a:noFill/>
        </p:spPr>
        <p:txBody>
          <a:bodyPr wrap="square">
            <a:spAutoFit/>
          </a:bodyPr>
          <a:lstStyle/>
          <a:p>
            <a:pPr algn="ctr"/>
            <a:r>
              <a:rPr lang="en-US" b="1" dirty="0">
                <a:solidFill>
                  <a:srgbClr val="47494D"/>
                </a:solidFill>
                <a:latin typeface="MV Boli" panose="02000500030200090000" pitchFamily="2" charset="0"/>
                <a:cs typeface="MV Boli" panose="02000500030200090000" pitchFamily="2" charset="0"/>
              </a:rPr>
              <a:t>A rapid paradigm shift is underway!</a:t>
            </a:r>
          </a:p>
        </p:txBody>
      </p:sp>
      <p:grpSp>
        <p:nvGrpSpPr>
          <p:cNvPr id="39" name="Group 38">
            <a:extLst>
              <a:ext uri="{FF2B5EF4-FFF2-40B4-BE49-F238E27FC236}">
                <a16:creationId xmlns:a16="http://schemas.microsoft.com/office/drawing/2014/main" id="{597B6798-54A5-DE5B-E34B-7E95DEA5F537}"/>
              </a:ext>
            </a:extLst>
          </p:cNvPr>
          <p:cNvGrpSpPr/>
          <p:nvPr/>
        </p:nvGrpSpPr>
        <p:grpSpPr>
          <a:xfrm rot="5400000">
            <a:off x="92925" y="3366412"/>
            <a:ext cx="3684213" cy="477780"/>
            <a:chOff x="7500988" y="2566535"/>
            <a:chExt cx="3254570" cy="477780"/>
          </a:xfrm>
        </p:grpSpPr>
        <p:sp>
          <p:nvSpPr>
            <p:cNvPr id="36" name="Freeform: Shape 35">
              <a:extLst>
                <a:ext uri="{FF2B5EF4-FFF2-40B4-BE49-F238E27FC236}">
                  <a16:creationId xmlns:a16="http://schemas.microsoft.com/office/drawing/2014/main" id="{9207D173-56E0-7A0C-8438-10AEB288EB14}"/>
                </a:ext>
              </a:extLst>
            </p:cNvPr>
            <p:cNvSpPr/>
            <p:nvPr/>
          </p:nvSpPr>
          <p:spPr bwMode="auto">
            <a:xfrm rot="16509355" flipV="1">
              <a:off x="9041599" y="1330356"/>
              <a:ext cx="227518" cy="3200400"/>
            </a:xfrm>
            <a:custGeom>
              <a:avLst/>
              <a:gdLst>
                <a:gd name="connsiteX0" fmla="*/ 0 w 227518"/>
                <a:gd name="connsiteY0" fmla="*/ 3200400 h 3200400"/>
                <a:gd name="connsiteX1" fmla="*/ 227518 w 227518"/>
                <a:gd name="connsiteY1" fmla="*/ 10523 h 3200400"/>
              </a:gdLst>
              <a:ahLst/>
              <a:cxnLst>
                <a:cxn ang="0">
                  <a:pos x="connsiteX0" y="connsiteY0"/>
                </a:cxn>
                <a:cxn ang="0">
                  <a:pos x="connsiteX1" y="connsiteY1"/>
                </a:cxn>
              </a:cxnLst>
              <a:rect l="l" t="t" r="r" b="b"/>
              <a:pathLst>
                <a:path w="227518" h="3200400" extrusionOk="0">
                  <a:moveTo>
                    <a:pt x="0" y="3200400"/>
                  </a:moveTo>
                  <a:cubicBezTo>
                    <a:pt x="51612" y="1532864"/>
                    <a:pt x="153994" y="-142426"/>
                    <a:pt x="227518" y="10523"/>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7" name="Freeform: Shape 36">
              <a:extLst>
                <a:ext uri="{FF2B5EF4-FFF2-40B4-BE49-F238E27FC236}">
                  <a16:creationId xmlns:a16="http://schemas.microsoft.com/office/drawing/2014/main" id="{E805E8BB-7492-889D-5ECF-2CFB56ABF2E1}"/>
                </a:ext>
              </a:extLst>
            </p:cNvPr>
            <p:cNvSpPr/>
            <p:nvPr/>
          </p:nvSpPr>
          <p:spPr bwMode="auto">
            <a:xfrm rot="18677228" flipH="1">
              <a:off x="7509667" y="2722689"/>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8" name="Freeform: Shape 37">
              <a:extLst>
                <a:ext uri="{FF2B5EF4-FFF2-40B4-BE49-F238E27FC236}">
                  <a16:creationId xmlns:a16="http://schemas.microsoft.com/office/drawing/2014/main" id="{5CE67D82-227C-32B0-E71E-24B1C2489E12}"/>
                </a:ext>
              </a:extLst>
            </p:cNvPr>
            <p:cNvSpPr/>
            <p:nvPr/>
          </p:nvSpPr>
          <p:spPr bwMode="auto">
            <a:xfrm rot="18074924" flipH="1">
              <a:off x="7705598" y="278900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grpSp>
        <p:nvGrpSpPr>
          <p:cNvPr id="40" name="Group 39">
            <a:extLst>
              <a:ext uri="{FF2B5EF4-FFF2-40B4-BE49-F238E27FC236}">
                <a16:creationId xmlns:a16="http://schemas.microsoft.com/office/drawing/2014/main" id="{79F27691-0589-DB9B-B99D-96B104944100}"/>
              </a:ext>
            </a:extLst>
          </p:cNvPr>
          <p:cNvGrpSpPr/>
          <p:nvPr/>
        </p:nvGrpSpPr>
        <p:grpSpPr>
          <a:xfrm rot="10562124">
            <a:off x="1781418" y="5297475"/>
            <a:ext cx="8638612" cy="720213"/>
            <a:chOff x="7500988" y="2566535"/>
            <a:chExt cx="8638612" cy="720213"/>
          </a:xfrm>
        </p:grpSpPr>
        <p:sp>
          <p:nvSpPr>
            <p:cNvPr id="41" name="Freeform: Shape 40">
              <a:extLst>
                <a:ext uri="{FF2B5EF4-FFF2-40B4-BE49-F238E27FC236}">
                  <a16:creationId xmlns:a16="http://schemas.microsoft.com/office/drawing/2014/main" id="{B629DE2F-A226-52A0-A1F7-CFA58B467826}"/>
                </a:ext>
              </a:extLst>
            </p:cNvPr>
            <p:cNvSpPr/>
            <p:nvPr/>
          </p:nvSpPr>
          <p:spPr bwMode="auto">
            <a:xfrm rot="16509355" flipV="1">
              <a:off x="11728161" y="-1124691"/>
              <a:ext cx="227518" cy="8595360"/>
            </a:xfrm>
            <a:custGeom>
              <a:avLst/>
              <a:gdLst>
                <a:gd name="connsiteX0" fmla="*/ 0 w 227518"/>
                <a:gd name="connsiteY0" fmla="*/ 8595360 h 8595360"/>
                <a:gd name="connsiteX1" fmla="*/ 227518 w 227518"/>
                <a:gd name="connsiteY1" fmla="*/ 28263 h 8595360"/>
              </a:gdLst>
              <a:ahLst/>
              <a:cxnLst>
                <a:cxn ang="0">
                  <a:pos x="connsiteX0" y="connsiteY0"/>
                </a:cxn>
                <a:cxn ang="0">
                  <a:pos x="connsiteX1" y="connsiteY1"/>
                </a:cxn>
              </a:cxnLst>
              <a:rect l="l" t="t" r="r" b="b"/>
              <a:pathLst>
                <a:path w="227518" h="8595360" extrusionOk="0">
                  <a:moveTo>
                    <a:pt x="0" y="8595360"/>
                  </a:moveTo>
                  <a:cubicBezTo>
                    <a:pt x="2196" y="4120250"/>
                    <a:pt x="170614" y="-372070"/>
                    <a:pt x="227518" y="28263"/>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2" name="Freeform: Shape 41">
              <a:extLst>
                <a:ext uri="{FF2B5EF4-FFF2-40B4-BE49-F238E27FC236}">
                  <a16:creationId xmlns:a16="http://schemas.microsoft.com/office/drawing/2014/main" id="{8289FA28-F32E-4423-7892-A04B088E5F90}"/>
                </a:ext>
              </a:extLst>
            </p:cNvPr>
            <p:cNvSpPr/>
            <p:nvPr/>
          </p:nvSpPr>
          <p:spPr bwMode="auto">
            <a:xfrm rot="18677228" flipH="1">
              <a:off x="7509667" y="2722689"/>
              <a:ext cx="436689" cy="124381"/>
            </a:xfrm>
            <a:custGeom>
              <a:avLst/>
              <a:gdLst>
                <a:gd name="connsiteX0" fmla="*/ 0 w 436689"/>
                <a:gd name="connsiteY0" fmla="*/ 124381 h 124381"/>
                <a:gd name="connsiteX1" fmla="*/ 436689 w 436689"/>
                <a:gd name="connsiteY1" fmla="*/ 408 h 124381"/>
              </a:gdLst>
              <a:ahLst/>
              <a:cxnLst>
                <a:cxn ang="0">
                  <a:pos x="connsiteX0" y="connsiteY0"/>
                </a:cxn>
                <a:cxn ang="0">
                  <a:pos x="connsiteX1" y="connsiteY1"/>
                </a:cxn>
              </a:cxnLst>
              <a:rect l="l" t="t" r="r" b="b"/>
              <a:pathLst>
                <a:path w="436689" h="124381" extrusionOk="0">
                  <a:moveTo>
                    <a:pt x="0" y="124381"/>
                  </a:moveTo>
                  <a:cubicBezTo>
                    <a:pt x="123643" y="65337"/>
                    <a:pt x="301948" y="14980"/>
                    <a:pt x="436689" y="408"/>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3" name="Freeform: Shape 42">
              <a:extLst>
                <a:ext uri="{FF2B5EF4-FFF2-40B4-BE49-F238E27FC236}">
                  <a16:creationId xmlns:a16="http://schemas.microsoft.com/office/drawing/2014/main" id="{A06786C0-64B2-7EB2-27E1-21E7C5CD8780}"/>
                </a:ext>
              </a:extLst>
            </p:cNvPr>
            <p:cNvSpPr/>
            <p:nvPr/>
          </p:nvSpPr>
          <p:spPr bwMode="auto">
            <a:xfrm rot="18074924" flipH="1">
              <a:off x="7705598" y="2789003"/>
              <a:ext cx="46905" cy="456126"/>
            </a:xfrm>
            <a:custGeom>
              <a:avLst/>
              <a:gdLst>
                <a:gd name="connsiteX0" fmla="*/ 0 w 46905"/>
                <a:gd name="connsiteY0" fmla="*/ 456126 h 456126"/>
                <a:gd name="connsiteX1" fmla="*/ 46905 w 46905"/>
                <a:gd name="connsiteY1" fmla="*/ 1499 h 456126"/>
              </a:gdLst>
              <a:ahLst/>
              <a:cxnLst>
                <a:cxn ang="0">
                  <a:pos x="connsiteX0" y="connsiteY0"/>
                </a:cxn>
                <a:cxn ang="0">
                  <a:pos x="connsiteX1" y="connsiteY1"/>
                </a:cxn>
              </a:cxnLst>
              <a:rect l="l" t="t" r="r" b="b"/>
              <a:pathLst>
                <a:path w="46905" h="456126" extrusionOk="0">
                  <a:moveTo>
                    <a:pt x="0" y="456126"/>
                  </a:moveTo>
                  <a:cubicBezTo>
                    <a:pt x="14010" y="217866"/>
                    <a:pt x="33941" y="-17051"/>
                    <a:pt x="46905" y="1499"/>
                  </a:cubicBezTo>
                </a:path>
              </a:pathLst>
            </a:custGeom>
            <a:noFill/>
            <a:ln w="50800" cap="rnd" cmpd="sng" algn="ctr">
              <a:solidFill>
                <a:srgbClr val="47494D"/>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2" name="TextBox 1">
            <a:extLst>
              <a:ext uri="{FF2B5EF4-FFF2-40B4-BE49-F238E27FC236}">
                <a16:creationId xmlns:a16="http://schemas.microsoft.com/office/drawing/2014/main" id="{AD760BE4-138E-2063-8CB3-378544B91A23}"/>
              </a:ext>
            </a:extLst>
          </p:cNvPr>
          <p:cNvSpPr txBox="1"/>
          <p:nvPr/>
        </p:nvSpPr>
        <p:spPr>
          <a:xfrm>
            <a:off x="2397625" y="5436241"/>
            <a:ext cx="7234238"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a:ln>
                  <a:noFill/>
                </a:ln>
                <a:solidFill>
                  <a:srgbClr val="47494D"/>
                </a:solidFill>
                <a:effectLst/>
                <a:latin typeface="MV Boli" panose="02000500030200090000" pitchFamily="2" charset="0"/>
                <a:cs typeface="MV Boli" panose="02000500030200090000" pitchFamily="2" charset="0"/>
              </a:rPr>
              <a:t>Time</a:t>
            </a:r>
          </a:p>
        </p:txBody>
      </p:sp>
      <p:sp>
        <p:nvSpPr>
          <p:cNvPr id="3" name="TextBox 2">
            <a:extLst>
              <a:ext uri="{FF2B5EF4-FFF2-40B4-BE49-F238E27FC236}">
                <a16:creationId xmlns:a16="http://schemas.microsoft.com/office/drawing/2014/main" id="{FFF9A28E-CD34-21FB-F20D-9219451B40F8}"/>
              </a:ext>
            </a:extLst>
          </p:cNvPr>
          <p:cNvSpPr txBox="1"/>
          <p:nvPr/>
        </p:nvSpPr>
        <p:spPr>
          <a:xfrm rot="16200000">
            <a:off x="-505082" y="3612158"/>
            <a:ext cx="3969195"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a:ln>
                  <a:noFill/>
                </a:ln>
                <a:solidFill>
                  <a:srgbClr val="47494D"/>
                </a:solidFill>
                <a:effectLst/>
                <a:latin typeface="MV Boli" panose="02000500030200090000" pitchFamily="2" charset="0"/>
                <a:cs typeface="MV Boli" panose="02000500030200090000" pitchFamily="2" charset="0"/>
              </a:rPr>
              <a:t>Collaboration</a:t>
            </a:r>
          </a:p>
        </p:txBody>
      </p:sp>
      <p:sp>
        <p:nvSpPr>
          <p:cNvPr id="33" name="Freeform: Shape 32">
            <a:extLst>
              <a:ext uri="{FF2B5EF4-FFF2-40B4-BE49-F238E27FC236}">
                <a16:creationId xmlns:a16="http://schemas.microsoft.com/office/drawing/2014/main" id="{62D5526E-7593-C5B0-2FC0-B913C5EA09CF}"/>
              </a:ext>
            </a:extLst>
          </p:cNvPr>
          <p:cNvSpPr/>
          <p:nvPr/>
        </p:nvSpPr>
        <p:spPr bwMode="auto">
          <a:xfrm rot="309355" flipV="1">
            <a:off x="7306604" y="1950760"/>
            <a:ext cx="283932" cy="3666678"/>
          </a:xfrm>
          <a:custGeom>
            <a:avLst/>
            <a:gdLst>
              <a:gd name="connsiteX0" fmla="*/ 0 w 283932"/>
              <a:gd name="connsiteY0" fmla="*/ 3666678 h 3666678"/>
              <a:gd name="connsiteX1" fmla="*/ 283932 w 283932"/>
              <a:gd name="connsiteY1" fmla="*/ 12056 h 3666678"/>
            </a:gdLst>
            <a:ahLst/>
            <a:cxnLst>
              <a:cxn ang="0">
                <a:pos x="connsiteX0" y="connsiteY0"/>
              </a:cxn>
              <a:cxn ang="0">
                <a:pos x="connsiteX1" y="connsiteY1"/>
              </a:cxn>
            </a:cxnLst>
            <a:rect l="l" t="t" r="r" b="b"/>
            <a:pathLst>
              <a:path w="283932" h="3666678" extrusionOk="0">
                <a:moveTo>
                  <a:pt x="0" y="3666678"/>
                </a:moveTo>
                <a:cubicBezTo>
                  <a:pt x="56325" y="1759459"/>
                  <a:pt x="209208" y="-140525"/>
                  <a:pt x="283932" y="12056"/>
                </a:cubicBezTo>
              </a:path>
            </a:pathLst>
          </a:custGeom>
          <a:noFill/>
          <a:ln w="19050" cap="rnd" cmpd="sng" algn="ctr">
            <a:solidFill>
              <a:srgbClr val="0070C0"/>
            </a:solidFill>
            <a:prstDash val="solid"/>
            <a:round/>
            <a:headEnd type="none" w="med" len="med"/>
            <a:tailEnd type="none" w="med" len="med"/>
            <a:extLst>
              <a:ext uri="{C807C97D-BFC1-408E-A445-0C87EB9F89A2}">
                <ask:lineSketchStyleProps xmlns:ask="http://schemas.microsoft.com/office/drawing/2018/sketchyshapes" sd="2224582839">
                  <a:custGeom>
                    <a:avLst/>
                    <a:gdLst>
                      <a:gd name="connsiteX0" fmla="*/ 0 w 1432874"/>
                      <a:gd name="connsiteY0" fmla="*/ 94579 h 94579"/>
                      <a:gd name="connsiteX1" fmla="*/ 1432874 w 1432874"/>
                      <a:gd name="connsiteY1" fmla="*/ 311 h 94579"/>
                    </a:gdLst>
                    <a:ahLst/>
                    <a:cxnLst>
                      <a:cxn ang="0">
                        <a:pos x="connsiteX0" y="connsiteY0"/>
                      </a:cxn>
                      <a:cxn ang="0">
                        <a:pos x="connsiteX1" y="connsiteY1"/>
                      </a:cxn>
                    </a:cxnLst>
                    <a:rect l="l" t="t" r="r" b="b"/>
                    <a:pathLst>
                      <a:path w="1432874" h="94579">
                        <a:moveTo>
                          <a:pt x="0" y="94579"/>
                        </a:moveTo>
                        <a:cubicBezTo>
                          <a:pt x="468983" y="45088"/>
                          <a:pt x="937967" y="-4402"/>
                          <a:pt x="1432874" y="311"/>
                        </a:cubicBezTo>
                      </a:path>
                    </a:pathLst>
                  </a:custGeom>
                  <ask:type>
                    <ask:lineSketchCurved/>
                  </ask:type>
                </ask:lineSketchStyleProps>
              </a:ext>
            </a:extLst>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4" name="TextBox 43">
            <a:extLst>
              <a:ext uri="{FF2B5EF4-FFF2-40B4-BE49-F238E27FC236}">
                <a16:creationId xmlns:a16="http://schemas.microsoft.com/office/drawing/2014/main" id="{0327A7F3-045B-CFB8-FEA3-05CB497AF694}"/>
              </a:ext>
            </a:extLst>
          </p:cNvPr>
          <p:cNvSpPr txBox="1"/>
          <p:nvPr/>
        </p:nvSpPr>
        <p:spPr>
          <a:xfrm rot="16200000">
            <a:off x="6692257" y="2108515"/>
            <a:ext cx="1090750" cy="40011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000" i="0" u="none" strike="noStrike" cap="none" normalizeH="0" baseline="0">
                <a:ln>
                  <a:noFill/>
                </a:ln>
                <a:solidFill>
                  <a:srgbClr val="1E80C6"/>
                </a:solidFill>
                <a:effectLst/>
                <a:latin typeface="MV Boli" panose="02000500030200090000" pitchFamily="2" charset="0"/>
                <a:cs typeface="MV Boli" panose="02000500030200090000" pitchFamily="2" charset="0"/>
              </a:rPr>
              <a:t>today</a:t>
            </a:r>
          </a:p>
        </p:txBody>
      </p:sp>
      <p:grpSp>
        <p:nvGrpSpPr>
          <p:cNvPr id="18" name="Group 17">
            <a:extLst>
              <a:ext uri="{FF2B5EF4-FFF2-40B4-BE49-F238E27FC236}">
                <a16:creationId xmlns:a16="http://schemas.microsoft.com/office/drawing/2014/main" id="{CBDCD14D-1995-4E7A-0765-304626E0281D}"/>
              </a:ext>
            </a:extLst>
          </p:cNvPr>
          <p:cNvGrpSpPr/>
          <p:nvPr/>
        </p:nvGrpSpPr>
        <p:grpSpPr>
          <a:xfrm>
            <a:off x="2190833" y="3428999"/>
            <a:ext cx="4846743" cy="1553189"/>
            <a:chOff x="2447484" y="3428999"/>
            <a:chExt cx="4350076" cy="1553189"/>
          </a:xfrm>
        </p:grpSpPr>
        <p:sp>
          <p:nvSpPr>
            <p:cNvPr id="9" name="Rectangle: Rounded Corners 8">
              <a:extLst>
                <a:ext uri="{FF2B5EF4-FFF2-40B4-BE49-F238E27FC236}">
                  <a16:creationId xmlns:a16="http://schemas.microsoft.com/office/drawing/2014/main" id="{2261161B-B9EC-D997-767B-23ACEC396B14}"/>
                </a:ext>
              </a:extLst>
            </p:cNvPr>
            <p:cNvSpPr/>
            <p:nvPr/>
          </p:nvSpPr>
          <p:spPr bwMode="auto">
            <a:xfrm>
              <a:off x="2447484" y="3428999"/>
              <a:ext cx="4350076" cy="1553189"/>
            </a:xfrm>
            <a:prstGeom prst="roundRect">
              <a:avLst/>
            </a:prstGeom>
            <a:noFill/>
            <a:ln w="38100" cap="flat" cmpd="sng" algn="ctr">
              <a:solidFill>
                <a:srgbClr val="474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TextBox 10">
              <a:extLst>
                <a:ext uri="{FF2B5EF4-FFF2-40B4-BE49-F238E27FC236}">
                  <a16:creationId xmlns:a16="http://schemas.microsoft.com/office/drawing/2014/main" id="{60FA74EA-589F-E659-0A5A-8379F0B9142D}"/>
                </a:ext>
              </a:extLst>
            </p:cNvPr>
            <p:cNvSpPr txBox="1"/>
            <p:nvPr/>
          </p:nvSpPr>
          <p:spPr>
            <a:xfrm>
              <a:off x="3789043" y="3943983"/>
              <a:ext cx="1545479"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a:ln>
                    <a:noFill/>
                  </a:ln>
                  <a:solidFill>
                    <a:srgbClr val="47494D"/>
                  </a:solidFill>
                  <a:effectLst/>
                  <a:latin typeface="MV Boli" panose="02000500030200090000" pitchFamily="2" charset="0"/>
                  <a:cs typeface="MV Boli" panose="02000500030200090000" pitchFamily="2" charset="0"/>
                </a:rPr>
                <a:t>TOOLS</a:t>
              </a:r>
            </a:p>
          </p:txBody>
        </p:sp>
      </p:grpSp>
      <p:grpSp>
        <p:nvGrpSpPr>
          <p:cNvPr id="20" name="Group 19">
            <a:extLst>
              <a:ext uri="{FF2B5EF4-FFF2-40B4-BE49-F238E27FC236}">
                <a16:creationId xmlns:a16="http://schemas.microsoft.com/office/drawing/2014/main" id="{A739CC66-835E-8BD3-ED78-0FCBF28F2441}"/>
              </a:ext>
            </a:extLst>
          </p:cNvPr>
          <p:cNvGrpSpPr/>
          <p:nvPr/>
        </p:nvGrpSpPr>
        <p:grpSpPr>
          <a:xfrm>
            <a:off x="7754718" y="1973520"/>
            <a:ext cx="2867869" cy="1553189"/>
            <a:chOff x="2447484" y="3428999"/>
            <a:chExt cx="4350076" cy="1553189"/>
          </a:xfrm>
        </p:grpSpPr>
        <p:sp>
          <p:nvSpPr>
            <p:cNvPr id="32" name="Rectangle: Rounded Corners 31">
              <a:extLst>
                <a:ext uri="{FF2B5EF4-FFF2-40B4-BE49-F238E27FC236}">
                  <a16:creationId xmlns:a16="http://schemas.microsoft.com/office/drawing/2014/main" id="{DA68582B-E0ED-F0BC-3612-9A6741514AB0}"/>
                </a:ext>
              </a:extLst>
            </p:cNvPr>
            <p:cNvSpPr/>
            <p:nvPr/>
          </p:nvSpPr>
          <p:spPr bwMode="auto">
            <a:xfrm>
              <a:off x="2447484" y="3428999"/>
              <a:ext cx="4350076" cy="1553189"/>
            </a:xfrm>
            <a:prstGeom prst="roundRect">
              <a:avLst/>
            </a:prstGeom>
            <a:noFill/>
            <a:ln w="38100" cap="flat" cmpd="sng" algn="ctr">
              <a:solidFill>
                <a:srgbClr val="47494D"/>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4" name="TextBox 33">
              <a:extLst>
                <a:ext uri="{FF2B5EF4-FFF2-40B4-BE49-F238E27FC236}">
                  <a16:creationId xmlns:a16="http://schemas.microsoft.com/office/drawing/2014/main" id="{3EB1E23C-C971-FD43-0089-B3C51C5EA9CF}"/>
                </a:ext>
              </a:extLst>
            </p:cNvPr>
            <p:cNvSpPr txBox="1"/>
            <p:nvPr/>
          </p:nvSpPr>
          <p:spPr>
            <a:xfrm>
              <a:off x="2606516" y="3943983"/>
              <a:ext cx="4044173" cy="523220"/>
            </a:xfrm>
            <a:prstGeom prst="rect">
              <a:avLst/>
            </a:prstGeom>
            <a:noFill/>
          </p:spPr>
          <p:txBody>
            <a:bodyPr wrap="square">
              <a:sp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a:ln>
                    <a:noFill/>
                  </a:ln>
                  <a:solidFill>
                    <a:srgbClr val="47494D"/>
                  </a:solidFill>
                  <a:effectLst/>
                  <a:latin typeface="MV Boli" panose="02000500030200090000" pitchFamily="2" charset="0"/>
                  <a:cs typeface="MV Boli" panose="02000500030200090000" pitchFamily="2" charset="0"/>
                </a:rPr>
                <a:t>TEAMMATES</a:t>
              </a:r>
            </a:p>
          </p:txBody>
        </p:sp>
      </p:grpSp>
      <p:pic>
        <p:nvPicPr>
          <p:cNvPr id="57" name="Graphic 56" descr="Arrow: Slight curve with solid fill">
            <a:extLst>
              <a:ext uri="{FF2B5EF4-FFF2-40B4-BE49-F238E27FC236}">
                <a16:creationId xmlns:a16="http://schemas.microsoft.com/office/drawing/2014/main" id="{FCB1AF9D-80AC-EF34-4E6B-3F6328D089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9600206">
            <a:off x="6627817" y="2989302"/>
            <a:ext cx="1476603" cy="1476603"/>
          </a:xfrm>
          <a:prstGeom prst="rect">
            <a:avLst/>
          </a:prstGeom>
        </p:spPr>
      </p:pic>
    </p:spTree>
    <p:extLst>
      <p:ext uri="{BB962C8B-B14F-4D97-AF65-F5344CB8AC3E}">
        <p14:creationId xmlns:p14="http://schemas.microsoft.com/office/powerpoint/2010/main" val="274028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wipe(left)">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5CF96B3-FF63-DBF5-50D3-7C31BD66C31A}"/>
              </a:ext>
            </a:extLst>
          </p:cNvPr>
          <p:cNvSpPr/>
          <p:nvPr/>
        </p:nvSpPr>
        <p:spPr bwMode="auto">
          <a:xfrm>
            <a:off x="0" y="0"/>
            <a:ext cx="12192000" cy="6858000"/>
          </a:xfrm>
          <a:prstGeom prst="rect">
            <a:avLst/>
          </a:prstGeom>
          <a:solidFill>
            <a:schemeClr val="tx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4" name="Title 1">
            <a:extLst>
              <a:ext uri="{FF2B5EF4-FFF2-40B4-BE49-F238E27FC236}">
                <a16:creationId xmlns:a16="http://schemas.microsoft.com/office/drawing/2014/main" id="{26EDB95D-71BA-6675-3E2F-F6960872F330}"/>
              </a:ext>
            </a:extLst>
          </p:cNvPr>
          <p:cNvSpPr>
            <a:spLocks noGrp="1"/>
          </p:cNvSpPr>
          <p:nvPr>
            <p:ph type="title"/>
          </p:nvPr>
        </p:nvSpPr>
        <p:spPr>
          <a:xfrm>
            <a:off x="0" y="0"/>
            <a:ext cx="12192000" cy="795130"/>
          </a:xfrm>
        </p:spPr>
        <p:txBody>
          <a:bodyPr/>
          <a:lstStyle/>
          <a:p>
            <a:pPr algn="l"/>
            <a:r>
              <a:rPr lang="en-US" sz="4000">
                <a:latin typeface="Calibri" panose="020F0502020204030204" pitchFamily="34" charset="0"/>
                <a:cs typeface="Calibri" panose="020F0502020204030204" pitchFamily="34" charset="0"/>
              </a:rPr>
              <a:t>     </a:t>
            </a:r>
            <a:endParaRPr lang="en-US" sz="4000" i="1">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6ECFEFD1-84CC-2E7D-9B51-850A1878CE64}"/>
              </a:ext>
            </a:extLst>
          </p:cNvPr>
          <p:cNvSpPr txBox="1"/>
          <p:nvPr/>
        </p:nvSpPr>
        <p:spPr>
          <a:xfrm>
            <a:off x="535936" y="700847"/>
            <a:ext cx="11239503" cy="830997"/>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a:ln>
                  <a:noFill/>
                </a:ln>
                <a:solidFill>
                  <a:schemeClr val="bg1"/>
                </a:solidFill>
                <a:effectLst/>
                <a:latin typeface="MV Boli" panose="02000500030200090000" pitchFamily="2" charset="0"/>
                <a:cs typeface="MV Boli" panose="02000500030200090000" pitchFamily="2" charset="0"/>
              </a:rPr>
              <a:t>What is driving this paradigm shift?</a:t>
            </a:r>
          </a:p>
        </p:txBody>
      </p:sp>
      <p:sp>
        <p:nvSpPr>
          <p:cNvPr id="2" name="TextBox 1">
            <a:extLst>
              <a:ext uri="{FF2B5EF4-FFF2-40B4-BE49-F238E27FC236}">
                <a16:creationId xmlns:a16="http://schemas.microsoft.com/office/drawing/2014/main" id="{5C0B3AD5-D280-3CDA-0FA5-E410BE0D58B3}"/>
              </a:ext>
            </a:extLst>
          </p:cNvPr>
          <p:cNvSpPr txBox="1"/>
          <p:nvPr/>
        </p:nvSpPr>
        <p:spPr>
          <a:xfrm>
            <a:off x="1639568" y="2509327"/>
            <a:ext cx="8912864" cy="707886"/>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lang="en-US" sz="4000">
                <a:solidFill>
                  <a:schemeClr val="bg1"/>
                </a:solidFill>
                <a:latin typeface="MV Boli" panose="02000500030200090000" pitchFamily="2" charset="0"/>
                <a:cs typeface="MV Boli" panose="02000500030200090000" pitchFamily="2" charset="0"/>
              </a:rPr>
              <a:t>(1) AI Revolution</a:t>
            </a:r>
            <a:endParaRPr kumimoji="0" lang="en-US" sz="4000" i="0" u="none" strike="noStrike" cap="none" normalizeH="0" baseline="0">
              <a:ln>
                <a:noFill/>
              </a:ln>
              <a:solidFill>
                <a:schemeClr val="bg1"/>
              </a:solidFill>
              <a:effectLst/>
              <a:latin typeface="MV Boli" panose="02000500030200090000" pitchFamily="2" charset="0"/>
              <a:cs typeface="MV Boli" panose="02000500030200090000" pitchFamily="2" charset="0"/>
            </a:endParaRPr>
          </a:p>
        </p:txBody>
      </p:sp>
      <p:sp>
        <p:nvSpPr>
          <p:cNvPr id="3" name="TextBox 2">
            <a:extLst>
              <a:ext uri="{FF2B5EF4-FFF2-40B4-BE49-F238E27FC236}">
                <a16:creationId xmlns:a16="http://schemas.microsoft.com/office/drawing/2014/main" id="{3251E195-F074-E1A1-9171-87864BD1FF99}"/>
              </a:ext>
            </a:extLst>
          </p:cNvPr>
          <p:cNvSpPr txBox="1"/>
          <p:nvPr/>
        </p:nvSpPr>
        <p:spPr>
          <a:xfrm>
            <a:off x="1639567" y="3293996"/>
            <a:ext cx="8912864" cy="707886"/>
          </a:xfrm>
          <a:prstGeom prst="rect">
            <a:avLst/>
          </a:prstGeom>
          <a:noFill/>
        </p:spPr>
        <p:txBody>
          <a:bodyPr wrap="square">
            <a:spAutoFit/>
          </a:bodyPr>
          <a:lstStyle/>
          <a:p>
            <a:r>
              <a:rPr lang="en-US" sz="4000">
                <a:solidFill>
                  <a:schemeClr val="bg1"/>
                </a:solidFill>
                <a:latin typeface="MV Boli" panose="02000500030200090000" pitchFamily="2" charset="0"/>
                <a:cs typeface="MV Boli" panose="02000500030200090000" pitchFamily="2" charset="0"/>
              </a:rPr>
              <a:t>(2) Future warfare demands</a:t>
            </a:r>
            <a:endParaRPr kumimoji="0" lang="en-US" sz="4000" i="0" u="none" strike="noStrike" cap="none" normalizeH="0" baseline="0">
              <a:ln>
                <a:noFill/>
              </a:ln>
              <a:solidFill>
                <a:schemeClr val="bg1"/>
              </a:solidFill>
              <a:effectLst/>
              <a:latin typeface="MV Boli" panose="02000500030200090000" pitchFamily="2" charset="0"/>
              <a:cs typeface="MV Boli" panose="02000500030200090000" pitchFamily="2" charset="0"/>
            </a:endParaRPr>
          </a:p>
        </p:txBody>
      </p:sp>
      <p:sp>
        <p:nvSpPr>
          <p:cNvPr id="7" name="TextBox 6">
            <a:extLst>
              <a:ext uri="{FF2B5EF4-FFF2-40B4-BE49-F238E27FC236}">
                <a16:creationId xmlns:a16="http://schemas.microsoft.com/office/drawing/2014/main" id="{02EE8AE9-A0E5-387D-E205-2AB827C8D15C}"/>
              </a:ext>
            </a:extLst>
          </p:cNvPr>
          <p:cNvSpPr txBox="1"/>
          <p:nvPr/>
        </p:nvSpPr>
        <p:spPr>
          <a:xfrm>
            <a:off x="1639568" y="4087554"/>
            <a:ext cx="8912864" cy="707886"/>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lang="en-US" sz="4000">
                <a:solidFill>
                  <a:schemeClr val="bg1"/>
                </a:solidFill>
                <a:latin typeface="MV Boli" panose="02000500030200090000" pitchFamily="2" charset="0"/>
                <a:cs typeface="MV Boli" panose="02000500030200090000" pitchFamily="2" charset="0"/>
              </a:rPr>
              <a:t>(3) Modern mythology</a:t>
            </a:r>
            <a:endParaRPr kumimoji="0" lang="en-US" sz="4000" i="0" u="none" strike="noStrike" cap="none" normalizeH="0" baseline="0">
              <a:ln>
                <a:noFill/>
              </a:ln>
              <a:solidFill>
                <a:schemeClr val="bg1"/>
              </a:solidFill>
              <a:effectLst/>
              <a:latin typeface="MV Boli" panose="02000500030200090000" pitchFamily="2" charset="0"/>
              <a:cs typeface="MV Boli" panose="02000500030200090000" pitchFamily="2" charset="0"/>
            </a:endParaRPr>
          </a:p>
        </p:txBody>
      </p:sp>
    </p:spTree>
    <p:extLst>
      <p:ext uri="{BB962C8B-B14F-4D97-AF65-F5344CB8AC3E}">
        <p14:creationId xmlns:p14="http://schemas.microsoft.com/office/powerpoint/2010/main" val="395955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descr="live-interpretation | Stepes">
            <a:extLst>
              <a:ext uri="{FF2B5EF4-FFF2-40B4-BE49-F238E27FC236}">
                <a16:creationId xmlns:a16="http://schemas.microsoft.com/office/drawing/2014/main" id="{66F4C735-EC3F-E88C-5AE9-73A4BA5FFA42}"/>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2614"/>
          <a:stretch/>
        </p:blipFill>
        <p:spPr bwMode="auto">
          <a:xfrm>
            <a:off x="1601858" y="0"/>
            <a:ext cx="8582583" cy="6858000"/>
          </a:xfrm>
          <a:prstGeom prst="rect">
            <a:avLst/>
          </a:prstGeom>
          <a:noFill/>
          <a:extLst>
            <a:ext uri="{909E8E84-426E-40DD-AFC4-6F175D3DCCD1}">
              <a14:hiddenFill xmlns:a14="http://schemas.microsoft.com/office/drawing/2010/main">
                <a:solidFill>
                  <a:srgbClr val="FFFFFF"/>
                </a:solidFill>
              </a14:hiddenFill>
            </a:ext>
          </a:extLst>
        </p:spPr>
      </p:pic>
      <p:sp>
        <p:nvSpPr>
          <p:cNvPr id="5437" name="Slide Number Placeholder 775"/>
          <p:cNvSpPr>
            <a:spLocks noGrp="1"/>
          </p:cNvSpPr>
          <p:nvPr>
            <p:ph type="sldNum" sz="quarter" idx="4"/>
          </p:nvPr>
        </p:nvSpPr>
        <p:spPr bwMode="auto">
          <a:xfrm>
            <a:off x="7848600" y="6477001"/>
            <a:ext cx="2133600" cy="2444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DCA0626-601B-4F02-A9C8-F30D2C1F6B4A}" type="slidenum">
              <a:rPr lang="en-US" smtClean="0">
                <a:solidFill>
                  <a:srgbClr val="000000"/>
                </a:solidFill>
              </a:rPr>
              <a:pPr eaLnBrk="1" hangingPunct="1"/>
              <a:t>9</a:t>
            </a:fld>
            <a:endParaRPr lang="en-US">
              <a:solidFill>
                <a:srgbClr val="000000"/>
              </a:solidFill>
            </a:endParaRPr>
          </a:p>
        </p:txBody>
      </p:sp>
      <p:sp>
        <p:nvSpPr>
          <p:cNvPr id="9" name="Title 8">
            <a:extLst>
              <a:ext uri="{FF2B5EF4-FFF2-40B4-BE49-F238E27FC236}">
                <a16:creationId xmlns:a16="http://schemas.microsoft.com/office/drawing/2014/main" id="{F62F9AD4-8CE0-9D99-2412-074D8C4F324D}"/>
              </a:ext>
            </a:extLst>
          </p:cNvPr>
          <p:cNvSpPr>
            <a:spLocks noGrp="1"/>
          </p:cNvSpPr>
          <p:nvPr>
            <p:ph type="title"/>
          </p:nvPr>
        </p:nvSpPr>
        <p:spPr>
          <a:xfrm>
            <a:off x="276225" y="0"/>
            <a:ext cx="9486316" cy="841248"/>
          </a:xfrm>
        </p:spPr>
        <p:txBody>
          <a:bodyPr/>
          <a:lstStyle/>
          <a:p>
            <a:pPr algn="l"/>
            <a:r>
              <a:rPr lang="en-US" sz="4000">
                <a:latin typeface="Calibri" panose="020F0502020204030204" pitchFamily="34" charset="0"/>
                <a:cs typeface="Calibri" panose="020F0502020204030204" pitchFamily="34" charset="0"/>
              </a:rPr>
              <a:t>AI Revolution</a:t>
            </a:r>
          </a:p>
        </p:txBody>
      </p:sp>
      <p:sp>
        <p:nvSpPr>
          <p:cNvPr id="3" name="TextBox 2">
            <a:extLst>
              <a:ext uri="{FF2B5EF4-FFF2-40B4-BE49-F238E27FC236}">
                <a16:creationId xmlns:a16="http://schemas.microsoft.com/office/drawing/2014/main" id="{1386A115-2593-029C-F607-D0C1E0218BC2}"/>
              </a:ext>
            </a:extLst>
          </p:cNvPr>
          <p:cNvSpPr txBox="1"/>
          <p:nvPr/>
        </p:nvSpPr>
        <p:spPr>
          <a:xfrm>
            <a:off x="276225" y="3067533"/>
            <a:ext cx="3154689" cy="646331"/>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chemeClr val="tx1">
                    <a:lumMod val="95000"/>
                    <a:lumOff val="5000"/>
                  </a:schemeClr>
                </a:solidFill>
                <a:effectLst/>
                <a:latin typeface="MV Boli" panose="02000500030200090000" pitchFamily="2" charset="0"/>
                <a:cs typeface="MV Boli" panose="02000500030200090000" pitchFamily="2" charset="0"/>
              </a:rPr>
              <a:t>Humans</a:t>
            </a:r>
            <a:r>
              <a:rPr kumimoji="0" lang="en-US" sz="3600" b="1" i="0" u="none" strike="noStrike" cap="none" normalizeH="0">
                <a:ln>
                  <a:noFill/>
                </a:ln>
                <a:solidFill>
                  <a:schemeClr val="tx1">
                    <a:lumMod val="95000"/>
                    <a:lumOff val="5000"/>
                  </a:schemeClr>
                </a:solidFill>
                <a:effectLst/>
                <a:latin typeface="MV Boli" panose="02000500030200090000" pitchFamily="2" charset="0"/>
                <a:cs typeface="MV Boli" panose="02000500030200090000" pitchFamily="2" charset="0"/>
              </a:rPr>
              <a:t> are…</a:t>
            </a:r>
            <a:endParaRPr kumimoji="0" lang="en-US" sz="3600" b="1" i="0" u="none" strike="noStrike" cap="none" normalizeH="0" baseline="0">
              <a:ln>
                <a:noFill/>
              </a:ln>
              <a:solidFill>
                <a:schemeClr val="tx1">
                  <a:lumMod val="95000"/>
                  <a:lumOff val="5000"/>
                </a:schemeClr>
              </a:solidFill>
              <a:effectLst/>
              <a:latin typeface="MV Boli" panose="02000500030200090000" pitchFamily="2" charset="0"/>
              <a:cs typeface="MV Boli" panose="02000500030200090000" pitchFamily="2" charset="0"/>
            </a:endParaRPr>
          </a:p>
        </p:txBody>
      </p:sp>
      <p:sp>
        <p:nvSpPr>
          <p:cNvPr id="4" name="TextBox 3">
            <a:extLst>
              <a:ext uri="{FF2B5EF4-FFF2-40B4-BE49-F238E27FC236}">
                <a16:creationId xmlns:a16="http://schemas.microsoft.com/office/drawing/2014/main" id="{DF76C738-9038-C97E-C80D-62246B3BC01F}"/>
              </a:ext>
            </a:extLst>
          </p:cNvPr>
          <p:cNvSpPr txBox="1"/>
          <p:nvPr/>
        </p:nvSpPr>
        <p:spPr>
          <a:xfrm>
            <a:off x="430540" y="3807041"/>
            <a:ext cx="3154689" cy="584775"/>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i="0" u="none" strike="noStrike" cap="none" normalizeH="0" baseline="0">
                <a:ln>
                  <a:noFill/>
                </a:ln>
                <a:solidFill>
                  <a:schemeClr val="tx1">
                    <a:lumMod val="95000"/>
                    <a:lumOff val="5000"/>
                  </a:schemeClr>
                </a:solidFill>
                <a:effectLst/>
                <a:latin typeface="MV Boli" panose="02000500030200090000" pitchFamily="2" charset="0"/>
                <a:cs typeface="MV Boli" panose="02000500030200090000" pitchFamily="2" charset="0"/>
              </a:rPr>
              <a:t>- Flexible</a:t>
            </a:r>
          </a:p>
        </p:txBody>
      </p:sp>
      <p:sp>
        <p:nvSpPr>
          <p:cNvPr id="5" name="TextBox 4">
            <a:extLst>
              <a:ext uri="{FF2B5EF4-FFF2-40B4-BE49-F238E27FC236}">
                <a16:creationId xmlns:a16="http://schemas.microsoft.com/office/drawing/2014/main" id="{A4DEF235-476F-1465-2378-E91275FCEBB4}"/>
              </a:ext>
            </a:extLst>
          </p:cNvPr>
          <p:cNvSpPr txBox="1"/>
          <p:nvPr/>
        </p:nvSpPr>
        <p:spPr>
          <a:xfrm>
            <a:off x="430539" y="4418670"/>
            <a:ext cx="3154689" cy="584775"/>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i="0" u="none" strike="noStrike" cap="none" normalizeH="0" baseline="0">
                <a:ln>
                  <a:noFill/>
                </a:ln>
                <a:solidFill>
                  <a:schemeClr val="tx1">
                    <a:lumMod val="95000"/>
                    <a:lumOff val="5000"/>
                  </a:schemeClr>
                </a:solidFill>
                <a:effectLst/>
                <a:latin typeface="MV Boli" panose="02000500030200090000" pitchFamily="2" charset="0"/>
                <a:cs typeface="MV Boli" panose="02000500030200090000" pitchFamily="2" charset="0"/>
              </a:rPr>
              <a:t>- Creative</a:t>
            </a:r>
          </a:p>
        </p:txBody>
      </p:sp>
      <p:sp>
        <p:nvSpPr>
          <p:cNvPr id="10" name="TextBox 9">
            <a:extLst>
              <a:ext uri="{FF2B5EF4-FFF2-40B4-BE49-F238E27FC236}">
                <a16:creationId xmlns:a16="http://schemas.microsoft.com/office/drawing/2014/main" id="{31F32066-A84E-2F1E-5CBB-574D788D4C43}"/>
              </a:ext>
            </a:extLst>
          </p:cNvPr>
          <p:cNvSpPr txBox="1"/>
          <p:nvPr/>
        </p:nvSpPr>
        <p:spPr>
          <a:xfrm>
            <a:off x="432324" y="5021845"/>
            <a:ext cx="3154689" cy="584775"/>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i="0" u="none" strike="noStrike" cap="none" normalizeH="0" baseline="0">
                <a:ln>
                  <a:noFill/>
                </a:ln>
                <a:solidFill>
                  <a:schemeClr val="tx1">
                    <a:lumMod val="95000"/>
                    <a:lumOff val="5000"/>
                  </a:schemeClr>
                </a:solidFill>
                <a:effectLst/>
                <a:latin typeface="MV Boli" panose="02000500030200090000" pitchFamily="2" charset="0"/>
                <a:cs typeface="MV Boli" panose="02000500030200090000" pitchFamily="2" charset="0"/>
              </a:rPr>
              <a:t>- Adaptable</a:t>
            </a:r>
          </a:p>
        </p:txBody>
      </p:sp>
      <p:sp>
        <p:nvSpPr>
          <p:cNvPr id="12" name="TextBox 11">
            <a:extLst>
              <a:ext uri="{FF2B5EF4-FFF2-40B4-BE49-F238E27FC236}">
                <a16:creationId xmlns:a16="http://schemas.microsoft.com/office/drawing/2014/main" id="{CE9657D5-6874-D6A5-731E-EDD5D9A4EC9E}"/>
              </a:ext>
            </a:extLst>
          </p:cNvPr>
          <p:cNvSpPr txBox="1"/>
          <p:nvPr/>
        </p:nvSpPr>
        <p:spPr>
          <a:xfrm>
            <a:off x="8881212" y="1743250"/>
            <a:ext cx="3240415" cy="646331"/>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a:ln>
                  <a:noFill/>
                </a:ln>
                <a:solidFill>
                  <a:schemeClr val="tx1">
                    <a:lumMod val="95000"/>
                    <a:lumOff val="5000"/>
                  </a:schemeClr>
                </a:solidFill>
                <a:effectLst/>
                <a:latin typeface="MV Boli" panose="02000500030200090000" pitchFamily="2" charset="0"/>
                <a:cs typeface="MV Boli" panose="02000500030200090000" pitchFamily="2" charset="0"/>
              </a:rPr>
              <a:t>Machines</a:t>
            </a:r>
            <a:r>
              <a:rPr kumimoji="0" lang="en-US" sz="3600" b="1" i="0" u="none" strike="noStrike" cap="none" normalizeH="0">
                <a:ln>
                  <a:noFill/>
                </a:ln>
                <a:solidFill>
                  <a:schemeClr val="tx1">
                    <a:lumMod val="95000"/>
                    <a:lumOff val="5000"/>
                  </a:schemeClr>
                </a:solidFill>
                <a:effectLst/>
                <a:latin typeface="MV Boli" panose="02000500030200090000" pitchFamily="2" charset="0"/>
                <a:cs typeface="MV Boli" panose="02000500030200090000" pitchFamily="2" charset="0"/>
              </a:rPr>
              <a:t> are…</a:t>
            </a:r>
            <a:endParaRPr kumimoji="0" lang="en-US" sz="3600" b="1" i="0" u="none" strike="noStrike" cap="none" normalizeH="0" baseline="0">
              <a:ln>
                <a:noFill/>
              </a:ln>
              <a:solidFill>
                <a:schemeClr val="tx1">
                  <a:lumMod val="95000"/>
                  <a:lumOff val="5000"/>
                </a:schemeClr>
              </a:solidFill>
              <a:effectLst/>
              <a:latin typeface="MV Boli" panose="02000500030200090000" pitchFamily="2" charset="0"/>
              <a:cs typeface="MV Boli" panose="02000500030200090000" pitchFamily="2" charset="0"/>
            </a:endParaRPr>
          </a:p>
        </p:txBody>
      </p:sp>
      <p:sp>
        <p:nvSpPr>
          <p:cNvPr id="14" name="TextBox 13">
            <a:extLst>
              <a:ext uri="{FF2B5EF4-FFF2-40B4-BE49-F238E27FC236}">
                <a16:creationId xmlns:a16="http://schemas.microsoft.com/office/drawing/2014/main" id="{20C69A98-C453-3BF8-B776-B5AF9988D791}"/>
              </a:ext>
            </a:extLst>
          </p:cNvPr>
          <p:cNvSpPr txBox="1"/>
          <p:nvPr/>
        </p:nvSpPr>
        <p:spPr>
          <a:xfrm>
            <a:off x="9035527" y="2482758"/>
            <a:ext cx="3154689" cy="584775"/>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i="0" u="none" strike="noStrike" cap="none" normalizeH="0" baseline="0">
                <a:ln>
                  <a:noFill/>
                </a:ln>
                <a:solidFill>
                  <a:schemeClr val="tx1">
                    <a:lumMod val="95000"/>
                    <a:lumOff val="5000"/>
                  </a:schemeClr>
                </a:solidFill>
                <a:effectLst/>
                <a:latin typeface="MV Boli" panose="02000500030200090000" pitchFamily="2" charset="0"/>
                <a:cs typeface="MV Boli" panose="02000500030200090000" pitchFamily="2" charset="0"/>
              </a:rPr>
              <a:t>- Consistent</a:t>
            </a:r>
          </a:p>
        </p:txBody>
      </p:sp>
      <p:sp>
        <p:nvSpPr>
          <p:cNvPr id="15" name="TextBox 14">
            <a:extLst>
              <a:ext uri="{FF2B5EF4-FFF2-40B4-BE49-F238E27FC236}">
                <a16:creationId xmlns:a16="http://schemas.microsoft.com/office/drawing/2014/main" id="{0501BAD7-7D0A-7E92-9E15-1876B59CC74A}"/>
              </a:ext>
            </a:extLst>
          </p:cNvPr>
          <p:cNvSpPr txBox="1"/>
          <p:nvPr/>
        </p:nvSpPr>
        <p:spPr>
          <a:xfrm>
            <a:off x="9035526" y="3094387"/>
            <a:ext cx="3154689" cy="584775"/>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i="0" u="none" strike="noStrike" cap="none" normalizeH="0" baseline="0">
                <a:ln>
                  <a:noFill/>
                </a:ln>
                <a:solidFill>
                  <a:schemeClr val="tx1">
                    <a:lumMod val="95000"/>
                    <a:lumOff val="5000"/>
                  </a:schemeClr>
                </a:solidFill>
                <a:effectLst/>
                <a:latin typeface="MV Boli" panose="02000500030200090000" pitchFamily="2" charset="0"/>
                <a:cs typeface="MV Boli" panose="02000500030200090000" pitchFamily="2" charset="0"/>
              </a:rPr>
              <a:t>- Fast</a:t>
            </a:r>
          </a:p>
        </p:txBody>
      </p:sp>
      <p:sp>
        <p:nvSpPr>
          <p:cNvPr id="16" name="TextBox 15">
            <a:extLst>
              <a:ext uri="{FF2B5EF4-FFF2-40B4-BE49-F238E27FC236}">
                <a16:creationId xmlns:a16="http://schemas.microsoft.com/office/drawing/2014/main" id="{52F57AAB-CDC0-CAD4-B28B-CC753D911C91}"/>
              </a:ext>
            </a:extLst>
          </p:cNvPr>
          <p:cNvSpPr txBox="1"/>
          <p:nvPr/>
        </p:nvSpPr>
        <p:spPr>
          <a:xfrm>
            <a:off x="9037311" y="3697562"/>
            <a:ext cx="3154689" cy="584775"/>
          </a:xfrm>
          <a:prstGeom prst="rect">
            <a:avLst/>
          </a:prstGeom>
          <a:noFill/>
        </p:spPr>
        <p:txBody>
          <a:bodyPr wrap="square">
            <a:spAutoFit/>
          </a:bodyPr>
          <a:lstStyle/>
          <a:p>
            <a:pPr marL="0" marR="0" indent="0" defTabSz="914400" rtl="0" eaLnBrk="1" fontAlgn="base" latinLnBrk="0" hangingPunct="1">
              <a:lnSpc>
                <a:spcPct val="100000"/>
              </a:lnSpc>
              <a:spcBef>
                <a:spcPct val="0"/>
              </a:spcBef>
              <a:spcAft>
                <a:spcPct val="0"/>
              </a:spcAft>
              <a:buClrTx/>
              <a:buSzTx/>
              <a:buFontTx/>
              <a:buNone/>
              <a:tabLst/>
            </a:pPr>
            <a:r>
              <a:rPr kumimoji="0" lang="en-US" i="0" u="none" strike="noStrike" cap="none" normalizeH="0" baseline="0">
                <a:ln>
                  <a:noFill/>
                </a:ln>
                <a:solidFill>
                  <a:schemeClr val="tx1">
                    <a:lumMod val="95000"/>
                    <a:lumOff val="5000"/>
                  </a:schemeClr>
                </a:solidFill>
                <a:effectLst/>
                <a:latin typeface="MV Boli" panose="02000500030200090000" pitchFamily="2" charset="0"/>
                <a:cs typeface="MV Boli" panose="02000500030200090000" pitchFamily="2" charset="0"/>
              </a:rPr>
              <a:t>- Accurate</a:t>
            </a:r>
          </a:p>
        </p:txBody>
      </p:sp>
    </p:spTree>
    <p:extLst>
      <p:ext uri="{BB962C8B-B14F-4D97-AF65-F5344CB8AC3E}">
        <p14:creationId xmlns:p14="http://schemas.microsoft.com/office/powerpoint/2010/main" val="33794666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1000"/>
                                        <p:tgtEl>
                                          <p:spTgt spid="4"/>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par>
                          <p:cTn id="16" fill="hold">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1000"/>
                                        <p:tgtEl>
                                          <p:spTgt spid="15"/>
                                        </p:tgtEl>
                                      </p:cBhvr>
                                    </p:animEffect>
                                  </p:childTnLst>
                                </p:cTn>
                              </p:par>
                            </p:childTnLst>
                          </p:cTn>
                        </p:par>
                        <p:par>
                          <p:cTn id="33" fill="hold">
                            <p:stCondLst>
                              <p:cond delay="3000"/>
                            </p:stCondLst>
                            <p:childTnLst>
                              <p:par>
                                <p:cTn id="34" presetID="22" presetClass="entr" presetSubtype="8" fill="hold" grpId="0"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left)">
                                      <p:cBhvr>
                                        <p:cTn id="3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P spid="14" grpId="0"/>
      <p:bldP spid="15" grpId="0"/>
      <p:bldP spid="16" grpId="0"/>
    </p:bldLst>
  </p:timing>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documentManagement>
    <TaxCatchAll xmlns="787b9bf5-b512-4edf-a6dc-77dc33bc3b41" xsi:nil="true"/>
    <lcf76f155ced4ddcb4097134ff3c332f xmlns="79fc7588-de7e-4ca1-ad99-c2df69e5564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6F590A70DA7843A787DC447C46707D" ma:contentTypeVersion="15" ma:contentTypeDescription="Create a new document." ma:contentTypeScope="" ma:versionID="6ce0262e101ae3f334d57d77bae22bc0">
  <xsd:schema xmlns:xsd="http://www.w3.org/2001/XMLSchema" xmlns:xs="http://www.w3.org/2001/XMLSchema" xmlns:p="http://schemas.microsoft.com/office/2006/metadata/properties" xmlns:ns2="79fc7588-de7e-4ca1-ad99-c2df69e55643" xmlns:ns3="787b9bf5-b512-4edf-a6dc-77dc33bc3b41" targetNamespace="http://schemas.microsoft.com/office/2006/metadata/properties" ma:root="true" ma:fieldsID="29dd2153d7daa48bfe0dce6366e88681" ns2:_="" ns3:_="">
    <xsd:import namespace="79fc7588-de7e-4ca1-ad99-c2df69e55643"/>
    <xsd:import namespace="787b9bf5-b512-4edf-a6dc-77dc33bc3b4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DateTake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fc7588-de7e-4ca1-ad99-c2df69e5564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2ff71275-1c77-4a1b-9a98-69c8d21373e2"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87b9bf5-b512-4edf-a6dc-77dc33bc3b4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121cd46-0098-4978-9ae6-ec0f54779192}" ma:internalName="TaxCatchAll" ma:showField="CatchAllData" ma:web="787b9bf5-b512-4edf-a6dc-77dc33bc3b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2.xml><?xml version="1.0" encoding="utf-8"?>
<ds:datastoreItem xmlns:ds="http://schemas.openxmlformats.org/officeDocument/2006/customXml" ds:itemID="{8C709B06-5FA7-40B8-A752-7128AA94FE0C}">
  <ds:schemaRefs>
    <ds:schemaRef ds:uri="http://purl.org/dc/elements/1.1/"/>
    <ds:schemaRef ds:uri="http://purl.org/dc/terms/"/>
    <ds:schemaRef ds:uri="787b9bf5-b512-4edf-a6dc-77dc33bc3b41"/>
    <ds:schemaRef ds:uri="http://schemas.microsoft.com/office/2006/documentManagement/types"/>
    <ds:schemaRef ds:uri="http://purl.org/dc/dcmitype/"/>
    <ds:schemaRef ds:uri="http://www.w3.org/XML/1998/namespace"/>
    <ds:schemaRef ds:uri="79fc7588-de7e-4ca1-ad99-c2df69e55643"/>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C5FB4189-0738-4D9E-B5CB-2CEF3C735B39}">
  <ds:schemaRefs>
    <ds:schemaRef ds:uri="787b9bf5-b512-4edf-a6dc-77dc33bc3b41"/>
    <ds:schemaRef ds:uri="79fc7588-de7e-4ca1-ad99-c2df69e556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15847</TotalTime>
  <Words>3288</Words>
  <Application>Microsoft Office PowerPoint</Application>
  <PresentationFormat>Widescreen</PresentationFormat>
  <Paragraphs>544</Paragraphs>
  <Slides>66</Slides>
  <Notes>31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66</vt:i4>
      </vt:variant>
    </vt:vector>
  </HeadingPairs>
  <TitlesOfParts>
    <vt:vector size="83" baseType="lpstr">
      <vt:lpstr>Agency FB</vt:lpstr>
      <vt:lpstr>-apple-system</vt:lpstr>
      <vt:lpstr>Arial</vt:lpstr>
      <vt:lpstr>Arial Black</vt:lpstr>
      <vt:lpstr>Arial Narrow</vt:lpstr>
      <vt:lpstr>Bahnschrift Light Condensed</vt:lpstr>
      <vt:lpstr>Calibri</vt:lpstr>
      <vt:lpstr>Microsoft Sans Serif</vt:lpstr>
      <vt:lpstr>MV Boli</vt:lpstr>
      <vt:lpstr>Roboto</vt:lpstr>
      <vt:lpstr>Roboto Condensed</vt:lpstr>
      <vt:lpstr>Segoe Script</vt:lpstr>
      <vt:lpstr>Tahoma</vt:lpstr>
      <vt:lpstr>Times New Roman</vt:lpstr>
      <vt:lpstr>var(--font-family-default-latin)</vt:lpstr>
      <vt:lpstr>Wingdings</vt:lpstr>
      <vt:lpstr>Blends</vt:lpstr>
      <vt:lpstr>PowerPoint Presentation</vt:lpstr>
      <vt:lpstr>     By the end of this tutorial I will be able to…</vt:lpstr>
      <vt:lpstr>PowerPoint Presentation</vt:lpstr>
      <vt:lpstr>PowerPoint Presentation</vt:lpstr>
      <vt:lpstr>PowerPoint Presentation</vt:lpstr>
      <vt:lpstr>     Can we trust machine?</vt:lpstr>
      <vt:lpstr>     Can we trust machine?</vt:lpstr>
      <vt:lpstr>     </vt:lpstr>
      <vt:lpstr>AI Revolution</vt:lpstr>
      <vt:lpstr>AI Revolution</vt:lpstr>
      <vt:lpstr>AI Revolution</vt:lpstr>
      <vt:lpstr>AI Revolution</vt:lpstr>
      <vt:lpstr>AI Revolution</vt:lpstr>
      <vt:lpstr>AI Revolution</vt:lpstr>
      <vt:lpstr>AI Revolution</vt:lpstr>
      <vt:lpstr>AI Revolution</vt:lpstr>
      <vt:lpstr>AI Revolution</vt:lpstr>
      <vt:lpstr>AI Revolution</vt:lpstr>
      <vt:lpstr>AI Revolution</vt:lpstr>
      <vt:lpstr>Future Warfare Demands</vt:lpstr>
      <vt:lpstr>Future Warfare Demands</vt:lpstr>
      <vt:lpstr>Modern Mythology</vt:lpstr>
      <vt:lpstr>From Tools to Teammates: A Recap!</vt:lpstr>
      <vt:lpstr>     </vt:lpstr>
      <vt:lpstr>Machines &amp; LOA</vt:lpstr>
      <vt:lpstr>     Can we trust machine?</vt:lpstr>
      <vt:lpstr>     Can we trust machine?</vt:lpstr>
      <vt:lpstr>An example from the automotive industry… </vt:lpstr>
      <vt:lpstr>     Can we trust machine?</vt:lpstr>
      <vt:lpstr>Sheridan &amp; Verplank LOA Taxonomy (1978)</vt:lpstr>
      <vt:lpstr>Sheridan &amp; Verplank LOA Taxonomy (1978)</vt:lpstr>
      <vt:lpstr>Sheridan &amp; Verplank LOA Taxonomy (1978)</vt:lpstr>
      <vt:lpstr>Sheridan &amp; Verplank LOA Taxonomy (1978)</vt:lpstr>
      <vt:lpstr>Sheridan &amp; Verplank LOA Taxonomy (1978)</vt:lpstr>
      <vt:lpstr>Endsley &amp; Kaber LOA Taxonomy (1999)</vt:lpstr>
      <vt:lpstr>Future LOA Taxonomies</vt:lpstr>
      <vt:lpstr>… an example: levels of swarm autonomy</vt:lpstr>
      <vt:lpstr>Machines &amp; Level of Automation: A Recap!</vt:lpstr>
      <vt:lpstr>     </vt:lpstr>
      <vt:lpstr>HMT R&amp;D Priorities</vt:lpstr>
      <vt:lpstr>DoD Communities of Interest (CoI)</vt:lpstr>
      <vt:lpstr>DoD Communities of Interest (CoI)</vt:lpstr>
      <vt:lpstr>Research Gaps and Roadmaps</vt:lpstr>
      <vt:lpstr>Research Gaps and Roadmaps</vt:lpstr>
      <vt:lpstr>Research Gaps and Roadmaps</vt:lpstr>
      <vt:lpstr>Risk Management &amp; Responsible AI</vt:lpstr>
      <vt:lpstr>Risk Management &amp; Responsible AI</vt:lpstr>
      <vt:lpstr>Risk Management &amp; Responsible AI</vt:lpstr>
      <vt:lpstr>Risk Management &amp; Responsible AI</vt:lpstr>
      <vt:lpstr>HMT Research Priorities: A Recap!</vt:lpstr>
      <vt:lpstr>     </vt:lpstr>
      <vt:lpstr>PowerPoint Presentation</vt:lpstr>
      <vt:lpstr>PowerPoint Presentation</vt:lpstr>
      <vt:lpstr>     </vt:lpstr>
      <vt:lpstr>HMT Performance Enablers</vt:lpstr>
      <vt:lpstr>PowerPoint Presentation</vt:lpstr>
      <vt:lpstr>PowerPoint Presentation</vt:lpstr>
      <vt:lpstr>HMT Situation Awareness</vt:lpstr>
      <vt:lpstr>HMT Situation Awareness</vt:lpstr>
      <vt:lpstr>HMT Performance Enablers: A Recap!</vt:lpstr>
      <vt:lpstr>     </vt:lpstr>
      <vt:lpstr>PowerPoint Presentation</vt:lpstr>
      <vt:lpstr>Tutorial References</vt:lpstr>
      <vt:lpstr>Tutorial References</vt:lpstr>
      <vt:lpstr>     Quiz time!</vt:lpstr>
      <vt:lpstr>PowerPoint Presentation</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Sandro Scielzo</cp:lastModifiedBy>
  <cp:revision>3</cp:revision>
  <cp:lastPrinted>1601-01-01T00:00:00Z</cp:lastPrinted>
  <dcterms:created xsi:type="dcterms:W3CDTF">2016-03-29T15:29:36Z</dcterms:created>
  <dcterms:modified xsi:type="dcterms:W3CDTF">2024-09-30T14:54:46Z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0x010100A76F590A70DA7843A787DC447C46707D</vt:lpwstr>
  </property>
  <property fmtid="{D5CDD505-2E9C-101B-9397-08002B2CF9AE}" pid="3" name="DocumentDescription">
    <vt:lpwstr>&lt;div class=ExternalClass9DF5FD6F97034AAA9FF0AABB8157F05A&gt; &lt;/div&gt;</vt:lpwstr>
  </property>
  <property fmtid="{D5CDD505-2E9C-101B-9397-08002B2CF9AE}" pid="4" name="MediaServiceImageTags">
    <vt:lpwstr/>
  </property>
</Properties>
</file>