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4451" r:id="rId2"/>
    <p:sldId id="258" r:id="rId3"/>
    <p:sldId id="259" r:id="rId4"/>
    <p:sldId id="261" r:id="rId5"/>
    <p:sldId id="262" r:id="rId6"/>
    <p:sldId id="4003" r:id="rId7"/>
    <p:sldId id="4001" r:id="rId8"/>
    <p:sldId id="4000" r:id="rId9"/>
    <p:sldId id="269" r:id="rId10"/>
    <p:sldId id="270" r:id="rId11"/>
    <p:sldId id="271" r:id="rId12"/>
    <p:sldId id="272" r:id="rId13"/>
    <p:sldId id="273" r:id="rId14"/>
    <p:sldId id="275" r:id="rId15"/>
    <p:sldId id="276" r:id="rId16"/>
    <p:sldId id="277" r:id="rId17"/>
    <p:sldId id="278" r:id="rId18"/>
    <p:sldId id="279" r:id="rId19"/>
    <p:sldId id="4005" r:id="rId20"/>
    <p:sldId id="4447" r:id="rId21"/>
    <p:sldId id="280" r:id="rId22"/>
    <p:sldId id="281" r:id="rId23"/>
    <p:sldId id="282" r:id="rId24"/>
    <p:sldId id="283" r:id="rId25"/>
    <p:sldId id="284" r:id="rId26"/>
    <p:sldId id="287" r:id="rId27"/>
    <p:sldId id="290" r:id="rId28"/>
    <p:sldId id="292" r:id="rId29"/>
    <p:sldId id="293" r:id="rId30"/>
    <p:sldId id="295" r:id="rId31"/>
    <p:sldId id="4449" r:id="rId32"/>
    <p:sldId id="294" r:id="rId33"/>
    <p:sldId id="4006" r:id="rId34"/>
    <p:sldId id="297" r:id="rId35"/>
    <p:sldId id="298" r:id="rId36"/>
    <p:sldId id="4448" r:id="rId37"/>
    <p:sldId id="4002" r:id="rId38"/>
    <p:sldId id="300" r:id="rId39"/>
  </p:sldIdLst>
  <p:sldSz cx="12192000" cy="6858000"/>
  <p:notesSz cx="6858000" cy="90297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SFBUART9q13f+6fNUn/bc+bxyp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20446A-BD01-D450-C009-945CA4456088}" name="Ramona Shires" initials="RS" userId="Ramona Shire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43E2D-700E-4571-BC60-ADC04B14AD20}" v="1" dt="2024-10-02T06:01:45.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27" autoAdjust="0"/>
  </p:normalViewPr>
  <p:slideViewPr>
    <p:cSldViewPr snapToGrid="0">
      <p:cViewPr varScale="1">
        <p:scale>
          <a:sx n="85" d="100"/>
          <a:sy n="85" d="100"/>
        </p:scale>
        <p:origin x="1476"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76"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77" Type="http://schemas.microsoft.com/office/2015/10/relationships/revisionInfo" Target="revisionInfo.xml"/><Relationship Id="rId8" Type="http://schemas.openxmlformats.org/officeDocument/2006/relationships/slide" Target="slides/slide7.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7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2438"/>
          </a:xfrm>
          <a:prstGeom prst="rect">
            <a:avLst/>
          </a:prstGeom>
          <a:noFill/>
          <a:ln>
            <a:noFill/>
          </a:ln>
        </p:spPr>
        <p:txBody>
          <a:bodyPr spcFirstLastPara="1" wrap="square" lIns="90750" tIns="45375" rIns="90750" bIns="45375" anchor="t"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6200" y="0"/>
            <a:ext cx="2971800" cy="452438"/>
          </a:xfrm>
          <a:prstGeom prst="rect">
            <a:avLst/>
          </a:prstGeom>
          <a:noFill/>
          <a:ln>
            <a:noFill/>
          </a:ln>
        </p:spPr>
        <p:txBody>
          <a:bodyPr spcFirstLastPara="1" wrap="square" lIns="90750" tIns="45375" rIns="90750" bIns="45375" anchor="t" anchorCtr="0">
            <a:noAutofit/>
          </a:bodyPr>
          <a:lstStyle>
            <a:lvl1pPr marR="0" lvl="0" algn="r"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lvl1pPr marL="457200" marR="0" lvl="0"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3pPr>
            <a:lvl4pPr marL="1828800" marR="0" lvl="3"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577263"/>
            <a:ext cx="2971800" cy="452437"/>
          </a:xfrm>
          <a:prstGeom prst="rect">
            <a:avLst/>
          </a:prstGeom>
          <a:noFill/>
          <a:ln>
            <a:noFill/>
          </a:ln>
        </p:spPr>
        <p:txBody>
          <a:bodyPr spcFirstLastPara="1" wrap="square" lIns="90750" tIns="45375" rIns="90750" bIns="45375" anchor="b"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ordicadl.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52" name="Google Shape;52;p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 name="Google Shape;53;p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indent="0"/>
            <a:r>
              <a:rPr lang="en-GB"/>
              <a:t>In 2005 the Norwegian Defence University College started a national ADL conference hosted in Gol, Norway. </a:t>
            </a:r>
            <a:endParaRPr lang="nb-NO"/>
          </a:p>
          <a:p>
            <a:pPr marL="0" indent="0"/>
            <a:endParaRPr lang="en-GB"/>
          </a:p>
          <a:p>
            <a:pPr marL="0" indent="0"/>
            <a:r>
              <a:rPr lang="en-US" noProof="0"/>
              <a:t>It was a challenge early on to get the buying to use resources on an annual conference, </a:t>
            </a:r>
          </a:p>
          <a:p>
            <a:pPr marL="0" indent="0"/>
            <a:r>
              <a:rPr lang="en-US" noProof="0"/>
              <a:t>but by showing real examples to the leadership on how the conference laid the ground for reuse of courses (free) </a:t>
            </a:r>
            <a:r>
              <a:rPr lang="en-US" noProof="0" err="1"/>
              <a:t>internaly</a:t>
            </a:r>
            <a:r>
              <a:rPr lang="en-US" noProof="0"/>
              <a:t> and </a:t>
            </a:r>
            <a:r>
              <a:rPr lang="en-US" noProof="0" err="1"/>
              <a:t>internasionally</a:t>
            </a:r>
            <a:r>
              <a:rPr lang="en-US" noProof="0"/>
              <a:t> and also helped educate the community about technical standards (saving money) convinced the leadership.</a:t>
            </a:r>
          </a:p>
          <a:p>
            <a:pPr marL="0" indent="0"/>
            <a:endParaRPr lang="en-GB"/>
          </a:p>
          <a:p>
            <a:pPr marL="0" indent="0"/>
            <a:r>
              <a:rPr lang="en-GB"/>
              <a:t>I think we started with about 30-40 participants from the Norwegian armed forces. </a:t>
            </a:r>
          </a:p>
          <a:p>
            <a:pPr marL="0" indent="0"/>
            <a:endParaRPr lang="en-GB"/>
          </a:p>
          <a:p>
            <a:pPr marL="0" indent="0"/>
            <a:r>
              <a:rPr lang="en-GB"/>
              <a:t>The goal was to gather the people using technology or digital learning in their courses. </a:t>
            </a:r>
          </a:p>
          <a:p>
            <a:pPr marL="0" indent="0"/>
            <a:r>
              <a:rPr lang="en-GB"/>
              <a:t>Create a community of interest and a network who shared lesson learned and got insight from experts.</a:t>
            </a:r>
          </a:p>
          <a:p>
            <a:pPr marL="0" indent="0"/>
            <a:r>
              <a:rPr lang="en-GB"/>
              <a:t>It remained as a national conference until 2012, slowly growing. Early on it became a conference open for our international and Nordic partners. </a:t>
            </a:r>
            <a:r>
              <a:rPr lang="nb-NO"/>
              <a:t> </a:t>
            </a:r>
          </a:p>
          <a:p>
            <a:pPr marL="0" indent="0"/>
            <a:endParaRPr lang="nb-NO"/>
          </a:p>
          <a:p>
            <a:pPr marL="0" indent="0"/>
            <a:endParaRPr lang="nb-NO"/>
          </a:p>
        </p:txBody>
      </p:sp>
      <p:sp>
        <p:nvSpPr>
          <p:cNvPr id="180" name="Google Shape;180;p1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0ad0bbfe7_0_6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en-GB" dirty="0"/>
              <a:t>Together with our Nordic partner we decided to make the Norwegian ADL conference a joint Nordic conference in 2013, </a:t>
            </a:r>
            <a:endParaRPr lang="nb-NO" dirty="0"/>
          </a:p>
          <a:p>
            <a:pPr marL="0" indent="0"/>
            <a:r>
              <a:rPr lang="en-GB" dirty="0"/>
              <a:t>and since we have conducted the annual NORDEFCO ADL conference.</a:t>
            </a:r>
          </a:p>
          <a:p>
            <a:pPr marL="0" indent="0"/>
            <a:endParaRPr lang="en-GB"/>
          </a:p>
          <a:p>
            <a:pPr marL="0" indent="0"/>
            <a:r>
              <a:rPr lang="en-GB" dirty="0"/>
              <a:t>It is probably the biggest ADL event outside the USA with a regular number of attendees over 160 participants. </a:t>
            </a:r>
          </a:p>
          <a:p>
            <a:pPr marL="0" indent="0"/>
            <a:r>
              <a:rPr lang="en-GB" dirty="0"/>
              <a:t>The four countries alternates hosting the event and his year we had over 20 people on the waiting list. For the last five years we have had participants and speakers from all over the world. Even as far as New Zealand</a:t>
            </a:r>
            <a:r>
              <a:rPr lang="nb-NO" dirty="0"/>
              <a:t>. </a:t>
            </a:r>
          </a:p>
          <a:p>
            <a:pPr marL="0" indent="0"/>
            <a:endParaRPr lang="nb-NO" dirty="0"/>
          </a:p>
          <a:p>
            <a:pPr marL="0" indent="0"/>
            <a:endParaRPr lang="nb-NO" dirty="0"/>
          </a:p>
          <a:p>
            <a:pPr marL="0" indent="0"/>
            <a:r>
              <a:rPr lang="nb-NO"/>
              <a:t>One </a:t>
            </a:r>
            <a:r>
              <a:rPr lang="nb-NO" err="1"/>
              <a:t>of</a:t>
            </a:r>
            <a:r>
              <a:rPr lang="nb-NO"/>
              <a:t> </a:t>
            </a:r>
            <a:r>
              <a:rPr lang="nb-NO" err="1"/>
              <a:t>the</a:t>
            </a:r>
            <a:r>
              <a:rPr lang="nb-NO"/>
              <a:t> </a:t>
            </a:r>
            <a:r>
              <a:rPr lang="nb-NO" err="1"/>
              <a:t>challenges</a:t>
            </a:r>
            <a:r>
              <a:rPr lang="nb-NO"/>
              <a:t> in hosting </a:t>
            </a:r>
            <a:r>
              <a:rPr lang="nb-NO" err="1"/>
              <a:t>the</a:t>
            </a:r>
            <a:r>
              <a:rPr lang="nb-NO"/>
              <a:t> NORDEFCO ADL </a:t>
            </a:r>
            <a:r>
              <a:rPr lang="nb-NO" err="1"/>
              <a:t>conference</a:t>
            </a:r>
            <a:r>
              <a:rPr lang="nb-NO"/>
              <a:t> is </a:t>
            </a:r>
            <a:r>
              <a:rPr lang="nb-NO" err="1"/>
              <a:t>that</a:t>
            </a:r>
            <a:r>
              <a:rPr lang="nb-NO"/>
              <a:t> it is </a:t>
            </a:r>
            <a:r>
              <a:rPr lang="nb-NO" err="1"/>
              <a:t>the</a:t>
            </a:r>
            <a:r>
              <a:rPr lang="nb-NO"/>
              <a:t> </a:t>
            </a:r>
            <a:r>
              <a:rPr lang="nb-NO" err="1"/>
              <a:t>responsibility</a:t>
            </a:r>
            <a:r>
              <a:rPr lang="nb-NO"/>
              <a:t> </a:t>
            </a:r>
            <a:r>
              <a:rPr lang="nb-NO" err="1"/>
              <a:t>of</a:t>
            </a:r>
            <a:r>
              <a:rPr lang="nb-NO"/>
              <a:t> </a:t>
            </a:r>
            <a:r>
              <a:rPr lang="nb-NO" err="1"/>
              <a:t>the</a:t>
            </a:r>
            <a:r>
              <a:rPr lang="nb-NO"/>
              <a:t> host country to </a:t>
            </a:r>
            <a:r>
              <a:rPr lang="nb-NO" err="1"/>
              <a:t>find</a:t>
            </a:r>
            <a:r>
              <a:rPr lang="nb-NO"/>
              <a:t> </a:t>
            </a:r>
            <a:r>
              <a:rPr lang="nb-NO" err="1"/>
              <a:t>funding</a:t>
            </a:r>
            <a:r>
              <a:rPr lang="nb-NO"/>
              <a:t> for </a:t>
            </a:r>
            <a:r>
              <a:rPr lang="nb-NO" err="1"/>
              <a:t>the</a:t>
            </a:r>
            <a:r>
              <a:rPr lang="nb-NO"/>
              <a:t> </a:t>
            </a:r>
            <a:r>
              <a:rPr lang="nb-NO" err="1"/>
              <a:t>event</a:t>
            </a:r>
            <a:r>
              <a:rPr lang="nb-NO"/>
              <a:t>. </a:t>
            </a:r>
            <a:r>
              <a:rPr lang="nb-NO" err="1"/>
              <a:t>Additionally</a:t>
            </a:r>
            <a:r>
              <a:rPr lang="nb-NO"/>
              <a:t>, </a:t>
            </a:r>
            <a:r>
              <a:rPr lang="nb-NO" err="1"/>
              <a:t>the</a:t>
            </a:r>
            <a:r>
              <a:rPr lang="nb-NO"/>
              <a:t> </a:t>
            </a:r>
            <a:r>
              <a:rPr lang="nb-NO" err="1"/>
              <a:t>importance</a:t>
            </a:r>
            <a:r>
              <a:rPr lang="nb-NO"/>
              <a:t> </a:t>
            </a:r>
            <a:r>
              <a:rPr lang="nb-NO" err="1"/>
              <a:t>of</a:t>
            </a:r>
            <a:r>
              <a:rPr lang="nb-NO"/>
              <a:t> </a:t>
            </a:r>
            <a:r>
              <a:rPr lang="nb-NO" err="1"/>
              <a:t>such</a:t>
            </a:r>
            <a:r>
              <a:rPr lang="nb-NO"/>
              <a:t> a </a:t>
            </a:r>
            <a:r>
              <a:rPr lang="nb-NO" err="1"/>
              <a:t>conference</a:t>
            </a:r>
            <a:r>
              <a:rPr lang="nb-NO"/>
              <a:t> is </a:t>
            </a:r>
            <a:r>
              <a:rPr lang="nb-NO" err="1"/>
              <a:t>viewed</a:t>
            </a:r>
            <a:r>
              <a:rPr lang="nb-NO"/>
              <a:t> </a:t>
            </a:r>
            <a:r>
              <a:rPr lang="nb-NO" err="1"/>
              <a:t>differently</a:t>
            </a:r>
            <a:r>
              <a:rPr lang="nb-NO"/>
              <a:t>, as it </a:t>
            </a:r>
            <a:r>
              <a:rPr lang="nb-NO" err="1"/>
              <a:t>does</a:t>
            </a:r>
            <a:r>
              <a:rPr lang="nb-NO"/>
              <a:t> not </a:t>
            </a:r>
            <a:r>
              <a:rPr lang="nb-NO" err="1"/>
              <a:t>formally</a:t>
            </a:r>
            <a:r>
              <a:rPr lang="nb-NO"/>
              <a:t> stem from NATO </a:t>
            </a:r>
            <a:r>
              <a:rPr lang="nb-NO" err="1"/>
              <a:t>cooperation</a:t>
            </a:r>
            <a:r>
              <a:rPr lang="nb-NO"/>
              <a:t>. The Nordic </a:t>
            </a:r>
            <a:r>
              <a:rPr lang="nb-NO" err="1"/>
              <a:t>countries</a:t>
            </a:r>
            <a:r>
              <a:rPr lang="nb-NO"/>
              <a:t> </a:t>
            </a:r>
            <a:r>
              <a:rPr lang="nb-NO" err="1"/>
              <a:t>collaborate</a:t>
            </a:r>
            <a:r>
              <a:rPr lang="nb-NO"/>
              <a:t> </a:t>
            </a:r>
            <a:r>
              <a:rPr lang="nb-NO" err="1"/>
              <a:t>across</a:t>
            </a:r>
            <a:r>
              <a:rPr lang="nb-NO"/>
              <a:t> borders, </a:t>
            </a:r>
            <a:r>
              <a:rPr lang="nb-NO" err="1"/>
              <a:t>but</a:t>
            </a:r>
            <a:r>
              <a:rPr lang="nb-NO"/>
              <a:t> ADL has never </a:t>
            </a:r>
            <a:r>
              <a:rPr lang="nb-NO" err="1"/>
              <a:t>been</a:t>
            </a:r>
            <a:r>
              <a:rPr lang="nb-NO"/>
              <a:t> </a:t>
            </a:r>
            <a:r>
              <a:rPr lang="nb-NO" err="1"/>
              <a:t>highly</a:t>
            </a:r>
            <a:r>
              <a:rPr lang="nb-NO"/>
              <a:t> </a:t>
            </a:r>
            <a:r>
              <a:rPr lang="nb-NO" err="1"/>
              <a:t>prioritized</a:t>
            </a:r>
            <a:r>
              <a:rPr lang="nb-NO"/>
              <a:t> </a:t>
            </a:r>
            <a:r>
              <a:rPr lang="nb-NO" err="1"/>
              <a:t>compared</a:t>
            </a:r>
            <a:r>
              <a:rPr lang="nb-NO"/>
              <a:t> to, for </a:t>
            </a:r>
            <a:r>
              <a:rPr lang="nb-NO" err="1"/>
              <a:t>example</a:t>
            </a:r>
            <a:r>
              <a:rPr lang="nb-NO"/>
              <a:t>, training and </a:t>
            </a:r>
            <a:r>
              <a:rPr lang="nb-NO" err="1"/>
              <a:t>exercises</a:t>
            </a:r>
            <a:r>
              <a:rPr lang="nb-NO"/>
              <a:t>.</a:t>
            </a:r>
            <a:endParaRPr lang="en-US"/>
          </a:p>
          <a:p>
            <a:pPr marL="0" indent="0"/>
            <a:endParaRPr lang="nb-NO" dirty="0"/>
          </a:p>
        </p:txBody>
      </p:sp>
      <p:sp>
        <p:nvSpPr>
          <p:cNvPr id="193" name="Google Shape;193;g2e0ad0bbfe7_0_6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e0ad0bbfe7_0_7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en-GB" dirty="0"/>
              <a:t>When we first made it a joint Nordic event, some key elements was established. </a:t>
            </a:r>
            <a:endParaRPr lang="nb-NO" dirty="0"/>
          </a:p>
          <a:p>
            <a:pPr marL="0" indent="0"/>
            <a:r>
              <a:rPr lang="en-GB" dirty="0"/>
              <a:t>The feedback over the years have pointed at the combination of plenary sessions and more practical orientated workshops as a success factor. Also make sure that we use remote locations outside the big cities ensures a vivid and network an d community of interest. </a:t>
            </a:r>
          </a:p>
          <a:p>
            <a:pPr marL="0" indent="0"/>
            <a:endParaRPr lang="en-GB"/>
          </a:p>
          <a:p>
            <a:pPr marL="0" indent="0"/>
            <a:r>
              <a:rPr lang="en-GB" dirty="0"/>
              <a:t>The key take away have for the last 10 years been that the participants have stated that by establishing a community like this, NORDEFCO have heavily contributed to nations and units ability to produce and use online learning. </a:t>
            </a:r>
          </a:p>
          <a:p>
            <a:pPr marL="0" indent="0"/>
            <a:endParaRPr lang="en-GB" dirty="0"/>
          </a:p>
          <a:p>
            <a:pPr marL="0" indent="0"/>
            <a:r>
              <a:rPr lang="en-GB"/>
              <a:t>We have noticed that many speakers, including those from the USA, have participated. There's nothing wrong with that, but often their reality is far removed from the reality in which the Nordic countries operate, making it difficult to apply their presentations to our context. At the last conference, we had a professor from a university give a presentation on how he uses AI in his teaching. It was very inspiring, but since the armed forces in the Nordic countries operate on closed networks, we cannot install a GAI (Generative AI) and therefore cannot incorporate it into our teaching.</a:t>
            </a:r>
            <a:endParaRPr lang="en-US"/>
          </a:p>
          <a:p>
            <a:pPr marL="0" indent="0"/>
            <a:endParaRPr lang="en-GB" dirty="0"/>
          </a:p>
          <a:p>
            <a:pPr marL="0" indent="0"/>
            <a:r>
              <a:rPr lang="en-GB" dirty="0"/>
              <a:t>We have therefore discussed whether the conference should focus more on attracting speakers from our own nations. However, the downside of this is that we may miss out on external inspiration.</a:t>
            </a:r>
          </a:p>
        </p:txBody>
      </p:sp>
      <p:sp>
        <p:nvSpPr>
          <p:cNvPr id="205" name="Google Shape;205;g2e0ad0bbfe7_0_7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0ad0bbfe7_0_83: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en-GB"/>
              <a:t>Over the years the Nordic countries have used the NORDEFCO ADL conference to "help" partner nations to kickstart their ADL journey. </a:t>
            </a:r>
            <a:endParaRPr lang="nb-NO"/>
          </a:p>
          <a:p>
            <a:pPr marL="0" indent="0"/>
            <a:endParaRPr lang="en-GB"/>
          </a:p>
          <a:p>
            <a:pPr marL="0" indent="0"/>
            <a:r>
              <a:rPr lang="en-GB"/>
              <a:t>Countries like Bosnia &amp; Herzegovina, North Macedonia, Serbia, Georgia and Ukraine have early on participated at the event. </a:t>
            </a:r>
          </a:p>
          <a:p>
            <a:pPr marL="0" indent="0"/>
            <a:r>
              <a:rPr lang="en-GB"/>
              <a:t>This have contributed to the establishment of ADL communities like the RADL on the Balkans and paved the way for Ukraine, and Serbia to become certified ADL partners by the US DoD. </a:t>
            </a:r>
          </a:p>
          <a:p>
            <a:pPr marL="0" indent="0"/>
            <a:endParaRPr lang="en-GB"/>
          </a:p>
          <a:p>
            <a:pPr marL="0" indent="0"/>
            <a:r>
              <a:rPr lang="en-GB"/>
              <a:t>Key elements used to build an ADL capacity in other nations has been donation of needed ICT equipment, training and access to courses.</a:t>
            </a:r>
          </a:p>
          <a:p>
            <a:pPr marL="0" indent="0"/>
            <a:endParaRPr lang="en-GB"/>
          </a:p>
          <a:p>
            <a:pPr marL="0" indent="0"/>
            <a:r>
              <a:rPr lang="en-GB"/>
              <a:t>And it's actually help to ourselves, because now these partner nations support us in course sharing, course production and lesson </a:t>
            </a:r>
            <a:r>
              <a:rPr lang="en-GB" err="1"/>
              <a:t>learened</a:t>
            </a:r>
            <a:r>
              <a:rPr lang="en-GB"/>
              <a:t>. </a:t>
            </a:r>
          </a:p>
          <a:p>
            <a:pPr marL="0" indent="0"/>
            <a:r>
              <a:rPr lang="en-GB"/>
              <a:t>This especially relevant for the situation in Ukraine.</a:t>
            </a:r>
          </a:p>
        </p:txBody>
      </p:sp>
      <p:sp>
        <p:nvSpPr>
          <p:cNvPr id="216" name="Google Shape;216;g2e0ad0bbfe7_0_8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indent="0"/>
            <a:r>
              <a:rPr lang="en-US" dirty="0"/>
              <a:t>In 2021, Denmark launched the course administration site "My Education", where all employees, reservists and volunteers under the Ministry of Defense can register for courses. The site has direct connectivity to other systems, such as Moodle.</a:t>
            </a:r>
            <a:endParaRPr lang="da-DK" dirty="0"/>
          </a:p>
          <a:p>
            <a:pPr marL="0" indent="0"/>
            <a:endParaRPr lang="en-US"/>
          </a:p>
          <a:p>
            <a:pPr marL="0" indent="0"/>
            <a:r>
              <a:rPr lang="en-US" dirty="0"/>
              <a:t>When Norway decided to implement a similar site, there has been a close collaboration where experiences from the Danish development have been handed over</a:t>
            </a:r>
          </a:p>
          <a:p>
            <a:pPr marL="0" indent="0"/>
            <a:endParaRPr lang="da-DK" dirty="0"/>
          </a:p>
          <a:p>
            <a:pPr marL="0" indent="0"/>
            <a:r>
              <a:rPr lang="da-DK" dirty="0"/>
              <a:t>A </a:t>
            </a:r>
            <a:r>
              <a:rPr lang="da-DK" dirty="0" err="1"/>
              <a:t>challenge</a:t>
            </a:r>
            <a:r>
              <a:rPr lang="da-DK" dirty="0"/>
              <a:t> with </a:t>
            </a:r>
            <a:r>
              <a:rPr lang="da-DK" dirty="0" err="1"/>
              <a:t>sharing</a:t>
            </a:r>
            <a:r>
              <a:rPr lang="da-DK" dirty="0"/>
              <a:t> </a:t>
            </a:r>
            <a:r>
              <a:rPr lang="da-DK" dirty="0" err="1"/>
              <a:t>courses</a:t>
            </a:r>
            <a:r>
              <a:rPr lang="da-DK" dirty="0"/>
              <a:t> is </a:t>
            </a:r>
            <a:r>
              <a:rPr lang="da-DK" dirty="0" err="1"/>
              <a:t>that</a:t>
            </a:r>
            <a:r>
              <a:rPr lang="da-DK" dirty="0"/>
              <a:t> </a:t>
            </a:r>
            <a:r>
              <a:rPr lang="da-DK" dirty="0" err="1"/>
              <a:t>each</a:t>
            </a:r>
            <a:r>
              <a:rPr lang="da-DK" dirty="0"/>
              <a:t> country </a:t>
            </a:r>
            <a:r>
              <a:rPr lang="da-DK" dirty="0" err="1"/>
              <a:t>develops</a:t>
            </a:r>
            <a:r>
              <a:rPr lang="da-DK" dirty="0"/>
              <a:t> </a:t>
            </a:r>
            <a:r>
              <a:rPr lang="da-DK" dirty="0" err="1"/>
              <a:t>them</a:t>
            </a:r>
            <a:r>
              <a:rPr lang="da-DK" dirty="0"/>
              <a:t> in </a:t>
            </a:r>
            <a:r>
              <a:rPr lang="da-DK" dirty="0" err="1"/>
              <a:t>its</a:t>
            </a:r>
            <a:r>
              <a:rPr lang="da-DK" dirty="0"/>
              <a:t> </a:t>
            </a:r>
            <a:r>
              <a:rPr lang="da-DK" dirty="0" err="1"/>
              <a:t>own</a:t>
            </a:r>
            <a:r>
              <a:rPr lang="da-DK" dirty="0"/>
              <a:t> </a:t>
            </a:r>
            <a:r>
              <a:rPr lang="da-DK" dirty="0" err="1"/>
              <a:t>language</a:t>
            </a:r>
            <a:r>
              <a:rPr lang="da-DK" dirty="0"/>
              <a:t>, and </a:t>
            </a:r>
            <a:r>
              <a:rPr lang="da-DK" dirty="0" err="1"/>
              <a:t>there</a:t>
            </a:r>
            <a:r>
              <a:rPr lang="da-DK" dirty="0"/>
              <a:t> </a:t>
            </a:r>
            <a:r>
              <a:rPr lang="da-DK" dirty="0" err="1"/>
              <a:t>are</a:t>
            </a:r>
            <a:r>
              <a:rPr lang="da-DK" dirty="0"/>
              <a:t> </a:t>
            </a:r>
            <a:r>
              <a:rPr lang="da-DK" dirty="0" err="1"/>
              <a:t>many</a:t>
            </a:r>
            <a:r>
              <a:rPr lang="da-DK" dirty="0"/>
              <a:t> small </a:t>
            </a:r>
            <a:r>
              <a:rPr lang="da-DK" dirty="0" err="1"/>
              <a:t>procedural</a:t>
            </a:r>
            <a:r>
              <a:rPr lang="da-DK" dirty="0"/>
              <a:t> differences </a:t>
            </a:r>
            <a:r>
              <a:rPr lang="da-DK" dirty="0" err="1"/>
              <a:t>that</a:t>
            </a:r>
            <a:r>
              <a:rPr lang="da-DK" dirty="0"/>
              <a:t> </a:t>
            </a:r>
            <a:r>
              <a:rPr lang="da-DK" dirty="0" err="1"/>
              <a:t>would</a:t>
            </a:r>
            <a:r>
              <a:rPr lang="da-DK" dirty="0"/>
              <a:t> </a:t>
            </a:r>
            <a:r>
              <a:rPr lang="da-DK" dirty="0" err="1"/>
              <a:t>need</a:t>
            </a:r>
            <a:r>
              <a:rPr lang="da-DK" dirty="0"/>
              <a:t> to </a:t>
            </a:r>
            <a:r>
              <a:rPr lang="da-DK" dirty="0" err="1"/>
              <a:t>be</a:t>
            </a:r>
            <a:r>
              <a:rPr lang="da-DK" dirty="0"/>
              <a:t> </a:t>
            </a:r>
            <a:r>
              <a:rPr lang="da-DK" dirty="0" err="1"/>
              <a:t>adjusted</a:t>
            </a:r>
            <a:r>
              <a:rPr lang="da-DK" dirty="0"/>
              <a:t>. </a:t>
            </a:r>
            <a:r>
              <a:rPr lang="da-DK" dirty="0" err="1"/>
              <a:t>Additionally</a:t>
            </a:r>
            <a:r>
              <a:rPr lang="da-DK" dirty="0"/>
              <a:t>, </a:t>
            </a:r>
            <a:r>
              <a:rPr lang="da-DK" dirty="0" err="1"/>
              <a:t>we</a:t>
            </a:r>
            <a:r>
              <a:rPr lang="da-DK" dirty="0"/>
              <a:t> </a:t>
            </a:r>
            <a:r>
              <a:rPr lang="da-DK" dirty="0" err="1"/>
              <a:t>often</a:t>
            </a:r>
            <a:r>
              <a:rPr lang="da-DK" dirty="0"/>
              <a:t> find </a:t>
            </a:r>
            <a:r>
              <a:rPr lang="da-DK" dirty="0" err="1"/>
              <a:t>that</a:t>
            </a:r>
            <a:r>
              <a:rPr lang="da-DK" dirty="0"/>
              <a:t> students </a:t>
            </a:r>
            <a:r>
              <a:rPr lang="da-DK" dirty="0" err="1"/>
              <a:t>focus</a:t>
            </a:r>
            <a:r>
              <a:rPr lang="da-DK" dirty="0"/>
              <a:t> on </a:t>
            </a:r>
            <a:r>
              <a:rPr lang="da-DK" dirty="0" err="1"/>
              <a:t>whether</a:t>
            </a:r>
            <a:r>
              <a:rPr lang="da-DK" dirty="0"/>
              <a:t> the </a:t>
            </a:r>
            <a:r>
              <a:rPr lang="da-DK" dirty="0" err="1"/>
              <a:t>soldier</a:t>
            </a:r>
            <a:r>
              <a:rPr lang="da-DK" dirty="0"/>
              <a:t> in the </a:t>
            </a:r>
            <a:r>
              <a:rPr lang="da-DK" dirty="0" err="1"/>
              <a:t>course</a:t>
            </a:r>
            <a:r>
              <a:rPr lang="da-DK" dirty="0"/>
              <a:t> is </a:t>
            </a:r>
            <a:r>
              <a:rPr lang="da-DK" dirty="0" err="1"/>
              <a:t>wearing</a:t>
            </a:r>
            <a:r>
              <a:rPr lang="da-DK" dirty="0"/>
              <a:t> a Danish or </a:t>
            </a:r>
            <a:r>
              <a:rPr lang="da-DK" dirty="0" err="1"/>
              <a:t>Finnish</a:t>
            </a:r>
            <a:r>
              <a:rPr lang="da-DK" dirty="0"/>
              <a:t> uniform, </a:t>
            </a:r>
            <a:r>
              <a:rPr lang="da-DK" dirty="0" err="1"/>
              <a:t>even</a:t>
            </a:r>
            <a:r>
              <a:rPr lang="da-DK" dirty="0"/>
              <a:t> </a:t>
            </a:r>
            <a:r>
              <a:rPr lang="da-DK" dirty="0" err="1"/>
              <a:t>when</a:t>
            </a:r>
            <a:r>
              <a:rPr lang="da-DK" dirty="0"/>
              <a:t> the </a:t>
            </a:r>
            <a:r>
              <a:rPr lang="da-DK" dirty="0" err="1"/>
              <a:t>course</a:t>
            </a:r>
            <a:r>
              <a:rPr lang="da-DK" dirty="0"/>
              <a:t> is, for </a:t>
            </a:r>
            <a:r>
              <a:rPr lang="da-DK" dirty="0" err="1"/>
              <a:t>example</a:t>
            </a:r>
            <a:r>
              <a:rPr lang="da-DK" dirty="0"/>
              <a:t>, </a:t>
            </a:r>
            <a:r>
              <a:rPr lang="da-DK" dirty="0" err="1"/>
              <a:t>about</a:t>
            </a:r>
            <a:r>
              <a:rPr lang="da-DK" dirty="0"/>
              <a:t> operating a </a:t>
            </a:r>
            <a:r>
              <a:rPr lang="da-DK" dirty="0" err="1"/>
              <a:t>weapon</a:t>
            </a:r>
            <a:r>
              <a:rPr lang="da-DK" dirty="0"/>
              <a:t> system </a:t>
            </a:r>
            <a:r>
              <a:rPr lang="da-DK" dirty="0" err="1"/>
              <a:t>that</a:t>
            </a:r>
            <a:r>
              <a:rPr lang="da-DK" dirty="0"/>
              <a:t> is the same for </a:t>
            </a:r>
            <a:r>
              <a:rPr lang="da-DK" dirty="0" err="1"/>
              <a:t>both</a:t>
            </a:r>
            <a:r>
              <a:rPr lang="da-DK" dirty="0"/>
              <a:t> </a:t>
            </a:r>
            <a:r>
              <a:rPr lang="da-DK" dirty="0" err="1"/>
              <a:t>countries</a:t>
            </a:r>
            <a:r>
              <a:rPr lang="da-DK" dirty="0"/>
              <a:t>.</a:t>
            </a:r>
            <a:endParaRPr lang="en-US" dirty="0"/>
          </a:p>
        </p:txBody>
      </p:sp>
      <p:sp>
        <p:nvSpPr>
          <p:cNvPr id="237" name="Google Shape;237;p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e0ad0bbfe7_0_11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r>
              <a:rPr lang="en-GB"/>
              <a:t>Finland is the member state that has been using Moodle the longest.</a:t>
            </a:r>
          </a:p>
          <a:p>
            <a:endParaRPr lang="en-GB"/>
          </a:p>
          <a:p>
            <a:pPr marL="0" indent="0"/>
            <a:r>
              <a:rPr lang="en-GB"/>
              <a:t>When Denmark decided to move to using Moodle as the common digital learning platform both on the web and intranet, Denmark contacted Finland to hear about their experiences of implementing and developing Moodle as a learning platform. </a:t>
            </a:r>
          </a:p>
          <a:p>
            <a:pPr marL="0" indent="0"/>
            <a:r>
              <a:rPr lang="en-GB"/>
              <a:t>Especially integration to other systems and between the web and the classified network. A collaboration Denmark has benefited greatly from. </a:t>
            </a:r>
          </a:p>
          <a:p>
            <a:pPr marL="0" indent="0"/>
            <a:endParaRPr lang="en-GB"/>
          </a:p>
          <a:p>
            <a:pPr marL="0" indent="0"/>
            <a:r>
              <a:rPr lang="en-GB"/>
              <a:t>Norway and Sweden will move to Moodle in the coming years and will get support and training from Denmark and Sweden.</a:t>
            </a:r>
          </a:p>
          <a:p>
            <a:pPr marL="0" indent="0"/>
            <a:endParaRPr lang="en-GB"/>
          </a:p>
          <a:p>
            <a:pPr marL="0" indent="0"/>
            <a:r>
              <a:rPr lang="en-GB"/>
              <a:t>It's always challenging to implement a new LMS, so it's very beneficial to have a Nordic community of interest with a lot of experience of using Moodle. </a:t>
            </a:r>
          </a:p>
        </p:txBody>
      </p:sp>
      <p:sp>
        <p:nvSpPr>
          <p:cNvPr id="244" name="Google Shape;244;g2e0ad0bbfe7_0_1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e0ad0bbfe7_0_11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en-GB"/>
              <a:t>One of the big collaboration topics has always been sharing of courses and over the years all four countries have produced e-learning courses, </a:t>
            </a:r>
            <a:endParaRPr lang="nb-NO"/>
          </a:p>
          <a:p>
            <a:pPr marL="0" indent="0"/>
            <a:r>
              <a:rPr lang="en-GB"/>
              <a:t>Technical standards, legal rights has always been and still is a bit of challenge. But by frequently sharing information and choosing the same standards, course sharing continues to be one of the great benefits. </a:t>
            </a:r>
          </a:p>
          <a:p>
            <a:pPr marL="0" indent="0"/>
            <a:endParaRPr lang="en-GB"/>
          </a:p>
          <a:p>
            <a:pPr marL="0" indent="0"/>
            <a:r>
              <a:rPr lang="en-GB"/>
              <a:t>APPs of other learning resources and shared them within the community. You see 4 examples on the screen now. All facilitated of course by technical interoperability and contract enabling course sharing. Saving cost for all the nations</a:t>
            </a:r>
          </a:p>
        </p:txBody>
      </p:sp>
      <p:sp>
        <p:nvSpPr>
          <p:cNvPr id="251" name="Google Shape;251;g2e0ad0bbfe7_0_1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e0ad0bbfe7_0_12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en-GB" dirty="0"/>
              <a:t>Another great example is the journey of the Laws of Armed conflict e-learning course produced by Norway in 2006, in both Norwegian and English. </a:t>
            </a:r>
          </a:p>
          <a:p>
            <a:pPr marL="0" indent="0"/>
            <a:endParaRPr lang="en-GB"/>
          </a:p>
          <a:p>
            <a:pPr marL="0" indent="0"/>
            <a:r>
              <a:rPr lang="en-GB" dirty="0"/>
              <a:t>It was state of the art at the time with SCORM and flash as key elements. </a:t>
            </a:r>
          </a:p>
          <a:p>
            <a:pPr marL="0" indent="0"/>
            <a:r>
              <a:rPr lang="en-GB" dirty="0"/>
              <a:t>We all know the story about flash and after some years the course needed a technical update. </a:t>
            </a:r>
          </a:p>
          <a:p>
            <a:pPr marL="0" indent="0"/>
            <a:r>
              <a:rPr lang="en-GB" dirty="0"/>
              <a:t>Sweden then took it upon themselves to rebuild the course using HTML 5 and again making it available for the community and international partners. Saving time and costs for everybody.</a:t>
            </a:r>
          </a:p>
          <a:p>
            <a:pPr marL="0" indent="0"/>
            <a:endParaRPr lang="en-GB"/>
          </a:p>
          <a:p>
            <a:pPr marL="0" indent="0"/>
            <a:r>
              <a:rPr lang="en-GB" dirty="0"/>
              <a:t>This was possible because the legal rights of sharing with partners was already cleared from the Norwegian side. A big learning point</a:t>
            </a:r>
          </a:p>
          <a:p>
            <a:pPr marL="0" indent="0"/>
            <a:endParaRPr lang="en-GB" dirty="0"/>
          </a:p>
          <a:p>
            <a:r>
              <a:rPr lang="en-GB" dirty="0"/>
              <a:t>The reason Denmark is not part of this project is that the legal advisors said no. In Denmark, there are certain additions that would only apply to Danish personnel. The course was developed in 2026, which made it impossible for Denmark to add a supplement to the course. One key takeaway is that there should be an agreement allowing all parties to edit, delete, and make additions to courses – something we can now do by using the same LMS platform.</a:t>
            </a:r>
          </a:p>
          <a:p>
            <a:pPr marL="0" indent="0"/>
            <a:endParaRPr lang="en-GB" dirty="0"/>
          </a:p>
        </p:txBody>
      </p:sp>
      <p:sp>
        <p:nvSpPr>
          <p:cNvPr id="266" name="Google Shape;266;g2e0ad0bbfe7_0_12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0ad0bbfe7_0_12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en-US" noProof="0"/>
              <a:t>The Nordic community have also contributed to national and international learning events. Often together, sharing our experiences and insights </a:t>
            </a:r>
          </a:p>
          <a:p>
            <a:pPr marL="0" indent="0"/>
            <a:endParaRPr lang="en-US" noProof="0"/>
          </a:p>
          <a:p>
            <a:pPr marL="0" indent="0"/>
            <a:r>
              <a:rPr lang="en-US" noProof="0"/>
              <a:t>By having the willingness to share we have strengthening the NORDEFCO groups reputation as thus get more nations and people to share with us.</a:t>
            </a:r>
          </a:p>
        </p:txBody>
      </p:sp>
      <p:sp>
        <p:nvSpPr>
          <p:cNvPr id="279" name="Google Shape;279;g2e0ad0bbfe7_0_12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e0ad0bbfe7_0_12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This Annex provides pragmatic guidance on developing and integrating Advanced Distributed Learning (ADL) into all types and levels of training exercises and similar events, such as test experimentation, mission rehearsal, and war gaming. </a:t>
            </a:r>
            <a:endParaRPr lang="sv-SE" sz="180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15000"/>
              </a:lnSpc>
              <a:spcBef>
                <a:spcPts val="1000"/>
              </a:spcBef>
              <a:spcAft>
                <a:spcPts val="600"/>
              </a:spcAft>
              <a:buSzPts val="1400"/>
              <a:buFont typeface="+mj-lt"/>
              <a:buAutoNum type="arabicPeriod"/>
            </a:pPr>
            <a:r>
              <a:rPr lang="en-US" sz="1400" b="1">
                <a:solidFill>
                  <a:srgbClr val="4F81BD"/>
                </a:solidFill>
                <a:effectLst/>
                <a:latin typeface="Cambria" panose="02040503050406030204" pitchFamily="18" charset="0"/>
                <a:ea typeface="MS Gothic" panose="020B0609070205080204" pitchFamily="49" charset="-128"/>
                <a:cs typeface="Times New Roman" panose="02020603050405020304" pitchFamily="18" charset="0"/>
              </a:rPr>
              <a:t>Purpose</a:t>
            </a:r>
            <a:endParaRPr lang="sv-SE" sz="1300" b="1">
              <a:solidFill>
                <a:srgbClr val="4F81BD"/>
              </a:solidFill>
              <a:effectLst/>
              <a:latin typeface="Cambria" panose="02040503050406030204" pitchFamily="18" charset="0"/>
              <a:ea typeface="MS Gothic" panose="020B0609070205080204" pitchFamily="49" charset="-128"/>
              <a:cs typeface="Times New Roman" panose="02020603050405020304" pitchFamily="18" charset="0"/>
            </a:endParaRPr>
          </a:p>
          <a:p>
            <a:pPr algn="just">
              <a:lnSpc>
                <a:spcPct val="115000"/>
              </a:lnSpc>
              <a:spcAft>
                <a:spcPts val="1000"/>
              </a:spcAft>
            </a:pPr>
            <a:r>
              <a:rPr lang="en-GB" sz="1100">
                <a:effectLst/>
                <a:latin typeface="Times New Roman" panose="02020603050405020304" pitchFamily="18" charset="0"/>
                <a:ea typeface="Calibri" panose="020F0502020204030204" pitchFamily="34" charset="0"/>
                <a:cs typeface="Times New Roman" panose="02020603050405020304" pitchFamily="18" charset="0"/>
              </a:rPr>
              <a:t>The purpose of this Annex is to </a:t>
            </a:r>
            <a:r>
              <a:rPr lang="en-US" sz="1100">
                <a:effectLst/>
                <a:latin typeface="Times New Roman" panose="02020603050405020304" pitchFamily="18" charset="0"/>
                <a:ea typeface="Calibri" panose="020F0502020204030204" pitchFamily="34" charset="0"/>
                <a:cs typeface="Times New Roman" panose="02020603050405020304" pitchFamily="18" charset="0"/>
              </a:rPr>
              <a:t>enhance military training and education by synthesizing the best practices of integrating ADL capabilities into joint and coalition training exercises. This use of ADL resources can yield concrete benefits: improved learning outcomes; increased learning efficiency by easing access to instructional materials and making them more convenient to use; and expanded readiness reporting through learning analytics and their associated visualizations.</a:t>
            </a:r>
            <a:endParaRPr lang="sv-SE" sz="110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15000"/>
              </a:lnSpc>
              <a:spcBef>
                <a:spcPts val="1000"/>
              </a:spcBef>
              <a:spcAft>
                <a:spcPts val="600"/>
              </a:spcAft>
              <a:buSzPts val="1400"/>
              <a:buFont typeface="+mj-lt"/>
              <a:buAutoNum type="arabicPeriod"/>
            </a:pPr>
            <a:r>
              <a:rPr lang="en-US" sz="1400" b="1">
                <a:solidFill>
                  <a:srgbClr val="4F81BD"/>
                </a:solidFill>
                <a:effectLst/>
                <a:latin typeface="Cambria" panose="02040503050406030204" pitchFamily="18" charset="0"/>
                <a:ea typeface="MS Gothic" panose="020B0609070205080204" pitchFamily="49" charset="-128"/>
                <a:cs typeface="Times New Roman" panose="02020603050405020304" pitchFamily="18" charset="0"/>
              </a:rPr>
              <a:t>Scope</a:t>
            </a:r>
            <a:endParaRPr lang="sv-SE" sz="1300" b="1">
              <a:solidFill>
                <a:srgbClr val="4F81BD"/>
              </a:solidFill>
              <a:effectLst/>
              <a:latin typeface="Cambria" panose="02040503050406030204" pitchFamily="18" charset="0"/>
              <a:ea typeface="MS Gothic" panose="020B0609070205080204" pitchFamily="49" charset="-128"/>
              <a:cs typeface="Times New Roman" panose="02020603050405020304" pitchFamily="18" charset="0"/>
            </a:endParaRPr>
          </a:p>
          <a:p>
            <a:pPr algn="just">
              <a:lnSpc>
                <a:spcPct val="115000"/>
              </a:lnSpc>
              <a:spcAft>
                <a:spcPts val="10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This Annex is intended to serve as a practical, usable set of guidelines that both ADL and exercise communities can relate to and act upon. It covers event planning, execution, and evaluation; and it offers</a:t>
            </a:r>
            <a:r>
              <a:rPr lang="en-GB" sz="1100">
                <a:effectLst/>
                <a:latin typeface="Times New Roman" panose="02020603050405020304" pitchFamily="18" charset="0"/>
                <a:ea typeface="Calibri" panose="020F0502020204030204" pitchFamily="34" charset="0"/>
                <a:cs typeface="Times New Roman" panose="02020603050405020304" pitchFamily="18" charset="0"/>
              </a:rPr>
              <a:t> insights and topics for consideration when implementing and maturing ADL in support of a training exercise.</a:t>
            </a:r>
            <a:endParaRPr lang="sv-SE" sz="110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All the Nordic countries have been involved in developing this annex. </a:t>
            </a:r>
          </a:p>
          <a:p>
            <a:pPr>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6" name="Google Shape;266;g2e0ad0bbfe7_0_12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324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r>
              <a:rPr lang="en-US" b="1" dirty="0"/>
              <a:t>Learning Objective 1: Be familiar with how the Nordic countries have structured their ADL cooperation for more than 10 years</a:t>
            </a:r>
            <a:endParaRPr lang="en-US" dirty="0"/>
          </a:p>
          <a:p>
            <a:pPr marL="285750" indent="-285750">
              <a:buFont typeface="Arial,Sans-Serif"/>
              <a:buChar char="•"/>
            </a:pPr>
            <a:r>
              <a:rPr lang="en-US" b="1" dirty="0"/>
              <a:t>Key Points:</a:t>
            </a:r>
            <a:endParaRPr lang="en-US" dirty="0"/>
          </a:p>
          <a:p>
            <a:pPr marL="1200150" lvl="1" indent="-285750">
              <a:buFont typeface="Arial,Sans-Serif"/>
              <a:buChar char="•"/>
            </a:pPr>
            <a:r>
              <a:rPr lang="en-US" dirty="0"/>
              <a:t>Overview of the Nordic cooperation model in ADL (Advanced Distributed Learning).</a:t>
            </a:r>
          </a:p>
          <a:p>
            <a:pPr marL="1200150" lvl="1" indent="-285750">
              <a:buFont typeface="Arial,Sans-Serif"/>
              <a:buChar char="•"/>
            </a:pPr>
            <a:r>
              <a:rPr lang="en-US" dirty="0"/>
              <a:t>Highlight the importance of long-term cooperation in defense education and training.</a:t>
            </a:r>
          </a:p>
          <a:p>
            <a:pPr marL="1200150" lvl="1" indent="-285750">
              <a:buFont typeface="Arial,Sans-Serif"/>
              <a:buChar char="•"/>
            </a:pPr>
            <a:r>
              <a:rPr lang="en-US" dirty="0"/>
              <a:t>How have we built sustainable frameworks for collaboration across borders?</a:t>
            </a:r>
          </a:p>
          <a:p>
            <a:pPr marL="1200150" lvl="1" indent="-285750">
              <a:buFont typeface="Arial,Sans-Serif"/>
              <a:buChar char="•"/>
            </a:pPr>
            <a:r>
              <a:rPr lang="en-US" dirty="0"/>
              <a:t>The challenges of different governance structures, standardized processes in each nations, and how we have overcome the challenges of sharing resources.</a:t>
            </a:r>
          </a:p>
          <a:p>
            <a:pPr marL="1200150" lvl="1" indent="-285750">
              <a:buFont typeface="Arial,Sans-Serif"/>
              <a:buChar char="•"/>
            </a:pPr>
            <a:r>
              <a:rPr lang="en-US" dirty="0"/>
              <a:t>Lessons learned from over a decade of collective ADL development and its impact on operational readiness.</a:t>
            </a:r>
          </a:p>
          <a:p>
            <a:pPr marL="285750" indent="-285750">
              <a:buFont typeface="Arial,Sans-Serif"/>
              <a:buChar char="•"/>
            </a:pPr>
            <a:r>
              <a:rPr lang="en-US" b="1" dirty="0"/>
              <a:t>Takeaway:</a:t>
            </a:r>
            <a:r>
              <a:rPr lang="en-US" dirty="0"/>
              <a:t> Participants should understand the framework and strategies that have allowed Nordic countries to maintain and advance ADL cooperation over the past decade.</a:t>
            </a:r>
          </a:p>
          <a:p>
            <a:pPr marL="0" indent="0"/>
            <a:endParaRPr lang="en-US" dirty="0"/>
          </a:p>
          <a:p>
            <a:pPr marL="0" indent="0"/>
            <a:endParaRPr lang="en-US" dirty="0"/>
          </a:p>
          <a:p>
            <a:r>
              <a:rPr lang="en-US" b="1" dirty="0"/>
              <a:t>Learning Objective 2: Gain insight on how to foster real interoperability between military partners</a:t>
            </a:r>
            <a:endParaRPr lang="en-US" dirty="0"/>
          </a:p>
          <a:p>
            <a:pPr marL="285750" indent="-285750">
              <a:buFont typeface="Arial,Sans-Serif"/>
              <a:buChar char="•"/>
            </a:pPr>
            <a:r>
              <a:rPr lang="en-US" b="1" dirty="0"/>
              <a:t>Key Points:</a:t>
            </a:r>
            <a:endParaRPr lang="en-US" dirty="0"/>
          </a:p>
          <a:p>
            <a:pPr marL="1200150" lvl="1" indent="-285750">
              <a:buFont typeface="Arial,Sans-Serif"/>
              <a:buChar char="•"/>
            </a:pPr>
            <a:r>
              <a:rPr lang="en-US" dirty="0"/>
              <a:t>Define "interoperability" in the military context and the importance of ADL in achieving it.</a:t>
            </a:r>
          </a:p>
          <a:p>
            <a:pPr marL="1200150" lvl="1" indent="-285750">
              <a:buFont typeface="Arial,Sans-Serif"/>
              <a:buChar char="•"/>
            </a:pPr>
            <a:r>
              <a:rPr lang="en-US" dirty="0"/>
              <a:t>How common ADL platforms and shared training initiatives can break down silos between military forces.</a:t>
            </a:r>
          </a:p>
          <a:p>
            <a:pPr marL="1200150" lvl="1" indent="-285750">
              <a:buFont typeface="Arial,Sans-Serif"/>
              <a:buChar char="•"/>
            </a:pPr>
            <a:r>
              <a:rPr lang="en-US" dirty="0"/>
              <a:t>The role of cross-national exercises and simulations in fostering seamless cooperation.</a:t>
            </a:r>
          </a:p>
          <a:p>
            <a:pPr marL="1200150" lvl="1" indent="-285750">
              <a:buFont typeface="Arial,Sans-Serif"/>
              <a:buChar char="•"/>
            </a:pPr>
            <a:r>
              <a:rPr lang="en-US" dirty="0"/>
              <a:t>Case studies or examples of successful interoperability initiatives.</a:t>
            </a:r>
          </a:p>
          <a:p>
            <a:pPr marL="1200150" lvl="1" indent="-285750">
              <a:buFont typeface="Arial,Sans-Serif"/>
              <a:buChar char="•"/>
            </a:pPr>
            <a:r>
              <a:rPr lang="en-US" dirty="0"/>
              <a:t>Challenges and solutions in synchronizing ADL efforts to enable cohesive military operations.</a:t>
            </a:r>
          </a:p>
          <a:p>
            <a:pPr marL="285750" indent="-285750">
              <a:buFont typeface="Arial,Sans-Serif"/>
              <a:buChar char="•"/>
            </a:pPr>
            <a:r>
              <a:rPr lang="en-US" b="1" dirty="0"/>
              <a:t>Takeaway:</a:t>
            </a:r>
            <a:r>
              <a:rPr lang="en-US" dirty="0"/>
              <a:t> Understanding the steps and requirements to create interoperability in military training and operations through ADL.</a:t>
            </a:r>
          </a:p>
          <a:p>
            <a:pPr marL="0" indent="0"/>
            <a:endParaRPr lang="en-US" dirty="0"/>
          </a:p>
          <a:p>
            <a:pPr marL="0" indent="0"/>
            <a:endParaRPr lang="en-US" dirty="0"/>
          </a:p>
          <a:p>
            <a:r>
              <a:rPr lang="en-US" b="1" dirty="0"/>
              <a:t>Learning Objective 3: Learn how a joint ADL conference has benefited four countries in their efforts to build a resilient ADL capability</a:t>
            </a:r>
            <a:endParaRPr lang="en-US" dirty="0"/>
          </a:p>
          <a:p>
            <a:pPr marL="285750" indent="-285750">
              <a:buFont typeface="Arial,Sans-Serif"/>
              <a:buChar char="•"/>
            </a:pPr>
            <a:r>
              <a:rPr lang="en-US" b="1" dirty="0"/>
              <a:t>Key Points:</a:t>
            </a:r>
            <a:endParaRPr lang="en-US" dirty="0"/>
          </a:p>
          <a:p>
            <a:pPr marL="1200150" lvl="1" indent="-285750">
              <a:buFont typeface="Arial,Sans-Serif"/>
              <a:buChar char="•"/>
            </a:pPr>
            <a:r>
              <a:rPr lang="en-US" dirty="0"/>
              <a:t>The significance of collaboration through joint conferences.</a:t>
            </a:r>
          </a:p>
          <a:p>
            <a:pPr marL="1200150" lvl="1" indent="-285750">
              <a:buFont typeface="Arial,Sans-Serif"/>
              <a:buChar char="•"/>
            </a:pPr>
            <a:r>
              <a:rPr lang="en-US" dirty="0"/>
              <a:t>How the ADL conference acted as a platform for knowledge exchange and the development of best practices.</a:t>
            </a:r>
          </a:p>
          <a:p>
            <a:pPr marL="1200150" lvl="1" indent="-285750">
              <a:buFont typeface="Arial,Sans-Serif"/>
              <a:buChar char="•"/>
            </a:pPr>
            <a:r>
              <a:rPr lang="en-US" dirty="0"/>
              <a:t>Examples of successful outcomes from past conferences, such as new joint projects or innovations in ADL.</a:t>
            </a:r>
          </a:p>
          <a:p>
            <a:pPr marL="1200150" lvl="1" indent="-285750">
              <a:buFont typeface="Arial,Sans-Serif"/>
              <a:buChar char="•"/>
            </a:pPr>
            <a:r>
              <a:rPr lang="en-US" dirty="0"/>
              <a:t>How the conference strengthened networking and communication channels between countries.</a:t>
            </a:r>
          </a:p>
          <a:p>
            <a:pPr marL="1200150" lvl="1" indent="-285750">
              <a:buFont typeface="Arial,Sans-Serif"/>
              <a:buChar char="•"/>
            </a:pPr>
            <a:r>
              <a:rPr lang="en-US" dirty="0"/>
              <a:t>Role in building resilience by addressing common challenges collectively.</a:t>
            </a:r>
          </a:p>
          <a:p>
            <a:pPr marL="285750" indent="-285750">
              <a:buFont typeface="Arial,Sans-Serif"/>
              <a:buChar char="•"/>
            </a:pPr>
            <a:r>
              <a:rPr lang="en-US" b="1" dirty="0"/>
              <a:t>Takeaway:</a:t>
            </a:r>
            <a:r>
              <a:rPr lang="en-US" dirty="0"/>
              <a:t> The participants should see how joint conferences are a powerful tool for enhancing shared capabilities and fostering resilience across nations.</a:t>
            </a:r>
          </a:p>
          <a:p>
            <a:pPr marL="285750" indent="-285750">
              <a:buFont typeface="Arial,Sans-Serif"/>
              <a:buChar char="•"/>
            </a:pPr>
            <a:endParaRPr lang="en-US" dirty="0"/>
          </a:p>
          <a:p>
            <a:r>
              <a:rPr lang="en-US" b="1" dirty="0"/>
              <a:t>Learning Objective 4: Learn about joint R&amp;D projects looking at emerging technologies and how they have collectively increased knowledge and lessons learned in all 4 countries</a:t>
            </a:r>
            <a:endParaRPr lang="en-US" dirty="0"/>
          </a:p>
          <a:p>
            <a:pPr marL="285750" indent="-285750">
              <a:buFont typeface="Arial,Sans-Serif"/>
              <a:buChar char="•"/>
            </a:pPr>
            <a:r>
              <a:rPr lang="en-US" b="1" dirty="0"/>
              <a:t>Key Points:</a:t>
            </a:r>
            <a:endParaRPr lang="en-US" dirty="0"/>
          </a:p>
          <a:p>
            <a:pPr marL="1200150" lvl="1" indent="-285750">
              <a:buFont typeface="Arial,Sans-Serif"/>
              <a:buChar char="•"/>
            </a:pPr>
            <a:r>
              <a:rPr lang="en-US" dirty="0"/>
              <a:t>Overview of key R&amp;D projects focused on emerging technologies such as AI, VR/AR, and simulation.</a:t>
            </a:r>
          </a:p>
          <a:p>
            <a:pPr marL="1200150" lvl="1" indent="-285750">
              <a:buFont typeface="Arial,Sans-Serif"/>
              <a:buChar char="•"/>
            </a:pPr>
            <a:r>
              <a:rPr lang="en-US" dirty="0"/>
              <a:t>How joint research initiatives promote innovation and adaptability in military training.</a:t>
            </a:r>
          </a:p>
          <a:p>
            <a:pPr marL="1200150" lvl="1" indent="-285750">
              <a:buFont typeface="Arial,Sans-Serif"/>
              <a:buChar char="•"/>
            </a:pPr>
            <a:r>
              <a:rPr lang="en-US" dirty="0"/>
              <a:t>Success stories of technology adoption and shared insights from those projects.</a:t>
            </a:r>
          </a:p>
          <a:p>
            <a:pPr marL="1200150" lvl="1" indent="-285750">
              <a:buFont typeface="Arial,Sans-Serif"/>
              <a:buChar char="•"/>
            </a:pPr>
            <a:r>
              <a:rPr lang="en-US" dirty="0"/>
              <a:t>Examples of how R&amp;D has led to the development of cutting-edge ADL solutions.</a:t>
            </a:r>
          </a:p>
          <a:p>
            <a:pPr marL="1200150" lvl="1" indent="-285750">
              <a:buFont typeface="Arial,Sans-Serif"/>
              <a:buChar char="•"/>
            </a:pPr>
            <a:r>
              <a:rPr lang="en-US" dirty="0"/>
              <a:t>Broader implications of technological advancements for the future of military training.</a:t>
            </a:r>
          </a:p>
          <a:p>
            <a:pPr marL="285750" indent="-285750">
              <a:buFont typeface="Arial,Sans-Serif"/>
              <a:buChar char="•"/>
            </a:pPr>
            <a:r>
              <a:rPr lang="en-US" b="1" dirty="0"/>
              <a:t>Takeaway:</a:t>
            </a:r>
            <a:r>
              <a:rPr lang="en-US" dirty="0"/>
              <a:t> Participants should gain an understanding of the importance of joint R&amp;D in adopting emerging technologies and how it benefits all countries involved.</a:t>
            </a:r>
          </a:p>
          <a:p>
            <a:pPr marL="0" indent="0"/>
            <a:endParaRPr lang="en-US" dirty="0"/>
          </a:p>
          <a:p>
            <a:pPr marL="0" indent="0"/>
            <a:endParaRPr lang="en-US" dirty="0"/>
          </a:p>
          <a:p>
            <a:pPr marL="0" lvl="0" indent="0" algn="l">
              <a:spcBef>
                <a:spcPts val="480"/>
              </a:spcBef>
              <a:spcAft>
                <a:spcPts val="0"/>
              </a:spcAft>
              <a:buNone/>
            </a:pPr>
            <a:endParaRPr dirty="0"/>
          </a:p>
        </p:txBody>
      </p:sp>
      <p:sp>
        <p:nvSpPr>
          <p:cNvPr id="66" name="Google Shape;66;p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The Nordic </a:t>
            </a:r>
            <a:r>
              <a:rPr lang="en-US" noProof="0" dirty="0"/>
              <a:t>countries</a:t>
            </a:r>
            <a:r>
              <a:rPr lang="en-US" dirty="0"/>
              <a:t> have been instrumental in producing the NATO ADL handbook and the annex about ADL in exercises</a:t>
            </a:r>
          </a:p>
          <a:p>
            <a:endParaRPr lang="en-US" dirty="0"/>
          </a:p>
          <a:p>
            <a:r>
              <a:rPr lang="en-US" dirty="0"/>
              <a:t>This is open for </a:t>
            </a:r>
            <a:r>
              <a:rPr lang="en-US" dirty="0" err="1"/>
              <a:t>resue</a:t>
            </a:r>
            <a:r>
              <a:rPr lang="en-US" dirty="0"/>
              <a:t> by others </a:t>
            </a:r>
          </a:p>
        </p:txBody>
      </p:sp>
      <p:sp>
        <p:nvSpPr>
          <p:cNvPr id="4" name="Platshållare för bild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ahoma"/>
                <a:ea typeface="Tahoma"/>
                <a:cs typeface="Tahoma"/>
                <a:sym typeface="Tahoma"/>
              </a:rPr>
              <a:t>20</a:t>
            </a:fld>
            <a:endParaRPr lang="en-US" sz="1200" b="0" i="0" u="none" strike="noStrike" cap="none">
              <a:solidFill>
                <a:schemeClr val="dk1"/>
              </a:solidFill>
              <a:latin typeface="Tahoma"/>
              <a:ea typeface="Tahoma"/>
              <a:cs typeface="Tahoma"/>
              <a:sym typeface="Tahoma"/>
            </a:endParaRPr>
          </a:p>
        </p:txBody>
      </p:sp>
    </p:spTree>
    <p:extLst>
      <p:ext uri="{BB962C8B-B14F-4D97-AF65-F5344CB8AC3E}">
        <p14:creationId xmlns:p14="http://schemas.microsoft.com/office/powerpoint/2010/main" val="3696305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e4dbcf7757_0_4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r>
              <a:rPr lang="en-US"/>
              <a:t>This project aims to test the effect of creating a digital learning resource to train and examine decision-making and actions with the support of VR (Virtual Reality), a proof of concept to see if VR as an educational tool is a viable path.</a:t>
            </a:r>
          </a:p>
          <a:p>
            <a:r>
              <a:rPr lang="en-US"/>
              <a:t>The question posed was whether our participants/students/soldiers become better and more confident in their role as decision-makers under stressful situations when they can train as much as they want, regardless of time and resources.</a:t>
            </a:r>
          </a:p>
          <a:p>
            <a:endParaRPr lang="en-US"/>
          </a:p>
          <a:p>
            <a:r>
              <a:rPr lang="en-US"/>
              <a:t>Furthermore, it is also necessary to study the requirements that the Armed Forces should place on learning resources and the benefits and advantages that are realized when there is no longer a need to consider resources and facilities. </a:t>
            </a:r>
          </a:p>
          <a:p>
            <a:r>
              <a:rPr lang="en-US"/>
              <a:t>This project has evolved from a  Swedish initiative into a cooperation between Sweden and Denmark.</a:t>
            </a:r>
          </a:p>
          <a:p>
            <a:pPr marL="0" lvl="0" indent="0" algn="l" rtl="0">
              <a:spcBef>
                <a:spcPts val="480"/>
              </a:spcBef>
              <a:spcAft>
                <a:spcPts val="0"/>
              </a:spcAft>
              <a:buNone/>
            </a:pPr>
            <a:endParaRPr/>
          </a:p>
        </p:txBody>
      </p:sp>
      <p:sp>
        <p:nvSpPr>
          <p:cNvPr id="288" name="Google Shape;288;g2e4dbcf7757_0_4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e0ad0bbfe7_0_13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r>
              <a:rPr lang="en-US"/>
              <a:t>Formerly ADL Global Partnership Network</a:t>
            </a:r>
            <a:endParaRPr/>
          </a:p>
          <a:p>
            <a:pPr marL="457200" lvl="0" indent="-342900" algn="l" rtl="0">
              <a:spcBef>
                <a:spcPts val="0"/>
              </a:spcBef>
              <a:spcAft>
                <a:spcPts val="0"/>
              </a:spcAft>
              <a:buClr>
                <a:schemeClr val="dk1"/>
              </a:buClr>
              <a:buSzPts val="1800"/>
              <a:buChar char="●"/>
            </a:pPr>
            <a:r>
              <a:rPr lang="en-US" sz="1800"/>
              <a:t>Chaired by the DASD FE&amp;T: as the representative for the Under secretary of </a:t>
            </a:r>
            <a:r>
              <a:rPr lang="en-US" sz="1800" err="1"/>
              <a:t>defence</a:t>
            </a:r>
            <a:r>
              <a:rPr lang="en-US" sz="1800"/>
              <a:t>  for personnel and readiness, the secretary of </a:t>
            </a:r>
            <a:r>
              <a:rPr lang="en-US" sz="1800" err="1"/>
              <a:t>defence</a:t>
            </a:r>
            <a:r>
              <a:rPr lang="en-US" sz="1800"/>
              <a:t> principal staff assistant for military training</a:t>
            </a:r>
          </a:p>
          <a:p>
            <a:pPr marL="457200" lvl="0" indent="-342900" algn="l" rtl="0">
              <a:spcBef>
                <a:spcPts val="0"/>
              </a:spcBef>
              <a:spcAft>
                <a:spcPts val="0"/>
              </a:spcAft>
              <a:buClr>
                <a:schemeClr val="dk1"/>
              </a:buClr>
              <a:buSzPts val="1800"/>
              <a:buChar char="●"/>
            </a:pPr>
            <a:endParaRPr lang="en-US" sz="1800"/>
          </a:p>
          <a:p>
            <a:pPr marL="457200" marR="0" lvl="0" indent="-342900" algn="l" rtl="0">
              <a:lnSpc>
                <a:spcPct val="100000"/>
              </a:lnSpc>
              <a:spcBef>
                <a:spcPts val="0"/>
              </a:spcBef>
              <a:spcAft>
                <a:spcPts val="0"/>
              </a:spcAft>
              <a:buClr>
                <a:schemeClr val="dk1"/>
              </a:buClr>
              <a:buSzPts val="1800"/>
              <a:buChar char="●"/>
            </a:pPr>
            <a:r>
              <a:rPr lang="en-US" sz="1800" b="1">
                <a:solidFill>
                  <a:schemeClr val="dk1"/>
                </a:solidFill>
              </a:rPr>
              <a:t>Scope: </a:t>
            </a:r>
          </a:p>
          <a:p>
            <a:pPr marL="914400" marR="0" lvl="1" indent="-342900" algn="l" rtl="0">
              <a:lnSpc>
                <a:spcPct val="100000"/>
              </a:lnSpc>
              <a:spcBef>
                <a:spcPts val="0"/>
              </a:spcBef>
              <a:spcAft>
                <a:spcPts val="0"/>
              </a:spcAft>
              <a:buClr>
                <a:schemeClr val="dk1"/>
              </a:buClr>
              <a:buSzPts val="1800"/>
              <a:buChar char="○"/>
            </a:pPr>
            <a:r>
              <a:rPr lang="en-US" sz="1800" b="1">
                <a:solidFill>
                  <a:schemeClr val="dk1"/>
                </a:solidFill>
              </a:rPr>
              <a:t>Focus on joint combined training and education </a:t>
            </a:r>
            <a:br>
              <a:rPr lang="en-US" sz="1800" b="1">
                <a:solidFill>
                  <a:schemeClr val="dk1"/>
                </a:solidFill>
              </a:rPr>
            </a:br>
            <a:r>
              <a:rPr lang="en-US" sz="1800" b="1">
                <a:solidFill>
                  <a:schemeClr val="dk1"/>
                </a:solidFill>
              </a:rPr>
              <a:t>and the learning technology that support it</a:t>
            </a:r>
          </a:p>
          <a:p>
            <a:pPr marL="914400" marR="0" lvl="1" indent="-342900" algn="l" rtl="0">
              <a:lnSpc>
                <a:spcPct val="100000"/>
              </a:lnSpc>
              <a:spcBef>
                <a:spcPts val="0"/>
              </a:spcBef>
              <a:spcAft>
                <a:spcPts val="0"/>
              </a:spcAft>
              <a:buClr>
                <a:schemeClr val="dk1"/>
              </a:buClr>
              <a:buSzPts val="1800"/>
              <a:buChar char="○"/>
            </a:pPr>
            <a:r>
              <a:rPr lang="en-US" sz="1800" b="1">
                <a:solidFill>
                  <a:schemeClr val="dk1"/>
                </a:solidFill>
              </a:rPr>
              <a:t>Advocate for modernizing training capabilities </a:t>
            </a:r>
            <a:br>
              <a:rPr lang="en-US" sz="1800" b="1">
                <a:solidFill>
                  <a:schemeClr val="dk1"/>
                </a:solidFill>
              </a:rPr>
            </a:br>
            <a:r>
              <a:rPr lang="en-US" sz="1800" b="1">
                <a:solidFill>
                  <a:schemeClr val="dk1"/>
                </a:solidFill>
              </a:rPr>
              <a:t>across allied and partner nations</a:t>
            </a:r>
          </a:p>
          <a:p>
            <a:pPr marL="914400" marR="0" lvl="1" indent="-342900" algn="l" rtl="0">
              <a:lnSpc>
                <a:spcPct val="100000"/>
              </a:lnSpc>
              <a:spcBef>
                <a:spcPts val="0"/>
              </a:spcBef>
              <a:spcAft>
                <a:spcPts val="0"/>
              </a:spcAft>
              <a:buClr>
                <a:schemeClr val="dk1"/>
              </a:buClr>
              <a:buSzPts val="1800"/>
              <a:buChar char="○"/>
            </a:pPr>
            <a:r>
              <a:rPr lang="en-US" sz="1800" b="1">
                <a:solidFill>
                  <a:schemeClr val="dk1"/>
                </a:solidFill>
              </a:rPr>
              <a:t>Provide a forum for allied and </a:t>
            </a:r>
            <a:r>
              <a:rPr lang="en-US" sz="1800" b="1" err="1">
                <a:solidFill>
                  <a:schemeClr val="dk1"/>
                </a:solidFill>
              </a:rPr>
              <a:t>and</a:t>
            </a:r>
            <a:r>
              <a:rPr lang="en-US" sz="1800" b="1">
                <a:solidFill>
                  <a:schemeClr val="dk1"/>
                </a:solidFill>
              </a:rPr>
              <a:t> partner nations to identify and examine training challenges and gaps and  consider solutions</a:t>
            </a:r>
          </a:p>
          <a:p>
            <a:pPr marL="114300" lvl="0" indent="0" algn="l" rtl="0">
              <a:spcBef>
                <a:spcPts val="0"/>
              </a:spcBef>
              <a:spcAft>
                <a:spcPts val="0"/>
              </a:spcAft>
              <a:buClr>
                <a:schemeClr val="dk1"/>
              </a:buClr>
              <a:buSzPts val="1800"/>
              <a:buNone/>
            </a:pPr>
            <a:endParaRPr lang="en-US"/>
          </a:p>
        </p:txBody>
      </p:sp>
      <p:sp>
        <p:nvSpPr>
          <p:cNvPr id="294" name="Google Shape;294;g2e0ad0bbfe7_0_13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11b583a524_0_83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spcBef>
                <a:spcPts val="0"/>
              </a:spcBef>
            </a:pPr>
            <a:endParaRPr lang="nb-NO"/>
          </a:p>
          <a:p>
            <a:pPr marL="0" indent="0">
              <a:spcBef>
                <a:spcPts val="0"/>
              </a:spcBef>
            </a:pPr>
            <a:endParaRPr lang="nb-NO"/>
          </a:p>
          <a:p>
            <a:pPr marL="0" indent="0">
              <a:spcBef>
                <a:spcPts val="0"/>
              </a:spcBef>
            </a:pPr>
            <a:endParaRPr lang="nb-NO"/>
          </a:p>
          <a:p>
            <a:pPr marL="0" indent="0">
              <a:spcBef>
                <a:spcPts val="0"/>
              </a:spcBef>
            </a:pPr>
            <a:endParaRPr lang="nb-NO"/>
          </a:p>
          <a:p>
            <a:pPr marL="0" indent="0">
              <a:spcBef>
                <a:spcPts val="0"/>
              </a:spcBef>
            </a:pPr>
            <a:r>
              <a:rPr lang="nb-NO"/>
              <a:t>Handbook Michael </a:t>
            </a:r>
          </a:p>
          <a:p>
            <a:pPr marL="0" indent="0">
              <a:spcBef>
                <a:spcPts val="0"/>
              </a:spcBef>
            </a:pPr>
            <a:endParaRPr lang="nb-NO"/>
          </a:p>
          <a:p>
            <a:pPr marL="457200" marR="0" lvl="0" indent="-342900" algn="l" rtl="0">
              <a:lnSpc>
                <a:spcPct val="100000"/>
              </a:lnSpc>
              <a:spcBef>
                <a:spcPts val="0"/>
              </a:spcBef>
              <a:spcAft>
                <a:spcPts val="0"/>
              </a:spcAft>
              <a:buClr>
                <a:schemeClr val="dk1"/>
              </a:buClr>
              <a:buSzPts val="1800"/>
              <a:buChar char="●"/>
            </a:pPr>
            <a:r>
              <a:rPr lang="en-US" sz="1800" b="1">
                <a:solidFill>
                  <a:schemeClr val="dk1"/>
                </a:solidFill>
              </a:rPr>
              <a:t>Primary Objectives:</a:t>
            </a:r>
          </a:p>
          <a:p>
            <a:pPr marL="914400" marR="0" lvl="1" indent="-342900" algn="l" rtl="0">
              <a:lnSpc>
                <a:spcPct val="100000"/>
              </a:lnSpc>
              <a:spcBef>
                <a:spcPts val="0"/>
              </a:spcBef>
              <a:spcAft>
                <a:spcPts val="0"/>
              </a:spcAft>
              <a:buClr>
                <a:schemeClr val="dk1"/>
              </a:buClr>
              <a:buSzPts val="1800"/>
              <a:buChar char="○"/>
            </a:pPr>
            <a:r>
              <a:rPr lang="en-US" sz="1800" b="1">
                <a:solidFill>
                  <a:schemeClr val="dk1"/>
                </a:solidFill>
              </a:rPr>
              <a:t>To provide training technology related input to relevant </a:t>
            </a:r>
            <a:br>
              <a:rPr lang="en-US" sz="1800" b="1">
                <a:solidFill>
                  <a:schemeClr val="dk1"/>
                </a:solidFill>
              </a:rPr>
            </a:br>
            <a:r>
              <a:rPr lang="en-US" sz="1800" b="1">
                <a:solidFill>
                  <a:schemeClr val="dk1"/>
                </a:solidFill>
              </a:rPr>
              <a:t>NATO policies and education and training directives.</a:t>
            </a:r>
          </a:p>
          <a:p>
            <a:pPr marL="914400" marR="0" lvl="1" indent="-342900" algn="l" rtl="0">
              <a:lnSpc>
                <a:spcPct val="100000"/>
              </a:lnSpc>
              <a:spcBef>
                <a:spcPts val="0"/>
              </a:spcBef>
              <a:spcAft>
                <a:spcPts val="0"/>
              </a:spcAft>
              <a:buClr>
                <a:schemeClr val="dk1"/>
              </a:buClr>
              <a:buSzPts val="1800"/>
              <a:buChar char="○"/>
            </a:pPr>
            <a:r>
              <a:rPr lang="en-US" sz="1800" b="1">
                <a:solidFill>
                  <a:schemeClr val="dk1"/>
                </a:solidFill>
              </a:rPr>
              <a:t>To manage the Advanced Distributed Learning </a:t>
            </a:r>
            <a:br>
              <a:rPr lang="en-US" sz="1800" b="1">
                <a:solidFill>
                  <a:schemeClr val="dk1"/>
                </a:solidFill>
              </a:rPr>
            </a:br>
            <a:r>
              <a:rPr lang="en-US" sz="1800" b="1">
                <a:solidFill>
                  <a:schemeClr val="dk1"/>
                </a:solidFill>
              </a:rPr>
              <a:t>STANAG 2591 and its accompanying handbook, on behalf of HQ SACT DCOS JFD.</a:t>
            </a:r>
          </a:p>
          <a:p>
            <a:pPr marL="914400" marR="0" lvl="1" indent="-342900" algn="l" rtl="0">
              <a:lnSpc>
                <a:spcPct val="100000"/>
              </a:lnSpc>
              <a:spcBef>
                <a:spcPts val="0"/>
              </a:spcBef>
              <a:spcAft>
                <a:spcPts val="0"/>
              </a:spcAft>
              <a:buClr>
                <a:schemeClr val="dk1"/>
              </a:buClr>
              <a:buSzPts val="1800"/>
              <a:buChar char="○"/>
            </a:pPr>
            <a:r>
              <a:rPr lang="en-US" sz="1800" b="1">
                <a:solidFill>
                  <a:schemeClr val="dk1"/>
                </a:solidFill>
              </a:rPr>
              <a:t>Enhance interoperability by implementing common training, training technology, and common standards for both training and technology.</a:t>
            </a:r>
          </a:p>
          <a:p>
            <a:pPr marL="0" indent="0">
              <a:spcBef>
                <a:spcPts val="0"/>
              </a:spcBef>
            </a:pPr>
            <a:endParaRPr/>
          </a:p>
        </p:txBody>
      </p:sp>
      <p:sp>
        <p:nvSpPr>
          <p:cNvPr id="304" name="Google Shape;304;g211b583a524_0_83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11b583a524_0_84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0"/>
              </a:spcBef>
              <a:spcAft>
                <a:spcPts val="0"/>
              </a:spcAft>
              <a:buNone/>
            </a:pPr>
            <a:r>
              <a:rPr lang="en-US" noProof="0"/>
              <a:t>The </a:t>
            </a:r>
            <a:r>
              <a:rPr lang="en-US" noProof="0" err="1"/>
              <a:t>PfPC</a:t>
            </a:r>
            <a:r>
              <a:rPr lang="en-US" noProof="0"/>
              <a:t> ADL WG is a true working group that gives hands on support to many different nations and institutions. The WG has also produced several white-papers and info-papers on for example lessons learned from Ukraine. The Nordic countries are working together with this group in various projects, such as ADL in Exercises.</a:t>
            </a:r>
          </a:p>
        </p:txBody>
      </p:sp>
      <p:sp>
        <p:nvSpPr>
          <p:cNvPr id="313" name="Google Shape;313;g211b583a524_0_84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e0ad0bbfe7_0_13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en-US" noProof="0"/>
              <a:t>This is a picture of the network NORDEFCO </a:t>
            </a:r>
            <a:r>
              <a:rPr lang="en-US" noProof="0" err="1"/>
              <a:t>FoE</a:t>
            </a:r>
            <a:r>
              <a:rPr lang="en-US" noProof="0"/>
              <a:t> are participating in. </a:t>
            </a:r>
          </a:p>
          <a:p>
            <a:pPr marL="0" indent="0"/>
            <a:endParaRPr lang="en-US" noProof="0"/>
          </a:p>
          <a:p>
            <a:pPr marL="0" indent="0"/>
            <a:r>
              <a:rPr lang="en-US" noProof="0"/>
              <a:t>As you can see NORDEFCO </a:t>
            </a:r>
            <a:r>
              <a:rPr lang="en-US" noProof="0" err="1"/>
              <a:t>FoE</a:t>
            </a:r>
            <a:r>
              <a:rPr lang="en-US" noProof="0"/>
              <a:t> are placed in the middle of this. Meaning one or more of the group are participating in the major groups dealing with ADL amongst Allied and Partners.</a:t>
            </a:r>
          </a:p>
          <a:p>
            <a:pPr marL="0" indent="0"/>
            <a:endParaRPr lang="en-US" noProof="0"/>
          </a:p>
          <a:p>
            <a:pPr marL="0" indent="0"/>
            <a:r>
              <a:rPr lang="en-US" noProof="0"/>
              <a:t>This gives a great opportunity to work together on matters discussed in the different groups. For example, have we worked together on changes to the NATO ADL Handbook in between the meetings in the NATO Group.</a:t>
            </a:r>
          </a:p>
        </p:txBody>
      </p:sp>
      <p:sp>
        <p:nvSpPr>
          <p:cNvPr id="322" name="Google Shape;322;g2e0ad0bbfe7_0_13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e0ad0bbfe7_0_15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457200" lvl="0" indent="0" algn="l" rtl="0">
              <a:lnSpc>
                <a:spcPct val="115000"/>
              </a:lnSpc>
              <a:spcBef>
                <a:spcPts val="500"/>
              </a:spcBef>
              <a:spcAft>
                <a:spcPts val="0"/>
              </a:spcAft>
              <a:buClr>
                <a:schemeClr val="dk1"/>
              </a:buClr>
              <a:buSzPts val="1100"/>
              <a:buFont typeface="Arial"/>
              <a:buNone/>
            </a:pPr>
            <a:r>
              <a:rPr lang="en-US" sz="1200"/>
              <a:t>The long-standing collaboration among the </a:t>
            </a:r>
            <a:r>
              <a:rPr lang="en-US" sz="1200" b="1"/>
              <a:t>Nordic countries</a:t>
            </a:r>
            <a:r>
              <a:rPr lang="en-US" sz="1200"/>
              <a:t> (Denmark, Finland, Norway, and Sweden) within the </a:t>
            </a:r>
            <a:r>
              <a:rPr lang="en-US" sz="1200" b="1"/>
              <a:t>NORDEFCO Advanced Distributed Learning Forum of Experts</a:t>
            </a:r>
            <a:r>
              <a:rPr lang="en-US" sz="1200"/>
              <a:t> offers several benefits:</a:t>
            </a:r>
            <a:endParaRPr sz="1200"/>
          </a:p>
          <a:p>
            <a:pPr indent="0">
              <a:lnSpc>
                <a:spcPct val="114999"/>
              </a:lnSpc>
              <a:spcBef>
                <a:spcPts val="500"/>
              </a:spcBef>
              <a:buClr>
                <a:schemeClr val="dk1"/>
              </a:buClr>
              <a:buSzPts val="1100"/>
            </a:pPr>
            <a:endParaRPr lang="en-US" sz="1200" b="1"/>
          </a:p>
          <a:p>
            <a:pPr marL="800100" indent="-342900">
              <a:lnSpc>
                <a:spcPct val="114999"/>
              </a:lnSpc>
              <a:spcBef>
                <a:spcPts val="500"/>
              </a:spcBef>
              <a:buSzPts val="1100"/>
              <a:buAutoNum type="arabicPeriod"/>
            </a:pPr>
            <a:r>
              <a:rPr lang="en-US" sz="1200" b="1"/>
              <a:t>Shared Expertise</a:t>
            </a:r>
            <a:r>
              <a:rPr lang="en-US" sz="1200"/>
              <a:t>: By pooling our knowledge and experience our countries can develop more effective training and education solutions. We can learn from each other’s successes and challenges.</a:t>
            </a:r>
            <a:endParaRPr lang="sv-SE" sz="1200"/>
          </a:p>
          <a:p>
            <a:pPr marL="800100" indent="-342900">
              <a:lnSpc>
                <a:spcPct val="114999"/>
              </a:lnSpc>
              <a:spcBef>
                <a:spcPts val="500"/>
              </a:spcBef>
              <a:buSzPts val="1100"/>
              <a:buAutoNum type="arabicPeriod"/>
            </a:pPr>
            <a:r>
              <a:rPr lang="en-US" sz="1200" b="1"/>
              <a:t>Cost Efficiency</a:t>
            </a:r>
            <a:r>
              <a:rPr lang="en-US" sz="1200"/>
              <a:t>: Collaborating on technology-based learning concepts allows us to share resources, reduce duplication, and optimize costs. </a:t>
            </a:r>
            <a:endParaRPr lang="sv-SE" sz="1200"/>
          </a:p>
        </p:txBody>
      </p:sp>
      <p:sp>
        <p:nvSpPr>
          <p:cNvPr id="341" name="Google Shape;341;g2e0ad0bbfe7_0_15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e0ad0bbfe7_0_16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12700" indent="0">
              <a:lnSpc>
                <a:spcPct val="114999"/>
              </a:lnSpc>
              <a:spcBef>
                <a:spcPts val="500"/>
              </a:spcBef>
            </a:pPr>
            <a:r>
              <a:rPr lang="en-US"/>
              <a:t>3. </a:t>
            </a:r>
            <a:r>
              <a:rPr lang="en-US" b="1"/>
              <a:t>Innovation</a:t>
            </a:r>
            <a:r>
              <a:rPr lang="en-US"/>
              <a:t>: Joint efforts foster innovation. By working together, we can explore and choose together new approaches, technologies, and methodologies for training and education. For example how to utilize AI and technologies such as </a:t>
            </a:r>
            <a:r>
              <a:rPr lang="en-US" err="1"/>
              <a:t>xAPI</a:t>
            </a:r>
            <a:r>
              <a:rPr lang="en-US"/>
              <a:t> and LTI, and how to ratify NATO ADL STANAG.</a:t>
            </a:r>
          </a:p>
          <a:p>
            <a:pPr marL="12700" indent="0">
              <a:lnSpc>
                <a:spcPct val="114999"/>
              </a:lnSpc>
              <a:spcBef>
                <a:spcPts val="500"/>
              </a:spcBef>
            </a:pPr>
            <a:r>
              <a:rPr lang="en-US"/>
              <a:t>4. </a:t>
            </a:r>
            <a:r>
              <a:rPr lang="en-US" b="1"/>
              <a:t>Interoperability</a:t>
            </a:r>
            <a:r>
              <a:rPr lang="en-US"/>
              <a:t>: Aligning our learning systems ensures better interoperability. This means that personnel from different Nordic countries can seamlessly access and benefit from shared learning content. For example by using the same LMS and producing tools, SCORM or LTI. We can also utilize our NORDEFCO ADL webpage and NATO JADL.</a:t>
            </a:r>
          </a:p>
          <a:p>
            <a:pPr marL="12700" indent="0">
              <a:lnSpc>
                <a:spcPct val="114999"/>
              </a:lnSpc>
              <a:spcBef>
                <a:spcPts val="500"/>
              </a:spcBef>
            </a:pPr>
            <a:r>
              <a:rPr lang="en-US"/>
              <a:t>5. </a:t>
            </a:r>
            <a:r>
              <a:rPr lang="en-US" b="1"/>
              <a:t>Standardization</a:t>
            </a:r>
            <a:r>
              <a:rPr lang="en-US"/>
              <a:t>: The collaboration promotes the adoption of common standards and best practices. This consistency enhances efficiency and effectiveness.</a:t>
            </a:r>
          </a:p>
          <a:p>
            <a:pPr marL="12700" indent="0">
              <a:lnSpc>
                <a:spcPct val="114999"/>
              </a:lnSpc>
              <a:spcBef>
                <a:spcPts val="500"/>
              </a:spcBef>
            </a:pPr>
            <a:endParaRPr lang="en-US"/>
          </a:p>
          <a:p>
            <a:pPr marL="0" indent="0"/>
            <a:endParaRPr lang="en-US"/>
          </a:p>
          <a:p>
            <a:pPr marL="0" lvl="0" indent="0" algn="l">
              <a:spcBef>
                <a:spcPts val="480"/>
              </a:spcBef>
              <a:spcAft>
                <a:spcPts val="0"/>
              </a:spcAft>
              <a:buNone/>
            </a:pPr>
            <a:endParaRPr lang="nb-NO"/>
          </a:p>
        </p:txBody>
      </p:sp>
      <p:sp>
        <p:nvSpPr>
          <p:cNvPr id="363" name="Google Shape;363;g2e0ad0bbfe7_0_16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e4dbcf7757_0_2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12700" indent="0">
              <a:lnSpc>
                <a:spcPct val="114999"/>
              </a:lnSpc>
              <a:spcBef>
                <a:spcPts val="500"/>
              </a:spcBef>
            </a:pPr>
            <a:r>
              <a:rPr lang="en-US"/>
              <a:t>6. </a:t>
            </a:r>
            <a:r>
              <a:rPr lang="en-US" b="1"/>
              <a:t>Networking and Relationships</a:t>
            </a:r>
            <a:r>
              <a:rPr lang="en-US"/>
              <a:t>: Regular forums and conferences provide opportunities for networking, building relationships, and strengthening bonds among professionals in the field.</a:t>
            </a:r>
          </a:p>
          <a:p>
            <a:pPr indent="0">
              <a:lnSpc>
                <a:spcPct val="114999"/>
              </a:lnSpc>
              <a:spcBef>
                <a:spcPts val="500"/>
              </a:spcBef>
            </a:pPr>
            <a:r>
              <a:rPr lang="en-US"/>
              <a:t>Overall, this ongoing collaboration enhances the quality of training, supports defense readiness, and contributes to the collective security of the Nordic region. </a:t>
            </a:r>
          </a:p>
          <a:p>
            <a:pPr indent="0">
              <a:lnSpc>
                <a:spcPct val="114999"/>
              </a:lnSpc>
              <a:spcBef>
                <a:spcPts val="500"/>
              </a:spcBef>
            </a:pPr>
            <a:r>
              <a:rPr lang="en-US"/>
              <a:t>We also do bi- and trilateral cooperation for example how we utilize and develop Moodle or how we use ADL in exercises.</a:t>
            </a:r>
          </a:p>
        </p:txBody>
      </p:sp>
      <p:sp>
        <p:nvSpPr>
          <p:cNvPr id="377" name="Google Shape;377;g2e4dbcf7757_0_2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e0ad0bbfe7_0_17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lnSpc>
                <a:spcPct val="115000"/>
              </a:lnSpc>
              <a:spcBef>
                <a:spcPts val="500"/>
              </a:spcBef>
              <a:buClr>
                <a:schemeClr val="dk1"/>
              </a:buClr>
              <a:buSzPts val="1100"/>
            </a:pPr>
            <a:r>
              <a:rPr lang="en-US"/>
              <a:t>The </a:t>
            </a:r>
            <a:r>
              <a:rPr lang="en-US" b="1"/>
              <a:t>New Vision for Nordic </a:t>
            </a:r>
            <a:r>
              <a:rPr lang="en-US" b="1" err="1"/>
              <a:t>Defence</a:t>
            </a:r>
            <a:r>
              <a:rPr lang="en-US" b="1"/>
              <a:t> Cooperation 2030</a:t>
            </a:r>
            <a:r>
              <a:rPr lang="en-US"/>
              <a:t> was signed by the Nordic Ministers of </a:t>
            </a:r>
            <a:r>
              <a:rPr lang="en-US" err="1"/>
              <a:t>Defence</a:t>
            </a:r>
            <a:r>
              <a:rPr lang="en-US"/>
              <a:t> on April 30th, 2024, during a Ministerial meeting in Tórshavn, Faroe Islands. This vision marks a new era for Nordic </a:t>
            </a:r>
            <a:r>
              <a:rPr lang="en-US" err="1"/>
              <a:t>Defence</a:t>
            </a:r>
            <a:r>
              <a:rPr lang="en-US"/>
              <a:t> cooperation, reflecting the strategic reality of war in Europe and the accession of Finland and Sweden to NATO. It lays out an ambitious plan to strengthen the ability to prepare and conduct combined joint military operations, contributing to the allied security in the Nordic region and the Euro-Atlantic Area.</a:t>
            </a:r>
            <a:endParaRPr lang="nb-NO"/>
          </a:p>
          <a:p>
            <a:pPr marL="0" indent="0">
              <a:lnSpc>
                <a:spcPct val="114999"/>
              </a:lnSpc>
              <a:spcBef>
                <a:spcPts val="500"/>
              </a:spcBef>
              <a:buSzPts val="1100"/>
            </a:pPr>
            <a:endParaRPr lang="en-US"/>
          </a:p>
          <a:p>
            <a:pPr marL="0" lvl="0" indent="0" algn="l" rtl="0">
              <a:lnSpc>
                <a:spcPct val="115000"/>
              </a:lnSpc>
              <a:spcBef>
                <a:spcPts val="500"/>
              </a:spcBef>
              <a:spcAft>
                <a:spcPts val="0"/>
              </a:spcAft>
              <a:buClr>
                <a:schemeClr val="dk1"/>
              </a:buClr>
              <a:buSzPts val="1100"/>
              <a:buFont typeface="Arial"/>
              <a:buNone/>
            </a:pPr>
            <a:r>
              <a:rPr lang="en-US"/>
              <a:t>The </a:t>
            </a:r>
            <a:r>
              <a:rPr lang="en-US" b="1"/>
              <a:t>New Vision for Nordic </a:t>
            </a:r>
            <a:r>
              <a:rPr lang="en-US" b="1" err="1"/>
              <a:t>Defence</a:t>
            </a:r>
            <a:r>
              <a:rPr lang="en-US" b="1"/>
              <a:t> Cooperation 2030</a:t>
            </a:r>
            <a:r>
              <a:rPr lang="en-US"/>
              <a:t> focuses on improving </a:t>
            </a:r>
            <a:r>
              <a:rPr lang="en-US" b="1"/>
              <a:t>interoperability</a:t>
            </a:r>
            <a:r>
              <a:rPr lang="en-US"/>
              <a:t> among the Nordic countries. It also includes cooperation on capabilities, defense materials, military mobility, logistics, and security of supply.</a:t>
            </a:r>
            <a:endParaRPr/>
          </a:p>
          <a:p>
            <a:pPr marL="0" indent="0">
              <a:lnSpc>
                <a:spcPct val="114999"/>
              </a:lnSpc>
              <a:spcBef>
                <a:spcPts val="500"/>
              </a:spcBef>
              <a:buSzPts val="1100"/>
            </a:pPr>
            <a:endParaRPr lang="en-US"/>
          </a:p>
          <a:p>
            <a:pPr marL="0" lvl="0" indent="0" algn="l" rtl="0">
              <a:lnSpc>
                <a:spcPct val="115000"/>
              </a:lnSpc>
              <a:spcBef>
                <a:spcPts val="500"/>
              </a:spcBef>
              <a:spcAft>
                <a:spcPts val="0"/>
              </a:spcAft>
              <a:buClr>
                <a:schemeClr val="dk1"/>
              </a:buClr>
              <a:buSzPts val="1100"/>
              <a:buFont typeface="Arial"/>
              <a:buNone/>
            </a:pPr>
            <a:r>
              <a:rPr lang="en-US"/>
              <a:t>The </a:t>
            </a:r>
            <a:r>
              <a:rPr lang="en-US" b="1"/>
              <a:t>New Vision for Nordic </a:t>
            </a:r>
            <a:r>
              <a:rPr lang="en-US" b="1" err="1"/>
              <a:t>Defence</a:t>
            </a:r>
            <a:r>
              <a:rPr lang="en-US" b="1"/>
              <a:t> Cooperation 2030</a:t>
            </a:r>
            <a:r>
              <a:rPr lang="en-US"/>
              <a:t> emphasizes several areas of collaboration, but specific details regarding </a:t>
            </a:r>
            <a:r>
              <a:rPr lang="en-US" b="1"/>
              <a:t>Advanced Distributed Learning (ADL)</a:t>
            </a:r>
            <a:r>
              <a:rPr lang="en-US"/>
              <a:t> are not explicitly mentioned. However, the broader focus on </a:t>
            </a:r>
            <a:r>
              <a:rPr lang="en-US" b="1"/>
              <a:t>interoperability</a:t>
            </a:r>
            <a:r>
              <a:rPr lang="en-US"/>
              <a:t> and </a:t>
            </a:r>
            <a:r>
              <a:rPr lang="en-US" b="1"/>
              <a:t>cooperation</a:t>
            </a:r>
            <a:r>
              <a:rPr lang="en-US"/>
              <a:t> includes aspects related to ADL. While ADL is not explicitly singled out, these efforts contribute to overall defense readiness and cooperation within the Nordic region and NATO.</a:t>
            </a:r>
            <a:endParaRPr/>
          </a:p>
          <a:p>
            <a:pPr marL="0" lvl="0" indent="0" algn="l" rtl="0">
              <a:spcBef>
                <a:spcPts val="480"/>
              </a:spcBef>
              <a:spcAft>
                <a:spcPts val="0"/>
              </a:spcAft>
              <a:buNone/>
            </a:pPr>
            <a:endParaRPr/>
          </a:p>
        </p:txBody>
      </p:sp>
      <p:sp>
        <p:nvSpPr>
          <p:cNvPr id="384" name="Google Shape;384;g2e0ad0bbfe7_0_17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e0ad0bbfe7_0_2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lnSpc>
                <a:spcPct val="115000"/>
              </a:lnSpc>
              <a:spcBef>
                <a:spcPts val="0"/>
              </a:spcBef>
              <a:buClr>
                <a:schemeClr val="dk1"/>
              </a:buClr>
              <a:buSzPts val="1100"/>
            </a:pPr>
            <a:r>
              <a:rPr lang="en-US" sz="1200" b="1" dirty="0">
                <a:highlight>
                  <a:srgbClr val="FFFFFF"/>
                </a:highlight>
              </a:rPr>
              <a:t>First some short historical background</a:t>
            </a:r>
          </a:p>
          <a:p>
            <a:pPr marL="0" indent="0">
              <a:lnSpc>
                <a:spcPct val="114999"/>
              </a:lnSpc>
              <a:spcBef>
                <a:spcPts val="0"/>
              </a:spcBef>
              <a:buSzPts val="1100"/>
            </a:pPr>
            <a:endParaRPr lang="en-US" sz="1200" b="1" dirty="0">
              <a:highlight>
                <a:srgbClr val="FFFFFF"/>
              </a:highlight>
            </a:endParaRPr>
          </a:p>
          <a:p>
            <a:pPr marL="0" lvl="0" indent="0" algn="l">
              <a:lnSpc>
                <a:spcPct val="114999"/>
              </a:lnSpc>
              <a:spcBef>
                <a:spcPts val="0"/>
              </a:spcBef>
              <a:spcAft>
                <a:spcPts val="0"/>
              </a:spcAft>
              <a:buSzPts val="1100"/>
              <a:buFont typeface="Arial"/>
              <a:buNone/>
            </a:pPr>
            <a:r>
              <a:rPr lang="en-US" sz="1200" b="1" dirty="0">
                <a:highlight>
                  <a:srgbClr val="FFFFFF"/>
                </a:highlight>
              </a:rPr>
              <a:t>NORDCAPS:</a:t>
            </a:r>
            <a:r>
              <a:rPr lang="en-US" sz="1200" dirty="0">
                <a:highlight>
                  <a:srgbClr val="FFFFFF"/>
                </a:highlight>
              </a:rPr>
              <a:t> Peace Support Operations Education &amp; Training </a:t>
            </a:r>
            <a:r>
              <a:rPr lang="en-US" sz="1200" dirty="0" err="1">
                <a:highlight>
                  <a:srgbClr val="FFFFFF"/>
                </a:highlight>
              </a:rPr>
              <a:t>programme</a:t>
            </a:r>
            <a:r>
              <a:rPr lang="en-US" sz="1200" dirty="0">
                <a:highlight>
                  <a:srgbClr val="FFFFFF"/>
                </a:highlight>
              </a:rPr>
              <a:t> was an excellent example of how the Nordic nations can cooperate. By dividing the responsibility for the different types of courses, it was possible to reach international top-level. This had not have been possible if the nations would have attempted to set-up the courses individually.</a:t>
            </a:r>
            <a:endParaRPr sz="1200" dirty="0">
              <a:highlight>
                <a:srgbClr val="FFFFFF"/>
              </a:highlight>
            </a:endParaRPr>
          </a:p>
          <a:p>
            <a:pPr marL="0" indent="0">
              <a:lnSpc>
                <a:spcPct val="114999"/>
              </a:lnSpc>
              <a:spcBef>
                <a:spcPts val="0"/>
              </a:spcBef>
              <a:buSzPts val="1100"/>
            </a:pPr>
            <a:endParaRPr lang="en-US" sz="1200" dirty="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200" b="1" dirty="0">
                <a:highlight>
                  <a:srgbClr val="FFFFFF"/>
                </a:highlight>
              </a:rPr>
              <a:t>NORDAC: </a:t>
            </a:r>
            <a:r>
              <a:rPr lang="en-US" sz="1200" dirty="0">
                <a:highlight>
                  <a:srgbClr val="FFFFFF"/>
                </a:highlight>
              </a:rPr>
              <a:t>closer cooperation on acquisition of materiel was established, based on the principle of mutual exchange of national procurement plans, in order to find opportunities for common development, procurement and maintenance related to </a:t>
            </a:r>
            <a:r>
              <a:rPr lang="en-US" sz="1200" dirty="0" err="1">
                <a:highlight>
                  <a:srgbClr val="FFFFFF"/>
                </a:highlight>
              </a:rPr>
              <a:t>defence</a:t>
            </a:r>
            <a:r>
              <a:rPr lang="en-US" sz="1200" dirty="0">
                <a:highlight>
                  <a:srgbClr val="FFFFFF"/>
                </a:highlight>
              </a:rPr>
              <a:t> materiel. During its fifteen years of existence the NORDAC has saved an estimated € 100 million.</a:t>
            </a:r>
            <a:endParaRPr sz="1200" dirty="0">
              <a:highlight>
                <a:srgbClr val="FFFFFF"/>
              </a:highlight>
            </a:endParaRPr>
          </a:p>
          <a:p>
            <a:pPr marL="0" indent="0">
              <a:lnSpc>
                <a:spcPct val="114999"/>
              </a:lnSpc>
              <a:spcBef>
                <a:spcPts val="0"/>
              </a:spcBef>
              <a:buSzPts val="1100"/>
            </a:pPr>
            <a:endParaRPr lang="en-US" sz="1200" dirty="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200" b="1" dirty="0">
                <a:highlight>
                  <a:srgbClr val="FFFFFF"/>
                </a:highlight>
              </a:rPr>
              <a:t>NORDSUP: </a:t>
            </a:r>
            <a:r>
              <a:rPr lang="en-US" sz="1200" dirty="0">
                <a:highlight>
                  <a:srgbClr val="FFFFFF"/>
                </a:highlight>
              </a:rPr>
              <a:t>An initiative from the Chiefs of Defense of Finland, Norway and Sweden in 2008 laid the foundation for a wider approach through the NORDSUP, starting with a feasibility study naming more than 140 areas where cooperation either is possible or even necessary to retain defense capabilities. The areas ranged over the entire military spectrum and about a third of the potential areas were assessed to be possible to realize within the following years.</a:t>
            </a:r>
            <a:endParaRPr sz="1200" dirty="0">
              <a:highlight>
                <a:srgbClr val="FFFFFF"/>
              </a:highlight>
            </a:endParaRPr>
          </a:p>
          <a:p>
            <a:pPr marL="0" lvl="0" indent="0" algn="l" rtl="0">
              <a:spcBef>
                <a:spcPts val="480"/>
              </a:spcBef>
              <a:spcAft>
                <a:spcPts val="0"/>
              </a:spcAft>
              <a:buNone/>
            </a:pPr>
            <a:endParaRPr dirty="0"/>
          </a:p>
        </p:txBody>
      </p:sp>
      <p:sp>
        <p:nvSpPr>
          <p:cNvPr id="73" name="Google Shape;73;g2e0ad0bbfe7_0_2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e4dbcf7757_0_6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lnSpc>
                <a:spcPct val="115000"/>
              </a:lnSpc>
              <a:spcBef>
                <a:spcPts val="500"/>
              </a:spcBef>
              <a:spcAft>
                <a:spcPts val="0"/>
              </a:spcAft>
              <a:buNone/>
            </a:pPr>
            <a:r>
              <a:rPr lang="en-US" b="1"/>
              <a:t>How can we support the new NORDEFCO vision by means of ADL?</a:t>
            </a:r>
            <a:endParaRPr b="1"/>
          </a:p>
          <a:p>
            <a:pPr marL="0" indent="0">
              <a:lnSpc>
                <a:spcPct val="114999"/>
              </a:lnSpc>
              <a:spcBef>
                <a:spcPts val="500"/>
              </a:spcBef>
            </a:pPr>
            <a:endParaRPr lang="en-US" b="1"/>
          </a:p>
          <a:p>
            <a:pPr marL="0" indent="0">
              <a:lnSpc>
                <a:spcPct val="115000"/>
              </a:lnSpc>
              <a:spcBef>
                <a:spcPts val="500"/>
              </a:spcBef>
            </a:pPr>
            <a:r>
              <a:rPr lang="en-US" sz="1400"/>
              <a:t>•</a:t>
            </a:r>
            <a:r>
              <a:rPr lang="en-US"/>
              <a:t>How can we use the ADL to support exercises as well as the troops and soldiers involved in military operations? What are the Lessons Learned from the Russia-Ukraine war?</a:t>
            </a:r>
            <a:endParaRPr/>
          </a:p>
          <a:p>
            <a:pPr marL="0" lvl="0" indent="0" algn="l" rtl="0">
              <a:lnSpc>
                <a:spcPct val="115000"/>
              </a:lnSpc>
              <a:spcBef>
                <a:spcPts val="500"/>
              </a:spcBef>
              <a:spcAft>
                <a:spcPts val="0"/>
              </a:spcAft>
              <a:buNone/>
            </a:pPr>
            <a:r>
              <a:rPr lang="en-US" sz="1400"/>
              <a:t>•</a:t>
            </a:r>
            <a:r>
              <a:rPr lang="en-US"/>
              <a:t>How to strengthen the ability to prepare and conduct combined joint military operations in the Nordic region and the Euro-Atlantic Area?</a:t>
            </a:r>
            <a:endParaRPr/>
          </a:p>
          <a:p>
            <a:pPr marL="0" lvl="0" indent="0" algn="l" rtl="0">
              <a:lnSpc>
                <a:spcPct val="115000"/>
              </a:lnSpc>
              <a:spcBef>
                <a:spcPts val="500"/>
              </a:spcBef>
              <a:spcAft>
                <a:spcPts val="0"/>
              </a:spcAft>
              <a:buNone/>
            </a:pPr>
            <a:r>
              <a:rPr lang="en-US" sz="1400"/>
              <a:t>•</a:t>
            </a:r>
            <a:r>
              <a:rPr lang="en-US"/>
              <a:t>How to improve interoperability among the Nordic countries? Should we support for example Combat Enhancement Training/ Force Integration Training (CET-FIT) and make eLearning materials for that together? Should we have a common platform (LMS) for that?</a:t>
            </a:r>
            <a:endParaRPr/>
          </a:p>
          <a:p>
            <a:pPr marL="0" lvl="0" indent="0" algn="l" rtl="0">
              <a:lnSpc>
                <a:spcPct val="115000"/>
              </a:lnSpc>
              <a:spcBef>
                <a:spcPts val="500"/>
              </a:spcBef>
              <a:spcAft>
                <a:spcPts val="0"/>
              </a:spcAft>
              <a:buNone/>
            </a:pPr>
            <a:endParaRPr lang="en-US"/>
          </a:p>
        </p:txBody>
      </p:sp>
      <p:sp>
        <p:nvSpPr>
          <p:cNvPr id="400" name="Google Shape;400;g2e4dbcf7757_0_6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0ad0bbfe7_0_18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lnSpc>
                <a:spcPct val="115000"/>
              </a:lnSpc>
              <a:spcBef>
                <a:spcPts val="500"/>
              </a:spcBef>
              <a:buClr>
                <a:schemeClr val="dk1"/>
              </a:buClr>
              <a:buSzPts val="1100"/>
            </a:pPr>
            <a:r>
              <a:rPr lang="en-US" b="1"/>
              <a:t>Cost Efficiency:</a:t>
            </a:r>
            <a:r>
              <a:rPr lang="en-US"/>
              <a:t> Can we work together and share resources, reduce duplication and optimize costs while developing our ADL-ecosystems? To Use joint efforts foster new approaches and technologies? </a:t>
            </a:r>
            <a:endParaRPr lang="fi-FI"/>
          </a:p>
          <a:p>
            <a:pPr marL="0" indent="0">
              <a:lnSpc>
                <a:spcPct val="114999"/>
              </a:lnSpc>
              <a:spcBef>
                <a:spcPts val="500"/>
              </a:spcBef>
              <a:buSzPts val="1100"/>
            </a:pPr>
            <a:r>
              <a:rPr lang="en-US"/>
              <a:t>Common standards should enhance efficiency. Will there be challenges because of different national legislations and standards?</a:t>
            </a:r>
            <a:endParaRPr lang="fi-FI"/>
          </a:p>
          <a:p>
            <a:pPr marL="0" lvl="0" indent="0" algn="l" rtl="0">
              <a:spcBef>
                <a:spcPts val="480"/>
              </a:spcBef>
              <a:spcAft>
                <a:spcPts val="0"/>
              </a:spcAft>
              <a:buNone/>
            </a:pPr>
            <a:endParaRPr/>
          </a:p>
        </p:txBody>
      </p:sp>
      <p:sp>
        <p:nvSpPr>
          <p:cNvPr id="407" name="Google Shape;407;g2e0ad0bbfe7_0_18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8332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e4dbcf7757_0_5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lnSpc>
                <a:spcPct val="114999"/>
              </a:lnSpc>
              <a:spcBef>
                <a:spcPts val="500"/>
              </a:spcBef>
            </a:pPr>
            <a:r>
              <a:rPr lang="en-US" b="1"/>
              <a:t>How can we solve together all the difficulties with sharing our eLearning Courses and materials with each other and for example with Ukraine? </a:t>
            </a:r>
          </a:p>
          <a:p>
            <a:pPr marL="285750" indent="-285750">
              <a:lnSpc>
                <a:spcPct val="114999"/>
              </a:lnSpc>
              <a:spcBef>
                <a:spcPts val="500"/>
              </a:spcBef>
              <a:buChar char="•"/>
            </a:pPr>
            <a:r>
              <a:rPr lang="fi-FI"/>
              <a:t>Is SCORM </a:t>
            </a:r>
            <a:r>
              <a:rPr lang="fi-FI" err="1"/>
              <a:t>still</a:t>
            </a:r>
            <a:r>
              <a:rPr lang="fi-FI"/>
              <a:t> "</a:t>
            </a:r>
            <a:r>
              <a:rPr lang="fi-FI" err="1"/>
              <a:t>the</a:t>
            </a:r>
            <a:r>
              <a:rPr lang="fi-FI"/>
              <a:t> </a:t>
            </a:r>
            <a:r>
              <a:rPr lang="fi-FI" err="1"/>
              <a:t>Thing</a:t>
            </a:r>
            <a:r>
              <a:rPr lang="fi-FI"/>
              <a:t>"?. </a:t>
            </a:r>
            <a:endParaRPr lang="en-US"/>
          </a:p>
          <a:p>
            <a:pPr marL="285750" indent="-285750">
              <a:lnSpc>
                <a:spcPct val="114999"/>
              </a:lnSpc>
              <a:spcBef>
                <a:spcPts val="500"/>
              </a:spcBef>
              <a:buChar char="•"/>
            </a:pPr>
            <a:r>
              <a:rPr lang="fi-FI" err="1"/>
              <a:t>Will</a:t>
            </a:r>
            <a:r>
              <a:rPr lang="fi-FI"/>
              <a:t> </a:t>
            </a:r>
            <a:r>
              <a:rPr lang="fi-FI" err="1"/>
              <a:t>there</a:t>
            </a:r>
            <a:r>
              <a:rPr lang="fi-FI"/>
              <a:t> </a:t>
            </a:r>
            <a:r>
              <a:rPr lang="fi-FI" err="1"/>
              <a:t>be</a:t>
            </a:r>
            <a:r>
              <a:rPr lang="fi-FI"/>
              <a:t> </a:t>
            </a:r>
            <a:r>
              <a:rPr lang="fi-FI" err="1"/>
              <a:t>updated</a:t>
            </a:r>
            <a:r>
              <a:rPr lang="fi-FI"/>
              <a:t> version of </a:t>
            </a:r>
            <a:r>
              <a:rPr lang="fi-FI" err="1"/>
              <a:t>the</a:t>
            </a:r>
            <a:r>
              <a:rPr lang="fi-FI"/>
              <a:t> NATO ADL STANAG </a:t>
            </a:r>
            <a:r>
              <a:rPr lang="fi-FI" err="1"/>
              <a:t>that</a:t>
            </a:r>
            <a:r>
              <a:rPr lang="fi-FI"/>
              <a:t> </a:t>
            </a:r>
            <a:r>
              <a:rPr lang="fi-FI" err="1"/>
              <a:t>gives</a:t>
            </a:r>
            <a:r>
              <a:rPr lang="fi-FI"/>
              <a:t> us </a:t>
            </a:r>
            <a:r>
              <a:rPr lang="fi-FI" err="1"/>
              <a:t>all</a:t>
            </a:r>
            <a:r>
              <a:rPr lang="fi-FI"/>
              <a:t> </a:t>
            </a:r>
            <a:r>
              <a:rPr lang="fi-FI" err="1"/>
              <a:t>the</a:t>
            </a:r>
            <a:r>
              <a:rPr lang="fi-FI"/>
              <a:t> </a:t>
            </a:r>
            <a:r>
              <a:rPr lang="fi-FI" err="1"/>
              <a:t>answers</a:t>
            </a:r>
            <a:r>
              <a:rPr lang="fi-FI"/>
              <a:t>?</a:t>
            </a:r>
            <a:endParaRPr lang="en-US"/>
          </a:p>
          <a:p>
            <a:pPr marL="285750" indent="-285750">
              <a:lnSpc>
                <a:spcPct val="114999"/>
              </a:lnSpc>
              <a:spcBef>
                <a:spcPts val="500"/>
              </a:spcBef>
              <a:buChar char="•"/>
            </a:pPr>
            <a:r>
              <a:rPr lang="en-US"/>
              <a:t>Should we use common (not </a:t>
            </a:r>
            <a:r>
              <a:rPr lang="en-US" err="1"/>
              <a:t>similiar</a:t>
            </a:r>
            <a:r>
              <a:rPr lang="en-US"/>
              <a:t>) LMS-platform(s)? Or should we use Learning Tools Interoperability (LTI) to connect our LMS-platforms?</a:t>
            </a:r>
            <a:endParaRPr lang="fi-FI"/>
          </a:p>
          <a:p>
            <a:pPr marL="285750" indent="-285750">
              <a:lnSpc>
                <a:spcPct val="114999"/>
              </a:lnSpc>
              <a:spcBef>
                <a:spcPts val="500"/>
              </a:spcBef>
              <a:buChar char="•"/>
            </a:pPr>
            <a:r>
              <a:rPr lang="en-US"/>
              <a:t>Should we use same creator/producing tools? Should we use similar </a:t>
            </a:r>
            <a:r>
              <a:rPr lang="en-US" err="1"/>
              <a:t>eLEarning</a:t>
            </a:r>
            <a:r>
              <a:rPr lang="en-US"/>
              <a:t> Course templates?</a:t>
            </a:r>
          </a:p>
          <a:p>
            <a:pPr marL="285750" indent="-285750">
              <a:lnSpc>
                <a:spcPct val="114999"/>
              </a:lnSpc>
              <a:spcBef>
                <a:spcPts val="500"/>
              </a:spcBef>
              <a:buChar char="•"/>
            </a:pPr>
            <a:r>
              <a:rPr lang="en-US"/>
              <a:t>How should we utilize the generative AI?</a:t>
            </a:r>
          </a:p>
          <a:p>
            <a:pPr marL="285750" indent="-285750">
              <a:lnSpc>
                <a:spcPct val="114999"/>
              </a:lnSpc>
              <a:spcBef>
                <a:spcPts val="500"/>
              </a:spcBef>
              <a:buChar char="•"/>
            </a:pPr>
            <a:r>
              <a:rPr lang="en-US"/>
              <a:t>What are the best ways to translate our products? </a:t>
            </a:r>
          </a:p>
          <a:p>
            <a:pPr marL="285750" indent="-285750">
              <a:lnSpc>
                <a:spcPct val="114999"/>
              </a:lnSpc>
              <a:spcBef>
                <a:spcPts val="500"/>
              </a:spcBef>
              <a:buChar char="•"/>
            </a:pPr>
            <a:r>
              <a:rPr lang="en-US"/>
              <a:t>What about the </a:t>
            </a:r>
            <a:r>
              <a:rPr lang="en-US" err="1"/>
              <a:t>Copywrights</a:t>
            </a:r>
            <a:r>
              <a:rPr lang="en-US"/>
              <a:t>?</a:t>
            </a:r>
          </a:p>
          <a:p>
            <a:pPr marL="285750" indent="-285750">
              <a:lnSpc>
                <a:spcPct val="114999"/>
              </a:lnSpc>
              <a:spcBef>
                <a:spcPts val="500"/>
              </a:spcBef>
              <a:buChar char="•"/>
            </a:pPr>
            <a:r>
              <a:rPr lang="en-US"/>
              <a:t>How about the restricted materials? How should and could we share them?</a:t>
            </a:r>
          </a:p>
          <a:p>
            <a:pPr marL="0" indent="0">
              <a:lnSpc>
                <a:spcPct val="114999"/>
              </a:lnSpc>
              <a:spcBef>
                <a:spcPts val="500"/>
              </a:spcBef>
            </a:pPr>
            <a:r>
              <a:rPr lang="en-US" b="1"/>
              <a:t>Or vice versa: Could we even ourselves receive eLearning materials from other countries if our own country would be attacked?</a:t>
            </a:r>
          </a:p>
        </p:txBody>
      </p:sp>
      <p:sp>
        <p:nvSpPr>
          <p:cNvPr id="393" name="Google Shape;393;g2e4dbcf7757_0_5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dirty="0"/>
          </a:p>
        </p:txBody>
      </p:sp>
      <p:sp>
        <p:nvSpPr>
          <p:cNvPr id="66" name="Google Shape;66;p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7799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0ad0bbfe7_0_18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14" name="Google Shape;414;g2e0ad0bbfe7_0_18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e0ad0bbfe7_0_19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20" name="Google Shape;420;g2e0ad0bbfe7_0_19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e0ad0bbfe7_0_19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indent="0"/>
            <a:r>
              <a:rPr lang="nb-NO" err="1"/>
              <a:t>Elaborate</a:t>
            </a:r>
            <a:r>
              <a:rPr lang="nb-NO"/>
              <a:t> </a:t>
            </a:r>
            <a:r>
              <a:rPr lang="nb-NO" err="1"/>
              <a:t>about</a:t>
            </a:r>
            <a:r>
              <a:rPr lang="nb-NO"/>
              <a:t> </a:t>
            </a:r>
            <a:r>
              <a:rPr lang="nb-NO" err="1"/>
              <a:t>the</a:t>
            </a:r>
            <a:r>
              <a:rPr lang="nb-NO"/>
              <a:t> different </a:t>
            </a:r>
            <a:r>
              <a:rPr lang="nb-NO" err="1"/>
              <a:t>ongoing</a:t>
            </a:r>
            <a:r>
              <a:rPr lang="nb-NO"/>
              <a:t> VR </a:t>
            </a:r>
            <a:r>
              <a:rPr lang="nb-NO" err="1"/>
              <a:t>projects</a:t>
            </a:r>
            <a:endParaRPr err="1"/>
          </a:p>
        </p:txBody>
      </p:sp>
      <p:sp>
        <p:nvSpPr>
          <p:cNvPr id="420" name="Google Shape;420;g2e0ad0bbfe7_0_19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645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e4dbcf7757_0_6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lnSpc>
                <a:spcPct val="115000"/>
              </a:lnSpc>
              <a:spcBef>
                <a:spcPts val="500"/>
              </a:spcBef>
              <a:spcAft>
                <a:spcPts val="0"/>
              </a:spcAft>
              <a:buNone/>
            </a:pPr>
            <a:r>
              <a:rPr lang="en-US"/>
              <a:t>Going forward the NORDEFCO community aims at develop a joint content repository and a Nordic LRS</a:t>
            </a:r>
          </a:p>
        </p:txBody>
      </p:sp>
      <p:sp>
        <p:nvSpPr>
          <p:cNvPr id="400" name="Google Shape;400;g2e4dbcf7757_0_6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653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e0ad0bbfe7_0_20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32" name="Google Shape;432;g2e0ad0bbfe7_0_20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t>As early as 2007, the then FMADLE (Swedish Armed Forces Unit for Advanced Distributed Learning) was tasked within the framework of NORDSUP to explore the possibilities of a joint unit for the Nordic countries. Subsequently, at least two additional feasibility studies with the same goal were conducted. Each investigation was discontinued for various reasons, and the ideas were never realized, even though all reports indicated clear benefits from a consolidated Nordic unit.</a:t>
            </a:r>
            <a:endParaRPr sz="1200" dirty="0"/>
          </a:p>
          <a:p>
            <a:pPr marL="0" lvl="0" indent="0" algn="l" rtl="0">
              <a:lnSpc>
                <a:spcPct val="115000"/>
              </a:lnSpc>
              <a:spcBef>
                <a:spcPts val="0"/>
              </a:spcBef>
              <a:spcAft>
                <a:spcPts val="0"/>
              </a:spcAft>
              <a:buClr>
                <a:schemeClr val="dk1"/>
              </a:buClr>
              <a:buSzPts val="1100"/>
              <a:buFont typeface="Arial"/>
              <a:buNone/>
            </a:pPr>
            <a:r>
              <a:rPr lang="en-US" sz="1200" dirty="0"/>
              <a:t>In the vacuum that arose after the latest report, the different nations developed in slightly different directions. However, there remained a clear willingness to cooperate across </a:t>
            </a:r>
            <a:r>
              <a:rPr lang="en-US" sz="1200" dirty="0">
                <a:highlight>
                  <a:srgbClr val="FFFF00"/>
                </a:highlight>
              </a:rPr>
              <a:t>borders</a:t>
            </a:r>
            <a:r>
              <a:rPr lang="en-US" sz="1200" dirty="0"/>
              <a:t>. Initially sporadic, this cooperation gradually became more frequent, creating the need for some form of formalization. Within NORDEFCO, there was the possibility to establish more permanent groups, known as "forums of experts." Therefore, a proposal was submitted to NORDEFCO (MCC/CS/COPA HR&amp;E) to form the NORDEFCO ADL forum of experts. This was approved, and the group received its own terms of reference and a task list.</a:t>
            </a:r>
            <a:endParaRPr sz="1200" dirty="0"/>
          </a:p>
          <a:p>
            <a:pPr marL="0" lvl="0" indent="0" algn="l" rtl="0">
              <a:spcBef>
                <a:spcPts val="480"/>
              </a:spcBef>
              <a:spcAft>
                <a:spcPts val="0"/>
              </a:spcAft>
              <a:buNone/>
            </a:pPr>
            <a:endParaRPr dirty="0"/>
          </a:p>
          <a:p>
            <a:pPr marL="0" indent="0">
              <a:lnSpc>
                <a:spcPct val="114999"/>
              </a:lnSpc>
              <a:spcBef>
                <a:spcPts val="0"/>
              </a:spcBef>
            </a:pPr>
            <a:r>
              <a:rPr lang="en-US" dirty="0"/>
              <a:t>The countries had different approaches to course development. While Denmark had the capacity to develop courses in-house, the other Nordic countries did not and instead purchased the service from private companies.</a:t>
            </a:r>
          </a:p>
          <a:p>
            <a:pPr marL="0" indent="0"/>
            <a:r>
              <a:rPr lang="en-US" dirty="0"/>
              <a:t>The Danish ADL (Advanced Distributed Learning) section was also significantly larger than the others.</a:t>
            </a:r>
          </a:p>
        </p:txBody>
      </p:sp>
      <p:sp>
        <p:nvSpPr>
          <p:cNvPr id="87" name="Google Shape;87;p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a:t>NORDEFCO ADL Forum of Experts,  </a:t>
            </a:r>
            <a:r>
              <a:rPr lang="en-US" sz="1200"/>
              <a:t>works with matters concerning education in general and online learning in particular. The group holds the status of a "forum of experts," which is unique in that it is a permanent part of the NORDEFCO organization (MCC/CS/COPA HR&amp;E), which normally does not have its own units but delegates tasks to the line organizations in the participating countries. The group meets physically two to four times a year, in addition to meeting about two to three times via video conference.</a:t>
            </a:r>
            <a:endParaRPr sz="1200"/>
          </a:p>
          <a:p>
            <a:pPr marL="0" indent="0">
              <a:lnSpc>
                <a:spcPct val="115000"/>
              </a:lnSpc>
              <a:spcBef>
                <a:spcPts val="0"/>
              </a:spcBef>
              <a:buClr>
                <a:schemeClr val="dk1"/>
              </a:buClr>
              <a:buSzPts val="1100"/>
            </a:pPr>
            <a:endParaRPr lang="en-US" sz="1200" b="1"/>
          </a:p>
          <a:p>
            <a:pPr marL="0" lvl="0" indent="0" algn="l">
              <a:lnSpc>
                <a:spcPct val="114999"/>
              </a:lnSpc>
              <a:spcBef>
                <a:spcPts val="0"/>
              </a:spcBef>
              <a:spcAft>
                <a:spcPts val="0"/>
              </a:spcAft>
              <a:buSzPts val="1100"/>
              <a:buFont typeface="Arial"/>
              <a:buNone/>
            </a:pPr>
            <a:r>
              <a:rPr lang="en-US" sz="1200" b="1"/>
              <a:t>Tasks:</a:t>
            </a:r>
            <a:endParaRPr sz="1200" b="1"/>
          </a:p>
          <a:p>
            <a:pPr marL="0" lvl="0" indent="0" algn="l" rtl="0">
              <a:lnSpc>
                <a:spcPct val="115000"/>
              </a:lnSpc>
              <a:spcBef>
                <a:spcPts val="0"/>
              </a:spcBef>
              <a:spcAft>
                <a:spcPts val="0"/>
              </a:spcAft>
              <a:buClr>
                <a:schemeClr val="dk1"/>
              </a:buClr>
              <a:buSzPts val="1100"/>
              <a:buFont typeface="Arial"/>
              <a:buNone/>
            </a:pPr>
            <a:r>
              <a:rPr lang="en-US" sz="1200" b="1"/>
              <a:t>Further Develop a Common List of Courses, </a:t>
            </a:r>
            <a:endParaRPr sz="1200" b="1"/>
          </a:p>
          <a:p>
            <a:pPr marL="0" lvl="0" indent="0" algn="l" rtl="0">
              <a:lnSpc>
                <a:spcPct val="115000"/>
              </a:lnSpc>
              <a:spcBef>
                <a:spcPts val="0"/>
              </a:spcBef>
              <a:spcAft>
                <a:spcPts val="0"/>
              </a:spcAft>
              <a:buClr>
                <a:schemeClr val="dk1"/>
              </a:buClr>
              <a:buSzPts val="1100"/>
              <a:buFont typeface="Arial"/>
              <a:buNone/>
            </a:pPr>
            <a:r>
              <a:rPr lang="en-US" sz="1200"/>
              <a:t>•This work is ongoing, and there is a list of several courses available for everyone to use</a:t>
            </a:r>
            <a:endParaRPr sz="1200"/>
          </a:p>
          <a:p>
            <a:pPr marL="0" lvl="0" indent="0" algn="l" rtl="0">
              <a:lnSpc>
                <a:spcPct val="115000"/>
              </a:lnSpc>
              <a:spcBef>
                <a:spcPts val="0"/>
              </a:spcBef>
              <a:spcAft>
                <a:spcPts val="0"/>
              </a:spcAft>
              <a:buClr>
                <a:schemeClr val="dk1"/>
              </a:buClr>
              <a:buSzPts val="1100"/>
              <a:buFont typeface="Arial"/>
              <a:buNone/>
            </a:pPr>
            <a:r>
              <a:rPr lang="en-US" sz="1200" b="1"/>
              <a:t>Continue to Plan, Conduct, and Further Develop an Annual ADL Conference</a:t>
            </a:r>
            <a:endParaRPr sz="1200" b="1"/>
          </a:p>
          <a:p>
            <a:pPr marL="0" lvl="0" indent="0" algn="l" rtl="0">
              <a:lnSpc>
                <a:spcPct val="115000"/>
              </a:lnSpc>
              <a:spcBef>
                <a:spcPts val="0"/>
              </a:spcBef>
              <a:spcAft>
                <a:spcPts val="0"/>
              </a:spcAft>
              <a:buClr>
                <a:schemeClr val="dk1"/>
              </a:buClr>
              <a:buSzPts val="1100"/>
              <a:buFont typeface="Arial"/>
              <a:buNone/>
            </a:pPr>
            <a:r>
              <a:rPr lang="en-US" sz="1200"/>
              <a:t>•This task requires the most time and energy. The conference has good attendance with 130-170 participants from 20 different nations. </a:t>
            </a:r>
            <a:endParaRPr sz="1200"/>
          </a:p>
          <a:p>
            <a:pPr marL="0" lvl="0" indent="0" algn="l" rtl="0">
              <a:lnSpc>
                <a:spcPct val="115000"/>
              </a:lnSpc>
              <a:spcBef>
                <a:spcPts val="0"/>
              </a:spcBef>
              <a:spcAft>
                <a:spcPts val="0"/>
              </a:spcAft>
              <a:buClr>
                <a:schemeClr val="dk1"/>
              </a:buClr>
              <a:buSzPts val="1100"/>
              <a:buFont typeface="Arial"/>
              <a:buNone/>
            </a:pPr>
            <a:r>
              <a:rPr lang="en-US" sz="1200" b="1"/>
              <a:t>Look Into and Define Areas Where It Is Possible to Use ADL in Ongoing NORDEFCO Projects </a:t>
            </a:r>
            <a:endParaRPr sz="1200" b="1"/>
          </a:p>
          <a:p>
            <a:pPr marL="0" lvl="0" indent="0" algn="l" rtl="0">
              <a:lnSpc>
                <a:spcPct val="115000"/>
              </a:lnSpc>
              <a:spcBef>
                <a:spcPts val="0"/>
              </a:spcBef>
              <a:spcAft>
                <a:spcPts val="0"/>
              </a:spcAft>
              <a:buClr>
                <a:schemeClr val="dk1"/>
              </a:buClr>
              <a:buSzPts val="1100"/>
              <a:buFont typeface="Arial"/>
              <a:buNone/>
            </a:pPr>
            <a:r>
              <a:rPr lang="en-US" sz="1200"/>
              <a:t>•This task initially involved an inventory of the Nordic countries' international education and training centers regarding their use of online learning and online methods.</a:t>
            </a:r>
            <a:endParaRPr sz="1200"/>
          </a:p>
          <a:p>
            <a:pPr marL="0" lvl="0" indent="0" algn="l" rtl="0">
              <a:lnSpc>
                <a:spcPct val="115000"/>
              </a:lnSpc>
              <a:spcBef>
                <a:spcPts val="0"/>
              </a:spcBef>
              <a:spcAft>
                <a:spcPts val="0"/>
              </a:spcAft>
              <a:buClr>
                <a:schemeClr val="dk1"/>
              </a:buClr>
              <a:buSzPts val="1100"/>
              <a:buFont typeface="Arial"/>
              <a:buNone/>
            </a:pPr>
            <a:r>
              <a:rPr lang="en-US" sz="1200" b="1"/>
              <a:t>Analyze a Selection of Blended Learning Courses Run by Different Nordic Units to Come Up with Recommendations for Best Practices in Development and Use</a:t>
            </a:r>
            <a:endParaRPr sz="1200" b="1"/>
          </a:p>
          <a:p>
            <a:pPr marL="0" lvl="0" indent="0" algn="l" rtl="0">
              <a:lnSpc>
                <a:spcPct val="115000"/>
              </a:lnSpc>
              <a:spcBef>
                <a:spcPts val="0"/>
              </a:spcBef>
              <a:spcAft>
                <a:spcPts val="0"/>
              </a:spcAft>
              <a:buClr>
                <a:schemeClr val="dk1"/>
              </a:buClr>
              <a:buSzPts val="1100"/>
              <a:buFont typeface="Arial"/>
              <a:buNone/>
            </a:pPr>
            <a:r>
              <a:rPr lang="en-US" sz="1200"/>
              <a:t>•Data is continuously collected and then forms the basis for national recommendations for the use of education in mixed learning environments.</a:t>
            </a:r>
            <a:endParaRPr sz="1200"/>
          </a:p>
          <a:p>
            <a:pPr marL="0" lvl="0" indent="0" algn="l" rtl="0">
              <a:lnSpc>
                <a:spcPct val="115000"/>
              </a:lnSpc>
              <a:spcBef>
                <a:spcPts val="0"/>
              </a:spcBef>
              <a:spcAft>
                <a:spcPts val="0"/>
              </a:spcAft>
              <a:buClr>
                <a:schemeClr val="dk1"/>
              </a:buClr>
              <a:buSzPts val="1100"/>
              <a:buFont typeface="Arial"/>
              <a:buNone/>
            </a:pPr>
            <a:r>
              <a:rPr lang="en-US" sz="1200" b="1"/>
              <a:t>Look Into Existing ADL Tools for the Development and Distribution of Learning Content/Objects</a:t>
            </a:r>
            <a:endParaRPr sz="1200" b="1"/>
          </a:p>
          <a:p>
            <a:pPr marL="0" indent="0">
              <a:lnSpc>
                <a:spcPct val="115000"/>
              </a:lnSpc>
              <a:spcBef>
                <a:spcPts val="0"/>
              </a:spcBef>
              <a:buClr>
                <a:schemeClr val="dk1"/>
              </a:buClr>
              <a:buSzPts val="1100"/>
            </a:pPr>
            <a:r>
              <a:rPr lang="en-US" sz="1200"/>
              <a:t>•There is a high demand for simple and user-friendly tools for creating online courses. After a simple survey, the group concluded that: It is not feasible to create a standardized toolbox as it would become outdated very quickly. Moreover, there are many individual preferences regarding which tools are good. </a:t>
            </a:r>
            <a:endParaRPr lang="en-US" sz="1200" b="1"/>
          </a:p>
          <a:p>
            <a:pPr marL="0" lvl="0" indent="0" algn="l">
              <a:lnSpc>
                <a:spcPct val="114999"/>
              </a:lnSpc>
              <a:spcBef>
                <a:spcPts val="0"/>
              </a:spcBef>
              <a:spcAft>
                <a:spcPts val="0"/>
              </a:spcAft>
              <a:buSzPts val="1100"/>
              <a:buFont typeface="Arial"/>
              <a:buNone/>
            </a:pPr>
            <a:r>
              <a:rPr lang="en-US" sz="1200" b="1"/>
              <a:t>Recommend Possible Procedures for Supporting Each Other with Expertise if One or More Nations Have Special Competence Needed by Another Nation</a:t>
            </a:r>
            <a:endParaRPr sz="1200" b="1"/>
          </a:p>
          <a:p>
            <a:pPr marL="0" indent="0">
              <a:lnSpc>
                <a:spcPct val="115000"/>
              </a:lnSpc>
              <a:spcBef>
                <a:spcPts val="0"/>
              </a:spcBef>
              <a:buClr>
                <a:schemeClr val="dk1"/>
              </a:buClr>
              <a:buSzPts val="1100"/>
            </a:pPr>
            <a:r>
              <a:rPr lang="en-US" sz="1200"/>
              <a:t>•To solve several of the above tasks, the group has developed a website,</a:t>
            </a:r>
            <a:r>
              <a:rPr lang="en-US" sz="1200">
                <a:uFill>
                  <a:noFill/>
                </a:uFill>
                <a:hlinkClick r:id="rId3"/>
              </a:rPr>
              <a:t> </a:t>
            </a:r>
            <a:r>
              <a:rPr lang="en-US" sz="1200" u="sng">
                <a:solidFill>
                  <a:schemeClr val="hlink"/>
                </a:solidFill>
                <a:hlinkClick r:id="rId3"/>
              </a:rPr>
              <a:t>www.nordicadl.com</a:t>
            </a:r>
            <a:r>
              <a:rPr lang="en-US" sz="1200"/>
              <a:t>, where all information about ongoing projects is available.  </a:t>
            </a:r>
            <a:endParaRPr lang="en-US" sz="1200">
              <a:highlight>
                <a:srgbClr val="FFFF00"/>
              </a:highlight>
            </a:endParaRPr>
          </a:p>
          <a:p>
            <a:pPr marL="0" indent="0">
              <a:lnSpc>
                <a:spcPct val="114999"/>
              </a:lnSpc>
              <a:spcBef>
                <a:spcPts val="0"/>
              </a:spcBef>
              <a:buSzPts val="1100"/>
            </a:pPr>
            <a:endParaRPr lang="en-US" sz="1200"/>
          </a:p>
          <a:p>
            <a:pPr marL="0" lvl="0" indent="0" algn="l" rtl="0">
              <a:lnSpc>
                <a:spcPct val="115000"/>
              </a:lnSpc>
              <a:spcBef>
                <a:spcPts val="0"/>
              </a:spcBef>
              <a:spcAft>
                <a:spcPts val="0"/>
              </a:spcAft>
              <a:buClr>
                <a:schemeClr val="dk1"/>
              </a:buClr>
              <a:buSzPts val="1100"/>
              <a:buFont typeface="Arial"/>
              <a:buNone/>
            </a:pPr>
            <a:r>
              <a:rPr lang="en-US" sz="1200" i="1"/>
              <a:t>Each country has its own platform solution, which does not pose practical problems as all modern platforms can upload courses manufactured in the standardized SCORM format. Other resources in the form of text, audio, and image (docx, xlsx, pdf, mp4, etc.) can easily be shared between platforms. Our assessment is that there is no immediate need for a common platform within NORDEFCO. Our suggestion is that each country hosting NORDEFCO-related courses does so on its own learning platforms.</a:t>
            </a:r>
            <a:endParaRPr sz="1200" i="1"/>
          </a:p>
          <a:p>
            <a:pPr marL="0" lvl="0" indent="0" algn="l" rtl="0">
              <a:spcBef>
                <a:spcPts val="480"/>
              </a:spcBef>
              <a:spcAft>
                <a:spcPts val="0"/>
              </a:spcAft>
              <a:buNone/>
            </a:pPr>
            <a:endParaRPr/>
          </a:p>
        </p:txBody>
      </p:sp>
      <p:sp>
        <p:nvSpPr>
          <p:cNvPr id="94" name="Google Shape;94;p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The Danish </a:t>
            </a:r>
            <a:r>
              <a:rPr lang="en-US" err="1"/>
              <a:t>Defence</a:t>
            </a:r>
            <a:r>
              <a:rPr lang="en-US"/>
              <a:t> Forces has used Distributed Learning since 1952. In the beginning using letters and vinyl records. In the mid 90es we implemented our first LMS. </a:t>
            </a:r>
          </a:p>
          <a:p>
            <a:r>
              <a:rPr lang="en-US"/>
              <a:t>The organization has changed a lot over the years, but the current Educational Center at Royal Danish Defence College responsible for all pedagogical development under the MOD has been established in 2020. </a:t>
            </a:r>
          </a:p>
          <a:p>
            <a:r>
              <a:rPr lang="en-US"/>
              <a:t>It consist of two teams. One team dealing mainly with traditional pedagogy and one team dealing mainly with ADL. The ADL team also runs the Danish LMS (Moodle). </a:t>
            </a:r>
          </a:p>
          <a:p>
            <a:r>
              <a:rPr lang="en-US"/>
              <a:t>The Center conducts pedagogical courses for all teachers under the MOD both courses related to traditional pedagogyen  but also courses related to building e-learning, cause the concept in the Danish Armed forces is to build our own courses. </a:t>
            </a:r>
          </a:p>
          <a:p>
            <a:r>
              <a:rPr lang="en-US" dirty="0"/>
              <a:t> </a:t>
            </a:r>
          </a:p>
          <a:p>
            <a:r>
              <a:rPr lang="en-US" dirty="0"/>
              <a:t> Main Challenges. </a:t>
            </a:r>
          </a:p>
          <a:p>
            <a:r>
              <a:rPr lang="en-US" dirty="0"/>
              <a:t> </a:t>
            </a:r>
          </a:p>
          <a:p>
            <a:r>
              <a:rPr lang="en-US"/>
              <a:t>The role of the Education Center has changed over time. The first LMS platform (Atutor) was relatively difficult to develop learning content in, and at that time, the benefits of e-learning had not yet been fully recognized. The Education Center were experts in developing courses as e-learning and therefore offered to develop courses that large parts of the armed forces were required to take. This also meant that the Education Center became responsible for maintaining the courses, as the subject matter experts often moved to new positions, retired, or took on other tasks. As a result, the courses were not updated in accordance with new knowledge or pedagogical and didactic principles. </a:t>
            </a:r>
          </a:p>
          <a:p>
            <a:r>
              <a:rPr lang="en-US" dirty="0"/>
              <a:t> </a:t>
            </a:r>
          </a:p>
          <a:p>
            <a:r>
              <a:rPr lang="en-US"/>
              <a:t>The advantage of this arrangement was that the courses developed were of good quality and e-didactics had been carefully considered. When the old LMS platform was shut down, the Education Center was responsible for over 200 courses. With the transition to Moodle as the LMS platform, it is now a requirement that a subject matter expert is appointed for each course. The Education Center still develops courses that must be taken by everyone in the armed forces, but the scope has been significantly reduced. </a:t>
            </a:r>
          </a:p>
          <a:p>
            <a:r>
              <a:rPr lang="en-US" dirty="0"/>
              <a:t> </a:t>
            </a:r>
          </a:p>
          <a:p>
            <a:r>
              <a:rPr lang="en-US"/>
              <a:t>The primary task of the Education Center is to train instructors or SME's to develop their own courses. One of the prerequisites is that the LMS platform we use is easy to operate. These qualities are found in Moodle. Unfortunately, we are seeing too many courses where e-didactics and visual design have not been adequately considered. </a:t>
            </a:r>
          </a:p>
          <a:p>
            <a:r>
              <a:rPr lang="en-US" dirty="0"/>
              <a:t> </a:t>
            </a:r>
          </a:p>
          <a:p>
            <a:r>
              <a:rPr lang="en-US"/>
              <a:t>We are trying to address this, but the number of courses developed by the instructors themselves has exploded since COVID, as many have recognized the advantages of distance learning, along with a general desire of reducing cost. </a:t>
            </a:r>
          </a:p>
          <a:p>
            <a:r>
              <a:rPr lang="en-US" dirty="0"/>
              <a:t> </a:t>
            </a:r>
          </a:p>
          <a:p>
            <a:r>
              <a:rPr lang="en-US"/>
              <a:t>Distance learning proved its worth during COVID, but many of the courses were essentially just a powered-up PowerPoint presentation. As a result, many soldiers' experience of distance learning comes from the courses they completed during COVID – which wasn’t always very good. This is why many of our students prefer to receive instruction in a classroom setting, where there is interaction between the instructor and the students. </a:t>
            </a:r>
          </a:p>
          <a:p>
            <a:r>
              <a:rPr lang="en-US" dirty="0"/>
              <a:t> </a:t>
            </a:r>
          </a:p>
          <a:p>
            <a:r>
              <a:rPr lang="en-US"/>
              <a:t>The allocated resources have not kept up with the need for developing modern courses. This is evident, among other things, in the reduction of personnel in the training centers and the funds allocated to the center for the development of the LMS platform. </a:t>
            </a:r>
          </a:p>
          <a:p>
            <a:r>
              <a:rPr lang="en-US" dirty="0"/>
              <a:t> </a:t>
            </a:r>
          </a:p>
          <a:p>
            <a:r>
              <a:rPr lang="en-US"/>
              <a:t>Another challenge is that the military is unable to attract skilled developers due to lower salaries, and it does not encourage soldiers to pursue this career path. </a:t>
            </a:r>
          </a:p>
          <a:p>
            <a:r>
              <a:rPr lang="en-US"/>
              <a:t>need to cut costs associated with physical courses. </a:t>
            </a:r>
          </a:p>
        </p:txBody>
      </p:sp>
      <p:sp>
        <p:nvSpPr>
          <p:cNvPr id="4" name="Pladsholder til slide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ahoma"/>
                <a:ea typeface="Tahoma"/>
                <a:cs typeface="Tahoma"/>
                <a:sym typeface="Tahoma"/>
              </a:rPr>
              <a:t>6</a:t>
            </a:fld>
            <a:endParaRPr lang="en-US" sz="1200" b="0" i="0" u="none" strike="noStrike" cap="none">
              <a:solidFill>
                <a:schemeClr val="dk1"/>
              </a:solidFill>
              <a:latin typeface="Tahoma"/>
              <a:ea typeface="Tahoma"/>
              <a:cs typeface="Tahoma"/>
              <a:sym typeface="Tahoma"/>
            </a:endParaRPr>
          </a:p>
        </p:txBody>
      </p:sp>
    </p:spTree>
    <p:extLst>
      <p:ext uri="{BB962C8B-B14F-4D97-AF65-F5344CB8AC3E}">
        <p14:creationId xmlns:p14="http://schemas.microsoft.com/office/powerpoint/2010/main" val="140760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r>
              <a:rPr lang="en-US" sz="1600" b="0" i="0" u="none" strike="noStrike" cap="none">
                <a:solidFill>
                  <a:schemeClr val="dk1"/>
                </a:solidFill>
                <a:effectLst/>
                <a:latin typeface="Arial"/>
                <a:ea typeface="Arial"/>
                <a:cs typeface="Arial"/>
                <a:sym typeface="Arial"/>
              </a:rPr>
              <a:t>The </a:t>
            </a:r>
            <a:r>
              <a:rPr lang="en-US" sz="1600" b="1" i="0" u="none" strike="noStrike" cap="none">
                <a:solidFill>
                  <a:schemeClr val="dk1"/>
                </a:solidFill>
                <a:effectLst/>
                <a:latin typeface="Arial"/>
                <a:ea typeface="Arial"/>
                <a:cs typeface="Arial"/>
                <a:sym typeface="Arial"/>
              </a:rPr>
              <a:t>Finnish </a:t>
            </a:r>
            <a:r>
              <a:rPr lang="en-US" sz="1600" b="1" i="0" u="none" strike="noStrike" cap="none" err="1">
                <a:solidFill>
                  <a:schemeClr val="dk1"/>
                </a:solidFill>
                <a:effectLst/>
                <a:latin typeface="Arial"/>
                <a:ea typeface="Arial"/>
                <a:cs typeface="Arial"/>
                <a:sym typeface="Arial"/>
              </a:rPr>
              <a:t>Defence</a:t>
            </a:r>
            <a:r>
              <a:rPr lang="en-US" sz="1600" b="1" i="0" u="none" strike="noStrike" cap="none">
                <a:solidFill>
                  <a:schemeClr val="dk1"/>
                </a:solidFill>
                <a:effectLst/>
                <a:latin typeface="Arial"/>
                <a:ea typeface="Arial"/>
                <a:cs typeface="Arial"/>
                <a:sym typeface="Arial"/>
              </a:rPr>
              <a:t> Forces Shared Services </a:t>
            </a:r>
            <a:r>
              <a:rPr lang="en-US" b="1"/>
              <a:t>Center</a:t>
            </a:r>
            <a:r>
              <a:rPr lang="en-US" sz="1600" b="0" i="0" u="none" strike="noStrike" cap="none">
                <a:solidFill>
                  <a:schemeClr val="dk1"/>
                </a:solidFill>
                <a:effectLst/>
                <a:latin typeface="Arial"/>
                <a:ea typeface="Arial"/>
                <a:cs typeface="Arial"/>
                <a:sym typeface="Arial"/>
              </a:rPr>
              <a:t> provides and coordinates support services within the </a:t>
            </a:r>
            <a:r>
              <a:rPr lang="en-US" sz="1600" b="0" i="0" u="none" strike="noStrike" cap="none" err="1">
                <a:solidFill>
                  <a:schemeClr val="dk1"/>
                </a:solidFill>
                <a:effectLst/>
                <a:latin typeface="Arial"/>
                <a:ea typeface="Arial"/>
                <a:cs typeface="Arial"/>
                <a:sym typeface="Arial"/>
              </a:rPr>
              <a:t>Defence</a:t>
            </a:r>
            <a:r>
              <a:rPr lang="en-US" sz="1600" b="0" i="0" u="none" strike="noStrike" cap="none">
                <a:solidFill>
                  <a:schemeClr val="dk1"/>
                </a:solidFill>
                <a:effectLst/>
                <a:latin typeface="Arial"/>
                <a:ea typeface="Arial"/>
                <a:cs typeface="Arial"/>
                <a:sym typeface="Arial"/>
              </a:rPr>
              <a:t> Forces.</a:t>
            </a:r>
            <a:r>
              <a:rPr lang="en-US"/>
              <a:t> </a:t>
            </a:r>
            <a:endParaRPr lang="en-US" sz="1600" b="0" i="0" u="none" strike="noStrike" cap="none">
              <a:solidFill>
                <a:schemeClr val="dk1"/>
              </a:solidFill>
              <a:effectLst/>
              <a:latin typeface="Arial"/>
              <a:ea typeface="Arial"/>
              <a:cs typeface="Arial"/>
              <a:sym typeface="Arial"/>
            </a:endParaRPr>
          </a:p>
          <a:p>
            <a:r>
              <a:rPr lang="en-US" sz="1600" b="0" i="0" u="none" strike="noStrike" cap="none">
                <a:solidFill>
                  <a:schemeClr val="dk1"/>
                </a:solidFill>
                <a:effectLst/>
                <a:latin typeface="Arial"/>
                <a:ea typeface="Arial"/>
                <a:cs typeface="Arial"/>
                <a:sym typeface="Arial"/>
              </a:rPr>
              <a:t>Its aim is to create shared procedures and streamline administration. Here are some of the services it offers:</a:t>
            </a:r>
            <a:endParaRPr lang="en-US" sz="1600" b="0" i="0" u="none" strike="noStrike" cap="none">
              <a:solidFill>
                <a:schemeClr val="dk1"/>
              </a:solidFill>
              <a:effectLst/>
              <a:latin typeface="Arial"/>
              <a:ea typeface="Arial"/>
              <a:cs typeface="Arial"/>
            </a:endParaRPr>
          </a:p>
          <a:p>
            <a:endParaRPr lang="en-US"/>
          </a:p>
          <a:p>
            <a:pPr marL="514350" indent="-285750">
              <a:buChar char="•"/>
            </a:pPr>
            <a:r>
              <a:rPr lang="en-US" sz="1600" b="1" i="0" u="none" strike="noStrike" cap="none">
                <a:solidFill>
                  <a:schemeClr val="dk1"/>
                </a:solidFill>
                <a:effectLst/>
                <a:latin typeface="Arial"/>
                <a:ea typeface="Arial"/>
                <a:cs typeface="Arial"/>
                <a:sym typeface="Arial"/>
              </a:rPr>
              <a:t>Personnel services</a:t>
            </a:r>
            <a:r>
              <a:rPr lang="en-US" sz="1600" b="0" i="0" u="none" strike="noStrike" cap="none">
                <a:solidFill>
                  <a:schemeClr val="dk1"/>
                </a:solidFill>
                <a:effectLst/>
                <a:latin typeface="Arial"/>
                <a:ea typeface="Arial"/>
                <a:cs typeface="Arial"/>
                <a:sym typeface="Arial"/>
              </a:rPr>
              <a:t>: Including centralized recruitment services for civilians, non-commissioned officers, and special officers.</a:t>
            </a:r>
            <a:endParaRPr lang="en-US" sz="1600" b="0" i="0" u="none" strike="noStrike" cap="none">
              <a:solidFill>
                <a:schemeClr val="dk1"/>
              </a:solidFill>
              <a:effectLst/>
              <a:latin typeface="Arial"/>
              <a:ea typeface="Arial"/>
              <a:cs typeface="Arial"/>
            </a:endParaRPr>
          </a:p>
          <a:p>
            <a:pPr marL="514350" indent="-285750">
              <a:buChar char="•"/>
            </a:pPr>
            <a:r>
              <a:rPr lang="en-US" sz="1600" b="1" i="0" u="none" strike="noStrike" cap="none">
                <a:solidFill>
                  <a:schemeClr val="dk1"/>
                </a:solidFill>
                <a:effectLst/>
                <a:latin typeface="Arial"/>
                <a:ea typeface="Arial"/>
                <a:cs typeface="Arial"/>
                <a:sym typeface="Arial"/>
              </a:rPr>
              <a:t>Financial and travel services</a:t>
            </a:r>
            <a:r>
              <a:rPr lang="en-US" sz="1600" b="0" i="0" u="none" strike="noStrike" cap="none">
                <a:solidFill>
                  <a:schemeClr val="dk1"/>
                </a:solidFill>
                <a:effectLst/>
                <a:latin typeface="Arial"/>
                <a:ea typeface="Arial"/>
                <a:cs typeface="Arial"/>
                <a:sym typeface="Arial"/>
              </a:rPr>
              <a:t>: Handling bookkeeping, travel, expense, and purchase invoices.</a:t>
            </a:r>
            <a:endParaRPr lang="en-US" sz="1600" b="0" i="0" u="none" strike="noStrike" cap="none">
              <a:solidFill>
                <a:schemeClr val="dk1"/>
              </a:solidFill>
              <a:effectLst/>
              <a:latin typeface="Arial"/>
              <a:ea typeface="Arial"/>
              <a:cs typeface="Arial"/>
            </a:endParaRPr>
          </a:p>
          <a:p>
            <a:pPr marL="514350" indent="-285750">
              <a:buChar char="•"/>
            </a:pPr>
            <a:r>
              <a:rPr lang="en-US" sz="1600" b="1" i="0" u="none" strike="noStrike" cap="none">
                <a:solidFill>
                  <a:schemeClr val="dk1"/>
                </a:solidFill>
                <a:effectLst/>
                <a:latin typeface="Arial"/>
                <a:ea typeface="Arial"/>
                <a:cs typeface="Arial"/>
                <a:sym typeface="Arial"/>
              </a:rPr>
              <a:t>Information management services</a:t>
            </a:r>
            <a:r>
              <a:rPr lang="en-US" sz="1600" b="0" i="0" u="none" strike="noStrike" cap="none">
                <a:solidFill>
                  <a:schemeClr val="dk1"/>
                </a:solidFill>
                <a:effectLst/>
                <a:latin typeface="Arial"/>
                <a:ea typeface="Arial"/>
                <a:cs typeface="Arial"/>
                <a:sym typeface="Arial"/>
              </a:rPr>
              <a:t>: Developing and maintaining information systems, analytics, and automation.</a:t>
            </a:r>
            <a:endParaRPr lang="en-US" sz="1600" b="0" i="0" u="none" strike="noStrike" cap="none">
              <a:solidFill>
                <a:schemeClr val="dk1"/>
              </a:solidFill>
              <a:effectLst/>
              <a:latin typeface="Arial"/>
              <a:ea typeface="Arial"/>
              <a:cs typeface="Arial"/>
            </a:endParaRPr>
          </a:p>
          <a:p>
            <a:pPr marL="514350" indent="-285750">
              <a:buChar char="•"/>
            </a:pPr>
            <a:r>
              <a:rPr lang="en-US" sz="1600" b="1" i="1" u="none" strike="noStrike" cap="none">
                <a:solidFill>
                  <a:schemeClr val="bg2"/>
                </a:solidFill>
                <a:effectLst/>
                <a:latin typeface="Arial"/>
                <a:ea typeface="Arial"/>
                <a:cs typeface="Arial"/>
                <a:sym typeface="Arial"/>
              </a:rPr>
              <a:t>Learning (ADL) and image services</a:t>
            </a:r>
            <a:r>
              <a:rPr lang="en-US" sz="1600" b="0" i="1" u="none" strike="noStrike" cap="none">
                <a:solidFill>
                  <a:schemeClr val="bg2"/>
                </a:solidFill>
                <a:effectLst/>
                <a:latin typeface="Arial"/>
                <a:ea typeface="Arial"/>
                <a:cs typeface="Arial"/>
                <a:sym typeface="Arial"/>
              </a:rPr>
              <a:t>: Providing learning material packages</a:t>
            </a:r>
            <a:r>
              <a:rPr lang="en-US" i="1">
                <a:solidFill>
                  <a:schemeClr val="bg2"/>
                </a:solidFill>
              </a:rPr>
              <a:t> and eLearning Courses</a:t>
            </a:r>
            <a:r>
              <a:rPr lang="en-US" sz="1600" b="0" i="1" u="none" strike="noStrike" cap="none">
                <a:solidFill>
                  <a:schemeClr val="bg2"/>
                </a:solidFill>
                <a:effectLst/>
                <a:latin typeface="Arial"/>
                <a:ea typeface="Arial"/>
                <a:cs typeface="Arial"/>
                <a:sym typeface="Arial"/>
              </a:rPr>
              <a:t>, maintaining virtual learning environments</a:t>
            </a:r>
            <a:r>
              <a:rPr lang="en-US" i="1">
                <a:solidFill>
                  <a:schemeClr val="bg2"/>
                </a:solidFill>
              </a:rPr>
              <a:t> (FDF's LMS),</a:t>
            </a:r>
            <a:r>
              <a:rPr lang="en-US" sz="1600" b="0" i="1" u="none" strike="noStrike" cap="none">
                <a:solidFill>
                  <a:schemeClr val="bg2"/>
                </a:solidFill>
                <a:effectLst/>
                <a:latin typeface="Arial"/>
                <a:ea typeface="Arial"/>
                <a:cs typeface="Arial"/>
                <a:sym typeface="Arial"/>
              </a:rPr>
              <a:t> and offering course services.</a:t>
            </a:r>
            <a:endParaRPr lang="en-US" sz="1600" b="0" i="1" u="none" strike="noStrike" cap="none">
              <a:solidFill>
                <a:schemeClr val="bg2"/>
              </a:solidFill>
              <a:effectLst/>
              <a:latin typeface="Arial"/>
              <a:ea typeface="Arial"/>
              <a:cs typeface="Arial"/>
            </a:endParaRPr>
          </a:p>
          <a:p>
            <a:pPr marL="285750" lvl="0" indent="-285750" algn="l" rtl="0">
              <a:spcBef>
                <a:spcPts val="480"/>
              </a:spcBef>
              <a:spcAft>
                <a:spcPts val="0"/>
              </a:spcAft>
              <a:buChar char="•"/>
            </a:pPr>
            <a:endParaRPr lang="en-US"/>
          </a:p>
        </p:txBody>
      </p:sp>
      <p:sp>
        <p:nvSpPr>
          <p:cNvPr id="111" name="Google Shape;111;p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In 2002 this unit still deployed letter-courses by post and had a staff of 15. </a:t>
            </a:r>
            <a:endParaRPr lang="nb-NO"/>
          </a:p>
          <a:p>
            <a:r>
              <a:rPr lang="en-GB"/>
              <a:t>In the late 2002 the Norwegian Armed forces got their first IBM LMS and things started to change. </a:t>
            </a:r>
          </a:p>
          <a:p>
            <a:endParaRPr lang="en-GB"/>
          </a:p>
          <a:p>
            <a:r>
              <a:rPr lang="en-GB"/>
              <a:t>The size of the unit responsible for online learning have changed over the years and the chart you see on the screen  is the section at the Norwegian Defence University College responsible for not only ADL , but also other key functions for supporting the faculty in all aspect of teaching, doing assessments, exercises, always looking to benefit from the using technology, digital tools and digital learning methods. </a:t>
            </a:r>
          </a:p>
        </p:txBody>
      </p:sp>
      <p:sp>
        <p:nvSpPr>
          <p:cNvPr id="4" name="Plassholder for lysbildenummer 3"/>
          <p:cNvSpPr>
            <a:spLocks noGrp="1"/>
          </p:cNvSpPr>
          <p:nvPr>
            <p:ph type="sldNum" sz="quarter" idx="5"/>
          </p:nvPr>
        </p:nvSpPr>
        <p:spPr/>
        <p:txBody>
          <a:bodyPr/>
          <a:lstStyle/>
          <a:p>
            <a:fld id="{EC95DDA1-E8B2-473A-8F1C-5862BB1770A2}" type="slidenum">
              <a:rPr lang="nb-NO" smtClean="0"/>
              <a:t>8</a:t>
            </a:fld>
            <a:endParaRPr lang="nb-NO"/>
          </a:p>
        </p:txBody>
      </p:sp>
    </p:spTree>
    <p:extLst>
      <p:ext uri="{BB962C8B-B14F-4D97-AF65-F5344CB8AC3E}">
        <p14:creationId xmlns:p14="http://schemas.microsoft.com/office/powerpoint/2010/main" val="162225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a:t>The Swedish Development unit for leadership and pedagogy is a part of the Military Academy located in Halmstad, Sweden. </a:t>
            </a:r>
          </a:p>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endParaRPr lang="en-US"/>
          </a:p>
          <a:p>
            <a:pPr>
              <a:lnSpc>
                <a:spcPct val="107000"/>
              </a:lnSpc>
              <a:spcBef>
                <a:spcPts val="1800"/>
              </a:spcBef>
              <a:spcAft>
                <a:spcPts val="800"/>
              </a:spcAft>
            </a:pPr>
            <a:r>
              <a:rPr lang="en-US"/>
              <a:t>Mission</a:t>
            </a:r>
            <a:endParaRPr lang="sv-SE"/>
          </a:p>
          <a:p>
            <a:pPr>
              <a:lnSpc>
                <a:spcPct val="107000"/>
              </a:lnSpc>
              <a:spcBef>
                <a:spcPts val="1200"/>
              </a:spcBef>
              <a:spcAft>
                <a:spcPts val="800"/>
              </a:spcAft>
            </a:pPr>
            <a:r>
              <a:rPr lang="en-US"/>
              <a:t>The Swedish Partnership Center’s main focus is to lead the development of net-based learning (ADL) within the Swedish Armed Forces and to do it in the spirit of the supreme commander’s vision:</a:t>
            </a:r>
            <a:endParaRPr lang="sv-SE"/>
          </a:p>
          <a:p>
            <a:pPr>
              <a:lnSpc>
                <a:spcPct val="107000"/>
              </a:lnSpc>
              <a:spcBef>
                <a:spcPts val="1200"/>
              </a:spcBef>
              <a:spcAft>
                <a:spcPts val="800"/>
              </a:spcAft>
            </a:pPr>
            <a:r>
              <a:rPr lang="en-US"/>
              <a:t>“A stronger defense – responding to every threat, facing every challenge.”</a:t>
            </a:r>
            <a:endParaRPr lang="sv-SE"/>
          </a:p>
          <a:p>
            <a:pPr>
              <a:lnSpc>
                <a:spcPct val="107000"/>
              </a:lnSpc>
              <a:spcBef>
                <a:spcPts val="1200"/>
              </a:spcBef>
              <a:spcAft>
                <a:spcPts val="800"/>
              </a:spcAft>
            </a:pPr>
            <a:r>
              <a:rPr lang="en-US"/>
              <a:t>Striving towards the vision means that the Center needs to work on continuous development of a higher degree of professionalism, leading to a well-developed military profession.</a:t>
            </a:r>
          </a:p>
          <a:p>
            <a:pPr>
              <a:lnSpc>
                <a:spcPct val="107000"/>
              </a:lnSpc>
              <a:spcBef>
                <a:spcPts val="1200"/>
              </a:spcBef>
              <a:spcAft>
                <a:spcPts val="800"/>
              </a:spcAft>
            </a:pPr>
            <a:endParaRPr lang="sv-SE"/>
          </a:p>
          <a:p>
            <a:pPr>
              <a:lnSpc>
                <a:spcPct val="107000"/>
              </a:lnSpc>
              <a:spcBef>
                <a:spcPts val="1200"/>
              </a:spcBef>
              <a:spcAft>
                <a:spcPts val="800"/>
              </a:spcAft>
            </a:pPr>
            <a:r>
              <a:rPr lang="en-US"/>
              <a:t>This boils down to five main efforts:</a:t>
            </a:r>
            <a:endParaRPr lang="sv-SE"/>
          </a:p>
          <a:p>
            <a:pPr marL="342900" lvl="0" indent="-342900">
              <a:lnSpc>
                <a:spcPct val="107000"/>
              </a:lnSpc>
              <a:spcAft>
                <a:spcPts val="300"/>
              </a:spcAft>
              <a:buSzPts val="1000"/>
              <a:buFont typeface="Symbol" panose="05050102010706020507" pitchFamily="18" charset="2"/>
              <a:buChar char=""/>
              <a:tabLst>
                <a:tab pos="457200" algn="l"/>
              </a:tabLst>
            </a:pPr>
            <a:r>
              <a:rPr lang="sv-SE" err="1"/>
              <a:t>Development</a:t>
            </a:r>
            <a:r>
              <a:rPr lang="sv-SE"/>
              <a:t> </a:t>
            </a:r>
            <a:r>
              <a:rPr lang="sv-SE" err="1"/>
              <a:t>of</a:t>
            </a:r>
            <a:r>
              <a:rPr lang="sv-SE"/>
              <a:t> </a:t>
            </a:r>
            <a:r>
              <a:rPr lang="sv-SE" err="1"/>
              <a:t>leadership</a:t>
            </a:r>
            <a:r>
              <a:rPr lang="sv-SE"/>
              <a:t> and </a:t>
            </a:r>
            <a:r>
              <a:rPr lang="sv-SE" err="1"/>
              <a:t>pedagogy</a:t>
            </a:r>
            <a:endParaRPr lang="sv-SE"/>
          </a:p>
          <a:p>
            <a:pPr marL="342900" lvl="0" indent="-342900">
              <a:lnSpc>
                <a:spcPct val="107000"/>
              </a:lnSpc>
              <a:spcAft>
                <a:spcPts val="300"/>
              </a:spcAft>
              <a:buSzPts val="1000"/>
              <a:buFont typeface="Symbol" panose="05050102010706020507" pitchFamily="18" charset="2"/>
              <a:buChar char=""/>
              <a:tabLst>
                <a:tab pos="457200" algn="l"/>
              </a:tabLst>
            </a:pPr>
            <a:r>
              <a:rPr lang="sv-SE" err="1"/>
              <a:t>Development</a:t>
            </a:r>
            <a:r>
              <a:rPr lang="sv-SE"/>
              <a:t> </a:t>
            </a:r>
            <a:r>
              <a:rPr lang="sv-SE" err="1"/>
              <a:t>of</a:t>
            </a:r>
            <a:r>
              <a:rPr lang="sv-SE"/>
              <a:t> the ADL </a:t>
            </a:r>
            <a:r>
              <a:rPr lang="sv-SE" err="1"/>
              <a:t>learning</a:t>
            </a:r>
            <a:endParaRPr lang="sv-SE"/>
          </a:p>
          <a:p>
            <a:pPr marL="342900" lvl="0" indent="-342900">
              <a:lnSpc>
                <a:spcPct val="107000"/>
              </a:lnSpc>
              <a:spcAft>
                <a:spcPts val="300"/>
              </a:spcAft>
              <a:buSzPts val="1000"/>
              <a:buFont typeface="Symbol" panose="05050102010706020507" pitchFamily="18" charset="2"/>
              <a:buChar char=""/>
              <a:tabLst>
                <a:tab pos="457200" algn="l"/>
              </a:tabLst>
            </a:pPr>
            <a:r>
              <a:rPr lang="sv-SE" err="1"/>
              <a:t>Coordination</a:t>
            </a:r>
            <a:r>
              <a:rPr lang="sv-SE"/>
              <a:t> </a:t>
            </a:r>
            <a:r>
              <a:rPr lang="sv-SE" err="1"/>
              <a:t>of</a:t>
            </a:r>
            <a:r>
              <a:rPr lang="sv-SE"/>
              <a:t> digital </a:t>
            </a:r>
            <a:r>
              <a:rPr lang="sv-SE" err="1"/>
              <a:t>course</a:t>
            </a:r>
            <a:r>
              <a:rPr lang="sv-SE"/>
              <a:t> </a:t>
            </a:r>
            <a:r>
              <a:rPr lang="sv-SE" err="1"/>
              <a:t>production</a:t>
            </a:r>
            <a:endParaRPr lang="sv-SE"/>
          </a:p>
          <a:p>
            <a:pPr marL="342900" lvl="0" indent="-342900">
              <a:lnSpc>
                <a:spcPct val="107000"/>
              </a:lnSpc>
              <a:spcAft>
                <a:spcPts val="300"/>
              </a:spcAft>
              <a:buSzPts val="1000"/>
              <a:buFont typeface="Symbol" panose="05050102010706020507" pitchFamily="18" charset="2"/>
              <a:buChar char=""/>
              <a:tabLst>
                <a:tab pos="457200" algn="l"/>
              </a:tabLst>
            </a:pPr>
            <a:r>
              <a:rPr lang="sv-SE" err="1"/>
              <a:t>Implementing</a:t>
            </a:r>
            <a:r>
              <a:rPr lang="sv-SE"/>
              <a:t> ADL in multinational </a:t>
            </a:r>
            <a:r>
              <a:rPr lang="sv-SE" err="1"/>
              <a:t>exercises</a:t>
            </a:r>
            <a:endParaRPr lang="sv-SE"/>
          </a:p>
          <a:p>
            <a:pPr marL="342900" lvl="0" indent="-342900">
              <a:lnSpc>
                <a:spcPct val="107000"/>
              </a:lnSpc>
              <a:spcAft>
                <a:spcPts val="800"/>
              </a:spcAft>
              <a:buSzPts val="1000"/>
              <a:buFont typeface="Symbol" panose="05050102010706020507" pitchFamily="18" charset="2"/>
              <a:buChar char=""/>
              <a:tabLst>
                <a:tab pos="457200" algn="l"/>
              </a:tabLst>
            </a:pPr>
            <a:r>
              <a:rPr lang="sv-SE" err="1"/>
              <a:t>Cooperation</a:t>
            </a:r>
            <a:r>
              <a:rPr lang="sv-SE"/>
              <a:t> on an international </a:t>
            </a:r>
            <a:r>
              <a:rPr lang="sv-SE" err="1"/>
              <a:t>level</a:t>
            </a:r>
            <a:endParaRPr lang="sv-SE"/>
          </a:p>
          <a:p>
            <a:pPr marL="0" lvl="0" indent="0" algn="l" rtl="0">
              <a:spcBef>
                <a:spcPts val="480"/>
              </a:spcBef>
              <a:spcAft>
                <a:spcPts val="0"/>
              </a:spcAft>
              <a:buNone/>
            </a:pPr>
            <a:endParaRPr lang="en-US"/>
          </a:p>
        </p:txBody>
      </p:sp>
      <p:sp>
        <p:nvSpPr>
          <p:cNvPr id="147" name="Google Shape;147;p1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3"/>
        <p:cNvGrpSpPr/>
        <p:nvPr/>
      </p:nvGrpSpPr>
      <p:grpSpPr>
        <a:xfrm>
          <a:off x="0" y="0"/>
          <a:ext cx="0" cy="0"/>
          <a:chOff x="0" y="0"/>
          <a:chExt cx="0" cy="0"/>
        </a:xfrm>
      </p:grpSpPr>
      <p:sp>
        <p:nvSpPr>
          <p:cNvPr id="24" name="Google Shape;24;p19"/>
          <p:cNvSpPr txBox="1">
            <a:spLocks noGrp="1"/>
          </p:cNvSpPr>
          <p:nvPr>
            <p:ph type="body" idx="1"/>
          </p:nvPr>
        </p:nvSpPr>
        <p:spPr>
          <a:xfrm>
            <a:off x="871093" y="1858346"/>
            <a:ext cx="10449813" cy="1229411"/>
          </a:xfrm>
          <a:prstGeom prst="rect">
            <a:avLst/>
          </a:prstGeom>
          <a:noFill/>
          <a:ln>
            <a:noFill/>
          </a:ln>
        </p:spPr>
        <p:txBody>
          <a:bodyPr spcFirstLastPara="1" wrap="square" lIns="91425" tIns="45700" rIns="91425" bIns="45700" anchor="t" anchorCtr="0">
            <a:noAutofit/>
          </a:bodyPr>
          <a:lstStyle>
            <a:lvl1pPr marL="457200" lvl="0" indent="-228600" algn="ctr">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spcBef>
                <a:spcPts val="360"/>
              </a:spcBef>
              <a:spcAft>
                <a:spcPts val="0"/>
              </a:spcAft>
              <a:buSzPts val="1350"/>
              <a:buChar char="■"/>
              <a:defRPr/>
            </a:lvl2pPr>
            <a:lvl3pPr marL="1371600" lvl="2" indent="-285750" algn="l">
              <a:spcBef>
                <a:spcPts val="360"/>
              </a:spcBef>
              <a:spcAft>
                <a:spcPts val="0"/>
              </a:spcAft>
              <a:buSzPts val="9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
        <p:nvSpPr>
          <p:cNvPr id="25" name="Google Shape;25;p19"/>
          <p:cNvSpPr txBox="1">
            <a:spLocks noGrp="1"/>
          </p:cNvSpPr>
          <p:nvPr>
            <p:ph type="body" idx="2"/>
          </p:nvPr>
        </p:nvSpPr>
        <p:spPr>
          <a:xfrm>
            <a:off x="2070100" y="3565525"/>
            <a:ext cx="8478838" cy="1934127"/>
          </a:xfrm>
          <a:prstGeom prst="rect">
            <a:avLst/>
          </a:prstGeom>
          <a:noFill/>
          <a:ln>
            <a:noFill/>
          </a:ln>
        </p:spPr>
        <p:txBody>
          <a:bodyPr spcFirstLastPara="1" wrap="square" lIns="91425" tIns="45700" rIns="91425" bIns="45700" anchor="t" anchorCtr="0">
            <a:noAutofit/>
          </a:bodyPr>
          <a:lstStyle>
            <a:lvl1pPr marL="457200" lvl="0" indent="-228600" algn="ctr">
              <a:spcBef>
                <a:spcPts val="480"/>
              </a:spcBef>
              <a:spcAft>
                <a:spcPts val="0"/>
              </a:spcAft>
              <a:buSzPts val="1800"/>
              <a:buNone/>
              <a:defRPr sz="2400" b="1">
                <a:latin typeface="Arial Narrow"/>
                <a:ea typeface="Arial Narrow"/>
                <a:cs typeface="Arial Narrow"/>
                <a:sym typeface="Arial Narrow"/>
              </a:defRPr>
            </a:lvl1pPr>
            <a:lvl2pPr marL="914400" lvl="1" indent="-314325" algn="l">
              <a:spcBef>
                <a:spcPts val="360"/>
              </a:spcBef>
              <a:spcAft>
                <a:spcPts val="0"/>
              </a:spcAft>
              <a:buSzPts val="1350"/>
              <a:buChar char="■"/>
              <a:defRPr/>
            </a:lvl2pPr>
            <a:lvl3pPr marL="1371600" lvl="2" indent="-285750" algn="l">
              <a:spcBef>
                <a:spcPts val="360"/>
              </a:spcBef>
              <a:spcAft>
                <a:spcPts val="0"/>
              </a:spcAft>
              <a:buSzPts val="9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grpSp>
        <p:nvGrpSpPr>
          <p:cNvPr id="26" name="Google Shape;26;p19"/>
          <p:cNvGrpSpPr/>
          <p:nvPr/>
        </p:nvGrpSpPr>
        <p:grpSpPr>
          <a:xfrm>
            <a:off x="1342800" y="6503086"/>
            <a:ext cx="1437679" cy="520620"/>
            <a:chOff x="2207996" y="6533384"/>
            <a:chExt cx="1301341" cy="303291"/>
          </a:xfrm>
        </p:grpSpPr>
        <p:pic>
          <p:nvPicPr>
            <p:cNvPr id="27" name="Google Shape;27;p19" descr="YouTube_icon_block.png"/>
            <p:cNvPicPr preferRelativeResize="0"/>
            <p:nvPr/>
          </p:nvPicPr>
          <p:blipFill rotWithShape="1">
            <a:blip r:embed="rId2">
              <a:alphaModFix/>
            </a:blip>
            <a:srcRect/>
            <a:stretch/>
          </p:blipFill>
          <p:spPr>
            <a:xfrm>
              <a:off x="2207996" y="6533384"/>
              <a:ext cx="233365" cy="202737"/>
            </a:xfrm>
            <a:prstGeom prst="rect">
              <a:avLst/>
            </a:prstGeom>
            <a:noFill/>
            <a:ln>
              <a:noFill/>
            </a:ln>
          </p:spPr>
        </p:pic>
        <p:sp>
          <p:nvSpPr>
            <p:cNvPr id="28" name="Google Shape;28;p19"/>
            <p:cNvSpPr/>
            <p:nvPr/>
          </p:nvSpPr>
          <p:spPr>
            <a:xfrm>
              <a:off x="2475464" y="6559676"/>
              <a:ext cx="10338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err="1">
                  <a:solidFill>
                    <a:schemeClr val="dk1"/>
                  </a:solidFill>
                  <a:latin typeface="Arial"/>
                  <a:ea typeface="Arial"/>
                  <a:cs typeface="Arial"/>
                  <a:sym typeface="Arial"/>
                </a:rPr>
                <a:t>NTSAToday</a:t>
              </a:r>
              <a:endParaRPr sz="1200" b="1">
                <a:solidFill>
                  <a:schemeClr val="dk1"/>
                </a:solidFill>
                <a:latin typeface="Arial"/>
                <a:ea typeface="Arial"/>
                <a:cs typeface="Arial"/>
                <a:sym typeface="Arial"/>
              </a:endParaRPr>
            </a:p>
          </p:txBody>
        </p:sp>
      </p:grpSp>
      <p:pic>
        <p:nvPicPr>
          <p:cNvPr id="29" name="Google Shape;29;p19" descr="Text, logo&#10;&#10;Description automatically generated"/>
          <p:cNvPicPr preferRelativeResize="0"/>
          <p:nvPr/>
        </p:nvPicPr>
        <p:blipFill rotWithShape="1">
          <a:blip r:embed="rId3">
            <a:alphaModFix/>
          </a:blip>
          <a:srcRect/>
          <a:stretch/>
        </p:blipFill>
        <p:spPr>
          <a:xfrm>
            <a:off x="9848997" y="6371281"/>
            <a:ext cx="1094689" cy="438303"/>
          </a:xfrm>
          <a:prstGeom prst="rect">
            <a:avLst/>
          </a:prstGeom>
          <a:noFill/>
          <a:ln>
            <a:noFill/>
          </a:ln>
        </p:spPr>
      </p:pic>
      <p:sp>
        <p:nvSpPr>
          <p:cNvPr id="30" name="Google Shape;30;p19"/>
          <p:cNvSpPr txBox="1">
            <a:spLocks noGrp="1"/>
          </p:cNvSpPr>
          <p:nvPr>
            <p:ph type="sldNum" idx="12"/>
          </p:nvPr>
        </p:nvSpPr>
        <p:spPr>
          <a:xfrm>
            <a:off x="10886876" y="6419966"/>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19"/>
          <p:cNvCxnSpPr/>
          <p:nvPr/>
        </p:nvCxnSpPr>
        <p:spPr>
          <a:xfrm>
            <a:off x="0" y="1361190"/>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cxnSp>
      <p:pic>
        <p:nvPicPr>
          <p:cNvPr id="32" name="Google Shape;32;p19"/>
          <p:cNvPicPr preferRelativeResize="0"/>
          <p:nvPr/>
        </p:nvPicPr>
        <p:blipFill rotWithShape="1">
          <a:blip r:embed="rId4">
            <a:alphaModFix/>
          </a:blip>
          <a:srcRect/>
          <a:stretch/>
        </p:blipFill>
        <p:spPr>
          <a:xfrm>
            <a:off x="0" y="-16800"/>
            <a:ext cx="12192000" cy="1362456"/>
          </a:xfrm>
          <a:prstGeom prst="rect">
            <a:avLst/>
          </a:prstGeom>
          <a:noFill/>
          <a:ln>
            <a:noFill/>
          </a:ln>
        </p:spPr>
      </p:pic>
      <p:grpSp>
        <p:nvGrpSpPr>
          <p:cNvPr id="33" name="Google Shape;33;p19"/>
          <p:cNvGrpSpPr/>
          <p:nvPr/>
        </p:nvGrpSpPr>
        <p:grpSpPr>
          <a:xfrm>
            <a:off x="260862" y="6503087"/>
            <a:ext cx="1044262" cy="282877"/>
            <a:chOff x="260862" y="6503087"/>
            <a:chExt cx="1044262" cy="282877"/>
          </a:xfrm>
        </p:grpSpPr>
        <p:sp>
          <p:nvSpPr>
            <p:cNvPr id="34" name="Google Shape;34;p19"/>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@IITSEC</a:t>
              </a:r>
              <a:endParaRPr/>
            </a:p>
          </p:txBody>
        </p:sp>
        <p:pic>
          <p:nvPicPr>
            <p:cNvPr id="35" name="Google Shape;35;p19"/>
            <p:cNvPicPr preferRelativeResize="0"/>
            <p:nvPr/>
          </p:nvPicPr>
          <p:blipFill rotWithShape="1">
            <a:blip r:embed="rId5">
              <a:alphaModFix/>
            </a:blip>
            <a:srcRect/>
            <a:stretch/>
          </p:blipFill>
          <p:spPr>
            <a:xfrm>
              <a:off x="260862" y="6503087"/>
              <a:ext cx="257814" cy="257814"/>
            </a:xfrm>
            <a:prstGeom prst="rect">
              <a:avLst/>
            </a:prstGeom>
            <a:noFill/>
            <a:ln>
              <a:noFill/>
            </a:ln>
          </p:spPr>
        </p:pic>
      </p:grpSp>
      <p:pic>
        <p:nvPicPr>
          <p:cNvPr id="36" name="Google Shape;36;p19"/>
          <p:cNvPicPr preferRelativeResize="0"/>
          <p:nvPr/>
        </p:nvPicPr>
        <p:blipFill rotWithShape="1">
          <a:blip r:embed="rId6">
            <a:alphaModFix/>
          </a:blip>
          <a:srcRect l="22380" t="14145" r="22571" b="14339"/>
          <a:stretch/>
        </p:blipFill>
        <p:spPr>
          <a:xfrm>
            <a:off x="11720949" y="6333477"/>
            <a:ext cx="473689" cy="47548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7"/>
        <p:cNvGrpSpPr/>
        <p:nvPr/>
      </p:nvGrpSpPr>
      <p:grpSpPr>
        <a:xfrm>
          <a:off x="0" y="0"/>
          <a:ext cx="0" cy="0"/>
          <a:chOff x="0" y="0"/>
          <a:chExt cx="0" cy="0"/>
        </a:xfrm>
      </p:grpSpPr>
      <p:sp>
        <p:nvSpPr>
          <p:cNvPr id="38" name="Google Shape;38;p20"/>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2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0"/>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2345741" y="0"/>
            <a:ext cx="7416800" cy="84124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body" idx="1"/>
          </p:nvPr>
        </p:nvSpPr>
        <p:spPr>
          <a:xfrm>
            <a:off x="593061" y="1053389"/>
            <a:ext cx="10928351" cy="4890211"/>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Clr>
                <a:schemeClr val="dk1"/>
              </a:buClr>
              <a:buSzPts val="2100"/>
              <a:buChar char="⮚"/>
              <a:defRPr sz="2800">
                <a:solidFill>
                  <a:schemeClr val="dk1"/>
                </a:solidFill>
                <a:latin typeface="Arial Narrow"/>
                <a:ea typeface="Arial Narrow"/>
                <a:cs typeface="Arial Narrow"/>
                <a:sym typeface="Arial Narrow"/>
              </a:defRPr>
            </a:lvl1pPr>
            <a:lvl2pPr marL="914400" lvl="1" indent="-3429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2pPr>
            <a:lvl3pPr marL="1371600" lvl="2" indent="-292100" algn="l">
              <a:spcBef>
                <a:spcPts val="400"/>
              </a:spcBef>
              <a:spcAft>
                <a:spcPts val="0"/>
              </a:spcAft>
              <a:buClr>
                <a:schemeClr val="dk1"/>
              </a:buClr>
              <a:buSzPts val="1000"/>
              <a:buChar char="■"/>
              <a:defRPr sz="2000">
                <a:solidFill>
                  <a:schemeClr val="dk1"/>
                </a:solidFill>
                <a:latin typeface="Arial Narrow"/>
                <a:ea typeface="Arial Narrow"/>
                <a:cs typeface="Arial Narrow"/>
                <a:sym typeface="Arial Narrow"/>
              </a:defRPr>
            </a:lvl3pPr>
            <a:lvl4pPr marL="1828800" lvl="3" indent="-291464" algn="l">
              <a:spcBef>
                <a:spcPts val="360"/>
              </a:spcBef>
              <a:spcAft>
                <a:spcPts val="0"/>
              </a:spcAft>
              <a:buClr>
                <a:schemeClr val="dk1"/>
              </a:buClr>
              <a:buSzPts val="990"/>
              <a:buChar char="■"/>
              <a:defRPr sz="1800">
                <a:solidFill>
                  <a:schemeClr val="dk1"/>
                </a:solidFill>
                <a:latin typeface="Arial Narrow"/>
                <a:ea typeface="Arial Narrow"/>
                <a:cs typeface="Arial Narrow"/>
                <a:sym typeface="Arial Narrow"/>
              </a:defRPr>
            </a:lvl4pPr>
            <a:lvl5pPr marL="2286000" lvl="4" indent="-285750" algn="l">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dirty="0"/>
          </a:p>
        </p:txBody>
      </p:sp>
      <p:sp>
        <p:nvSpPr>
          <p:cNvPr id="44" name="Google Shape;44;p21"/>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600">
                <a:solidFill>
                  <a:srgbClr val="000000"/>
                </a:solidFill>
                <a:latin typeface="Tahoma"/>
                <a:ea typeface="Tahoma"/>
                <a:cs typeface="Tahoma"/>
                <a:sym typeface="Tahoma"/>
              </a:defRPr>
            </a:lvl1pPr>
            <a:lvl2pPr marL="0" marR="0" lvl="1" indent="0" algn="r">
              <a:spcBef>
                <a:spcPts val="0"/>
              </a:spcBef>
              <a:spcAft>
                <a:spcPts val="0"/>
              </a:spcAft>
              <a:buNone/>
              <a:defRPr sz="1600">
                <a:solidFill>
                  <a:srgbClr val="000000"/>
                </a:solidFill>
                <a:latin typeface="Tahoma"/>
                <a:ea typeface="Tahoma"/>
                <a:cs typeface="Tahoma"/>
                <a:sym typeface="Tahoma"/>
              </a:defRPr>
            </a:lvl2pPr>
            <a:lvl3pPr marL="0" marR="0" lvl="2" indent="0" algn="r">
              <a:spcBef>
                <a:spcPts val="0"/>
              </a:spcBef>
              <a:spcAft>
                <a:spcPts val="0"/>
              </a:spcAft>
              <a:buNone/>
              <a:defRPr sz="1600">
                <a:solidFill>
                  <a:srgbClr val="000000"/>
                </a:solidFill>
                <a:latin typeface="Tahoma"/>
                <a:ea typeface="Tahoma"/>
                <a:cs typeface="Tahoma"/>
                <a:sym typeface="Tahoma"/>
              </a:defRPr>
            </a:lvl3pPr>
            <a:lvl4pPr marL="0" marR="0" lvl="3" indent="0" algn="r">
              <a:spcBef>
                <a:spcPts val="0"/>
              </a:spcBef>
              <a:spcAft>
                <a:spcPts val="0"/>
              </a:spcAft>
              <a:buNone/>
              <a:defRPr sz="1600">
                <a:solidFill>
                  <a:srgbClr val="000000"/>
                </a:solidFill>
                <a:latin typeface="Tahoma"/>
                <a:ea typeface="Tahoma"/>
                <a:cs typeface="Tahoma"/>
                <a:sym typeface="Tahoma"/>
              </a:defRPr>
            </a:lvl4pPr>
            <a:lvl5pPr marL="0" marR="0" lvl="4" indent="0" algn="r">
              <a:spcBef>
                <a:spcPts val="0"/>
              </a:spcBef>
              <a:spcAft>
                <a:spcPts val="0"/>
              </a:spcAft>
              <a:buNone/>
              <a:defRPr sz="1600">
                <a:solidFill>
                  <a:srgbClr val="000000"/>
                </a:solidFill>
                <a:latin typeface="Tahoma"/>
                <a:ea typeface="Tahoma"/>
                <a:cs typeface="Tahoma"/>
                <a:sym typeface="Tahoma"/>
              </a:defRPr>
            </a:lvl5pPr>
            <a:lvl6pPr marL="0" marR="0" lvl="5" indent="0" algn="r">
              <a:spcBef>
                <a:spcPts val="0"/>
              </a:spcBef>
              <a:spcAft>
                <a:spcPts val="0"/>
              </a:spcAft>
              <a:buNone/>
              <a:defRPr sz="1600">
                <a:solidFill>
                  <a:srgbClr val="000000"/>
                </a:solidFill>
                <a:latin typeface="Tahoma"/>
                <a:ea typeface="Tahoma"/>
                <a:cs typeface="Tahoma"/>
                <a:sym typeface="Tahoma"/>
              </a:defRPr>
            </a:lvl6pPr>
            <a:lvl7pPr marL="0" marR="0" lvl="6" indent="0" algn="r">
              <a:spcBef>
                <a:spcPts val="0"/>
              </a:spcBef>
              <a:spcAft>
                <a:spcPts val="0"/>
              </a:spcAft>
              <a:buNone/>
              <a:defRPr sz="1600">
                <a:solidFill>
                  <a:srgbClr val="000000"/>
                </a:solidFill>
                <a:latin typeface="Tahoma"/>
                <a:ea typeface="Tahoma"/>
                <a:cs typeface="Tahoma"/>
                <a:sym typeface="Tahoma"/>
              </a:defRPr>
            </a:lvl7pPr>
            <a:lvl8pPr marL="0" marR="0" lvl="7" indent="0" algn="r">
              <a:spcBef>
                <a:spcPts val="0"/>
              </a:spcBef>
              <a:spcAft>
                <a:spcPts val="0"/>
              </a:spcAft>
              <a:buNone/>
              <a:defRPr sz="1600">
                <a:solidFill>
                  <a:srgbClr val="000000"/>
                </a:solidFill>
                <a:latin typeface="Tahoma"/>
                <a:ea typeface="Tahoma"/>
                <a:cs typeface="Tahoma"/>
                <a:sym typeface="Tahoma"/>
              </a:defRPr>
            </a:lvl8pPr>
            <a:lvl9pPr marL="0" marR="0" lvl="8" indent="0" algn="r">
              <a:spcBef>
                <a:spcPts val="0"/>
              </a:spcBef>
              <a:spcAft>
                <a:spcPts val="0"/>
              </a:spcAft>
              <a:buNone/>
              <a:defRPr sz="1600">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ed Text and Picture">
  <p:cSld name="Bulleted Text and Picture">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a:spLocks noGrp="1"/>
          </p:cNvSpPr>
          <p:nvPr>
            <p:ph type="pic" idx="2"/>
          </p:nvPr>
        </p:nvSpPr>
        <p:spPr>
          <a:xfrm>
            <a:off x="6105439" y="989946"/>
            <a:ext cx="5609483" cy="4896678"/>
          </a:xfrm>
          <a:prstGeom prst="rect">
            <a:avLst/>
          </a:prstGeom>
          <a:noFill/>
          <a:ln>
            <a:noFill/>
          </a:ln>
        </p:spPr>
      </p:sp>
      <p:sp>
        <p:nvSpPr>
          <p:cNvPr id="49" name="Google Shape;49;p22"/>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ilde fullskjerm">
    <p:spTree>
      <p:nvGrpSpPr>
        <p:cNvPr id="1" name=""/>
        <p:cNvGrpSpPr/>
        <p:nvPr/>
      </p:nvGrpSpPr>
      <p:grpSpPr>
        <a:xfrm>
          <a:off x="0" y="0"/>
          <a:ext cx="0" cy="0"/>
          <a:chOff x="0" y="0"/>
          <a:chExt cx="0" cy="0"/>
        </a:xfrm>
      </p:grpSpPr>
      <p:sp>
        <p:nvSpPr>
          <p:cNvPr id="6" name="Plassholder for bilde 5"/>
          <p:cNvSpPr>
            <a:spLocks noGrp="1"/>
          </p:cNvSpPr>
          <p:nvPr>
            <p:ph type="pic" sz="quarter" idx="13"/>
          </p:nvPr>
        </p:nvSpPr>
        <p:spPr>
          <a:xfrm>
            <a:off x="122769" y="127002"/>
            <a:ext cx="11946468" cy="6273798"/>
          </a:xfrm>
          <a:prstGeom prst="rect">
            <a:avLst/>
          </a:prstGeom>
        </p:spPr>
        <p:txBody>
          <a:bodyPr vert="horz" lIns="91430" tIns="45715" rIns="91430" bIns="45715"/>
          <a:lstStyle>
            <a:lvl1pPr marL="0" indent="0" algn="ctr">
              <a:buNone/>
              <a:defRPr/>
            </a:lvl1pPr>
          </a:lstStyle>
          <a:p>
            <a:pPr lvl="0"/>
            <a:r>
              <a:rPr lang="nb-NO" noProof="0"/>
              <a:t>Klikk ikonet for å legge til et bilde</a:t>
            </a:r>
          </a:p>
        </p:txBody>
      </p:sp>
      <p:sp>
        <p:nvSpPr>
          <p:cNvPr id="3" name="Plassholder for dato 3"/>
          <p:cNvSpPr>
            <a:spLocks noGrp="1"/>
          </p:cNvSpPr>
          <p:nvPr>
            <p:ph type="dt" sz="half" idx="14"/>
          </p:nvPr>
        </p:nvSpPr>
        <p:spPr>
          <a:xfrm>
            <a:off x="3803656" y="7300388"/>
            <a:ext cx="5050365" cy="309034"/>
          </a:xfrm>
          <a:prstGeom prst="rect">
            <a:avLst/>
          </a:prstGeom>
        </p:spPr>
        <p:txBody>
          <a:bodyPr lIns="91430" tIns="45715" rIns="91430" bIns="45715"/>
          <a:lstStyle>
            <a:lvl1pPr algn="ctr" fontAlgn="auto">
              <a:spcBef>
                <a:spcPts val="0"/>
              </a:spcBef>
              <a:spcAft>
                <a:spcPts val="0"/>
              </a:spcAft>
              <a:defRPr sz="1067" smtClean="0">
                <a:solidFill>
                  <a:schemeClr val="bg1">
                    <a:lumMod val="65000"/>
                  </a:schemeClr>
                </a:solidFill>
                <a:latin typeface="Cambria"/>
                <a:ea typeface="+mn-ea"/>
                <a:cs typeface="Cambri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7073C58-9CE4-424A-8BDE-A13300A6630F}" type="datetime3">
              <a:rPr kumimoji="0" lang="en-US" sz="1067" b="0" i="0" u="none" strike="noStrike" kern="1200" cap="none" spc="0" normalizeH="0" baseline="0" noProof="0" smtClean="0">
                <a:ln>
                  <a:noFill/>
                </a:ln>
                <a:solidFill>
                  <a:prstClr val="white">
                    <a:lumMod val="65000"/>
                  </a:prstClr>
                </a:solidFill>
                <a:effectLst/>
                <a:uLnTx/>
                <a:uFillTx/>
                <a:latin typeface="Cambria"/>
                <a:ea typeface="+mn-ea"/>
              </a:rPr>
              <a:pPr marL="0" marR="0" lvl="0" indent="0" algn="ctr" defTabSz="457200" rtl="0" eaLnBrk="1" fontAlgn="auto" latinLnBrk="0" hangingPunct="1">
                <a:lnSpc>
                  <a:spcPct val="100000"/>
                </a:lnSpc>
                <a:spcBef>
                  <a:spcPts val="0"/>
                </a:spcBef>
                <a:spcAft>
                  <a:spcPts val="0"/>
                </a:spcAft>
                <a:buClrTx/>
                <a:buSzTx/>
                <a:buFontTx/>
                <a:buNone/>
                <a:tabLst/>
                <a:defRPr/>
              </a:pPr>
              <a:t>2 October 2024</a:t>
            </a:fld>
            <a:endParaRPr kumimoji="0" lang="nb-NO" sz="1067" b="0" i="0" u="none" strike="noStrike" kern="1200" cap="none" spc="0" normalizeH="0" baseline="0" noProof="0">
              <a:ln>
                <a:noFill/>
              </a:ln>
              <a:solidFill>
                <a:prstClr val="white">
                  <a:lumMod val="65000"/>
                </a:prstClr>
              </a:solidFill>
              <a:effectLst/>
              <a:uLnTx/>
              <a:uFillTx/>
              <a:latin typeface="Cambria"/>
              <a:ea typeface="+mn-ea"/>
            </a:endParaRPr>
          </a:p>
        </p:txBody>
      </p:sp>
      <p:sp>
        <p:nvSpPr>
          <p:cNvPr id="4" name="Plassholder for bunntekst 4"/>
          <p:cNvSpPr>
            <a:spLocks noGrp="1"/>
          </p:cNvSpPr>
          <p:nvPr>
            <p:ph type="ftr" sz="quarter" idx="15"/>
          </p:nvPr>
        </p:nvSpPr>
        <p:spPr>
          <a:xfrm>
            <a:off x="3803656" y="7069672"/>
            <a:ext cx="5050365" cy="311151"/>
          </a:xfrm>
          <a:prstGeom prst="rect">
            <a:avLst/>
          </a:prstGeom>
        </p:spPr>
        <p:txBody>
          <a:bodyPr lIns="91430" tIns="45715" rIns="91430" bIns="45715"/>
          <a:lstStyle>
            <a:lvl1pPr algn="ctr" fontAlgn="auto">
              <a:spcBef>
                <a:spcPts val="0"/>
              </a:spcBef>
              <a:spcAft>
                <a:spcPts val="0"/>
              </a:spcAft>
              <a:defRPr sz="1067" dirty="0" smtClean="0">
                <a:solidFill>
                  <a:srgbClr val="A6A6A6"/>
                </a:solidFill>
                <a:latin typeface="Cambria"/>
                <a:ea typeface="+mn-ea"/>
                <a:cs typeface="Cambri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067" b="0" i="0" u="none" strike="noStrike" kern="1200" cap="none" spc="0" normalizeH="0" baseline="0" noProof="0">
              <a:ln>
                <a:noFill/>
              </a:ln>
              <a:solidFill>
                <a:srgbClr val="A6A6A6"/>
              </a:solidFill>
              <a:effectLst/>
              <a:uLnTx/>
              <a:uFillTx/>
              <a:latin typeface="Cambria"/>
              <a:ea typeface="+mn-ea"/>
            </a:endParaRPr>
          </a:p>
        </p:txBody>
      </p:sp>
    </p:spTree>
    <p:extLst>
      <p:ext uri="{BB962C8B-B14F-4D97-AF65-F5344CB8AC3E}">
        <p14:creationId xmlns:p14="http://schemas.microsoft.com/office/powerpoint/2010/main" val="1473985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299609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601963" y="989946"/>
            <a:ext cx="11006952" cy="4896678"/>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30200" algn="l" rtl="0">
              <a:spcBef>
                <a:spcPts val="640"/>
              </a:spcBef>
              <a:spcAft>
                <a:spcPts val="0"/>
              </a:spcAft>
              <a:buClr>
                <a:schemeClr val="folHlink"/>
              </a:buClr>
              <a:buSzPts val="1600"/>
              <a:buFont typeface="Noto Sans Symbols"/>
              <a:buChar char="■"/>
              <a:defRPr sz="3200" b="0" i="0" u="none" strike="noStrike" cap="none">
                <a:solidFill>
                  <a:schemeClr val="dk1"/>
                </a:solidFill>
                <a:latin typeface="Tahoma"/>
                <a:ea typeface="Tahoma"/>
                <a:cs typeface="Tahoma"/>
                <a:sym typeface="Tahoma"/>
              </a:defRPr>
            </a:lvl3pPr>
            <a:lvl4pPr marL="1828800" marR="0" lvl="3" indent="-321745" algn="l" rtl="0">
              <a:spcBef>
                <a:spcPts val="533"/>
              </a:spcBef>
              <a:spcAft>
                <a:spcPts val="0"/>
              </a:spcAft>
              <a:buClr>
                <a:schemeClr val="accent2"/>
              </a:buClr>
              <a:buSzPts val="1467"/>
              <a:buFont typeface="Noto Sans Symbols"/>
              <a:buChar char="■"/>
              <a:defRPr sz="2667" b="0" i="0" u="none" strike="noStrike" cap="none">
                <a:solidFill>
                  <a:schemeClr val="dk1"/>
                </a:solidFill>
                <a:latin typeface="Tahoma"/>
                <a:ea typeface="Tahoma"/>
                <a:cs typeface="Tahoma"/>
                <a:sym typeface="Tahoma"/>
              </a:defRPr>
            </a:lvl4pPr>
            <a:lvl5pPr marL="2286000" marR="0" lvl="4"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5pPr>
            <a:lvl6pPr marL="2743200" marR="0" lvl="5"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6pPr>
            <a:lvl7pPr marL="3200400" marR="0" lvl="6"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7pPr>
            <a:lvl8pPr marL="3657600" marR="0" lvl="7"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8pPr>
            <a:lvl9pPr marL="4114800" marR="0" lvl="8"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9pPr>
          </a:lstStyle>
          <a:p>
            <a:endParaRPr/>
          </a:p>
        </p:txBody>
      </p:sp>
      <p:sp>
        <p:nvSpPr>
          <p:cNvPr id="11" name="Google Shape;11;p18"/>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00" b="1" i="0" u="none" strike="noStrike" cap="none">
                <a:solidFill>
                  <a:schemeClr val="lt1"/>
                </a:solidFill>
                <a:latin typeface="Tahoma"/>
                <a:ea typeface="Tahoma"/>
                <a:cs typeface="Tahoma"/>
                <a:sym typeface="Tahoma"/>
              </a:defRPr>
            </a:lvl1pPr>
            <a:lvl2pPr marR="0" lvl="1" algn="l" rtl="0">
              <a:spcBef>
                <a:spcPts val="0"/>
              </a:spcBef>
              <a:spcAft>
                <a:spcPts val="0"/>
              </a:spcAft>
              <a:buSzPts val="1400"/>
              <a:buNone/>
              <a:defRPr sz="4267" b="1" i="0" u="none" strike="noStrike" cap="none">
                <a:solidFill>
                  <a:srgbClr val="F77B0B"/>
                </a:solidFill>
                <a:latin typeface="Tahoma"/>
                <a:ea typeface="Tahoma"/>
                <a:cs typeface="Tahoma"/>
                <a:sym typeface="Tahoma"/>
              </a:defRPr>
            </a:lvl2pPr>
            <a:lvl3pPr marR="0" lvl="2" algn="l" rtl="0">
              <a:spcBef>
                <a:spcPts val="0"/>
              </a:spcBef>
              <a:spcAft>
                <a:spcPts val="0"/>
              </a:spcAft>
              <a:buSzPts val="1400"/>
              <a:buNone/>
              <a:defRPr sz="4267" b="1" i="0" u="none" strike="noStrike" cap="none">
                <a:solidFill>
                  <a:srgbClr val="F77B0B"/>
                </a:solidFill>
                <a:latin typeface="Tahoma"/>
                <a:ea typeface="Tahoma"/>
                <a:cs typeface="Tahoma"/>
                <a:sym typeface="Tahoma"/>
              </a:defRPr>
            </a:lvl3pPr>
            <a:lvl4pPr marR="0" lvl="3" algn="l" rtl="0">
              <a:spcBef>
                <a:spcPts val="0"/>
              </a:spcBef>
              <a:spcAft>
                <a:spcPts val="0"/>
              </a:spcAft>
              <a:buSzPts val="1400"/>
              <a:buNone/>
              <a:defRPr sz="4267" b="1" i="0" u="none" strike="noStrike" cap="none">
                <a:solidFill>
                  <a:srgbClr val="F77B0B"/>
                </a:solidFill>
                <a:latin typeface="Tahoma"/>
                <a:ea typeface="Tahoma"/>
                <a:cs typeface="Tahoma"/>
                <a:sym typeface="Tahoma"/>
              </a:defRPr>
            </a:lvl4pPr>
            <a:lvl5pPr marR="0" lvl="4" algn="l" rtl="0">
              <a:spcBef>
                <a:spcPts val="0"/>
              </a:spcBef>
              <a:spcAft>
                <a:spcPts val="0"/>
              </a:spcAft>
              <a:buSzPts val="1400"/>
              <a:buNone/>
              <a:defRPr sz="4267" b="1" i="0" u="none" strike="noStrike" cap="none">
                <a:solidFill>
                  <a:srgbClr val="F77B0B"/>
                </a:solidFill>
                <a:latin typeface="Tahoma"/>
                <a:ea typeface="Tahoma"/>
                <a:cs typeface="Tahoma"/>
                <a:sym typeface="Tahoma"/>
              </a:defRPr>
            </a:lvl5pPr>
            <a:lvl6pPr marR="0" lvl="5" algn="l" rtl="0">
              <a:spcBef>
                <a:spcPts val="0"/>
              </a:spcBef>
              <a:spcAft>
                <a:spcPts val="0"/>
              </a:spcAft>
              <a:buSzPts val="1400"/>
              <a:buNone/>
              <a:defRPr sz="4267" b="1" i="0" u="none" strike="noStrike" cap="none">
                <a:solidFill>
                  <a:srgbClr val="F77B0B"/>
                </a:solidFill>
                <a:latin typeface="Tahoma"/>
                <a:ea typeface="Tahoma"/>
                <a:cs typeface="Tahoma"/>
                <a:sym typeface="Tahoma"/>
              </a:defRPr>
            </a:lvl6pPr>
            <a:lvl7pPr marR="0" lvl="6" algn="l" rtl="0">
              <a:spcBef>
                <a:spcPts val="0"/>
              </a:spcBef>
              <a:spcAft>
                <a:spcPts val="0"/>
              </a:spcAft>
              <a:buSzPts val="1400"/>
              <a:buNone/>
              <a:defRPr sz="4267" b="1" i="0" u="none" strike="noStrike" cap="none">
                <a:solidFill>
                  <a:srgbClr val="F77B0B"/>
                </a:solidFill>
                <a:latin typeface="Tahoma"/>
                <a:ea typeface="Tahoma"/>
                <a:cs typeface="Tahoma"/>
                <a:sym typeface="Tahoma"/>
              </a:defRPr>
            </a:lvl7pPr>
            <a:lvl8pPr marR="0" lvl="7" algn="l" rtl="0">
              <a:spcBef>
                <a:spcPts val="0"/>
              </a:spcBef>
              <a:spcAft>
                <a:spcPts val="0"/>
              </a:spcAft>
              <a:buSzPts val="1400"/>
              <a:buNone/>
              <a:defRPr sz="4267" b="1" i="0" u="none" strike="noStrike" cap="none">
                <a:solidFill>
                  <a:srgbClr val="F77B0B"/>
                </a:solidFill>
                <a:latin typeface="Tahoma"/>
                <a:ea typeface="Tahoma"/>
                <a:cs typeface="Tahoma"/>
                <a:sym typeface="Tahoma"/>
              </a:defRPr>
            </a:lvl8pPr>
            <a:lvl9pPr marR="0" lvl="8" algn="l" rtl="0">
              <a:spcBef>
                <a:spcPts val="0"/>
              </a:spcBef>
              <a:spcAft>
                <a:spcPts val="0"/>
              </a:spcAft>
              <a:buSzPts val="1400"/>
              <a:buNone/>
              <a:defRPr sz="4267" b="1" i="0" u="none" strike="noStrike" cap="none">
                <a:solidFill>
                  <a:srgbClr val="F77B0B"/>
                </a:solidFill>
                <a:latin typeface="Tahoma"/>
                <a:ea typeface="Tahoma"/>
                <a:cs typeface="Tahoma"/>
                <a:sym typeface="Tahoma"/>
              </a:defRPr>
            </a:lvl9pPr>
          </a:lstStyle>
          <a:p>
            <a:endParaRPr/>
          </a:p>
        </p:txBody>
      </p:sp>
      <p:sp>
        <p:nvSpPr>
          <p:cNvPr id="12" name="Google Shape;12;p18"/>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133" b="0" i="0" u="none" strike="noStrike" cap="none">
                <a:solidFill>
                  <a:schemeClr val="dk1"/>
                </a:solidFill>
                <a:latin typeface="Tahoma"/>
                <a:ea typeface="Tahoma"/>
                <a:cs typeface="Tahoma"/>
                <a:sym typeface="Tahoma"/>
              </a:defRPr>
            </a:lvl1pPr>
            <a:lvl2pPr marL="0" marR="0" lvl="1" indent="0" algn="r" rtl="0">
              <a:spcBef>
                <a:spcPts val="0"/>
              </a:spcBef>
              <a:spcAft>
                <a:spcPts val="0"/>
              </a:spcAft>
              <a:buNone/>
              <a:defRPr sz="2133" b="0" i="0" u="none" strike="noStrike" cap="none">
                <a:solidFill>
                  <a:schemeClr val="dk1"/>
                </a:solidFill>
                <a:latin typeface="Tahoma"/>
                <a:ea typeface="Tahoma"/>
                <a:cs typeface="Tahoma"/>
                <a:sym typeface="Tahoma"/>
              </a:defRPr>
            </a:lvl2pPr>
            <a:lvl3pPr marL="0" marR="0" lvl="2" indent="0" algn="r" rtl="0">
              <a:spcBef>
                <a:spcPts val="0"/>
              </a:spcBef>
              <a:spcAft>
                <a:spcPts val="0"/>
              </a:spcAft>
              <a:buNone/>
              <a:defRPr sz="2133" b="0" i="0" u="none" strike="noStrike" cap="none">
                <a:solidFill>
                  <a:schemeClr val="dk1"/>
                </a:solidFill>
                <a:latin typeface="Tahoma"/>
                <a:ea typeface="Tahoma"/>
                <a:cs typeface="Tahoma"/>
                <a:sym typeface="Tahoma"/>
              </a:defRPr>
            </a:lvl3pPr>
            <a:lvl4pPr marL="0" marR="0" lvl="3" indent="0" algn="r" rtl="0">
              <a:spcBef>
                <a:spcPts val="0"/>
              </a:spcBef>
              <a:spcAft>
                <a:spcPts val="0"/>
              </a:spcAft>
              <a:buNone/>
              <a:defRPr sz="2133" b="0" i="0" u="none" strike="noStrike" cap="none">
                <a:solidFill>
                  <a:schemeClr val="dk1"/>
                </a:solidFill>
                <a:latin typeface="Tahoma"/>
                <a:ea typeface="Tahoma"/>
                <a:cs typeface="Tahoma"/>
                <a:sym typeface="Tahoma"/>
              </a:defRPr>
            </a:lvl4pPr>
            <a:lvl5pPr marL="0" marR="0" lvl="4" indent="0" algn="r" rtl="0">
              <a:spcBef>
                <a:spcPts val="0"/>
              </a:spcBef>
              <a:spcAft>
                <a:spcPts val="0"/>
              </a:spcAft>
              <a:buNone/>
              <a:defRPr sz="2133" b="0" i="0" u="none" strike="noStrike" cap="none">
                <a:solidFill>
                  <a:schemeClr val="dk1"/>
                </a:solidFill>
                <a:latin typeface="Tahoma"/>
                <a:ea typeface="Tahoma"/>
                <a:cs typeface="Tahoma"/>
                <a:sym typeface="Tahoma"/>
              </a:defRPr>
            </a:lvl5pPr>
            <a:lvl6pPr marL="0" marR="0" lvl="5" indent="0" algn="r" rtl="0">
              <a:spcBef>
                <a:spcPts val="0"/>
              </a:spcBef>
              <a:spcAft>
                <a:spcPts val="0"/>
              </a:spcAft>
              <a:buNone/>
              <a:defRPr sz="2133" b="0" i="0" u="none" strike="noStrike" cap="none">
                <a:solidFill>
                  <a:schemeClr val="dk1"/>
                </a:solidFill>
                <a:latin typeface="Tahoma"/>
                <a:ea typeface="Tahoma"/>
                <a:cs typeface="Tahoma"/>
                <a:sym typeface="Tahoma"/>
              </a:defRPr>
            </a:lvl6pPr>
            <a:lvl7pPr marL="0" marR="0" lvl="6" indent="0" algn="r" rtl="0">
              <a:spcBef>
                <a:spcPts val="0"/>
              </a:spcBef>
              <a:spcAft>
                <a:spcPts val="0"/>
              </a:spcAft>
              <a:buNone/>
              <a:defRPr sz="2133" b="0" i="0" u="none" strike="noStrike" cap="none">
                <a:solidFill>
                  <a:schemeClr val="dk1"/>
                </a:solidFill>
                <a:latin typeface="Tahoma"/>
                <a:ea typeface="Tahoma"/>
                <a:cs typeface="Tahoma"/>
                <a:sym typeface="Tahoma"/>
              </a:defRPr>
            </a:lvl7pPr>
            <a:lvl8pPr marL="0" marR="0" lvl="7" indent="0" algn="r" rtl="0">
              <a:spcBef>
                <a:spcPts val="0"/>
              </a:spcBef>
              <a:spcAft>
                <a:spcPts val="0"/>
              </a:spcAft>
              <a:buNone/>
              <a:defRPr sz="2133" b="0" i="0" u="none" strike="noStrike" cap="none">
                <a:solidFill>
                  <a:schemeClr val="dk1"/>
                </a:solidFill>
                <a:latin typeface="Tahoma"/>
                <a:ea typeface="Tahoma"/>
                <a:cs typeface="Tahoma"/>
                <a:sym typeface="Tahoma"/>
              </a:defRPr>
            </a:lvl8pPr>
            <a:lvl9pPr marL="0" marR="0" lvl="8" indent="0" algn="r" rtl="0">
              <a:spcBef>
                <a:spcPts val="0"/>
              </a:spcBef>
              <a:spcAft>
                <a:spcPts val="0"/>
              </a:spcAft>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p18"/>
          <p:cNvGrpSpPr/>
          <p:nvPr/>
        </p:nvGrpSpPr>
        <p:grpSpPr>
          <a:xfrm>
            <a:off x="1305124" y="6512595"/>
            <a:ext cx="1399716" cy="276959"/>
            <a:chOff x="2207996" y="6472185"/>
            <a:chExt cx="1399716" cy="276959"/>
          </a:xfrm>
        </p:grpSpPr>
        <p:pic>
          <p:nvPicPr>
            <p:cNvPr id="14" name="Google Shape;14;p18" descr="YouTube_icon_block.png"/>
            <p:cNvPicPr preferRelativeResize="0"/>
            <p:nvPr/>
          </p:nvPicPr>
          <p:blipFill rotWithShape="1">
            <a:blip r:embed="rId8">
              <a:alphaModFix/>
            </a:blip>
            <a:srcRect/>
            <a:stretch/>
          </p:blipFill>
          <p:spPr>
            <a:xfrm>
              <a:off x="2207996" y="6485179"/>
              <a:ext cx="334590" cy="250942"/>
            </a:xfrm>
            <a:prstGeom prst="rect">
              <a:avLst/>
            </a:prstGeom>
            <a:noFill/>
            <a:ln>
              <a:noFill/>
            </a:ln>
          </p:spPr>
        </p:pic>
        <p:sp>
          <p:nvSpPr>
            <p:cNvPr id="15" name="Google Shape;15;p18"/>
            <p:cNvSpPr/>
            <p:nvPr/>
          </p:nvSpPr>
          <p:spPr>
            <a:xfrm>
              <a:off x="2513023" y="6472185"/>
              <a:ext cx="109468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u="none" strike="noStrike" cap="none" err="1">
                  <a:solidFill>
                    <a:schemeClr val="dk1"/>
                  </a:solidFill>
                  <a:latin typeface="Arial"/>
                  <a:ea typeface="Arial"/>
                  <a:cs typeface="Arial"/>
                  <a:sym typeface="Arial"/>
                </a:rPr>
                <a:t>NTSAToday</a:t>
              </a:r>
              <a:endParaRPr sz="1200" b="1">
                <a:solidFill>
                  <a:schemeClr val="dk1"/>
                </a:solidFill>
                <a:latin typeface="Arial"/>
                <a:ea typeface="Arial"/>
                <a:cs typeface="Arial"/>
                <a:sym typeface="Arial"/>
              </a:endParaRPr>
            </a:p>
          </p:txBody>
        </p:sp>
      </p:grpSp>
      <p:pic>
        <p:nvPicPr>
          <p:cNvPr id="16" name="Google Shape;16;p18" descr="Text, logo&#10;&#10;Description automatically generated"/>
          <p:cNvPicPr preferRelativeResize="0"/>
          <p:nvPr/>
        </p:nvPicPr>
        <p:blipFill rotWithShape="1">
          <a:blip r:embed="rId9">
            <a:alphaModFix/>
          </a:blip>
          <a:srcRect/>
          <a:stretch/>
        </p:blipFill>
        <p:spPr>
          <a:xfrm>
            <a:off x="9937392" y="6352841"/>
            <a:ext cx="1094689" cy="438303"/>
          </a:xfrm>
          <a:prstGeom prst="rect">
            <a:avLst/>
          </a:prstGeom>
          <a:noFill/>
          <a:ln>
            <a:noFill/>
          </a:ln>
        </p:spPr>
      </p:pic>
      <p:pic>
        <p:nvPicPr>
          <p:cNvPr id="17" name="Google Shape;17;p18"/>
          <p:cNvPicPr preferRelativeResize="0"/>
          <p:nvPr/>
        </p:nvPicPr>
        <p:blipFill rotWithShape="1">
          <a:blip r:embed="rId10">
            <a:alphaModFix/>
          </a:blip>
          <a:srcRect t="100" b="100"/>
          <a:stretch/>
        </p:blipFill>
        <p:spPr>
          <a:xfrm>
            <a:off x="0" y="1474"/>
            <a:ext cx="12212320" cy="823509"/>
          </a:xfrm>
          <a:prstGeom prst="rect">
            <a:avLst/>
          </a:prstGeom>
          <a:noFill/>
          <a:ln>
            <a:noFill/>
          </a:ln>
        </p:spPr>
      </p:pic>
      <p:grpSp>
        <p:nvGrpSpPr>
          <p:cNvPr id="18" name="Google Shape;18;p18"/>
          <p:cNvGrpSpPr/>
          <p:nvPr/>
        </p:nvGrpSpPr>
        <p:grpSpPr>
          <a:xfrm>
            <a:off x="260862" y="6503087"/>
            <a:ext cx="1044262" cy="282877"/>
            <a:chOff x="260862" y="6503087"/>
            <a:chExt cx="1044262" cy="282877"/>
          </a:xfrm>
        </p:grpSpPr>
        <p:sp>
          <p:nvSpPr>
            <p:cNvPr id="19" name="Google Shape;19;p18"/>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@IITSEC</a:t>
              </a:r>
              <a:endParaRPr/>
            </a:p>
          </p:txBody>
        </p:sp>
        <p:pic>
          <p:nvPicPr>
            <p:cNvPr id="20" name="Google Shape;20;p18"/>
            <p:cNvPicPr preferRelativeResize="0"/>
            <p:nvPr/>
          </p:nvPicPr>
          <p:blipFill rotWithShape="1">
            <a:blip r:embed="rId11">
              <a:alphaModFix/>
            </a:blip>
            <a:srcRect/>
            <a:stretch/>
          </p:blipFill>
          <p:spPr>
            <a:xfrm>
              <a:off x="260862" y="6503087"/>
              <a:ext cx="257814" cy="257814"/>
            </a:xfrm>
            <a:prstGeom prst="rect">
              <a:avLst/>
            </a:prstGeom>
            <a:noFill/>
            <a:ln>
              <a:noFill/>
            </a:ln>
          </p:spPr>
        </p:pic>
      </p:grpSp>
      <p:pic>
        <p:nvPicPr>
          <p:cNvPr id="21" name="Google Shape;21;p18"/>
          <p:cNvPicPr preferRelativeResize="0"/>
          <p:nvPr/>
        </p:nvPicPr>
        <p:blipFill rotWithShape="1">
          <a:blip r:embed="rId12">
            <a:alphaModFix/>
          </a:blip>
          <a:srcRect l="22380" t="14145" r="22571" b="14339"/>
          <a:stretch/>
        </p:blipFill>
        <p:spPr>
          <a:xfrm>
            <a:off x="11720949" y="6333477"/>
            <a:ext cx="473689" cy="475488"/>
          </a:xfrm>
          <a:prstGeom prst="rect">
            <a:avLst/>
          </a:prstGeom>
          <a:noFill/>
          <a:ln>
            <a:noFill/>
          </a:ln>
        </p:spPr>
      </p:pic>
      <p:sp>
        <p:nvSpPr>
          <p:cNvPr id="22" name="Google Shape;22;p18"/>
          <p:cNvSpPr txBox="1"/>
          <p:nvPr/>
        </p:nvSpPr>
        <p:spPr>
          <a:xfrm>
            <a:off x="5561775" y="6642100"/>
            <a:ext cx="1096962"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dirty="0">
                <a:solidFill>
                  <a:srgbClr val="000000"/>
                </a:solidFill>
                <a:latin typeface="Calibri"/>
                <a:ea typeface="Calibri"/>
                <a:cs typeface="Calibri"/>
                <a:sym typeface="Calibri"/>
              </a:rPr>
              <a:t>NATO UNCLASSIFIED</a:t>
            </a:r>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8.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jpeg"/><Relationship Id="rId10" Type="http://schemas.openxmlformats.org/officeDocument/2006/relationships/image" Target="../media/image43.jpeg"/><Relationship Id="rId4" Type="http://schemas.openxmlformats.org/officeDocument/2006/relationships/image" Target="../media/image39.jpeg"/><Relationship Id="rId9"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46.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6.pn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36.png"/><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96.png"/><Relationship Id="rId10" Type="http://schemas.openxmlformats.org/officeDocument/2006/relationships/image" Target="../media/image97.jpeg"/><Relationship Id="rId4" Type="http://schemas.openxmlformats.org/officeDocument/2006/relationships/image" Target="../media/image95.png"/><Relationship Id="rId9"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hyperlink" Target="http://www.nordicadl.com"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a:spLocks noGrp="1"/>
          </p:cNvSpPr>
          <p:nvPr>
            <p:ph type="body" idx="1"/>
          </p:nvPr>
        </p:nvSpPr>
        <p:spPr>
          <a:xfrm>
            <a:off x="390918" y="2861782"/>
            <a:ext cx="11411100" cy="1126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100"/>
              <a:buNone/>
            </a:pPr>
            <a:r>
              <a:rPr lang="en-US" dirty="0">
                <a:latin typeface="Arial" panose="020B0604020202020204" pitchFamily="34" charset="0"/>
                <a:cs typeface="Arial" panose="020B0604020202020204" pitchFamily="34" charset="0"/>
              </a:rPr>
              <a:t>24T22:  The Development of a Resilient ADL Capacity Through Long Term Nordic Military Partnership</a:t>
            </a:r>
          </a:p>
          <a:p>
            <a:pPr marL="0" lvl="0" indent="0" algn="l" rtl="0">
              <a:spcBef>
                <a:spcPts val="400"/>
              </a:spcBef>
              <a:spcAft>
                <a:spcPts val="0"/>
              </a:spcAft>
              <a:buSzPts val="1500"/>
              <a:buNone/>
            </a:pPr>
            <a:endParaRPr dirty="0">
              <a:latin typeface="Arial" panose="020B0604020202020204" pitchFamily="34" charset="0"/>
              <a:cs typeface="Arial" panose="020B0604020202020204" pitchFamily="34" charset="0"/>
            </a:endParaRPr>
          </a:p>
          <a:p>
            <a:pPr marL="0" lvl="0" indent="0" algn="ctr" rtl="0">
              <a:spcBef>
                <a:spcPts val="560"/>
              </a:spcBef>
              <a:spcAft>
                <a:spcPts val="0"/>
              </a:spcAft>
              <a:buSzPts val="2100"/>
              <a:buNone/>
            </a:pPr>
            <a:endParaRPr dirty="0">
              <a:latin typeface="Arial" panose="020B0604020202020204" pitchFamily="34" charset="0"/>
              <a:cs typeface="Arial" panose="020B0604020202020204" pitchFamily="34" charset="0"/>
            </a:endParaRPr>
          </a:p>
          <a:p>
            <a:pPr marL="0" lvl="0" indent="0" algn="ctr" rtl="0">
              <a:spcBef>
                <a:spcPts val="560"/>
              </a:spcBef>
              <a:spcAft>
                <a:spcPts val="0"/>
              </a:spcAft>
              <a:buSzPts val="2100"/>
              <a:buNone/>
            </a:pPr>
            <a:endParaRPr dirty="0">
              <a:latin typeface="Arial" panose="020B0604020202020204" pitchFamily="34" charset="0"/>
              <a:cs typeface="Arial" panose="020B0604020202020204" pitchFamily="34" charset="0"/>
            </a:endParaRPr>
          </a:p>
        </p:txBody>
      </p:sp>
      <p:sp>
        <p:nvSpPr>
          <p:cNvPr id="56" name="Google Shape;56;p1"/>
          <p:cNvSpPr txBox="1">
            <a:spLocks noGrp="1"/>
          </p:cNvSpPr>
          <p:nvPr>
            <p:ph type="body" idx="2"/>
          </p:nvPr>
        </p:nvSpPr>
        <p:spPr>
          <a:xfrm>
            <a:off x="1007464" y="3893939"/>
            <a:ext cx="10177071" cy="248212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sz="2200" dirty="0"/>
              <a:t>Cdr. Geir Belgen Isaksen</a:t>
            </a:r>
            <a:r>
              <a:rPr lang="en-US" sz="2200" dirty="0">
                <a:latin typeface="Arial Narrow"/>
                <a:ea typeface="Arial Narrow"/>
                <a:cs typeface="Arial Narrow"/>
                <a:sym typeface="Arial Narrow"/>
              </a:rPr>
              <a:t>, </a:t>
            </a:r>
            <a:r>
              <a:rPr lang="en-US" sz="2200" dirty="0"/>
              <a:t>Norwegian </a:t>
            </a:r>
            <a:r>
              <a:rPr lang="en-US" sz="2200" dirty="0" err="1"/>
              <a:t>Defence</a:t>
            </a:r>
            <a:r>
              <a:rPr lang="en-US" sz="2200" dirty="0"/>
              <a:t> University College</a:t>
            </a:r>
            <a:endParaRPr sz="2200" dirty="0"/>
          </a:p>
          <a:p>
            <a:pPr marL="0" indent="0"/>
            <a:r>
              <a:rPr lang="en-US" sz="2200" dirty="0"/>
              <a:t>Major Ville Kostian, The Finnish </a:t>
            </a:r>
            <a:r>
              <a:rPr lang="en-US" sz="2200" dirty="0" err="1"/>
              <a:t>Defence</a:t>
            </a:r>
            <a:r>
              <a:rPr lang="en-US" sz="2200" dirty="0"/>
              <a:t> Forces, Shared Services Centre</a:t>
            </a:r>
            <a:endParaRPr sz="2200" dirty="0"/>
          </a:p>
          <a:p>
            <a:pPr marL="0" indent="0"/>
            <a:r>
              <a:rPr lang="en-US" sz="2200" dirty="0"/>
              <a:t>Major Tohmas Ax, Swedish Military Academy</a:t>
            </a:r>
          </a:p>
          <a:p>
            <a:pPr marL="0" indent="0"/>
            <a:r>
              <a:rPr lang="en-US" sz="2200" dirty="0"/>
              <a:t>Major Niclas Ljung, Swedish Military Academy</a:t>
            </a:r>
          </a:p>
          <a:p>
            <a:pPr marL="0" indent="0"/>
            <a:r>
              <a:rPr lang="en-US" sz="2200" dirty="0"/>
              <a:t>Major Steffen </a:t>
            </a:r>
            <a:r>
              <a:rPr lang="en-US" sz="2200" dirty="0" err="1"/>
              <a:t>Waedeled</a:t>
            </a:r>
            <a:r>
              <a:rPr lang="en-US" sz="2200" dirty="0"/>
              <a:t>-Moeller, Royal Danish </a:t>
            </a:r>
            <a:r>
              <a:rPr lang="en-US" sz="2200" dirty="0" err="1"/>
              <a:t>Defence</a:t>
            </a:r>
            <a:r>
              <a:rPr lang="en-US" sz="2200" dirty="0"/>
              <a:t> College</a:t>
            </a:r>
            <a:endParaRPr sz="2200" dirty="0"/>
          </a:p>
          <a:p>
            <a:pPr marL="0" indent="0"/>
            <a:r>
              <a:rPr lang="en-US" sz="2200" dirty="0"/>
              <a:t>Major (r) Michael Thorsen, Royal Danish </a:t>
            </a:r>
            <a:r>
              <a:rPr lang="en-US" sz="2200" dirty="0" err="1"/>
              <a:t>Defence</a:t>
            </a:r>
            <a:r>
              <a:rPr lang="en-US" sz="2200" dirty="0"/>
              <a:t> College</a:t>
            </a:r>
            <a:endParaRPr sz="2200" dirty="0"/>
          </a:p>
          <a:p>
            <a:pPr marL="0" lvl="0" indent="0" algn="ctr" rtl="0">
              <a:spcBef>
                <a:spcPts val="480"/>
              </a:spcBef>
              <a:spcAft>
                <a:spcPts val="0"/>
              </a:spcAft>
              <a:buSzPts val="1800"/>
              <a:buNone/>
            </a:pPr>
            <a:endParaRPr lang="en-US" sz="2200" dirty="0"/>
          </a:p>
          <a:p>
            <a:pPr marL="0" lvl="0" indent="0" algn="ctr" rtl="0">
              <a:spcBef>
                <a:spcPts val="480"/>
              </a:spcBef>
              <a:spcAft>
                <a:spcPts val="0"/>
              </a:spcAft>
              <a:buSzPts val="1800"/>
              <a:buNone/>
            </a:pPr>
            <a:endParaRPr sz="2200" dirty="0">
              <a:latin typeface="Arial Narrow"/>
              <a:ea typeface="Arial Narrow"/>
              <a:cs typeface="Arial Narrow"/>
              <a:sym typeface="Arial Narrow"/>
            </a:endParaRPr>
          </a:p>
        </p:txBody>
      </p:sp>
      <p:pic>
        <p:nvPicPr>
          <p:cNvPr id="57" name="Google Shape;57;p1"/>
          <p:cNvPicPr preferRelativeResize="0"/>
          <p:nvPr/>
        </p:nvPicPr>
        <p:blipFill>
          <a:blip r:embed="rId3">
            <a:alphaModFix/>
          </a:blip>
          <a:stretch>
            <a:fillRect/>
          </a:stretch>
        </p:blipFill>
        <p:spPr>
          <a:xfrm>
            <a:off x="4669283" y="1403024"/>
            <a:ext cx="2853431" cy="1316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5"/>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The Story About the NORDEFCO ADL Conference </a:t>
            </a:r>
            <a:endParaRPr dirty="0"/>
          </a:p>
        </p:txBody>
      </p:sp>
      <p:sp>
        <p:nvSpPr>
          <p:cNvPr id="183" name="Google Shape;183;p15"/>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10</a:t>
            </a:fld>
            <a:endParaRPr sz="1600">
              <a:solidFill>
                <a:srgbClr val="000000"/>
              </a:solidFill>
              <a:latin typeface="Arial"/>
              <a:ea typeface="Arial"/>
              <a:cs typeface="Arial"/>
              <a:sym typeface="Arial"/>
            </a:endParaRPr>
          </a:p>
        </p:txBody>
      </p:sp>
      <p:sp>
        <p:nvSpPr>
          <p:cNvPr id="185" name="Google Shape;185;p15"/>
          <p:cNvSpPr txBox="1"/>
          <p:nvPr/>
        </p:nvSpPr>
        <p:spPr>
          <a:xfrm>
            <a:off x="317110" y="1238801"/>
            <a:ext cx="3850123" cy="507900"/>
          </a:xfrm>
          <a:prstGeom prst="rect">
            <a:avLst/>
          </a:prstGeom>
          <a:noFill/>
          <a:ln>
            <a:noFill/>
          </a:ln>
        </p:spPr>
        <p:txBody>
          <a:bodyPr spcFirstLastPara="1" wrap="square" lIns="91425" tIns="91425" rIns="91425" bIns="91425" anchor="t" anchorCtr="0">
            <a:noAutofit/>
          </a:bodyPr>
          <a:lstStyle/>
          <a:p>
            <a:r>
              <a:rPr lang="en-US" sz="2400" b="1" dirty="0">
                <a:solidFill>
                  <a:schemeClr val="dk1"/>
                </a:solidFill>
                <a:latin typeface="Arial Narrow"/>
                <a:ea typeface="Arial Narrow"/>
                <a:cs typeface="Arial Narrow"/>
                <a:sym typeface="Arial Narrow"/>
              </a:rPr>
              <a:t>First conference held in 2005:</a:t>
            </a:r>
            <a:r>
              <a:rPr lang="en-US" sz="1800" b="1" dirty="0">
                <a:solidFill>
                  <a:schemeClr val="dk1"/>
                </a:solidFill>
                <a:latin typeface="Arial Narrow"/>
                <a:ea typeface="Arial Narrow"/>
                <a:cs typeface="Arial Narrow"/>
                <a:sym typeface="Arial Narrow"/>
              </a:rPr>
              <a:t> </a:t>
            </a:r>
          </a:p>
          <a:p>
            <a:pPr marL="0" lvl="0" indent="0" algn="l" rtl="0">
              <a:spcBef>
                <a:spcPts val="0"/>
              </a:spcBef>
              <a:spcAft>
                <a:spcPts val="0"/>
              </a:spcAft>
              <a:buNone/>
            </a:pPr>
            <a:r>
              <a:rPr lang="en-US" sz="1800" b="1" dirty="0">
                <a:solidFill>
                  <a:schemeClr val="dk1"/>
                </a:solidFill>
                <a:latin typeface="Arial Narrow"/>
                <a:ea typeface="Arial Narrow"/>
                <a:cs typeface="Arial Narrow"/>
                <a:sym typeface="Arial Narrow"/>
              </a:rPr>
              <a:t> </a:t>
            </a:r>
            <a:endParaRPr sz="1800" b="1" dirty="0">
              <a:solidFill>
                <a:schemeClr val="dk1"/>
              </a:solidFill>
              <a:latin typeface="Arial Narrow"/>
              <a:ea typeface="Arial Narrow"/>
              <a:cs typeface="Arial Narrow"/>
              <a:sym typeface="Arial Narrow"/>
            </a:endParaRPr>
          </a:p>
        </p:txBody>
      </p:sp>
      <p:pic>
        <p:nvPicPr>
          <p:cNvPr id="186" name="Google Shape;186;p15"/>
          <p:cNvPicPr preferRelativeResize="0"/>
          <p:nvPr/>
        </p:nvPicPr>
        <p:blipFill>
          <a:blip r:embed="rId3">
            <a:alphaModFix/>
          </a:blip>
          <a:stretch>
            <a:fillRect/>
          </a:stretch>
        </p:blipFill>
        <p:spPr>
          <a:xfrm>
            <a:off x="264625" y="2077138"/>
            <a:ext cx="3850123" cy="2561426"/>
          </a:xfrm>
          <a:prstGeom prst="rect">
            <a:avLst/>
          </a:prstGeom>
          <a:ln>
            <a:noFill/>
          </a:ln>
          <a:effectLst>
            <a:outerShdw blurRad="292100" dist="139700" dir="2700000" algn="tl" rotWithShape="0">
              <a:srgbClr val="333333">
                <a:alpha val="65000"/>
              </a:srgbClr>
            </a:outerShdw>
          </a:effectLst>
        </p:spPr>
      </p:pic>
      <p:sp>
        <p:nvSpPr>
          <p:cNvPr id="187" name="Google Shape;187;p15"/>
          <p:cNvSpPr txBox="1"/>
          <p:nvPr/>
        </p:nvSpPr>
        <p:spPr>
          <a:xfrm>
            <a:off x="4932543" y="1196215"/>
            <a:ext cx="6633607" cy="49813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Arial Narrow"/>
                <a:ea typeface="Arial Narrow"/>
                <a:cs typeface="Arial Narrow"/>
                <a:sym typeface="Arial Narrow"/>
              </a:rPr>
              <a:t>The first national ADL conference in Gol, Norway:</a:t>
            </a:r>
            <a:r>
              <a:rPr lang="en-US" sz="1800" b="1">
                <a:solidFill>
                  <a:schemeClr val="dk1"/>
                </a:solidFill>
                <a:latin typeface="Arial Narrow"/>
                <a:ea typeface="Arial Narrow"/>
                <a:cs typeface="Arial Narrow"/>
                <a:sym typeface="Arial Narrow"/>
              </a:rPr>
              <a:t> </a:t>
            </a:r>
            <a:endParaRPr sz="1800" b="1">
              <a:solidFill>
                <a:schemeClr val="dk1"/>
              </a:solidFill>
              <a:latin typeface="Arial Narrow"/>
              <a:ea typeface="Arial Narrow"/>
              <a:cs typeface="Arial Narrow"/>
              <a:sym typeface="Arial Narrow"/>
            </a:endParaRPr>
          </a:p>
        </p:txBody>
      </p:sp>
      <p:pic>
        <p:nvPicPr>
          <p:cNvPr id="188" name="Google Shape;188;p15"/>
          <p:cNvPicPr preferRelativeResize="0"/>
          <p:nvPr/>
        </p:nvPicPr>
        <p:blipFill>
          <a:blip r:embed="rId4">
            <a:alphaModFix/>
          </a:blip>
          <a:stretch>
            <a:fillRect/>
          </a:stretch>
        </p:blipFill>
        <p:spPr>
          <a:xfrm>
            <a:off x="4936860" y="2077137"/>
            <a:ext cx="3415235" cy="2561426"/>
          </a:xfrm>
          <a:prstGeom prst="rect">
            <a:avLst/>
          </a:prstGeom>
          <a:ln>
            <a:noFill/>
          </a:ln>
          <a:effectLst>
            <a:outerShdw blurRad="292100" dist="139700" dir="2700000" algn="tl" rotWithShape="0">
              <a:srgbClr val="333333">
                <a:alpha val="65000"/>
              </a:srgbClr>
            </a:outerShdw>
          </a:effectLst>
        </p:spPr>
      </p:pic>
      <p:sp>
        <p:nvSpPr>
          <p:cNvPr id="189" name="Google Shape;189;p15"/>
          <p:cNvSpPr txBox="1"/>
          <p:nvPr/>
        </p:nvSpPr>
        <p:spPr>
          <a:xfrm>
            <a:off x="126694" y="5111300"/>
            <a:ext cx="8363331" cy="85504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dk1"/>
                </a:solidFill>
                <a:latin typeface="Arial Narrow"/>
                <a:ea typeface="Arial Narrow"/>
                <a:cs typeface="Arial Narrow"/>
                <a:sym typeface="Arial Narrow"/>
              </a:rPr>
              <a:t>To foster the development, implementation and use of digital learning methods, assets and tools in the Norwegian Armed forces </a:t>
            </a:r>
            <a:endParaRPr sz="2400" b="1" dirty="0">
              <a:solidFill>
                <a:schemeClr val="dk1"/>
              </a:solidFill>
              <a:latin typeface="Arial Narrow"/>
              <a:ea typeface="Arial Narrow"/>
              <a:cs typeface="Arial Narrow"/>
              <a:sym typeface="Arial Narrow"/>
            </a:endParaRPr>
          </a:p>
        </p:txBody>
      </p:sp>
      <p:pic>
        <p:nvPicPr>
          <p:cNvPr id="190" name="Google Shape;190;p15"/>
          <p:cNvPicPr preferRelativeResize="0"/>
          <p:nvPr/>
        </p:nvPicPr>
        <p:blipFill>
          <a:blip r:embed="rId5">
            <a:alphaModFix/>
          </a:blip>
          <a:stretch>
            <a:fillRect/>
          </a:stretch>
        </p:blipFill>
        <p:spPr>
          <a:xfrm>
            <a:off x="8627956" y="1743192"/>
            <a:ext cx="3246934" cy="4526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e0ad0bbfe7_0_67"/>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The Story About the NORDEFCO ADL Conference </a:t>
            </a:r>
            <a:endParaRPr dirty="0"/>
          </a:p>
        </p:txBody>
      </p:sp>
      <p:sp>
        <p:nvSpPr>
          <p:cNvPr id="196" name="Google Shape;196;g2e0ad0bbfe7_0_6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11</a:t>
            </a:fld>
            <a:endParaRPr sz="1600">
              <a:solidFill>
                <a:srgbClr val="000000"/>
              </a:solidFill>
              <a:latin typeface="Arial"/>
              <a:ea typeface="Arial"/>
              <a:cs typeface="Arial"/>
              <a:sym typeface="Arial"/>
            </a:endParaRPr>
          </a:p>
        </p:txBody>
      </p:sp>
      <p:sp>
        <p:nvSpPr>
          <p:cNvPr id="197" name="Google Shape;197;g2e0ad0bbfe7_0_67"/>
          <p:cNvSpPr txBox="1"/>
          <p:nvPr/>
        </p:nvSpPr>
        <p:spPr>
          <a:xfrm>
            <a:off x="320893" y="1067826"/>
            <a:ext cx="5078079" cy="60184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dk1"/>
                </a:solidFill>
                <a:latin typeface="Arial Narrow"/>
                <a:ea typeface="Arial Narrow"/>
                <a:cs typeface="Arial Narrow"/>
                <a:sym typeface="Arial Narrow"/>
              </a:rPr>
              <a:t>Became a joint Nordic event in 2013 </a:t>
            </a:r>
            <a:r>
              <a:rPr lang="en-US" sz="1800" b="1" dirty="0">
                <a:solidFill>
                  <a:schemeClr val="dk1"/>
                </a:solidFill>
                <a:latin typeface="Arial Narrow"/>
                <a:ea typeface="Arial Narrow"/>
                <a:cs typeface="Arial Narrow"/>
                <a:sym typeface="Arial Narrow"/>
              </a:rPr>
              <a:t> </a:t>
            </a:r>
            <a:endParaRPr sz="1800" b="1" dirty="0">
              <a:solidFill>
                <a:schemeClr val="dk1"/>
              </a:solidFill>
              <a:latin typeface="Arial Narrow"/>
              <a:ea typeface="Arial Narrow"/>
              <a:cs typeface="Arial Narrow"/>
              <a:sym typeface="Arial Narrow"/>
            </a:endParaRPr>
          </a:p>
        </p:txBody>
      </p:sp>
      <p:pic>
        <p:nvPicPr>
          <p:cNvPr id="198" name="Google Shape;198;g2e0ad0bbfe7_0_67"/>
          <p:cNvPicPr preferRelativeResize="0"/>
          <p:nvPr/>
        </p:nvPicPr>
        <p:blipFill>
          <a:blip r:embed="rId3">
            <a:alphaModFix/>
          </a:blip>
          <a:stretch>
            <a:fillRect/>
          </a:stretch>
        </p:blipFill>
        <p:spPr>
          <a:xfrm>
            <a:off x="932495" y="1718844"/>
            <a:ext cx="3192801" cy="4579026"/>
          </a:xfrm>
          <a:prstGeom prst="rect">
            <a:avLst/>
          </a:prstGeom>
          <a:ln>
            <a:noFill/>
          </a:ln>
          <a:effectLst>
            <a:outerShdw blurRad="292100" dist="139700" dir="2700000" algn="tl" rotWithShape="0">
              <a:srgbClr val="333333">
                <a:alpha val="65000"/>
              </a:srgbClr>
            </a:outerShdw>
          </a:effectLst>
        </p:spPr>
      </p:pic>
      <p:sp>
        <p:nvSpPr>
          <p:cNvPr id="199" name="Google Shape;199;g2e0ad0bbfe7_0_67"/>
          <p:cNvSpPr txBox="1"/>
          <p:nvPr/>
        </p:nvSpPr>
        <p:spPr>
          <a:xfrm>
            <a:off x="4556310" y="1417733"/>
            <a:ext cx="7314798" cy="233907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US" sz="2000" b="1" dirty="0">
                <a:solidFill>
                  <a:schemeClr val="dk1"/>
                </a:solidFill>
              </a:rPr>
              <a:t>Aimed for a regular event to share best practices, </a:t>
            </a:r>
            <a:br>
              <a:rPr lang="en-US" sz="2000" b="1" dirty="0">
                <a:solidFill>
                  <a:schemeClr val="dk1"/>
                </a:solidFill>
              </a:rPr>
            </a:br>
            <a:r>
              <a:rPr lang="en-US" sz="2000" b="1" dirty="0">
                <a:solidFill>
                  <a:schemeClr val="dk1"/>
                </a:solidFill>
              </a:rPr>
              <a:t>collaborate on projects, and discuss future </a:t>
            </a:r>
            <a:br>
              <a:rPr lang="en-US" sz="2000" b="1" dirty="0">
                <a:solidFill>
                  <a:schemeClr val="dk1"/>
                </a:solidFill>
              </a:rPr>
            </a:br>
            <a:r>
              <a:rPr lang="en-US" sz="2000" b="1" dirty="0">
                <a:solidFill>
                  <a:schemeClr val="dk1"/>
                </a:solidFill>
              </a:rPr>
              <a:t>developments</a:t>
            </a:r>
            <a:endParaRPr sz="2000" b="1" dirty="0">
              <a:solidFill>
                <a:schemeClr val="dk1"/>
              </a:solidFill>
            </a:endParaRPr>
          </a:p>
          <a:p>
            <a:pPr marL="1371600" lvl="0" indent="0" algn="l" rtl="0">
              <a:spcBef>
                <a:spcPts val="0"/>
              </a:spcBef>
              <a:spcAft>
                <a:spcPts val="0"/>
              </a:spcAft>
              <a:buNone/>
            </a:pPr>
            <a:endParaRPr sz="2000" b="1" dirty="0">
              <a:solidFill>
                <a:schemeClr val="dk1"/>
              </a:solidFill>
            </a:endParaRPr>
          </a:p>
          <a:p>
            <a:pPr marL="457200" lvl="0" indent="-342900" algn="l" rtl="0">
              <a:spcBef>
                <a:spcPts val="0"/>
              </a:spcBef>
              <a:spcAft>
                <a:spcPts val="0"/>
              </a:spcAft>
              <a:buClr>
                <a:schemeClr val="dk1"/>
              </a:buClr>
              <a:buSzPts val="1800"/>
              <a:buChar char="●"/>
            </a:pPr>
            <a:r>
              <a:rPr lang="en-US" sz="2000" b="1" dirty="0">
                <a:solidFill>
                  <a:schemeClr val="dk1"/>
                </a:solidFill>
              </a:rPr>
              <a:t>Networking and Exchange: </a:t>
            </a:r>
            <a:endParaRPr sz="2000" b="1" dirty="0">
              <a:solidFill>
                <a:schemeClr val="dk1"/>
              </a:solidFill>
            </a:endParaRPr>
          </a:p>
          <a:p>
            <a:pPr marL="914400" lvl="1" indent="-342900" algn="l" rtl="0">
              <a:spcBef>
                <a:spcPts val="0"/>
              </a:spcBef>
              <a:spcAft>
                <a:spcPts val="0"/>
              </a:spcAft>
              <a:buClr>
                <a:schemeClr val="dk1"/>
              </a:buClr>
              <a:buSzPts val="1800"/>
              <a:buChar char="○"/>
            </a:pPr>
            <a:r>
              <a:rPr lang="en-US" sz="2000" b="1" dirty="0">
                <a:solidFill>
                  <a:schemeClr val="dk1"/>
                </a:solidFill>
              </a:rPr>
              <a:t>Facilitating interactions amongst experts for knowledge sharing and building collaborations</a:t>
            </a:r>
            <a:endParaRPr sz="2000" b="1" dirty="0"/>
          </a:p>
        </p:txBody>
      </p:sp>
      <p:grpSp>
        <p:nvGrpSpPr>
          <p:cNvPr id="200" name="Google Shape;200;g2e0ad0bbfe7_0_67"/>
          <p:cNvGrpSpPr/>
          <p:nvPr/>
        </p:nvGrpSpPr>
        <p:grpSpPr>
          <a:xfrm>
            <a:off x="5392462" y="3794700"/>
            <a:ext cx="6380448" cy="2168675"/>
            <a:chOff x="5745900" y="3916188"/>
            <a:chExt cx="6380448" cy="2168675"/>
          </a:xfrm>
        </p:grpSpPr>
        <p:pic>
          <p:nvPicPr>
            <p:cNvPr id="201" name="Google Shape;201;g2e0ad0bbfe7_0_67"/>
            <p:cNvPicPr preferRelativeResize="0"/>
            <p:nvPr/>
          </p:nvPicPr>
          <p:blipFill>
            <a:blip r:embed="rId4">
              <a:alphaModFix/>
            </a:blip>
            <a:stretch>
              <a:fillRect/>
            </a:stretch>
          </p:blipFill>
          <p:spPr>
            <a:xfrm>
              <a:off x="5745900" y="3916188"/>
              <a:ext cx="2304225" cy="2168675"/>
            </a:xfrm>
            <a:prstGeom prst="rect">
              <a:avLst/>
            </a:prstGeom>
            <a:noFill/>
            <a:ln>
              <a:noFill/>
            </a:ln>
          </p:spPr>
        </p:pic>
        <p:sp>
          <p:nvSpPr>
            <p:cNvPr id="202" name="Google Shape;202;g2e0ad0bbfe7_0_67"/>
            <p:cNvSpPr txBox="1"/>
            <p:nvPr/>
          </p:nvSpPr>
          <p:spPr>
            <a:xfrm>
              <a:off x="8107548" y="4354025"/>
              <a:ext cx="4018800" cy="141574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US" sz="2000" b="1" dirty="0">
                  <a:solidFill>
                    <a:schemeClr val="dk1"/>
                  </a:solidFill>
                </a:rPr>
                <a:t>Gol, Norway</a:t>
              </a:r>
              <a:endParaRPr sz="2000" b="1" dirty="0">
                <a:solidFill>
                  <a:schemeClr val="dk1"/>
                </a:solidFill>
              </a:endParaRPr>
            </a:p>
            <a:p>
              <a:pPr marL="457200" lvl="0" indent="-342900" algn="l" rtl="0">
                <a:spcBef>
                  <a:spcPts val="0"/>
                </a:spcBef>
                <a:spcAft>
                  <a:spcPts val="0"/>
                </a:spcAft>
                <a:buClr>
                  <a:schemeClr val="dk1"/>
                </a:buClr>
                <a:buSzPts val="1800"/>
                <a:buChar char="●"/>
              </a:pPr>
              <a:r>
                <a:rPr lang="en-US" sz="2000" b="1" dirty="0" err="1">
                  <a:solidFill>
                    <a:schemeClr val="dk1"/>
                  </a:solidFill>
                </a:rPr>
                <a:t>Tyløsand</a:t>
              </a:r>
              <a:r>
                <a:rPr lang="en-US" sz="2000" b="1" dirty="0">
                  <a:solidFill>
                    <a:schemeClr val="dk1"/>
                  </a:solidFill>
                </a:rPr>
                <a:t>, Sweden</a:t>
              </a:r>
              <a:endParaRPr sz="2000" b="1" dirty="0">
                <a:solidFill>
                  <a:schemeClr val="dk1"/>
                </a:solidFill>
              </a:endParaRPr>
            </a:p>
            <a:p>
              <a:pPr marL="457200" lvl="0" indent="-342900" algn="l" rtl="0">
                <a:spcBef>
                  <a:spcPts val="0"/>
                </a:spcBef>
                <a:spcAft>
                  <a:spcPts val="0"/>
                </a:spcAft>
                <a:buClr>
                  <a:schemeClr val="dk1"/>
                </a:buClr>
                <a:buSzPts val="1800"/>
                <a:buChar char="●"/>
              </a:pPr>
              <a:r>
                <a:rPr lang="en-US" sz="2000" b="1" dirty="0" err="1">
                  <a:solidFill>
                    <a:schemeClr val="dk1"/>
                  </a:solidFill>
                </a:rPr>
                <a:t>Vingstedt</a:t>
              </a:r>
              <a:r>
                <a:rPr lang="en-US" sz="2000" b="1" dirty="0">
                  <a:solidFill>
                    <a:schemeClr val="dk1"/>
                  </a:solidFill>
                </a:rPr>
                <a:t>, Denmark</a:t>
              </a:r>
              <a:endParaRPr sz="2000" b="1" dirty="0">
                <a:solidFill>
                  <a:schemeClr val="dk1"/>
                </a:solidFill>
              </a:endParaRPr>
            </a:p>
            <a:p>
              <a:pPr marL="457200" lvl="0" indent="-342900" algn="l" rtl="0">
                <a:spcBef>
                  <a:spcPts val="0"/>
                </a:spcBef>
                <a:spcAft>
                  <a:spcPts val="0"/>
                </a:spcAft>
                <a:buClr>
                  <a:schemeClr val="dk1"/>
                </a:buClr>
                <a:buSzPts val="1800"/>
                <a:buChar char="●"/>
              </a:pPr>
              <a:r>
                <a:rPr lang="en-US" sz="2000" b="1" dirty="0" err="1">
                  <a:solidFill>
                    <a:schemeClr val="dk1"/>
                  </a:solidFill>
                </a:rPr>
                <a:t>Gustavelund</a:t>
              </a:r>
              <a:r>
                <a:rPr lang="en-US" sz="2000" b="1" dirty="0">
                  <a:solidFill>
                    <a:schemeClr val="dk1"/>
                  </a:solidFill>
                </a:rPr>
                <a:t>, Finland</a:t>
              </a:r>
              <a:endParaRPr sz="2000" b="1" dirty="0">
                <a:solidFill>
                  <a:schemeClr val="dk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e0ad0bbfe7_0_78"/>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The Story About the NORDEFCO ADL Conference </a:t>
            </a:r>
            <a:endParaRPr dirty="0"/>
          </a:p>
        </p:txBody>
      </p:sp>
      <p:sp>
        <p:nvSpPr>
          <p:cNvPr id="208" name="Google Shape;208;g2e0ad0bbfe7_0_78"/>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12</a:t>
            </a:fld>
            <a:endParaRPr sz="1600">
              <a:solidFill>
                <a:srgbClr val="000000"/>
              </a:solidFill>
              <a:latin typeface="Arial"/>
              <a:ea typeface="Arial"/>
              <a:cs typeface="Arial"/>
              <a:sym typeface="Arial"/>
            </a:endParaRPr>
          </a:p>
        </p:txBody>
      </p:sp>
      <p:sp>
        <p:nvSpPr>
          <p:cNvPr id="209" name="Google Shape;209;g2e0ad0bbfe7_0_78"/>
          <p:cNvSpPr txBox="1"/>
          <p:nvPr/>
        </p:nvSpPr>
        <p:spPr>
          <a:xfrm>
            <a:off x="373300" y="1446725"/>
            <a:ext cx="11595600" cy="1369575"/>
          </a:xfrm>
          <a:prstGeom prst="rect">
            <a:avLst/>
          </a:prstGeom>
          <a:noFill/>
          <a:ln>
            <a:noFill/>
          </a:ln>
        </p:spPr>
        <p:txBody>
          <a:bodyPr spcFirstLastPara="1" wrap="square" lIns="91425" tIns="91425" rIns="91425" bIns="91425" anchor="t" anchorCtr="0">
            <a:spAutoFit/>
          </a:bodyPr>
          <a:lstStyle/>
          <a:p>
            <a:pPr marL="0" lvl="0" indent="0" algn="l" rtl="0">
              <a:spcAft>
                <a:spcPts val="600"/>
              </a:spcAft>
              <a:buNone/>
            </a:pPr>
            <a:r>
              <a:rPr lang="en-US" sz="2200" b="1" dirty="0">
                <a:solidFill>
                  <a:schemeClr val="dk1"/>
                </a:solidFill>
              </a:rPr>
              <a:t>The use of plenary presentations, exhibitions and parallel sessions (workshops): </a:t>
            </a:r>
            <a:endParaRPr sz="2200" b="1" dirty="0">
              <a:solidFill>
                <a:schemeClr val="dk1"/>
              </a:solidFill>
            </a:endParaRPr>
          </a:p>
          <a:p>
            <a:pPr marL="457200" lvl="2" indent="-285750" algn="l" rtl="0">
              <a:spcAft>
                <a:spcPts val="600"/>
              </a:spcAft>
              <a:buClr>
                <a:schemeClr val="dk1"/>
              </a:buClr>
              <a:buSzPts val="1800"/>
              <a:buFont typeface="Arial"/>
              <a:buChar char="▪"/>
            </a:pPr>
            <a:r>
              <a:rPr lang="en-US" sz="2000" dirty="0">
                <a:solidFill>
                  <a:schemeClr val="dk1"/>
                </a:solidFill>
              </a:rPr>
              <a:t>Members learn from each other's experiences and explore new ADL concepts and solutions.</a:t>
            </a:r>
            <a:endParaRPr sz="2000" dirty="0">
              <a:solidFill>
                <a:schemeClr val="dk1"/>
              </a:solidFill>
            </a:endParaRPr>
          </a:p>
          <a:p>
            <a:pPr marL="457200" lvl="2" indent="-285750" algn="l" rtl="0">
              <a:spcAft>
                <a:spcPts val="600"/>
              </a:spcAft>
              <a:buClr>
                <a:schemeClr val="dk1"/>
              </a:buClr>
              <a:buSzPts val="1800"/>
              <a:buFont typeface="Arial"/>
              <a:buChar char="▪"/>
            </a:pPr>
            <a:r>
              <a:rPr lang="en-US" sz="2000" dirty="0">
                <a:solidFill>
                  <a:schemeClr val="dk1"/>
                </a:solidFill>
              </a:rPr>
              <a:t>How and why participants always are invited to be an active part of the conference. </a:t>
            </a:r>
            <a:endParaRPr sz="2000" dirty="0"/>
          </a:p>
        </p:txBody>
      </p:sp>
      <p:sp>
        <p:nvSpPr>
          <p:cNvPr id="210" name="Google Shape;210;g2e0ad0bbfe7_0_78"/>
          <p:cNvSpPr txBox="1"/>
          <p:nvPr/>
        </p:nvSpPr>
        <p:spPr>
          <a:xfrm>
            <a:off x="373300" y="944225"/>
            <a:ext cx="3490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chemeClr val="dk1"/>
                </a:solidFill>
              </a:rPr>
              <a:t>Concept of Success</a:t>
            </a:r>
            <a:endParaRPr sz="2400" dirty="0"/>
          </a:p>
        </p:txBody>
      </p:sp>
      <p:pic>
        <p:nvPicPr>
          <p:cNvPr id="211" name="Google Shape;211;g2e0ad0bbfe7_0_78"/>
          <p:cNvPicPr preferRelativeResize="0"/>
          <p:nvPr/>
        </p:nvPicPr>
        <p:blipFill>
          <a:blip r:embed="rId3">
            <a:alphaModFix/>
          </a:blip>
          <a:stretch>
            <a:fillRect/>
          </a:stretch>
        </p:blipFill>
        <p:spPr>
          <a:xfrm>
            <a:off x="533538" y="3198393"/>
            <a:ext cx="3028933" cy="2271700"/>
          </a:xfrm>
          <a:prstGeom prst="rect">
            <a:avLst/>
          </a:prstGeom>
          <a:ln>
            <a:noFill/>
          </a:ln>
          <a:effectLst>
            <a:outerShdw blurRad="292100" dist="139700" dir="2700000" algn="tl" rotWithShape="0">
              <a:srgbClr val="333333">
                <a:alpha val="65000"/>
              </a:srgbClr>
            </a:outerShdw>
          </a:effectLst>
        </p:spPr>
      </p:pic>
      <p:pic>
        <p:nvPicPr>
          <p:cNvPr id="212" name="Google Shape;212;g2e0ad0bbfe7_0_78"/>
          <p:cNvPicPr preferRelativeResize="0"/>
          <p:nvPr/>
        </p:nvPicPr>
        <p:blipFill>
          <a:blip r:embed="rId4">
            <a:alphaModFix/>
          </a:blip>
          <a:stretch>
            <a:fillRect/>
          </a:stretch>
        </p:blipFill>
        <p:spPr>
          <a:xfrm>
            <a:off x="3784838" y="4081868"/>
            <a:ext cx="3923100" cy="2206750"/>
          </a:xfrm>
          <a:prstGeom prst="rect">
            <a:avLst/>
          </a:prstGeom>
          <a:ln>
            <a:noFill/>
          </a:ln>
          <a:effectLst>
            <a:outerShdw blurRad="292100" dist="139700" dir="2700000" algn="tl" rotWithShape="0">
              <a:srgbClr val="333333">
                <a:alpha val="65000"/>
              </a:srgbClr>
            </a:outerShdw>
          </a:effectLst>
        </p:spPr>
      </p:pic>
      <p:pic>
        <p:nvPicPr>
          <p:cNvPr id="213" name="Google Shape;213;g2e0ad0bbfe7_0_78"/>
          <p:cNvPicPr preferRelativeResize="0"/>
          <p:nvPr/>
        </p:nvPicPr>
        <p:blipFill>
          <a:blip r:embed="rId5">
            <a:alphaModFix/>
          </a:blip>
          <a:stretch>
            <a:fillRect/>
          </a:stretch>
        </p:blipFill>
        <p:spPr>
          <a:xfrm>
            <a:off x="7930300" y="3087968"/>
            <a:ext cx="4038600" cy="227171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e0ad0bbfe7_0_83"/>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The Story About the NORDEFCO ADL Conference </a:t>
            </a:r>
            <a:endParaRPr dirty="0"/>
          </a:p>
        </p:txBody>
      </p:sp>
      <p:sp>
        <p:nvSpPr>
          <p:cNvPr id="219" name="Google Shape;219;g2e0ad0bbfe7_0_83"/>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13</a:t>
            </a:fld>
            <a:endParaRPr sz="1600">
              <a:solidFill>
                <a:srgbClr val="000000"/>
              </a:solidFill>
              <a:latin typeface="Arial"/>
              <a:ea typeface="Arial"/>
              <a:cs typeface="Arial"/>
              <a:sym typeface="Arial"/>
            </a:endParaRPr>
          </a:p>
        </p:txBody>
      </p:sp>
      <p:sp>
        <p:nvSpPr>
          <p:cNvPr id="220" name="Google Shape;220;g2e0ad0bbfe7_0_83"/>
          <p:cNvSpPr txBox="1"/>
          <p:nvPr/>
        </p:nvSpPr>
        <p:spPr>
          <a:xfrm>
            <a:off x="1336275" y="1093325"/>
            <a:ext cx="989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rPr>
              <a:t>How the conference also have been used to help other nations</a:t>
            </a:r>
            <a:endParaRPr sz="2400" b="1"/>
          </a:p>
        </p:txBody>
      </p:sp>
      <p:pic>
        <p:nvPicPr>
          <p:cNvPr id="221" name="Google Shape;221;g2e0ad0bbfe7_0_83"/>
          <p:cNvPicPr preferRelativeResize="0"/>
          <p:nvPr/>
        </p:nvPicPr>
        <p:blipFill>
          <a:blip r:embed="rId3">
            <a:alphaModFix/>
          </a:blip>
          <a:stretch>
            <a:fillRect/>
          </a:stretch>
        </p:blipFill>
        <p:spPr>
          <a:xfrm>
            <a:off x="759525" y="2397250"/>
            <a:ext cx="2954150" cy="2880675"/>
          </a:xfrm>
          <a:prstGeom prst="rect">
            <a:avLst/>
          </a:prstGeom>
          <a:ln>
            <a:noFill/>
          </a:ln>
          <a:effectLst>
            <a:outerShdw blurRad="292100" dist="139700" dir="2700000" algn="tl" rotWithShape="0">
              <a:srgbClr val="333333">
                <a:alpha val="65000"/>
              </a:srgbClr>
            </a:outerShdw>
          </a:effectLst>
        </p:spPr>
      </p:pic>
      <p:pic>
        <p:nvPicPr>
          <p:cNvPr id="222" name="Google Shape;222;g2e0ad0bbfe7_0_83"/>
          <p:cNvPicPr preferRelativeResize="0"/>
          <p:nvPr/>
        </p:nvPicPr>
        <p:blipFill>
          <a:blip r:embed="rId4">
            <a:alphaModFix/>
          </a:blip>
          <a:stretch>
            <a:fillRect/>
          </a:stretch>
        </p:blipFill>
        <p:spPr>
          <a:xfrm>
            <a:off x="4343525" y="1899550"/>
            <a:ext cx="2814900" cy="4223375"/>
          </a:xfrm>
          <a:prstGeom prst="rect">
            <a:avLst/>
          </a:prstGeom>
          <a:ln>
            <a:noFill/>
          </a:ln>
          <a:effectLst>
            <a:outerShdw blurRad="292100" dist="139700" dir="2700000" algn="tl" rotWithShape="0">
              <a:srgbClr val="333333">
                <a:alpha val="65000"/>
              </a:srgbClr>
            </a:outerShdw>
          </a:effectLst>
        </p:spPr>
      </p:pic>
      <p:pic>
        <p:nvPicPr>
          <p:cNvPr id="223" name="Google Shape;223;g2e0ad0bbfe7_0_83"/>
          <p:cNvPicPr preferRelativeResize="0"/>
          <p:nvPr/>
        </p:nvPicPr>
        <p:blipFill>
          <a:blip r:embed="rId5">
            <a:alphaModFix/>
          </a:blip>
          <a:stretch>
            <a:fillRect/>
          </a:stretch>
        </p:blipFill>
        <p:spPr>
          <a:xfrm>
            <a:off x="7862725" y="3026098"/>
            <a:ext cx="3676401" cy="2757300"/>
          </a:xfrm>
          <a:prstGeom prst="rect">
            <a:avLst/>
          </a:prstGeom>
          <a:ln>
            <a:noFill/>
          </a:ln>
          <a:effectLst>
            <a:outerShdw blurRad="292100" dist="139700" dir="2700000" algn="tl" rotWithShape="0">
              <a:srgbClr val="333333">
                <a:alpha val="65000"/>
              </a:srgbClr>
            </a:outerShdw>
          </a:effectLst>
        </p:spPr>
      </p:pic>
      <p:pic>
        <p:nvPicPr>
          <p:cNvPr id="224" name="Google Shape;224;g2e0ad0bbfe7_0_83"/>
          <p:cNvPicPr preferRelativeResize="0"/>
          <p:nvPr/>
        </p:nvPicPr>
        <p:blipFill>
          <a:blip r:embed="rId6">
            <a:alphaModFix/>
          </a:blip>
          <a:stretch>
            <a:fillRect/>
          </a:stretch>
        </p:blipFill>
        <p:spPr>
          <a:xfrm>
            <a:off x="10494550" y="1903363"/>
            <a:ext cx="866775" cy="866775"/>
          </a:xfrm>
          <a:prstGeom prst="rect">
            <a:avLst/>
          </a:prstGeom>
          <a:ln>
            <a:noFill/>
          </a:ln>
          <a:effectLst>
            <a:outerShdw blurRad="292100" dist="139700" dir="2700000" algn="tl" rotWithShape="0">
              <a:srgbClr val="333333">
                <a:alpha val="65000"/>
              </a:srgbClr>
            </a:outerShdw>
          </a:effectLst>
        </p:spPr>
      </p:pic>
      <p:pic>
        <p:nvPicPr>
          <p:cNvPr id="225" name="Google Shape;225;g2e0ad0bbfe7_0_83"/>
          <p:cNvPicPr preferRelativeResize="0"/>
          <p:nvPr/>
        </p:nvPicPr>
        <p:blipFill>
          <a:blip r:embed="rId7">
            <a:alphaModFix/>
          </a:blip>
          <a:stretch>
            <a:fillRect/>
          </a:stretch>
        </p:blipFill>
        <p:spPr>
          <a:xfrm>
            <a:off x="8379653" y="1814238"/>
            <a:ext cx="817477" cy="1045048"/>
          </a:xfrm>
          <a:prstGeom prst="rect">
            <a:avLst/>
          </a:prstGeom>
          <a:ln>
            <a:noFill/>
          </a:ln>
          <a:effectLst>
            <a:outerShdw blurRad="292100" dist="139700" dir="2700000" algn="tl" rotWithShape="0">
              <a:srgbClr val="333333">
                <a:alpha val="65000"/>
              </a:srgbClr>
            </a:outerShdw>
          </a:effectLst>
        </p:spPr>
      </p:pic>
      <p:pic>
        <p:nvPicPr>
          <p:cNvPr id="226" name="Google Shape;226;g2e0ad0bbfe7_0_83"/>
          <p:cNvPicPr preferRelativeResize="0"/>
          <p:nvPr/>
        </p:nvPicPr>
        <p:blipFill>
          <a:blip r:embed="rId8">
            <a:alphaModFix/>
          </a:blip>
          <a:stretch>
            <a:fillRect/>
          </a:stretch>
        </p:blipFill>
        <p:spPr>
          <a:xfrm>
            <a:off x="9456872" y="1858797"/>
            <a:ext cx="777939" cy="9559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p:nvPr>
        </p:nvSpPr>
        <p:spPr>
          <a:xfrm>
            <a:off x="0" y="0"/>
            <a:ext cx="12192000" cy="884742"/>
          </a:xfrm>
          <a:prstGeom prst="rect">
            <a:avLst/>
          </a:prstGeom>
          <a:noFill/>
          <a:ln>
            <a:noFill/>
          </a:ln>
        </p:spPr>
        <p:txBody>
          <a:bodyPr spcFirstLastPara="1" wrap="square" lIns="91425" tIns="45700" rIns="91425" bIns="45700" anchor="ctr" anchorCtr="0">
            <a:noAutofit/>
          </a:bodyPr>
          <a:lstStyle/>
          <a:p>
            <a:pPr marL="457200">
              <a:buClr>
                <a:schemeClr val="dk1"/>
              </a:buClr>
              <a:buSzPts val="1100"/>
            </a:pPr>
            <a:r>
              <a:rPr lang="en-US" dirty="0"/>
              <a:t>Ongoing Collaboration in the NORDEFCO Community</a:t>
            </a:r>
            <a:endParaRPr dirty="0"/>
          </a:p>
        </p:txBody>
      </p:sp>
      <p:sp>
        <p:nvSpPr>
          <p:cNvPr id="240" name="Google Shape;240;p17"/>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14</a:t>
            </a:fld>
            <a:endParaRPr sz="1600">
              <a:solidFill>
                <a:srgbClr val="000000"/>
              </a:solidFill>
              <a:latin typeface="Arial"/>
              <a:ea typeface="Arial"/>
              <a:cs typeface="Arial"/>
              <a:sym typeface="Arial"/>
            </a:endParaRPr>
          </a:p>
        </p:txBody>
      </p:sp>
      <p:pic>
        <p:nvPicPr>
          <p:cNvPr id="241" name="Google Shape;241;p17"/>
          <p:cNvPicPr preferRelativeResize="0"/>
          <p:nvPr/>
        </p:nvPicPr>
        <p:blipFill>
          <a:blip r:embed="rId3">
            <a:alphaModFix/>
          </a:blip>
          <a:stretch>
            <a:fillRect/>
          </a:stretch>
        </p:blipFill>
        <p:spPr>
          <a:xfrm>
            <a:off x="130944" y="2435334"/>
            <a:ext cx="5359035" cy="3109616"/>
          </a:xfrm>
          <a:prstGeom prst="rect">
            <a:avLst/>
          </a:prstGeom>
          <a:ln>
            <a:noFill/>
          </a:ln>
          <a:effectLst>
            <a:outerShdw blurRad="292100" dist="139700" dir="2700000" algn="tl" rotWithShape="0">
              <a:srgbClr val="333333">
                <a:alpha val="65000"/>
              </a:srgbClr>
            </a:outerShdw>
          </a:effectLst>
        </p:spPr>
      </p:pic>
      <p:pic>
        <p:nvPicPr>
          <p:cNvPr id="3" name="Bilde 2" descr="Et bilde som inneholder tekst, skjermbilde&#10;&#10;Automatisk generert beskrivelse">
            <a:extLst>
              <a:ext uri="{FF2B5EF4-FFF2-40B4-BE49-F238E27FC236}">
                <a16:creationId xmlns:a16="http://schemas.microsoft.com/office/drawing/2014/main" id="{A06E57BC-DB08-FA38-ED1E-A95C7D4F95AC}"/>
              </a:ext>
            </a:extLst>
          </p:cNvPr>
          <p:cNvPicPr>
            <a:picLocks noChangeAspect="1"/>
          </p:cNvPicPr>
          <p:nvPr/>
        </p:nvPicPr>
        <p:blipFill>
          <a:blip r:embed="rId4"/>
          <a:stretch>
            <a:fillRect/>
          </a:stretch>
        </p:blipFill>
        <p:spPr>
          <a:xfrm>
            <a:off x="5679672" y="964205"/>
            <a:ext cx="6149067" cy="2702377"/>
          </a:xfrm>
          <a:prstGeom prst="rect">
            <a:avLst/>
          </a:prstGeom>
          <a:ln>
            <a:noFill/>
          </a:ln>
          <a:effectLst>
            <a:outerShdw blurRad="292100" dist="139700" dir="2700000" algn="tl" rotWithShape="0">
              <a:srgbClr val="333333">
                <a:alpha val="65000"/>
              </a:srgbClr>
            </a:outerShdw>
          </a:effectLst>
        </p:spPr>
      </p:pic>
      <p:pic>
        <p:nvPicPr>
          <p:cNvPr id="4" name="Bilde 3" descr="Et bilde som inneholder tekst, skjermbilde, Nettsted, Nettside&#10;&#10;Automatisk generert beskrivelse">
            <a:extLst>
              <a:ext uri="{FF2B5EF4-FFF2-40B4-BE49-F238E27FC236}">
                <a16:creationId xmlns:a16="http://schemas.microsoft.com/office/drawing/2014/main" id="{68E3E7D9-767D-D190-CE0A-88F99697AF88}"/>
              </a:ext>
            </a:extLst>
          </p:cNvPr>
          <p:cNvPicPr>
            <a:picLocks noChangeAspect="1"/>
          </p:cNvPicPr>
          <p:nvPr/>
        </p:nvPicPr>
        <p:blipFill>
          <a:blip r:embed="rId5"/>
          <a:stretch>
            <a:fillRect/>
          </a:stretch>
        </p:blipFill>
        <p:spPr>
          <a:xfrm>
            <a:off x="5681033" y="3545480"/>
            <a:ext cx="6134099" cy="285205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3" name="Billede 2">
            <a:extLst>
              <a:ext uri="{FF2B5EF4-FFF2-40B4-BE49-F238E27FC236}">
                <a16:creationId xmlns:a16="http://schemas.microsoft.com/office/drawing/2014/main" id="{C586A814-CCBC-577E-AADD-A688B8E75C48}"/>
              </a:ext>
            </a:extLst>
          </p:cNvPr>
          <p:cNvPicPr>
            <a:picLocks noChangeAspect="1"/>
          </p:cNvPicPr>
          <p:nvPr/>
        </p:nvPicPr>
        <p:blipFill>
          <a:blip r:embed="rId3"/>
          <a:stretch>
            <a:fillRect/>
          </a:stretch>
        </p:blipFill>
        <p:spPr>
          <a:xfrm>
            <a:off x="390071" y="2675204"/>
            <a:ext cx="6431644" cy="3340021"/>
          </a:xfrm>
          <a:prstGeom prst="rect">
            <a:avLst/>
          </a:prstGeom>
          <a:ln>
            <a:noFill/>
          </a:ln>
          <a:effectLst>
            <a:outerShdw blurRad="292100" dist="139700" dir="2700000" algn="tl" rotWithShape="0">
              <a:srgbClr val="333333">
                <a:alpha val="65000"/>
              </a:srgbClr>
            </a:outerShdw>
          </a:effectLst>
        </p:spPr>
      </p:pic>
      <p:sp>
        <p:nvSpPr>
          <p:cNvPr id="246" name="Google Shape;246;g2e0ad0bbfe7_0_112"/>
          <p:cNvSpPr txBox="1">
            <a:spLocks noGrp="1"/>
          </p:cNvSpPr>
          <p:nvPr>
            <p:ph type="title"/>
          </p:nvPr>
        </p:nvSpPr>
        <p:spPr>
          <a:xfrm>
            <a:off x="0" y="-53851"/>
            <a:ext cx="12192000" cy="841200"/>
          </a:xfrm>
          <a:prstGeom prst="rect">
            <a:avLst/>
          </a:prstGeom>
          <a:noFill/>
          <a:ln>
            <a:noFill/>
          </a:ln>
        </p:spPr>
        <p:txBody>
          <a:bodyPr spcFirstLastPara="1" wrap="square" lIns="91425" tIns="45700" rIns="91425" bIns="45700" anchor="ctr" anchorCtr="0">
            <a:noAutofit/>
          </a:bodyPr>
          <a:lstStyle/>
          <a:p>
            <a:pPr marL="457200" lvl="0" indent="0" rtl="0">
              <a:spcBef>
                <a:spcPts val="0"/>
              </a:spcBef>
              <a:spcAft>
                <a:spcPts val="0"/>
              </a:spcAft>
              <a:buClr>
                <a:schemeClr val="dk1"/>
              </a:buClr>
              <a:buSzPts val="1100"/>
              <a:buFont typeface="Arial"/>
              <a:buNone/>
            </a:pPr>
            <a:r>
              <a:rPr lang="en-US" dirty="0"/>
              <a:t>Ongoing Collaboration</a:t>
            </a:r>
            <a:endParaRPr dirty="0"/>
          </a:p>
        </p:txBody>
      </p:sp>
      <p:sp>
        <p:nvSpPr>
          <p:cNvPr id="247" name="Google Shape;247;g2e0ad0bbfe7_0_11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15</a:t>
            </a:fld>
            <a:endParaRPr sz="1600">
              <a:solidFill>
                <a:srgbClr val="000000"/>
              </a:solidFill>
              <a:latin typeface="Arial"/>
              <a:ea typeface="Arial"/>
              <a:cs typeface="Arial"/>
              <a:sym typeface="Arial"/>
            </a:endParaRPr>
          </a:p>
        </p:txBody>
      </p:sp>
      <p:pic>
        <p:nvPicPr>
          <p:cNvPr id="248" name="Google Shape;248;g2e0ad0bbfe7_0_112"/>
          <p:cNvPicPr preferRelativeResize="0"/>
          <p:nvPr/>
        </p:nvPicPr>
        <p:blipFill>
          <a:blip r:embed="rId4">
            <a:alphaModFix/>
          </a:blip>
          <a:stretch>
            <a:fillRect/>
          </a:stretch>
        </p:blipFill>
        <p:spPr>
          <a:xfrm>
            <a:off x="683666" y="1079186"/>
            <a:ext cx="3324225" cy="847725"/>
          </a:xfrm>
          <a:prstGeom prst="rect">
            <a:avLst/>
          </a:prstGeom>
          <a:noFill/>
          <a:ln>
            <a:noFill/>
          </a:ln>
        </p:spPr>
      </p:pic>
      <p:pic>
        <p:nvPicPr>
          <p:cNvPr id="2" name="Kuva 1" descr="Kuva, joka sisältää kohteen teksti, kuvakaappaus, Verkkosivusto, ohjelmisto&#10;&#10;Kuvaus luotu automaattisesti">
            <a:extLst>
              <a:ext uri="{FF2B5EF4-FFF2-40B4-BE49-F238E27FC236}">
                <a16:creationId xmlns:a16="http://schemas.microsoft.com/office/drawing/2014/main" id="{2E0F9AF2-4F1B-698B-F635-CDD5C2F4833C}"/>
              </a:ext>
            </a:extLst>
          </p:cNvPr>
          <p:cNvPicPr>
            <a:picLocks noChangeAspect="1"/>
          </p:cNvPicPr>
          <p:nvPr/>
        </p:nvPicPr>
        <p:blipFill>
          <a:blip r:embed="rId5"/>
          <a:stretch>
            <a:fillRect/>
          </a:stretch>
        </p:blipFill>
        <p:spPr>
          <a:xfrm>
            <a:off x="5802837" y="1702561"/>
            <a:ext cx="6180520" cy="31796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e0ad0bbfe7_0_117"/>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Nordic Countries Directly Collaborate on Joint ADL Projects</a:t>
            </a:r>
            <a:endParaRPr dirty="0"/>
          </a:p>
        </p:txBody>
      </p:sp>
      <p:sp>
        <p:nvSpPr>
          <p:cNvPr id="254" name="Google Shape;254;g2e0ad0bbfe7_0_11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16</a:t>
            </a:fld>
            <a:endParaRPr sz="1600">
              <a:solidFill>
                <a:srgbClr val="000000"/>
              </a:solidFill>
              <a:latin typeface="Arial"/>
              <a:ea typeface="Arial"/>
              <a:cs typeface="Arial"/>
              <a:sym typeface="Arial"/>
            </a:endParaRPr>
          </a:p>
        </p:txBody>
      </p:sp>
      <p:pic>
        <p:nvPicPr>
          <p:cNvPr id="255" name="Google Shape;255;g2e0ad0bbfe7_0_117"/>
          <p:cNvPicPr preferRelativeResize="0"/>
          <p:nvPr/>
        </p:nvPicPr>
        <p:blipFill>
          <a:blip r:embed="rId3"/>
          <a:stretch>
            <a:fillRect/>
          </a:stretch>
        </p:blipFill>
        <p:spPr>
          <a:xfrm>
            <a:off x="416625" y="4325901"/>
            <a:ext cx="590825" cy="43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 name="Google Shape;256;g2e0ad0bbfe7_0_117"/>
          <p:cNvPicPr preferRelativeResize="0"/>
          <p:nvPr/>
        </p:nvPicPr>
        <p:blipFill>
          <a:blip r:embed="rId4">
            <a:alphaModFix/>
          </a:blip>
          <a:stretch>
            <a:fillRect/>
          </a:stretch>
        </p:blipFill>
        <p:spPr>
          <a:xfrm>
            <a:off x="1558394" y="1067376"/>
            <a:ext cx="3973565" cy="2531650"/>
          </a:xfrm>
          <a:prstGeom prst="rect">
            <a:avLst/>
          </a:prstGeom>
          <a:ln>
            <a:noFill/>
          </a:ln>
          <a:effectLst>
            <a:outerShdw blurRad="292100" dist="139700" dir="2700000" algn="tl" rotWithShape="0">
              <a:srgbClr val="333333">
                <a:alpha val="65000"/>
              </a:srgbClr>
            </a:outerShdw>
          </a:effectLst>
        </p:spPr>
      </p:pic>
      <p:pic>
        <p:nvPicPr>
          <p:cNvPr id="257" name="Google Shape;257;g2e0ad0bbfe7_0_117"/>
          <p:cNvPicPr preferRelativeResize="0"/>
          <p:nvPr/>
        </p:nvPicPr>
        <p:blipFill>
          <a:blip r:embed="rId5">
            <a:alphaModFix/>
          </a:blip>
          <a:stretch>
            <a:fillRect/>
          </a:stretch>
        </p:blipFill>
        <p:spPr>
          <a:xfrm>
            <a:off x="6528599" y="1067376"/>
            <a:ext cx="4006703" cy="2539074"/>
          </a:xfrm>
          <a:prstGeom prst="rect">
            <a:avLst/>
          </a:prstGeom>
          <a:ln>
            <a:noFill/>
          </a:ln>
          <a:effectLst>
            <a:outerShdw blurRad="292100" dist="139700" dir="2700000" algn="tl" rotWithShape="0">
              <a:srgbClr val="333333">
                <a:alpha val="65000"/>
              </a:srgbClr>
            </a:outerShdw>
          </a:effectLst>
        </p:spPr>
      </p:pic>
      <p:pic>
        <p:nvPicPr>
          <p:cNvPr id="258" name="Google Shape;258;g2e0ad0bbfe7_0_117"/>
          <p:cNvPicPr preferRelativeResize="0"/>
          <p:nvPr/>
        </p:nvPicPr>
        <p:blipFill>
          <a:blip r:embed="rId6">
            <a:alphaModFix/>
          </a:blip>
          <a:stretch>
            <a:fillRect/>
          </a:stretch>
        </p:blipFill>
        <p:spPr>
          <a:xfrm>
            <a:off x="1526718" y="4102890"/>
            <a:ext cx="4040501" cy="2144674"/>
          </a:xfrm>
          <a:prstGeom prst="rect">
            <a:avLst/>
          </a:prstGeom>
          <a:ln>
            <a:noFill/>
          </a:ln>
          <a:effectLst>
            <a:outerShdw blurRad="292100" dist="139700" dir="2700000" algn="tl" rotWithShape="0">
              <a:srgbClr val="333333">
                <a:alpha val="65000"/>
              </a:srgbClr>
            </a:outerShdw>
          </a:effectLst>
        </p:spPr>
      </p:pic>
      <p:pic>
        <p:nvPicPr>
          <p:cNvPr id="259" name="Google Shape;259;g2e0ad0bbfe7_0_117"/>
          <p:cNvPicPr preferRelativeResize="0"/>
          <p:nvPr/>
        </p:nvPicPr>
        <p:blipFill>
          <a:blip r:embed="rId7"/>
          <a:stretch>
            <a:fillRect/>
          </a:stretch>
        </p:blipFill>
        <p:spPr>
          <a:xfrm>
            <a:off x="417004" y="1203074"/>
            <a:ext cx="590825" cy="369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0" name="Google Shape;260;g2e0ad0bbfe7_0_117"/>
          <p:cNvPicPr preferRelativeResize="0"/>
          <p:nvPr/>
        </p:nvPicPr>
        <p:blipFill>
          <a:blip r:embed="rId8"/>
          <a:stretch>
            <a:fillRect/>
          </a:stretch>
        </p:blipFill>
        <p:spPr>
          <a:xfrm>
            <a:off x="11054570" y="1203074"/>
            <a:ext cx="720426" cy="369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1" name="Google Shape;261;g2e0ad0bbfe7_0_117"/>
          <p:cNvPicPr preferRelativeResize="0"/>
          <p:nvPr/>
        </p:nvPicPr>
        <p:blipFill>
          <a:blip r:embed="rId9">
            <a:alphaModFix/>
          </a:blip>
          <a:stretch>
            <a:fillRect/>
          </a:stretch>
        </p:blipFill>
        <p:spPr>
          <a:xfrm>
            <a:off x="7552195" y="4093121"/>
            <a:ext cx="1429790" cy="2144676"/>
          </a:xfrm>
          <a:prstGeom prst="rect">
            <a:avLst/>
          </a:prstGeom>
          <a:ln>
            <a:noFill/>
          </a:ln>
          <a:effectLst>
            <a:outerShdw blurRad="292100" dist="139700" dir="2700000" algn="tl" rotWithShape="0">
              <a:srgbClr val="333333">
                <a:alpha val="65000"/>
              </a:srgbClr>
            </a:outerShdw>
          </a:effectLst>
        </p:spPr>
      </p:pic>
      <p:pic>
        <p:nvPicPr>
          <p:cNvPr id="262" name="Google Shape;262;g2e0ad0bbfe7_0_117"/>
          <p:cNvPicPr preferRelativeResize="0"/>
          <p:nvPr/>
        </p:nvPicPr>
        <p:blipFill>
          <a:blip r:embed="rId10">
            <a:alphaModFix/>
          </a:blip>
          <a:stretch>
            <a:fillRect/>
          </a:stretch>
        </p:blipFill>
        <p:spPr>
          <a:xfrm>
            <a:off x="9105502" y="4102890"/>
            <a:ext cx="1429800" cy="2144690"/>
          </a:xfrm>
          <a:prstGeom prst="rect">
            <a:avLst/>
          </a:prstGeom>
          <a:ln>
            <a:noFill/>
          </a:ln>
          <a:effectLst>
            <a:outerShdw blurRad="292100" dist="139700" dir="2700000" algn="tl" rotWithShape="0">
              <a:srgbClr val="333333">
                <a:alpha val="65000"/>
              </a:srgbClr>
            </a:outerShdw>
          </a:effectLst>
        </p:spPr>
      </p:pic>
      <p:pic>
        <p:nvPicPr>
          <p:cNvPr id="263" name="Google Shape;263;g2e0ad0bbfe7_0_117"/>
          <p:cNvPicPr preferRelativeResize="0"/>
          <p:nvPr/>
        </p:nvPicPr>
        <p:blipFill rotWithShape="1">
          <a:blip r:embed="rId11">
            <a:extLst>
              <a:ext uri="{BEBA8EAE-BF5A-486C-A8C5-ECC9F3942E4B}">
                <a14:imgProps xmlns:a14="http://schemas.microsoft.com/office/drawing/2010/main">
                  <a14:imgLayer r:embed="rId12">
                    <a14:imgEffect>
                      <a14:saturation sat="66000"/>
                    </a14:imgEffect>
                  </a14:imgLayer>
                </a14:imgProps>
              </a:ext>
            </a:extLst>
          </a:blip>
          <a:srcRect t="17661" b="15476"/>
          <a:stretch/>
        </p:blipFill>
        <p:spPr>
          <a:xfrm>
            <a:off x="11062763" y="4339590"/>
            <a:ext cx="720438" cy="418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911989A8-B962-8ED3-E5B5-629D5002029F}"/>
              </a:ext>
            </a:extLst>
          </p:cNvPr>
          <p:cNvSpPr txBox="1"/>
          <p:nvPr/>
        </p:nvSpPr>
        <p:spPr>
          <a:xfrm>
            <a:off x="140112" y="1663984"/>
            <a:ext cx="1143000" cy="369332"/>
          </a:xfrm>
          <a:prstGeom prst="rect">
            <a:avLst/>
          </a:prstGeom>
          <a:noFill/>
        </p:spPr>
        <p:txBody>
          <a:bodyPr wrap="square" rtlCol="0">
            <a:spAutoFit/>
          </a:bodyPr>
          <a:lstStyle/>
          <a:p>
            <a:pPr algn="ctr"/>
            <a:r>
              <a:rPr lang="en-US" sz="1800" b="1" dirty="0"/>
              <a:t>Sweden</a:t>
            </a:r>
          </a:p>
        </p:txBody>
      </p:sp>
      <p:sp>
        <p:nvSpPr>
          <p:cNvPr id="3" name="TextBox 2">
            <a:extLst>
              <a:ext uri="{FF2B5EF4-FFF2-40B4-BE49-F238E27FC236}">
                <a16:creationId xmlns:a16="http://schemas.microsoft.com/office/drawing/2014/main" id="{D30AF8E3-3A6C-1371-2D90-9CEDC19E7ED5}"/>
              </a:ext>
            </a:extLst>
          </p:cNvPr>
          <p:cNvSpPr txBox="1"/>
          <p:nvPr/>
        </p:nvSpPr>
        <p:spPr>
          <a:xfrm>
            <a:off x="140112" y="4817005"/>
            <a:ext cx="1143000" cy="369332"/>
          </a:xfrm>
          <a:prstGeom prst="rect">
            <a:avLst/>
          </a:prstGeom>
          <a:noFill/>
        </p:spPr>
        <p:txBody>
          <a:bodyPr wrap="square" rtlCol="0">
            <a:spAutoFit/>
          </a:bodyPr>
          <a:lstStyle/>
          <a:p>
            <a:pPr algn="ctr"/>
            <a:r>
              <a:rPr lang="en-US" sz="1800" b="1" dirty="0"/>
              <a:t>Norway</a:t>
            </a:r>
          </a:p>
        </p:txBody>
      </p:sp>
      <p:sp>
        <p:nvSpPr>
          <p:cNvPr id="4" name="TextBox 3">
            <a:extLst>
              <a:ext uri="{FF2B5EF4-FFF2-40B4-BE49-F238E27FC236}">
                <a16:creationId xmlns:a16="http://schemas.microsoft.com/office/drawing/2014/main" id="{F3124966-C44E-74AA-5AB8-5496C09E5BEC}"/>
              </a:ext>
            </a:extLst>
          </p:cNvPr>
          <p:cNvSpPr txBox="1"/>
          <p:nvPr/>
        </p:nvSpPr>
        <p:spPr>
          <a:xfrm>
            <a:off x="10832230" y="1663984"/>
            <a:ext cx="1143000" cy="369332"/>
          </a:xfrm>
          <a:prstGeom prst="rect">
            <a:avLst/>
          </a:prstGeom>
          <a:noFill/>
        </p:spPr>
        <p:txBody>
          <a:bodyPr wrap="square" rtlCol="0">
            <a:spAutoFit/>
          </a:bodyPr>
          <a:lstStyle/>
          <a:p>
            <a:pPr algn="ctr"/>
            <a:r>
              <a:rPr lang="en-US" sz="1800" b="1" dirty="0"/>
              <a:t>Finland</a:t>
            </a:r>
          </a:p>
        </p:txBody>
      </p:sp>
      <p:sp>
        <p:nvSpPr>
          <p:cNvPr id="5" name="TextBox 4">
            <a:extLst>
              <a:ext uri="{FF2B5EF4-FFF2-40B4-BE49-F238E27FC236}">
                <a16:creationId xmlns:a16="http://schemas.microsoft.com/office/drawing/2014/main" id="{5C718283-988D-DCA2-86A1-EBE993FCA4C7}"/>
              </a:ext>
            </a:extLst>
          </p:cNvPr>
          <p:cNvSpPr txBox="1"/>
          <p:nvPr/>
        </p:nvSpPr>
        <p:spPr>
          <a:xfrm>
            <a:off x="10779586" y="4817005"/>
            <a:ext cx="1309948" cy="369332"/>
          </a:xfrm>
          <a:prstGeom prst="rect">
            <a:avLst/>
          </a:prstGeom>
          <a:noFill/>
        </p:spPr>
        <p:txBody>
          <a:bodyPr wrap="square" rtlCol="0">
            <a:spAutoFit/>
          </a:bodyPr>
          <a:lstStyle/>
          <a:p>
            <a:pPr algn="ctr"/>
            <a:r>
              <a:rPr lang="en-US" sz="1800" b="1" dirty="0"/>
              <a:t>Denmark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e0ad0bbfe7_0_122"/>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Technical Update and Life-Extending of Courses </a:t>
            </a:r>
            <a:endParaRPr dirty="0"/>
          </a:p>
        </p:txBody>
      </p:sp>
      <p:sp>
        <p:nvSpPr>
          <p:cNvPr id="269" name="Google Shape;269;g2e0ad0bbfe7_0_12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17</a:t>
            </a:fld>
            <a:endParaRPr sz="1600">
              <a:solidFill>
                <a:srgbClr val="000000"/>
              </a:solidFill>
              <a:latin typeface="Arial"/>
              <a:ea typeface="Arial"/>
              <a:cs typeface="Arial"/>
              <a:sym typeface="Arial"/>
            </a:endParaRPr>
          </a:p>
        </p:txBody>
      </p:sp>
      <p:grpSp>
        <p:nvGrpSpPr>
          <p:cNvPr id="3" name="Gruppe 2">
            <a:extLst>
              <a:ext uri="{FF2B5EF4-FFF2-40B4-BE49-F238E27FC236}">
                <a16:creationId xmlns:a16="http://schemas.microsoft.com/office/drawing/2014/main" id="{CC30CDF6-AC89-1F6A-3882-80B581304508}"/>
              </a:ext>
            </a:extLst>
          </p:cNvPr>
          <p:cNvGrpSpPr/>
          <p:nvPr/>
        </p:nvGrpSpPr>
        <p:grpSpPr>
          <a:xfrm>
            <a:off x="6119873" y="1146875"/>
            <a:ext cx="5931973" cy="4559149"/>
            <a:chOff x="6140750" y="1146875"/>
            <a:chExt cx="5931973" cy="4559149"/>
          </a:xfrm>
        </p:grpSpPr>
        <p:pic>
          <p:nvPicPr>
            <p:cNvPr id="273" name="Google Shape;273;g2e0ad0bbfe7_0_122"/>
            <p:cNvPicPr preferRelativeResize="0"/>
            <p:nvPr/>
          </p:nvPicPr>
          <p:blipFill>
            <a:blip r:embed="rId3">
              <a:alphaModFix/>
            </a:blip>
            <a:stretch>
              <a:fillRect/>
            </a:stretch>
          </p:blipFill>
          <p:spPr>
            <a:xfrm>
              <a:off x="6140750" y="1885150"/>
              <a:ext cx="5931973" cy="3820874"/>
            </a:xfrm>
            <a:prstGeom prst="rect">
              <a:avLst/>
            </a:prstGeom>
            <a:ln>
              <a:noFill/>
            </a:ln>
            <a:effectLst>
              <a:outerShdw blurRad="292100" dist="139700" dir="2700000" algn="tl" rotWithShape="0">
                <a:srgbClr val="333333">
                  <a:alpha val="65000"/>
                </a:srgbClr>
              </a:outerShdw>
            </a:effectLst>
          </p:spPr>
        </p:pic>
        <p:sp>
          <p:nvSpPr>
            <p:cNvPr id="274" name="Google Shape;274;g2e0ad0bbfe7_0_122"/>
            <p:cNvSpPr txBox="1"/>
            <p:nvPr/>
          </p:nvSpPr>
          <p:spPr>
            <a:xfrm>
              <a:off x="7117026" y="1146875"/>
              <a:ext cx="4599000" cy="738900"/>
            </a:xfrm>
            <a:prstGeom prst="rect">
              <a:avLst/>
            </a:prstGeom>
            <a:noFill/>
            <a:ln>
              <a:noFill/>
            </a:ln>
          </p:spPr>
          <p:txBody>
            <a:bodyPr spcFirstLastPara="1" wrap="square" lIns="91425" tIns="91425" rIns="91425" bIns="91425" anchor="t" anchorCtr="0">
              <a:spAutoFit/>
            </a:bodyPr>
            <a:lstStyle/>
            <a:p>
              <a:pPr algn="ctr"/>
              <a:r>
                <a:rPr lang="en-US" sz="1800" b="1" dirty="0">
                  <a:solidFill>
                    <a:schemeClr val="dk1"/>
                  </a:solidFill>
                </a:rPr>
                <a:t>2017 - Step 2 - eLearning - </a:t>
              </a:r>
              <a:endParaRPr sz="1800" b="1" dirty="0">
                <a:solidFill>
                  <a:schemeClr val="dk1"/>
                </a:solidFill>
              </a:endParaRPr>
            </a:p>
            <a:p>
              <a:pPr marL="0" lvl="0" indent="0" algn="ctr" rtl="0">
                <a:spcBef>
                  <a:spcPts val="0"/>
                </a:spcBef>
                <a:spcAft>
                  <a:spcPts val="0"/>
                </a:spcAft>
                <a:buNone/>
              </a:pPr>
              <a:r>
                <a:rPr lang="en-US" sz="1800" b="1" dirty="0">
                  <a:solidFill>
                    <a:schemeClr val="dk1"/>
                  </a:solidFill>
                </a:rPr>
                <a:t>Laws of Armed Conflict - </a:t>
              </a:r>
              <a:r>
                <a:rPr lang="en-US" sz="1800" b="1" dirty="0">
                  <a:solidFill>
                    <a:srgbClr val="C00000"/>
                  </a:solidFill>
                </a:rPr>
                <a:t>HTML5 based</a:t>
              </a:r>
              <a:endParaRPr sz="1800" dirty="0">
                <a:solidFill>
                  <a:srgbClr val="C00000"/>
                </a:solidFill>
              </a:endParaRPr>
            </a:p>
          </p:txBody>
        </p:sp>
        <p:pic>
          <p:nvPicPr>
            <p:cNvPr id="275" name="Google Shape;275;g2e0ad0bbfe7_0_122"/>
            <p:cNvPicPr preferRelativeResize="0"/>
            <p:nvPr/>
          </p:nvPicPr>
          <p:blipFill>
            <a:blip r:embed="rId4">
              <a:alphaModFix/>
            </a:blip>
            <a:stretch>
              <a:fillRect/>
            </a:stretch>
          </p:blipFill>
          <p:spPr>
            <a:xfrm>
              <a:off x="6369875" y="1255125"/>
              <a:ext cx="590825" cy="369263"/>
            </a:xfrm>
            <a:prstGeom prst="rect">
              <a:avLst/>
            </a:prstGeom>
            <a:noFill/>
            <a:ln>
              <a:noFill/>
            </a:ln>
          </p:spPr>
        </p:pic>
      </p:grpSp>
      <p:grpSp>
        <p:nvGrpSpPr>
          <p:cNvPr id="2" name="Gruppe 1">
            <a:extLst>
              <a:ext uri="{FF2B5EF4-FFF2-40B4-BE49-F238E27FC236}">
                <a16:creationId xmlns:a16="http://schemas.microsoft.com/office/drawing/2014/main" id="{71D0F7F1-71AD-59C2-7E05-8A54E85B8DD8}"/>
              </a:ext>
            </a:extLst>
          </p:cNvPr>
          <p:cNvGrpSpPr/>
          <p:nvPr/>
        </p:nvGrpSpPr>
        <p:grpSpPr>
          <a:xfrm>
            <a:off x="443504" y="1146875"/>
            <a:ext cx="5676369" cy="4607996"/>
            <a:chOff x="443504" y="1146875"/>
            <a:chExt cx="5676369" cy="4607996"/>
          </a:xfrm>
        </p:grpSpPr>
        <p:cxnSp>
          <p:nvCxnSpPr>
            <p:cNvPr id="276" name="Google Shape;276;g2e0ad0bbfe7_0_122"/>
            <p:cNvCxnSpPr>
              <a:cxnSpLocks/>
              <a:endCxn id="273" idx="1"/>
            </p:cNvCxnSpPr>
            <p:nvPr/>
          </p:nvCxnSpPr>
          <p:spPr>
            <a:xfrm>
              <a:off x="5467108" y="3795587"/>
              <a:ext cx="652765" cy="0"/>
            </a:xfrm>
            <a:prstGeom prst="straightConnector1">
              <a:avLst/>
            </a:prstGeom>
            <a:noFill/>
            <a:ln w="76200" cap="flat" cmpd="sng">
              <a:solidFill>
                <a:schemeClr val="dk2"/>
              </a:solidFill>
              <a:prstDash val="solid"/>
              <a:round/>
              <a:headEnd type="none" w="med" len="med"/>
              <a:tailEnd type="triangle" w="med" len="med"/>
            </a:ln>
          </p:spPr>
        </p:cxnSp>
        <p:pic>
          <p:nvPicPr>
            <p:cNvPr id="270" name="Google Shape;270;g2e0ad0bbfe7_0_122"/>
            <p:cNvPicPr preferRelativeResize="0"/>
            <p:nvPr/>
          </p:nvPicPr>
          <p:blipFill>
            <a:blip r:embed="rId5">
              <a:alphaModFix/>
            </a:blip>
            <a:stretch>
              <a:fillRect/>
            </a:stretch>
          </p:blipFill>
          <p:spPr>
            <a:xfrm>
              <a:off x="443504" y="1933996"/>
              <a:ext cx="5071351" cy="3820875"/>
            </a:xfrm>
            <a:prstGeom prst="rect">
              <a:avLst/>
            </a:prstGeom>
            <a:ln>
              <a:noFill/>
            </a:ln>
            <a:effectLst>
              <a:outerShdw blurRad="292100" dist="139700" dir="2700000" algn="tl" rotWithShape="0">
                <a:srgbClr val="333333">
                  <a:alpha val="65000"/>
                </a:srgbClr>
              </a:outerShdw>
            </a:effectLst>
          </p:spPr>
        </p:pic>
        <p:pic>
          <p:nvPicPr>
            <p:cNvPr id="271" name="Google Shape;271;g2e0ad0bbfe7_0_122"/>
            <p:cNvPicPr preferRelativeResize="0"/>
            <p:nvPr/>
          </p:nvPicPr>
          <p:blipFill>
            <a:blip r:embed="rId6">
              <a:alphaModFix/>
            </a:blip>
            <a:stretch>
              <a:fillRect/>
            </a:stretch>
          </p:blipFill>
          <p:spPr>
            <a:xfrm>
              <a:off x="445079" y="1254338"/>
              <a:ext cx="590825" cy="432575"/>
            </a:xfrm>
            <a:prstGeom prst="rect">
              <a:avLst/>
            </a:prstGeom>
            <a:noFill/>
            <a:ln>
              <a:noFill/>
            </a:ln>
          </p:spPr>
        </p:pic>
        <p:sp>
          <p:nvSpPr>
            <p:cNvPr id="272" name="Google Shape;272;g2e0ad0bbfe7_0_122"/>
            <p:cNvSpPr txBox="1"/>
            <p:nvPr/>
          </p:nvSpPr>
          <p:spPr>
            <a:xfrm>
              <a:off x="919925" y="1146875"/>
              <a:ext cx="4599000" cy="738900"/>
            </a:xfrm>
            <a:prstGeom prst="rect">
              <a:avLst/>
            </a:prstGeom>
            <a:noFill/>
            <a:ln>
              <a:noFill/>
            </a:ln>
          </p:spPr>
          <p:txBody>
            <a:bodyPr spcFirstLastPara="1" wrap="square" lIns="91425" tIns="91425" rIns="91425" bIns="91425" anchor="t" anchorCtr="0">
              <a:spAutoFit/>
            </a:bodyPr>
            <a:lstStyle/>
            <a:p>
              <a:pPr algn="ctr"/>
              <a:r>
                <a:rPr lang="en-US" sz="1800" b="1" dirty="0">
                  <a:solidFill>
                    <a:schemeClr val="dk1"/>
                  </a:solidFill>
                </a:rPr>
                <a:t>2006 - Step 1 - eLearning - </a:t>
              </a:r>
              <a:endParaRPr sz="1800" b="1" dirty="0">
                <a:solidFill>
                  <a:schemeClr val="dk1"/>
                </a:solidFill>
              </a:endParaRPr>
            </a:p>
            <a:p>
              <a:pPr marL="0" lvl="0" indent="0" algn="ctr" rtl="0">
                <a:spcBef>
                  <a:spcPts val="0"/>
                </a:spcBef>
                <a:spcAft>
                  <a:spcPts val="0"/>
                </a:spcAft>
                <a:buNone/>
              </a:pPr>
              <a:r>
                <a:rPr lang="en-US" sz="1800" b="1" dirty="0">
                  <a:solidFill>
                    <a:schemeClr val="dk1"/>
                  </a:solidFill>
                </a:rPr>
                <a:t>Laws of Armed Conflict - </a:t>
              </a:r>
              <a:r>
                <a:rPr lang="en-US" sz="1800" b="1" dirty="0">
                  <a:solidFill>
                    <a:srgbClr val="C00000"/>
                  </a:solidFill>
                </a:rPr>
                <a:t>Flash based</a:t>
              </a:r>
              <a:endParaRPr sz="1800" dirty="0">
                <a:solidFill>
                  <a:srgbClr val="C00000"/>
                </a:solidFill>
              </a:endParaRPr>
            </a:p>
          </p:txBody>
        </p:sp>
      </p:grpSp>
      <p:sp>
        <p:nvSpPr>
          <p:cNvPr id="4" name="TextBox 3">
            <a:extLst>
              <a:ext uri="{FF2B5EF4-FFF2-40B4-BE49-F238E27FC236}">
                <a16:creationId xmlns:a16="http://schemas.microsoft.com/office/drawing/2014/main" id="{18D245A5-3C7A-AB37-A203-AF221F2BD8EE}"/>
              </a:ext>
            </a:extLst>
          </p:cNvPr>
          <p:cNvSpPr txBox="1"/>
          <p:nvPr/>
        </p:nvSpPr>
        <p:spPr>
          <a:xfrm>
            <a:off x="168991" y="903617"/>
            <a:ext cx="1143000" cy="369332"/>
          </a:xfrm>
          <a:prstGeom prst="rect">
            <a:avLst/>
          </a:prstGeom>
          <a:noFill/>
        </p:spPr>
        <p:txBody>
          <a:bodyPr wrap="square" rtlCol="0">
            <a:spAutoFit/>
          </a:bodyPr>
          <a:lstStyle/>
          <a:p>
            <a:pPr algn="ctr"/>
            <a:r>
              <a:rPr lang="en-US" sz="1800" b="1" dirty="0"/>
              <a:t>Norway</a:t>
            </a:r>
          </a:p>
        </p:txBody>
      </p:sp>
      <p:sp>
        <p:nvSpPr>
          <p:cNvPr id="5" name="TextBox 4">
            <a:extLst>
              <a:ext uri="{FF2B5EF4-FFF2-40B4-BE49-F238E27FC236}">
                <a16:creationId xmlns:a16="http://schemas.microsoft.com/office/drawing/2014/main" id="{5935FF3B-E630-3C86-7C8F-D75A87328384}"/>
              </a:ext>
            </a:extLst>
          </p:cNvPr>
          <p:cNvSpPr txBox="1"/>
          <p:nvPr/>
        </p:nvSpPr>
        <p:spPr>
          <a:xfrm>
            <a:off x="6072910" y="903617"/>
            <a:ext cx="1143000" cy="369332"/>
          </a:xfrm>
          <a:prstGeom prst="rect">
            <a:avLst/>
          </a:prstGeom>
          <a:noFill/>
        </p:spPr>
        <p:txBody>
          <a:bodyPr wrap="square" rtlCol="0">
            <a:spAutoFit/>
          </a:bodyPr>
          <a:lstStyle/>
          <a:p>
            <a:pPr algn="ctr"/>
            <a:r>
              <a:rPr lang="en-US" sz="1800" b="1" dirty="0"/>
              <a:t>Sweden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e0ad0bbfe7_0_127"/>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Contributing to International Learning Events</a:t>
            </a:r>
            <a:endParaRPr dirty="0"/>
          </a:p>
        </p:txBody>
      </p:sp>
      <p:sp>
        <p:nvSpPr>
          <p:cNvPr id="282" name="Google Shape;282;g2e0ad0bbfe7_0_12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18</a:t>
            </a:fld>
            <a:endParaRPr sz="1600">
              <a:solidFill>
                <a:srgbClr val="000000"/>
              </a:solidFill>
              <a:latin typeface="Arial"/>
              <a:ea typeface="Arial"/>
              <a:cs typeface="Arial"/>
              <a:sym typeface="Arial"/>
            </a:endParaRPr>
          </a:p>
        </p:txBody>
      </p:sp>
      <p:pic>
        <p:nvPicPr>
          <p:cNvPr id="283" name="Google Shape;283;g2e0ad0bbfe7_0_127"/>
          <p:cNvPicPr preferRelativeResize="0"/>
          <p:nvPr/>
        </p:nvPicPr>
        <p:blipFill>
          <a:blip r:embed="rId3">
            <a:alphaModFix/>
          </a:blip>
          <a:stretch>
            <a:fillRect/>
          </a:stretch>
        </p:blipFill>
        <p:spPr>
          <a:xfrm>
            <a:off x="3599385" y="871887"/>
            <a:ext cx="4765050" cy="3556470"/>
          </a:xfrm>
          <a:prstGeom prst="rect">
            <a:avLst/>
          </a:prstGeom>
          <a:noFill/>
          <a:ln>
            <a:noFill/>
          </a:ln>
        </p:spPr>
      </p:pic>
      <p:pic>
        <p:nvPicPr>
          <p:cNvPr id="284" name="Google Shape;284;g2e0ad0bbfe7_0_127"/>
          <p:cNvPicPr preferRelativeResize="0"/>
          <p:nvPr/>
        </p:nvPicPr>
        <p:blipFill>
          <a:blip r:embed="rId4">
            <a:alphaModFix/>
          </a:blip>
          <a:stretch>
            <a:fillRect/>
          </a:stretch>
        </p:blipFill>
        <p:spPr>
          <a:xfrm>
            <a:off x="555649" y="1005145"/>
            <a:ext cx="2631402" cy="2922501"/>
          </a:xfrm>
          <a:prstGeom prst="rect">
            <a:avLst/>
          </a:prstGeom>
          <a:noFill/>
          <a:ln>
            <a:noFill/>
          </a:ln>
        </p:spPr>
      </p:pic>
      <p:pic>
        <p:nvPicPr>
          <p:cNvPr id="285" name="Google Shape;285;g2e0ad0bbfe7_0_127"/>
          <p:cNvPicPr preferRelativeResize="0"/>
          <p:nvPr/>
        </p:nvPicPr>
        <p:blipFill>
          <a:blip r:embed="rId5">
            <a:alphaModFix/>
          </a:blip>
          <a:stretch>
            <a:fillRect/>
          </a:stretch>
        </p:blipFill>
        <p:spPr>
          <a:xfrm>
            <a:off x="8573006" y="843509"/>
            <a:ext cx="3455048" cy="2591286"/>
          </a:xfrm>
          <a:prstGeom prst="rect">
            <a:avLst/>
          </a:prstGeom>
          <a:noFill/>
          <a:ln>
            <a:noFill/>
          </a:ln>
        </p:spPr>
      </p:pic>
      <p:pic>
        <p:nvPicPr>
          <p:cNvPr id="3" name="Bildobjekt 2" descr="En bild som visar klädsel, inomhus, person, person&#10;&#10;Automatiskt genererad beskrivning">
            <a:extLst>
              <a:ext uri="{FF2B5EF4-FFF2-40B4-BE49-F238E27FC236}">
                <a16:creationId xmlns:a16="http://schemas.microsoft.com/office/drawing/2014/main" id="{C7E0843A-A04B-5E48-CE10-364103A85555}"/>
              </a:ext>
            </a:extLst>
          </p:cNvPr>
          <p:cNvPicPr>
            <a:picLocks noChangeAspect="1"/>
          </p:cNvPicPr>
          <p:nvPr/>
        </p:nvPicPr>
        <p:blipFill>
          <a:blip r:embed="rId6"/>
          <a:stretch>
            <a:fillRect/>
          </a:stretch>
        </p:blipFill>
        <p:spPr>
          <a:xfrm>
            <a:off x="8539530" y="3596094"/>
            <a:ext cx="3545089" cy="2658817"/>
          </a:xfrm>
          <a:prstGeom prst="rect">
            <a:avLst/>
          </a:prstGeom>
        </p:spPr>
      </p:pic>
      <p:pic>
        <p:nvPicPr>
          <p:cNvPr id="2" name="Bilde 1" descr="Et bilde som inneholder klær, person, mann, smil&#10;&#10;Automatisk generert beskrivelse">
            <a:extLst>
              <a:ext uri="{FF2B5EF4-FFF2-40B4-BE49-F238E27FC236}">
                <a16:creationId xmlns:a16="http://schemas.microsoft.com/office/drawing/2014/main" id="{83779310-F4A7-404A-978D-11128D988E0C}"/>
              </a:ext>
            </a:extLst>
          </p:cNvPr>
          <p:cNvPicPr>
            <a:picLocks noChangeAspect="1"/>
          </p:cNvPicPr>
          <p:nvPr/>
        </p:nvPicPr>
        <p:blipFill>
          <a:blip r:embed="rId7"/>
          <a:stretch>
            <a:fillRect/>
          </a:stretch>
        </p:blipFill>
        <p:spPr>
          <a:xfrm>
            <a:off x="334819" y="4109777"/>
            <a:ext cx="3544455" cy="2159809"/>
          </a:xfrm>
          <a:prstGeom prst="rect">
            <a:avLst/>
          </a:prstGeom>
        </p:spPr>
      </p:pic>
      <p:pic>
        <p:nvPicPr>
          <p:cNvPr id="5" name="Kuva 4" descr="Kuva, joka sisältää kohteen vaate, henkilö, mies, sisä-&#10;&#10;Kuvaus luotu automaattisesti">
            <a:extLst>
              <a:ext uri="{FF2B5EF4-FFF2-40B4-BE49-F238E27FC236}">
                <a16:creationId xmlns:a16="http://schemas.microsoft.com/office/drawing/2014/main" id="{6A0C92A5-CF25-82C5-CC60-647E2F7172AC}"/>
              </a:ext>
            </a:extLst>
          </p:cNvPr>
          <p:cNvPicPr>
            <a:picLocks noChangeAspect="1"/>
          </p:cNvPicPr>
          <p:nvPr/>
        </p:nvPicPr>
        <p:blipFill>
          <a:blip r:embed="rId8"/>
          <a:stretch>
            <a:fillRect/>
          </a:stretch>
        </p:blipFill>
        <p:spPr>
          <a:xfrm>
            <a:off x="4385682" y="4433771"/>
            <a:ext cx="3197612" cy="21628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e0ad0bbfe7_0_122"/>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r>
              <a:rPr lang="en-US" dirty="0"/>
              <a:t>ADL in Exercises</a:t>
            </a:r>
            <a:endParaRPr dirty="0"/>
          </a:p>
        </p:txBody>
      </p:sp>
      <p:sp>
        <p:nvSpPr>
          <p:cNvPr id="269" name="Google Shape;269;g2e0ad0bbfe7_0_12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19</a:t>
            </a:fld>
            <a:endParaRPr sz="1600">
              <a:solidFill>
                <a:srgbClr val="000000"/>
              </a:solidFill>
              <a:latin typeface="Arial"/>
              <a:ea typeface="Arial"/>
              <a:cs typeface="Arial"/>
              <a:sym typeface="Arial"/>
            </a:endParaRPr>
          </a:p>
        </p:txBody>
      </p:sp>
      <p:pic>
        <p:nvPicPr>
          <p:cNvPr id="2" name="Picture 4" descr="Graphical user interface, application, PowerPoint&#10;&#10;Description automatically generated">
            <a:extLst>
              <a:ext uri="{FF2B5EF4-FFF2-40B4-BE49-F238E27FC236}">
                <a16:creationId xmlns:a16="http://schemas.microsoft.com/office/drawing/2014/main" id="{47566F4A-4B86-A3A3-EFBC-DF636369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0051" t="31459" r="12916" b="11924"/>
          <a:stretch/>
        </p:blipFill>
        <p:spPr bwMode="auto">
          <a:xfrm>
            <a:off x="0" y="1019550"/>
            <a:ext cx="8010095" cy="5310809"/>
          </a:xfrm>
          <a:prstGeom prst="rect">
            <a:avLst/>
          </a:prstGeom>
          <a:ln>
            <a:noFill/>
          </a:ln>
          <a:extLst>
            <a:ext uri="{53640926-AAD7-44D8-BBD7-CCE9431645EC}">
              <a14:shadowObscured xmlns:a14="http://schemas.microsoft.com/office/drawing/2010/main"/>
            </a:ext>
          </a:extLst>
        </p:spPr>
      </p:pic>
      <p:pic>
        <p:nvPicPr>
          <p:cNvPr id="3" name="Picture 10251" descr="A group of people working on computers&#10;&#10;Description automatically generated with low confidence">
            <a:extLst>
              <a:ext uri="{FF2B5EF4-FFF2-40B4-BE49-F238E27FC236}">
                <a16:creationId xmlns:a16="http://schemas.microsoft.com/office/drawing/2014/main" id="{9ECEE108-7559-884D-DC2C-C7E702D23E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257" b="9782"/>
          <a:stretch/>
        </p:blipFill>
        <p:spPr bwMode="auto">
          <a:xfrm>
            <a:off x="8013484" y="3968023"/>
            <a:ext cx="3618370" cy="2085975"/>
          </a:xfrm>
          <a:prstGeom prst="rect">
            <a:avLst/>
          </a:prstGeom>
          <a:ln>
            <a:noFill/>
          </a:ln>
          <a:extLst>
            <a:ext uri="{53640926-AAD7-44D8-BBD7-CCE9431645EC}">
              <a14:shadowObscured xmlns:a14="http://schemas.microsoft.com/office/drawing/2010/main"/>
            </a:ext>
          </a:extLst>
        </p:spPr>
      </p:pic>
      <p:sp>
        <p:nvSpPr>
          <p:cNvPr id="6" name="textruta 5">
            <a:extLst>
              <a:ext uri="{FF2B5EF4-FFF2-40B4-BE49-F238E27FC236}">
                <a16:creationId xmlns:a16="http://schemas.microsoft.com/office/drawing/2014/main" id="{2574A842-54B5-6A19-A74C-B18A87EE37A6}"/>
              </a:ext>
            </a:extLst>
          </p:cNvPr>
          <p:cNvSpPr txBox="1"/>
          <p:nvPr/>
        </p:nvSpPr>
        <p:spPr>
          <a:xfrm>
            <a:off x="6675666" y="1343530"/>
            <a:ext cx="6106884" cy="703911"/>
          </a:xfrm>
          <a:prstGeom prst="rect">
            <a:avLst/>
          </a:prstGeom>
          <a:noFill/>
        </p:spPr>
        <p:txBody>
          <a:bodyPr wrap="square" lIns="91440" tIns="45720" rIns="91440" bIns="45720" anchor="t">
            <a:spAutoFit/>
          </a:bodyPr>
          <a:lstStyle/>
          <a:p>
            <a:pPr algn="ctr">
              <a:lnSpc>
                <a:spcPct val="115000"/>
              </a:lnSpc>
              <a:spcAft>
                <a:spcPts val="1000"/>
              </a:spcAft>
            </a:pPr>
            <a:r>
              <a:rPr lang="en-US" sz="1800" b="1">
                <a:latin typeface="Times New Roman"/>
                <a:ea typeface="Calibri" panose="020F0502020204030204" pitchFamily="34" charset="0"/>
                <a:cs typeface="Times New Roman"/>
              </a:rPr>
              <a:t>ADL </a:t>
            </a:r>
            <a:r>
              <a:rPr lang="en-US" sz="1800" b="1">
                <a:effectLst/>
                <a:latin typeface="Times New Roman"/>
                <a:ea typeface="Calibri" panose="020F0502020204030204" pitchFamily="34" charset="0"/>
                <a:cs typeface="Times New Roman"/>
              </a:rPr>
              <a:t>IN EXERCISES</a:t>
            </a:r>
            <a:br>
              <a:rPr lang="en-US" sz="1800" b="1">
                <a:effectLst/>
                <a:latin typeface="Times New Roman" panose="02020603050405020304" pitchFamily="18" charset="0"/>
                <a:ea typeface="Calibri" panose="020F0502020204030204" pitchFamily="34" charset="0"/>
                <a:cs typeface="Times New Roman" panose="02020603050405020304" pitchFamily="18" charset="0"/>
              </a:rPr>
            </a:br>
            <a:r>
              <a:rPr lang="en-US" sz="1800">
                <a:effectLst/>
                <a:latin typeface="Times New Roman"/>
                <a:ea typeface="Calibri" panose="020F0502020204030204" pitchFamily="34" charset="0"/>
                <a:cs typeface="Times New Roman"/>
              </a:rPr>
              <a:t>Annex to NATO ADL Handbook</a:t>
            </a:r>
            <a:r>
              <a:rPr lang="en-US" sz="1800">
                <a:latin typeface="Times New Roman"/>
                <a:ea typeface="Calibri" panose="020F0502020204030204" pitchFamily="34" charset="0"/>
                <a:cs typeface="Times New Roman"/>
              </a:rPr>
              <a:t> </a:t>
            </a:r>
            <a:endParaRPr lang="sv-SE" sz="1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Bilde 6" descr="NATO Logo PNG Transparent &amp; SVG Vector - Freebie Supply">
            <a:extLst>
              <a:ext uri="{FF2B5EF4-FFF2-40B4-BE49-F238E27FC236}">
                <a16:creationId xmlns:a16="http://schemas.microsoft.com/office/drawing/2014/main" id="{464EDE32-F707-56BD-D678-06F7D55B031F}"/>
              </a:ext>
            </a:extLst>
          </p:cNvPr>
          <p:cNvPicPr>
            <a:picLocks noChangeAspect="1"/>
          </p:cNvPicPr>
          <p:nvPr/>
        </p:nvPicPr>
        <p:blipFill>
          <a:blip r:embed="rId6"/>
          <a:stretch>
            <a:fillRect/>
          </a:stretch>
        </p:blipFill>
        <p:spPr>
          <a:xfrm>
            <a:off x="8016134" y="1347707"/>
            <a:ext cx="3672468" cy="3342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2615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a:spLocks noGrp="1"/>
          </p:cNvSpPr>
          <p:nvPr>
            <p:ph type="title"/>
          </p:nvPr>
        </p:nvSpPr>
        <p:spPr>
          <a:xfrm>
            <a:off x="2345741" y="0"/>
            <a:ext cx="7416800" cy="841248"/>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US" dirty="0"/>
              <a:t>Learning Outcomes </a:t>
            </a:r>
            <a:endParaRPr dirty="0"/>
          </a:p>
        </p:txBody>
      </p:sp>
      <p:sp>
        <p:nvSpPr>
          <p:cNvPr id="69" name="Google Shape;69;p3"/>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a:t>
            </a:fld>
            <a:endParaRPr sz="1600">
              <a:solidFill>
                <a:srgbClr val="000000"/>
              </a:solidFill>
              <a:latin typeface="Arial"/>
              <a:ea typeface="Arial"/>
              <a:cs typeface="Arial"/>
              <a:sym typeface="Arial"/>
            </a:endParaRPr>
          </a:p>
        </p:txBody>
      </p:sp>
      <p:sp>
        <p:nvSpPr>
          <p:cNvPr id="70" name="Google Shape;70;p3"/>
          <p:cNvSpPr txBox="1"/>
          <p:nvPr/>
        </p:nvSpPr>
        <p:spPr>
          <a:xfrm>
            <a:off x="474875" y="1170600"/>
            <a:ext cx="11255163" cy="506905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400" b="1" dirty="0">
                <a:solidFill>
                  <a:schemeClr val="dk1"/>
                </a:solidFill>
              </a:rPr>
              <a:t>Learning Objective 1:</a:t>
            </a:r>
            <a:endParaRPr sz="2400" b="1" dirty="0">
              <a:solidFill>
                <a:schemeClr val="dk1"/>
              </a:solidFill>
            </a:endParaRPr>
          </a:p>
          <a:p>
            <a:pPr marL="298450" lvl="0" indent="-285750" algn="l" rtl="0">
              <a:lnSpc>
                <a:spcPct val="115000"/>
              </a:lnSpc>
              <a:spcBef>
                <a:spcPts val="0"/>
              </a:spcBef>
              <a:spcAft>
                <a:spcPts val="0"/>
              </a:spcAft>
              <a:buFont typeface="Arial" panose="020B0604020202020204" pitchFamily="34" charset="0"/>
              <a:buChar char="•"/>
            </a:pPr>
            <a:r>
              <a:rPr lang="en-US" sz="1800" b="1" dirty="0">
                <a:solidFill>
                  <a:schemeClr val="dk1"/>
                </a:solidFill>
              </a:rPr>
              <a:t>Recognize how the Nordic countries have structured their Advanced Distributed Learning (ADL) cooperation for more than 10 years</a:t>
            </a:r>
            <a:endParaRPr sz="1800" b="1" dirty="0">
              <a:solidFill>
                <a:schemeClr val="dk1"/>
              </a:solidFill>
            </a:endParaRPr>
          </a:p>
          <a:p>
            <a:pPr marL="0" lvl="0" indent="0" algn="l" rtl="0">
              <a:lnSpc>
                <a:spcPct val="115000"/>
              </a:lnSpc>
              <a:spcBef>
                <a:spcPts val="0"/>
              </a:spcBef>
              <a:spcAft>
                <a:spcPts val="0"/>
              </a:spcAft>
              <a:buNone/>
            </a:pPr>
            <a:endParaRPr sz="1800" b="1" dirty="0">
              <a:solidFill>
                <a:schemeClr val="dk1"/>
              </a:solidFill>
            </a:endParaRPr>
          </a:p>
          <a:p>
            <a:pPr marL="0" lvl="0" indent="0" algn="l" rtl="0">
              <a:lnSpc>
                <a:spcPct val="115000"/>
              </a:lnSpc>
              <a:spcBef>
                <a:spcPts val="0"/>
              </a:spcBef>
              <a:spcAft>
                <a:spcPts val="0"/>
              </a:spcAft>
              <a:buNone/>
            </a:pPr>
            <a:r>
              <a:rPr lang="en-US" sz="2400" b="1" dirty="0">
                <a:solidFill>
                  <a:schemeClr val="dk1"/>
                </a:solidFill>
              </a:rPr>
              <a:t>Learning Objective 2:</a:t>
            </a:r>
            <a:endParaRPr sz="2400" b="1" dirty="0">
              <a:solidFill>
                <a:schemeClr val="dk1"/>
              </a:solidFill>
            </a:endParaRPr>
          </a:p>
          <a:p>
            <a:pPr marL="298450" lvl="0" indent="-285750" algn="l" rtl="0">
              <a:lnSpc>
                <a:spcPct val="115000"/>
              </a:lnSpc>
              <a:spcBef>
                <a:spcPts val="0"/>
              </a:spcBef>
              <a:spcAft>
                <a:spcPts val="0"/>
              </a:spcAft>
              <a:buFont typeface="Arial" panose="020B0604020202020204" pitchFamily="34" charset="0"/>
              <a:buChar char="•"/>
            </a:pPr>
            <a:r>
              <a:rPr lang="en-US" sz="1800" b="1" dirty="0">
                <a:solidFill>
                  <a:schemeClr val="dk1"/>
                </a:solidFill>
              </a:rPr>
              <a:t>Describe how to foster real interoperability between military partners</a:t>
            </a:r>
            <a:endParaRPr sz="1800" b="1" dirty="0">
              <a:solidFill>
                <a:schemeClr val="dk1"/>
              </a:solidFill>
            </a:endParaRPr>
          </a:p>
          <a:p>
            <a:pPr marL="12700" lvl="0" indent="0" algn="l" rtl="0">
              <a:lnSpc>
                <a:spcPct val="115000"/>
              </a:lnSpc>
              <a:spcBef>
                <a:spcPts val="0"/>
              </a:spcBef>
              <a:spcAft>
                <a:spcPts val="0"/>
              </a:spcAft>
              <a:buNone/>
            </a:pPr>
            <a:endParaRPr sz="1800" b="1" dirty="0">
              <a:solidFill>
                <a:schemeClr val="dk1"/>
              </a:solidFill>
            </a:endParaRPr>
          </a:p>
          <a:p>
            <a:pPr marL="0" lvl="0" indent="0" algn="l" rtl="0">
              <a:lnSpc>
                <a:spcPct val="115000"/>
              </a:lnSpc>
              <a:spcBef>
                <a:spcPts val="0"/>
              </a:spcBef>
              <a:spcAft>
                <a:spcPts val="0"/>
              </a:spcAft>
              <a:buNone/>
            </a:pPr>
            <a:r>
              <a:rPr lang="en-US" sz="2400" b="1" dirty="0">
                <a:solidFill>
                  <a:schemeClr val="dk1"/>
                </a:solidFill>
              </a:rPr>
              <a:t>Learning Objective 3:</a:t>
            </a:r>
            <a:endParaRPr sz="2400" b="1" dirty="0">
              <a:solidFill>
                <a:schemeClr val="dk1"/>
              </a:solidFill>
            </a:endParaRPr>
          </a:p>
          <a:p>
            <a:pPr marL="298450" lvl="0" indent="-285750" algn="l" rtl="0">
              <a:lnSpc>
                <a:spcPct val="115000"/>
              </a:lnSpc>
              <a:spcBef>
                <a:spcPts val="0"/>
              </a:spcBef>
              <a:spcAft>
                <a:spcPts val="0"/>
              </a:spcAft>
              <a:buFont typeface="Arial" panose="020B0604020202020204" pitchFamily="34" charset="0"/>
              <a:buChar char="•"/>
            </a:pPr>
            <a:r>
              <a:rPr lang="en-US" sz="1800" b="1" dirty="0">
                <a:solidFill>
                  <a:schemeClr val="dk1"/>
                </a:solidFill>
              </a:rPr>
              <a:t>Describe how a joint ADL conference have benefitted four different countries in their effort to build a resilient ADL capability</a:t>
            </a:r>
            <a:endParaRPr sz="1800" b="1" dirty="0">
              <a:solidFill>
                <a:schemeClr val="dk1"/>
              </a:solidFill>
            </a:endParaRPr>
          </a:p>
          <a:p>
            <a:pPr marL="12700" lvl="0" indent="0" algn="l" rtl="0">
              <a:lnSpc>
                <a:spcPct val="115000"/>
              </a:lnSpc>
              <a:spcBef>
                <a:spcPts val="0"/>
              </a:spcBef>
              <a:spcAft>
                <a:spcPts val="0"/>
              </a:spcAft>
              <a:buNone/>
            </a:pPr>
            <a:endParaRPr sz="1800" b="1" dirty="0">
              <a:solidFill>
                <a:schemeClr val="dk1"/>
              </a:solidFill>
            </a:endParaRPr>
          </a:p>
          <a:p>
            <a:pPr marL="0" lvl="0" indent="0" algn="l" rtl="0">
              <a:lnSpc>
                <a:spcPct val="115000"/>
              </a:lnSpc>
              <a:spcBef>
                <a:spcPts val="0"/>
              </a:spcBef>
              <a:spcAft>
                <a:spcPts val="0"/>
              </a:spcAft>
              <a:buNone/>
            </a:pPr>
            <a:r>
              <a:rPr lang="en-US" sz="2400" b="1" dirty="0">
                <a:solidFill>
                  <a:schemeClr val="dk1"/>
                </a:solidFill>
              </a:rPr>
              <a:t>Learning Objective 4:</a:t>
            </a:r>
            <a:endParaRPr sz="2400" b="1" dirty="0">
              <a:solidFill>
                <a:schemeClr val="dk1"/>
              </a:solidFill>
            </a:endParaRPr>
          </a:p>
          <a:p>
            <a:pPr marL="298450" lvl="0" indent="-285750" algn="l" rtl="0">
              <a:lnSpc>
                <a:spcPct val="115000"/>
              </a:lnSpc>
              <a:spcBef>
                <a:spcPts val="0"/>
              </a:spcBef>
              <a:spcAft>
                <a:spcPts val="0"/>
              </a:spcAft>
              <a:buFont typeface="Arial" panose="020B0604020202020204" pitchFamily="34" charset="0"/>
              <a:buChar char="•"/>
            </a:pPr>
            <a:r>
              <a:rPr lang="en-US" sz="1800" b="1" dirty="0">
                <a:solidFill>
                  <a:schemeClr val="dk1"/>
                </a:solidFill>
              </a:rPr>
              <a:t>Describe joint R&amp;D projects looking at emerging technologies and how they have collectively </a:t>
            </a:r>
            <a:endParaRPr sz="1800" b="1" dirty="0">
              <a:solidFill>
                <a:schemeClr val="dk1"/>
              </a:solidFill>
            </a:endParaRPr>
          </a:p>
          <a:p>
            <a:pPr marL="0" lvl="0" indent="0" algn="l" rtl="0">
              <a:lnSpc>
                <a:spcPct val="115000"/>
              </a:lnSpc>
              <a:spcBef>
                <a:spcPts val="0"/>
              </a:spcBef>
              <a:spcAft>
                <a:spcPts val="0"/>
              </a:spcAft>
              <a:buNone/>
            </a:pPr>
            <a:r>
              <a:rPr lang="en-US" sz="1800" b="1" dirty="0">
                <a:solidFill>
                  <a:schemeClr val="dk1"/>
                </a:solidFill>
              </a:rPr>
              <a:t>     increased knowledge and lesson learned in all 4 countries</a:t>
            </a:r>
            <a:endParaRPr sz="1800" b="1"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04C6C6-08E9-2B4C-A7EE-F5A4FA93F5D1}"/>
              </a:ext>
            </a:extLst>
          </p:cNvPr>
          <p:cNvSpPr>
            <a:spLocks noGrp="1"/>
          </p:cNvSpPr>
          <p:nvPr>
            <p:ph type="body" sz="quarter" idx="10"/>
          </p:nvPr>
        </p:nvSpPr>
        <p:spPr>
          <a:xfrm>
            <a:off x="0" y="-1"/>
            <a:ext cx="12192000" cy="771525"/>
          </a:xfrm>
        </p:spPr>
        <p:txBody>
          <a:bodyPr/>
          <a:lstStyle/>
          <a:p>
            <a:pPr>
              <a:defRPr/>
            </a:pPr>
            <a:r>
              <a:rPr lang="en-US" sz="2400" b="1" dirty="0">
                <a:solidFill>
                  <a:schemeClr val="bg1"/>
                </a:solidFill>
                <a:latin typeface="+mn-lt"/>
                <a:cs typeface="Arial"/>
              </a:rPr>
              <a:t>Best Practice for ADL in Exercises</a:t>
            </a:r>
            <a:endParaRPr lang="en-US" sz="2400" dirty="0">
              <a:solidFill>
                <a:schemeClr val="bg1"/>
              </a:solidFill>
              <a:cs typeface="Arial"/>
            </a:endParaRPr>
          </a:p>
        </p:txBody>
      </p:sp>
      <p:pic>
        <p:nvPicPr>
          <p:cNvPr id="19460" name="Picture 4" descr="Text, letter&#10;&#10;Description automatically generated">
            <a:extLst>
              <a:ext uri="{FF2B5EF4-FFF2-40B4-BE49-F238E27FC236}">
                <a16:creationId xmlns:a16="http://schemas.microsoft.com/office/drawing/2014/main" id="{E26089C2-95A9-1148-A2BC-AC98CED15C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28" t="4408" r="10751" b="7052"/>
          <a:stretch/>
        </p:blipFill>
        <p:spPr bwMode="auto">
          <a:xfrm>
            <a:off x="914284" y="1042987"/>
            <a:ext cx="3814763" cy="52509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Box 7">
            <a:extLst>
              <a:ext uri="{FF2B5EF4-FFF2-40B4-BE49-F238E27FC236}">
                <a16:creationId xmlns:a16="http://schemas.microsoft.com/office/drawing/2014/main" id="{8939DF55-7507-324B-9362-D598AAF7EFAA}"/>
              </a:ext>
            </a:extLst>
          </p:cNvPr>
          <p:cNvSpPr txBox="1">
            <a:spLocks noChangeArrowheads="1"/>
          </p:cNvSpPr>
          <p:nvPr/>
        </p:nvSpPr>
        <p:spPr bwMode="auto">
          <a:xfrm>
            <a:off x="7671530" y="4630294"/>
            <a:ext cx="4101369" cy="119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2200" b="1" dirty="0">
                <a:latin typeface="+mn-lt"/>
                <a:ea typeface="Calibri" panose="020F0502020204030204" pitchFamily="34" charset="0"/>
                <a:cs typeface="Times New Roman"/>
              </a:rPr>
              <a:t>ADVANCED DISTRIBUTED LEARNING IN EXERCISES</a:t>
            </a:r>
            <a:br>
              <a:rPr lang="en-US" altLang="en-US" sz="2200" b="1" dirty="0">
                <a:latin typeface="+mn-lt"/>
                <a:ea typeface="Calibri" panose="020F0502020204030204" pitchFamily="34" charset="0"/>
                <a:cs typeface="Times New Roman" panose="02020603050405020304" pitchFamily="18" charset="0"/>
              </a:rPr>
            </a:br>
            <a:r>
              <a:rPr lang="en-US" altLang="en-US" sz="2000" dirty="0">
                <a:latin typeface="+mn-lt"/>
                <a:ea typeface="Calibri" panose="020F0502020204030204" pitchFamily="34" charset="0"/>
                <a:cs typeface="Times New Roman"/>
              </a:rPr>
              <a:t>Annex to NATO ADL Handbook </a:t>
            </a:r>
            <a:endParaRPr lang="en-US" altLang="en-US" sz="1050" dirty="0">
              <a:latin typeface="+mn-lt"/>
              <a:ea typeface="Calibri" panose="020F0502020204030204" pitchFamily="34" charset="0"/>
              <a:cs typeface="Times New Roman" panose="02020603050405020304" pitchFamily="18" charset="0"/>
            </a:endParaRPr>
          </a:p>
        </p:txBody>
      </p:sp>
      <p:sp>
        <p:nvSpPr>
          <p:cNvPr id="9" name="Arrow: Right 8">
            <a:extLst>
              <a:ext uri="{FF2B5EF4-FFF2-40B4-BE49-F238E27FC236}">
                <a16:creationId xmlns:a16="http://schemas.microsoft.com/office/drawing/2014/main" id="{54623740-D6EF-5544-9B5A-76EC4B6BFCAB}"/>
              </a:ext>
            </a:extLst>
          </p:cNvPr>
          <p:cNvSpPr/>
          <p:nvPr/>
        </p:nvSpPr>
        <p:spPr>
          <a:xfrm>
            <a:off x="4915730" y="4951839"/>
            <a:ext cx="2569117" cy="553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descr="Qr code&#10;&#10;Description automatically generated">
            <a:extLst>
              <a:ext uri="{FF2B5EF4-FFF2-40B4-BE49-F238E27FC236}">
                <a16:creationId xmlns:a16="http://schemas.microsoft.com/office/drawing/2014/main" id="{31A73E8A-4038-4B03-87E8-FE8242466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216" y="1475849"/>
            <a:ext cx="3098690" cy="31544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e4dbcf7757_0_44"/>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Nordic VR Collaboration Going Forward</a:t>
            </a:r>
            <a:endParaRPr dirty="0"/>
          </a:p>
        </p:txBody>
      </p:sp>
      <p:sp>
        <p:nvSpPr>
          <p:cNvPr id="291" name="Google Shape;291;g2e4dbcf7757_0_44"/>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21</a:t>
            </a:fld>
            <a:endParaRPr sz="1600">
              <a:solidFill>
                <a:srgbClr val="000000"/>
              </a:solidFill>
              <a:latin typeface="Arial"/>
              <a:ea typeface="Arial"/>
              <a:cs typeface="Arial"/>
              <a:sym typeface="Arial"/>
            </a:endParaRPr>
          </a:p>
        </p:txBody>
      </p:sp>
      <p:pic>
        <p:nvPicPr>
          <p:cNvPr id="3" name="Bildobjekt 2" descr="En bild som visar klädsel, vapen, text, Människoansikte&#10;&#10;Automatiskt genererad beskrivning">
            <a:extLst>
              <a:ext uri="{FF2B5EF4-FFF2-40B4-BE49-F238E27FC236}">
                <a16:creationId xmlns:a16="http://schemas.microsoft.com/office/drawing/2014/main" id="{AA7CA738-43BD-0D41-364C-67684DB97772}"/>
              </a:ext>
            </a:extLst>
          </p:cNvPr>
          <p:cNvPicPr>
            <a:picLocks noChangeAspect="1"/>
          </p:cNvPicPr>
          <p:nvPr/>
        </p:nvPicPr>
        <p:blipFill>
          <a:blip r:embed="rId3"/>
          <a:stretch>
            <a:fillRect/>
          </a:stretch>
        </p:blipFill>
        <p:spPr>
          <a:xfrm>
            <a:off x="5561034" y="1420904"/>
            <a:ext cx="6203442" cy="4016191"/>
          </a:xfrm>
          <a:prstGeom prst="rect">
            <a:avLst/>
          </a:prstGeom>
          <a:ln>
            <a:noFill/>
          </a:ln>
          <a:effectLst>
            <a:outerShdw blurRad="292100" dist="139700" dir="2700000" algn="tl" rotWithShape="0">
              <a:srgbClr val="333333">
                <a:alpha val="65000"/>
              </a:srgbClr>
            </a:outerShdw>
          </a:effectLst>
        </p:spPr>
      </p:pic>
      <p:pic>
        <p:nvPicPr>
          <p:cNvPr id="5" name="Bildobjekt 4" descr="En bild som visar utomhus, person, klädsel, person&#10;&#10;Automatiskt genererad beskrivning">
            <a:extLst>
              <a:ext uri="{FF2B5EF4-FFF2-40B4-BE49-F238E27FC236}">
                <a16:creationId xmlns:a16="http://schemas.microsoft.com/office/drawing/2014/main" id="{1D58E13F-0292-0C90-2B1B-B67BBD3A1229}"/>
              </a:ext>
            </a:extLst>
          </p:cNvPr>
          <p:cNvPicPr>
            <a:picLocks noChangeAspect="1"/>
          </p:cNvPicPr>
          <p:nvPr/>
        </p:nvPicPr>
        <p:blipFill>
          <a:blip r:embed="rId4"/>
          <a:stretch>
            <a:fillRect/>
          </a:stretch>
        </p:blipFill>
        <p:spPr>
          <a:xfrm>
            <a:off x="822256" y="1245904"/>
            <a:ext cx="7624793" cy="48472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e0ad0bbfe7_0_132"/>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Participation and Influencing Other International ADL Arenas</a:t>
            </a:r>
            <a:r>
              <a:rPr lang="en-US" sz="1100" dirty="0">
                <a:solidFill>
                  <a:schemeClr val="dk1"/>
                </a:solidFill>
                <a:latin typeface="Aptos"/>
                <a:ea typeface="Aptos"/>
                <a:cs typeface="Aptos"/>
                <a:sym typeface="Aptos"/>
              </a:rPr>
              <a:t> </a:t>
            </a:r>
            <a:endParaRPr dirty="0"/>
          </a:p>
        </p:txBody>
      </p:sp>
      <p:sp>
        <p:nvSpPr>
          <p:cNvPr id="297" name="Google Shape;297;g2e0ad0bbfe7_0_13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22</a:t>
            </a:fld>
            <a:endParaRPr sz="1600">
              <a:solidFill>
                <a:srgbClr val="000000"/>
              </a:solidFill>
              <a:latin typeface="Arial"/>
              <a:ea typeface="Arial"/>
              <a:cs typeface="Arial"/>
              <a:sym typeface="Arial"/>
            </a:endParaRPr>
          </a:p>
        </p:txBody>
      </p:sp>
      <p:sp>
        <p:nvSpPr>
          <p:cNvPr id="298" name="Google Shape;298;g2e0ad0bbfe7_0_132"/>
          <p:cNvSpPr txBox="1"/>
          <p:nvPr/>
        </p:nvSpPr>
        <p:spPr>
          <a:xfrm>
            <a:off x="309050" y="2461126"/>
            <a:ext cx="6118200" cy="486900"/>
          </a:xfrm>
          <a:prstGeom prst="rect">
            <a:avLst/>
          </a:prstGeom>
          <a:noFill/>
          <a:ln>
            <a:noFill/>
          </a:ln>
        </p:spPr>
        <p:txBody>
          <a:bodyPr spcFirstLastPara="1" wrap="square" lIns="91425" tIns="91425" rIns="91425" bIns="91425" anchor="t" anchorCtr="0">
            <a:noAutofit/>
          </a:bodyPr>
          <a:lstStyle/>
          <a:p>
            <a:pPr algn="ctr"/>
            <a:r>
              <a:rPr lang="en-US" sz="2800" b="1" dirty="0">
                <a:solidFill>
                  <a:schemeClr val="dk1"/>
                </a:solidFill>
                <a:latin typeface="+mn-lt"/>
                <a:ea typeface="Arial Narrow"/>
                <a:cs typeface="Arial Narrow"/>
                <a:sym typeface="Arial Narrow"/>
              </a:rPr>
              <a:t>Learning Technology</a:t>
            </a:r>
          </a:p>
          <a:p>
            <a:pPr algn="ctr"/>
            <a:r>
              <a:rPr lang="en-US" sz="2800" b="1" dirty="0">
                <a:solidFill>
                  <a:schemeClr val="dk1"/>
                </a:solidFill>
                <a:latin typeface="+mn-lt"/>
                <a:ea typeface="Arial Narrow"/>
                <a:cs typeface="Arial Narrow"/>
                <a:sym typeface="Arial Narrow"/>
              </a:rPr>
              <a:t> Global Partnership Network</a:t>
            </a:r>
            <a:br>
              <a:rPr lang="en-US" sz="2800" b="1" dirty="0">
                <a:solidFill>
                  <a:schemeClr val="dk1"/>
                </a:solidFill>
                <a:latin typeface="+mn-lt"/>
                <a:ea typeface="Arial Narrow"/>
                <a:cs typeface="Arial Narrow"/>
                <a:sym typeface="Arial Narrow"/>
              </a:rPr>
            </a:br>
            <a:endParaRPr lang="en-US" sz="2800" b="1" dirty="0">
              <a:solidFill>
                <a:schemeClr val="dk1"/>
              </a:solidFill>
              <a:latin typeface="+mn-lt"/>
              <a:ea typeface="Arial Narrow"/>
              <a:cs typeface="Arial Narrow"/>
            </a:endParaRPr>
          </a:p>
          <a:p>
            <a:pPr algn="ctr"/>
            <a:endParaRPr lang="en-US" sz="2800" b="1" dirty="0">
              <a:solidFill>
                <a:schemeClr val="dk1"/>
              </a:solidFill>
              <a:latin typeface="+mn-lt"/>
              <a:ea typeface="Arial Narrow"/>
              <a:cs typeface="Arial Narrow"/>
            </a:endParaRPr>
          </a:p>
          <a:p>
            <a:pPr algn="ctr"/>
            <a:endParaRPr lang="en-US" sz="2800" b="1" dirty="0">
              <a:solidFill>
                <a:schemeClr val="dk1"/>
              </a:solidFill>
              <a:latin typeface="+mn-lt"/>
              <a:ea typeface="Arial Narrow"/>
              <a:cs typeface="Arial Narrow"/>
            </a:endParaRPr>
          </a:p>
        </p:txBody>
      </p:sp>
      <p:sp>
        <p:nvSpPr>
          <p:cNvPr id="299" name="Google Shape;299;g2e0ad0bbfe7_0_132"/>
          <p:cNvSpPr txBox="1"/>
          <p:nvPr/>
        </p:nvSpPr>
        <p:spPr>
          <a:xfrm>
            <a:off x="203302" y="3684527"/>
            <a:ext cx="5735246" cy="2131523"/>
          </a:xfrm>
          <a:prstGeom prst="rect">
            <a:avLst/>
          </a:prstGeom>
          <a:noFill/>
          <a:ln>
            <a:noFill/>
          </a:ln>
        </p:spPr>
        <p:txBody>
          <a:bodyPr spcFirstLastPara="1" wrap="square" lIns="91425" tIns="91425" rIns="91425" bIns="91425" anchor="t" anchorCtr="0">
            <a:noAutofit/>
          </a:bodyPr>
          <a:lstStyle/>
          <a:p>
            <a:pPr marL="457200" indent="-342900">
              <a:buClr>
                <a:schemeClr val="dk1"/>
              </a:buClr>
              <a:buSzPts val="1800"/>
              <a:buChar char="●"/>
            </a:pPr>
            <a:r>
              <a:rPr lang="en-US" sz="2000" b="1" dirty="0">
                <a:solidFill>
                  <a:schemeClr val="dk1"/>
                </a:solidFill>
              </a:rPr>
              <a:t>20 members, defense agencies and universities</a:t>
            </a:r>
            <a:endParaRPr lang="en-US" sz="1600"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2000" b="1" dirty="0">
                <a:solidFill>
                  <a:schemeClr val="dk1"/>
                </a:solidFill>
              </a:rPr>
              <a:t>Chaired by the DASD FE&amp;T</a:t>
            </a:r>
          </a:p>
          <a:p>
            <a:pPr marL="457200" indent="-342900">
              <a:buClr>
                <a:schemeClr val="dk1"/>
              </a:buClr>
              <a:buSzPts val="1800"/>
              <a:buChar char="●"/>
            </a:pPr>
            <a:r>
              <a:rPr lang="en-US" sz="2000" b="1" dirty="0">
                <a:solidFill>
                  <a:schemeClr val="dk1"/>
                </a:solidFill>
              </a:rPr>
              <a:t>Meets twice a year</a:t>
            </a:r>
          </a:p>
          <a:p>
            <a:pPr marL="742950" lvl="4" indent="-285750">
              <a:buClr>
                <a:schemeClr val="dk1"/>
              </a:buClr>
              <a:buSzPts val="1800"/>
              <a:buFont typeface="Courier New" panose="02070309020205020404" pitchFamily="49" charset="0"/>
              <a:buChar char="o"/>
            </a:pPr>
            <a:r>
              <a:rPr lang="en-US" sz="2000" b="1" dirty="0">
                <a:solidFill>
                  <a:schemeClr val="dk1"/>
                </a:solidFill>
              </a:rPr>
              <a:t>Autumn in the US (I/ITSEC)</a:t>
            </a:r>
          </a:p>
          <a:p>
            <a:pPr marL="742950" lvl="4" indent="-285750">
              <a:buClr>
                <a:schemeClr val="dk1"/>
              </a:buClr>
              <a:buSzPts val="1800"/>
              <a:buFont typeface="Courier New" panose="02070309020205020404" pitchFamily="49" charset="0"/>
              <a:buChar char="o"/>
            </a:pPr>
            <a:r>
              <a:rPr lang="en-US" sz="2000" b="1" dirty="0">
                <a:solidFill>
                  <a:schemeClr val="dk1"/>
                </a:solidFill>
              </a:rPr>
              <a:t>Spring in Europe (Nordic ADL Conference)</a:t>
            </a:r>
            <a:endParaRPr sz="2000" b="1" dirty="0">
              <a:solidFill>
                <a:schemeClr val="dk1"/>
              </a:solidFill>
            </a:endParaRPr>
          </a:p>
        </p:txBody>
      </p:sp>
      <p:pic>
        <p:nvPicPr>
          <p:cNvPr id="300" name="Google Shape;300;g2e0ad0bbfe7_0_132"/>
          <p:cNvPicPr preferRelativeResize="0"/>
          <p:nvPr/>
        </p:nvPicPr>
        <p:blipFill>
          <a:blip r:embed="rId3">
            <a:alphaModFix/>
          </a:blip>
          <a:stretch>
            <a:fillRect/>
          </a:stretch>
        </p:blipFill>
        <p:spPr>
          <a:xfrm>
            <a:off x="6253452" y="1577701"/>
            <a:ext cx="5735246" cy="4009628"/>
          </a:xfrm>
          <a:prstGeom prst="rect">
            <a:avLst/>
          </a:prstGeom>
          <a:ln>
            <a:noFill/>
          </a:ln>
          <a:effectLst>
            <a:outerShdw blurRad="292100" dist="139700" dir="2700000" algn="tl" rotWithShape="0">
              <a:srgbClr val="333333">
                <a:alpha val="65000"/>
              </a:srgbClr>
            </a:outerShdw>
          </a:effectLst>
        </p:spPr>
      </p:pic>
      <p:pic>
        <p:nvPicPr>
          <p:cNvPr id="301" name="Google Shape;301;g2e0ad0bbfe7_0_132"/>
          <p:cNvPicPr preferRelativeResize="0"/>
          <p:nvPr/>
        </p:nvPicPr>
        <p:blipFill>
          <a:blip r:embed="rId4">
            <a:alphaModFix/>
          </a:blip>
          <a:stretch>
            <a:fillRect/>
          </a:stretch>
        </p:blipFill>
        <p:spPr>
          <a:xfrm>
            <a:off x="2100263" y="1041950"/>
            <a:ext cx="2221087" cy="14191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11b583a524_0_838"/>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Participation and Influencing Other International ADL Arenas</a:t>
            </a:r>
            <a:r>
              <a:rPr lang="en-US" sz="1100" dirty="0">
                <a:solidFill>
                  <a:schemeClr val="dk1"/>
                </a:solidFill>
                <a:latin typeface="Aptos"/>
                <a:ea typeface="Aptos"/>
                <a:cs typeface="Aptos"/>
                <a:sym typeface="Aptos"/>
              </a:rPr>
              <a:t> </a:t>
            </a:r>
            <a:endParaRPr dirty="0"/>
          </a:p>
        </p:txBody>
      </p:sp>
      <p:sp>
        <p:nvSpPr>
          <p:cNvPr id="307" name="Google Shape;307;g211b583a524_0_838"/>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23</a:t>
            </a:fld>
            <a:endParaRPr sz="1600">
              <a:solidFill>
                <a:srgbClr val="000000"/>
              </a:solidFill>
              <a:latin typeface="Arial"/>
              <a:ea typeface="Arial"/>
              <a:cs typeface="Arial"/>
              <a:sym typeface="Arial"/>
            </a:endParaRPr>
          </a:p>
        </p:txBody>
      </p:sp>
      <p:sp>
        <p:nvSpPr>
          <p:cNvPr id="308" name="Google Shape;308;g211b583a524_0_838"/>
          <p:cNvSpPr txBox="1"/>
          <p:nvPr/>
        </p:nvSpPr>
        <p:spPr>
          <a:xfrm>
            <a:off x="-695100" y="1462580"/>
            <a:ext cx="8543700" cy="1087800"/>
          </a:xfrm>
          <a:prstGeom prst="rect">
            <a:avLst/>
          </a:prstGeom>
          <a:noFill/>
          <a:ln>
            <a:noFill/>
          </a:ln>
        </p:spPr>
        <p:txBody>
          <a:bodyPr spcFirstLastPara="1" wrap="square" lIns="91425" tIns="91425" rIns="91425" bIns="91425" anchor="t" anchorCtr="0">
            <a:noAutofit/>
          </a:bodyPr>
          <a:lstStyle/>
          <a:p>
            <a:pPr algn="ctr"/>
            <a:r>
              <a:rPr lang="en-US" sz="2800" b="1" dirty="0">
                <a:solidFill>
                  <a:schemeClr val="dk1"/>
                </a:solidFill>
                <a:latin typeface="+mn-lt"/>
                <a:ea typeface="Arial Narrow"/>
                <a:cs typeface="Arial Narrow"/>
                <a:sym typeface="Arial Narrow"/>
              </a:rPr>
              <a:t>NATO Learning </a:t>
            </a:r>
          </a:p>
          <a:p>
            <a:pPr algn="ctr"/>
            <a:r>
              <a:rPr lang="en-US" sz="2800" b="1" dirty="0">
                <a:solidFill>
                  <a:schemeClr val="dk1"/>
                </a:solidFill>
                <a:latin typeface="+mn-lt"/>
                <a:ea typeface="Arial Narrow"/>
                <a:cs typeface="Arial Narrow"/>
                <a:sym typeface="Arial Narrow"/>
              </a:rPr>
              <a:t>Technology Interoperability Group</a:t>
            </a:r>
            <a:endParaRPr sz="2800" b="1" dirty="0">
              <a:solidFill>
                <a:schemeClr val="dk1"/>
              </a:solidFill>
              <a:latin typeface="+mn-lt"/>
              <a:ea typeface="Arial Narrow"/>
              <a:cs typeface="Arial Narrow"/>
            </a:endParaRPr>
          </a:p>
        </p:txBody>
      </p:sp>
      <p:sp>
        <p:nvSpPr>
          <p:cNvPr id="309" name="Google Shape;309;g211b583a524_0_838"/>
          <p:cNvSpPr txBox="1"/>
          <p:nvPr/>
        </p:nvSpPr>
        <p:spPr>
          <a:xfrm>
            <a:off x="126612" y="3057760"/>
            <a:ext cx="6688526" cy="3661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Char char="●"/>
            </a:pPr>
            <a:r>
              <a:rPr lang="en-US" sz="2000" b="1" dirty="0">
                <a:solidFill>
                  <a:schemeClr val="dk1"/>
                </a:solidFill>
              </a:rPr>
              <a:t>Long standing group (+ 50 years), meets twice a year</a:t>
            </a:r>
            <a:endParaRPr sz="2000" b="1" dirty="0">
              <a:solidFill>
                <a:schemeClr val="dk1"/>
              </a:solidFill>
            </a:endParaRPr>
          </a:p>
          <a:p>
            <a:pPr marL="457200" indent="-342900">
              <a:buClr>
                <a:schemeClr val="dk1"/>
              </a:buClr>
              <a:buSzPts val="1800"/>
              <a:buChar char="●"/>
            </a:pPr>
            <a:r>
              <a:rPr lang="en-US" sz="2000" b="1" dirty="0">
                <a:solidFill>
                  <a:schemeClr val="dk1"/>
                </a:solidFill>
              </a:rPr>
              <a:t>In transition from NATO Training Group Individual Training  &amp; Education Developments to the NATO Learning Technology Interoperability Group</a:t>
            </a:r>
            <a:br>
              <a:rPr lang="en-US" sz="2000" b="1" dirty="0">
                <a:solidFill>
                  <a:schemeClr val="dk1"/>
                </a:solidFill>
              </a:rPr>
            </a:br>
            <a:endParaRPr lang="en-US" sz="2000" b="1"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2000" b="1" dirty="0">
                <a:solidFill>
                  <a:schemeClr val="dk1"/>
                </a:solidFill>
              </a:rPr>
              <a:t>Chaired by NATO ACT</a:t>
            </a:r>
            <a:endParaRPr sz="2000" b="1" dirty="0">
              <a:solidFill>
                <a:schemeClr val="dk1"/>
              </a:solidFill>
            </a:endParaRPr>
          </a:p>
          <a:p>
            <a:pPr marL="0" marR="0" lvl="0" indent="0" algn="l" rtl="0">
              <a:lnSpc>
                <a:spcPct val="100000"/>
              </a:lnSpc>
              <a:spcBef>
                <a:spcPts val="0"/>
              </a:spcBef>
              <a:spcAft>
                <a:spcPts val="0"/>
              </a:spcAft>
              <a:buNone/>
            </a:pPr>
            <a:endParaRPr sz="1800" b="1" dirty="0">
              <a:solidFill>
                <a:schemeClr val="dk1"/>
              </a:solidFill>
            </a:endParaRPr>
          </a:p>
        </p:txBody>
      </p:sp>
      <p:pic>
        <p:nvPicPr>
          <p:cNvPr id="310" name="Google Shape;310;g211b583a524_0_838"/>
          <p:cNvPicPr preferRelativeResize="0"/>
          <p:nvPr/>
        </p:nvPicPr>
        <p:blipFill>
          <a:blip r:embed="rId3">
            <a:alphaModFix/>
          </a:blip>
          <a:stretch>
            <a:fillRect/>
          </a:stretch>
        </p:blipFill>
        <p:spPr>
          <a:xfrm>
            <a:off x="7193372" y="1136891"/>
            <a:ext cx="4732088" cy="48327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11b583a524_0_848"/>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r>
              <a:rPr lang="en-US" dirty="0"/>
              <a:t>Participation and Influencing Other International ADL Arenas</a:t>
            </a:r>
            <a:r>
              <a:rPr lang="en-US" dirty="0">
                <a:sym typeface="Aptos"/>
              </a:rPr>
              <a:t> </a:t>
            </a:r>
            <a:endParaRPr dirty="0"/>
          </a:p>
        </p:txBody>
      </p:sp>
      <p:sp>
        <p:nvSpPr>
          <p:cNvPr id="316" name="Google Shape;316;g211b583a524_0_848"/>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24</a:t>
            </a:fld>
            <a:endParaRPr sz="1600">
              <a:solidFill>
                <a:srgbClr val="000000"/>
              </a:solidFill>
              <a:latin typeface="Arial"/>
              <a:ea typeface="Arial"/>
              <a:cs typeface="Arial"/>
              <a:sym typeface="Arial"/>
            </a:endParaRPr>
          </a:p>
        </p:txBody>
      </p:sp>
      <p:sp>
        <p:nvSpPr>
          <p:cNvPr id="317" name="Google Shape;317;g211b583a524_0_848"/>
          <p:cNvSpPr txBox="1"/>
          <p:nvPr/>
        </p:nvSpPr>
        <p:spPr>
          <a:xfrm>
            <a:off x="690179" y="1026550"/>
            <a:ext cx="58824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err="1">
                <a:solidFill>
                  <a:schemeClr val="dk1"/>
                </a:solidFill>
                <a:latin typeface="+mn-lt"/>
                <a:ea typeface="Arial Narrow"/>
                <a:cs typeface="Arial Narrow"/>
                <a:sym typeface="Arial Narrow"/>
              </a:rPr>
              <a:t>PfP</a:t>
            </a:r>
            <a:r>
              <a:rPr lang="en-US" sz="2800" b="1" dirty="0">
                <a:solidFill>
                  <a:schemeClr val="dk1"/>
                </a:solidFill>
                <a:latin typeface="+mn-lt"/>
                <a:ea typeface="Arial Narrow"/>
                <a:cs typeface="Arial Narrow"/>
                <a:sym typeface="Arial Narrow"/>
              </a:rPr>
              <a:t> Consortium ADL Working Group</a:t>
            </a:r>
            <a:endParaRPr sz="2800" b="1" dirty="0">
              <a:solidFill>
                <a:schemeClr val="dk1"/>
              </a:solidFill>
              <a:latin typeface="+mn-lt"/>
              <a:ea typeface="Arial Narrow"/>
              <a:cs typeface="Arial Narrow"/>
              <a:sym typeface="Arial Narrow"/>
            </a:endParaRPr>
          </a:p>
        </p:txBody>
      </p:sp>
      <p:sp>
        <p:nvSpPr>
          <p:cNvPr id="318" name="Google Shape;318;g211b583a524_0_848"/>
          <p:cNvSpPr txBox="1"/>
          <p:nvPr/>
        </p:nvSpPr>
        <p:spPr>
          <a:xfrm>
            <a:off x="395000" y="1981614"/>
            <a:ext cx="11402143" cy="42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b="1"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2000" b="1" dirty="0">
                <a:solidFill>
                  <a:schemeClr val="dk1"/>
                </a:solidFill>
              </a:rPr>
              <a:t>The mission is to strengthen defense, military, </a:t>
            </a:r>
            <a:br>
              <a:rPr lang="en-US" sz="2000" b="1" dirty="0">
                <a:solidFill>
                  <a:schemeClr val="dk1"/>
                </a:solidFill>
              </a:rPr>
            </a:br>
            <a:r>
              <a:rPr lang="en-US" sz="2000" b="1" dirty="0">
                <a:solidFill>
                  <a:schemeClr val="dk1"/>
                </a:solidFill>
              </a:rPr>
              <a:t>and security policy education and training </a:t>
            </a:r>
            <a:br>
              <a:rPr lang="en-US" sz="2000" b="1" dirty="0">
                <a:solidFill>
                  <a:schemeClr val="dk1"/>
                </a:solidFill>
              </a:rPr>
            </a:br>
            <a:r>
              <a:rPr lang="en-US" sz="2000" b="1" dirty="0">
                <a:solidFill>
                  <a:schemeClr val="dk1"/>
                </a:solidFill>
              </a:rPr>
              <a:t>through technology-enhanced learning. </a:t>
            </a:r>
            <a:br>
              <a:rPr lang="en-US" sz="2000" b="1" dirty="0">
                <a:solidFill>
                  <a:schemeClr val="dk1"/>
                </a:solidFill>
              </a:rPr>
            </a:br>
            <a:endParaRPr sz="2000" b="1"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2000" b="1" dirty="0">
                <a:solidFill>
                  <a:schemeClr val="dk1"/>
                </a:solidFill>
              </a:rPr>
              <a:t>The ADL WG fosters cooperation and </a:t>
            </a:r>
            <a:br>
              <a:rPr lang="en-US" sz="2000" b="1" dirty="0">
                <a:solidFill>
                  <a:schemeClr val="dk1"/>
                </a:solidFill>
              </a:rPr>
            </a:br>
            <a:r>
              <a:rPr lang="en-US" sz="2000" b="1" dirty="0">
                <a:solidFill>
                  <a:schemeClr val="dk1"/>
                </a:solidFill>
              </a:rPr>
              <a:t>coordination between Euro-Atlantic Partnership </a:t>
            </a:r>
            <a:br>
              <a:rPr lang="en-US" sz="2000" b="1" dirty="0">
                <a:solidFill>
                  <a:schemeClr val="dk1"/>
                </a:solidFill>
              </a:rPr>
            </a:br>
            <a:r>
              <a:rPr lang="en-US" sz="2000" b="1" dirty="0">
                <a:solidFill>
                  <a:schemeClr val="dk1"/>
                </a:solidFill>
              </a:rPr>
              <a:t>Council countries, and it aims to support the transformation of readiness preparation in NATO and Partner defense and academic institutions with interoperable, reliable, resilient eLearning solutions.</a:t>
            </a:r>
            <a:br>
              <a:rPr lang="en-US" sz="2000" b="1" dirty="0">
                <a:solidFill>
                  <a:schemeClr val="dk1"/>
                </a:solidFill>
              </a:rPr>
            </a:br>
            <a:endParaRPr sz="2000" b="1"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2000" b="1" dirty="0">
                <a:solidFill>
                  <a:schemeClr val="dk1"/>
                </a:solidFill>
              </a:rPr>
              <a:t>The ADL WG emphasizes learning solutions that address related security activities such as peace support operations, combating human trafficking, language training, and security policy education.</a:t>
            </a:r>
            <a:endParaRPr sz="2000" b="1" dirty="0">
              <a:solidFill>
                <a:schemeClr val="dk1"/>
              </a:solidFill>
            </a:endParaRPr>
          </a:p>
          <a:p>
            <a:pPr marL="0" marR="0" lvl="0" indent="0" algn="l" rtl="0">
              <a:lnSpc>
                <a:spcPct val="100000"/>
              </a:lnSpc>
              <a:spcBef>
                <a:spcPts val="0"/>
              </a:spcBef>
              <a:spcAft>
                <a:spcPts val="0"/>
              </a:spcAft>
              <a:buNone/>
            </a:pPr>
            <a:endParaRPr sz="1800" b="1" dirty="0">
              <a:solidFill>
                <a:schemeClr val="dk1"/>
              </a:solidFill>
            </a:endParaRPr>
          </a:p>
        </p:txBody>
      </p:sp>
      <p:pic>
        <p:nvPicPr>
          <p:cNvPr id="319" name="Google Shape;319;g211b583a524_0_848"/>
          <p:cNvPicPr preferRelativeResize="0"/>
          <p:nvPr/>
        </p:nvPicPr>
        <p:blipFill>
          <a:blip r:embed="rId3">
            <a:alphaModFix/>
          </a:blip>
          <a:stretch>
            <a:fillRect/>
          </a:stretch>
        </p:blipFill>
        <p:spPr>
          <a:xfrm>
            <a:off x="6867757" y="1127526"/>
            <a:ext cx="4929386" cy="274856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e0ad0bbfe7_0_137"/>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Stronger Together</a:t>
            </a:r>
            <a:endParaRPr dirty="0"/>
          </a:p>
        </p:txBody>
      </p:sp>
      <p:sp>
        <p:nvSpPr>
          <p:cNvPr id="325" name="Google Shape;325;g2e0ad0bbfe7_0_13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25</a:t>
            </a:fld>
            <a:endParaRPr sz="1600">
              <a:solidFill>
                <a:srgbClr val="000000"/>
              </a:solidFill>
              <a:latin typeface="Arial"/>
              <a:ea typeface="Arial"/>
              <a:cs typeface="Arial"/>
              <a:sym typeface="Arial"/>
            </a:endParaRPr>
          </a:p>
        </p:txBody>
      </p:sp>
      <p:pic>
        <p:nvPicPr>
          <p:cNvPr id="2" name="Billede 1" descr="Et billede, der indeholder tekst, kort, skærmbillede, cirkel&#10;&#10;Beskrivelsen er genereret automatisk">
            <a:extLst>
              <a:ext uri="{FF2B5EF4-FFF2-40B4-BE49-F238E27FC236}">
                <a16:creationId xmlns:a16="http://schemas.microsoft.com/office/drawing/2014/main" id="{9FFA68B8-E6BB-6944-F157-A54E67448F4D}"/>
              </a:ext>
            </a:extLst>
          </p:cNvPr>
          <p:cNvPicPr>
            <a:picLocks noChangeAspect="1"/>
          </p:cNvPicPr>
          <p:nvPr/>
        </p:nvPicPr>
        <p:blipFill>
          <a:blip r:embed="rId3"/>
          <a:stretch>
            <a:fillRect/>
          </a:stretch>
        </p:blipFill>
        <p:spPr>
          <a:xfrm>
            <a:off x="1538447" y="979714"/>
            <a:ext cx="9523319" cy="536121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e0ad0bbfe7_0_152"/>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Benefits of This Long Ongoing Collaboration – Examples</a:t>
            </a:r>
            <a:r>
              <a:rPr lang="en-US" sz="1100" dirty="0">
                <a:solidFill>
                  <a:schemeClr val="dk1"/>
                </a:solidFill>
                <a:latin typeface="Aptos"/>
                <a:ea typeface="Aptos"/>
                <a:cs typeface="Aptos"/>
                <a:sym typeface="Aptos"/>
              </a:rPr>
              <a:t> </a:t>
            </a:r>
            <a:endParaRPr dirty="0"/>
          </a:p>
        </p:txBody>
      </p:sp>
      <p:sp>
        <p:nvSpPr>
          <p:cNvPr id="344" name="Google Shape;344;g2e0ad0bbfe7_0_15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26</a:t>
            </a:fld>
            <a:endParaRPr sz="1600">
              <a:solidFill>
                <a:srgbClr val="000000"/>
              </a:solidFill>
              <a:latin typeface="Arial"/>
              <a:ea typeface="Arial"/>
              <a:cs typeface="Arial"/>
              <a:sym typeface="Arial"/>
            </a:endParaRPr>
          </a:p>
        </p:txBody>
      </p:sp>
      <p:sp>
        <p:nvSpPr>
          <p:cNvPr id="346" name="Google Shape;346;g2e0ad0bbfe7_0_152"/>
          <p:cNvSpPr txBox="1"/>
          <p:nvPr/>
        </p:nvSpPr>
        <p:spPr>
          <a:xfrm>
            <a:off x="327636" y="896356"/>
            <a:ext cx="11536727" cy="1046410"/>
          </a:xfrm>
          <a:prstGeom prst="rect">
            <a:avLst/>
          </a:prstGeom>
          <a:noFill/>
          <a:ln>
            <a:noFill/>
          </a:ln>
        </p:spPr>
        <p:txBody>
          <a:bodyPr spcFirstLastPara="1" wrap="square" lIns="91425" tIns="91425" rIns="91425" bIns="91425" anchor="t" anchorCtr="0">
            <a:spAutoFit/>
          </a:bodyPr>
          <a:lstStyle/>
          <a:p>
            <a:pPr marL="342900" indent="-330200">
              <a:lnSpc>
                <a:spcPct val="115000"/>
              </a:lnSpc>
              <a:spcBef>
                <a:spcPts val="600"/>
              </a:spcBef>
              <a:buAutoNum type="arabicPeriod"/>
            </a:pPr>
            <a:r>
              <a:rPr lang="en-US" sz="2000" b="1" dirty="0">
                <a:solidFill>
                  <a:schemeClr val="dk1"/>
                </a:solidFill>
              </a:rPr>
              <a:t>Shared Expertise:  </a:t>
            </a:r>
            <a:r>
              <a:rPr lang="en-US" sz="2000" dirty="0">
                <a:solidFill>
                  <a:schemeClr val="dk1"/>
                </a:solidFill>
              </a:rPr>
              <a:t>Countries collaborate to develop effective training and education solutions.</a:t>
            </a:r>
            <a:endParaRPr lang="fi-FI" sz="2000" dirty="0">
              <a:solidFill>
                <a:schemeClr val="dk1"/>
              </a:solidFill>
              <a:ea typeface="Noto Sans Symbols"/>
            </a:endParaRPr>
          </a:p>
          <a:p>
            <a:pPr marL="342900" indent="-330200">
              <a:lnSpc>
                <a:spcPct val="114999"/>
              </a:lnSpc>
              <a:spcBef>
                <a:spcPts val="600"/>
              </a:spcBef>
              <a:buAutoNum type="arabicPeriod"/>
            </a:pPr>
            <a:r>
              <a:rPr lang="en-US" sz="2000" b="1" dirty="0">
                <a:solidFill>
                  <a:schemeClr val="dk1"/>
                </a:solidFill>
                <a:ea typeface="Noto Sans Symbols"/>
              </a:rPr>
              <a:t>Cost Efficiency:  </a:t>
            </a:r>
            <a:r>
              <a:rPr lang="en-US" sz="2000" dirty="0">
                <a:solidFill>
                  <a:schemeClr val="dk1"/>
                </a:solidFill>
                <a:ea typeface="Noto Sans Symbols"/>
              </a:rPr>
              <a:t>By sharing resources, we reduce duplication and optimize costs.</a:t>
            </a:r>
            <a:endParaRPr lang="fi-FI" sz="2000" dirty="0">
              <a:solidFill>
                <a:schemeClr val="dk1"/>
              </a:solidFill>
              <a:ea typeface="Noto Sans Symbols"/>
            </a:endParaRPr>
          </a:p>
        </p:txBody>
      </p:sp>
      <p:pic>
        <p:nvPicPr>
          <p:cNvPr id="2" name="Picture 1">
            <a:extLst>
              <a:ext uri="{FF2B5EF4-FFF2-40B4-BE49-F238E27FC236}">
                <a16:creationId xmlns:a16="http://schemas.microsoft.com/office/drawing/2014/main" id="{1E65ACD0-DE41-D7E4-F42B-C7A72E4D14EC}"/>
              </a:ext>
            </a:extLst>
          </p:cNvPr>
          <p:cNvPicPr>
            <a:picLocks noChangeAspect="1"/>
          </p:cNvPicPr>
          <p:nvPr/>
        </p:nvPicPr>
        <p:blipFill>
          <a:blip r:embed="rId3"/>
          <a:stretch>
            <a:fillRect/>
          </a:stretch>
        </p:blipFill>
        <p:spPr>
          <a:xfrm>
            <a:off x="1443037" y="1999388"/>
            <a:ext cx="9525166" cy="459986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9" name="Kuva 8" descr="Kuva, joka sisältää kohteen teksti, Fontti, Grafiikka, Värikkyys&#10;&#10;Kuvaus luotu automaattisesti">
            <a:extLst>
              <a:ext uri="{FF2B5EF4-FFF2-40B4-BE49-F238E27FC236}">
                <a16:creationId xmlns:a16="http://schemas.microsoft.com/office/drawing/2014/main" id="{35E577D8-77C5-46BB-8D2D-009D3D209528}"/>
              </a:ext>
            </a:extLst>
          </p:cNvPr>
          <p:cNvPicPr>
            <a:picLocks noChangeAspect="1"/>
          </p:cNvPicPr>
          <p:nvPr/>
        </p:nvPicPr>
        <p:blipFill>
          <a:blip r:embed="rId3"/>
          <a:stretch>
            <a:fillRect/>
          </a:stretch>
        </p:blipFill>
        <p:spPr>
          <a:xfrm>
            <a:off x="7411445" y="1912807"/>
            <a:ext cx="4217485" cy="672326"/>
          </a:xfrm>
          <a:prstGeom prst="rect">
            <a:avLst/>
          </a:prstGeom>
        </p:spPr>
      </p:pic>
      <p:sp>
        <p:nvSpPr>
          <p:cNvPr id="365" name="Google Shape;365;g2e0ad0bbfe7_0_16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27</a:t>
            </a:fld>
            <a:endParaRPr sz="1600">
              <a:solidFill>
                <a:srgbClr val="000000"/>
              </a:solidFill>
              <a:latin typeface="Arial"/>
              <a:ea typeface="Arial"/>
              <a:cs typeface="Arial"/>
              <a:sym typeface="Arial"/>
            </a:endParaRPr>
          </a:p>
        </p:txBody>
      </p:sp>
      <p:sp>
        <p:nvSpPr>
          <p:cNvPr id="366" name="Google Shape;366;g2e0ad0bbfe7_0_167"/>
          <p:cNvSpPr txBox="1"/>
          <p:nvPr/>
        </p:nvSpPr>
        <p:spPr>
          <a:xfrm>
            <a:off x="140034" y="1519216"/>
            <a:ext cx="7271411" cy="3477845"/>
          </a:xfrm>
          <a:prstGeom prst="rect">
            <a:avLst/>
          </a:prstGeom>
          <a:noFill/>
          <a:ln>
            <a:noFill/>
          </a:ln>
        </p:spPr>
        <p:txBody>
          <a:bodyPr spcFirstLastPara="1" wrap="square" lIns="91425" tIns="91425" rIns="91425" bIns="91425" anchor="t" anchorCtr="0">
            <a:spAutoFit/>
          </a:bodyPr>
          <a:lstStyle/>
          <a:p>
            <a:pPr>
              <a:lnSpc>
                <a:spcPct val="114999"/>
              </a:lnSpc>
              <a:spcBef>
                <a:spcPts val="600"/>
              </a:spcBef>
            </a:pPr>
            <a:r>
              <a:rPr lang="en-US" sz="2000" b="1" dirty="0">
                <a:solidFill>
                  <a:schemeClr val="dk1"/>
                </a:solidFill>
              </a:rPr>
              <a:t>3. Innovation: </a:t>
            </a:r>
            <a:r>
              <a:rPr lang="en-US" sz="2000" dirty="0">
                <a:solidFill>
                  <a:schemeClr val="dk1"/>
                </a:solidFill>
              </a:rPr>
              <a:t>Joint efforts foster new approaches and technologies</a:t>
            </a:r>
            <a:endParaRPr lang="fi-FI" dirty="0">
              <a:solidFill>
                <a:schemeClr val="dk1"/>
              </a:solidFill>
            </a:endParaRPr>
          </a:p>
          <a:p>
            <a:pPr>
              <a:lnSpc>
                <a:spcPct val="114999"/>
              </a:lnSpc>
              <a:spcBef>
                <a:spcPts val="600"/>
              </a:spcBef>
            </a:pPr>
            <a:endParaRPr lang="en-US" sz="2000" dirty="0">
              <a:solidFill>
                <a:schemeClr val="dk1"/>
              </a:solidFill>
            </a:endParaRPr>
          </a:p>
          <a:p>
            <a:pPr>
              <a:lnSpc>
                <a:spcPct val="114999"/>
              </a:lnSpc>
              <a:spcBef>
                <a:spcPts val="600"/>
              </a:spcBef>
            </a:pPr>
            <a:r>
              <a:rPr lang="en-US" sz="2000" b="1" dirty="0">
                <a:solidFill>
                  <a:schemeClr val="dk1"/>
                </a:solidFill>
              </a:rPr>
              <a:t>4. Interoperability: </a:t>
            </a:r>
            <a:r>
              <a:rPr lang="en-US" sz="2000" dirty="0">
                <a:solidFill>
                  <a:schemeClr val="dk1"/>
                </a:solidFill>
              </a:rPr>
              <a:t>Aligning learning systems ensures seamless access to shared content</a:t>
            </a:r>
            <a:endParaRPr lang="fi-FI" dirty="0">
              <a:solidFill>
                <a:schemeClr val="dk1"/>
              </a:solidFill>
            </a:endParaRPr>
          </a:p>
          <a:p>
            <a:pPr>
              <a:lnSpc>
                <a:spcPct val="114999"/>
              </a:lnSpc>
              <a:spcBef>
                <a:spcPts val="600"/>
              </a:spcBef>
            </a:pPr>
            <a:endParaRPr lang="en-US" sz="2000" dirty="0">
              <a:solidFill>
                <a:schemeClr val="dk1"/>
              </a:solidFill>
            </a:endParaRPr>
          </a:p>
          <a:p>
            <a:pPr>
              <a:lnSpc>
                <a:spcPct val="114999"/>
              </a:lnSpc>
              <a:spcBef>
                <a:spcPts val="600"/>
              </a:spcBef>
            </a:pPr>
            <a:r>
              <a:rPr lang="en-US" sz="2000" b="1" dirty="0">
                <a:solidFill>
                  <a:schemeClr val="dk1"/>
                </a:solidFill>
              </a:rPr>
              <a:t>5. Standardization: </a:t>
            </a:r>
            <a:r>
              <a:rPr lang="en-US" sz="2000" dirty="0">
                <a:solidFill>
                  <a:schemeClr val="dk1"/>
                </a:solidFill>
              </a:rPr>
              <a:t>Common standards enhance efficiency.</a:t>
            </a:r>
            <a:endParaRPr lang="fi-FI" dirty="0">
              <a:solidFill>
                <a:schemeClr val="dk1"/>
              </a:solidFill>
            </a:endParaRPr>
          </a:p>
          <a:p>
            <a:pPr>
              <a:lnSpc>
                <a:spcPct val="114999"/>
              </a:lnSpc>
              <a:spcBef>
                <a:spcPts val="600"/>
              </a:spcBef>
            </a:pPr>
            <a:endParaRPr lang="en-US" sz="2000" dirty="0">
              <a:solidFill>
                <a:schemeClr val="dk1"/>
              </a:solidFill>
            </a:endParaRPr>
          </a:p>
        </p:txBody>
      </p:sp>
      <p:sp>
        <p:nvSpPr>
          <p:cNvPr id="367" name="Google Shape;367;g2e0ad0bbfe7_0_167"/>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Benefits of This Long Ongoing Collaboration – Examples Continued</a:t>
            </a:r>
            <a:r>
              <a:rPr lang="en-US" sz="1100" dirty="0">
                <a:solidFill>
                  <a:schemeClr val="dk1"/>
                </a:solidFill>
                <a:latin typeface="Aptos"/>
                <a:ea typeface="Aptos"/>
                <a:cs typeface="Aptos"/>
                <a:sym typeface="Aptos"/>
              </a:rPr>
              <a:t>  </a:t>
            </a:r>
            <a:endParaRPr dirty="0"/>
          </a:p>
        </p:txBody>
      </p:sp>
      <p:pic>
        <p:nvPicPr>
          <p:cNvPr id="2" name="Google Shape;248;g2e0ad0bbfe7_0_112" descr="Kuva, joka sisältää kohteen Grafiikka, teksti, logo, Fontti&#10;&#10;Kuvaus luotu automaattisesti">
            <a:extLst>
              <a:ext uri="{FF2B5EF4-FFF2-40B4-BE49-F238E27FC236}">
                <a16:creationId xmlns:a16="http://schemas.microsoft.com/office/drawing/2014/main" id="{CE960B39-6327-97A0-CDE9-04467F918C78}"/>
              </a:ext>
            </a:extLst>
          </p:cNvPr>
          <p:cNvPicPr preferRelativeResize="0"/>
          <p:nvPr/>
        </p:nvPicPr>
        <p:blipFill>
          <a:blip r:embed="rId4">
            <a:alphaModFix/>
          </a:blip>
          <a:stretch>
            <a:fillRect/>
          </a:stretch>
        </p:blipFill>
        <p:spPr>
          <a:xfrm>
            <a:off x="3943480" y="5112373"/>
            <a:ext cx="2720200" cy="587530"/>
          </a:xfrm>
          <a:prstGeom prst="rect">
            <a:avLst/>
          </a:prstGeom>
          <a:noFill/>
          <a:ln>
            <a:noFill/>
          </a:ln>
        </p:spPr>
      </p:pic>
      <p:pic>
        <p:nvPicPr>
          <p:cNvPr id="3" name="Kuva 2" descr="Kuva, joka sisältää kohteen teksti, Fontti, kuvakaappaus, Grafiikka&#10;&#10;Kuvaus luotu automaattisesti">
            <a:extLst>
              <a:ext uri="{FF2B5EF4-FFF2-40B4-BE49-F238E27FC236}">
                <a16:creationId xmlns:a16="http://schemas.microsoft.com/office/drawing/2014/main" id="{C7AC8961-5BB4-AD4B-82B9-F9476C74D78B}"/>
              </a:ext>
            </a:extLst>
          </p:cNvPr>
          <p:cNvPicPr>
            <a:picLocks noChangeAspect="1"/>
          </p:cNvPicPr>
          <p:nvPr/>
        </p:nvPicPr>
        <p:blipFill>
          <a:blip r:embed="rId5"/>
          <a:stretch>
            <a:fillRect/>
          </a:stretch>
        </p:blipFill>
        <p:spPr>
          <a:xfrm>
            <a:off x="8252175" y="1096004"/>
            <a:ext cx="3451979" cy="531421"/>
          </a:xfrm>
          <a:prstGeom prst="rect">
            <a:avLst/>
          </a:prstGeom>
        </p:spPr>
      </p:pic>
      <p:pic>
        <p:nvPicPr>
          <p:cNvPr id="7" name="Kuva 6" descr="Kuva, joka sisältää kohteen teksti, Fontti, kuvakaappaus, Grafiikka&#10;&#10;Kuvaus luotu automaattisesti">
            <a:extLst>
              <a:ext uri="{FF2B5EF4-FFF2-40B4-BE49-F238E27FC236}">
                <a16:creationId xmlns:a16="http://schemas.microsoft.com/office/drawing/2014/main" id="{582F00A0-A75B-F0E9-00BF-11B92B2EDE21}"/>
              </a:ext>
            </a:extLst>
          </p:cNvPr>
          <p:cNvPicPr>
            <a:picLocks noChangeAspect="1"/>
          </p:cNvPicPr>
          <p:nvPr/>
        </p:nvPicPr>
        <p:blipFill>
          <a:blip r:embed="rId6"/>
          <a:stretch>
            <a:fillRect/>
          </a:stretch>
        </p:blipFill>
        <p:spPr>
          <a:xfrm>
            <a:off x="7760731" y="2984569"/>
            <a:ext cx="1751811" cy="1169484"/>
          </a:xfrm>
          <a:prstGeom prst="rect">
            <a:avLst/>
          </a:prstGeom>
        </p:spPr>
      </p:pic>
      <p:pic>
        <p:nvPicPr>
          <p:cNvPr id="8" name="Kuva 7" descr="Kuva, joka sisältää kohteen logo, Fontti, symboli, Grafiikka&#10;&#10;Kuvaus luotu automaattisesti">
            <a:extLst>
              <a:ext uri="{FF2B5EF4-FFF2-40B4-BE49-F238E27FC236}">
                <a16:creationId xmlns:a16="http://schemas.microsoft.com/office/drawing/2014/main" id="{3DEF1B19-3DAB-FEED-C880-6E000239DF42}"/>
              </a:ext>
            </a:extLst>
          </p:cNvPr>
          <p:cNvPicPr>
            <a:picLocks noChangeAspect="1"/>
          </p:cNvPicPr>
          <p:nvPr/>
        </p:nvPicPr>
        <p:blipFill>
          <a:blip r:embed="rId7"/>
          <a:stretch>
            <a:fillRect/>
          </a:stretch>
        </p:blipFill>
        <p:spPr>
          <a:xfrm>
            <a:off x="9861557" y="3085626"/>
            <a:ext cx="1866619" cy="1034079"/>
          </a:xfrm>
          <a:prstGeom prst="rect">
            <a:avLst/>
          </a:prstGeom>
        </p:spPr>
      </p:pic>
      <p:pic>
        <p:nvPicPr>
          <p:cNvPr id="10" name="Kuva 9" descr="Kuva, joka sisältää kohteen teksti, kuvakaappaus, Fontti, symboli&#10;&#10;Kuvaus luotu automaattisesti">
            <a:extLst>
              <a:ext uri="{FF2B5EF4-FFF2-40B4-BE49-F238E27FC236}">
                <a16:creationId xmlns:a16="http://schemas.microsoft.com/office/drawing/2014/main" id="{F6D3D568-C495-9021-16C8-5EF2A35C98BE}"/>
              </a:ext>
            </a:extLst>
          </p:cNvPr>
          <p:cNvPicPr>
            <a:picLocks noChangeAspect="1"/>
          </p:cNvPicPr>
          <p:nvPr/>
        </p:nvPicPr>
        <p:blipFill rotWithShape="1">
          <a:blip r:embed="rId8"/>
          <a:srcRect r="-210" b="69072"/>
          <a:stretch/>
        </p:blipFill>
        <p:spPr>
          <a:xfrm>
            <a:off x="7759069" y="4827140"/>
            <a:ext cx="4206349" cy="1294129"/>
          </a:xfrm>
          <a:prstGeom prst="rect">
            <a:avLst/>
          </a:prstGeom>
        </p:spPr>
      </p:pic>
      <p:pic>
        <p:nvPicPr>
          <p:cNvPr id="11" name="Kuva 10" descr="Kuva, joka sisältää kohteen teksti, Fontti, Grafiikka, logo&#10;&#10;Kuvaus luotu automaattisesti">
            <a:extLst>
              <a:ext uri="{FF2B5EF4-FFF2-40B4-BE49-F238E27FC236}">
                <a16:creationId xmlns:a16="http://schemas.microsoft.com/office/drawing/2014/main" id="{D3D9A65F-EE42-596C-E6C8-C893C4C2C1D4}"/>
              </a:ext>
            </a:extLst>
          </p:cNvPr>
          <p:cNvPicPr>
            <a:picLocks noChangeAspect="1"/>
          </p:cNvPicPr>
          <p:nvPr/>
        </p:nvPicPr>
        <p:blipFill>
          <a:blip r:embed="rId9"/>
          <a:stretch>
            <a:fillRect/>
          </a:stretch>
        </p:blipFill>
        <p:spPr>
          <a:xfrm>
            <a:off x="1073841" y="5219555"/>
            <a:ext cx="2299475" cy="4987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e4dbcf7757_0_2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28</a:t>
            </a:fld>
            <a:endParaRPr sz="1600">
              <a:solidFill>
                <a:srgbClr val="000000"/>
              </a:solidFill>
              <a:latin typeface="Arial"/>
              <a:ea typeface="Arial"/>
              <a:cs typeface="Arial"/>
              <a:sym typeface="Arial"/>
            </a:endParaRPr>
          </a:p>
        </p:txBody>
      </p:sp>
      <p:sp>
        <p:nvSpPr>
          <p:cNvPr id="380" name="Google Shape;380;g2e4dbcf7757_0_22"/>
          <p:cNvSpPr txBox="1"/>
          <p:nvPr/>
        </p:nvSpPr>
        <p:spPr>
          <a:xfrm>
            <a:off x="411902" y="891777"/>
            <a:ext cx="9230700" cy="6155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342900" indent="-330200">
              <a:lnSpc>
                <a:spcPct val="115000"/>
              </a:lnSpc>
              <a:spcBef>
                <a:spcPts val="600"/>
              </a:spcBef>
              <a:buAutoNum type="arabicPeriod"/>
              <a:defRPr sz="2000" b="1">
                <a:solidFill>
                  <a:schemeClr val="dk1"/>
                </a:solidFill>
              </a:defRPr>
            </a:lvl1pPr>
          </a:lstStyle>
          <a:p>
            <a:pPr>
              <a:buFont typeface="+mj-lt"/>
              <a:buAutoNum type="arabicPeriod" startAt="6"/>
            </a:pPr>
            <a:r>
              <a:rPr lang="en-US" dirty="0"/>
              <a:t>Networking: </a:t>
            </a:r>
            <a:r>
              <a:rPr lang="en-US" b="0" dirty="0"/>
              <a:t>Regular forums strengthen professional relationships.</a:t>
            </a:r>
            <a:endParaRPr b="0" dirty="0"/>
          </a:p>
        </p:txBody>
      </p:sp>
      <p:sp>
        <p:nvSpPr>
          <p:cNvPr id="381" name="Google Shape;381;g2e4dbcf7757_0_22"/>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Benefits of This Long Ongoing Collaboration – Examples Continued </a:t>
            </a:r>
            <a:r>
              <a:rPr lang="en-US" sz="1100" dirty="0">
                <a:solidFill>
                  <a:schemeClr val="dk1"/>
                </a:solidFill>
                <a:latin typeface="Aptos"/>
                <a:ea typeface="Aptos"/>
                <a:cs typeface="Aptos"/>
                <a:sym typeface="Aptos"/>
              </a:rPr>
              <a:t> </a:t>
            </a:r>
            <a:endParaRPr dirty="0"/>
          </a:p>
        </p:txBody>
      </p:sp>
      <p:grpSp>
        <p:nvGrpSpPr>
          <p:cNvPr id="4" name="Group 3">
            <a:extLst>
              <a:ext uri="{FF2B5EF4-FFF2-40B4-BE49-F238E27FC236}">
                <a16:creationId xmlns:a16="http://schemas.microsoft.com/office/drawing/2014/main" id="{C296EA8C-ACB5-97EF-B98F-5ACC25440A29}"/>
              </a:ext>
            </a:extLst>
          </p:cNvPr>
          <p:cNvGrpSpPr/>
          <p:nvPr/>
        </p:nvGrpSpPr>
        <p:grpSpPr>
          <a:xfrm>
            <a:off x="1243593" y="1866926"/>
            <a:ext cx="9704813" cy="4250449"/>
            <a:chOff x="867937" y="1560452"/>
            <a:chExt cx="10595945" cy="4865972"/>
          </a:xfrm>
        </p:grpSpPr>
        <p:pic>
          <p:nvPicPr>
            <p:cNvPr id="3" name="Google Shape;234;p16" descr="Kuva, joka sisältää kohteen teksti, kuvakaappaus, Verkkosivusto, ohjelmisto&#10;&#10;Kuvaus luotu automaattisesti">
              <a:extLst>
                <a:ext uri="{FF2B5EF4-FFF2-40B4-BE49-F238E27FC236}">
                  <a16:creationId xmlns:a16="http://schemas.microsoft.com/office/drawing/2014/main" id="{610D546B-E2E1-1539-D267-927ED00469B8}"/>
                </a:ext>
              </a:extLst>
            </p:cNvPr>
            <p:cNvPicPr preferRelativeResize="0"/>
            <p:nvPr/>
          </p:nvPicPr>
          <p:blipFill>
            <a:blip r:embed="rId3">
              <a:alphaModFix/>
            </a:blip>
            <a:stretch>
              <a:fillRect/>
            </a:stretch>
          </p:blipFill>
          <p:spPr>
            <a:xfrm>
              <a:off x="867937" y="1560452"/>
              <a:ext cx="10595945" cy="4865972"/>
            </a:xfrm>
            <a:prstGeom prst="rect">
              <a:avLst/>
            </a:prstGeom>
            <a:ln>
              <a:noFill/>
            </a:ln>
            <a:effectLst>
              <a:outerShdw blurRad="292100" dist="139700" dir="2700000" algn="tl" rotWithShape="0">
                <a:srgbClr val="333333">
                  <a:alpha val="65000"/>
                </a:srgbClr>
              </a:outerShdw>
            </a:effectLst>
          </p:spPr>
        </p:pic>
        <p:sp>
          <p:nvSpPr>
            <p:cNvPr id="2" name="Rektangel 1">
              <a:extLst>
                <a:ext uri="{FF2B5EF4-FFF2-40B4-BE49-F238E27FC236}">
                  <a16:creationId xmlns:a16="http://schemas.microsoft.com/office/drawing/2014/main" id="{21F94EF3-79F9-0CD3-7FDA-75237A0F654D}"/>
                </a:ext>
              </a:extLst>
            </p:cNvPr>
            <p:cNvSpPr/>
            <p:nvPr/>
          </p:nvSpPr>
          <p:spPr>
            <a:xfrm>
              <a:off x="7848600" y="3429000"/>
              <a:ext cx="3166946" cy="2961171"/>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e0ad0bbfe7_0_177"/>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The Way Forward</a:t>
            </a:r>
            <a:endParaRPr dirty="0"/>
          </a:p>
        </p:txBody>
      </p:sp>
      <p:sp>
        <p:nvSpPr>
          <p:cNvPr id="387" name="Google Shape;387;g2e0ad0bbfe7_0_17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29</a:t>
            </a:fld>
            <a:endParaRPr sz="1600">
              <a:solidFill>
                <a:srgbClr val="000000"/>
              </a:solidFill>
              <a:latin typeface="Arial"/>
              <a:ea typeface="Arial"/>
              <a:cs typeface="Arial"/>
              <a:sym typeface="Arial"/>
            </a:endParaRPr>
          </a:p>
        </p:txBody>
      </p:sp>
      <p:sp>
        <p:nvSpPr>
          <p:cNvPr id="389" name="Google Shape;389;g2e0ad0bbfe7_0_177"/>
          <p:cNvSpPr txBox="1"/>
          <p:nvPr/>
        </p:nvSpPr>
        <p:spPr>
          <a:xfrm>
            <a:off x="144924" y="1205015"/>
            <a:ext cx="6170149" cy="5416837"/>
          </a:xfrm>
          <a:prstGeom prst="rect">
            <a:avLst/>
          </a:prstGeom>
          <a:noFill/>
          <a:ln>
            <a:noFill/>
          </a:ln>
        </p:spPr>
        <p:txBody>
          <a:bodyPr spcFirstLastPara="1" wrap="square" lIns="91425" tIns="91425" rIns="91425" bIns="91425" anchor="t" anchorCtr="0">
            <a:spAutoFit/>
          </a:bodyPr>
          <a:lstStyle/>
          <a:p>
            <a:pPr marL="457200" indent="-342900">
              <a:buClr>
                <a:schemeClr val="dk1"/>
              </a:buClr>
              <a:buSzPts val="1800"/>
              <a:buFont typeface="Arial"/>
              <a:buChar char="●"/>
            </a:pPr>
            <a:r>
              <a:rPr lang="en-US" sz="2000" b="1" dirty="0">
                <a:solidFill>
                  <a:schemeClr val="dk1"/>
                </a:solidFill>
              </a:rPr>
              <a:t>The New Vision for Nordic </a:t>
            </a:r>
            <a:r>
              <a:rPr lang="en-US" sz="2000" b="1" dirty="0" err="1">
                <a:solidFill>
                  <a:schemeClr val="dk1"/>
                </a:solidFill>
              </a:rPr>
              <a:t>Defence</a:t>
            </a:r>
            <a:r>
              <a:rPr lang="en-US" sz="2000" b="1" dirty="0">
                <a:solidFill>
                  <a:schemeClr val="dk1"/>
                </a:solidFill>
              </a:rPr>
              <a:t> Cooperation 2030 was signed on April 30th 2024</a:t>
            </a:r>
            <a:endParaRPr lang="nb-NO" sz="2000" b="1" dirty="0">
              <a:solidFill>
                <a:schemeClr val="dk1"/>
              </a:solidFill>
            </a:endParaRPr>
          </a:p>
          <a:p>
            <a:pPr marL="457200" indent="-342900">
              <a:buClr>
                <a:schemeClr val="dk1"/>
              </a:buClr>
              <a:buSzPts val="1800"/>
              <a:buFont typeface="Arial"/>
              <a:buChar char="●"/>
            </a:pPr>
            <a:endParaRPr lang="en-US" sz="2000" b="1" dirty="0">
              <a:solidFill>
                <a:schemeClr val="dk1"/>
              </a:solidFill>
            </a:endParaRPr>
          </a:p>
          <a:p>
            <a:pPr marL="457200" indent="-342900">
              <a:buClr>
                <a:schemeClr val="dk1"/>
              </a:buClr>
              <a:buSzPts val="1800"/>
              <a:buFont typeface="Arial"/>
              <a:buChar char="●"/>
            </a:pPr>
            <a:r>
              <a:rPr lang="en-US" sz="2000" b="1" dirty="0">
                <a:solidFill>
                  <a:schemeClr val="dk1"/>
                </a:solidFill>
              </a:rPr>
              <a:t>This vision marks a new era for Nordic </a:t>
            </a:r>
            <a:r>
              <a:rPr lang="en-US" sz="2000" b="1" dirty="0" err="1">
                <a:solidFill>
                  <a:schemeClr val="dk1"/>
                </a:solidFill>
              </a:rPr>
              <a:t>Defence</a:t>
            </a:r>
            <a:r>
              <a:rPr lang="en-US" sz="2000" b="1" dirty="0">
                <a:solidFill>
                  <a:schemeClr val="dk1"/>
                </a:solidFill>
              </a:rPr>
              <a:t> cooperation, reflecting the strategic reality of war in Europe and the accession of Finland and Sweden to NATO.</a:t>
            </a:r>
            <a:endParaRPr sz="2000" b="1" dirty="0">
              <a:solidFill>
                <a:schemeClr val="dk1"/>
              </a:solidFill>
            </a:endParaRPr>
          </a:p>
          <a:p>
            <a:pPr marL="457200" indent="-342900">
              <a:buClr>
                <a:schemeClr val="dk1"/>
              </a:buClr>
              <a:buSzPts val="1800"/>
              <a:buFont typeface="Arial"/>
              <a:buChar char="●"/>
            </a:pPr>
            <a:endParaRPr lang="en-US" sz="2000" b="1" dirty="0">
              <a:solidFill>
                <a:schemeClr val="dk1"/>
              </a:solidFill>
            </a:endParaRPr>
          </a:p>
          <a:p>
            <a:pPr marL="457200" indent="-342900">
              <a:buClr>
                <a:schemeClr val="dk1"/>
              </a:buClr>
              <a:buSzPts val="1800"/>
              <a:buFont typeface="Arial"/>
              <a:buChar char="●"/>
            </a:pPr>
            <a:r>
              <a:rPr lang="en-US" sz="2000" b="1" dirty="0">
                <a:solidFill>
                  <a:schemeClr val="dk1"/>
                </a:solidFill>
              </a:rPr>
              <a:t>The New Vision for Nordic </a:t>
            </a:r>
            <a:r>
              <a:rPr lang="en-US" sz="2000" b="1" dirty="0" err="1">
                <a:solidFill>
                  <a:schemeClr val="dk1"/>
                </a:solidFill>
              </a:rPr>
              <a:t>Defence</a:t>
            </a:r>
            <a:r>
              <a:rPr lang="en-US" sz="2000" b="1" dirty="0">
                <a:solidFill>
                  <a:schemeClr val="dk1"/>
                </a:solidFill>
              </a:rPr>
              <a:t> Cooperation 2030 focuses on improving interoperability among the Nordic countries.</a:t>
            </a:r>
            <a:endParaRPr sz="2000" b="1" dirty="0">
              <a:solidFill>
                <a:schemeClr val="dk1"/>
              </a:solidFill>
            </a:endParaRPr>
          </a:p>
          <a:p>
            <a:pPr marL="457200" indent="-342900">
              <a:buClr>
                <a:schemeClr val="dk1"/>
              </a:buClr>
              <a:buSzPts val="1800"/>
              <a:buFont typeface="Arial"/>
              <a:buChar char="●"/>
            </a:pPr>
            <a:endParaRPr lang="en-US" sz="2000" b="1" dirty="0">
              <a:solidFill>
                <a:schemeClr val="dk1"/>
              </a:solidFill>
            </a:endParaRPr>
          </a:p>
          <a:p>
            <a:pPr marL="457200" indent="-342900">
              <a:buClr>
                <a:schemeClr val="dk1"/>
              </a:buClr>
              <a:buSzPts val="1800"/>
              <a:buFont typeface="Arial"/>
              <a:buChar char="●"/>
            </a:pPr>
            <a:r>
              <a:rPr lang="en-US" sz="2000" b="1" dirty="0">
                <a:solidFill>
                  <a:schemeClr val="dk1"/>
                </a:solidFill>
              </a:rPr>
              <a:t>Specific details regarding Advanced Distributed Learning (ADL) are not explicitly mentioned.</a:t>
            </a:r>
            <a:endParaRPr sz="2000" b="1" dirty="0">
              <a:solidFill>
                <a:schemeClr val="dk1"/>
              </a:solidFill>
            </a:endParaRPr>
          </a:p>
          <a:p>
            <a:pPr marL="457200" indent="-342900">
              <a:buClr>
                <a:schemeClr val="dk1"/>
              </a:buClr>
              <a:buSzPts val="1800"/>
              <a:buFont typeface="Arial"/>
              <a:buChar char="●"/>
            </a:pPr>
            <a:endParaRPr lang="en-US" sz="2000" b="1" dirty="0">
              <a:solidFill>
                <a:schemeClr val="dk1"/>
              </a:solidFill>
            </a:endParaRPr>
          </a:p>
        </p:txBody>
      </p:sp>
      <p:pic>
        <p:nvPicPr>
          <p:cNvPr id="390" name="Google Shape;390;g2e0ad0bbfe7_0_177"/>
          <p:cNvPicPr preferRelativeResize="0"/>
          <p:nvPr/>
        </p:nvPicPr>
        <p:blipFill>
          <a:blip r:embed="rId3">
            <a:alphaModFix/>
          </a:blip>
          <a:stretch>
            <a:fillRect/>
          </a:stretch>
        </p:blipFill>
        <p:spPr>
          <a:xfrm>
            <a:off x="6315074" y="1400356"/>
            <a:ext cx="5428057" cy="395745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e0ad0bbfe7_0_26"/>
          <p:cNvSpPr txBox="1">
            <a:spLocks noGrp="1"/>
          </p:cNvSpPr>
          <p:nvPr>
            <p:ph type="title"/>
          </p:nvPr>
        </p:nvSpPr>
        <p:spPr>
          <a:xfrm>
            <a:off x="0" y="0"/>
            <a:ext cx="12191999" cy="7950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US" sz="2400" dirty="0"/>
              <a:t>Initial Collaboration Begins Among Nordic Countries </a:t>
            </a:r>
            <a:endParaRPr sz="2400" dirty="0"/>
          </a:p>
        </p:txBody>
      </p:sp>
      <p:pic>
        <p:nvPicPr>
          <p:cNvPr id="77" name="Google Shape;77;g2e0ad0bbfe7_0_26"/>
          <p:cNvPicPr preferRelativeResize="0"/>
          <p:nvPr/>
        </p:nvPicPr>
        <p:blipFill>
          <a:blip r:embed="rId3">
            <a:alphaModFix/>
          </a:blip>
          <a:stretch>
            <a:fillRect/>
          </a:stretch>
        </p:blipFill>
        <p:spPr>
          <a:xfrm>
            <a:off x="981760" y="1102424"/>
            <a:ext cx="10228478" cy="531649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2" name="Kuva 1" descr="Kuva, joka sisältää kohteen sotilas-, sotilas, armeija, Sotilasorganisaatio&#10;&#10;Kuvaus luotu automaattisesti">
            <a:extLst>
              <a:ext uri="{FF2B5EF4-FFF2-40B4-BE49-F238E27FC236}">
                <a16:creationId xmlns:a16="http://schemas.microsoft.com/office/drawing/2014/main" id="{9046958B-1A9B-5E74-B575-A500F8F1B4CF}"/>
              </a:ext>
            </a:extLst>
          </p:cNvPr>
          <p:cNvPicPr>
            <a:picLocks noChangeAspect="1"/>
          </p:cNvPicPr>
          <p:nvPr/>
        </p:nvPicPr>
        <p:blipFill rotWithShape="1">
          <a:blip r:embed="rId3"/>
          <a:srcRect l="13363" t="69" r="-58" b="-137"/>
          <a:stretch/>
        </p:blipFill>
        <p:spPr>
          <a:xfrm>
            <a:off x="5779928" y="1987767"/>
            <a:ext cx="6090558" cy="3864292"/>
          </a:xfrm>
          <a:prstGeom prst="rect">
            <a:avLst/>
          </a:prstGeom>
          <a:ln>
            <a:noFill/>
          </a:ln>
          <a:effectLst>
            <a:outerShdw blurRad="292100" dist="139700" dir="2700000" algn="tl" rotWithShape="0">
              <a:srgbClr val="333333">
                <a:alpha val="65000"/>
              </a:srgbClr>
            </a:outerShdw>
          </a:effectLst>
        </p:spPr>
      </p:pic>
      <p:sp>
        <p:nvSpPr>
          <p:cNvPr id="404" name="Google Shape;404;g2e4dbcf7757_0_60"/>
          <p:cNvSpPr txBox="1">
            <a:spLocks noGrp="1"/>
          </p:cNvSpPr>
          <p:nvPr>
            <p:ph type="title"/>
          </p:nvPr>
        </p:nvSpPr>
        <p:spPr>
          <a:xfrm>
            <a:off x="0" y="0"/>
            <a:ext cx="12192000" cy="795130"/>
          </a:xfrm>
          <a:prstGeom prst="rect">
            <a:avLst/>
          </a:prstGeom>
          <a:noFill/>
          <a:ln>
            <a:noFill/>
          </a:ln>
        </p:spPr>
        <p:txBody>
          <a:bodyPr spcFirstLastPara="1" wrap="square" lIns="91425" tIns="45700" rIns="91425" bIns="45700" anchor="ctr" anchorCtr="0">
            <a:noAutofit/>
          </a:bodyPr>
          <a:lstStyle/>
          <a:p>
            <a:r>
              <a:rPr lang="en-US" sz="2400" dirty="0"/>
              <a:t>The Way Forward/ Key Issues</a:t>
            </a:r>
            <a:endParaRPr sz="2400" dirty="0"/>
          </a:p>
        </p:txBody>
      </p:sp>
      <p:sp>
        <p:nvSpPr>
          <p:cNvPr id="402" name="Google Shape;402;g2e4dbcf7757_0_6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30</a:t>
            </a:fld>
            <a:endParaRPr sz="1600">
              <a:solidFill>
                <a:srgbClr val="000000"/>
              </a:solidFill>
              <a:latin typeface="Arial"/>
              <a:ea typeface="Arial"/>
              <a:cs typeface="Arial"/>
              <a:sym typeface="Arial"/>
            </a:endParaRPr>
          </a:p>
        </p:txBody>
      </p:sp>
      <p:sp>
        <p:nvSpPr>
          <p:cNvPr id="3" name="Tekstin paikkamerkki 2">
            <a:extLst>
              <a:ext uri="{FF2B5EF4-FFF2-40B4-BE49-F238E27FC236}">
                <a16:creationId xmlns:a16="http://schemas.microsoft.com/office/drawing/2014/main" id="{CA11EC94-D417-DD29-9B51-227CEE8055B8}"/>
              </a:ext>
            </a:extLst>
          </p:cNvPr>
          <p:cNvSpPr>
            <a:spLocks noGrp="1"/>
          </p:cNvSpPr>
          <p:nvPr>
            <p:ph type="body" idx="1"/>
          </p:nvPr>
        </p:nvSpPr>
        <p:spPr>
          <a:xfrm>
            <a:off x="308332" y="1716665"/>
            <a:ext cx="5376261" cy="1523935"/>
          </a:xfrm>
        </p:spPr>
        <p:txBody>
          <a:bodyPr/>
          <a:lstStyle/>
          <a:p>
            <a:pPr indent="-342900">
              <a:spcBef>
                <a:spcPts val="0"/>
              </a:spcBef>
              <a:buSzPts val="1800"/>
              <a:buFont typeface="Arial"/>
              <a:buChar char="●"/>
            </a:pPr>
            <a:r>
              <a:rPr lang="en-US" sz="2000" b="1" dirty="0">
                <a:latin typeface="Arial"/>
                <a:cs typeface="Arial"/>
                <a:sym typeface="Arial"/>
              </a:rPr>
              <a:t>”ADL in exercises” and “ADL in warfare”? </a:t>
            </a:r>
            <a:endParaRPr lang="en-US" sz="2000" b="1" dirty="0">
              <a:latin typeface="Arial"/>
              <a:cs typeface="Arial"/>
            </a:endParaRPr>
          </a:p>
          <a:p>
            <a:pPr indent="-342900">
              <a:spcBef>
                <a:spcPts val="0"/>
              </a:spcBef>
              <a:buSzPts val="1800"/>
              <a:buFont typeface="Arial"/>
              <a:buChar char="●"/>
            </a:pPr>
            <a:r>
              <a:rPr lang="en-US" sz="2000" b="1" dirty="0">
                <a:latin typeface="Arial"/>
                <a:cs typeface="Arial"/>
                <a:sym typeface="Arial"/>
              </a:rPr>
              <a:t>More cooperation with the NORDEFCO COPA TEX?</a:t>
            </a:r>
            <a:endParaRPr lang="en-US" sz="2000" b="1" dirty="0">
              <a:latin typeface="Arial"/>
              <a:cs typeface="Arial"/>
            </a:endParaRPr>
          </a:p>
          <a:p>
            <a:pPr indent="-342900">
              <a:spcBef>
                <a:spcPts val="0"/>
              </a:spcBef>
              <a:buSzPts val="1800"/>
              <a:buFont typeface="Arial"/>
              <a:buChar char="●"/>
            </a:pPr>
            <a:r>
              <a:rPr lang="en-US" sz="2000" b="1" dirty="0">
                <a:latin typeface="Arial"/>
                <a:cs typeface="Arial"/>
              </a:rPr>
              <a:t>LI/LL from the Russia-Ukraine war?</a:t>
            </a:r>
          </a:p>
        </p:txBody>
      </p:sp>
      <p:pic>
        <p:nvPicPr>
          <p:cNvPr id="5" name="Kuva 4" descr="Kuva, joka sisältää kohteen liikenne, teksti, piha-, ilma-alukset&#10;&#10;Kuvaus luotu automaattisesti">
            <a:extLst>
              <a:ext uri="{FF2B5EF4-FFF2-40B4-BE49-F238E27FC236}">
                <a16:creationId xmlns:a16="http://schemas.microsoft.com/office/drawing/2014/main" id="{1D6ED9F9-13A4-E163-323E-5121CE417BED}"/>
              </a:ext>
            </a:extLst>
          </p:cNvPr>
          <p:cNvPicPr>
            <a:picLocks noChangeAspect="1"/>
          </p:cNvPicPr>
          <p:nvPr/>
        </p:nvPicPr>
        <p:blipFill>
          <a:blip r:embed="rId4"/>
          <a:stretch>
            <a:fillRect/>
          </a:stretch>
        </p:blipFill>
        <p:spPr>
          <a:xfrm>
            <a:off x="422307" y="3521927"/>
            <a:ext cx="5158457" cy="2824975"/>
          </a:xfrm>
          <a:prstGeom prst="rect">
            <a:avLst/>
          </a:prstGeom>
          <a:ln>
            <a:noFill/>
          </a:ln>
          <a:effectLst>
            <a:outerShdw blurRad="292100" dist="139700" dir="2700000" algn="tl" rotWithShape="0">
              <a:srgbClr val="333333">
                <a:alpha val="65000"/>
              </a:srgbClr>
            </a:outerShdw>
          </a:effectLst>
        </p:spPr>
      </p:pic>
      <p:sp>
        <p:nvSpPr>
          <p:cNvPr id="4" name="TekstSylinder 3">
            <a:extLst>
              <a:ext uri="{FF2B5EF4-FFF2-40B4-BE49-F238E27FC236}">
                <a16:creationId xmlns:a16="http://schemas.microsoft.com/office/drawing/2014/main" id="{D80C99EC-D1C6-7E0A-0679-B03A01FE8E31}"/>
              </a:ext>
            </a:extLst>
          </p:cNvPr>
          <p:cNvSpPr txBox="1"/>
          <p:nvPr/>
        </p:nvSpPr>
        <p:spPr>
          <a:xfrm>
            <a:off x="783773" y="1025065"/>
            <a:ext cx="114082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b="1" dirty="0"/>
              <a:t>How can we support the new NORDEFCO vision by means of ADL?</a:t>
            </a:r>
            <a:endParaRPr lang="nb-NO"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10" name="Kuva 9" descr="Kuva, joka sisältää kohteen teksti, diagrammi, kuvakaappaus, Fontti&#10;&#10;Kuvaus luotu automaattisesti">
            <a:extLst>
              <a:ext uri="{FF2B5EF4-FFF2-40B4-BE49-F238E27FC236}">
                <a16:creationId xmlns:a16="http://schemas.microsoft.com/office/drawing/2014/main" id="{03CBA9E0-858C-FAFB-0DA0-1FC6C1F4D1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92967" y="2010776"/>
            <a:ext cx="5718852" cy="4262705"/>
          </a:xfrm>
          <a:prstGeom prst="rect">
            <a:avLst/>
          </a:prstGeom>
        </p:spPr>
      </p:pic>
      <p:sp>
        <p:nvSpPr>
          <p:cNvPr id="409" name="Google Shape;409;g2e0ad0bbfe7_0_18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31</a:t>
            </a:fld>
            <a:endParaRPr sz="1600">
              <a:solidFill>
                <a:srgbClr val="000000"/>
              </a:solidFill>
              <a:latin typeface="Arial"/>
              <a:ea typeface="Arial"/>
              <a:cs typeface="Arial"/>
              <a:sym typeface="Arial"/>
            </a:endParaRPr>
          </a:p>
        </p:txBody>
      </p:sp>
      <p:sp>
        <p:nvSpPr>
          <p:cNvPr id="410" name="Google Shape;410;g2e0ad0bbfe7_0_182"/>
          <p:cNvSpPr txBox="1"/>
          <p:nvPr/>
        </p:nvSpPr>
        <p:spPr>
          <a:xfrm>
            <a:off x="178920" y="1005728"/>
            <a:ext cx="12014792" cy="923299"/>
          </a:xfrm>
          <a:prstGeom prst="rect">
            <a:avLst/>
          </a:prstGeom>
          <a:noFill/>
          <a:ln>
            <a:noFill/>
          </a:ln>
        </p:spPr>
        <p:txBody>
          <a:bodyPr spcFirstLastPara="1" wrap="square" lIns="91425" tIns="91425" rIns="91425" bIns="91425" anchor="t" anchorCtr="0">
            <a:spAutoFit/>
          </a:bodyPr>
          <a:lstStyle/>
          <a:p>
            <a:pPr marL="114300" algn="ctr">
              <a:buClr>
                <a:schemeClr val="dk1"/>
              </a:buClr>
              <a:buSzPts val="1800"/>
            </a:pPr>
            <a:r>
              <a:rPr lang="en-US" sz="2400" b="1" dirty="0">
                <a:solidFill>
                  <a:schemeClr val="dk1"/>
                </a:solidFill>
              </a:rPr>
              <a:t>2.   Can the Nordic countries develop our ADL ecosystems together </a:t>
            </a:r>
            <a:endParaRPr lang="fi-FI" sz="2400" b="1" dirty="0">
              <a:solidFill>
                <a:schemeClr val="dk1"/>
              </a:solidFill>
            </a:endParaRPr>
          </a:p>
          <a:p>
            <a:pPr marL="114300" algn="ctr">
              <a:buSzPts val="1800"/>
            </a:pPr>
            <a:r>
              <a:rPr lang="en-US" sz="2400" b="1" dirty="0">
                <a:solidFill>
                  <a:schemeClr val="dk1"/>
                </a:solidFill>
              </a:rPr>
              <a:t>and save time and money?</a:t>
            </a:r>
            <a:endParaRPr lang="fi-FI" sz="2400" b="1" dirty="0">
              <a:solidFill>
                <a:schemeClr val="dk1"/>
              </a:solidFill>
            </a:endParaRPr>
          </a:p>
        </p:txBody>
      </p:sp>
      <p:sp>
        <p:nvSpPr>
          <p:cNvPr id="3" name="Google Shape;404;g2e4dbcf7757_0_60">
            <a:extLst>
              <a:ext uri="{FF2B5EF4-FFF2-40B4-BE49-F238E27FC236}">
                <a16:creationId xmlns:a16="http://schemas.microsoft.com/office/drawing/2014/main" id="{E3122506-742E-A0FA-784D-BD44696ACEA9}"/>
              </a:ext>
            </a:extLst>
          </p:cNvPr>
          <p:cNvSpPr txBox="1">
            <a:spLocks/>
          </p:cNvSpPr>
          <p:nvPr/>
        </p:nvSpPr>
        <p:spPr>
          <a:xfrm>
            <a:off x="0" y="0"/>
            <a:ext cx="12192000" cy="7951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r>
              <a:rPr lang="en-US" dirty="0"/>
              <a:t>The Way Forward/ Key Issues</a:t>
            </a:r>
          </a:p>
        </p:txBody>
      </p:sp>
      <p:sp>
        <p:nvSpPr>
          <p:cNvPr id="4" name="TekstSylinder 3">
            <a:extLst>
              <a:ext uri="{FF2B5EF4-FFF2-40B4-BE49-F238E27FC236}">
                <a16:creationId xmlns:a16="http://schemas.microsoft.com/office/drawing/2014/main" id="{4939BA69-7A49-1B67-4731-77312E16BB35}"/>
              </a:ext>
            </a:extLst>
          </p:cNvPr>
          <p:cNvSpPr txBox="1"/>
          <p:nvPr/>
        </p:nvSpPr>
        <p:spPr>
          <a:xfrm>
            <a:off x="280827" y="2420754"/>
            <a:ext cx="5347656" cy="3278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5600" lvl="2" indent="-342900">
              <a:lnSpc>
                <a:spcPct val="114999"/>
              </a:lnSpc>
              <a:spcBef>
                <a:spcPts val="500"/>
              </a:spcBef>
              <a:buClr>
                <a:schemeClr val="dk1"/>
              </a:buClr>
              <a:buSzPct val="100000"/>
              <a:buFont typeface="Arial"/>
              <a:buChar char="•"/>
            </a:pPr>
            <a:r>
              <a:rPr lang="en-US" sz="2000" b="1" dirty="0">
                <a:solidFill>
                  <a:schemeClr val="dk1"/>
                </a:solidFill>
              </a:rPr>
              <a:t>R&amp;D</a:t>
            </a:r>
            <a:endParaRPr lang="fi-FI" sz="2000" dirty="0">
              <a:solidFill>
                <a:schemeClr val="dk1"/>
              </a:solidFill>
              <a:sym typeface="Arial Narrow"/>
            </a:endParaRPr>
          </a:p>
          <a:p>
            <a:pPr marL="355600" lvl="2" indent="-342900">
              <a:lnSpc>
                <a:spcPct val="114999"/>
              </a:lnSpc>
              <a:spcBef>
                <a:spcPts val="500"/>
              </a:spcBef>
              <a:buClr>
                <a:schemeClr val="dk1"/>
              </a:buClr>
              <a:buSzPct val="100000"/>
              <a:buFont typeface="Arial"/>
              <a:buChar char="•"/>
            </a:pPr>
            <a:r>
              <a:rPr lang="en-US" sz="2000" b="1" dirty="0">
                <a:solidFill>
                  <a:schemeClr val="dk1"/>
                </a:solidFill>
                <a:sym typeface="Arial Narrow"/>
              </a:rPr>
              <a:t>Total Learning Architecture (TLA)</a:t>
            </a:r>
            <a:r>
              <a:rPr lang="fi-FI" sz="2000" b="1" dirty="0">
                <a:solidFill>
                  <a:schemeClr val="dk1"/>
                </a:solidFill>
                <a:sym typeface="Arial Narrow"/>
              </a:rPr>
              <a:t>​</a:t>
            </a:r>
            <a:endParaRPr lang="fi-FI" sz="2000" dirty="0">
              <a:solidFill>
                <a:schemeClr val="dk1"/>
              </a:solidFill>
            </a:endParaRPr>
          </a:p>
          <a:p>
            <a:pPr marL="355600" lvl="2" indent="-342900">
              <a:lnSpc>
                <a:spcPct val="114999"/>
              </a:lnSpc>
              <a:spcBef>
                <a:spcPts val="500"/>
              </a:spcBef>
              <a:buClr>
                <a:schemeClr val="dk1"/>
              </a:buClr>
              <a:buSzPct val="100000"/>
              <a:buChar char="•"/>
            </a:pPr>
            <a:r>
              <a:rPr lang="en-US" sz="2000" b="1" dirty="0">
                <a:solidFill>
                  <a:schemeClr val="dk1"/>
                </a:solidFill>
                <a:sym typeface="Arial Narrow"/>
              </a:rPr>
              <a:t>Data, Learning Analytics &amp; AI</a:t>
            </a:r>
            <a:endParaRPr lang="en-US" sz="2000" b="1" dirty="0">
              <a:solidFill>
                <a:schemeClr val="dk1"/>
              </a:solidFill>
            </a:endParaRPr>
          </a:p>
          <a:p>
            <a:pPr marL="355600" lvl="2" indent="-342900">
              <a:lnSpc>
                <a:spcPct val="114999"/>
              </a:lnSpc>
              <a:spcBef>
                <a:spcPts val="500"/>
              </a:spcBef>
              <a:buClr>
                <a:schemeClr val="dk1"/>
              </a:buClr>
              <a:buSzPct val="100000"/>
              <a:buChar char="•"/>
            </a:pPr>
            <a:r>
              <a:rPr lang="en-US" sz="2000" b="1" dirty="0">
                <a:solidFill>
                  <a:schemeClr val="dk1"/>
                </a:solidFill>
              </a:rPr>
              <a:t>Support from our allies and partners?</a:t>
            </a:r>
            <a:endParaRPr lang="en-US" sz="2000" dirty="0">
              <a:solidFill>
                <a:schemeClr val="dk1"/>
              </a:solidFill>
            </a:endParaRPr>
          </a:p>
          <a:p>
            <a:pPr marL="355600" lvl="2" indent="-342900">
              <a:lnSpc>
                <a:spcPct val="114999"/>
              </a:lnSpc>
              <a:spcBef>
                <a:spcPts val="500"/>
              </a:spcBef>
              <a:buClr>
                <a:schemeClr val="dk1"/>
              </a:buClr>
              <a:buSzPct val="100000"/>
              <a:buChar char="•"/>
            </a:pPr>
            <a:r>
              <a:rPr lang="en-US" sz="2000" b="1" dirty="0">
                <a:solidFill>
                  <a:schemeClr val="dk1"/>
                </a:solidFill>
              </a:rPr>
              <a:t>Information Security &amp; Data protection</a:t>
            </a:r>
            <a:endParaRPr lang="en-US" sz="2000" dirty="0">
              <a:solidFill>
                <a:schemeClr val="dk1"/>
              </a:solidFill>
            </a:endParaRPr>
          </a:p>
          <a:p>
            <a:pPr marL="355600" lvl="5" indent="-342900">
              <a:lnSpc>
                <a:spcPct val="114999"/>
              </a:lnSpc>
              <a:spcBef>
                <a:spcPts val="500"/>
              </a:spcBef>
              <a:buClr>
                <a:schemeClr val="dk1"/>
              </a:buClr>
              <a:buSzPct val="100000"/>
              <a:buFont typeface="Arial"/>
              <a:buChar char="•"/>
            </a:pPr>
            <a:r>
              <a:rPr lang="en-US" sz="2000" b="1" dirty="0">
                <a:solidFill>
                  <a:schemeClr val="dk1"/>
                </a:solidFill>
              </a:rPr>
              <a:t>Different national legislations/ standards?</a:t>
            </a:r>
            <a:endParaRPr lang="en-US" sz="2000" dirty="0">
              <a:solidFill>
                <a:schemeClr val="dk1"/>
              </a:solidFill>
            </a:endParaRPr>
          </a:p>
          <a:p>
            <a:pPr marL="355600" lvl="2" indent="-342900">
              <a:lnSpc>
                <a:spcPct val="114999"/>
              </a:lnSpc>
              <a:spcBef>
                <a:spcPts val="500"/>
              </a:spcBef>
              <a:buClr>
                <a:schemeClr val="dk1"/>
              </a:buClr>
              <a:buSzPts val="1350"/>
              <a:buChar char="•"/>
            </a:pPr>
            <a:endParaRPr lang="en-US" sz="2000" b="1" dirty="0">
              <a:solidFill>
                <a:schemeClr val="dk1"/>
              </a:solidFill>
            </a:endParaRPr>
          </a:p>
        </p:txBody>
      </p:sp>
    </p:spTree>
    <p:extLst>
      <p:ext uri="{BB962C8B-B14F-4D97-AF65-F5344CB8AC3E}">
        <p14:creationId xmlns:p14="http://schemas.microsoft.com/office/powerpoint/2010/main" val="65723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e4dbcf7757_0_54"/>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32</a:t>
            </a:fld>
            <a:endParaRPr sz="1600">
              <a:solidFill>
                <a:srgbClr val="000000"/>
              </a:solidFill>
              <a:latin typeface="Arial"/>
              <a:ea typeface="Arial"/>
              <a:cs typeface="Arial"/>
              <a:sym typeface="Arial"/>
            </a:endParaRPr>
          </a:p>
        </p:txBody>
      </p:sp>
      <p:sp>
        <p:nvSpPr>
          <p:cNvPr id="396" name="Google Shape;396;g2e4dbcf7757_0_54"/>
          <p:cNvSpPr txBox="1"/>
          <p:nvPr/>
        </p:nvSpPr>
        <p:spPr>
          <a:xfrm>
            <a:off x="215297" y="1098484"/>
            <a:ext cx="11755560" cy="1687648"/>
          </a:xfrm>
          <a:prstGeom prst="rect">
            <a:avLst/>
          </a:prstGeom>
          <a:noFill/>
          <a:ln>
            <a:noFill/>
          </a:ln>
        </p:spPr>
        <p:txBody>
          <a:bodyPr spcFirstLastPara="1" wrap="square" lIns="91425" tIns="91425" rIns="91425" bIns="91425" anchor="t" anchorCtr="0">
            <a:spAutoFit/>
          </a:bodyPr>
          <a:lstStyle/>
          <a:p>
            <a:pPr marL="114300">
              <a:buClr>
                <a:schemeClr val="dk1"/>
              </a:buClr>
              <a:buSzPts val="1800"/>
            </a:pPr>
            <a:r>
              <a:rPr lang="en-US" sz="2400" b="1" dirty="0">
                <a:solidFill>
                  <a:schemeClr val="dk1"/>
                </a:solidFill>
              </a:rPr>
              <a:t>3. How we should produce eLearning material/courses, and how can we share them with each other and with our allies and partners?</a:t>
            </a:r>
            <a:endParaRPr lang="fi-FI" sz="2400" b="1" dirty="0">
              <a:solidFill>
                <a:schemeClr val="dk1"/>
              </a:solidFill>
            </a:endParaRPr>
          </a:p>
          <a:p>
            <a:pPr marL="114300">
              <a:buClr>
                <a:schemeClr val="dk1"/>
              </a:buClr>
              <a:buSzPts val="1800"/>
            </a:pPr>
            <a:r>
              <a:rPr lang="en-US" sz="2400" b="1" dirty="0">
                <a:solidFill>
                  <a:schemeClr val="dk1"/>
                </a:solidFill>
              </a:rPr>
              <a:t>      </a:t>
            </a:r>
          </a:p>
          <a:p>
            <a:pPr marL="114300">
              <a:buClr>
                <a:schemeClr val="dk1"/>
              </a:buClr>
              <a:buSzPts val="1800"/>
            </a:pPr>
            <a:endParaRPr lang="en-US" sz="2400" b="1" dirty="0">
              <a:solidFill>
                <a:schemeClr val="dk1"/>
              </a:solidFill>
            </a:endParaRPr>
          </a:p>
        </p:txBody>
      </p:sp>
      <p:pic>
        <p:nvPicPr>
          <p:cNvPr id="5" name="Kuva 4" descr="Kuva, joka sisältää kohteen teksti, Fontti, Grafiikka, Värikkyys&#10;&#10;Kuvaus luotu automaattisesti">
            <a:extLst>
              <a:ext uri="{FF2B5EF4-FFF2-40B4-BE49-F238E27FC236}">
                <a16:creationId xmlns:a16="http://schemas.microsoft.com/office/drawing/2014/main" id="{0EDF7BC5-7A10-3F7E-606D-9A227DC45669}"/>
              </a:ext>
            </a:extLst>
          </p:cNvPr>
          <p:cNvPicPr>
            <a:picLocks noChangeAspect="1"/>
          </p:cNvPicPr>
          <p:nvPr/>
        </p:nvPicPr>
        <p:blipFill>
          <a:blip r:embed="rId3"/>
          <a:stretch>
            <a:fillRect/>
          </a:stretch>
        </p:blipFill>
        <p:spPr>
          <a:xfrm>
            <a:off x="8273019" y="5001457"/>
            <a:ext cx="3957290" cy="653741"/>
          </a:xfrm>
          <a:prstGeom prst="rect">
            <a:avLst/>
          </a:prstGeom>
        </p:spPr>
      </p:pic>
      <p:pic>
        <p:nvPicPr>
          <p:cNvPr id="7" name="Google Shape;248;g2e0ad0bbfe7_0_112" descr="Kuva, joka sisältää kohteen Grafiikka, teksti, logo, Fontti&#10;&#10;Kuvaus luotu automaattisesti">
            <a:extLst>
              <a:ext uri="{FF2B5EF4-FFF2-40B4-BE49-F238E27FC236}">
                <a16:creationId xmlns:a16="http://schemas.microsoft.com/office/drawing/2014/main" id="{9F4B7F42-91DC-635C-034F-D54E56F5CE55}"/>
              </a:ext>
            </a:extLst>
          </p:cNvPr>
          <p:cNvPicPr preferRelativeResize="0"/>
          <p:nvPr/>
        </p:nvPicPr>
        <p:blipFill>
          <a:blip r:embed="rId4">
            <a:alphaModFix/>
          </a:blip>
          <a:stretch>
            <a:fillRect/>
          </a:stretch>
        </p:blipFill>
        <p:spPr>
          <a:xfrm>
            <a:off x="8909905" y="2583875"/>
            <a:ext cx="2720200" cy="587530"/>
          </a:xfrm>
          <a:prstGeom prst="rect">
            <a:avLst/>
          </a:prstGeom>
          <a:noFill/>
          <a:ln>
            <a:noFill/>
          </a:ln>
        </p:spPr>
      </p:pic>
      <p:pic>
        <p:nvPicPr>
          <p:cNvPr id="9" name="Kuva 8" descr="Kuva, joka sisältää kohteen teksti, Fontti, kuvakaappaus, Grafiikka&#10;&#10;Kuvaus luotu automaattisesti">
            <a:extLst>
              <a:ext uri="{FF2B5EF4-FFF2-40B4-BE49-F238E27FC236}">
                <a16:creationId xmlns:a16="http://schemas.microsoft.com/office/drawing/2014/main" id="{DD4933A7-5B95-0EF8-3964-AE4D2BEC49BF}"/>
              </a:ext>
            </a:extLst>
          </p:cNvPr>
          <p:cNvPicPr>
            <a:picLocks noChangeAspect="1"/>
          </p:cNvPicPr>
          <p:nvPr/>
        </p:nvPicPr>
        <p:blipFill>
          <a:blip r:embed="rId5"/>
          <a:stretch>
            <a:fillRect/>
          </a:stretch>
        </p:blipFill>
        <p:spPr>
          <a:xfrm>
            <a:off x="8600825" y="3427051"/>
            <a:ext cx="3303818" cy="552975"/>
          </a:xfrm>
          <a:prstGeom prst="rect">
            <a:avLst/>
          </a:prstGeom>
        </p:spPr>
      </p:pic>
      <p:pic>
        <p:nvPicPr>
          <p:cNvPr id="11" name="Kuva 10" descr="Kuva, joka sisältää kohteen logo, Fontti, symboli, Grafiikka&#10;&#10;Kuvaus luotu automaattisesti">
            <a:extLst>
              <a:ext uri="{FF2B5EF4-FFF2-40B4-BE49-F238E27FC236}">
                <a16:creationId xmlns:a16="http://schemas.microsoft.com/office/drawing/2014/main" id="{B6981C45-C8C1-9545-DE11-8B0A5C613595}"/>
              </a:ext>
            </a:extLst>
          </p:cNvPr>
          <p:cNvPicPr>
            <a:picLocks noChangeAspect="1"/>
          </p:cNvPicPr>
          <p:nvPr/>
        </p:nvPicPr>
        <p:blipFill>
          <a:blip r:embed="rId6"/>
          <a:stretch>
            <a:fillRect/>
          </a:stretch>
        </p:blipFill>
        <p:spPr>
          <a:xfrm>
            <a:off x="7954690" y="4280980"/>
            <a:ext cx="1291290" cy="660741"/>
          </a:xfrm>
          <a:prstGeom prst="rect">
            <a:avLst/>
          </a:prstGeom>
        </p:spPr>
      </p:pic>
      <p:pic>
        <p:nvPicPr>
          <p:cNvPr id="15" name="Kuva 14" descr="Kuva, joka sisältää kohteen teksti, Fontti, Grafiikka, logo&#10;&#10;Kuvaus luotu automaattisesti">
            <a:extLst>
              <a:ext uri="{FF2B5EF4-FFF2-40B4-BE49-F238E27FC236}">
                <a16:creationId xmlns:a16="http://schemas.microsoft.com/office/drawing/2014/main" id="{D29D30B7-8006-4E50-8AB9-554035655CA2}"/>
              </a:ext>
            </a:extLst>
          </p:cNvPr>
          <p:cNvPicPr>
            <a:picLocks noChangeAspect="1"/>
          </p:cNvPicPr>
          <p:nvPr/>
        </p:nvPicPr>
        <p:blipFill>
          <a:blip r:embed="rId7"/>
          <a:stretch>
            <a:fillRect/>
          </a:stretch>
        </p:blipFill>
        <p:spPr>
          <a:xfrm>
            <a:off x="8911936" y="1991594"/>
            <a:ext cx="2299475" cy="498785"/>
          </a:xfrm>
          <a:prstGeom prst="rect">
            <a:avLst/>
          </a:prstGeom>
        </p:spPr>
      </p:pic>
      <p:pic>
        <p:nvPicPr>
          <p:cNvPr id="18" name="Kuva 17" descr="Kuva, joka sisältää kohteen teksti, Fontti, Grafiikka, kuvakaappaus&#10;&#10;Kuvaus luotu automaattisesti">
            <a:extLst>
              <a:ext uri="{FF2B5EF4-FFF2-40B4-BE49-F238E27FC236}">
                <a16:creationId xmlns:a16="http://schemas.microsoft.com/office/drawing/2014/main" id="{5E414272-00F9-EA42-3B2D-0440DD5B1FBF}"/>
              </a:ext>
            </a:extLst>
          </p:cNvPr>
          <p:cNvPicPr>
            <a:picLocks noChangeAspect="1"/>
          </p:cNvPicPr>
          <p:nvPr/>
        </p:nvPicPr>
        <p:blipFill>
          <a:blip r:embed="rId8"/>
          <a:stretch>
            <a:fillRect/>
          </a:stretch>
        </p:blipFill>
        <p:spPr>
          <a:xfrm>
            <a:off x="9388417" y="4411234"/>
            <a:ext cx="2576165" cy="533633"/>
          </a:xfrm>
          <a:prstGeom prst="rect">
            <a:avLst/>
          </a:prstGeom>
        </p:spPr>
      </p:pic>
      <p:sp>
        <p:nvSpPr>
          <p:cNvPr id="8" name="Google Shape;404;g2e4dbcf7757_0_60">
            <a:extLst>
              <a:ext uri="{FF2B5EF4-FFF2-40B4-BE49-F238E27FC236}">
                <a16:creationId xmlns:a16="http://schemas.microsoft.com/office/drawing/2014/main" id="{EEF35D97-0A59-404E-E29D-BB991F53C306}"/>
              </a:ext>
            </a:extLst>
          </p:cNvPr>
          <p:cNvSpPr txBox="1">
            <a:spLocks noGrp="1"/>
          </p:cNvSpPr>
          <p:nvPr>
            <p:ph type="title"/>
          </p:nvPr>
        </p:nvSpPr>
        <p:spPr>
          <a:xfrm>
            <a:off x="0" y="0"/>
            <a:ext cx="12192000" cy="795130"/>
          </a:xfrm>
          <a:prstGeom prst="rect">
            <a:avLst/>
          </a:prstGeom>
          <a:noFill/>
          <a:ln>
            <a:noFill/>
          </a:ln>
        </p:spPr>
        <p:txBody>
          <a:bodyPr spcFirstLastPara="1" wrap="square" lIns="91425" tIns="45700" rIns="91425" bIns="45700" anchor="ctr" anchorCtr="0">
            <a:noAutofit/>
          </a:bodyPr>
          <a:lstStyle/>
          <a:p>
            <a:r>
              <a:rPr lang="en-US" sz="2400" dirty="0"/>
              <a:t>The Way Forward/ Key Issues</a:t>
            </a:r>
            <a:endParaRPr sz="2400" dirty="0"/>
          </a:p>
        </p:txBody>
      </p:sp>
      <p:sp>
        <p:nvSpPr>
          <p:cNvPr id="2" name="Tekstiruutu 1">
            <a:extLst>
              <a:ext uri="{FF2B5EF4-FFF2-40B4-BE49-F238E27FC236}">
                <a16:creationId xmlns:a16="http://schemas.microsoft.com/office/drawing/2014/main" id="{62B268F5-FAC1-7D46-188A-D1124415E3FA}"/>
              </a:ext>
            </a:extLst>
          </p:cNvPr>
          <p:cNvSpPr txBox="1"/>
          <p:nvPr/>
        </p:nvSpPr>
        <p:spPr>
          <a:xfrm>
            <a:off x="498984" y="2495876"/>
            <a:ext cx="693419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fi-FI" sz="2000" b="1" dirty="0">
                <a:solidFill>
                  <a:srgbClr val="444444"/>
                </a:solidFill>
                <a:ea typeface="Calibri"/>
                <a:cs typeface="Calibri"/>
              </a:rPr>
              <a:t>NATO ADL STANAG – UPDATE? Still SCORM?</a:t>
            </a:r>
            <a:endParaRPr lang="en-US" sz="2000" dirty="0">
              <a:ea typeface="Calibri"/>
            </a:endParaRPr>
          </a:p>
          <a:p>
            <a:pPr marL="285750" indent="-285750">
              <a:buChar char="•"/>
            </a:pPr>
            <a:r>
              <a:rPr lang="en-US" sz="2000" b="1" dirty="0">
                <a:solidFill>
                  <a:srgbClr val="444444"/>
                </a:solidFill>
                <a:ea typeface="Calibri"/>
              </a:rPr>
              <a:t>Common LMS-platform(s)? LTI?</a:t>
            </a:r>
            <a:endParaRPr lang="en-US" sz="2000" dirty="0">
              <a:ea typeface="Calibri"/>
            </a:endParaRPr>
          </a:p>
          <a:p>
            <a:pPr marL="285750" indent="-285750">
              <a:buChar char="•"/>
            </a:pPr>
            <a:r>
              <a:rPr lang="en-US" sz="2000" b="1" dirty="0">
                <a:solidFill>
                  <a:srgbClr val="444444"/>
                </a:solidFill>
                <a:ea typeface="Calibri"/>
              </a:rPr>
              <a:t>Same Creator Tools?</a:t>
            </a:r>
            <a:endParaRPr lang="en-US" sz="2000" dirty="0">
              <a:ea typeface="Calibri"/>
            </a:endParaRPr>
          </a:p>
          <a:p>
            <a:pPr marL="285750" indent="-285750">
              <a:buChar char="•"/>
            </a:pPr>
            <a:r>
              <a:rPr lang="en-US" sz="2000" b="1" dirty="0">
                <a:solidFill>
                  <a:srgbClr val="444444"/>
                </a:solidFill>
                <a:ea typeface="Calibri"/>
              </a:rPr>
              <a:t>Using Generative AI?</a:t>
            </a:r>
            <a:r>
              <a:rPr lang="en-US" sz="2000" dirty="0">
                <a:solidFill>
                  <a:srgbClr val="444444"/>
                </a:solidFill>
                <a:ea typeface="Calibri"/>
              </a:rPr>
              <a:t> </a:t>
            </a:r>
            <a:endParaRPr lang="en-US" sz="2000" dirty="0">
              <a:ea typeface="Calibri"/>
            </a:endParaRPr>
          </a:p>
          <a:p>
            <a:pPr marL="285750" indent="-285750">
              <a:buChar char="•"/>
            </a:pPr>
            <a:r>
              <a:rPr lang="en-US" sz="2000" b="1" dirty="0">
                <a:solidFill>
                  <a:srgbClr val="444444"/>
                </a:solidFill>
                <a:ea typeface="Calibri"/>
              </a:rPr>
              <a:t>Translations?</a:t>
            </a:r>
            <a:r>
              <a:rPr lang="en-US" sz="2000" dirty="0">
                <a:solidFill>
                  <a:srgbClr val="444444"/>
                </a:solidFill>
                <a:ea typeface="Calibri"/>
              </a:rPr>
              <a:t> </a:t>
            </a:r>
            <a:endParaRPr lang="en-US" sz="2000" dirty="0">
              <a:ea typeface="Calibri"/>
            </a:endParaRPr>
          </a:p>
          <a:p>
            <a:pPr marL="285750" indent="-285750">
              <a:buChar char="•"/>
            </a:pPr>
            <a:r>
              <a:rPr lang="en-US" sz="2000" b="1" dirty="0">
                <a:solidFill>
                  <a:srgbClr val="444444"/>
                </a:solidFill>
                <a:ea typeface="Calibri"/>
              </a:rPr>
              <a:t>Copyrights?</a:t>
            </a:r>
            <a:endParaRPr lang="en-US" sz="2000" dirty="0">
              <a:solidFill>
                <a:srgbClr val="444444"/>
              </a:solidFill>
              <a:ea typeface="Calibri"/>
            </a:endParaRPr>
          </a:p>
          <a:p>
            <a:pPr marL="285750" indent="-285750">
              <a:buChar char="•"/>
            </a:pPr>
            <a:r>
              <a:rPr lang="en-US" sz="2000" b="1" dirty="0">
                <a:solidFill>
                  <a:srgbClr val="444444"/>
                </a:solidFill>
                <a:ea typeface="Calibri"/>
              </a:rPr>
              <a:t>How about the </a:t>
            </a:r>
            <a:r>
              <a:rPr lang="en-US" sz="2000" b="1" i="1" u="sng" dirty="0">
                <a:solidFill>
                  <a:srgbClr val="444444"/>
                </a:solidFill>
                <a:ea typeface="Calibri"/>
              </a:rPr>
              <a:t>restricted </a:t>
            </a:r>
            <a:r>
              <a:rPr lang="en-US" sz="2000" b="1" dirty="0">
                <a:solidFill>
                  <a:srgbClr val="444444"/>
                </a:solidFill>
                <a:ea typeface="Calibri"/>
              </a:rPr>
              <a:t>materials?</a:t>
            </a:r>
            <a:endParaRPr lang="en-US" sz="2000" dirty="0">
              <a:solidFill>
                <a:srgbClr val="444444"/>
              </a:solidFill>
              <a:ea typeface="Calibri"/>
            </a:endParaRPr>
          </a:p>
          <a:p>
            <a:pPr marL="285750" indent="-285750">
              <a:buChar char="•"/>
            </a:pPr>
            <a:endParaRPr lang="en-US" sz="2000" b="1" dirty="0">
              <a:solidFill>
                <a:srgbClr val="444444"/>
              </a:solidFill>
              <a:ea typeface="Calibri"/>
            </a:endParaRPr>
          </a:p>
          <a:p>
            <a:pPr marL="285750" indent="-285750">
              <a:buChar char="•"/>
            </a:pPr>
            <a:endParaRPr lang="fi-FI" sz="2000" b="1" dirty="0">
              <a:solidFill>
                <a:srgbClr val="444444"/>
              </a:solidFill>
              <a:ea typeface="Calibri"/>
              <a:cs typeface="Calibri"/>
            </a:endParaRPr>
          </a:p>
          <a:p>
            <a:r>
              <a:rPr lang="en-US" sz="2000" b="1" dirty="0">
                <a:solidFill>
                  <a:srgbClr val="444444"/>
                </a:solidFill>
                <a:ea typeface="Calibri"/>
                <a:cs typeface="Calibri"/>
              </a:rPr>
              <a:t>​</a:t>
            </a:r>
          </a:p>
        </p:txBody>
      </p:sp>
      <p:sp>
        <p:nvSpPr>
          <p:cNvPr id="6" name="Tekstiruutu 5">
            <a:extLst>
              <a:ext uri="{FF2B5EF4-FFF2-40B4-BE49-F238E27FC236}">
                <a16:creationId xmlns:a16="http://schemas.microsoft.com/office/drawing/2014/main" id="{4E261A24-DDA5-2296-C6E8-0C5A92A4AC16}"/>
              </a:ext>
            </a:extLst>
          </p:cNvPr>
          <p:cNvSpPr txBox="1"/>
          <p:nvPr/>
        </p:nvSpPr>
        <p:spPr>
          <a:xfrm>
            <a:off x="225930" y="5599008"/>
            <a:ext cx="86839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i="1" dirty="0">
                <a:solidFill>
                  <a:srgbClr val="444444"/>
                </a:solidFill>
              </a:rPr>
              <a:t>Vice versa: Could we ourselves receive eLearning materials from other countries if our own country would be attacked?​</a:t>
            </a:r>
            <a:r>
              <a:rPr lang="fi-FI" sz="2000" b="1" i="1" dirty="0"/>
              <a:t>​</a:t>
            </a:r>
          </a:p>
        </p:txBody>
      </p:sp>
      <p:pic>
        <p:nvPicPr>
          <p:cNvPr id="10" name="Kuva 9" descr="Kuva, joka sisältää kohteen teksti, kuvakaappaus, Fontti, Grafiikka&#10;&#10;Kuvaus luotu automaattisesti">
            <a:extLst>
              <a:ext uri="{FF2B5EF4-FFF2-40B4-BE49-F238E27FC236}">
                <a16:creationId xmlns:a16="http://schemas.microsoft.com/office/drawing/2014/main" id="{C81E2980-A420-2B74-F8C4-73B0E0ABCA73}"/>
              </a:ext>
            </a:extLst>
          </p:cNvPr>
          <p:cNvPicPr>
            <a:picLocks noChangeAspect="1"/>
          </p:cNvPicPr>
          <p:nvPr/>
        </p:nvPicPr>
        <p:blipFill>
          <a:blip r:embed="rId9"/>
          <a:stretch>
            <a:fillRect/>
          </a:stretch>
        </p:blipFill>
        <p:spPr>
          <a:xfrm>
            <a:off x="6418107" y="3012339"/>
            <a:ext cx="2032078" cy="8333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a:spLocks noGrp="1"/>
          </p:cNvSpPr>
          <p:nvPr>
            <p:ph type="title"/>
          </p:nvPr>
        </p:nvSpPr>
        <p:spPr>
          <a:xfrm>
            <a:off x="0" y="0"/>
            <a:ext cx="12190976" cy="841248"/>
          </a:xfrm>
          <a:prstGeom prst="rect">
            <a:avLst/>
          </a:prstGeom>
          <a:noFill/>
          <a:ln>
            <a:noFill/>
          </a:ln>
        </p:spPr>
        <p:txBody>
          <a:bodyPr spcFirstLastPara="1" wrap="square" lIns="91425" tIns="45700" rIns="91425" bIns="45700" anchor="ctr" anchorCtr="0">
            <a:noAutofit/>
          </a:bodyPr>
          <a:lstStyle/>
          <a:p>
            <a:r>
              <a:rPr lang="en-US" dirty="0"/>
              <a:t>Summary - Learning Objective 1</a:t>
            </a:r>
            <a:endParaRPr dirty="0"/>
          </a:p>
        </p:txBody>
      </p:sp>
      <p:sp>
        <p:nvSpPr>
          <p:cNvPr id="69" name="Google Shape;69;p3"/>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33</a:t>
            </a:fld>
            <a:endParaRPr sz="1600">
              <a:solidFill>
                <a:srgbClr val="000000"/>
              </a:solidFill>
              <a:latin typeface="Arial"/>
              <a:ea typeface="Arial"/>
              <a:cs typeface="Arial"/>
              <a:sym typeface="Arial"/>
            </a:endParaRPr>
          </a:p>
        </p:txBody>
      </p:sp>
      <p:sp>
        <p:nvSpPr>
          <p:cNvPr id="2" name="TekstSylinder 1">
            <a:extLst>
              <a:ext uri="{FF2B5EF4-FFF2-40B4-BE49-F238E27FC236}">
                <a16:creationId xmlns:a16="http://schemas.microsoft.com/office/drawing/2014/main" id="{7C8862D1-E43C-7B28-919B-78BED464F288}"/>
              </a:ext>
            </a:extLst>
          </p:cNvPr>
          <p:cNvSpPr txBox="1"/>
          <p:nvPr/>
        </p:nvSpPr>
        <p:spPr>
          <a:xfrm>
            <a:off x="366446" y="1051390"/>
            <a:ext cx="117074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How the Nordic countries structures their ADL cooperation </a:t>
            </a:r>
          </a:p>
        </p:txBody>
      </p:sp>
      <p:pic>
        <p:nvPicPr>
          <p:cNvPr id="3" name="Bilde 2" descr="Meeting PNGs for Free Download">
            <a:extLst>
              <a:ext uri="{FF2B5EF4-FFF2-40B4-BE49-F238E27FC236}">
                <a16:creationId xmlns:a16="http://schemas.microsoft.com/office/drawing/2014/main" id="{FF2E33C6-9CE2-8E91-3A25-0976468F583E}"/>
              </a:ext>
            </a:extLst>
          </p:cNvPr>
          <p:cNvPicPr>
            <a:picLocks noChangeAspect="1"/>
          </p:cNvPicPr>
          <p:nvPr/>
        </p:nvPicPr>
        <p:blipFill>
          <a:blip r:embed="rId3"/>
          <a:stretch>
            <a:fillRect/>
          </a:stretch>
        </p:blipFill>
        <p:spPr>
          <a:xfrm>
            <a:off x="947057" y="1502229"/>
            <a:ext cx="2427514" cy="2427514"/>
          </a:xfrm>
          <a:prstGeom prst="rect">
            <a:avLst/>
          </a:prstGeom>
        </p:spPr>
      </p:pic>
      <p:sp>
        <p:nvSpPr>
          <p:cNvPr id="5" name="TekstSylinder 4">
            <a:extLst>
              <a:ext uri="{FF2B5EF4-FFF2-40B4-BE49-F238E27FC236}">
                <a16:creationId xmlns:a16="http://schemas.microsoft.com/office/drawing/2014/main" id="{B427A6E8-ABCD-1BA6-D501-13A6EB921DF6}"/>
              </a:ext>
            </a:extLst>
          </p:cNvPr>
          <p:cNvSpPr txBox="1"/>
          <p:nvPr/>
        </p:nvSpPr>
        <p:spPr>
          <a:xfrm>
            <a:off x="256864" y="3721315"/>
            <a:ext cx="36419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800" b="1" dirty="0"/>
              <a:t>(2) F2F meetings spring and fall</a:t>
            </a:r>
          </a:p>
        </p:txBody>
      </p:sp>
      <p:pic>
        <p:nvPicPr>
          <p:cNvPr id="6" name="Bilde 5" descr="Online Meeting icon PNG and SVG Vector Free Download">
            <a:extLst>
              <a:ext uri="{FF2B5EF4-FFF2-40B4-BE49-F238E27FC236}">
                <a16:creationId xmlns:a16="http://schemas.microsoft.com/office/drawing/2014/main" id="{7F5D6977-5AA4-56B0-6A3C-5F76603DEFB4}"/>
              </a:ext>
            </a:extLst>
          </p:cNvPr>
          <p:cNvPicPr>
            <a:picLocks noChangeAspect="1"/>
          </p:cNvPicPr>
          <p:nvPr/>
        </p:nvPicPr>
        <p:blipFill>
          <a:blip r:embed="rId4"/>
          <a:stretch>
            <a:fillRect/>
          </a:stretch>
        </p:blipFill>
        <p:spPr>
          <a:xfrm>
            <a:off x="4374696" y="1709058"/>
            <a:ext cx="3116035" cy="1894114"/>
          </a:xfrm>
          <a:prstGeom prst="rect">
            <a:avLst/>
          </a:prstGeom>
        </p:spPr>
      </p:pic>
      <p:sp>
        <p:nvSpPr>
          <p:cNvPr id="8" name="TekstSylinder 7">
            <a:extLst>
              <a:ext uri="{FF2B5EF4-FFF2-40B4-BE49-F238E27FC236}">
                <a16:creationId xmlns:a16="http://schemas.microsoft.com/office/drawing/2014/main" id="{EEC71E04-B2B8-6795-91D5-1509EDECB67C}"/>
              </a:ext>
            </a:extLst>
          </p:cNvPr>
          <p:cNvSpPr txBox="1"/>
          <p:nvPr/>
        </p:nvSpPr>
        <p:spPr>
          <a:xfrm>
            <a:off x="4391732" y="3599231"/>
            <a:ext cx="31075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800" b="1"/>
              <a:t>Online </a:t>
            </a:r>
            <a:r>
              <a:rPr lang="nb-NO" sz="1800" b="1" err="1"/>
              <a:t>meetings</a:t>
            </a:r>
            <a:r>
              <a:rPr lang="nb-NO" sz="1800" b="1"/>
              <a:t> </a:t>
            </a:r>
            <a:r>
              <a:rPr lang="nb-NO" sz="1800" b="1" err="1"/>
              <a:t>on</a:t>
            </a:r>
            <a:r>
              <a:rPr lang="nb-NO" sz="1800" b="1"/>
              <a:t> </a:t>
            </a:r>
            <a:r>
              <a:rPr lang="nb-NO" sz="1800" b="1" err="1"/>
              <a:t>the</a:t>
            </a:r>
            <a:r>
              <a:rPr lang="nb-NO" sz="1800" b="1"/>
              <a:t> fly</a:t>
            </a:r>
          </a:p>
        </p:txBody>
      </p:sp>
      <p:pic>
        <p:nvPicPr>
          <p:cNvPr id="9" name="Bilde 8" descr="Committees — AAF Black Hills">
            <a:extLst>
              <a:ext uri="{FF2B5EF4-FFF2-40B4-BE49-F238E27FC236}">
                <a16:creationId xmlns:a16="http://schemas.microsoft.com/office/drawing/2014/main" id="{0B31A93A-E468-DA1E-245C-7AC93E62131D}"/>
              </a:ext>
            </a:extLst>
          </p:cNvPr>
          <p:cNvPicPr>
            <a:picLocks noChangeAspect="1"/>
          </p:cNvPicPr>
          <p:nvPr/>
        </p:nvPicPr>
        <p:blipFill>
          <a:blip r:embed="rId5"/>
          <a:stretch>
            <a:fillRect/>
          </a:stretch>
        </p:blipFill>
        <p:spPr>
          <a:xfrm>
            <a:off x="9339943" y="1621971"/>
            <a:ext cx="1458688" cy="1458688"/>
          </a:xfrm>
          <a:prstGeom prst="rect">
            <a:avLst/>
          </a:prstGeom>
        </p:spPr>
      </p:pic>
      <p:pic>
        <p:nvPicPr>
          <p:cNvPr id="11" name="Google Shape;57;p1" descr="Et bilde som inneholder tekst, symbol, Font, logo&#10;&#10;Automatisk generert beskrivelse">
            <a:extLst>
              <a:ext uri="{FF2B5EF4-FFF2-40B4-BE49-F238E27FC236}">
                <a16:creationId xmlns:a16="http://schemas.microsoft.com/office/drawing/2014/main" id="{0B7F731B-86EE-6858-FE7F-C543F1F3A40F}"/>
              </a:ext>
            </a:extLst>
          </p:cNvPr>
          <p:cNvPicPr preferRelativeResize="0"/>
          <p:nvPr/>
        </p:nvPicPr>
        <p:blipFill>
          <a:blip r:embed="rId6">
            <a:alphaModFix/>
          </a:blip>
          <a:stretch>
            <a:fillRect/>
          </a:stretch>
        </p:blipFill>
        <p:spPr>
          <a:xfrm>
            <a:off x="9686720" y="1804960"/>
            <a:ext cx="763362" cy="367394"/>
          </a:xfrm>
          <a:prstGeom prst="rect">
            <a:avLst/>
          </a:prstGeom>
          <a:noFill/>
          <a:ln>
            <a:noFill/>
          </a:ln>
        </p:spPr>
      </p:pic>
      <p:pic>
        <p:nvPicPr>
          <p:cNvPr id="12" name="Bilde 11" descr="2024-final.jpg">
            <a:extLst>
              <a:ext uri="{FF2B5EF4-FFF2-40B4-BE49-F238E27FC236}">
                <a16:creationId xmlns:a16="http://schemas.microsoft.com/office/drawing/2014/main" id="{E83AE7F4-D16E-CD29-C079-2120E3D17226}"/>
              </a:ext>
            </a:extLst>
          </p:cNvPr>
          <p:cNvPicPr>
            <a:picLocks noChangeAspect="1"/>
          </p:cNvPicPr>
          <p:nvPr/>
        </p:nvPicPr>
        <p:blipFill>
          <a:blip r:embed="rId7"/>
          <a:stretch>
            <a:fillRect/>
          </a:stretch>
        </p:blipFill>
        <p:spPr>
          <a:xfrm>
            <a:off x="8153401" y="3181393"/>
            <a:ext cx="3657599" cy="2726786"/>
          </a:xfrm>
          <a:prstGeom prst="rect">
            <a:avLst/>
          </a:prstGeom>
        </p:spPr>
      </p:pic>
      <p:sp>
        <p:nvSpPr>
          <p:cNvPr id="13" name="TekstSylinder 12">
            <a:extLst>
              <a:ext uri="{FF2B5EF4-FFF2-40B4-BE49-F238E27FC236}">
                <a16:creationId xmlns:a16="http://schemas.microsoft.com/office/drawing/2014/main" id="{0787C356-8FD1-3116-DA46-BE9A532A7342}"/>
              </a:ext>
            </a:extLst>
          </p:cNvPr>
          <p:cNvSpPr txBox="1"/>
          <p:nvPr/>
        </p:nvSpPr>
        <p:spPr>
          <a:xfrm>
            <a:off x="7668332" y="5917889"/>
            <a:ext cx="45226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800" b="1" dirty="0"/>
              <a:t>Annual NORDEFCO ADL conference</a:t>
            </a:r>
          </a:p>
        </p:txBody>
      </p:sp>
      <p:pic>
        <p:nvPicPr>
          <p:cNvPr id="14" name="Bilde 13" descr="Clinical R&amp;D Events on X: &quot;Pleased to announce the launch of our new  #clinical #RandD events website offering a range of workshops:  https://t.co/vy4zjS474d&quot; / X">
            <a:extLst>
              <a:ext uri="{FF2B5EF4-FFF2-40B4-BE49-F238E27FC236}">
                <a16:creationId xmlns:a16="http://schemas.microsoft.com/office/drawing/2014/main" id="{9ABDAA0C-0A8B-97D1-0EC5-CD7E246F5D14}"/>
              </a:ext>
            </a:extLst>
          </p:cNvPr>
          <p:cNvPicPr>
            <a:picLocks noChangeAspect="1"/>
          </p:cNvPicPr>
          <p:nvPr/>
        </p:nvPicPr>
        <p:blipFill>
          <a:blip r:embed="rId8"/>
          <a:stretch>
            <a:fillRect/>
          </a:stretch>
        </p:blipFill>
        <p:spPr>
          <a:xfrm>
            <a:off x="1094694" y="4251551"/>
            <a:ext cx="2143125" cy="2143125"/>
          </a:xfrm>
          <a:prstGeom prst="rect">
            <a:avLst/>
          </a:prstGeom>
        </p:spPr>
      </p:pic>
      <p:pic>
        <p:nvPicPr>
          <p:cNvPr id="17" name="Bilde 16" descr="NATO Logo PNG Transparent &amp; SVG Vector - Freebie Supply">
            <a:extLst>
              <a:ext uri="{FF2B5EF4-FFF2-40B4-BE49-F238E27FC236}">
                <a16:creationId xmlns:a16="http://schemas.microsoft.com/office/drawing/2014/main" id="{6FF2D0CE-94CD-A366-92D9-C9D7983AA9C2}"/>
              </a:ext>
            </a:extLst>
          </p:cNvPr>
          <p:cNvPicPr>
            <a:picLocks noChangeAspect="1"/>
          </p:cNvPicPr>
          <p:nvPr/>
        </p:nvPicPr>
        <p:blipFill>
          <a:blip r:embed="rId9"/>
          <a:stretch>
            <a:fillRect/>
          </a:stretch>
        </p:blipFill>
        <p:spPr>
          <a:xfrm>
            <a:off x="4103915" y="3875317"/>
            <a:ext cx="3124200" cy="2841171"/>
          </a:xfrm>
          <a:prstGeom prst="rect">
            <a:avLst/>
          </a:prstGeom>
        </p:spPr>
      </p:pic>
      <p:sp>
        <p:nvSpPr>
          <p:cNvPr id="18" name="TekstSylinder 17">
            <a:extLst>
              <a:ext uri="{FF2B5EF4-FFF2-40B4-BE49-F238E27FC236}">
                <a16:creationId xmlns:a16="http://schemas.microsoft.com/office/drawing/2014/main" id="{D41DF0DE-07DC-FD27-C38C-D231DAA212AC}"/>
              </a:ext>
            </a:extLst>
          </p:cNvPr>
          <p:cNvSpPr txBox="1"/>
          <p:nvPr/>
        </p:nvSpPr>
        <p:spPr>
          <a:xfrm>
            <a:off x="3662389" y="6015859"/>
            <a:ext cx="40001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800" b="1" dirty="0"/>
              <a:t>Joint collaboration on NATO tasks</a:t>
            </a:r>
          </a:p>
        </p:txBody>
      </p:sp>
    </p:spTree>
    <p:extLst>
      <p:ext uri="{BB962C8B-B14F-4D97-AF65-F5344CB8AC3E}">
        <p14:creationId xmlns:p14="http://schemas.microsoft.com/office/powerpoint/2010/main" val="2530978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g2e0ad0bbfe7_0_187"/>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34</a:t>
            </a:fld>
            <a:endParaRPr sz="1600">
              <a:solidFill>
                <a:srgbClr val="000000"/>
              </a:solidFill>
              <a:latin typeface="Arial"/>
              <a:ea typeface="Arial"/>
              <a:cs typeface="Arial"/>
              <a:sym typeface="Arial"/>
            </a:endParaRPr>
          </a:p>
        </p:txBody>
      </p:sp>
      <p:sp>
        <p:nvSpPr>
          <p:cNvPr id="2" name="TekstSylinder 1">
            <a:extLst>
              <a:ext uri="{FF2B5EF4-FFF2-40B4-BE49-F238E27FC236}">
                <a16:creationId xmlns:a16="http://schemas.microsoft.com/office/drawing/2014/main" id="{FA303F0D-79CB-A28A-61D7-08EC31225509}"/>
              </a:ext>
            </a:extLst>
          </p:cNvPr>
          <p:cNvSpPr txBox="1"/>
          <p:nvPr/>
        </p:nvSpPr>
        <p:spPr>
          <a:xfrm>
            <a:off x="648984" y="1179816"/>
            <a:ext cx="11202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Get insight on how to foster real interoperability between military partners.</a:t>
            </a:r>
            <a:endParaRPr lang="nb-NO" sz="2400" dirty="0"/>
          </a:p>
        </p:txBody>
      </p:sp>
      <p:sp>
        <p:nvSpPr>
          <p:cNvPr id="7" name="Google Shape;68;p3">
            <a:extLst>
              <a:ext uri="{FF2B5EF4-FFF2-40B4-BE49-F238E27FC236}">
                <a16:creationId xmlns:a16="http://schemas.microsoft.com/office/drawing/2014/main" id="{532F4477-067E-5310-91B8-1F94D32BAAC9}"/>
              </a:ext>
            </a:extLst>
          </p:cNvPr>
          <p:cNvSpPr txBox="1">
            <a:spLocks/>
          </p:cNvSpPr>
          <p:nvPr/>
        </p:nvSpPr>
        <p:spPr>
          <a:xfrm>
            <a:off x="0" y="-1712"/>
            <a:ext cx="12192000" cy="8412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r>
              <a:rPr lang="en-US" dirty="0"/>
              <a:t>Summary - Learning Objective 2</a:t>
            </a:r>
          </a:p>
        </p:txBody>
      </p:sp>
      <p:pic>
        <p:nvPicPr>
          <p:cNvPr id="4" name="Google Shape;248;g2e0ad0bbfe7_0_112" descr="Et bilde som inneholder tekst, Font, Grafikk, logo&#10;&#10;Automatisk generert beskrivelse">
            <a:extLst>
              <a:ext uri="{FF2B5EF4-FFF2-40B4-BE49-F238E27FC236}">
                <a16:creationId xmlns:a16="http://schemas.microsoft.com/office/drawing/2014/main" id="{EAC19862-6820-9DA2-F081-B68D3CF64F23}"/>
              </a:ext>
            </a:extLst>
          </p:cNvPr>
          <p:cNvPicPr preferRelativeResize="0"/>
          <p:nvPr/>
        </p:nvPicPr>
        <p:blipFill>
          <a:blip r:embed="rId3">
            <a:alphaModFix/>
          </a:blip>
          <a:stretch>
            <a:fillRect/>
          </a:stretch>
        </p:blipFill>
        <p:spPr>
          <a:xfrm>
            <a:off x="482281" y="2888029"/>
            <a:ext cx="3781425" cy="1076325"/>
          </a:xfrm>
          <a:prstGeom prst="rect">
            <a:avLst/>
          </a:prstGeom>
          <a:noFill/>
          <a:ln>
            <a:noFill/>
          </a:ln>
        </p:spPr>
      </p:pic>
      <p:sp>
        <p:nvSpPr>
          <p:cNvPr id="6" name="TekstSylinder 5">
            <a:extLst>
              <a:ext uri="{FF2B5EF4-FFF2-40B4-BE49-F238E27FC236}">
                <a16:creationId xmlns:a16="http://schemas.microsoft.com/office/drawing/2014/main" id="{36292F50-C14C-D08B-ECA3-DA1C65399B3A}"/>
              </a:ext>
            </a:extLst>
          </p:cNvPr>
          <p:cNvSpPr txBox="1"/>
          <p:nvPr/>
        </p:nvSpPr>
        <p:spPr>
          <a:xfrm>
            <a:off x="647045" y="4089088"/>
            <a:ext cx="35755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800" b="1"/>
              <a:t>Same LMS</a:t>
            </a:r>
          </a:p>
        </p:txBody>
      </p:sp>
      <p:pic>
        <p:nvPicPr>
          <p:cNvPr id="8" name="Bilde 7" descr="SCORM Integration | Beedeez">
            <a:extLst>
              <a:ext uri="{FF2B5EF4-FFF2-40B4-BE49-F238E27FC236}">
                <a16:creationId xmlns:a16="http://schemas.microsoft.com/office/drawing/2014/main" id="{821DE576-1636-F686-35C7-6D71A5266C30}"/>
              </a:ext>
            </a:extLst>
          </p:cNvPr>
          <p:cNvPicPr>
            <a:picLocks noChangeAspect="1"/>
          </p:cNvPicPr>
          <p:nvPr/>
        </p:nvPicPr>
        <p:blipFill>
          <a:blip r:embed="rId4"/>
          <a:stretch>
            <a:fillRect/>
          </a:stretch>
        </p:blipFill>
        <p:spPr>
          <a:xfrm>
            <a:off x="4837339" y="1913845"/>
            <a:ext cx="2277836" cy="1517197"/>
          </a:xfrm>
          <a:prstGeom prst="rect">
            <a:avLst/>
          </a:prstGeom>
        </p:spPr>
      </p:pic>
      <p:pic>
        <p:nvPicPr>
          <p:cNvPr id="10" name="Bilde 9" descr="Experience API Explained: 5 Frequently Asked Questions - eLearning Industry">
            <a:extLst>
              <a:ext uri="{FF2B5EF4-FFF2-40B4-BE49-F238E27FC236}">
                <a16:creationId xmlns:a16="http://schemas.microsoft.com/office/drawing/2014/main" id="{DDEFC379-BE10-6774-26BE-51D2083E4B55}"/>
              </a:ext>
            </a:extLst>
          </p:cNvPr>
          <p:cNvPicPr>
            <a:picLocks noChangeAspect="1"/>
          </p:cNvPicPr>
          <p:nvPr/>
        </p:nvPicPr>
        <p:blipFill>
          <a:blip r:embed="rId5"/>
          <a:stretch>
            <a:fillRect/>
          </a:stretch>
        </p:blipFill>
        <p:spPr>
          <a:xfrm>
            <a:off x="4710793" y="3230336"/>
            <a:ext cx="2552700" cy="1790700"/>
          </a:xfrm>
          <a:prstGeom prst="rect">
            <a:avLst/>
          </a:prstGeom>
        </p:spPr>
      </p:pic>
      <p:pic>
        <p:nvPicPr>
          <p:cNvPr id="11" name="Bilde 10" descr="File:HTML5 logo and wordmark.svg - Wikipedia">
            <a:extLst>
              <a:ext uri="{FF2B5EF4-FFF2-40B4-BE49-F238E27FC236}">
                <a16:creationId xmlns:a16="http://schemas.microsoft.com/office/drawing/2014/main" id="{8D803D0D-40E9-EFF7-E0ED-714D65580A10}"/>
              </a:ext>
            </a:extLst>
          </p:cNvPr>
          <p:cNvPicPr>
            <a:picLocks noChangeAspect="1"/>
          </p:cNvPicPr>
          <p:nvPr/>
        </p:nvPicPr>
        <p:blipFill>
          <a:blip r:embed="rId6"/>
          <a:stretch>
            <a:fillRect/>
          </a:stretch>
        </p:blipFill>
        <p:spPr>
          <a:xfrm>
            <a:off x="5198610" y="4763181"/>
            <a:ext cx="1500869" cy="1533526"/>
          </a:xfrm>
          <a:prstGeom prst="rect">
            <a:avLst/>
          </a:prstGeom>
        </p:spPr>
      </p:pic>
      <p:pic>
        <p:nvPicPr>
          <p:cNvPr id="13" name="Bilde 12" descr="NATO Logo PNG Transparent &amp; SVG Vector - Freebie Supply">
            <a:extLst>
              <a:ext uri="{FF2B5EF4-FFF2-40B4-BE49-F238E27FC236}">
                <a16:creationId xmlns:a16="http://schemas.microsoft.com/office/drawing/2014/main" id="{C41EE015-8A64-8A95-C43F-9B339C4D3F85}"/>
              </a:ext>
            </a:extLst>
          </p:cNvPr>
          <p:cNvPicPr>
            <a:picLocks noChangeAspect="1"/>
          </p:cNvPicPr>
          <p:nvPr/>
        </p:nvPicPr>
        <p:blipFill>
          <a:blip r:embed="rId7"/>
          <a:stretch>
            <a:fillRect/>
          </a:stretch>
        </p:blipFill>
        <p:spPr>
          <a:xfrm>
            <a:off x="8251372" y="1621974"/>
            <a:ext cx="3124200" cy="2841171"/>
          </a:xfrm>
          <a:prstGeom prst="rect">
            <a:avLst/>
          </a:prstGeom>
        </p:spPr>
      </p:pic>
      <p:sp>
        <p:nvSpPr>
          <p:cNvPr id="14" name="TekstSylinder 13">
            <a:extLst>
              <a:ext uri="{FF2B5EF4-FFF2-40B4-BE49-F238E27FC236}">
                <a16:creationId xmlns:a16="http://schemas.microsoft.com/office/drawing/2014/main" id="{DE8AC3D1-F24F-9EF7-9240-C17FEA2EE9C8}"/>
              </a:ext>
            </a:extLst>
          </p:cNvPr>
          <p:cNvSpPr txBox="1"/>
          <p:nvPr/>
        </p:nvSpPr>
        <p:spPr>
          <a:xfrm>
            <a:off x="8027559" y="3904031"/>
            <a:ext cx="35755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t>Joint acquisition and production of learning content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g2e0ad0bbfe7_0_19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35</a:t>
            </a:fld>
            <a:endParaRPr sz="1600">
              <a:solidFill>
                <a:srgbClr val="000000"/>
              </a:solidFill>
              <a:latin typeface="Arial"/>
              <a:ea typeface="Arial"/>
              <a:cs typeface="Arial"/>
              <a:sym typeface="Arial"/>
            </a:endParaRPr>
          </a:p>
        </p:txBody>
      </p:sp>
      <p:sp>
        <p:nvSpPr>
          <p:cNvPr id="2" name="TekstSylinder 1">
            <a:extLst>
              <a:ext uri="{FF2B5EF4-FFF2-40B4-BE49-F238E27FC236}">
                <a16:creationId xmlns:a16="http://schemas.microsoft.com/office/drawing/2014/main" id="{0BBD98FC-B2F7-DC24-7B6E-22B5E0952B49}"/>
              </a:ext>
            </a:extLst>
          </p:cNvPr>
          <p:cNvSpPr txBox="1"/>
          <p:nvPr/>
        </p:nvSpPr>
        <p:spPr>
          <a:xfrm>
            <a:off x="272266" y="1094198"/>
            <a:ext cx="115704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Segoe UI"/>
              </a:rPr>
              <a:t>How a joint ADL conference have benefitted four different countries in building a </a:t>
            </a:r>
            <a:r>
              <a:rPr lang="en-US" sz="2400">
                <a:cs typeface="Segoe UI"/>
              </a:rPr>
              <a:t>​</a:t>
            </a:r>
            <a:r>
              <a:rPr lang="en-US" sz="2400" b="1">
                <a:cs typeface="Segoe UI"/>
              </a:rPr>
              <a:t>resilient ADL capability</a:t>
            </a:r>
            <a:endParaRPr lang="nb-NO" sz="2400"/>
          </a:p>
        </p:txBody>
      </p:sp>
      <p:sp>
        <p:nvSpPr>
          <p:cNvPr id="6" name="Google Shape;68;p3">
            <a:extLst>
              <a:ext uri="{FF2B5EF4-FFF2-40B4-BE49-F238E27FC236}">
                <a16:creationId xmlns:a16="http://schemas.microsoft.com/office/drawing/2014/main" id="{C333B5D5-59E7-2DBF-E06B-990A59BE0413}"/>
              </a:ext>
            </a:extLst>
          </p:cNvPr>
          <p:cNvSpPr txBox="1">
            <a:spLocks/>
          </p:cNvSpPr>
          <p:nvPr/>
        </p:nvSpPr>
        <p:spPr>
          <a:xfrm>
            <a:off x="0" y="-1712"/>
            <a:ext cx="12192000" cy="8412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r>
              <a:rPr lang="en-US" dirty="0"/>
              <a:t>Summary - Learning Objective 3</a:t>
            </a:r>
          </a:p>
        </p:txBody>
      </p:sp>
      <p:pic>
        <p:nvPicPr>
          <p:cNvPr id="7" name="Google Shape;248;g2e0ad0bbfe7_0_112" descr="Et bilde som inneholder tekst, Font, Grafikk, logo&#10;&#10;Automatisk generert beskrivelse">
            <a:extLst>
              <a:ext uri="{FF2B5EF4-FFF2-40B4-BE49-F238E27FC236}">
                <a16:creationId xmlns:a16="http://schemas.microsoft.com/office/drawing/2014/main" id="{A20B5823-D009-F9A8-5612-789B96B0D90D}"/>
              </a:ext>
            </a:extLst>
          </p:cNvPr>
          <p:cNvPicPr preferRelativeResize="0"/>
          <p:nvPr/>
        </p:nvPicPr>
        <p:blipFill>
          <a:blip r:embed="rId3">
            <a:alphaModFix/>
          </a:blip>
          <a:stretch>
            <a:fillRect/>
          </a:stretch>
        </p:blipFill>
        <p:spPr>
          <a:xfrm>
            <a:off x="307227" y="3170326"/>
            <a:ext cx="3781425" cy="1076325"/>
          </a:xfrm>
          <a:prstGeom prst="rect">
            <a:avLst/>
          </a:prstGeom>
          <a:noFill/>
          <a:ln>
            <a:noFill/>
          </a:ln>
        </p:spPr>
      </p:pic>
      <p:sp>
        <p:nvSpPr>
          <p:cNvPr id="10" name="TekstSylinder 9">
            <a:extLst>
              <a:ext uri="{FF2B5EF4-FFF2-40B4-BE49-F238E27FC236}">
                <a16:creationId xmlns:a16="http://schemas.microsoft.com/office/drawing/2014/main" id="{666EA8F9-76FD-9E5F-1940-CA1775C96779}"/>
              </a:ext>
            </a:extLst>
          </p:cNvPr>
          <p:cNvSpPr txBox="1"/>
          <p:nvPr/>
        </p:nvSpPr>
        <p:spPr>
          <a:xfrm>
            <a:off x="409454" y="4414835"/>
            <a:ext cx="35755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800" b="1" dirty="0"/>
              <a:t>Optimizing the use of LMS functions</a:t>
            </a:r>
          </a:p>
        </p:txBody>
      </p:sp>
      <p:grpSp>
        <p:nvGrpSpPr>
          <p:cNvPr id="3" name="Gruppe 2">
            <a:extLst>
              <a:ext uri="{FF2B5EF4-FFF2-40B4-BE49-F238E27FC236}">
                <a16:creationId xmlns:a16="http://schemas.microsoft.com/office/drawing/2014/main" id="{1FFB63D9-0C4C-4F33-3173-36A31EF78EEE}"/>
              </a:ext>
            </a:extLst>
          </p:cNvPr>
          <p:cNvGrpSpPr/>
          <p:nvPr/>
        </p:nvGrpSpPr>
        <p:grpSpPr>
          <a:xfrm>
            <a:off x="4380323" y="2736147"/>
            <a:ext cx="3818250" cy="2631970"/>
            <a:chOff x="4380323" y="2736147"/>
            <a:chExt cx="3818250" cy="2631970"/>
          </a:xfrm>
        </p:grpSpPr>
        <p:pic>
          <p:nvPicPr>
            <p:cNvPr id="17" name="Bilde 16" descr="Stay Up To Date Stock Illustrations – 73 Stay Up To Date Stock  Illustrations, Vectors &amp; Clipart - Dreamstime">
              <a:extLst>
                <a:ext uri="{FF2B5EF4-FFF2-40B4-BE49-F238E27FC236}">
                  <a16:creationId xmlns:a16="http://schemas.microsoft.com/office/drawing/2014/main" id="{A07357CC-5A7B-2BDF-6B8E-B862583FA9BB}"/>
                </a:ext>
              </a:extLst>
            </p:cNvPr>
            <p:cNvPicPr>
              <a:picLocks noChangeAspect="1"/>
            </p:cNvPicPr>
            <p:nvPr/>
          </p:nvPicPr>
          <p:blipFill>
            <a:blip r:embed="rId4"/>
            <a:stretch>
              <a:fillRect/>
            </a:stretch>
          </p:blipFill>
          <p:spPr>
            <a:xfrm>
              <a:off x="5736962" y="2736147"/>
              <a:ext cx="2457450" cy="1857375"/>
            </a:xfrm>
            <a:prstGeom prst="rect">
              <a:avLst/>
            </a:prstGeom>
          </p:spPr>
        </p:pic>
        <p:sp>
          <p:nvSpPr>
            <p:cNvPr id="18" name="TekstSylinder 17">
              <a:extLst>
                <a:ext uri="{FF2B5EF4-FFF2-40B4-BE49-F238E27FC236}">
                  <a16:creationId xmlns:a16="http://schemas.microsoft.com/office/drawing/2014/main" id="{7F9D7BFC-F2FA-E1E1-26C5-81672177E05C}"/>
                </a:ext>
              </a:extLst>
            </p:cNvPr>
            <p:cNvSpPr txBox="1"/>
            <p:nvPr/>
          </p:nvSpPr>
          <p:spPr>
            <a:xfrm>
              <a:off x="4622986" y="4721786"/>
              <a:ext cx="35755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800" b="1" dirty="0"/>
                <a:t>Lessons learned</a:t>
              </a:r>
            </a:p>
            <a:p>
              <a:pPr algn="ctr"/>
              <a:r>
                <a:rPr lang="nb-NO" sz="1800" b="1" dirty="0"/>
                <a:t>Emerging technology</a:t>
              </a:r>
            </a:p>
          </p:txBody>
        </p:sp>
        <p:pic>
          <p:nvPicPr>
            <p:cNvPr id="19" name="Bilde 18" descr="Ukraine Flag PNG Images &amp; PSDs for Download | PixelSquid - S116018419">
              <a:extLst>
                <a:ext uri="{FF2B5EF4-FFF2-40B4-BE49-F238E27FC236}">
                  <a16:creationId xmlns:a16="http://schemas.microsoft.com/office/drawing/2014/main" id="{D8B7C70B-F75F-DC9C-3D89-748A55755EBC}"/>
                </a:ext>
              </a:extLst>
            </p:cNvPr>
            <p:cNvPicPr>
              <a:picLocks noChangeAspect="1"/>
            </p:cNvPicPr>
            <p:nvPr/>
          </p:nvPicPr>
          <p:blipFill>
            <a:blip r:embed="rId5"/>
            <a:stretch>
              <a:fillRect/>
            </a:stretch>
          </p:blipFill>
          <p:spPr>
            <a:xfrm>
              <a:off x="4380323" y="2889245"/>
              <a:ext cx="1566182" cy="1555297"/>
            </a:xfrm>
            <a:prstGeom prst="rect">
              <a:avLst/>
            </a:prstGeom>
          </p:spPr>
        </p:pic>
      </p:grpSp>
      <p:pic>
        <p:nvPicPr>
          <p:cNvPr id="20" name="Bilde 19" descr="production-capabilities-icon2 - Chippewa River Industries">
            <a:extLst>
              <a:ext uri="{FF2B5EF4-FFF2-40B4-BE49-F238E27FC236}">
                <a16:creationId xmlns:a16="http://schemas.microsoft.com/office/drawing/2014/main" id="{0EFFB47C-957B-70C2-B02B-9462F26599E6}"/>
              </a:ext>
            </a:extLst>
          </p:cNvPr>
          <p:cNvPicPr>
            <a:picLocks noChangeAspect="1"/>
          </p:cNvPicPr>
          <p:nvPr/>
        </p:nvPicPr>
        <p:blipFill>
          <a:blip r:embed="rId6"/>
          <a:stretch>
            <a:fillRect/>
          </a:stretch>
        </p:blipFill>
        <p:spPr>
          <a:xfrm>
            <a:off x="8906518" y="2275059"/>
            <a:ext cx="2143125" cy="2143125"/>
          </a:xfrm>
          <a:prstGeom prst="rect">
            <a:avLst/>
          </a:prstGeom>
        </p:spPr>
      </p:pic>
      <p:sp>
        <p:nvSpPr>
          <p:cNvPr id="21" name="TekstSylinder 20">
            <a:extLst>
              <a:ext uri="{FF2B5EF4-FFF2-40B4-BE49-F238E27FC236}">
                <a16:creationId xmlns:a16="http://schemas.microsoft.com/office/drawing/2014/main" id="{00DCBAB4-44A7-C651-F644-5415D558E424}"/>
              </a:ext>
            </a:extLst>
          </p:cNvPr>
          <p:cNvSpPr txBox="1"/>
          <p:nvPr/>
        </p:nvSpPr>
        <p:spPr>
          <a:xfrm>
            <a:off x="8197906" y="4552760"/>
            <a:ext cx="357558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800" b="1" dirty="0"/>
              <a:t>Increasing in-house production capabillities </a:t>
            </a:r>
            <a:endParaRPr lang="nb-NO" dirty="0"/>
          </a:p>
          <a:p>
            <a:pPr algn="ctr"/>
            <a:r>
              <a:rPr lang="nb-NO" sz="1800" b="1" dirty="0"/>
              <a:t>Shared resouces</a:t>
            </a:r>
            <a:endParaRPr lang="nb-NO" dirty="0"/>
          </a:p>
          <a:p>
            <a:pPr algn="ctr"/>
            <a:endParaRPr lang="nb-NO"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g2e0ad0bbfe7_0_19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36</a:t>
            </a:fld>
            <a:endParaRPr sz="1600">
              <a:solidFill>
                <a:srgbClr val="000000"/>
              </a:solidFill>
              <a:latin typeface="Arial"/>
              <a:ea typeface="Arial"/>
              <a:cs typeface="Arial"/>
              <a:sym typeface="Arial"/>
            </a:endParaRPr>
          </a:p>
        </p:txBody>
      </p:sp>
      <p:sp>
        <p:nvSpPr>
          <p:cNvPr id="6" name="Google Shape;68;p3">
            <a:extLst>
              <a:ext uri="{FF2B5EF4-FFF2-40B4-BE49-F238E27FC236}">
                <a16:creationId xmlns:a16="http://schemas.microsoft.com/office/drawing/2014/main" id="{C333B5D5-59E7-2DBF-E06B-990A59BE0413}"/>
              </a:ext>
            </a:extLst>
          </p:cNvPr>
          <p:cNvSpPr txBox="1">
            <a:spLocks/>
          </p:cNvSpPr>
          <p:nvPr/>
        </p:nvSpPr>
        <p:spPr>
          <a:xfrm>
            <a:off x="0" y="-1712"/>
            <a:ext cx="12192000" cy="8412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r>
              <a:rPr lang="en-US" dirty="0"/>
              <a:t>Summary - Learning Objective 4</a:t>
            </a:r>
          </a:p>
        </p:txBody>
      </p:sp>
      <p:sp>
        <p:nvSpPr>
          <p:cNvPr id="3" name="TekstSylinder 2">
            <a:extLst>
              <a:ext uri="{FF2B5EF4-FFF2-40B4-BE49-F238E27FC236}">
                <a16:creationId xmlns:a16="http://schemas.microsoft.com/office/drawing/2014/main" id="{010EF8B0-D042-9016-4201-816AD24C36CD}"/>
              </a:ext>
            </a:extLst>
          </p:cNvPr>
          <p:cNvSpPr txBox="1"/>
          <p:nvPr/>
        </p:nvSpPr>
        <p:spPr>
          <a:xfrm>
            <a:off x="251786" y="920995"/>
            <a:ext cx="117502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Segoe UI"/>
              </a:rPr>
              <a:t>Joint R&amp;D projects increasing knowledge and lesson learned in all 4 countries</a:t>
            </a:r>
            <a:endParaRPr lang="en-US" sz="2400" dirty="0">
              <a:cs typeface="Segoe UI"/>
            </a:endParaRPr>
          </a:p>
        </p:txBody>
      </p:sp>
      <p:pic>
        <p:nvPicPr>
          <p:cNvPr id="2" name="Bilde 1" descr="XR i utdanningen ved Forsvarets høgskole - Forsvaret">
            <a:extLst>
              <a:ext uri="{FF2B5EF4-FFF2-40B4-BE49-F238E27FC236}">
                <a16:creationId xmlns:a16="http://schemas.microsoft.com/office/drawing/2014/main" id="{D37950B9-CB7F-E081-BA8E-1994A1D9642F}"/>
              </a:ext>
            </a:extLst>
          </p:cNvPr>
          <p:cNvPicPr>
            <a:picLocks noChangeAspect="1"/>
          </p:cNvPicPr>
          <p:nvPr/>
        </p:nvPicPr>
        <p:blipFill>
          <a:blip r:embed="rId3"/>
          <a:stretch>
            <a:fillRect/>
          </a:stretch>
        </p:blipFill>
        <p:spPr>
          <a:xfrm>
            <a:off x="112499" y="1508167"/>
            <a:ext cx="3893922" cy="1967555"/>
          </a:xfrm>
          <a:prstGeom prst="rect">
            <a:avLst/>
          </a:prstGeom>
        </p:spPr>
      </p:pic>
      <p:pic>
        <p:nvPicPr>
          <p:cNvPr id="4" name="Bilde 3" descr="Ny teknologi kan blive en stor støtte i Forsvarets undervisning">
            <a:extLst>
              <a:ext uri="{FF2B5EF4-FFF2-40B4-BE49-F238E27FC236}">
                <a16:creationId xmlns:a16="http://schemas.microsoft.com/office/drawing/2014/main" id="{A30DA1F9-BAAA-01E7-AF76-AF42DC90C43E}"/>
              </a:ext>
            </a:extLst>
          </p:cNvPr>
          <p:cNvPicPr>
            <a:picLocks noChangeAspect="1"/>
          </p:cNvPicPr>
          <p:nvPr/>
        </p:nvPicPr>
        <p:blipFill>
          <a:blip r:embed="rId4"/>
          <a:stretch>
            <a:fillRect/>
          </a:stretch>
        </p:blipFill>
        <p:spPr>
          <a:xfrm>
            <a:off x="4446374" y="3617813"/>
            <a:ext cx="4030361" cy="2577697"/>
          </a:xfrm>
          <a:prstGeom prst="rect">
            <a:avLst/>
          </a:prstGeom>
        </p:spPr>
      </p:pic>
      <p:pic>
        <p:nvPicPr>
          <p:cNvPr id="7" name="Bilde 6" descr="Extended Reality» skal gjøre norske offiserer rustet for krig">
            <a:extLst>
              <a:ext uri="{FF2B5EF4-FFF2-40B4-BE49-F238E27FC236}">
                <a16:creationId xmlns:a16="http://schemas.microsoft.com/office/drawing/2014/main" id="{2AAAE688-64A1-5705-151F-796E1C05A095}"/>
              </a:ext>
            </a:extLst>
          </p:cNvPr>
          <p:cNvPicPr>
            <a:picLocks noChangeAspect="1"/>
          </p:cNvPicPr>
          <p:nvPr/>
        </p:nvPicPr>
        <p:blipFill>
          <a:blip r:embed="rId5"/>
          <a:stretch>
            <a:fillRect/>
          </a:stretch>
        </p:blipFill>
        <p:spPr>
          <a:xfrm>
            <a:off x="111212" y="3622193"/>
            <a:ext cx="4195116" cy="2589531"/>
          </a:xfrm>
          <a:prstGeom prst="rect">
            <a:avLst/>
          </a:prstGeom>
        </p:spPr>
      </p:pic>
      <p:pic>
        <p:nvPicPr>
          <p:cNvPr id="8" name="Bilde 7" descr="Et bilde som inneholder innendørs, klær, person, vegg&#10;&#10;Automatisk generert beskrivelse">
            <a:extLst>
              <a:ext uri="{FF2B5EF4-FFF2-40B4-BE49-F238E27FC236}">
                <a16:creationId xmlns:a16="http://schemas.microsoft.com/office/drawing/2014/main" id="{BFD6C942-E46A-0A75-8C36-D7DD62B2794F}"/>
              </a:ext>
            </a:extLst>
          </p:cNvPr>
          <p:cNvPicPr>
            <a:picLocks noChangeAspect="1"/>
          </p:cNvPicPr>
          <p:nvPr/>
        </p:nvPicPr>
        <p:blipFill>
          <a:blip r:embed="rId6"/>
          <a:stretch>
            <a:fillRect/>
          </a:stretch>
        </p:blipFill>
        <p:spPr>
          <a:xfrm>
            <a:off x="8599788" y="1495168"/>
            <a:ext cx="3508289" cy="4701745"/>
          </a:xfrm>
          <a:prstGeom prst="rect">
            <a:avLst/>
          </a:prstGeom>
        </p:spPr>
      </p:pic>
      <p:pic>
        <p:nvPicPr>
          <p:cNvPr id="9" name="Bilde 8" descr="XR i utdanningen ved Forsvarets høgskole - Forsvaret">
            <a:extLst>
              <a:ext uri="{FF2B5EF4-FFF2-40B4-BE49-F238E27FC236}">
                <a16:creationId xmlns:a16="http://schemas.microsoft.com/office/drawing/2014/main" id="{FD54237D-A3BC-5DA4-330C-FB57D1243E03}"/>
              </a:ext>
            </a:extLst>
          </p:cNvPr>
          <p:cNvPicPr>
            <a:picLocks noChangeAspect="1"/>
          </p:cNvPicPr>
          <p:nvPr/>
        </p:nvPicPr>
        <p:blipFill>
          <a:blip r:embed="rId7"/>
          <a:stretch>
            <a:fillRect/>
          </a:stretch>
        </p:blipFill>
        <p:spPr>
          <a:xfrm>
            <a:off x="4149038" y="1497870"/>
            <a:ext cx="4326408" cy="1977851"/>
          </a:xfrm>
          <a:prstGeom prst="rect">
            <a:avLst/>
          </a:prstGeom>
        </p:spPr>
      </p:pic>
    </p:spTree>
    <p:extLst>
      <p:ext uri="{BB962C8B-B14F-4D97-AF65-F5344CB8AC3E}">
        <p14:creationId xmlns:p14="http://schemas.microsoft.com/office/powerpoint/2010/main" val="3442546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e4dbcf7757_0_60"/>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37</a:t>
            </a:fld>
            <a:endParaRPr sz="1600">
              <a:solidFill>
                <a:srgbClr val="000000"/>
              </a:solidFill>
              <a:latin typeface="Arial"/>
              <a:ea typeface="Arial"/>
              <a:cs typeface="Arial"/>
              <a:sym typeface="Arial"/>
            </a:endParaRPr>
          </a:p>
        </p:txBody>
      </p:sp>
      <p:sp>
        <p:nvSpPr>
          <p:cNvPr id="404" name="Google Shape;404;g2e4dbcf7757_0_60"/>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The Way Forward</a:t>
            </a:r>
            <a:endParaRPr dirty="0"/>
          </a:p>
        </p:txBody>
      </p:sp>
      <p:sp>
        <p:nvSpPr>
          <p:cNvPr id="7" name="Tekstiruutu 6">
            <a:extLst>
              <a:ext uri="{FF2B5EF4-FFF2-40B4-BE49-F238E27FC236}">
                <a16:creationId xmlns:a16="http://schemas.microsoft.com/office/drawing/2014/main" id="{677C174C-9309-B778-BFC7-A9548947104B}"/>
              </a:ext>
            </a:extLst>
          </p:cNvPr>
          <p:cNvSpPr txBox="1"/>
          <p:nvPr/>
        </p:nvSpPr>
        <p:spPr>
          <a:xfrm>
            <a:off x="485520" y="1204597"/>
            <a:ext cx="45519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800" b="1" kern="1200" dirty="0">
                <a:solidFill>
                  <a:schemeClr val="tx1"/>
                </a:solidFill>
                <a:ea typeface="+mj-ea"/>
                <a:cs typeface="+mj-cs"/>
              </a:rPr>
              <a:t>Possible new joint NORDEFCO projects</a:t>
            </a:r>
            <a:endParaRPr lang="fi-FI" sz="2800" b="1" kern="1200" dirty="0">
              <a:solidFill>
                <a:schemeClr val="tx1"/>
              </a:solidFill>
            </a:endParaRPr>
          </a:p>
        </p:txBody>
      </p:sp>
      <p:pic>
        <p:nvPicPr>
          <p:cNvPr id="12" name="Google Shape;57;p1" descr="Et bilde som inneholder tekst, symbol, Font, logo&#10;&#10;Automatisk generert beskrivelse">
            <a:extLst>
              <a:ext uri="{FF2B5EF4-FFF2-40B4-BE49-F238E27FC236}">
                <a16:creationId xmlns:a16="http://schemas.microsoft.com/office/drawing/2014/main" id="{42B4DB68-C885-45E6-4F6B-47A99F4BE36C}"/>
              </a:ext>
            </a:extLst>
          </p:cNvPr>
          <p:cNvPicPr preferRelativeResize="0"/>
          <p:nvPr/>
        </p:nvPicPr>
        <p:blipFill>
          <a:blip r:embed="rId3">
            <a:alphaModFix/>
          </a:blip>
          <a:stretch>
            <a:fillRect/>
          </a:stretch>
        </p:blipFill>
        <p:spPr>
          <a:xfrm>
            <a:off x="8355034" y="5658503"/>
            <a:ext cx="1177018" cy="599622"/>
          </a:xfrm>
          <a:prstGeom prst="rect">
            <a:avLst/>
          </a:prstGeom>
          <a:noFill/>
          <a:ln>
            <a:noFill/>
          </a:ln>
        </p:spPr>
      </p:pic>
      <p:grpSp>
        <p:nvGrpSpPr>
          <p:cNvPr id="30" name="Gruppe 29">
            <a:extLst>
              <a:ext uri="{FF2B5EF4-FFF2-40B4-BE49-F238E27FC236}">
                <a16:creationId xmlns:a16="http://schemas.microsoft.com/office/drawing/2014/main" id="{727900A0-9CF0-66ED-CEA9-A1983F22072A}"/>
              </a:ext>
            </a:extLst>
          </p:cNvPr>
          <p:cNvGrpSpPr/>
          <p:nvPr/>
        </p:nvGrpSpPr>
        <p:grpSpPr>
          <a:xfrm>
            <a:off x="5471393" y="977546"/>
            <a:ext cx="6441115" cy="5115088"/>
            <a:chOff x="5471393" y="977546"/>
            <a:chExt cx="6441115" cy="5115088"/>
          </a:xfrm>
        </p:grpSpPr>
        <p:pic>
          <p:nvPicPr>
            <p:cNvPr id="2" name="Bilde 1" descr="eLearn Australia elearning tips: What is a Learning Record Store (LRS)?">
              <a:extLst>
                <a:ext uri="{FF2B5EF4-FFF2-40B4-BE49-F238E27FC236}">
                  <a16:creationId xmlns:a16="http://schemas.microsoft.com/office/drawing/2014/main" id="{6BF13563-C5ED-D3BE-2C8F-D6102FBB3D44}"/>
                </a:ext>
              </a:extLst>
            </p:cNvPr>
            <p:cNvPicPr>
              <a:picLocks noChangeAspect="1"/>
            </p:cNvPicPr>
            <p:nvPr/>
          </p:nvPicPr>
          <p:blipFill>
            <a:blip r:embed="rId4"/>
            <a:stretch>
              <a:fillRect/>
            </a:stretch>
          </p:blipFill>
          <p:spPr>
            <a:xfrm>
              <a:off x="6204857" y="2115194"/>
              <a:ext cx="5239656" cy="3977440"/>
            </a:xfrm>
            <a:prstGeom prst="rect">
              <a:avLst/>
            </a:prstGeom>
          </p:spPr>
        </p:pic>
        <p:pic>
          <p:nvPicPr>
            <p:cNvPr id="4" name="Bilde 3" descr="Pc Pc-Skjerm Observere - Gratis vektorgrafikk på Pixabay ...">
              <a:extLst>
                <a:ext uri="{FF2B5EF4-FFF2-40B4-BE49-F238E27FC236}">
                  <a16:creationId xmlns:a16="http://schemas.microsoft.com/office/drawing/2014/main" id="{7DDC9D1C-EDB3-E557-876A-51B8D09F3BDF}"/>
                </a:ext>
              </a:extLst>
            </p:cNvPr>
            <p:cNvPicPr>
              <a:picLocks noChangeAspect="1"/>
            </p:cNvPicPr>
            <p:nvPr/>
          </p:nvPicPr>
          <p:blipFill>
            <a:blip r:embed="rId5"/>
            <a:stretch>
              <a:fillRect/>
            </a:stretch>
          </p:blipFill>
          <p:spPr>
            <a:xfrm>
              <a:off x="5769428" y="2371027"/>
              <a:ext cx="1400628" cy="1063659"/>
            </a:xfrm>
            <a:prstGeom prst="rect">
              <a:avLst/>
            </a:prstGeom>
          </p:spPr>
        </p:pic>
        <p:pic>
          <p:nvPicPr>
            <p:cNvPr id="6" name="Bilde 5" descr="Pc Pc-Skjerm Observere - Gratis vektorgrafikk på Pixabay ...">
              <a:extLst>
                <a:ext uri="{FF2B5EF4-FFF2-40B4-BE49-F238E27FC236}">
                  <a16:creationId xmlns:a16="http://schemas.microsoft.com/office/drawing/2014/main" id="{9D1F4567-68BC-E064-13D8-B24582A49E15}"/>
                </a:ext>
              </a:extLst>
            </p:cNvPr>
            <p:cNvPicPr>
              <a:picLocks noChangeAspect="1"/>
            </p:cNvPicPr>
            <p:nvPr/>
          </p:nvPicPr>
          <p:blipFill>
            <a:blip r:embed="rId5"/>
            <a:stretch>
              <a:fillRect/>
            </a:stretch>
          </p:blipFill>
          <p:spPr>
            <a:xfrm>
              <a:off x="6952341" y="1246169"/>
              <a:ext cx="1400628" cy="1063659"/>
            </a:xfrm>
            <a:prstGeom prst="rect">
              <a:avLst/>
            </a:prstGeom>
          </p:spPr>
        </p:pic>
        <p:pic>
          <p:nvPicPr>
            <p:cNvPr id="9" name="Bilde 8" descr="Pc Pc-Skjerm Observere - Gratis vektorgrafikk på Pixabay ...">
              <a:extLst>
                <a:ext uri="{FF2B5EF4-FFF2-40B4-BE49-F238E27FC236}">
                  <a16:creationId xmlns:a16="http://schemas.microsoft.com/office/drawing/2014/main" id="{0A4FEEB0-FF82-076A-892E-742C4569EC0F}"/>
                </a:ext>
              </a:extLst>
            </p:cNvPr>
            <p:cNvPicPr>
              <a:picLocks noChangeAspect="1"/>
            </p:cNvPicPr>
            <p:nvPr/>
          </p:nvPicPr>
          <p:blipFill>
            <a:blip r:embed="rId5"/>
            <a:stretch>
              <a:fillRect/>
            </a:stretch>
          </p:blipFill>
          <p:spPr>
            <a:xfrm>
              <a:off x="9281884" y="1311483"/>
              <a:ext cx="1400628" cy="1063659"/>
            </a:xfrm>
            <a:prstGeom prst="rect">
              <a:avLst/>
            </a:prstGeom>
          </p:spPr>
        </p:pic>
        <p:pic>
          <p:nvPicPr>
            <p:cNvPr id="10" name="Bilde 9" descr="Pc Pc-Skjerm Observere - Gratis vektorgrafikk på Pixabay ...">
              <a:extLst>
                <a:ext uri="{FF2B5EF4-FFF2-40B4-BE49-F238E27FC236}">
                  <a16:creationId xmlns:a16="http://schemas.microsoft.com/office/drawing/2014/main" id="{86D75ADF-EE3F-E134-2665-857A8613C33C}"/>
                </a:ext>
              </a:extLst>
            </p:cNvPr>
            <p:cNvPicPr>
              <a:picLocks noChangeAspect="1"/>
            </p:cNvPicPr>
            <p:nvPr/>
          </p:nvPicPr>
          <p:blipFill>
            <a:blip r:embed="rId5"/>
            <a:stretch>
              <a:fillRect/>
            </a:stretch>
          </p:blipFill>
          <p:spPr>
            <a:xfrm>
              <a:off x="10508342" y="2371026"/>
              <a:ext cx="1400628" cy="1063659"/>
            </a:xfrm>
            <a:prstGeom prst="rect">
              <a:avLst/>
            </a:prstGeom>
          </p:spPr>
        </p:pic>
        <p:pic>
          <p:nvPicPr>
            <p:cNvPr id="14" name="Google Shape;127;p7" descr="Et bilde som inneholder symbol, rød, Rektangel, flagg&#10;&#10;Automatisk generert beskrivelse">
              <a:extLst>
                <a:ext uri="{FF2B5EF4-FFF2-40B4-BE49-F238E27FC236}">
                  <a16:creationId xmlns:a16="http://schemas.microsoft.com/office/drawing/2014/main" id="{46E3B8F7-D59A-FF6B-401A-F98294AEC3FD}"/>
                </a:ext>
              </a:extLst>
            </p:cNvPr>
            <p:cNvPicPr preferRelativeResize="0"/>
            <p:nvPr/>
          </p:nvPicPr>
          <p:blipFill>
            <a:blip r:embed="rId6">
              <a:alphaModFix/>
            </a:blip>
            <a:stretch>
              <a:fillRect/>
            </a:stretch>
          </p:blipFill>
          <p:spPr>
            <a:xfrm>
              <a:off x="10783482" y="1105667"/>
              <a:ext cx="849132" cy="754790"/>
            </a:xfrm>
            <a:prstGeom prst="rect">
              <a:avLst/>
            </a:prstGeom>
            <a:noFill/>
            <a:ln>
              <a:noFill/>
            </a:ln>
          </p:spPr>
        </p:pic>
        <p:pic>
          <p:nvPicPr>
            <p:cNvPr id="16" name="Google Shape;388;g2e0ad0bbfe7_0_177" descr="Et bilde som inneholder symbol&#10;&#10;Automatisk generert beskrivelse">
              <a:extLst>
                <a:ext uri="{FF2B5EF4-FFF2-40B4-BE49-F238E27FC236}">
                  <a16:creationId xmlns:a16="http://schemas.microsoft.com/office/drawing/2014/main" id="{16F5AE8B-B2CD-299D-07BD-7A83014B3A4A}"/>
                </a:ext>
              </a:extLst>
            </p:cNvPr>
            <p:cNvPicPr preferRelativeResize="0"/>
            <p:nvPr/>
          </p:nvPicPr>
          <p:blipFill>
            <a:blip r:embed="rId7">
              <a:alphaModFix/>
            </a:blip>
            <a:stretch>
              <a:fillRect/>
            </a:stretch>
          </p:blipFill>
          <p:spPr>
            <a:xfrm>
              <a:off x="11091090" y="3605650"/>
              <a:ext cx="821418" cy="498929"/>
            </a:xfrm>
            <a:prstGeom prst="rect">
              <a:avLst/>
            </a:prstGeom>
            <a:noFill/>
            <a:ln>
              <a:solidFill>
                <a:schemeClr val="tx1"/>
              </a:solidFill>
            </a:ln>
          </p:spPr>
        </p:pic>
        <p:pic>
          <p:nvPicPr>
            <p:cNvPr id="18" name="Bilde 17" descr="Et bilde som inneholder symbol, flagg&#10;&#10;Automatisk generert beskrivelse">
              <a:extLst>
                <a:ext uri="{FF2B5EF4-FFF2-40B4-BE49-F238E27FC236}">
                  <a16:creationId xmlns:a16="http://schemas.microsoft.com/office/drawing/2014/main" id="{51768AC4-0E9E-5882-4B21-7E794EA2EE78}"/>
                </a:ext>
              </a:extLst>
            </p:cNvPr>
            <p:cNvPicPr>
              <a:picLocks noChangeAspect="1"/>
            </p:cNvPicPr>
            <p:nvPr/>
          </p:nvPicPr>
          <p:blipFill>
            <a:blip r:embed="rId8"/>
            <a:stretch>
              <a:fillRect/>
            </a:stretch>
          </p:blipFill>
          <p:spPr>
            <a:xfrm>
              <a:off x="8409855" y="977546"/>
              <a:ext cx="826084" cy="503974"/>
            </a:xfrm>
            <a:prstGeom prst="rect">
              <a:avLst/>
            </a:prstGeom>
          </p:spPr>
        </p:pic>
        <p:pic>
          <p:nvPicPr>
            <p:cNvPr id="20" name="Google Shape;150;p10" descr="Et bilde som inneholder symbol, gul, Rektangel, line&#10;&#10;Automatisk generert beskrivelse">
              <a:extLst>
                <a:ext uri="{FF2B5EF4-FFF2-40B4-BE49-F238E27FC236}">
                  <a16:creationId xmlns:a16="http://schemas.microsoft.com/office/drawing/2014/main" id="{3F82FCD7-FBF3-4DE3-08CE-08A6A600C774}"/>
                </a:ext>
              </a:extLst>
            </p:cNvPr>
            <p:cNvPicPr preferRelativeResize="0"/>
            <p:nvPr/>
          </p:nvPicPr>
          <p:blipFill>
            <a:blip r:embed="rId9">
              <a:alphaModFix/>
            </a:blip>
            <a:stretch>
              <a:fillRect/>
            </a:stretch>
          </p:blipFill>
          <p:spPr>
            <a:xfrm>
              <a:off x="5471393" y="1778884"/>
              <a:ext cx="900668" cy="496693"/>
            </a:xfrm>
            <a:prstGeom prst="rect">
              <a:avLst/>
            </a:prstGeom>
            <a:noFill/>
            <a:ln>
              <a:noFill/>
            </a:ln>
          </p:spPr>
        </p:pic>
        <p:sp>
          <p:nvSpPr>
            <p:cNvPr id="21" name="TekstSylinder 20">
              <a:extLst>
                <a:ext uri="{FF2B5EF4-FFF2-40B4-BE49-F238E27FC236}">
                  <a16:creationId xmlns:a16="http://schemas.microsoft.com/office/drawing/2014/main" id="{6E2AC0B9-F455-76D3-B41C-1255CB3B568D}"/>
                </a:ext>
              </a:extLst>
            </p:cNvPr>
            <p:cNvSpPr txBox="1"/>
            <p:nvPr/>
          </p:nvSpPr>
          <p:spPr>
            <a:xfrm>
              <a:off x="10739245" y="2596617"/>
              <a:ext cx="8971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t>LMS</a:t>
              </a:r>
            </a:p>
          </p:txBody>
        </p:sp>
        <p:sp>
          <p:nvSpPr>
            <p:cNvPr id="24" name="TekstSylinder 23">
              <a:extLst>
                <a:ext uri="{FF2B5EF4-FFF2-40B4-BE49-F238E27FC236}">
                  <a16:creationId xmlns:a16="http://schemas.microsoft.com/office/drawing/2014/main" id="{2804845D-1DBB-77D6-218F-574FC14978C7}"/>
                </a:ext>
              </a:extLst>
            </p:cNvPr>
            <p:cNvSpPr txBox="1"/>
            <p:nvPr/>
          </p:nvSpPr>
          <p:spPr>
            <a:xfrm>
              <a:off x="9527301" y="1573359"/>
              <a:ext cx="8971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t>LMS</a:t>
              </a:r>
            </a:p>
          </p:txBody>
        </p:sp>
        <p:sp>
          <p:nvSpPr>
            <p:cNvPr id="25" name="TekstSylinder 24">
              <a:extLst>
                <a:ext uri="{FF2B5EF4-FFF2-40B4-BE49-F238E27FC236}">
                  <a16:creationId xmlns:a16="http://schemas.microsoft.com/office/drawing/2014/main" id="{1364D30A-7468-62EA-5AFA-6B6C3CBE0387}"/>
                </a:ext>
              </a:extLst>
            </p:cNvPr>
            <p:cNvSpPr txBox="1"/>
            <p:nvPr/>
          </p:nvSpPr>
          <p:spPr>
            <a:xfrm>
              <a:off x="7183244" y="1493530"/>
              <a:ext cx="8971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t>LMS</a:t>
              </a:r>
            </a:p>
          </p:txBody>
        </p:sp>
        <p:sp>
          <p:nvSpPr>
            <p:cNvPr id="26" name="TekstSylinder 25">
              <a:extLst>
                <a:ext uri="{FF2B5EF4-FFF2-40B4-BE49-F238E27FC236}">
                  <a16:creationId xmlns:a16="http://schemas.microsoft.com/office/drawing/2014/main" id="{1F823209-F3EF-4636-CA3E-0C3A3B7B4CB6}"/>
                </a:ext>
              </a:extLst>
            </p:cNvPr>
            <p:cNvSpPr txBox="1"/>
            <p:nvPr/>
          </p:nvSpPr>
          <p:spPr>
            <a:xfrm>
              <a:off x="5993073" y="2596616"/>
              <a:ext cx="8971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000" b="1"/>
                <a:t>LMS</a:t>
              </a:r>
            </a:p>
          </p:txBody>
        </p:sp>
      </p:grpSp>
      <p:grpSp>
        <p:nvGrpSpPr>
          <p:cNvPr id="29" name="Gruppe 28">
            <a:extLst>
              <a:ext uri="{FF2B5EF4-FFF2-40B4-BE49-F238E27FC236}">
                <a16:creationId xmlns:a16="http://schemas.microsoft.com/office/drawing/2014/main" id="{F73C08E8-3E3C-B58F-AEC2-D5AF03B54328}"/>
              </a:ext>
            </a:extLst>
          </p:cNvPr>
          <p:cNvGrpSpPr/>
          <p:nvPr/>
        </p:nvGrpSpPr>
        <p:grpSpPr>
          <a:xfrm>
            <a:off x="188686" y="2599419"/>
            <a:ext cx="5138057" cy="2965449"/>
            <a:chOff x="188686" y="2599419"/>
            <a:chExt cx="5138057" cy="2965449"/>
          </a:xfrm>
        </p:grpSpPr>
        <p:pic>
          <p:nvPicPr>
            <p:cNvPr id="27" name="Bilde 26" descr="Learning Content Management System (LCMS): Complete Guide">
              <a:extLst>
                <a:ext uri="{FF2B5EF4-FFF2-40B4-BE49-F238E27FC236}">
                  <a16:creationId xmlns:a16="http://schemas.microsoft.com/office/drawing/2014/main" id="{CDDCF6E0-2A06-6FD5-2C81-488F47AEF3E8}"/>
                </a:ext>
              </a:extLst>
            </p:cNvPr>
            <p:cNvPicPr>
              <a:picLocks noChangeAspect="1"/>
            </p:cNvPicPr>
            <p:nvPr/>
          </p:nvPicPr>
          <p:blipFill>
            <a:blip r:embed="rId10"/>
            <a:stretch>
              <a:fillRect/>
            </a:stretch>
          </p:blipFill>
          <p:spPr>
            <a:xfrm>
              <a:off x="188686" y="2599419"/>
              <a:ext cx="5138057" cy="2965449"/>
            </a:xfrm>
            <a:prstGeom prst="rect">
              <a:avLst/>
            </a:prstGeom>
            <a:ln>
              <a:noFill/>
            </a:ln>
            <a:effectLst>
              <a:outerShdw blurRad="292100" dist="139700" dir="2700000" algn="tl" rotWithShape="0">
                <a:srgbClr val="333333">
                  <a:alpha val="65000"/>
                </a:srgbClr>
              </a:outerShdw>
            </a:effectLst>
          </p:spPr>
        </p:pic>
        <p:pic>
          <p:nvPicPr>
            <p:cNvPr id="28" name="Google Shape;57;p1" descr="Et bilde som inneholder tekst, symbol, Font, logo&#10;&#10;Automatisk generert beskrivelse">
              <a:extLst>
                <a:ext uri="{FF2B5EF4-FFF2-40B4-BE49-F238E27FC236}">
                  <a16:creationId xmlns:a16="http://schemas.microsoft.com/office/drawing/2014/main" id="{E95CCD80-3C9B-CB33-48DB-43469A3802C6}"/>
                </a:ext>
              </a:extLst>
            </p:cNvPr>
            <p:cNvPicPr preferRelativeResize="0"/>
            <p:nvPr/>
          </p:nvPicPr>
          <p:blipFill>
            <a:blip r:embed="rId3">
              <a:alphaModFix/>
            </a:blip>
            <a:stretch>
              <a:fillRect/>
            </a:stretch>
          </p:blipFill>
          <p:spPr>
            <a:xfrm>
              <a:off x="2171947" y="4439302"/>
              <a:ext cx="1568903" cy="67945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98211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e0ad0bbfe7_0_202"/>
          <p:cNvSpPr txBox="1">
            <a:spLocks noGrp="1"/>
          </p:cNvSpPr>
          <p:nvPr>
            <p:ph type="title"/>
          </p:nvPr>
        </p:nvSpPr>
        <p:spPr>
          <a:xfrm>
            <a:off x="2511450" y="4910025"/>
            <a:ext cx="7416900" cy="1347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dirty="0">
                <a:solidFill>
                  <a:schemeClr val="dk1"/>
                </a:solidFill>
                <a:latin typeface="+mn-lt"/>
              </a:rPr>
              <a:t>Thank you for participating</a:t>
            </a:r>
            <a:endParaRPr sz="2800" dirty="0">
              <a:solidFill>
                <a:schemeClr val="dk1"/>
              </a:solidFill>
              <a:latin typeface="+mn-lt"/>
            </a:endParaRPr>
          </a:p>
          <a:p>
            <a:pPr marL="0" lvl="0" indent="0" algn="ctr" rtl="0">
              <a:spcBef>
                <a:spcPts val="0"/>
              </a:spcBef>
              <a:spcAft>
                <a:spcPts val="0"/>
              </a:spcAft>
              <a:buNone/>
            </a:pPr>
            <a:endParaRPr sz="2800" dirty="0">
              <a:solidFill>
                <a:schemeClr val="dk1"/>
              </a:solidFill>
              <a:latin typeface="+mn-lt"/>
            </a:endParaRPr>
          </a:p>
          <a:p>
            <a:pPr marL="0" lvl="0" indent="0" algn="ctr" rtl="0">
              <a:spcBef>
                <a:spcPts val="0"/>
              </a:spcBef>
              <a:spcAft>
                <a:spcPts val="0"/>
              </a:spcAft>
              <a:buNone/>
            </a:pPr>
            <a:r>
              <a:rPr lang="en-US" sz="2800" u="sng" dirty="0">
                <a:solidFill>
                  <a:schemeClr val="hlink"/>
                </a:solidFill>
                <a:latin typeface="+mn-lt"/>
                <a:hlinkClick r:id="rId3">
                  <a:extLst>
                    <a:ext uri="{A12FA001-AC4F-418D-AE19-62706E023703}">
                      <ahyp:hlinkClr xmlns:ahyp="http://schemas.microsoft.com/office/drawing/2018/hyperlinkcolor" val="tx"/>
                    </a:ext>
                  </a:extLst>
                </a:hlinkClick>
              </a:rPr>
              <a:t>www.nordicadl.com</a:t>
            </a:r>
            <a:endParaRPr sz="2800" dirty="0">
              <a:solidFill>
                <a:schemeClr val="hlink"/>
              </a:solidFill>
              <a:latin typeface="+mn-lt"/>
            </a:endParaRPr>
          </a:p>
          <a:p>
            <a:pPr marL="0" lvl="0" indent="0" algn="ctr" rtl="0">
              <a:spcBef>
                <a:spcPts val="0"/>
              </a:spcBef>
              <a:spcAft>
                <a:spcPts val="0"/>
              </a:spcAft>
              <a:buNone/>
            </a:pPr>
            <a:endParaRPr sz="2800" dirty="0">
              <a:solidFill>
                <a:schemeClr val="dk1"/>
              </a:solidFill>
            </a:endParaRPr>
          </a:p>
          <a:p>
            <a:pPr marL="0" lvl="0" indent="0" algn="l" rtl="0">
              <a:spcBef>
                <a:spcPts val="0"/>
              </a:spcBef>
              <a:spcAft>
                <a:spcPts val="0"/>
              </a:spcAft>
              <a:buNone/>
            </a:pPr>
            <a:r>
              <a:rPr lang="en-US" sz="2800" dirty="0">
                <a:solidFill>
                  <a:schemeClr val="dk1"/>
                </a:solidFill>
              </a:rPr>
              <a:t> </a:t>
            </a:r>
            <a:endParaRPr sz="2800" dirty="0">
              <a:solidFill>
                <a:schemeClr val="dk1"/>
              </a:solidFill>
            </a:endParaRPr>
          </a:p>
        </p:txBody>
      </p:sp>
      <p:sp>
        <p:nvSpPr>
          <p:cNvPr id="435" name="Google Shape;435;g2e0ad0bbfe7_0_202"/>
          <p:cNvSpPr txBox="1">
            <a:spLocks noGrp="1"/>
          </p:cNvSpPr>
          <p:nvPr>
            <p:ph type="sldNum" idx="12"/>
          </p:nvPr>
        </p:nvSpPr>
        <p:spPr>
          <a:xfrm>
            <a:off x="7848600" y="6477001"/>
            <a:ext cx="2133600" cy="244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38</a:t>
            </a:fld>
            <a:endParaRPr sz="1600">
              <a:solidFill>
                <a:srgbClr val="000000"/>
              </a:solidFill>
              <a:latin typeface="Arial"/>
              <a:ea typeface="Arial"/>
              <a:cs typeface="Arial"/>
              <a:sym typeface="Arial"/>
            </a:endParaRPr>
          </a:p>
        </p:txBody>
      </p:sp>
      <p:pic>
        <p:nvPicPr>
          <p:cNvPr id="436" name="Google Shape;436;g2e0ad0bbfe7_0_202"/>
          <p:cNvPicPr preferRelativeResize="0"/>
          <p:nvPr/>
        </p:nvPicPr>
        <p:blipFill>
          <a:blip r:embed="rId4">
            <a:alphaModFix/>
          </a:blip>
          <a:stretch>
            <a:fillRect/>
          </a:stretch>
        </p:blipFill>
        <p:spPr>
          <a:xfrm>
            <a:off x="605200" y="1017375"/>
            <a:ext cx="11102700" cy="3285275"/>
          </a:xfrm>
          <a:prstGeom prst="rect">
            <a:avLst/>
          </a:prstGeom>
          <a:ln>
            <a:noFill/>
          </a:ln>
          <a:effectLst>
            <a:outerShdw blurRad="292100" dist="139700" dir="2700000" algn="tl" rotWithShape="0">
              <a:srgbClr val="333333">
                <a:alpha val="65000"/>
              </a:srgbClr>
            </a:outerShdw>
          </a:effectLst>
        </p:spPr>
      </p:pic>
      <p:sp>
        <p:nvSpPr>
          <p:cNvPr id="437" name="Google Shape;437;g2e0ad0bbfe7_0_202"/>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Tahoma" panose="020B0604030504040204" pitchFamily="34" charset="0"/>
                <a:ea typeface="Tahoma" panose="020B0604030504040204" pitchFamily="34" charset="0"/>
                <a:cs typeface="Tahoma" panose="020B0604030504040204" pitchFamily="34" charset="0"/>
              </a:rPr>
              <a:t>NORDEFCO ADL Forum of Experts  </a:t>
            </a:r>
            <a:endParaRPr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0" y="0"/>
            <a:ext cx="12192000" cy="84124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ADL Forum of Experts (Historic Development)</a:t>
            </a:r>
            <a:endParaRPr dirty="0"/>
          </a:p>
        </p:txBody>
      </p:sp>
      <p:sp>
        <p:nvSpPr>
          <p:cNvPr id="90" name="Google Shape;90;p4"/>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4</a:t>
            </a:fld>
            <a:endParaRPr sz="1600">
              <a:solidFill>
                <a:srgbClr val="000000"/>
              </a:solidFill>
              <a:latin typeface="Arial"/>
              <a:ea typeface="Arial"/>
              <a:cs typeface="Arial"/>
              <a:sym typeface="Arial"/>
            </a:endParaRPr>
          </a:p>
        </p:txBody>
      </p:sp>
      <p:pic>
        <p:nvPicPr>
          <p:cNvPr id="91" name="Google Shape;91;p4"/>
          <p:cNvPicPr preferRelativeResize="0"/>
          <p:nvPr/>
        </p:nvPicPr>
        <p:blipFill>
          <a:blip r:embed="rId3">
            <a:alphaModFix/>
          </a:blip>
          <a:stretch>
            <a:fillRect/>
          </a:stretch>
        </p:blipFill>
        <p:spPr>
          <a:xfrm>
            <a:off x="304799" y="1483112"/>
            <a:ext cx="11887201" cy="4730758"/>
          </a:xfrm>
          <a:prstGeom prst="rect">
            <a:avLst/>
          </a:prstGeom>
          <a:noFill/>
          <a:ln>
            <a:noFill/>
          </a:ln>
        </p:spPr>
      </p:pic>
      <p:sp>
        <p:nvSpPr>
          <p:cNvPr id="2" name="Pladsholder til tekst 2">
            <a:extLst>
              <a:ext uri="{FF2B5EF4-FFF2-40B4-BE49-F238E27FC236}">
                <a16:creationId xmlns:a16="http://schemas.microsoft.com/office/drawing/2014/main" id="{B77E1621-4F6E-07A3-8981-9DC1E07F8775}"/>
              </a:ext>
            </a:extLst>
          </p:cNvPr>
          <p:cNvSpPr>
            <a:spLocks noGrp="1"/>
          </p:cNvSpPr>
          <p:nvPr>
            <p:ph type="body" idx="1"/>
          </p:nvPr>
        </p:nvSpPr>
        <p:spPr>
          <a:xfrm>
            <a:off x="3648779" y="968444"/>
            <a:ext cx="2135079" cy="463354"/>
          </a:xfrm>
        </p:spPr>
        <p:txBody>
          <a:bodyPr/>
          <a:lstStyle/>
          <a:p>
            <a:pPr marL="95250" indent="0" algn="ctr">
              <a:buNone/>
            </a:pPr>
            <a:r>
              <a:rPr lang="da-DK" sz="2400" b="1" dirty="0">
                <a:latin typeface="Arial"/>
              </a:rPr>
              <a:t>Sweden</a:t>
            </a:r>
          </a:p>
        </p:txBody>
      </p:sp>
      <p:sp>
        <p:nvSpPr>
          <p:cNvPr id="3" name="Pladsholder til tekst 2">
            <a:extLst>
              <a:ext uri="{FF2B5EF4-FFF2-40B4-BE49-F238E27FC236}">
                <a16:creationId xmlns:a16="http://schemas.microsoft.com/office/drawing/2014/main" id="{2BCB48DA-3417-D75C-F6F2-12E2D09052DB}"/>
              </a:ext>
            </a:extLst>
          </p:cNvPr>
          <p:cNvSpPr txBox="1">
            <a:spLocks/>
          </p:cNvSpPr>
          <p:nvPr/>
        </p:nvSpPr>
        <p:spPr>
          <a:xfrm>
            <a:off x="3648778" y="2325176"/>
            <a:ext cx="2135079" cy="4633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292100" algn="l" rtl="0">
              <a:lnSpc>
                <a:spcPct val="100000"/>
              </a:lnSpc>
              <a:spcBef>
                <a:spcPts val="400"/>
              </a:spcBef>
              <a:spcAft>
                <a:spcPts val="0"/>
              </a:spcAft>
              <a:buClr>
                <a:schemeClr val="dk1"/>
              </a:buClr>
              <a:buSzPts val="1000"/>
              <a:buFont typeface="Noto Sans Symbols"/>
              <a:buChar char="■"/>
              <a:defRPr sz="2000" b="0" i="0" u="none" strike="noStrike" cap="none">
                <a:solidFill>
                  <a:schemeClr val="dk1"/>
                </a:solidFill>
                <a:latin typeface="Arial Narrow"/>
                <a:ea typeface="Arial Narrow"/>
                <a:cs typeface="Arial Narrow"/>
                <a:sym typeface="Arial Narrow"/>
              </a:defRPr>
            </a:lvl3pPr>
            <a:lvl4pPr marL="1828800" marR="0" lvl="3" indent="-291464" algn="l" rtl="0">
              <a:lnSpc>
                <a:spcPct val="100000"/>
              </a:lnSpc>
              <a:spcBef>
                <a:spcPts val="360"/>
              </a:spcBef>
              <a:spcAft>
                <a:spcPts val="0"/>
              </a:spcAft>
              <a:buClr>
                <a:schemeClr val="dk1"/>
              </a:buClr>
              <a:buSzPts val="99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285750" algn="l" rtl="0">
              <a:lnSpc>
                <a:spcPct val="100000"/>
              </a:lnSpc>
              <a:spcBef>
                <a:spcPts val="360"/>
              </a:spcBef>
              <a:spcAft>
                <a:spcPts val="0"/>
              </a:spcAft>
              <a:buClr>
                <a:schemeClr val="dk1"/>
              </a:buClr>
              <a:buSzPts val="900"/>
              <a:buFont typeface="Noto Sans Symbols"/>
              <a:buChar char="■"/>
              <a:defRPr sz="1800" b="0" i="0" u="none" strike="noStrike" cap="none">
                <a:solidFill>
                  <a:schemeClr val="dk1"/>
                </a:solidFill>
                <a:latin typeface="Arial Narrow"/>
                <a:ea typeface="Arial Narrow"/>
                <a:cs typeface="Arial Narrow"/>
                <a:sym typeface="Arial Narrow"/>
              </a:defRPr>
            </a:lvl5pPr>
            <a:lvl6pPr marL="2743200" marR="0" lvl="5"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9pPr>
          </a:lstStyle>
          <a:p>
            <a:pPr marL="95250" indent="0" algn="ctr">
              <a:buFont typeface="Noto Sans Symbols"/>
              <a:buNone/>
            </a:pPr>
            <a:r>
              <a:rPr lang="da-DK" sz="2400" b="1">
                <a:latin typeface="Arial"/>
              </a:rPr>
              <a:t>Norway</a:t>
            </a:r>
          </a:p>
        </p:txBody>
      </p:sp>
      <p:sp>
        <p:nvSpPr>
          <p:cNvPr id="4" name="Pladsholder til tekst 2">
            <a:extLst>
              <a:ext uri="{FF2B5EF4-FFF2-40B4-BE49-F238E27FC236}">
                <a16:creationId xmlns:a16="http://schemas.microsoft.com/office/drawing/2014/main" id="{C5D78C0A-A505-63B7-CCB4-3FD3DD2E06FA}"/>
              </a:ext>
            </a:extLst>
          </p:cNvPr>
          <p:cNvSpPr txBox="1">
            <a:spLocks/>
          </p:cNvSpPr>
          <p:nvPr/>
        </p:nvSpPr>
        <p:spPr>
          <a:xfrm>
            <a:off x="3648777" y="3574474"/>
            <a:ext cx="2135079" cy="4633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292100" algn="l" rtl="0">
              <a:lnSpc>
                <a:spcPct val="100000"/>
              </a:lnSpc>
              <a:spcBef>
                <a:spcPts val="400"/>
              </a:spcBef>
              <a:spcAft>
                <a:spcPts val="0"/>
              </a:spcAft>
              <a:buClr>
                <a:schemeClr val="dk1"/>
              </a:buClr>
              <a:buSzPts val="1000"/>
              <a:buFont typeface="Noto Sans Symbols"/>
              <a:buChar char="■"/>
              <a:defRPr sz="2000" b="0" i="0" u="none" strike="noStrike" cap="none">
                <a:solidFill>
                  <a:schemeClr val="dk1"/>
                </a:solidFill>
                <a:latin typeface="Arial Narrow"/>
                <a:ea typeface="Arial Narrow"/>
                <a:cs typeface="Arial Narrow"/>
                <a:sym typeface="Arial Narrow"/>
              </a:defRPr>
            </a:lvl3pPr>
            <a:lvl4pPr marL="1828800" marR="0" lvl="3" indent="-291464" algn="l" rtl="0">
              <a:lnSpc>
                <a:spcPct val="100000"/>
              </a:lnSpc>
              <a:spcBef>
                <a:spcPts val="360"/>
              </a:spcBef>
              <a:spcAft>
                <a:spcPts val="0"/>
              </a:spcAft>
              <a:buClr>
                <a:schemeClr val="dk1"/>
              </a:buClr>
              <a:buSzPts val="99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285750" algn="l" rtl="0">
              <a:lnSpc>
                <a:spcPct val="100000"/>
              </a:lnSpc>
              <a:spcBef>
                <a:spcPts val="360"/>
              </a:spcBef>
              <a:spcAft>
                <a:spcPts val="0"/>
              </a:spcAft>
              <a:buClr>
                <a:schemeClr val="dk1"/>
              </a:buClr>
              <a:buSzPts val="900"/>
              <a:buFont typeface="Noto Sans Symbols"/>
              <a:buChar char="■"/>
              <a:defRPr sz="1800" b="0" i="0" u="none" strike="noStrike" cap="none">
                <a:solidFill>
                  <a:schemeClr val="dk1"/>
                </a:solidFill>
                <a:latin typeface="Arial Narrow"/>
                <a:ea typeface="Arial Narrow"/>
                <a:cs typeface="Arial Narrow"/>
                <a:sym typeface="Arial Narrow"/>
              </a:defRPr>
            </a:lvl5pPr>
            <a:lvl6pPr marL="2743200" marR="0" lvl="5"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9pPr>
          </a:lstStyle>
          <a:p>
            <a:pPr marL="95250" indent="0" algn="ctr">
              <a:buFont typeface="Noto Sans Symbols"/>
              <a:buNone/>
            </a:pPr>
            <a:r>
              <a:rPr lang="da-DK" sz="2400" b="1">
                <a:latin typeface="Arial"/>
              </a:rPr>
              <a:t>Denmark</a:t>
            </a:r>
          </a:p>
        </p:txBody>
      </p:sp>
      <p:sp>
        <p:nvSpPr>
          <p:cNvPr id="5" name="Pladsholder til tekst 2">
            <a:extLst>
              <a:ext uri="{FF2B5EF4-FFF2-40B4-BE49-F238E27FC236}">
                <a16:creationId xmlns:a16="http://schemas.microsoft.com/office/drawing/2014/main" id="{1DBF565C-DE9A-F990-8D63-B091C9A43199}"/>
              </a:ext>
            </a:extLst>
          </p:cNvPr>
          <p:cNvSpPr txBox="1">
            <a:spLocks/>
          </p:cNvSpPr>
          <p:nvPr/>
        </p:nvSpPr>
        <p:spPr>
          <a:xfrm>
            <a:off x="3648776" y="4868515"/>
            <a:ext cx="2135079" cy="4633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292100" algn="l" rtl="0">
              <a:lnSpc>
                <a:spcPct val="100000"/>
              </a:lnSpc>
              <a:spcBef>
                <a:spcPts val="400"/>
              </a:spcBef>
              <a:spcAft>
                <a:spcPts val="0"/>
              </a:spcAft>
              <a:buClr>
                <a:schemeClr val="dk1"/>
              </a:buClr>
              <a:buSzPts val="1000"/>
              <a:buFont typeface="Noto Sans Symbols"/>
              <a:buChar char="■"/>
              <a:defRPr sz="2000" b="0" i="0" u="none" strike="noStrike" cap="none">
                <a:solidFill>
                  <a:schemeClr val="dk1"/>
                </a:solidFill>
                <a:latin typeface="Arial Narrow"/>
                <a:ea typeface="Arial Narrow"/>
                <a:cs typeface="Arial Narrow"/>
                <a:sym typeface="Arial Narrow"/>
              </a:defRPr>
            </a:lvl3pPr>
            <a:lvl4pPr marL="1828800" marR="0" lvl="3" indent="-291464" algn="l" rtl="0">
              <a:lnSpc>
                <a:spcPct val="100000"/>
              </a:lnSpc>
              <a:spcBef>
                <a:spcPts val="360"/>
              </a:spcBef>
              <a:spcAft>
                <a:spcPts val="0"/>
              </a:spcAft>
              <a:buClr>
                <a:schemeClr val="dk1"/>
              </a:buClr>
              <a:buSzPts val="99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285750" algn="l" rtl="0">
              <a:lnSpc>
                <a:spcPct val="100000"/>
              </a:lnSpc>
              <a:spcBef>
                <a:spcPts val="360"/>
              </a:spcBef>
              <a:spcAft>
                <a:spcPts val="0"/>
              </a:spcAft>
              <a:buClr>
                <a:schemeClr val="dk1"/>
              </a:buClr>
              <a:buSzPts val="900"/>
              <a:buFont typeface="Noto Sans Symbols"/>
              <a:buChar char="■"/>
              <a:defRPr sz="1800" b="0" i="0" u="none" strike="noStrike" cap="none">
                <a:solidFill>
                  <a:schemeClr val="dk1"/>
                </a:solidFill>
                <a:latin typeface="Arial Narrow"/>
                <a:ea typeface="Arial Narrow"/>
                <a:cs typeface="Arial Narrow"/>
                <a:sym typeface="Arial Narrow"/>
              </a:defRPr>
            </a:lvl5pPr>
            <a:lvl6pPr marL="2743200" marR="0" lvl="5"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9pPr>
          </a:lstStyle>
          <a:p>
            <a:pPr marL="95250" indent="0" algn="ctr">
              <a:buFont typeface="Noto Sans Symbols"/>
              <a:buNone/>
            </a:pPr>
            <a:r>
              <a:rPr lang="da-DK" sz="2400" b="1">
                <a:latin typeface="Arial"/>
              </a:rPr>
              <a:t>Finland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0" y="0"/>
            <a:ext cx="12192000" cy="84124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dirty="0"/>
              <a:t>ADL Forum of Experts - Main Tasks</a:t>
            </a:r>
            <a:endParaRPr dirty="0"/>
          </a:p>
        </p:txBody>
      </p:sp>
      <p:sp>
        <p:nvSpPr>
          <p:cNvPr id="97" name="Google Shape;97;p6"/>
          <p:cNvSpPr txBox="1">
            <a:spLocks noGrp="1"/>
          </p:cNvSpPr>
          <p:nvPr>
            <p:ph type="sldNum" idx="12"/>
          </p:nvPr>
        </p:nvSpPr>
        <p:spPr>
          <a:xfrm>
            <a:off x="7848600" y="6477001"/>
            <a:ext cx="21336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5</a:t>
            </a:fld>
            <a:endParaRPr sz="1600">
              <a:solidFill>
                <a:srgbClr val="000000"/>
              </a:solidFill>
              <a:latin typeface="Arial"/>
              <a:ea typeface="Arial"/>
              <a:cs typeface="Arial"/>
              <a:sym typeface="Arial"/>
            </a:endParaRPr>
          </a:p>
        </p:txBody>
      </p:sp>
      <p:pic>
        <p:nvPicPr>
          <p:cNvPr id="98" name="Google Shape;98;p6"/>
          <p:cNvPicPr preferRelativeResize="0"/>
          <p:nvPr/>
        </p:nvPicPr>
        <p:blipFill>
          <a:blip r:embed="rId3">
            <a:alphaModFix/>
          </a:blip>
          <a:stretch>
            <a:fillRect/>
          </a:stretch>
        </p:blipFill>
        <p:spPr>
          <a:xfrm>
            <a:off x="372537" y="1177100"/>
            <a:ext cx="11446926" cy="5181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FADD-3214-73B5-EEC3-558DD670BD26}"/>
              </a:ext>
            </a:extLst>
          </p:cNvPr>
          <p:cNvSpPr>
            <a:spLocks noGrp="1"/>
          </p:cNvSpPr>
          <p:nvPr>
            <p:ph type="title"/>
          </p:nvPr>
        </p:nvSpPr>
        <p:spPr>
          <a:xfrm>
            <a:off x="0" y="0"/>
            <a:ext cx="12192000" cy="841248"/>
          </a:xfrm>
        </p:spPr>
        <p:txBody>
          <a:bodyPr/>
          <a:lstStyle/>
          <a:p>
            <a:r>
              <a:rPr lang="da-DK" dirty="0"/>
              <a:t>Organzation of Nordic ADL Units</a:t>
            </a:r>
          </a:p>
        </p:txBody>
      </p:sp>
      <p:sp>
        <p:nvSpPr>
          <p:cNvPr id="3" name="Pladsholder til tekst 2">
            <a:extLst>
              <a:ext uri="{FF2B5EF4-FFF2-40B4-BE49-F238E27FC236}">
                <a16:creationId xmlns:a16="http://schemas.microsoft.com/office/drawing/2014/main" id="{CDE1EF0E-2AD0-0DC4-6BEF-2D5A0E3BBA7F}"/>
              </a:ext>
            </a:extLst>
          </p:cNvPr>
          <p:cNvSpPr>
            <a:spLocks noGrp="1"/>
          </p:cNvSpPr>
          <p:nvPr>
            <p:ph type="body" idx="1"/>
          </p:nvPr>
        </p:nvSpPr>
        <p:spPr>
          <a:xfrm>
            <a:off x="0" y="855501"/>
            <a:ext cx="12192000" cy="463354"/>
          </a:xfrm>
        </p:spPr>
        <p:txBody>
          <a:bodyPr/>
          <a:lstStyle/>
          <a:p>
            <a:pPr marL="95250" indent="0" algn="ctr">
              <a:buNone/>
            </a:pPr>
            <a:r>
              <a:rPr lang="da-DK" sz="2400" b="1" dirty="0">
                <a:latin typeface="Arial"/>
              </a:rPr>
              <a:t>Royal Danish Defence Center Educational Center</a:t>
            </a:r>
          </a:p>
        </p:txBody>
      </p:sp>
      <p:sp>
        <p:nvSpPr>
          <p:cNvPr id="8" name="Rektangel: afrundede hjørner 7">
            <a:extLst>
              <a:ext uri="{FF2B5EF4-FFF2-40B4-BE49-F238E27FC236}">
                <a16:creationId xmlns:a16="http://schemas.microsoft.com/office/drawing/2014/main" id="{C4531F9A-9894-08D9-65A5-A78A3F5C8846}"/>
              </a:ext>
            </a:extLst>
          </p:cNvPr>
          <p:cNvSpPr/>
          <p:nvPr/>
        </p:nvSpPr>
        <p:spPr>
          <a:xfrm>
            <a:off x="4221601" y="1480106"/>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cs typeface="Arial"/>
              </a:rPr>
              <a:t>Head of Center</a:t>
            </a:r>
          </a:p>
          <a:p>
            <a:pPr algn="ctr"/>
            <a:r>
              <a:rPr lang="da-DK" b="1" dirty="0">
                <a:latin typeface="Arial"/>
                <a:ea typeface="Tahoma"/>
                <a:cs typeface="Arial"/>
              </a:rPr>
              <a:t>Commander</a:t>
            </a:r>
            <a:endParaRPr lang="da-DK" dirty="0"/>
          </a:p>
        </p:txBody>
      </p:sp>
      <p:sp>
        <p:nvSpPr>
          <p:cNvPr id="9" name="Rektangel: afrundede hjørner 8">
            <a:extLst>
              <a:ext uri="{FF2B5EF4-FFF2-40B4-BE49-F238E27FC236}">
                <a16:creationId xmlns:a16="http://schemas.microsoft.com/office/drawing/2014/main" id="{B9F1CEC9-C6BD-4D86-4F39-6E4670D1E13C}"/>
              </a:ext>
            </a:extLst>
          </p:cNvPr>
          <p:cNvSpPr/>
          <p:nvPr/>
        </p:nvSpPr>
        <p:spPr>
          <a:xfrm>
            <a:off x="2477453" y="2125946"/>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dirty="0">
                <a:cs typeface="Arial"/>
              </a:rPr>
              <a:t>Team Leader L&amp;D</a:t>
            </a:r>
            <a:endParaRPr lang="da-DK" dirty="0"/>
          </a:p>
          <a:p>
            <a:pPr algn="ctr"/>
            <a:r>
              <a:rPr lang="da-DK" b="1" dirty="0">
                <a:latin typeface="Arial"/>
                <a:ea typeface="Tahoma"/>
                <a:cs typeface="Arial"/>
              </a:rPr>
              <a:t>Major</a:t>
            </a:r>
            <a:endParaRPr lang="da-DK" dirty="0"/>
          </a:p>
        </p:txBody>
      </p:sp>
      <p:sp>
        <p:nvSpPr>
          <p:cNvPr id="10" name="Rektangel: afrundede hjørner 9">
            <a:extLst>
              <a:ext uri="{FF2B5EF4-FFF2-40B4-BE49-F238E27FC236}">
                <a16:creationId xmlns:a16="http://schemas.microsoft.com/office/drawing/2014/main" id="{0A11E54F-4842-D758-2CC4-D13037307CE1}"/>
              </a:ext>
            </a:extLst>
          </p:cNvPr>
          <p:cNvSpPr/>
          <p:nvPr/>
        </p:nvSpPr>
        <p:spPr>
          <a:xfrm>
            <a:off x="2477453" y="2697446"/>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err="1">
                <a:latin typeface="Arial"/>
                <a:ea typeface="Tahoma"/>
                <a:cs typeface="Arial"/>
              </a:rPr>
              <a:t>Civilian</a:t>
            </a:r>
            <a:endParaRPr lang="da-DK" err="1"/>
          </a:p>
        </p:txBody>
      </p:sp>
      <p:sp>
        <p:nvSpPr>
          <p:cNvPr id="11" name="Rektangel: afrundede hjørner 10">
            <a:extLst>
              <a:ext uri="{FF2B5EF4-FFF2-40B4-BE49-F238E27FC236}">
                <a16:creationId xmlns:a16="http://schemas.microsoft.com/office/drawing/2014/main" id="{AEE33864-63D3-4511-AAE5-9FFD3B8514C3}"/>
              </a:ext>
            </a:extLst>
          </p:cNvPr>
          <p:cNvSpPr/>
          <p:nvPr/>
        </p:nvSpPr>
        <p:spPr>
          <a:xfrm>
            <a:off x="2477452" y="3268945"/>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err="1">
                <a:latin typeface="Arial"/>
                <a:ea typeface="Tahoma"/>
                <a:cs typeface="Arial"/>
              </a:rPr>
              <a:t>Civilian</a:t>
            </a:r>
            <a:endParaRPr lang="da-DK" err="1"/>
          </a:p>
        </p:txBody>
      </p:sp>
      <p:sp>
        <p:nvSpPr>
          <p:cNvPr id="12" name="Rektangel: afrundede hjørner 11">
            <a:extLst>
              <a:ext uri="{FF2B5EF4-FFF2-40B4-BE49-F238E27FC236}">
                <a16:creationId xmlns:a16="http://schemas.microsoft.com/office/drawing/2014/main" id="{ABBBEA4E-8EF4-9EA4-5DFE-43E8298E261C}"/>
              </a:ext>
            </a:extLst>
          </p:cNvPr>
          <p:cNvSpPr/>
          <p:nvPr/>
        </p:nvSpPr>
        <p:spPr>
          <a:xfrm>
            <a:off x="2477452" y="3840446"/>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err="1">
                <a:latin typeface="Arial"/>
                <a:ea typeface="Tahoma"/>
                <a:cs typeface="Arial"/>
              </a:rPr>
              <a:t>Civilian</a:t>
            </a:r>
            <a:endParaRPr lang="da-DK" err="1"/>
          </a:p>
        </p:txBody>
      </p:sp>
      <p:sp>
        <p:nvSpPr>
          <p:cNvPr id="13" name="Rektangel: afrundede hjørner 12">
            <a:extLst>
              <a:ext uri="{FF2B5EF4-FFF2-40B4-BE49-F238E27FC236}">
                <a16:creationId xmlns:a16="http://schemas.microsoft.com/office/drawing/2014/main" id="{58263F77-EEC9-68F9-0FD4-DAD3CF5F441C}"/>
              </a:ext>
            </a:extLst>
          </p:cNvPr>
          <p:cNvSpPr/>
          <p:nvPr/>
        </p:nvSpPr>
        <p:spPr>
          <a:xfrm>
            <a:off x="2477452" y="4402875"/>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err="1">
                <a:latin typeface="Arial"/>
                <a:ea typeface="Tahoma"/>
                <a:cs typeface="Arial"/>
              </a:rPr>
              <a:t>Civilian</a:t>
            </a:r>
            <a:endParaRPr lang="da-DK" err="1"/>
          </a:p>
        </p:txBody>
      </p:sp>
      <p:sp>
        <p:nvSpPr>
          <p:cNvPr id="14" name="Rektangel: afrundede hjørner 13">
            <a:extLst>
              <a:ext uri="{FF2B5EF4-FFF2-40B4-BE49-F238E27FC236}">
                <a16:creationId xmlns:a16="http://schemas.microsoft.com/office/drawing/2014/main" id="{06C3815E-F51B-F5C9-58FC-CD417272EDD1}"/>
              </a:ext>
            </a:extLst>
          </p:cNvPr>
          <p:cNvSpPr/>
          <p:nvPr/>
        </p:nvSpPr>
        <p:spPr>
          <a:xfrm>
            <a:off x="2477453" y="4983446"/>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a:latin typeface="Arial"/>
                <a:ea typeface="Tahoma"/>
                <a:cs typeface="Arial"/>
              </a:rPr>
              <a:t>OF 2</a:t>
            </a:r>
            <a:endParaRPr lang="da-DK" err="1"/>
          </a:p>
        </p:txBody>
      </p:sp>
      <p:sp>
        <p:nvSpPr>
          <p:cNvPr id="15" name="Rektangel: afrundede hjørner 14">
            <a:extLst>
              <a:ext uri="{FF2B5EF4-FFF2-40B4-BE49-F238E27FC236}">
                <a16:creationId xmlns:a16="http://schemas.microsoft.com/office/drawing/2014/main" id="{E5F39808-3BDA-1413-318A-FBA121B378BC}"/>
              </a:ext>
            </a:extLst>
          </p:cNvPr>
          <p:cNvSpPr/>
          <p:nvPr/>
        </p:nvSpPr>
        <p:spPr>
          <a:xfrm>
            <a:off x="2477453" y="5554946"/>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a:latin typeface="Arial"/>
                <a:ea typeface="Tahoma"/>
                <a:cs typeface="Arial"/>
              </a:rPr>
              <a:t>OR 8</a:t>
            </a:r>
            <a:endParaRPr lang="da-DK" err="1"/>
          </a:p>
        </p:txBody>
      </p:sp>
      <p:sp>
        <p:nvSpPr>
          <p:cNvPr id="16" name="Rektangel: afrundede hjørner 15">
            <a:extLst>
              <a:ext uri="{FF2B5EF4-FFF2-40B4-BE49-F238E27FC236}">
                <a16:creationId xmlns:a16="http://schemas.microsoft.com/office/drawing/2014/main" id="{C5AB2A60-B6FF-6B62-AFA1-81C4E13E9E6A}"/>
              </a:ext>
            </a:extLst>
          </p:cNvPr>
          <p:cNvSpPr/>
          <p:nvPr/>
        </p:nvSpPr>
        <p:spPr>
          <a:xfrm>
            <a:off x="5921939" y="2107360"/>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Team </a:t>
            </a:r>
            <a:r>
              <a:rPr lang="da-DK" b="1" err="1">
                <a:cs typeface="Arial"/>
              </a:rPr>
              <a:t>Leader</a:t>
            </a:r>
            <a:r>
              <a:rPr lang="da-DK" b="1">
                <a:cs typeface="Arial"/>
              </a:rPr>
              <a:t> ADL</a:t>
            </a:r>
            <a:endParaRPr lang="da-DK"/>
          </a:p>
          <a:p>
            <a:pPr algn="ctr"/>
            <a:r>
              <a:rPr lang="da-DK" b="1">
                <a:latin typeface="Arial"/>
                <a:ea typeface="Tahoma"/>
                <a:cs typeface="Arial"/>
              </a:rPr>
              <a:t>Major</a:t>
            </a:r>
            <a:endParaRPr lang="da-DK"/>
          </a:p>
        </p:txBody>
      </p:sp>
      <p:sp>
        <p:nvSpPr>
          <p:cNvPr id="17" name="Rektangel: afrundede hjørner 16">
            <a:extLst>
              <a:ext uri="{FF2B5EF4-FFF2-40B4-BE49-F238E27FC236}">
                <a16:creationId xmlns:a16="http://schemas.microsoft.com/office/drawing/2014/main" id="{330214BC-BD28-4A70-A104-E13CA0B124A8}"/>
              </a:ext>
            </a:extLst>
          </p:cNvPr>
          <p:cNvSpPr/>
          <p:nvPr/>
        </p:nvSpPr>
        <p:spPr>
          <a:xfrm>
            <a:off x="5921939" y="2678860"/>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err="1">
                <a:latin typeface="Arial"/>
                <a:ea typeface="Tahoma"/>
                <a:cs typeface="Arial"/>
              </a:rPr>
              <a:t>Civilian</a:t>
            </a:r>
            <a:endParaRPr lang="da-DK" err="1"/>
          </a:p>
        </p:txBody>
      </p:sp>
      <p:sp>
        <p:nvSpPr>
          <p:cNvPr id="18" name="Rektangel: afrundede hjørner 17">
            <a:extLst>
              <a:ext uri="{FF2B5EF4-FFF2-40B4-BE49-F238E27FC236}">
                <a16:creationId xmlns:a16="http://schemas.microsoft.com/office/drawing/2014/main" id="{B3165B5C-4ECB-1EBA-9454-4C1E9F32D96A}"/>
              </a:ext>
            </a:extLst>
          </p:cNvPr>
          <p:cNvSpPr/>
          <p:nvPr/>
        </p:nvSpPr>
        <p:spPr>
          <a:xfrm>
            <a:off x="5921938" y="3250359"/>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Learning Consultant</a:t>
            </a:r>
            <a:endParaRPr lang="da-DK"/>
          </a:p>
          <a:p>
            <a:pPr algn="ctr"/>
            <a:r>
              <a:rPr lang="da-DK" b="1" err="1">
                <a:latin typeface="Arial"/>
                <a:ea typeface="Tahoma"/>
                <a:cs typeface="Arial"/>
              </a:rPr>
              <a:t>Civilian</a:t>
            </a:r>
            <a:endParaRPr lang="da-DK" err="1"/>
          </a:p>
        </p:txBody>
      </p:sp>
      <p:sp>
        <p:nvSpPr>
          <p:cNvPr id="19" name="Rektangel: afrundede hjørner 18">
            <a:extLst>
              <a:ext uri="{FF2B5EF4-FFF2-40B4-BE49-F238E27FC236}">
                <a16:creationId xmlns:a16="http://schemas.microsoft.com/office/drawing/2014/main" id="{B7F5935F-0403-F5C8-984F-9144461E36E8}"/>
              </a:ext>
            </a:extLst>
          </p:cNvPr>
          <p:cNvSpPr/>
          <p:nvPr/>
        </p:nvSpPr>
        <p:spPr>
          <a:xfrm>
            <a:off x="5921938" y="3821860"/>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ADL Developer</a:t>
            </a:r>
            <a:endParaRPr lang="da-DK"/>
          </a:p>
          <a:p>
            <a:pPr algn="ctr"/>
            <a:r>
              <a:rPr lang="da-DK" b="1">
                <a:latin typeface="Arial"/>
                <a:ea typeface="Tahoma"/>
                <a:cs typeface="Arial"/>
              </a:rPr>
              <a:t>OR 9</a:t>
            </a:r>
            <a:endParaRPr lang="da-DK" err="1"/>
          </a:p>
        </p:txBody>
      </p:sp>
      <p:sp>
        <p:nvSpPr>
          <p:cNvPr id="20" name="Rektangel: afrundede hjørner 19">
            <a:extLst>
              <a:ext uri="{FF2B5EF4-FFF2-40B4-BE49-F238E27FC236}">
                <a16:creationId xmlns:a16="http://schemas.microsoft.com/office/drawing/2014/main" id="{FE721DDB-3E37-6D3B-3C7D-B2987E413BEA}"/>
              </a:ext>
            </a:extLst>
          </p:cNvPr>
          <p:cNvSpPr/>
          <p:nvPr/>
        </p:nvSpPr>
        <p:spPr>
          <a:xfrm>
            <a:off x="5921938" y="4384289"/>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ADL </a:t>
            </a:r>
            <a:r>
              <a:rPr lang="da-DK" b="1" err="1">
                <a:cs typeface="Arial"/>
              </a:rPr>
              <a:t>DEveloper</a:t>
            </a:r>
            <a:endParaRPr lang="da-DK" err="1"/>
          </a:p>
          <a:p>
            <a:pPr algn="ctr"/>
            <a:r>
              <a:rPr lang="da-DK" b="1">
                <a:latin typeface="Arial"/>
                <a:ea typeface="Tahoma"/>
                <a:cs typeface="Arial"/>
              </a:rPr>
              <a:t>OR 8</a:t>
            </a:r>
            <a:endParaRPr lang="da-DK"/>
          </a:p>
        </p:txBody>
      </p:sp>
      <p:sp>
        <p:nvSpPr>
          <p:cNvPr id="21" name="Rektangel: afrundede hjørner 20">
            <a:extLst>
              <a:ext uri="{FF2B5EF4-FFF2-40B4-BE49-F238E27FC236}">
                <a16:creationId xmlns:a16="http://schemas.microsoft.com/office/drawing/2014/main" id="{CE8CC948-8130-71A9-B24F-5DE62DF44E78}"/>
              </a:ext>
            </a:extLst>
          </p:cNvPr>
          <p:cNvSpPr/>
          <p:nvPr/>
        </p:nvSpPr>
        <p:spPr>
          <a:xfrm>
            <a:off x="5921939" y="4964860"/>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ADL Developer</a:t>
            </a:r>
            <a:endParaRPr lang="da-DK"/>
          </a:p>
          <a:p>
            <a:pPr algn="ctr"/>
            <a:r>
              <a:rPr lang="da-DK" b="1" err="1">
                <a:latin typeface="Arial"/>
                <a:ea typeface="Tahoma"/>
                <a:cs typeface="Arial"/>
              </a:rPr>
              <a:t>Civilian</a:t>
            </a:r>
            <a:endParaRPr lang="da-DK" err="1"/>
          </a:p>
        </p:txBody>
      </p:sp>
      <p:sp>
        <p:nvSpPr>
          <p:cNvPr id="22" name="Rektangel: afrundede hjørner 21">
            <a:extLst>
              <a:ext uri="{FF2B5EF4-FFF2-40B4-BE49-F238E27FC236}">
                <a16:creationId xmlns:a16="http://schemas.microsoft.com/office/drawing/2014/main" id="{E84BF969-61BA-AB16-4B0D-EDF996985006}"/>
              </a:ext>
            </a:extLst>
          </p:cNvPr>
          <p:cNvSpPr/>
          <p:nvPr/>
        </p:nvSpPr>
        <p:spPr>
          <a:xfrm>
            <a:off x="5921939" y="5536360"/>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Multimedia Designer</a:t>
            </a:r>
            <a:endParaRPr lang="da-DK"/>
          </a:p>
          <a:p>
            <a:pPr algn="ctr"/>
            <a:r>
              <a:rPr lang="da-DK" b="1" err="1">
                <a:latin typeface="Arial"/>
                <a:ea typeface="Tahoma"/>
                <a:cs typeface="Arial"/>
              </a:rPr>
              <a:t>Civilian</a:t>
            </a:r>
            <a:endParaRPr lang="da-DK" err="1"/>
          </a:p>
        </p:txBody>
      </p:sp>
      <p:sp>
        <p:nvSpPr>
          <p:cNvPr id="23" name="Rektangel: afrundede hjørner 22">
            <a:extLst>
              <a:ext uri="{FF2B5EF4-FFF2-40B4-BE49-F238E27FC236}">
                <a16:creationId xmlns:a16="http://schemas.microsoft.com/office/drawing/2014/main" id="{C2CC93C4-1518-8640-3A4D-39B9EA410720}"/>
              </a:ext>
            </a:extLst>
          </p:cNvPr>
          <p:cNvSpPr/>
          <p:nvPr/>
        </p:nvSpPr>
        <p:spPr>
          <a:xfrm>
            <a:off x="5921938" y="6107859"/>
            <a:ext cx="3147785" cy="46264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b="1">
                <a:cs typeface="Arial"/>
              </a:rPr>
              <a:t>Multimedia Designer</a:t>
            </a:r>
            <a:endParaRPr lang="da-DK"/>
          </a:p>
          <a:p>
            <a:pPr algn="ctr"/>
            <a:r>
              <a:rPr lang="da-DK" b="1">
                <a:latin typeface="Arial"/>
                <a:ea typeface="Tahoma"/>
                <a:cs typeface="Arial"/>
              </a:rPr>
              <a:t>OR 3</a:t>
            </a:r>
            <a:endParaRPr lang="da-DK" err="1"/>
          </a:p>
        </p:txBody>
      </p:sp>
      <p:pic>
        <p:nvPicPr>
          <p:cNvPr id="5" name="Google Shape;127;p7" descr="Et bilde som inneholder symbol, rød, Rektangel, flagg&#10;&#10;Automatisk generert beskrivelse">
            <a:extLst>
              <a:ext uri="{FF2B5EF4-FFF2-40B4-BE49-F238E27FC236}">
                <a16:creationId xmlns:a16="http://schemas.microsoft.com/office/drawing/2014/main" id="{5305D86A-F18D-E06A-BF59-DE08B01BB7D2}"/>
              </a:ext>
            </a:extLst>
          </p:cNvPr>
          <p:cNvPicPr preferRelativeResize="0"/>
          <p:nvPr/>
        </p:nvPicPr>
        <p:blipFill>
          <a:blip r:embed="rId3">
            <a:alphaModFix/>
          </a:blip>
          <a:stretch>
            <a:fillRect/>
          </a:stretch>
        </p:blipFill>
        <p:spPr>
          <a:xfrm>
            <a:off x="425792" y="857848"/>
            <a:ext cx="1435367" cy="1268098"/>
          </a:xfrm>
          <a:prstGeom prst="rect">
            <a:avLst/>
          </a:prstGeom>
          <a:noFill/>
          <a:ln>
            <a:noFill/>
          </a:ln>
        </p:spPr>
      </p:pic>
      <p:sp>
        <p:nvSpPr>
          <p:cNvPr id="4" name="Pladsholder til tekst 2">
            <a:extLst>
              <a:ext uri="{FF2B5EF4-FFF2-40B4-BE49-F238E27FC236}">
                <a16:creationId xmlns:a16="http://schemas.microsoft.com/office/drawing/2014/main" id="{DCEF403A-C4D7-B7DC-D3E7-A0E0643E1714}"/>
              </a:ext>
            </a:extLst>
          </p:cNvPr>
          <p:cNvSpPr txBox="1">
            <a:spLocks/>
          </p:cNvSpPr>
          <p:nvPr/>
        </p:nvSpPr>
        <p:spPr>
          <a:xfrm>
            <a:off x="0" y="1830546"/>
            <a:ext cx="2135079" cy="4633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292100" algn="l" rtl="0">
              <a:lnSpc>
                <a:spcPct val="100000"/>
              </a:lnSpc>
              <a:spcBef>
                <a:spcPts val="400"/>
              </a:spcBef>
              <a:spcAft>
                <a:spcPts val="0"/>
              </a:spcAft>
              <a:buClr>
                <a:schemeClr val="dk1"/>
              </a:buClr>
              <a:buSzPts val="1000"/>
              <a:buFont typeface="Noto Sans Symbols"/>
              <a:buChar char="■"/>
              <a:defRPr sz="2000" b="0" i="0" u="none" strike="noStrike" cap="none">
                <a:solidFill>
                  <a:schemeClr val="dk1"/>
                </a:solidFill>
                <a:latin typeface="Arial Narrow"/>
                <a:ea typeface="Arial Narrow"/>
                <a:cs typeface="Arial Narrow"/>
                <a:sym typeface="Arial Narrow"/>
              </a:defRPr>
            </a:lvl3pPr>
            <a:lvl4pPr marL="1828800" marR="0" lvl="3" indent="-291464" algn="l" rtl="0">
              <a:lnSpc>
                <a:spcPct val="100000"/>
              </a:lnSpc>
              <a:spcBef>
                <a:spcPts val="360"/>
              </a:spcBef>
              <a:spcAft>
                <a:spcPts val="0"/>
              </a:spcAft>
              <a:buClr>
                <a:schemeClr val="dk1"/>
              </a:buClr>
              <a:buSzPts val="99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285750" algn="l" rtl="0">
              <a:lnSpc>
                <a:spcPct val="100000"/>
              </a:lnSpc>
              <a:spcBef>
                <a:spcPts val="360"/>
              </a:spcBef>
              <a:spcAft>
                <a:spcPts val="0"/>
              </a:spcAft>
              <a:buClr>
                <a:schemeClr val="dk1"/>
              </a:buClr>
              <a:buSzPts val="900"/>
              <a:buFont typeface="Noto Sans Symbols"/>
              <a:buChar char="■"/>
              <a:defRPr sz="1800" b="0" i="0" u="none" strike="noStrike" cap="none">
                <a:solidFill>
                  <a:schemeClr val="dk1"/>
                </a:solidFill>
                <a:latin typeface="Arial Narrow"/>
                <a:ea typeface="Arial Narrow"/>
                <a:cs typeface="Arial Narrow"/>
                <a:sym typeface="Arial Narrow"/>
              </a:defRPr>
            </a:lvl5pPr>
            <a:lvl6pPr marL="2743200" marR="0" lvl="5"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9pPr>
          </a:lstStyle>
          <a:p>
            <a:pPr marL="95250" indent="0" algn="ctr">
              <a:buFont typeface="Noto Sans Symbols"/>
              <a:buNone/>
            </a:pPr>
            <a:r>
              <a:rPr lang="da-DK" sz="2400" b="1" dirty="0">
                <a:latin typeface="Arial"/>
              </a:rPr>
              <a:t>Denmark</a:t>
            </a:r>
          </a:p>
        </p:txBody>
      </p:sp>
    </p:spTree>
    <p:extLst>
      <p:ext uri="{BB962C8B-B14F-4D97-AF65-F5344CB8AC3E}">
        <p14:creationId xmlns:p14="http://schemas.microsoft.com/office/powerpoint/2010/main" val="3111470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8"/>
          <p:cNvSpPr txBox="1">
            <a:spLocks noGrp="1"/>
          </p:cNvSpPr>
          <p:nvPr>
            <p:ph type="title"/>
          </p:nvPr>
        </p:nvSpPr>
        <p:spPr>
          <a:xfrm>
            <a:off x="0" y="0"/>
            <a:ext cx="12192000" cy="84124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Organization of Nordic ADL Units</a:t>
            </a:r>
            <a:endParaRPr dirty="0"/>
          </a:p>
        </p:txBody>
      </p:sp>
      <p:sp>
        <p:nvSpPr>
          <p:cNvPr id="2" name="Tekstin paikkamerkki 1">
            <a:extLst>
              <a:ext uri="{FF2B5EF4-FFF2-40B4-BE49-F238E27FC236}">
                <a16:creationId xmlns:a16="http://schemas.microsoft.com/office/drawing/2014/main" id="{B4821191-098A-4551-93E2-DAE4C3E23804}"/>
              </a:ext>
            </a:extLst>
          </p:cNvPr>
          <p:cNvSpPr>
            <a:spLocks noGrp="1"/>
          </p:cNvSpPr>
          <p:nvPr>
            <p:ph type="body" idx="1"/>
          </p:nvPr>
        </p:nvSpPr>
        <p:spPr>
          <a:xfrm>
            <a:off x="885707" y="838514"/>
            <a:ext cx="10889274" cy="441304"/>
          </a:xfrm>
        </p:spPr>
        <p:txBody>
          <a:bodyPr/>
          <a:lstStyle/>
          <a:p>
            <a:pPr marL="95250" indent="0">
              <a:buNone/>
            </a:pPr>
            <a:r>
              <a:rPr lang="fi-FI" sz="2000" b="1">
                <a:latin typeface="+mj-lt"/>
              </a:rPr>
              <a:t>The FDF’s Shared Services Center, Learning (ADL) and Image Services Unit</a:t>
            </a:r>
          </a:p>
        </p:txBody>
      </p:sp>
      <p:sp>
        <p:nvSpPr>
          <p:cNvPr id="113" name="Google Shape;113;p8"/>
          <p:cNvSpPr txBox="1">
            <a:spLocks noGrp="1"/>
          </p:cNvSpPr>
          <p:nvPr>
            <p:ph type="sldNum" idx="12"/>
          </p:nvPr>
        </p:nvSpPr>
        <p:spPr>
          <a:xfrm>
            <a:off x="8386337" y="6204654"/>
            <a:ext cx="28448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7</a:t>
            </a:fld>
            <a:endParaRPr sz="1600">
              <a:solidFill>
                <a:srgbClr val="000000"/>
              </a:solidFill>
              <a:latin typeface="Arial"/>
              <a:ea typeface="Arial"/>
              <a:cs typeface="Arial"/>
              <a:sym typeface="Arial"/>
            </a:endParaRPr>
          </a:p>
        </p:txBody>
      </p:sp>
      <p:pic>
        <p:nvPicPr>
          <p:cNvPr id="114" name="Google Shape;114;p8"/>
          <p:cNvPicPr preferRelativeResize="0"/>
          <p:nvPr/>
        </p:nvPicPr>
        <p:blipFill>
          <a:blip r:embed="rId3">
            <a:alphaModFix/>
          </a:blip>
          <a:stretch>
            <a:fillRect/>
          </a:stretch>
        </p:blipFill>
        <p:spPr>
          <a:xfrm>
            <a:off x="10540723" y="928643"/>
            <a:ext cx="1518335" cy="926813"/>
          </a:xfrm>
          <a:prstGeom prst="rect">
            <a:avLst/>
          </a:prstGeom>
          <a:noFill/>
          <a:ln>
            <a:solidFill>
              <a:schemeClr val="tx1"/>
            </a:solidFill>
          </a:ln>
        </p:spPr>
      </p:pic>
      <p:sp>
        <p:nvSpPr>
          <p:cNvPr id="13" name="Suorakulmio: Pyöristetyt kulmat 12">
            <a:extLst>
              <a:ext uri="{FF2B5EF4-FFF2-40B4-BE49-F238E27FC236}">
                <a16:creationId xmlns:a16="http://schemas.microsoft.com/office/drawing/2014/main" id="{DDDD3C0B-D902-4FE9-BB1B-47F03BEF055A}"/>
              </a:ext>
            </a:extLst>
          </p:cNvPr>
          <p:cNvSpPr/>
          <p:nvPr/>
        </p:nvSpPr>
        <p:spPr>
          <a:xfrm>
            <a:off x="5398173" y="1361748"/>
            <a:ext cx="2060679" cy="51177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b="1" dirty="0"/>
              <a:t>Commanding Officer</a:t>
            </a:r>
          </a:p>
          <a:p>
            <a:pPr lvl="0" algn="ctr"/>
            <a:r>
              <a:rPr lang="fi-FI" b="1" dirty="0"/>
              <a:t>Major</a:t>
            </a:r>
          </a:p>
        </p:txBody>
      </p:sp>
      <p:sp>
        <p:nvSpPr>
          <p:cNvPr id="17" name="Suorakulmio: Pyöristetyt kulmat 16">
            <a:extLst>
              <a:ext uri="{FF2B5EF4-FFF2-40B4-BE49-F238E27FC236}">
                <a16:creationId xmlns:a16="http://schemas.microsoft.com/office/drawing/2014/main" id="{27B2DA5D-398C-44FB-8E91-05EDF17185D4}"/>
              </a:ext>
            </a:extLst>
          </p:cNvPr>
          <p:cNvSpPr/>
          <p:nvPr/>
        </p:nvSpPr>
        <p:spPr>
          <a:xfrm>
            <a:off x="3720867" y="1474899"/>
            <a:ext cx="1508126" cy="487415"/>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b="1"/>
              <a:t>Security Team</a:t>
            </a:r>
          </a:p>
          <a:p>
            <a:pPr lvl="0" algn="ctr"/>
            <a:r>
              <a:rPr lang="fi-FI" b="1" err="1"/>
              <a:t>Civilians</a:t>
            </a:r>
            <a:r>
              <a:rPr lang="fi-FI" b="1"/>
              <a:t> x2</a:t>
            </a:r>
          </a:p>
        </p:txBody>
      </p:sp>
      <p:sp>
        <p:nvSpPr>
          <p:cNvPr id="18" name="Suorakulmio: Pyöristetyt kulmat 17">
            <a:extLst>
              <a:ext uri="{FF2B5EF4-FFF2-40B4-BE49-F238E27FC236}">
                <a16:creationId xmlns:a16="http://schemas.microsoft.com/office/drawing/2014/main" id="{ADDBEE0C-8F28-4A2B-A397-B104025EF9EF}"/>
              </a:ext>
            </a:extLst>
          </p:cNvPr>
          <p:cNvSpPr/>
          <p:nvPr/>
        </p:nvSpPr>
        <p:spPr>
          <a:xfrm>
            <a:off x="571012" y="2448063"/>
            <a:ext cx="5759334" cy="44577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Head of Administration and Development of eLearning Platform </a:t>
            </a:r>
          </a:p>
          <a:p>
            <a:pPr lvl="0" algn="ctr"/>
            <a:r>
              <a:rPr lang="en-US" b="1" dirty="0"/>
              <a:t>Civilian</a:t>
            </a:r>
          </a:p>
        </p:txBody>
      </p:sp>
      <p:sp>
        <p:nvSpPr>
          <p:cNvPr id="19" name="Suorakulmio: Pyöristetyt kulmat 18">
            <a:extLst>
              <a:ext uri="{FF2B5EF4-FFF2-40B4-BE49-F238E27FC236}">
                <a16:creationId xmlns:a16="http://schemas.microsoft.com/office/drawing/2014/main" id="{4BFF706E-80FE-4D34-9C03-40877F44FE4A}"/>
              </a:ext>
            </a:extLst>
          </p:cNvPr>
          <p:cNvSpPr/>
          <p:nvPr/>
        </p:nvSpPr>
        <p:spPr>
          <a:xfrm>
            <a:off x="571012" y="2970811"/>
            <a:ext cx="5759333" cy="44311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Administrator of the FDF Moodle (LMS)</a:t>
            </a:r>
          </a:p>
          <a:p>
            <a:pPr lvl="0" algn="ctr"/>
            <a:r>
              <a:rPr lang="en-US" b="1"/>
              <a:t>Civilian</a:t>
            </a:r>
          </a:p>
        </p:txBody>
      </p:sp>
      <p:sp>
        <p:nvSpPr>
          <p:cNvPr id="20" name="Suorakulmio: Pyöristetyt kulmat 19">
            <a:extLst>
              <a:ext uri="{FF2B5EF4-FFF2-40B4-BE49-F238E27FC236}">
                <a16:creationId xmlns:a16="http://schemas.microsoft.com/office/drawing/2014/main" id="{D7C24774-C5E2-4B42-ABD7-17022567A409}"/>
              </a:ext>
            </a:extLst>
          </p:cNvPr>
          <p:cNvSpPr/>
          <p:nvPr/>
        </p:nvSpPr>
        <p:spPr>
          <a:xfrm>
            <a:off x="571012" y="3472604"/>
            <a:ext cx="5759333" cy="471701"/>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Administrator of the Media Library</a:t>
            </a:r>
          </a:p>
          <a:p>
            <a:pPr lvl="0" algn="ctr"/>
            <a:r>
              <a:rPr lang="en-US" b="1"/>
              <a:t>Civilian</a:t>
            </a:r>
          </a:p>
        </p:txBody>
      </p:sp>
      <p:sp>
        <p:nvSpPr>
          <p:cNvPr id="21" name="Suorakulmio: Pyöristetyt kulmat 20">
            <a:extLst>
              <a:ext uri="{FF2B5EF4-FFF2-40B4-BE49-F238E27FC236}">
                <a16:creationId xmlns:a16="http://schemas.microsoft.com/office/drawing/2014/main" id="{8C22BE0D-EED8-40C5-9E75-41ABE6F61E31}"/>
              </a:ext>
            </a:extLst>
          </p:cNvPr>
          <p:cNvSpPr/>
          <p:nvPr/>
        </p:nvSpPr>
        <p:spPr>
          <a:xfrm>
            <a:off x="571012" y="3981846"/>
            <a:ext cx="5759333" cy="46601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Producer and video archive manager</a:t>
            </a:r>
          </a:p>
          <a:p>
            <a:pPr lvl="0" algn="ctr"/>
            <a:r>
              <a:rPr lang="en-US" b="1"/>
              <a:t>Civilian</a:t>
            </a:r>
          </a:p>
        </p:txBody>
      </p:sp>
      <p:sp>
        <p:nvSpPr>
          <p:cNvPr id="22" name="Suorakulmio: Pyöristetyt kulmat 21">
            <a:extLst>
              <a:ext uri="{FF2B5EF4-FFF2-40B4-BE49-F238E27FC236}">
                <a16:creationId xmlns:a16="http://schemas.microsoft.com/office/drawing/2014/main" id="{7996806D-F19E-4156-91B1-2132323B21D3}"/>
              </a:ext>
            </a:extLst>
          </p:cNvPr>
          <p:cNvSpPr/>
          <p:nvPr/>
        </p:nvSpPr>
        <p:spPr>
          <a:xfrm>
            <a:off x="571014" y="4510626"/>
            <a:ext cx="5759333" cy="44576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Documentary production and printing specialist</a:t>
            </a:r>
          </a:p>
          <a:p>
            <a:pPr lvl="0" algn="ctr"/>
            <a:r>
              <a:rPr lang="en-US" b="1"/>
              <a:t>Civilian</a:t>
            </a:r>
          </a:p>
        </p:txBody>
      </p:sp>
      <p:sp>
        <p:nvSpPr>
          <p:cNvPr id="23" name="Suorakulmio: Pyöristetyt kulmat 22">
            <a:extLst>
              <a:ext uri="{FF2B5EF4-FFF2-40B4-BE49-F238E27FC236}">
                <a16:creationId xmlns:a16="http://schemas.microsoft.com/office/drawing/2014/main" id="{53E1A78C-FC06-42AE-9B46-16023C9DFAF7}"/>
              </a:ext>
            </a:extLst>
          </p:cNvPr>
          <p:cNvSpPr/>
          <p:nvPr/>
        </p:nvSpPr>
        <p:spPr>
          <a:xfrm>
            <a:off x="571013" y="4999328"/>
            <a:ext cx="5759333" cy="42825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Photography planner and portrait archive manager</a:t>
            </a:r>
          </a:p>
          <a:p>
            <a:pPr lvl="0" algn="ctr"/>
            <a:r>
              <a:rPr lang="en-US" b="1"/>
              <a:t>Civilian</a:t>
            </a:r>
          </a:p>
        </p:txBody>
      </p:sp>
      <p:sp>
        <p:nvSpPr>
          <p:cNvPr id="24" name="Suorakulmio: Pyöristetyt kulmat 23">
            <a:extLst>
              <a:ext uri="{FF2B5EF4-FFF2-40B4-BE49-F238E27FC236}">
                <a16:creationId xmlns:a16="http://schemas.microsoft.com/office/drawing/2014/main" id="{58F53DAA-C205-4987-A5A6-E238F823E706}"/>
              </a:ext>
            </a:extLst>
          </p:cNvPr>
          <p:cNvSpPr/>
          <p:nvPr/>
        </p:nvSpPr>
        <p:spPr>
          <a:xfrm>
            <a:off x="571016" y="5465636"/>
            <a:ext cx="5759333" cy="42666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Unit secretary and photo archive manager</a:t>
            </a:r>
          </a:p>
          <a:p>
            <a:pPr lvl="0" algn="ctr"/>
            <a:r>
              <a:rPr lang="en-US" b="1"/>
              <a:t>Civilian</a:t>
            </a:r>
          </a:p>
        </p:txBody>
      </p:sp>
      <p:sp>
        <p:nvSpPr>
          <p:cNvPr id="25" name="Suorakulmio: Pyöristetyt kulmat 24">
            <a:extLst>
              <a:ext uri="{FF2B5EF4-FFF2-40B4-BE49-F238E27FC236}">
                <a16:creationId xmlns:a16="http://schemas.microsoft.com/office/drawing/2014/main" id="{E1015016-8B04-46CB-849C-4F74C10E0ADC}"/>
              </a:ext>
            </a:extLst>
          </p:cNvPr>
          <p:cNvSpPr/>
          <p:nvPr/>
        </p:nvSpPr>
        <p:spPr>
          <a:xfrm>
            <a:off x="6601127" y="2438859"/>
            <a:ext cx="5292693" cy="44576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Head of Production</a:t>
            </a:r>
          </a:p>
          <a:p>
            <a:pPr lvl="0" algn="ctr"/>
            <a:r>
              <a:rPr lang="en-US" b="1"/>
              <a:t>Civilian</a:t>
            </a:r>
          </a:p>
        </p:txBody>
      </p:sp>
      <p:sp>
        <p:nvSpPr>
          <p:cNvPr id="26" name="Suorakulmio: Pyöristetyt kulmat 25">
            <a:extLst>
              <a:ext uri="{FF2B5EF4-FFF2-40B4-BE49-F238E27FC236}">
                <a16:creationId xmlns:a16="http://schemas.microsoft.com/office/drawing/2014/main" id="{4D393568-B3AE-44E3-B7BE-8446D7960DF2}"/>
              </a:ext>
            </a:extLst>
          </p:cNvPr>
          <p:cNvSpPr/>
          <p:nvPr/>
        </p:nvSpPr>
        <p:spPr>
          <a:xfrm>
            <a:off x="6601127" y="2926394"/>
            <a:ext cx="5292693" cy="43696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Learning Designer</a:t>
            </a:r>
          </a:p>
          <a:p>
            <a:pPr lvl="0" algn="ctr"/>
            <a:r>
              <a:rPr lang="en-US" b="1"/>
              <a:t>Civilian</a:t>
            </a:r>
          </a:p>
        </p:txBody>
      </p:sp>
      <p:sp>
        <p:nvSpPr>
          <p:cNvPr id="27" name="Suorakulmio: Pyöristetyt kulmat 26">
            <a:extLst>
              <a:ext uri="{FF2B5EF4-FFF2-40B4-BE49-F238E27FC236}">
                <a16:creationId xmlns:a16="http://schemas.microsoft.com/office/drawing/2014/main" id="{8656728C-27CA-4FEB-931A-FE4BFA2D40B9}"/>
              </a:ext>
            </a:extLst>
          </p:cNvPr>
          <p:cNvSpPr/>
          <p:nvPr/>
        </p:nvSpPr>
        <p:spPr>
          <a:xfrm>
            <a:off x="6601127" y="3406221"/>
            <a:ext cx="5292693" cy="46601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Content production designer</a:t>
            </a:r>
          </a:p>
          <a:p>
            <a:pPr lvl="0" algn="ctr"/>
            <a:r>
              <a:rPr lang="en-US" b="1"/>
              <a:t>Civilian</a:t>
            </a:r>
          </a:p>
        </p:txBody>
      </p:sp>
      <p:sp>
        <p:nvSpPr>
          <p:cNvPr id="28" name="Suorakulmio: Pyöristetyt kulmat 27">
            <a:extLst>
              <a:ext uri="{FF2B5EF4-FFF2-40B4-BE49-F238E27FC236}">
                <a16:creationId xmlns:a16="http://schemas.microsoft.com/office/drawing/2014/main" id="{216FA452-9050-4B8C-A67B-23D2D8E720E2}"/>
              </a:ext>
            </a:extLst>
          </p:cNvPr>
          <p:cNvSpPr/>
          <p:nvPr/>
        </p:nvSpPr>
        <p:spPr>
          <a:xfrm>
            <a:off x="6601127" y="3914027"/>
            <a:ext cx="5292693" cy="46601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Director</a:t>
            </a:r>
          </a:p>
          <a:p>
            <a:pPr lvl="0" algn="ctr"/>
            <a:r>
              <a:rPr lang="en-US" b="1"/>
              <a:t>Captain</a:t>
            </a:r>
          </a:p>
        </p:txBody>
      </p:sp>
      <p:sp>
        <p:nvSpPr>
          <p:cNvPr id="29" name="Suorakulmio: Pyöristetyt kulmat 28">
            <a:extLst>
              <a:ext uri="{FF2B5EF4-FFF2-40B4-BE49-F238E27FC236}">
                <a16:creationId xmlns:a16="http://schemas.microsoft.com/office/drawing/2014/main" id="{1D3EB574-6BEA-4AE7-B010-750F533CE98D}"/>
              </a:ext>
            </a:extLst>
          </p:cNvPr>
          <p:cNvSpPr/>
          <p:nvPr/>
        </p:nvSpPr>
        <p:spPr>
          <a:xfrm>
            <a:off x="6601127" y="4436122"/>
            <a:ext cx="5292693" cy="44576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Video-/photographer editor 1-3</a:t>
            </a:r>
          </a:p>
          <a:p>
            <a:pPr lvl="0" algn="ctr"/>
            <a:r>
              <a:rPr lang="en-US" b="1"/>
              <a:t>Civilians</a:t>
            </a:r>
          </a:p>
        </p:txBody>
      </p:sp>
      <p:sp>
        <p:nvSpPr>
          <p:cNvPr id="30" name="Suorakulmio: Pyöristetyt kulmat 29">
            <a:extLst>
              <a:ext uri="{FF2B5EF4-FFF2-40B4-BE49-F238E27FC236}">
                <a16:creationId xmlns:a16="http://schemas.microsoft.com/office/drawing/2014/main" id="{E9211CD0-D614-43A5-8561-49CA2978E295}"/>
              </a:ext>
            </a:extLst>
          </p:cNvPr>
          <p:cNvSpPr/>
          <p:nvPr/>
        </p:nvSpPr>
        <p:spPr>
          <a:xfrm>
            <a:off x="6601128" y="4923684"/>
            <a:ext cx="5292692" cy="42825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Graphic artist 1-4</a:t>
            </a:r>
          </a:p>
          <a:p>
            <a:pPr lvl="0" algn="ctr"/>
            <a:r>
              <a:rPr lang="en-US" b="1"/>
              <a:t>Civilians</a:t>
            </a:r>
          </a:p>
        </p:txBody>
      </p:sp>
      <p:sp>
        <p:nvSpPr>
          <p:cNvPr id="31" name="Suorakulmio: Pyöristetyt kulmat 30">
            <a:extLst>
              <a:ext uri="{FF2B5EF4-FFF2-40B4-BE49-F238E27FC236}">
                <a16:creationId xmlns:a16="http://schemas.microsoft.com/office/drawing/2014/main" id="{F22AB477-620F-4EE2-9C1A-296E20C48D05}"/>
              </a:ext>
            </a:extLst>
          </p:cNvPr>
          <p:cNvSpPr/>
          <p:nvPr/>
        </p:nvSpPr>
        <p:spPr>
          <a:xfrm>
            <a:off x="2254155" y="2061874"/>
            <a:ext cx="2602267" cy="27462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Situation &amp; Planning Team</a:t>
            </a:r>
          </a:p>
        </p:txBody>
      </p:sp>
      <p:sp>
        <p:nvSpPr>
          <p:cNvPr id="32" name="Suorakulmio: Pyöristetyt kulmat 31">
            <a:extLst>
              <a:ext uri="{FF2B5EF4-FFF2-40B4-BE49-F238E27FC236}">
                <a16:creationId xmlns:a16="http://schemas.microsoft.com/office/drawing/2014/main" id="{9ACD9929-BB44-4B21-949A-C951FE26D4E4}"/>
              </a:ext>
            </a:extLst>
          </p:cNvPr>
          <p:cNvSpPr/>
          <p:nvPr/>
        </p:nvSpPr>
        <p:spPr>
          <a:xfrm>
            <a:off x="8058301" y="2061875"/>
            <a:ext cx="2471270" cy="274623"/>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Production Team</a:t>
            </a:r>
          </a:p>
        </p:txBody>
      </p:sp>
      <p:sp>
        <p:nvSpPr>
          <p:cNvPr id="33" name="Suorakulmio: Pyöristetyt kulmat 32">
            <a:extLst>
              <a:ext uri="{FF2B5EF4-FFF2-40B4-BE49-F238E27FC236}">
                <a16:creationId xmlns:a16="http://schemas.microsoft.com/office/drawing/2014/main" id="{A39E1AB9-2E00-4B5E-9C8B-AA75FA888A4A}"/>
              </a:ext>
            </a:extLst>
          </p:cNvPr>
          <p:cNvSpPr/>
          <p:nvPr/>
        </p:nvSpPr>
        <p:spPr>
          <a:xfrm>
            <a:off x="571011" y="5956361"/>
            <a:ext cx="5759333" cy="42666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a:t>LMS Online support 1-4</a:t>
            </a:r>
          </a:p>
          <a:p>
            <a:pPr lvl="0" algn="ctr"/>
            <a:r>
              <a:rPr lang="en-US" b="1"/>
              <a:t>Conscripts</a:t>
            </a:r>
          </a:p>
        </p:txBody>
      </p:sp>
      <p:sp>
        <p:nvSpPr>
          <p:cNvPr id="34" name="Suorakulmio: Pyöristetyt kulmat 33">
            <a:extLst>
              <a:ext uri="{FF2B5EF4-FFF2-40B4-BE49-F238E27FC236}">
                <a16:creationId xmlns:a16="http://schemas.microsoft.com/office/drawing/2014/main" id="{96FCB6B6-912F-4AF0-BE4B-1ABCB1FD3E8F}"/>
              </a:ext>
            </a:extLst>
          </p:cNvPr>
          <p:cNvSpPr/>
          <p:nvPr/>
        </p:nvSpPr>
        <p:spPr>
          <a:xfrm>
            <a:off x="6601128" y="5404606"/>
            <a:ext cx="5292692" cy="42825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Apprentice 1-3</a:t>
            </a:r>
          </a:p>
          <a:p>
            <a:pPr lvl="0" algn="ctr"/>
            <a:r>
              <a:rPr lang="en-US" b="1" dirty="0"/>
              <a:t>Civilian + Conscripts</a:t>
            </a:r>
          </a:p>
        </p:txBody>
      </p:sp>
      <p:sp>
        <p:nvSpPr>
          <p:cNvPr id="3" name="Pladsholder til tekst 2">
            <a:extLst>
              <a:ext uri="{FF2B5EF4-FFF2-40B4-BE49-F238E27FC236}">
                <a16:creationId xmlns:a16="http://schemas.microsoft.com/office/drawing/2014/main" id="{A14B7DE0-3C2B-7E07-B256-1E6347B4E252}"/>
              </a:ext>
            </a:extLst>
          </p:cNvPr>
          <p:cNvSpPr txBox="1">
            <a:spLocks/>
          </p:cNvSpPr>
          <p:nvPr/>
        </p:nvSpPr>
        <p:spPr>
          <a:xfrm>
            <a:off x="10163597" y="1754838"/>
            <a:ext cx="2135079" cy="4633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292100" algn="l" rtl="0">
              <a:lnSpc>
                <a:spcPct val="100000"/>
              </a:lnSpc>
              <a:spcBef>
                <a:spcPts val="400"/>
              </a:spcBef>
              <a:spcAft>
                <a:spcPts val="0"/>
              </a:spcAft>
              <a:buClr>
                <a:schemeClr val="dk1"/>
              </a:buClr>
              <a:buSzPts val="1000"/>
              <a:buFont typeface="Noto Sans Symbols"/>
              <a:buChar char="■"/>
              <a:defRPr sz="2000" b="0" i="0" u="none" strike="noStrike" cap="none">
                <a:solidFill>
                  <a:schemeClr val="dk1"/>
                </a:solidFill>
                <a:latin typeface="Arial Narrow"/>
                <a:ea typeface="Arial Narrow"/>
                <a:cs typeface="Arial Narrow"/>
                <a:sym typeface="Arial Narrow"/>
              </a:defRPr>
            </a:lvl3pPr>
            <a:lvl4pPr marL="1828800" marR="0" lvl="3" indent="-291464" algn="l" rtl="0">
              <a:lnSpc>
                <a:spcPct val="100000"/>
              </a:lnSpc>
              <a:spcBef>
                <a:spcPts val="360"/>
              </a:spcBef>
              <a:spcAft>
                <a:spcPts val="0"/>
              </a:spcAft>
              <a:buClr>
                <a:schemeClr val="dk1"/>
              </a:buClr>
              <a:buSzPts val="99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285750" algn="l" rtl="0">
              <a:lnSpc>
                <a:spcPct val="100000"/>
              </a:lnSpc>
              <a:spcBef>
                <a:spcPts val="360"/>
              </a:spcBef>
              <a:spcAft>
                <a:spcPts val="0"/>
              </a:spcAft>
              <a:buClr>
                <a:schemeClr val="dk1"/>
              </a:buClr>
              <a:buSzPts val="900"/>
              <a:buFont typeface="Noto Sans Symbols"/>
              <a:buChar char="■"/>
              <a:defRPr sz="1800" b="0" i="0" u="none" strike="noStrike" cap="none">
                <a:solidFill>
                  <a:schemeClr val="dk1"/>
                </a:solidFill>
                <a:latin typeface="Arial Narrow"/>
                <a:ea typeface="Arial Narrow"/>
                <a:cs typeface="Arial Narrow"/>
                <a:sym typeface="Arial Narrow"/>
              </a:defRPr>
            </a:lvl5pPr>
            <a:lvl6pPr marL="2743200" marR="0" lvl="5"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9pPr>
          </a:lstStyle>
          <a:p>
            <a:pPr marL="95250" indent="0" algn="ctr">
              <a:buFont typeface="Noto Sans Symbols"/>
              <a:buNone/>
            </a:pPr>
            <a:r>
              <a:rPr lang="da-DK" sz="2400" b="1" dirty="0">
                <a:latin typeface="Arial"/>
              </a:rPr>
              <a:t>Finland</a:t>
            </a:r>
          </a:p>
        </p:txBody>
      </p:sp>
    </p:spTree>
    <p:extLst>
      <p:ext uri="{BB962C8B-B14F-4D97-AF65-F5344CB8AC3E}">
        <p14:creationId xmlns:p14="http://schemas.microsoft.com/office/powerpoint/2010/main" val="78678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ktangel: avrundede hjørner 1026">
            <a:extLst>
              <a:ext uri="{FF2B5EF4-FFF2-40B4-BE49-F238E27FC236}">
                <a16:creationId xmlns:a16="http://schemas.microsoft.com/office/drawing/2014/main" id="{6605A535-E542-9CAE-AB04-10093AC0BB22}"/>
              </a:ext>
            </a:extLst>
          </p:cNvPr>
          <p:cNvSpPr/>
          <p:nvPr/>
        </p:nvSpPr>
        <p:spPr>
          <a:xfrm>
            <a:off x="3897502" y="1340926"/>
            <a:ext cx="4190559" cy="73823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b="1" dirty="0">
                <a:latin typeface="Arial"/>
                <a:cs typeface="Arial"/>
              </a:rPr>
              <a:t>Commanding Officer</a:t>
            </a:r>
          </a:p>
          <a:p>
            <a:pPr algn="ctr"/>
            <a:r>
              <a:rPr lang="nb-NO" sz="1600" b="1" dirty="0">
                <a:latin typeface="Arial"/>
                <a:cs typeface="Arial"/>
              </a:rPr>
              <a:t>Commander</a:t>
            </a:r>
            <a:endParaRPr lang="nb-NO" sz="1400" b="1" dirty="0">
              <a:latin typeface="Arial" panose="020B0604020202020204" pitchFamily="34" charset="0"/>
              <a:cs typeface="Arial" panose="020B0604020202020204" pitchFamily="34" charset="0"/>
            </a:endParaRPr>
          </a:p>
        </p:txBody>
      </p:sp>
      <p:sp>
        <p:nvSpPr>
          <p:cNvPr id="1032" name="Rektangel: avrundede hjørner 1031">
            <a:extLst>
              <a:ext uri="{FF2B5EF4-FFF2-40B4-BE49-F238E27FC236}">
                <a16:creationId xmlns:a16="http://schemas.microsoft.com/office/drawing/2014/main" id="{29D1B67F-33C9-2351-60D2-75E6C9932736}"/>
              </a:ext>
            </a:extLst>
          </p:cNvPr>
          <p:cNvSpPr/>
          <p:nvPr/>
        </p:nvSpPr>
        <p:spPr>
          <a:xfrm>
            <a:off x="723997" y="2198240"/>
            <a:ext cx="3429849"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ADL staff officer</a:t>
            </a:r>
          </a:p>
          <a:p>
            <a:pPr algn="ctr"/>
            <a:r>
              <a:rPr lang="en-GB" sz="1600" b="1" dirty="0">
                <a:latin typeface="Arial" panose="020B0604020202020204" pitchFamily="34" charset="0"/>
                <a:cs typeface="Arial" panose="020B0604020202020204" pitchFamily="34" charset="0"/>
              </a:rPr>
              <a:t>Major</a:t>
            </a:r>
          </a:p>
        </p:txBody>
      </p:sp>
      <p:sp>
        <p:nvSpPr>
          <p:cNvPr id="1033" name="Rektangel: avrundede hjørner 1032">
            <a:extLst>
              <a:ext uri="{FF2B5EF4-FFF2-40B4-BE49-F238E27FC236}">
                <a16:creationId xmlns:a16="http://schemas.microsoft.com/office/drawing/2014/main" id="{F15856DE-1BC0-BD5B-BB4E-EA357A84E53B}"/>
              </a:ext>
            </a:extLst>
          </p:cNvPr>
          <p:cNvSpPr/>
          <p:nvPr/>
        </p:nvSpPr>
        <p:spPr>
          <a:xfrm>
            <a:off x="723997" y="2941889"/>
            <a:ext cx="3429849"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ICT Pedagogue</a:t>
            </a:r>
          </a:p>
          <a:p>
            <a:pPr algn="ctr"/>
            <a:r>
              <a:rPr lang="en-GB" sz="1600" b="1">
                <a:latin typeface="Arial" panose="020B0604020202020204" pitchFamily="34" charset="0"/>
                <a:cs typeface="Arial" panose="020B0604020202020204" pitchFamily="34" charset="0"/>
              </a:rPr>
              <a:t>Civilian</a:t>
            </a:r>
          </a:p>
        </p:txBody>
      </p:sp>
      <p:sp>
        <p:nvSpPr>
          <p:cNvPr id="1034" name="Rektangel: avrundede hjørner 1033">
            <a:extLst>
              <a:ext uri="{FF2B5EF4-FFF2-40B4-BE49-F238E27FC236}">
                <a16:creationId xmlns:a16="http://schemas.microsoft.com/office/drawing/2014/main" id="{2F16DB29-C688-AC6B-5663-113D3A79AAE9}"/>
              </a:ext>
            </a:extLst>
          </p:cNvPr>
          <p:cNvSpPr/>
          <p:nvPr/>
        </p:nvSpPr>
        <p:spPr>
          <a:xfrm>
            <a:off x="723998" y="3667198"/>
            <a:ext cx="3429848"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Video producer</a:t>
            </a:r>
          </a:p>
          <a:p>
            <a:pPr algn="ctr"/>
            <a:r>
              <a:rPr lang="en-GB" sz="1600" b="1">
                <a:latin typeface="Arial" panose="020B0604020202020204" pitchFamily="34" charset="0"/>
                <a:cs typeface="Arial" panose="020B0604020202020204" pitchFamily="34" charset="0"/>
              </a:rPr>
              <a:t>Civilian</a:t>
            </a:r>
          </a:p>
        </p:txBody>
      </p:sp>
      <p:sp>
        <p:nvSpPr>
          <p:cNvPr id="1036" name="Rektangel: avrundede hjørner 1035">
            <a:extLst>
              <a:ext uri="{FF2B5EF4-FFF2-40B4-BE49-F238E27FC236}">
                <a16:creationId xmlns:a16="http://schemas.microsoft.com/office/drawing/2014/main" id="{C1919E9C-8ED0-4F40-5BE4-FFC8E2761565}"/>
              </a:ext>
            </a:extLst>
          </p:cNvPr>
          <p:cNvSpPr/>
          <p:nvPr/>
        </p:nvSpPr>
        <p:spPr>
          <a:xfrm>
            <a:off x="4349180" y="4405453"/>
            <a:ext cx="3307343"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Course coordinator</a:t>
            </a:r>
          </a:p>
          <a:p>
            <a:pPr algn="ctr"/>
            <a:r>
              <a:rPr lang="en-GB" sz="1600" b="1">
                <a:latin typeface="Arial" panose="020B0604020202020204" pitchFamily="34" charset="0"/>
                <a:cs typeface="Arial" panose="020B0604020202020204" pitchFamily="34" charset="0"/>
              </a:rPr>
              <a:t>Civilian</a:t>
            </a:r>
          </a:p>
        </p:txBody>
      </p:sp>
      <p:sp>
        <p:nvSpPr>
          <p:cNvPr id="1037" name="Rektangel: avrundede hjørner 1036">
            <a:extLst>
              <a:ext uri="{FF2B5EF4-FFF2-40B4-BE49-F238E27FC236}">
                <a16:creationId xmlns:a16="http://schemas.microsoft.com/office/drawing/2014/main" id="{D4DEDA33-AA8B-C276-78CF-B7F0D2900268}"/>
              </a:ext>
            </a:extLst>
          </p:cNvPr>
          <p:cNvSpPr/>
          <p:nvPr/>
        </p:nvSpPr>
        <p:spPr>
          <a:xfrm>
            <a:off x="4339911" y="2196454"/>
            <a:ext cx="3307344"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Sen. Faculty administrator</a:t>
            </a:r>
          </a:p>
          <a:p>
            <a:pPr algn="ctr"/>
            <a:r>
              <a:rPr lang="en-GB" sz="1600" b="1">
                <a:latin typeface="Arial" panose="020B0604020202020204" pitchFamily="34" charset="0"/>
                <a:cs typeface="Arial" panose="020B0604020202020204" pitchFamily="34" charset="0"/>
              </a:rPr>
              <a:t>Civilian</a:t>
            </a:r>
          </a:p>
        </p:txBody>
      </p:sp>
      <p:sp>
        <p:nvSpPr>
          <p:cNvPr id="1047" name="Rektangel: avrundede hjørner 1046">
            <a:extLst>
              <a:ext uri="{FF2B5EF4-FFF2-40B4-BE49-F238E27FC236}">
                <a16:creationId xmlns:a16="http://schemas.microsoft.com/office/drawing/2014/main" id="{D3028CC6-E72D-9645-F78A-2AFA1B276AAA}"/>
              </a:ext>
            </a:extLst>
          </p:cNvPr>
          <p:cNvSpPr/>
          <p:nvPr/>
        </p:nvSpPr>
        <p:spPr>
          <a:xfrm>
            <a:off x="4339911" y="2941889"/>
            <a:ext cx="3316613"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Faculty administrator</a:t>
            </a:r>
          </a:p>
          <a:p>
            <a:pPr algn="ctr"/>
            <a:r>
              <a:rPr lang="en-GB" sz="1600" b="1">
                <a:latin typeface="Arial" panose="020B0604020202020204" pitchFamily="34" charset="0"/>
                <a:cs typeface="Arial" panose="020B0604020202020204" pitchFamily="34" charset="0"/>
              </a:rPr>
              <a:t>Civilian</a:t>
            </a:r>
          </a:p>
        </p:txBody>
      </p:sp>
      <p:sp>
        <p:nvSpPr>
          <p:cNvPr id="1054" name="Rektangel: avrundede hjørner 1053">
            <a:extLst>
              <a:ext uri="{FF2B5EF4-FFF2-40B4-BE49-F238E27FC236}">
                <a16:creationId xmlns:a16="http://schemas.microsoft.com/office/drawing/2014/main" id="{3C5F0478-7EB9-37D0-4F67-1AD7269A5ACA}"/>
              </a:ext>
            </a:extLst>
          </p:cNvPr>
          <p:cNvSpPr/>
          <p:nvPr/>
        </p:nvSpPr>
        <p:spPr>
          <a:xfrm>
            <a:off x="715451" y="5143708"/>
            <a:ext cx="3429848" cy="571853"/>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Apprentice 1</a:t>
            </a:r>
          </a:p>
          <a:p>
            <a:pPr algn="ctr"/>
            <a:r>
              <a:rPr lang="en-GB" sz="1600" b="1" dirty="0">
                <a:latin typeface="Arial" panose="020B0604020202020204" pitchFamily="34" charset="0"/>
                <a:cs typeface="Arial" panose="020B0604020202020204" pitchFamily="34" charset="0"/>
              </a:rPr>
              <a:t>Conscript</a:t>
            </a:r>
          </a:p>
        </p:txBody>
      </p:sp>
      <p:sp>
        <p:nvSpPr>
          <p:cNvPr id="1055" name="Rektangel: avrundede hjørner 1054">
            <a:extLst>
              <a:ext uri="{FF2B5EF4-FFF2-40B4-BE49-F238E27FC236}">
                <a16:creationId xmlns:a16="http://schemas.microsoft.com/office/drawing/2014/main" id="{22954D67-56B6-DC8C-68FE-131EBD1BF0F1}"/>
              </a:ext>
            </a:extLst>
          </p:cNvPr>
          <p:cNvSpPr/>
          <p:nvPr/>
        </p:nvSpPr>
        <p:spPr>
          <a:xfrm>
            <a:off x="723997" y="5857857"/>
            <a:ext cx="3429848"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Apprentice 2</a:t>
            </a:r>
          </a:p>
          <a:p>
            <a:pPr algn="ctr"/>
            <a:r>
              <a:rPr lang="en-GB" sz="1600" b="1" dirty="0">
                <a:latin typeface="Arial" panose="020B0604020202020204" pitchFamily="34" charset="0"/>
                <a:cs typeface="Arial" panose="020B0604020202020204" pitchFamily="34" charset="0"/>
              </a:rPr>
              <a:t>OR 1</a:t>
            </a:r>
          </a:p>
        </p:txBody>
      </p:sp>
      <p:sp>
        <p:nvSpPr>
          <p:cNvPr id="1046" name="Rektangel: avrundede hjørner 1045">
            <a:extLst>
              <a:ext uri="{FF2B5EF4-FFF2-40B4-BE49-F238E27FC236}">
                <a16:creationId xmlns:a16="http://schemas.microsoft.com/office/drawing/2014/main" id="{B43E1394-18DF-B569-33E9-C98E3743E434}"/>
              </a:ext>
            </a:extLst>
          </p:cNvPr>
          <p:cNvSpPr/>
          <p:nvPr/>
        </p:nvSpPr>
        <p:spPr>
          <a:xfrm>
            <a:off x="4349181" y="3668580"/>
            <a:ext cx="3307343"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Faculty administrator</a:t>
            </a:r>
          </a:p>
          <a:p>
            <a:pPr algn="ctr"/>
            <a:r>
              <a:rPr lang="en-GB" sz="1600" b="1">
                <a:latin typeface="Arial" panose="020B0604020202020204" pitchFamily="34" charset="0"/>
                <a:cs typeface="Arial" panose="020B0604020202020204" pitchFamily="34" charset="0"/>
              </a:rPr>
              <a:t>Civilian</a:t>
            </a:r>
          </a:p>
        </p:txBody>
      </p:sp>
      <p:sp>
        <p:nvSpPr>
          <p:cNvPr id="1035" name="Rektangel: avrundede hjørner 1034">
            <a:extLst>
              <a:ext uri="{FF2B5EF4-FFF2-40B4-BE49-F238E27FC236}">
                <a16:creationId xmlns:a16="http://schemas.microsoft.com/office/drawing/2014/main" id="{733EF1B1-325C-C828-DC52-D4890C27BC3A}"/>
              </a:ext>
            </a:extLst>
          </p:cNvPr>
          <p:cNvSpPr/>
          <p:nvPr/>
        </p:nvSpPr>
        <p:spPr>
          <a:xfrm>
            <a:off x="723997" y="4395836"/>
            <a:ext cx="3429848" cy="604734"/>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Data security LMS Admin</a:t>
            </a:r>
          </a:p>
          <a:p>
            <a:pPr algn="ctr"/>
            <a:r>
              <a:rPr lang="en-GB" sz="1600" b="1">
                <a:latin typeface="Arial" panose="020B0604020202020204" pitchFamily="34" charset="0"/>
                <a:cs typeface="Arial" panose="020B0604020202020204" pitchFamily="34" charset="0"/>
              </a:rPr>
              <a:t>Civilian</a:t>
            </a:r>
          </a:p>
        </p:txBody>
      </p:sp>
      <p:sp>
        <p:nvSpPr>
          <p:cNvPr id="2" name="Rektangel: avrundede hjørner 1">
            <a:extLst>
              <a:ext uri="{FF2B5EF4-FFF2-40B4-BE49-F238E27FC236}">
                <a16:creationId xmlns:a16="http://schemas.microsoft.com/office/drawing/2014/main" id="{F241290C-1B0F-8C61-5B00-DCA2FABB77C7}"/>
              </a:ext>
            </a:extLst>
          </p:cNvPr>
          <p:cNvSpPr/>
          <p:nvPr/>
        </p:nvSpPr>
        <p:spPr>
          <a:xfrm>
            <a:off x="7833320" y="2196454"/>
            <a:ext cx="3307344"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Sen. Quality adviser</a:t>
            </a:r>
          </a:p>
          <a:p>
            <a:pPr algn="ctr"/>
            <a:r>
              <a:rPr lang="en-GB" sz="1600" b="1">
                <a:latin typeface="Arial" panose="020B0604020202020204" pitchFamily="34" charset="0"/>
                <a:cs typeface="Arial" panose="020B0604020202020204" pitchFamily="34" charset="0"/>
              </a:rPr>
              <a:t>Civilian</a:t>
            </a:r>
          </a:p>
        </p:txBody>
      </p:sp>
      <p:sp>
        <p:nvSpPr>
          <p:cNvPr id="5" name="Rektangel: avrundede hjørner 4">
            <a:extLst>
              <a:ext uri="{FF2B5EF4-FFF2-40B4-BE49-F238E27FC236}">
                <a16:creationId xmlns:a16="http://schemas.microsoft.com/office/drawing/2014/main" id="{7984CE23-EDDE-295D-CC8C-F06EE815514E}"/>
              </a:ext>
            </a:extLst>
          </p:cNvPr>
          <p:cNvSpPr/>
          <p:nvPr/>
        </p:nvSpPr>
        <p:spPr>
          <a:xfrm>
            <a:off x="7842589" y="2942143"/>
            <a:ext cx="3307344"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Quality adviser</a:t>
            </a:r>
          </a:p>
          <a:p>
            <a:pPr algn="ctr"/>
            <a:r>
              <a:rPr lang="en-GB" sz="1600" b="1">
                <a:latin typeface="Arial" panose="020B0604020202020204" pitchFamily="34" charset="0"/>
                <a:cs typeface="Arial" panose="020B0604020202020204" pitchFamily="34" charset="0"/>
              </a:rPr>
              <a:t>Civilian</a:t>
            </a:r>
          </a:p>
        </p:txBody>
      </p:sp>
      <p:sp>
        <p:nvSpPr>
          <p:cNvPr id="8" name="Rektangel: avrundede hjørner 7">
            <a:extLst>
              <a:ext uri="{FF2B5EF4-FFF2-40B4-BE49-F238E27FC236}">
                <a16:creationId xmlns:a16="http://schemas.microsoft.com/office/drawing/2014/main" id="{571356D6-C6F9-36C1-6625-8E165B69AEF9}"/>
              </a:ext>
            </a:extLst>
          </p:cNvPr>
          <p:cNvSpPr/>
          <p:nvPr/>
        </p:nvSpPr>
        <p:spPr>
          <a:xfrm>
            <a:off x="7851859" y="3671058"/>
            <a:ext cx="3307344"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Sen. Legal adviser</a:t>
            </a:r>
          </a:p>
          <a:p>
            <a:pPr algn="ctr"/>
            <a:r>
              <a:rPr lang="en-GB" sz="1600" b="1">
                <a:latin typeface="Arial" panose="020B0604020202020204" pitchFamily="34" charset="0"/>
                <a:cs typeface="Arial" panose="020B0604020202020204" pitchFamily="34" charset="0"/>
              </a:rPr>
              <a:t>Civilian</a:t>
            </a:r>
          </a:p>
        </p:txBody>
      </p:sp>
      <p:sp>
        <p:nvSpPr>
          <p:cNvPr id="9" name="Rektangel: avrundede hjørner 8">
            <a:extLst>
              <a:ext uri="{FF2B5EF4-FFF2-40B4-BE49-F238E27FC236}">
                <a16:creationId xmlns:a16="http://schemas.microsoft.com/office/drawing/2014/main" id="{75E2E8E3-62ED-1C8A-DC7E-17401AD47D6A}"/>
              </a:ext>
            </a:extLst>
          </p:cNvPr>
          <p:cNvSpPr/>
          <p:nvPr/>
        </p:nvSpPr>
        <p:spPr>
          <a:xfrm>
            <a:off x="4349180" y="5130061"/>
            <a:ext cx="3307343"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ICT System coordinator</a:t>
            </a:r>
          </a:p>
          <a:p>
            <a:pPr algn="ctr"/>
            <a:r>
              <a:rPr lang="en-GB" sz="1600" b="1">
                <a:latin typeface="Arial" panose="020B0604020202020204" pitchFamily="34" charset="0"/>
                <a:cs typeface="Arial" panose="020B0604020202020204" pitchFamily="34" charset="0"/>
              </a:rPr>
              <a:t>Civilian</a:t>
            </a:r>
          </a:p>
        </p:txBody>
      </p:sp>
      <p:sp>
        <p:nvSpPr>
          <p:cNvPr id="10" name="Rektangel: avrundede hjørner 9">
            <a:extLst>
              <a:ext uri="{FF2B5EF4-FFF2-40B4-BE49-F238E27FC236}">
                <a16:creationId xmlns:a16="http://schemas.microsoft.com/office/drawing/2014/main" id="{EEEA077D-5BA8-A248-B4E7-C7ED3ACE2722}"/>
              </a:ext>
            </a:extLst>
          </p:cNvPr>
          <p:cNvSpPr/>
          <p:nvPr/>
        </p:nvSpPr>
        <p:spPr>
          <a:xfrm>
            <a:off x="7851859" y="4405453"/>
            <a:ext cx="3307344"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OR education adviser</a:t>
            </a:r>
          </a:p>
          <a:p>
            <a:pPr algn="ctr"/>
            <a:r>
              <a:rPr lang="en-GB" sz="1600" b="1">
                <a:latin typeface="Arial" panose="020B0604020202020204" pitchFamily="34" charset="0"/>
                <a:cs typeface="Arial" panose="020B0604020202020204" pitchFamily="34" charset="0"/>
              </a:rPr>
              <a:t>Major</a:t>
            </a:r>
          </a:p>
        </p:txBody>
      </p:sp>
      <p:sp>
        <p:nvSpPr>
          <p:cNvPr id="12" name="Rektangel: avrundede hjørner 11">
            <a:extLst>
              <a:ext uri="{FF2B5EF4-FFF2-40B4-BE49-F238E27FC236}">
                <a16:creationId xmlns:a16="http://schemas.microsoft.com/office/drawing/2014/main" id="{844B30EB-066F-3CEF-1F90-E82D7C4EB25D}"/>
              </a:ext>
            </a:extLst>
          </p:cNvPr>
          <p:cNvSpPr/>
          <p:nvPr/>
        </p:nvSpPr>
        <p:spPr>
          <a:xfrm>
            <a:off x="4339911" y="5854669"/>
            <a:ext cx="3307343" cy="585500"/>
          </a:xfrm>
          <a:prstGeom prst="roundRect">
            <a:avLst/>
          </a:prstGeom>
          <a:solidFill>
            <a:srgbClr val="0070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Admission coordinator</a:t>
            </a:r>
          </a:p>
          <a:p>
            <a:pPr algn="ctr"/>
            <a:r>
              <a:rPr lang="en-GB" sz="1600" b="1">
                <a:latin typeface="Arial" panose="020B0604020202020204" pitchFamily="34" charset="0"/>
                <a:cs typeface="Arial" panose="020B0604020202020204" pitchFamily="34" charset="0"/>
              </a:rPr>
              <a:t>Civilian</a:t>
            </a:r>
          </a:p>
        </p:txBody>
      </p:sp>
      <p:sp>
        <p:nvSpPr>
          <p:cNvPr id="14" name="TekstSylinder 13">
            <a:extLst>
              <a:ext uri="{FF2B5EF4-FFF2-40B4-BE49-F238E27FC236}">
                <a16:creationId xmlns:a16="http://schemas.microsoft.com/office/drawing/2014/main" id="{5C7F15C3-7403-4084-DBB4-7A618D18D905}"/>
              </a:ext>
            </a:extLst>
          </p:cNvPr>
          <p:cNvSpPr txBox="1"/>
          <p:nvPr/>
        </p:nvSpPr>
        <p:spPr>
          <a:xfrm>
            <a:off x="0" y="840230"/>
            <a:ext cx="12192000" cy="461665"/>
          </a:xfrm>
          <a:prstGeom prst="rect">
            <a:avLst/>
          </a:prstGeom>
          <a:solidFill>
            <a:schemeClr val="bg1"/>
          </a:solidFill>
        </p:spPr>
        <p:txBody>
          <a:bodyPr wrap="square" rtlCol="0">
            <a:spAutoFit/>
          </a:bodyPr>
          <a:lstStyle/>
          <a:p>
            <a:pPr algn="ctr"/>
            <a:r>
              <a:rPr lang="nb-NO" sz="2400" b="1" dirty="0">
                <a:latin typeface="Arial" panose="020B0604020202020204" pitchFamily="34" charset="0"/>
                <a:cs typeface="Arial" panose="020B0604020202020204" pitchFamily="34" charset="0"/>
              </a:rPr>
              <a:t>Norwegian Defence University College - ADL Unit</a:t>
            </a:r>
          </a:p>
        </p:txBody>
      </p:sp>
      <p:sp>
        <p:nvSpPr>
          <p:cNvPr id="3" name="Google Shape;142;p9">
            <a:extLst>
              <a:ext uri="{FF2B5EF4-FFF2-40B4-BE49-F238E27FC236}">
                <a16:creationId xmlns:a16="http://schemas.microsoft.com/office/drawing/2014/main" id="{79C24FAD-BEB2-E487-C6C6-425C92C3EEA5}"/>
              </a:ext>
            </a:extLst>
          </p:cNvPr>
          <p:cNvSpPr txBox="1">
            <a:spLocks noGrp="1"/>
          </p:cNvSpPr>
          <p:nvPr/>
        </p:nvSpPr>
        <p:spPr>
          <a:xfrm>
            <a:off x="0" y="0"/>
            <a:ext cx="12192000" cy="841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pPr marL="0" lvl="0" indent="0" algn="ctr" rtl="0">
              <a:spcBef>
                <a:spcPts val="0"/>
              </a:spcBef>
              <a:spcAft>
                <a:spcPts val="0"/>
              </a:spcAft>
              <a:buNone/>
            </a:pPr>
            <a:r>
              <a:rPr lang="en-US" dirty="0"/>
              <a:t>Organization of Nordic ADL Units</a:t>
            </a:r>
            <a:endParaRPr dirty="0"/>
          </a:p>
        </p:txBody>
      </p:sp>
      <p:pic>
        <p:nvPicPr>
          <p:cNvPr id="4" name="Bilde 3" descr="Et bilde som inneholder symbol, flagg&#10;&#10;Automatisk generert beskrivelse">
            <a:extLst>
              <a:ext uri="{FF2B5EF4-FFF2-40B4-BE49-F238E27FC236}">
                <a16:creationId xmlns:a16="http://schemas.microsoft.com/office/drawing/2014/main" id="{64E5F713-214D-0538-AA9C-2C7C6FF36F87}"/>
              </a:ext>
            </a:extLst>
          </p:cNvPr>
          <p:cNvPicPr>
            <a:picLocks noChangeAspect="1"/>
          </p:cNvPicPr>
          <p:nvPr/>
        </p:nvPicPr>
        <p:blipFill>
          <a:blip r:embed="rId3"/>
          <a:stretch>
            <a:fillRect/>
          </a:stretch>
        </p:blipFill>
        <p:spPr>
          <a:xfrm>
            <a:off x="723997" y="905522"/>
            <a:ext cx="1244535" cy="862416"/>
          </a:xfrm>
          <a:prstGeom prst="rect">
            <a:avLst/>
          </a:prstGeom>
        </p:spPr>
      </p:pic>
      <p:pic>
        <p:nvPicPr>
          <p:cNvPr id="6" name="Bilde 5" descr="Et bilde som inneholder symbol, emblem, våpenmerke, krone&#10;&#10;Automatisk generert beskrivelse">
            <a:extLst>
              <a:ext uri="{FF2B5EF4-FFF2-40B4-BE49-F238E27FC236}">
                <a16:creationId xmlns:a16="http://schemas.microsoft.com/office/drawing/2014/main" id="{CB8F382F-0A00-BD7B-8446-22CB9F818EC3}"/>
              </a:ext>
            </a:extLst>
          </p:cNvPr>
          <p:cNvPicPr>
            <a:picLocks noChangeAspect="1"/>
          </p:cNvPicPr>
          <p:nvPr/>
        </p:nvPicPr>
        <p:blipFill>
          <a:blip r:embed="rId4"/>
          <a:stretch>
            <a:fillRect/>
          </a:stretch>
        </p:blipFill>
        <p:spPr>
          <a:xfrm>
            <a:off x="10406728" y="736131"/>
            <a:ext cx="752475" cy="1343025"/>
          </a:xfrm>
          <a:prstGeom prst="rect">
            <a:avLst/>
          </a:prstGeom>
        </p:spPr>
      </p:pic>
      <p:sp>
        <p:nvSpPr>
          <p:cNvPr id="7" name="Pladsholder til tekst 2">
            <a:extLst>
              <a:ext uri="{FF2B5EF4-FFF2-40B4-BE49-F238E27FC236}">
                <a16:creationId xmlns:a16="http://schemas.microsoft.com/office/drawing/2014/main" id="{78CFBD42-2222-3694-13D5-AE9FB4836F7B}"/>
              </a:ext>
            </a:extLst>
          </p:cNvPr>
          <p:cNvSpPr txBox="1">
            <a:spLocks/>
          </p:cNvSpPr>
          <p:nvPr/>
        </p:nvSpPr>
        <p:spPr>
          <a:xfrm>
            <a:off x="210662" y="1670376"/>
            <a:ext cx="2135079" cy="4633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292100" algn="l" rtl="0">
              <a:lnSpc>
                <a:spcPct val="100000"/>
              </a:lnSpc>
              <a:spcBef>
                <a:spcPts val="400"/>
              </a:spcBef>
              <a:spcAft>
                <a:spcPts val="0"/>
              </a:spcAft>
              <a:buClr>
                <a:schemeClr val="dk1"/>
              </a:buClr>
              <a:buSzPts val="1000"/>
              <a:buFont typeface="Noto Sans Symbols"/>
              <a:buChar char="■"/>
              <a:defRPr sz="2000" b="0" i="0" u="none" strike="noStrike" cap="none">
                <a:solidFill>
                  <a:schemeClr val="dk1"/>
                </a:solidFill>
                <a:latin typeface="Arial Narrow"/>
                <a:ea typeface="Arial Narrow"/>
                <a:cs typeface="Arial Narrow"/>
                <a:sym typeface="Arial Narrow"/>
              </a:defRPr>
            </a:lvl3pPr>
            <a:lvl4pPr marL="1828800" marR="0" lvl="3" indent="-291464" algn="l" rtl="0">
              <a:lnSpc>
                <a:spcPct val="100000"/>
              </a:lnSpc>
              <a:spcBef>
                <a:spcPts val="360"/>
              </a:spcBef>
              <a:spcAft>
                <a:spcPts val="0"/>
              </a:spcAft>
              <a:buClr>
                <a:schemeClr val="dk1"/>
              </a:buClr>
              <a:buSzPts val="990"/>
              <a:buFont typeface="Noto Sans Symbols"/>
              <a:buChar char="■"/>
              <a:defRPr sz="1800" b="0" i="0" u="none" strike="noStrike" cap="none">
                <a:solidFill>
                  <a:schemeClr val="dk1"/>
                </a:solidFill>
                <a:latin typeface="Arial Narrow"/>
                <a:ea typeface="Arial Narrow"/>
                <a:cs typeface="Arial Narrow"/>
                <a:sym typeface="Arial Narrow"/>
              </a:defRPr>
            </a:lvl4pPr>
            <a:lvl5pPr marL="2286000" marR="0" lvl="4" indent="-285750" algn="l" rtl="0">
              <a:lnSpc>
                <a:spcPct val="100000"/>
              </a:lnSpc>
              <a:spcBef>
                <a:spcPts val="360"/>
              </a:spcBef>
              <a:spcAft>
                <a:spcPts val="0"/>
              </a:spcAft>
              <a:buClr>
                <a:schemeClr val="dk1"/>
              </a:buClr>
              <a:buSzPts val="900"/>
              <a:buFont typeface="Noto Sans Symbols"/>
              <a:buChar char="■"/>
              <a:defRPr sz="1800" b="0" i="0" u="none" strike="noStrike" cap="none">
                <a:solidFill>
                  <a:schemeClr val="dk1"/>
                </a:solidFill>
                <a:latin typeface="Arial Narrow"/>
                <a:ea typeface="Arial Narrow"/>
                <a:cs typeface="Arial Narrow"/>
                <a:sym typeface="Arial Narrow"/>
              </a:defRPr>
            </a:lvl5pPr>
            <a:lvl6pPr marL="2743200" marR="0" lvl="5"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Noto Sans Symbols"/>
              <a:buChar char="■"/>
              <a:defRPr sz="2667" b="0" i="0" u="none" strike="noStrike" cap="none">
                <a:solidFill>
                  <a:schemeClr val="dk1"/>
                </a:solidFill>
                <a:latin typeface="Tahoma"/>
                <a:ea typeface="Tahoma"/>
                <a:cs typeface="Tahoma"/>
                <a:sym typeface="Tahoma"/>
              </a:defRPr>
            </a:lvl9pPr>
          </a:lstStyle>
          <a:p>
            <a:pPr marL="95250" indent="0" algn="ctr">
              <a:buFont typeface="Noto Sans Symbols"/>
              <a:buNone/>
            </a:pPr>
            <a:r>
              <a:rPr lang="da-DK" sz="2400" b="1" dirty="0">
                <a:latin typeface="Arial"/>
              </a:rPr>
              <a:t>Norway</a:t>
            </a:r>
          </a:p>
        </p:txBody>
      </p:sp>
    </p:spTree>
    <p:extLst>
      <p:ext uri="{BB962C8B-B14F-4D97-AF65-F5344CB8AC3E}">
        <p14:creationId xmlns:p14="http://schemas.microsoft.com/office/powerpoint/2010/main" val="8879036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sldNum" idx="12"/>
          </p:nvPr>
        </p:nvSpPr>
        <p:spPr>
          <a:xfrm>
            <a:off x="7662746" y="6161050"/>
            <a:ext cx="2133600" cy="244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600">
                <a:solidFill>
                  <a:srgbClr val="000000"/>
                </a:solidFill>
                <a:latin typeface="Arial"/>
                <a:ea typeface="Arial"/>
                <a:cs typeface="Arial"/>
                <a:sym typeface="Arial"/>
              </a:rPr>
              <a:t>9</a:t>
            </a:fld>
            <a:endParaRPr sz="1600">
              <a:solidFill>
                <a:srgbClr val="000000"/>
              </a:solidFill>
              <a:latin typeface="Arial"/>
              <a:ea typeface="Arial"/>
              <a:cs typeface="Arial"/>
              <a:sym typeface="Arial"/>
            </a:endParaRPr>
          </a:p>
        </p:txBody>
      </p:sp>
      <p:pic>
        <p:nvPicPr>
          <p:cNvPr id="150" name="Google Shape;150;p10"/>
          <p:cNvPicPr preferRelativeResize="0"/>
          <p:nvPr/>
        </p:nvPicPr>
        <p:blipFill>
          <a:blip r:embed="rId3">
            <a:alphaModFix/>
          </a:blip>
          <a:stretch>
            <a:fillRect/>
          </a:stretch>
        </p:blipFill>
        <p:spPr>
          <a:xfrm>
            <a:off x="10482185" y="946260"/>
            <a:ext cx="1528676" cy="934511"/>
          </a:xfrm>
          <a:prstGeom prst="rect">
            <a:avLst/>
          </a:prstGeom>
          <a:noFill/>
          <a:ln>
            <a:noFill/>
          </a:ln>
        </p:spPr>
      </p:pic>
      <p:sp>
        <p:nvSpPr>
          <p:cNvPr id="151" name="Google Shape;151;p10"/>
          <p:cNvSpPr txBox="1">
            <a:spLocks noGrp="1"/>
          </p:cNvSpPr>
          <p:nvPr>
            <p:ph type="title"/>
          </p:nvPr>
        </p:nvSpPr>
        <p:spPr>
          <a:xfrm>
            <a:off x="0" y="0"/>
            <a:ext cx="12192000" cy="84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Organization of Nordic ADL Units</a:t>
            </a:r>
            <a:endParaRPr dirty="0"/>
          </a:p>
        </p:txBody>
      </p:sp>
      <p:sp>
        <p:nvSpPr>
          <p:cNvPr id="152" name="Google Shape;152;p10"/>
          <p:cNvSpPr txBox="1"/>
          <p:nvPr/>
        </p:nvSpPr>
        <p:spPr>
          <a:xfrm>
            <a:off x="2001827" y="844041"/>
            <a:ext cx="7671082" cy="639300"/>
          </a:xfrm>
          <a:prstGeom prst="rect">
            <a:avLst/>
          </a:prstGeom>
          <a:noFill/>
          <a:ln>
            <a:noFill/>
          </a:ln>
        </p:spPr>
        <p:txBody>
          <a:bodyPr spcFirstLastPara="1" wrap="square" lIns="91425" tIns="91425" rIns="91425" bIns="91425" anchor="t" anchorCtr="0">
            <a:noAutofit/>
          </a:bodyPr>
          <a:lstStyle/>
          <a:p>
            <a:pPr algn="ctr"/>
            <a:r>
              <a:rPr lang="en-US" sz="2500" b="1" dirty="0">
                <a:solidFill>
                  <a:schemeClr val="dk1"/>
                </a:solidFill>
                <a:latin typeface="Arial Narrow"/>
                <a:ea typeface="Arial Narrow"/>
                <a:cs typeface="Arial Narrow"/>
                <a:sym typeface="Arial Narrow"/>
              </a:rPr>
              <a:t>Military Academy Halmstad </a:t>
            </a:r>
            <a:endParaRPr lang="nb-NO" sz="2500" b="1" dirty="0">
              <a:solidFill>
                <a:schemeClr val="dk1"/>
              </a:solidFill>
              <a:latin typeface="Arial Narrow"/>
              <a:ea typeface="Arial Narrow"/>
              <a:cs typeface="Arial Narrow"/>
              <a:sym typeface="Arial Narrow"/>
            </a:endParaRPr>
          </a:p>
          <a:p>
            <a:pPr marL="0" lvl="0" indent="0" algn="ctr">
              <a:spcBef>
                <a:spcPts val="0"/>
              </a:spcBef>
              <a:spcAft>
                <a:spcPts val="0"/>
              </a:spcAft>
              <a:buNone/>
            </a:pPr>
            <a:r>
              <a:rPr lang="en-US" sz="2500" b="1" dirty="0">
                <a:solidFill>
                  <a:schemeClr val="dk1"/>
                </a:solidFill>
                <a:latin typeface="Arial Narrow"/>
                <a:ea typeface="Arial Narrow"/>
                <a:cs typeface="Arial Narrow"/>
                <a:sym typeface="Arial Narrow"/>
              </a:rPr>
              <a:t>SWAF Development Unit for Leadership &amp; Pedagogy</a:t>
            </a:r>
            <a:endParaRPr sz="2500" b="1" dirty="0">
              <a:solidFill>
                <a:schemeClr val="dk1"/>
              </a:solidFill>
              <a:latin typeface="Arial Narrow"/>
              <a:ea typeface="Arial Narrow"/>
              <a:cs typeface="Arial Narrow"/>
            </a:endParaRPr>
          </a:p>
        </p:txBody>
      </p:sp>
      <p:sp>
        <p:nvSpPr>
          <p:cNvPr id="153" name="Google Shape;153;p10"/>
          <p:cNvSpPr/>
          <p:nvPr/>
        </p:nvSpPr>
        <p:spPr>
          <a:xfrm>
            <a:off x="4831683" y="1860616"/>
            <a:ext cx="2050800" cy="590100"/>
          </a:xfrm>
          <a:prstGeom prst="roundRect">
            <a:avLst>
              <a:gd name="adj" fmla="val 50000"/>
            </a:avLst>
          </a:prstGeom>
          <a:solidFill>
            <a:srgbClr val="0942A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dirty="0">
                <a:solidFill>
                  <a:srgbClr val="FFFFFF"/>
                </a:solidFill>
                <a:latin typeface="Roboto"/>
                <a:ea typeface="Roboto"/>
                <a:cs typeface="Roboto"/>
                <a:sym typeface="Roboto"/>
              </a:rPr>
              <a:t>Head of Unit</a:t>
            </a:r>
            <a:endParaRPr sz="1300" dirty="0">
              <a:solidFill>
                <a:srgbClr val="FFFFFF"/>
              </a:solidFill>
              <a:latin typeface="Roboto"/>
              <a:ea typeface="Roboto"/>
              <a:cs typeface="Roboto"/>
              <a:sym typeface="Roboto"/>
            </a:endParaRPr>
          </a:p>
          <a:p>
            <a:pPr marL="0" lvl="0" indent="0" algn="ctr" rtl="0">
              <a:spcBef>
                <a:spcPts val="0"/>
              </a:spcBef>
              <a:spcAft>
                <a:spcPts val="0"/>
              </a:spcAft>
              <a:buNone/>
            </a:pPr>
            <a:r>
              <a:rPr lang="en-US" sz="1300" dirty="0">
                <a:solidFill>
                  <a:srgbClr val="FFFFFF"/>
                </a:solidFill>
                <a:latin typeface="Roboto"/>
                <a:ea typeface="Roboto"/>
                <a:cs typeface="Roboto"/>
                <a:sym typeface="Roboto"/>
              </a:rPr>
              <a:t>LtCol</a:t>
            </a:r>
            <a:endParaRPr sz="1300" dirty="0">
              <a:solidFill>
                <a:srgbClr val="FFFFFF"/>
              </a:solidFill>
              <a:latin typeface="Roboto"/>
              <a:ea typeface="Roboto"/>
              <a:cs typeface="Roboto"/>
              <a:sym typeface="Roboto"/>
            </a:endParaRPr>
          </a:p>
        </p:txBody>
      </p:sp>
      <p:sp>
        <p:nvSpPr>
          <p:cNvPr id="154" name="Google Shape;154;p10"/>
          <p:cNvSpPr/>
          <p:nvPr/>
        </p:nvSpPr>
        <p:spPr>
          <a:xfrm>
            <a:off x="7192079" y="3060217"/>
            <a:ext cx="2050800" cy="590100"/>
          </a:xfrm>
          <a:prstGeom prst="roundRect">
            <a:avLst>
              <a:gd name="adj" fmla="val 50000"/>
            </a:avLst>
          </a:prstGeom>
          <a:solidFill>
            <a:srgbClr val="0C57D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Head of ADL</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US" sz="1300">
                <a:solidFill>
                  <a:srgbClr val="FFFFFF"/>
                </a:solidFill>
                <a:latin typeface="Roboto"/>
                <a:ea typeface="Roboto"/>
                <a:cs typeface="Roboto"/>
                <a:sym typeface="Roboto"/>
              </a:rPr>
              <a:t>OF 3</a:t>
            </a:r>
            <a:endParaRPr sz="1300">
              <a:solidFill>
                <a:srgbClr val="FFFFFF"/>
              </a:solidFill>
              <a:latin typeface="Roboto"/>
              <a:ea typeface="Roboto"/>
              <a:cs typeface="Roboto"/>
              <a:sym typeface="Roboto"/>
            </a:endParaRPr>
          </a:p>
        </p:txBody>
      </p:sp>
      <p:sp>
        <p:nvSpPr>
          <p:cNvPr id="155" name="Google Shape;155;p10"/>
          <p:cNvSpPr/>
          <p:nvPr/>
        </p:nvSpPr>
        <p:spPr>
          <a:xfrm>
            <a:off x="2471287" y="3060217"/>
            <a:ext cx="2050800" cy="590100"/>
          </a:xfrm>
          <a:prstGeom prst="roundRect">
            <a:avLst>
              <a:gd name="adj" fmla="val 50000"/>
            </a:avLst>
          </a:prstGeom>
          <a:solidFill>
            <a:srgbClr val="0C57D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Head of Leadership</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US" sz="1300">
                <a:solidFill>
                  <a:srgbClr val="FFFFFF"/>
                </a:solidFill>
                <a:latin typeface="Roboto"/>
                <a:ea typeface="Roboto"/>
                <a:cs typeface="Roboto"/>
                <a:sym typeface="Roboto"/>
              </a:rPr>
              <a:t>OR 8</a:t>
            </a:r>
            <a:endParaRPr sz="1300">
              <a:solidFill>
                <a:srgbClr val="FFFFFF"/>
              </a:solidFill>
              <a:latin typeface="Roboto"/>
              <a:ea typeface="Roboto"/>
              <a:cs typeface="Roboto"/>
              <a:sym typeface="Roboto"/>
            </a:endParaRPr>
          </a:p>
        </p:txBody>
      </p:sp>
      <p:sp>
        <p:nvSpPr>
          <p:cNvPr id="156" name="Google Shape;156;p10"/>
          <p:cNvSpPr/>
          <p:nvPr/>
        </p:nvSpPr>
        <p:spPr>
          <a:xfrm>
            <a:off x="1344292" y="4259819"/>
            <a:ext cx="2050800" cy="590100"/>
          </a:xfrm>
          <a:prstGeom prst="roundRect">
            <a:avLst>
              <a:gd name="adj" fmla="val 50000"/>
            </a:avLst>
          </a:prstGeom>
          <a:solidFill>
            <a:srgbClr val="0D5C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Project Manager</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US" sz="1300">
                <a:solidFill>
                  <a:srgbClr val="FFFFFF"/>
                </a:solidFill>
                <a:latin typeface="Roboto"/>
                <a:ea typeface="Roboto"/>
                <a:cs typeface="Roboto"/>
                <a:sym typeface="Roboto"/>
              </a:rPr>
              <a:t>OR 8</a:t>
            </a:r>
            <a:endParaRPr sz="1300">
              <a:solidFill>
                <a:srgbClr val="FFFFFF"/>
              </a:solidFill>
              <a:latin typeface="Roboto"/>
              <a:ea typeface="Roboto"/>
              <a:cs typeface="Roboto"/>
              <a:sym typeface="Roboto"/>
            </a:endParaRPr>
          </a:p>
        </p:txBody>
      </p:sp>
      <p:sp>
        <p:nvSpPr>
          <p:cNvPr id="157" name="Google Shape;157;p10"/>
          <p:cNvSpPr/>
          <p:nvPr/>
        </p:nvSpPr>
        <p:spPr>
          <a:xfrm>
            <a:off x="3598283" y="4259819"/>
            <a:ext cx="2050800" cy="590100"/>
          </a:xfrm>
          <a:prstGeom prst="roundRect">
            <a:avLst>
              <a:gd name="adj" fmla="val 50000"/>
            </a:avLst>
          </a:prstGeom>
          <a:solidFill>
            <a:srgbClr val="0D5C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Project Manager</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US" sz="1300">
                <a:solidFill>
                  <a:srgbClr val="FFFFFF"/>
                </a:solidFill>
                <a:latin typeface="Roboto"/>
                <a:ea typeface="Roboto"/>
                <a:cs typeface="Roboto"/>
                <a:sym typeface="Roboto"/>
              </a:rPr>
              <a:t>Civ (PhD)</a:t>
            </a:r>
            <a:endParaRPr sz="1300">
              <a:solidFill>
                <a:srgbClr val="FFFFFF"/>
              </a:solidFill>
              <a:latin typeface="Roboto"/>
              <a:ea typeface="Roboto"/>
              <a:cs typeface="Roboto"/>
              <a:sym typeface="Roboto"/>
            </a:endParaRPr>
          </a:p>
          <a:p>
            <a:pPr marL="0" lvl="0" indent="0" algn="ctr" rtl="0">
              <a:spcBef>
                <a:spcPts val="0"/>
              </a:spcBef>
              <a:spcAft>
                <a:spcPts val="0"/>
              </a:spcAft>
              <a:buNone/>
            </a:pPr>
            <a:endParaRPr sz="1300">
              <a:solidFill>
                <a:srgbClr val="FFFFFF"/>
              </a:solidFill>
              <a:latin typeface="Roboto"/>
              <a:ea typeface="Roboto"/>
              <a:cs typeface="Roboto"/>
              <a:sym typeface="Roboto"/>
            </a:endParaRPr>
          </a:p>
        </p:txBody>
      </p:sp>
      <p:sp>
        <p:nvSpPr>
          <p:cNvPr id="158" name="Google Shape;158;p10"/>
          <p:cNvSpPr/>
          <p:nvPr/>
        </p:nvSpPr>
        <p:spPr>
          <a:xfrm>
            <a:off x="6065092" y="4259819"/>
            <a:ext cx="2050800" cy="590100"/>
          </a:xfrm>
          <a:prstGeom prst="roundRect">
            <a:avLst>
              <a:gd name="adj" fmla="val 50000"/>
            </a:avLst>
          </a:prstGeom>
          <a:solidFill>
            <a:srgbClr val="0D5C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Project Manager</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US" sz="1300">
                <a:solidFill>
                  <a:srgbClr val="FFFFFF"/>
                </a:solidFill>
                <a:latin typeface="Roboto"/>
                <a:ea typeface="Roboto"/>
                <a:cs typeface="Roboto"/>
                <a:sym typeface="Roboto"/>
              </a:rPr>
              <a:t>OF 3</a:t>
            </a:r>
            <a:endParaRPr sz="1300">
              <a:solidFill>
                <a:srgbClr val="FFFFFF"/>
              </a:solidFill>
              <a:latin typeface="Roboto"/>
              <a:ea typeface="Roboto"/>
              <a:cs typeface="Roboto"/>
              <a:sym typeface="Roboto"/>
            </a:endParaRPr>
          </a:p>
        </p:txBody>
      </p:sp>
      <p:sp>
        <p:nvSpPr>
          <p:cNvPr id="159" name="Google Shape;159;p10"/>
          <p:cNvSpPr/>
          <p:nvPr/>
        </p:nvSpPr>
        <p:spPr>
          <a:xfrm>
            <a:off x="8319083" y="4259819"/>
            <a:ext cx="2050800" cy="590100"/>
          </a:xfrm>
          <a:prstGeom prst="roundRect">
            <a:avLst>
              <a:gd name="adj" fmla="val 50000"/>
            </a:avLst>
          </a:prstGeom>
          <a:solidFill>
            <a:srgbClr val="0D5C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Project manager</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US" sz="1300">
                <a:solidFill>
                  <a:srgbClr val="FFFFFF"/>
                </a:solidFill>
                <a:latin typeface="Roboto"/>
                <a:ea typeface="Roboto"/>
                <a:cs typeface="Roboto"/>
                <a:sym typeface="Roboto"/>
              </a:rPr>
              <a:t>OR 7</a:t>
            </a:r>
            <a:endParaRPr sz="1300">
              <a:solidFill>
                <a:srgbClr val="FFFFFF"/>
              </a:solidFill>
              <a:latin typeface="Roboto"/>
              <a:ea typeface="Roboto"/>
              <a:cs typeface="Roboto"/>
              <a:sym typeface="Roboto"/>
            </a:endParaRPr>
          </a:p>
        </p:txBody>
      </p:sp>
      <p:cxnSp>
        <p:nvCxnSpPr>
          <p:cNvPr id="160" name="Google Shape;160;p10"/>
          <p:cNvCxnSpPr>
            <a:cxnSpLocks/>
          </p:cNvCxnSpPr>
          <p:nvPr/>
        </p:nvCxnSpPr>
        <p:spPr>
          <a:xfrm rot="16200000" flipH="1">
            <a:off x="6732483" y="1575316"/>
            <a:ext cx="609501" cy="2360396"/>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61" name="Google Shape;161;p10"/>
          <p:cNvCxnSpPr>
            <a:cxnSpLocks/>
          </p:cNvCxnSpPr>
          <p:nvPr/>
        </p:nvCxnSpPr>
        <p:spPr>
          <a:xfrm rot="5400000" flipH="1" flipV="1">
            <a:off x="4372087" y="1575217"/>
            <a:ext cx="609501" cy="2360396"/>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62" name="Google Shape;162;p10"/>
          <p:cNvCxnSpPr>
            <a:cxnSpLocks/>
          </p:cNvCxnSpPr>
          <p:nvPr/>
        </p:nvCxnSpPr>
        <p:spPr>
          <a:xfrm rot="16200000" flipH="1">
            <a:off x="3755437" y="3391567"/>
            <a:ext cx="609502" cy="1126996"/>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63" name="Google Shape;163;p10"/>
          <p:cNvCxnSpPr>
            <a:cxnSpLocks/>
          </p:cNvCxnSpPr>
          <p:nvPr/>
        </p:nvCxnSpPr>
        <p:spPr>
          <a:xfrm rot="5400000" flipH="1" flipV="1">
            <a:off x="2628442" y="3391469"/>
            <a:ext cx="609502" cy="1126995"/>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64" name="Google Shape;164;p10"/>
          <p:cNvCxnSpPr>
            <a:cxnSpLocks/>
          </p:cNvCxnSpPr>
          <p:nvPr/>
        </p:nvCxnSpPr>
        <p:spPr>
          <a:xfrm rot="16200000" flipH="1">
            <a:off x="8476229" y="3391567"/>
            <a:ext cx="609502" cy="1127004"/>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65" name="Google Shape;165;p10"/>
          <p:cNvCxnSpPr>
            <a:cxnSpLocks/>
          </p:cNvCxnSpPr>
          <p:nvPr/>
        </p:nvCxnSpPr>
        <p:spPr>
          <a:xfrm rot="5400000" flipH="1" flipV="1">
            <a:off x="7349242" y="3391469"/>
            <a:ext cx="609502" cy="1126987"/>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166" name="Google Shape;166;p10"/>
          <p:cNvSpPr/>
          <p:nvPr/>
        </p:nvSpPr>
        <p:spPr>
          <a:xfrm>
            <a:off x="500303" y="5468711"/>
            <a:ext cx="2050800" cy="590100"/>
          </a:xfrm>
          <a:prstGeom prst="roundRect">
            <a:avLst>
              <a:gd name="adj" fmla="val 50000"/>
            </a:avLst>
          </a:prstGeom>
          <a:solidFill>
            <a:srgbClr val="0E63F0"/>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Project Manager</a:t>
            </a:r>
            <a:endParaRPr sz="13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Civ</a:t>
            </a:r>
            <a:endParaRPr sz="1300">
              <a:solidFill>
                <a:srgbClr val="FFFFFF"/>
              </a:solidFill>
              <a:latin typeface="Roboto"/>
              <a:ea typeface="Roboto"/>
              <a:cs typeface="Roboto"/>
              <a:sym typeface="Roboto"/>
            </a:endParaRPr>
          </a:p>
        </p:txBody>
      </p:sp>
      <p:sp>
        <p:nvSpPr>
          <p:cNvPr id="167" name="Google Shape;167;p10"/>
          <p:cNvSpPr/>
          <p:nvPr/>
        </p:nvSpPr>
        <p:spPr>
          <a:xfrm>
            <a:off x="2577733" y="5459419"/>
            <a:ext cx="2050800" cy="590100"/>
          </a:xfrm>
          <a:prstGeom prst="roundRect">
            <a:avLst>
              <a:gd name="adj" fmla="val 50000"/>
            </a:avLst>
          </a:prstGeom>
          <a:solidFill>
            <a:srgbClr val="0E63F0"/>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Project Manager</a:t>
            </a:r>
            <a:endParaRPr sz="13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Civ</a:t>
            </a:r>
            <a:endParaRPr sz="1300">
              <a:solidFill>
                <a:srgbClr val="FFFFFF"/>
              </a:solidFill>
              <a:latin typeface="Roboto"/>
              <a:ea typeface="Roboto"/>
              <a:cs typeface="Roboto"/>
              <a:sym typeface="Roboto"/>
            </a:endParaRPr>
          </a:p>
        </p:txBody>
      </p:sp>
      <p:sp>
        <p:nvSpPr>
          <p:cNvPr id="168" name="Google Shape;168;p10"/>
          <p:cNvSpPr/>
          <p:nvPr/>
        </p:nvSpPr>
        <p:spPr>
          <a:xfrm>
            <a:off x="4831742" y="5459419"/>
            <a:ext cx="2050800" cy="590100"/>
          </a:xfrm>
          <a:prstGeom prst="roundRect">
            <a:avLst>
              <a:gd name="adj" fmla="val 50000"/>
            </a:avLst>
          </a:prstGeom>
          <a:solidFill>
            <a:srgbClr val="0E63F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Project Manager</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US" sz="1300">
                <a:solidFill>
                  <a:srgbClr val="FFFFFF"/>
                </a:solidFill>
                <a:latin typeface="Roboto"/>
                <a:ea typeface="Roboto"/>
                <a:cs typeface="Roboto"/>
                <a:sym typeface="Roboto"/>
              </a:rPr>
              <a:t>Civ</a:t>
            </a:r>
            <a:endParaRPr sz="1300">
              <a:solidFill>
                <a:srgbClr val="FFFFFF"/>
              </a:solidFill>
              <a:latin typeface="Roboto"/>
              <a:ea typeface="Roboto"/>
              <a:cs typeface="Roboto"/>
              <a:sym typeface="Roboto"/>
            </a:endParaRPr>
          </a:p>
        </p:txBody>
      </p:sp>
      <p:sp>
        <p:nvSpPr>
          <p:cNvPr id="169" name="Google Shape;169;p10"/>
          <p:cNvSpPr/>
          <p:nvPr/>
        </p:nvSpPr>
        <p:spPr>
          <a:xfrm>
            <a:off x="7085733" y="5459419"/>
            <a:ext cx="2050800" cy="590100"/>
          </a:xfrm>
          <a:prstGeom prst="roundRect">
            <a:avLst>
              <a:gd name="adj" fmla="val 50000"/>
            </a:avLst>
          </a:prstGeom>
          <a:solidFill>
            <a:srgbClr val="0E63F0"/>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Project Manager</a:t>
            </a:r>
            <a:endParaRPr sz="13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Civ</a:t>
            </a:r>
            <a:endParaRPr sz="1300">
              <a:solidFill>
                <a:srgbClr val="FFFFFF"/>
              </a:solidFill>
              <a:latin typeface="Roboto"/>
              <a:ea typeface="Roboto"/>
              <a:cs typeface="Roboto"/>
              <a:sym typeface="Roboto"/>
            </a:endParaRPr>
          </a:p>
        </p:txBody>
      </p:sp>
      <p:sp>
        <p:nvSpPr>
          <p:cNvPr id="170" name="Google Shape;170;p10"/>
          <p:cNvSpPr/>
          <p:nvPr/>
        </p:nvSpPr>
        <p:spPr>
          <a:xfrm>
            <a:off x="9339733" y="5459419"/>
            <a:ext cx="2050800" cy="590100"/>
          </a:xfrm>
          <a:prstGeom prst="roundRect">
            <a:avLst>
              <a:gd name="adj" fmla="val 50000"/>
            </a:avLst>
          </a:prstGeom>
          <a:solidFill>
            <a:srgbClr val="0E63F0"/>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Project Manager</a:t>
            </a:r>
            <a:endParaRPr sz="1300">
              <a:solidFill>
                <a:schemeClr val="lt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Civ</a:t>
            </a:r>
            <a:endParaRPr sz="1300">
              <a:solidFill>
                <a:srgbClr val="FFFFFF"/>
              </a:solidFill>
              <a:latin typeface="Roboto"/>
              <a:ea typeface="Roboto"/>
              <a:cs typeface="Roboto"/>
              <a:sym typeface="Roboto"/>
            </a:endParaRPr>
          </a:p>
        </p:txBody>
      </p:sp>
      <p:cxnSp>
        <p:nvCxnSpPr>
          <p:cNvPr id="171" name="Google Shape;171;p10"/>
          <p:cNvCxnSpPr>
            <a:stCxn id="166" idx="0"/>
            <a:endCxn id="156" idx="2"/>
          </p:cNvCxnSpPr>
          <p:nvPr/>
        </p:nvCxnSpPr>
        <p:spPr>
          <a:xfrm rot="5400000" flipH="1" flipV="1">
            <a:off x="1638301" y="4737321"/>
            <a:ext cx="618792" cy="843989"/>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72" name="Google Shape;172;p10"/>
          <p:cNvCxnSpPr>
            <a:cxnSpLocks/>
          </p:cNvCxnSpPr>
          <p:nvPr/>
        </p:nvCxnSpPr>
        <p:spPr>
          <a:xfrm rot="16200000" flipV="1">
            <a:off x="2681683" y="4537969"/>
            <a:ext cx="609500" cy="1233441"/>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73" name="Google Shape;173;p10"/>
          <p:cNvCxnSpPr>
            <a:cxnSpLocks/>
          </p:cNvCxnSpPr>
          <p:nvPr/>
        </p:nvCxnSpPr>
        <p:spPr>
          <a:xfrm rot="5400000" flipH="1" flipV="1">
            <a:off x="6168992" y="4537969"/>
            <a:ext cx="609500" cy="123335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74" name="Google Shape;174;p10"/>
          <p:cNvCxnSpPr>
            <a:cxnSpLocks/>
          </p:cNvCxnSpPr>
          <p:nvPr/>
        </p:nvCxnSpPr>
        <p:spPr>
          <a:xfrm rot="16200000" flipV="1">
            <a:off x="7296033" y="4644319"/>
            <a:ext cx="609500" cy="1020641"/>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75" name="Google Shape;175;p10"/>
          <p:cNvCxnSpPr>
            <a:cxnSpLocks/>
          </p:cNvCxnSpPr>
          <p:nvPr/>
        </p:nvCxnSpPr>
        <p:spPr>
          <a:xfrm rot="16200000" flipV="1">
            <a:off x="9550033" y="4644319"/>
            <a:ext cx="609500" cy="1020650"/>
          </a:xfrm>
          <a:prstGeom prst="bentConnector3">
            <a:avLst>
              <a:gd name="adj1" fmla="val 50000"/>
            </a:avLst>
          </a:prstGeom>
          <a:noFill/>
          <a:ln w="9525" cap="flat" cmpd="sng">
            <a:solidFill>
              <a:srgbClr val="C2C2C2"/>
            </a:solidFill>
            <a:prstDash val="solid"/>
            <a:round/>
            <a:headEnd type="none" w="sm" len="sm"/>
            <a:tailEnd type="none" w="sm" len="sm"/>
          </a:ln>
        </p:spPr>
      </p:cxnSp>
      <p:pic>
        <p:nvPicPr>
          <p:cNvPr id="176" name="Google Shape;176;p10"/>
          <p:cNvPicPr preferRelativeResize="0"/>
          <p:nvPr/>
        </p:nvPicPr>
        <p:blipFill>
          <a:blip r:embed="rId4">
            <a:alphaModFix/>
          </a:blip>
          <a:stretch>
            <a:fillRect/>
          </a:stretch>
        </p:blipFill>
        <p:spPr>
          <a:xfrm>
            <a:off x="9255985" y="844550"/>
            <a:ext cx="838200" cy="1552575"/>
          </a:xfrm>
          <a:prstGeom prst="rect">
            <a:avLst/>
          </a:prstGeom>
          <a:noFill/>
          <a:ln>
            <a:noFill/>
          </a:ln>
        </p:spPr>
      </p:pic>
      <p:pic>
        <p:nvPicPr>
          <p:cNvPr id="177" name="Google Shape;177;p10"/>
          <p:cNvPicPr preferRelativeResize="0"/>
          <p:nvPr/>
        </p:nvPicPr>
        <p:blipFill>
          <a:blip r:embed="rId5">
            <a:alphaModFix/>
          </a:blip>
          <a:stretch>
            <a:fillRect/>
          </a:stretch>
        </p:blipFill>
        <p:spPr>
          <a:xfrm>
            <a:off x="1209756" y="848528"/>
            <a:ext cx="838200" cy="1507401"/>
          </a:xfrm>
          <a:prstGeom prst="rect">
            <a:avLst/>
          </a:prstGeom>
          <a:noFill/>
          <a:ln>
            <a:noFill/>
          </a:ln>
        </p:spPr>
      </p:pic>
      <p:sp>
        <p:nvSpPr>
          <p:cNvPr id="3" name="Pladsholder til tekst 2">
            <a:extLst>
              <a:ext uri="{FF2B5EF4-FFF2-40B4-BE49-F238E27FC236}">
                <a16:creationId xmlns:a16="http://schemas.microsoft.com/office/drawing/2014/main" id="{F4C8393F-FFF4-DB22-AF5D-D633C2C79E95}"/>
              </a:ext>
            </a:extLst>
          </p:cNvPr>
          <p:cNvSpPr>
            <a:spLocks noGrp="1"/>
          </p:cNvSpPr>
          <p:nvPr>
            <p:ph type="body" idx="1"/>
          </p:nvPr>
        </p:nvSpPr>
        <p:spPr>
          <a:xfrm>
            <a:off x="10127638" y="1860616"/>
            <a:ext cx="2135079" cy="463354"/>
          </a:xfrm>
        </p:spPr>
        <p:txBody>
          <a:bodyPr/>
          <a:lstStyle/>
          <a:p>
            <a:pPr marL="95250" indent="0" algn="ctr">
              <a:buNone/>
            </a:pPr>
            <a:r>
              <a:rPr lang="da-DK" sz="2400" b="1">
                <a:latin typeface="Arial"/>
              </a:rPr>
              <a:t>Sweden</a:t>
            </a:r>
          </a:p>
        </p:txBody>
      </p:sp>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c0b8bdd8-d286-4b74-bc5c-a60cf60f6939}" enabled="1" method="Standard" siteId="{f84861f0-b682-4e29-8d67-014158fc4021}" contentBits="0" removed="0"/>
</clbl:labelList>
</file>

<file path=docProps/app.xml><?xml version="1.0" encoding="utf-8"?>
<Properties xmlns="http://schemas.openxmlformats.org/officeDocument/2006/extended-properties" xmlns:vt="http://schemas.openxmlformats.org/officeDocument/2006/docPropsVTypes">
  <TotalTime>74</TotalTime>
  <Words>6693</Words>
  <Application>Microsoft Office PowerPoint</Application>
  <PresentationFormat>Widescreen</PresentationFormat>
  <Paragraphs>595</Paragraphs>
  <Slides>38</Slides>
  <Notes>38</Notes>
  <HiddenSlides>0</HiddenSlides>
  <MMClips>0</MMClips>
  <ScaleCrop>false</ScaleCrop>
  <HeadingPairs>
    <vt:vector size="6" baseType="variant">
      <vt:variant>
        <vt:lpstr>Brukte skrifter</vt:lpstr>
      </vt:variant>
      <vt:variant>
        <vt:i4>13</vt:i4>
      </vt:variant>
      <vt:variant>
        <vt:lpstr>Tema</vt:lpstr>
      </vt:variant>
      <vt:variant>
        <vt:i4>1</vt:i4>
      </vt:variant>
      <vt:variant>
        <vt:lpstr>Lysbildetitler</vt:lpstr>
      </vt:variant>
      <vt:variant>
        <vt:i4>38</vt:i4>
      </vt:variant>
    </vt:vector>
  </HeadingPairs>
  <TitlesOfParts>
    <vt:vector size="52" baseType="lpstr">
      <vt:lpstr>Aptos</vt:lpstr>
      <vt:lpstr>Arial</vt:lpstr>
      <vt:lpstr>Arial Narrow</vt:lpstr>
      <vt:lpstr>Arial,Sans-Serif</vt:lpstr>
      <vt:lpstr>Calibri</vt:lpstr>
      <vt:lpstr>Cambria</vt:lpstr>
      <vt:lpstr>Courier New</vt:lpstr>
      <vt:lpstr>Noto Sans Symbols</vt:lpstr>
      <vt:lpstr>Roboto</vt:lpstr>
      <vt:lpstr>Segoe UI</vt:lpstr>
      <vt:lpstr>Symbol</vt:lpstr>
      <vt:lpstr>Tahoma</vt:lpstr>
      <vt:lpstr>Times New Roman</vt:lpstr>
      <vt:lpstr>Blends</vt:lpstr>
      <vt:lpstr>PowerPoint-presentasjon</vt:lpstr>
      <vt:lpstr>Learning Outcomes </vt:lpstr>
      <vt:lpstr>Initial Collaboration Begins Among Nordic Countries </vt:lpstr>
      <vt:lpstr>ADL Forum of Experts (Historic Development)</vt:lpstr>
      <vt:lpstr>ADL Forum of Experts - Main Tasks</vt:lpstr>
      <vt:lpstr>Organzation of Nordic ADL Units</vt:lpstr>
      <vt:lpstr>Organization of Nordic ADL Units</vt:lpstr>
      <vt:lpstr>PowerPoint-presentasjon</vt:lpstr>
      <vt:lpstr>Organization of Nordic ADL Units</vt:lpstr>
      <vt:lpstr>The Story About the NORDEFCO ADL Conference </vt:lpstr>
      <vt:lpstr>The Story About the NORDEFCO ADL Conference </vt:lpstr>
      <vt:lpstr>The Story About the NORDEFCO ADL Conference </vt:lpstr>
      <vt:lpstr>The Story About the NORDEFCO ADL Conference </vt:lpstr>
      <vt:lpstr>Ongoing Collaboration in the NORDEFCO Community</vt:lpstr>
      <vt:lpstr>Ongoing Collaboration</vt:lpstr>
      <vt:lpstr>Nordic Countries Directly Collaborate on Joint ADL Projects</vt:lpstr>
      <vt:lpstr>Technical Update and Life-Extending of Courses </vt:lpstr>
      <vt:lpstr>Contributing to International Learning Events</vt:lpstr>
      <vt:lpstr>ADL in Exercises</vt:lpstr>
      <vt:lpstr>PowerPoint-presentasjon</vt:lpstr>
      <vt:lpstr>Nordic VR Collaboration Going Forward</vt:lpstr>
      <vt:lpstr>Participation and Influencing Other International ADL Arenas </vt:lpstr>
      <vt:lpstr>Participation and Influencing Other International ADL Arenas </vt:lpstr>
      <vt:lpstr>Participation and Influencing Other International ADL Arenas </vt:lpstr>
      <vt:lpstr>Stronger Together</vt:lpstr>
      <vt:lpstr>Benefits of This Long Ongoing Collaboration – Examples </vt:lpstr>
      <vt:lpstr>Benefits of This Long Ongoing Collaboration – Examples Continued  </vt:lpstr>
      <vt:lpstr>Benefits of This Long Ongoing Collaboration – Examples Continued  </vt:lpstr>
      <vt:lpstr>The Way Forward</vt:lpstr>
      <vt:lpstr>The Way Forward/ Key Issues</vt:lpstr>
      <vt:lpstr>PowerPoint-presentasjon</vt:lpstr>
      <vt:lpstr>The Way Forward/ Key Issues</vt:lpstr>
      <vt:lpstr>Summary - Learning Objective 1</vt:lpstr>
      <vt:lpstr>PowerPoint-presentasjon</vt:lpstr>
      <vt:lpstr>PowerPoint-presentasjon</vt:lpstr>
      <vt:lpstr>PowerPoint-presentasjon</vt:lpstr>
      <vt:lpstr>The Way Forward</vt:lpstr>
      <vt:lpstr>Thank you for participating  www.nordicadl.com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Hamilton, Christopher A</dc:creator>
  <cp:lastModifiedBy>Geir Oluf Belgen Isaksen</cp:lastModifiedBy>
  <cp:revision>58</cp:revision>
  <dcterms:created xsi:type="dcterms:W3CDTF">2016-03-29T15:29:36Z</dcterms:created>
  <dcterms:modified xsi:type="dcterms:W3CDTF">2024-10-02T06:06:24Z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ClassificationContentMarkingFooterLocations">
    <vt:lpwstr>Blends:4</vt:lpwstr>
  </property>
  <property fmtid="{D5CDD505-2E9C-101B-9397-08002B2CF9AE}" pid="5" name="ClassificationContentMarkingFooterText">
    <vt:lpwstr>NATO UNCLASSIFIED</vt:lpwstr>
  </property>
  <property fmtid="{D5CDD505-2E9C-101B-9397-08002B2CF9AE}" pid="6" name="MSIP_Label_536d71ed-e286-42a1-8703-c1fd0ea2549c_Enabled">
    <vt:lpwstr>true</vt:lpwstr>
  </property>
  <property fmtid="{D5CDD505-2E9C-101B-9397-08002B2CF9AE}" pid="7" name="MSIP_Label_536d71ed-e286-42a1-8703-c1fd0ea2549c_SetDate">
    <vt:lpwstr>2024-06-11T07:46:04Z</vt:lpwstr>
  </property>
  <property fmtid="{D5CDD505-2E9C-101B-9397-08002B2CF9AE}" pid="8" name="MSIP_Label_536d71ed-e286-42a1-8703-c1fd0ea2549c_Method">
    <vt:lpwstr>Privileged</vt:lpwstr>
  </property>
  <property fmtid="{D5CDD505-2E9C-101B-9397-08002B2CF9AE}" pid="9" name="MSIP_Label_536d71ed-e286-42a1-8703-c1fd0ea2549c_Name">
    <vt:lpwstr>Ugradert – kan deles fritt</vt:lpwstr>
  </property>
  <property fmtid="{D5CDD505-2E9C-101B-9397-08002B2CF9AE}" pid="10" name="MSIP_Label_536d71ed-e286-42a1-8703-c1fd0ea2549c_SiteId">
    <vt:lpwstr>1e0e6195-b5ec-427a-9cc1-db95904592f9</vt:lpwstr>
  </property>
  <property fmtid="{D5CDD505-2E9C-101B-9397-08002B2CF9AE}" pid="11" name="MSIP_Label_536d71ed-e286-42a1-8703-c1fd0ea2549c_ActionId">
    <vt:lpwstr>aa010c69-1041-4bf7-bc29-8cb9384efa22</vt:lpwstr>
  </property>
  <property fmtid="{D5CDD505-2E9C-101B-9397-08002B2CF9AE}" pid="12" name="MSIP_Label_536d71ed-e286-42a1-8703-c1fd0ea2549c_ContentBits">
    <vt:lpwstr>0</vt:lpwstr>
  </property>
</Properties>
</file>