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5" r:id="rId4"/>
  </p:sldMasterIdLst>
  <p:notesMasterIdLst>
    <p:notesMasterId r:id="rId63"/>
  </p:notesMasterIdLst>
  <p:handoutMasterIdLst>
    <p:handoutMasterId r:id="rId64"/>
  </p:handoutMasterIdLst>
  <p:sldIdLst>
    <p:sldId id="631" r:id="rId5"/>
    <p:sldId id="625" r:id="rId6"/>
    <p:sldId id="587" r:id="rId7"/>
    <p:sldId id="633" r:id="rId8"/>
    <p:sldId id="589" r:id="rId9"/>
    <p:sldId id="586" r:id="rId10"/>
    <p:sldId id="654" r:id="rId11"/>
    <p:sldId id="626" r:id="rId12"/>
    <p:sldId id="537" r:id="rId13"/>
    <p:sldId id="535" r:id="rId14"/>
    <p:sldId id="540" r:id="rId15"/>
    <p:sldId id="608" r:id="rId16"/>
    <p:sldId id="622" r:id="rId17"/>
    <p:sldId id="603" r:id="rId18"/>
    <p:sldId id="604" r:id="rId19"/>
    <p:sldId id="634" r:id="rId20"/>
    <p:sldId id="652" r:id="rId21"/>
    <p:sldId id="601" r:id="rId22"/>
    <p:sldId id="547" r:id="rId23"/>
    <p:sldId id="546" r:id="rId24"/>
    <p:sldId id="548" r:id="rId25"/>
    <p:sldId id="612" r:id="rId26"/>
    <p:sldId id="610" r:id="rId27"/>
    <p:sldId id="600" r:id="rId28"/>
    <p:sldId id="541" r:id="rId29"/>
    <p:sldId id="572" r:id="rId30"/>
    <p:sldId id="573" r:id="rId31"/>
    <p:sldId id="574" r:id="rId32"/>
    <p:sldId id="575" r:id="rId33"/>
    <p:sldId id="602" r:id="rId34"/>
    <p:sldId id="635" r:id="rId35"/>
    <p:sldId id="549" r:id="rId36"/>
    <p:sldId id="538" r:id="rId37"/>
    <p:sldId id="550" r:id="rId38"/>
    <p:sldId id="551" r:id="rId39"/>
    <p:sldId id="653" r:id="rId40"/>
    <p:sldId id="557" r:id="rId41"/>
    <p:sldId id="569" r:id="rId42"/>
    <p:sldId id="636" r:id="rId43"/>
    <p:sldId id="617" r:id="rId44"/>
    <p:sldId id="620" r:id="rId45"/>
    <p:sldId id="621" r:id="rId46"/>
    <p:sldId id="645" r:id="rId47"/>
    <p:sldId id="646" r:id="rId48"/>
    <p:sldId id="624" r:id="rId49"/>
    <p:sldId id="648" r:id="rId50"/>
    <p:sldId id="605" r:id="rId51"/>
    <p:sldId id="637" r:id="rId52"/>
    <p:sldId id="627" r:id="rId53"/>
    <p:sldId id="628" r:id="rId54"/>
    <p:sldId id="649" r:id="rId55"/>
    <p:sldId id="650" r:id="rId56"/>
    <p:sldId id="638" r:id="rId57"/>
    <p:sldId id="651" r:id="rId58"/>
    <p:sldId id="576" r:id="rId59"/>
    <p:sldId id="536" r:id="rId60"/>
    <p:sldId id="655" r:id="rId61"/>
    <p:sldId id="639" r:id="rId62"/>
  </p:sldIdLst>
  <p:sldSz cx="12242800" cy="6845300"/>
  <p:notesSz cx="6845300" cy="122428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3"/>
    <a:srgbClr val="F2A622"/>
    <a:srgbClr val="007AD6"/>
    <a:srgbClr val="003E7E"/>
    <a:srgbClr val="D11242"/>
    <a:srgbClr val="D8DADB"/>
    <a:srgbClr val="0055A8"/>
    <a:srgbClr val="05417D"/>
    <a:srgbClr val="1E508C"/>
    <a:srgbClr val="AB0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1" autoAdjust="0"/>
    <p:restoredTop sz="89891" autoAdjust="0"/>
  </p:normalViewPr>
  <p:slideViewPr>
    <p:cSldViewPr>
      <p:cViewPr varScale="1">
        <p:scale>
          <a:sx n="87" d="100"/>
          <a:sy n="87" d="100"/>
        </p:scale>
        <p:origin x="144" y="46"/>
      </p:cViewPr>
      <p:guideLst>
        <p:guide orient="horz" pos="65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40" d="100"/>
          <a:sy n="140" d="100"/>
        </p:scale>
        <p:origin x="1866" y="-22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071BA6-81DD-4C2E-AEC0-32F60590E3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7038" cy="614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C9AEA-C495-4DB3-98EC-F08CD139E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76675" y="0"/>
            <a:ext cx="2967038" cy="614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303ED-1BF9-4221-8A31-A41B201B3E7E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0DE82-4C47-4CA4-BC9D-BE165F5012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628438"/>
            <a:ext cx="2967038" cy="614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D398E-A606-4292-9C1E-44FC87BEF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76675" y="11628438"/>
            <a:ext cx="2967038" cy="614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499AE-8D60-4C54-8A0D-0C2291918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9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6415" cy="613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7110" y="0"/>
            <a:ext cx="2966415" cy="613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89D9-DBD8-4CC6-9761-29A644EA7D59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1463" y="1008832"/>
            <a:ext cx="6437678" cy="360078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1711" y="5185296"/>
            <a:ext cx="6321092" cy="5040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629524"/>
            <a:ext cx="2966415" cy="613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7110" y="11629524"/>
            <a:ext cx="2966415" cy="613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6D5BB-C6CC-4A6A-9A48-4F47F636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5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86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EACC6-BC58-589C-9BD0-5472CF903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086263-6C19-83A5-E143-1A5C0F7D6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50585-A7BF-142D-0744-CE3417112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35971-6EA1-0D58-43E0-AA0FD8808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1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14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2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0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61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9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64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84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0DC1E-3729-7C84-2107-B08D8918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42BE9-FEA2-25E5-2BC2-765B25E96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31B224-2F04-2563-4AB0-A6AA4F8E5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583CB-EEF8-DB0F-F38D-CC145F911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65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A0462-4AC0-0B32-25E6-23256240B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B7894-37A0-628C-1371-CC2054100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853A2-2AF6-5E03-1A5B-D439260CD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DA3ED-3F3D-CE54-D0B5-024035F63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2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64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3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36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34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31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54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27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06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44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0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98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49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16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158C8-09BA-D1D6-5A06-2A40E5FA6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EA6FD7-3055-EC0C-8876-4A7BE0938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E9F51-4660-A4CF-66D7-DA55E21DB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D9972-56A6-6AC0-F24C-EE10F0EA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650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31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14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89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4161F-7090-3F6A-C490-9BBF95A3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08A63-C882-6324-E351-AA882CB65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7A3FC-D394-327E-E688-575363978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A2718-034F-6BED-0901-BF1893D71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33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8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95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2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6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158C8-09BA-D1D6-5A06-2A40E5FA6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EA6FD7-3055-EC0C-8876-4A7BE0938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E9F51-4660-A4CF-66D7-DA55E21DB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D9972-56A6-6AC0-F24C-EE10F0EA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9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3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7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2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08063"/>
            <a:ext cx="64420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D5BB-C6CC-4A6A-9A48-4F47F6360B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8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4723" y="1854905"/>
            <a:ext cx="10493354" cy="1227134"/>
          </a:xfrm>
        </p:spPr>
        <p:txBody>
          <a:bodyPr/>
          <a:lstStyle>
            <a:lvl1pPr marL="0" indent="0" algn="ctr">
              <a:buNone/>
              <a:defRPr sz="2795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8726" y="3558923"/>
            <a:ext cx="8514166" cy="1930545"/>
          </a:xfrm>
        </p:spPr>
        <p:txBody>
          <a:bodyPr/>
          <a:lstStyle>
            <a:lvl1pPr marL="0" indent="0" algn="ctr">
              <a:buNone/>
              <a:defRPr sz="2395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10562" y="6500535"/>
            <a:ext cx="1367401" cy="276167"/>
            <a:chOff x="2207996" y="6472185"/>
            <a:chExt cx="1361727" cy="27667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56700" cy="2766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98" b="1" dirty="0" err="1">
                  <a:latin typeface="Arial"/>
                  <a:cs typeface="Arial"/>
                </a:rPr>
                <a:t>NTSAToday</a:t>
              </a:r>
              <a:endParaRPr lang="en-US" sz="1198" b="1" dirty="0">
                <a:latin typeface="Arial"/>
                <a:cs typeface="Arial"/>
              </a:endParaRPr>
            </a:p>
          </p:txBody>
        </p:sp>
      </p:grpSp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1268F2DD-8B4A-B745-B423-049FE7016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035" y="6359483"/>
            <a:ext cx="1099250" cy="437491"/>
          </a:xfrm>
          <a:prstGeom prst="rect">
            <a:avLst/>
          </a:prstGeom>
        </p:spPr>
      </p:pic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8FAAA619-D59D-024E-83F2-04B759B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2238" y="6408077"/>
            <a:ext cx="825057" cy="340304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CD88B-3D8E-5930-8860-B89DE42D2953}"/>
              </a:ext>
            </a:extLst>
          </p:cNvPr>
          <p:cNvCxnSpPr/>
          <p:nvPr userDrawn="1"/>
        </p:nvCxnSpPr>
        <p:spPr bwMode="auto">
          <a:xfrm>
            <a:off x="0" y="1358669"/>
            <a:ext cx="12242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F177E-FD1D-3429-0967-6E06802473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769"/>
            <a:ext cx="12242800" cy="13599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790B48-04B0-C7FD-F0C1-BEFEA9C62337}"/>
              </a:ext>
            </a:extLst>
          </p:cNvPr>
          <p:cNvGrpSpPr/>
          <p:nvPr userDrawn="1"/>
        </p:nvGrpSpPr>
        <p:grpSpPr>
          <a:xfrm>
            <a:off x="261949" y="6491045"/>
            <a:ext cx="1048613" cy="282353"/>
            <a:chOff x="260862" y="6503087"/>
            <a:chExt cx="1044262" cy="2828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A881C-A917-6498-85C6-F1C8BEBFFF0A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98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6AF24A-A2C7-4537-ED5B-1FB8F20C8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007856-D53C-82C6-78C1-CE86F095E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69787" y="6321749"/>
            <a:ext cx="475663" cy="4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8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2133" y="1044777"/>
            <a:ext cx="11297491" cy="5065838"/>
          </a:xfrm>
        </p:spPr>
        <p:txBody>
          <a:bodyPr/>
          <a:lstStyle>
            <a:lvl3pPr marL="1521066" indent="-304213">
              <a:buClr>
                <a:schemeClr val="tx1"/>
              </a:buClr>
              <a:buFont typeface="Wingdings" charset="2"/>
              <a:buChar char="v"/>
              <a:defRPr sz="1996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15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30879" y="988113"/>
            <a:ext cx="5632856" cy="488761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2529" y="988939"/>
            <a:ext cx="5468783" cy="4886784"/>
          </a:xfrm>
        </p:spPr>
        <p:txBody>
          <a:bodyPr/>
          <a:lstStyle>
            <a:lvl3pPr marL="1521066" indent="-304213">
              <a:defRPr lang="en-US" sz="1996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413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515" y="0"/>
            <a:ext cx="7447703" cy="839690"/>
          </a:xfrm>
        </p:spPr>
        <p:txBody>
          <a:bodyPr/>
          <a:lstStyle>
            <a:lvl1pPr>
              <a:defRPr sz="239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32" y="1051439"/>
            <a:ext cx="10973886" cy="4881155"/>
          </a:xfrm>
        </p:spPr>
        <p:txBody>
          <a:bodyPr/>
          <a:lstStyle>
            <a:lvl1pPr>
              <a:buClr>
                <a:schemeClr val="tx1"/>
              </a:buClr>
              <a:defRPr sz="2795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395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996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797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797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7937" y="6465007"/>
            <a:ext cx="2856653" cy="244022"/>
          </a:xfrm>
          <a:prstGeom prst="rect">
            <a:avLst/>
          </a:prstGeom>
        </p:spPr>
        <p:txBody>
          <a:bodyPr/>
          <a:lstStyle>
            <a:lvl1pPr algn="r">
              <a:defRPr sz="1597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9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49" y="1"/>
            <a:ext cx="7447703" cy="832389"/>
          </a:xfrm>
        </p:spPr>
        <p:txBody>
          <a:bodyPr/>
          <a:lstStyle>
            <a:lvl1pPr>
              <a:defRPr sz="239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117" y="1095268"/>
            <a:ext cx="5383857" cy="4107180"/>
          </a:xfrm>
        </p:spPr>
        <p:txBody>
          <a:bodyPr/>
          <a:lstStyle>
            <a:lvl1pPr>
              <a:buClr>
                <a:schemeClr val="tx1"/>
              </a:buClr>
              <a:defRPr sz="2395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996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797">
                <a:solidFill>
                  <a:schemeClr val="tx1"/>
                </a:solidFill>
              </a:defRPr>
            </a:lvl3pPr>
            <a:lvl4pPr>
              <a:defRPr sz="1597"/>
            </a:lvl4pPr>
            <a:lvl5pPr>
              <a:defRPr sz="15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022" y="1095268"/>
            <a:ext cx="5385981" cy="4107180"/>
          </a:xfrm>
        </p:spPr>
        <p:txBody>
          <a:bodyPr/>
          <a:lstStyle>
            <a:lvl1pPr>
              <a:buClr>
                <a:schemeClr val="tx1"/>
              </a:buClr>
              <a:defRPr sz="2395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996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797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597">
                <a:latin typeface="Arial Narrow" pitchFamily="34" charset="0"/>
              </a:defRPr>
            </a:lvl4pPr>
            <a:lvl5pPr>
              <a:defRPr sz="1597">
                <a:latin typeface="Arial Narrow" pitchFamily="34" charset="0"/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7937" y="6465007"/>
            <a:ext cx="2856653" cy="244022"/>
          </a:xfrm>
          <a:prstGeom prst="rect">
            <a:avLst/>
          </a:prstGeom>
        </p:spPr>
        <p:txBody>
          <a:bodyPr/>
          <a:lstStyle>
            <a:lvl1pPr algn="r">
              <a:defRPr sz="1597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9A66-7430-40D4-9B41-827AE204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686346"/>
            <a:ext cx="11188700" cy="615553"/>
          </a:xfrm>
        </p:spPr>
        <p:txBody>
          <a:bodyPr/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87F4575D-F9B9-4F63-AD80-954C0506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364887"/>
            <a:ext cx="11102975" cy="4518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A7A7F-2DBA-4103-A80B-16A4AF8E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428" y="6159534"/>
            <a:ext cx="692893" cy="2154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7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E8F9BB4-0680-467E-9FF2-B8204EED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428" y="6159534"/>
            <a:ext cx="692893" cy="2154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4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4471" y="988113"/>
            <a:ext cx="11052814" cy="48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407027" y="0"/>
            <a:ext cx="7447703" cy="79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8677" y="6465007"/>
            <a:ext cx="825057" cy="340304"/>
          </a:xfrm>
          <a:prstGeom prst="rect">
            <a:avLst/>
          </a:prstGeom>
        </p:spPr>
        <p:txBody>
          <a:bodyPr/>
          <a:lstStyle>
            <a:lvl1pPr algn="r">
              <a:defRPr sz="2129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310562" y="6500535"/>
            <a:ext cx="1367401" cy="276167"/>
            <a:chOff x="2207996" y="6472185"/>
            <a:chExt cx="1361727" cy="27667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56700" cy="2766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98" b="1" dirty="0" err="1">
                  <a:latin typeface="Arial"/>
                  <a:cs typeface="Arial"/>
                </a:rPr>
                <a:t>NTSAToday</a:t>
              </a:r>
              <a:endParaRPr lang="en-US" sz="1198" b="1" dirty="0">
                <a:latin typeface="Arial"/>
                <a:cs typeface="Arial"/>
              </a:endParaRPr>
            </a:p>
          </p:txBody>
        </p:sp>
      </p:grp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4782887-490E-0144-831D-68E3D84E5E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798" y="6341077"/>
            <a:ext cx="1099250" cy="437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29B4E3-77EA-8607-736D-5A7B3EC41EC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2"/>
            <a:ext cx="12263205" cy="8219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750FDE-2C1F-0237-67D9-0E156FC60F2F}"/>
              </a:ext>
            </a:extLst>
          </p:cNvPr>
          <p:cNvGrpSpPr/>
          <p:nvPr userDrawn="1"/>
        </p:nvGrpSpPr>
        <p:grpSpPr>
          <a:xfrm>
            <a:off x="261949" y="6491045"/>
            <a:ext cx="1048613" cy="282353"/>
            <a:chOff x="260862" y="6503087"/>
            <a:chExt cx="1044262" cy="2828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65A0FB-53D2-D257-9A2D-FF80A7CD33CE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98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A85FD3-3D3E-319A-77BE-25186D06B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DE676-EE96-D8BE-61A7-D8B05F2F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69787" y="6321749"/>
            <a:ext cx="475663" cy="4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0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95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5pPr>
      <a:lvl6pPr marL="608427"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6pPr>
      <a:lvl7pPr marL="1216854"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7pPr>
      <a:lvl8pPr marL="1825279"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8pPr>
      <a:lvl9pPr marL="2433706" algn="l" rtl="0" eaLnBrk="1" fontAlgn="base" hangingPunct="1">
        <a:spcBef>
          <a:spcPct val="0"/>
        </a:spcBef>
        <a:spcAft>
          <a:spcPct val="0"/>
        </a:spcAft>
        <a:defRPr sz="4259" b="1">
          <a:solidFill>
            <a:srgbClr val="F77B0B"/>
          </a:solidFill>
          <a:latin typeface="Tahoma" charset="0"/>
        </a:defRPr>
      </a:lvl9pPr>
    </p:titleStyle>
    <p:bodyStyle>
      <a:lvl1pPr marL="456320" indent="-45632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795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88693" indent="-38026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395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1066" indent="-3042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194">
          <a:solidFill>
            <a:schemeClr val="tx1"/>
          </a:solidFill>
          <a:latin typeface="+mn-lt"/>
        </a:defRPr>
      </a:lvl3pPr>
      <a:lvl4pPr marL="2129493" indent="-3042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4pPr>
      <a:lvl5pPr marL="2737919" indent="-304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5pPr>
      <a:lvl6pPr marL="3346346" indent="-304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6pPr>
      <a:lvl7pPr marL="3954773" indent="-304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7pPr>
      <a:lvl8pPr marL="4563199" indent="-304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8pPr>
      <a:lvl9pPr marL="5171625" indent="-304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608427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216854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3pPr>
      <a:lvl4pPr marL="1825279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4pPr>
      <a:lvl5pPr marL="2433706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5pPr>
      <a:lvl6pPr marL="3042133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6pPr>
      <a:lvl7pPr marL="3650560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7pPr>
      <a:lvl8pPr marL="4258986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8pPr>
      <a:lvl9pPr marL="4867412" algn="l" defTabSz="1216854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12" Type="http://schemas.openxmlformats.org/officeDocument/2006/relationships/image" Target="../media/image3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37.png"/><Relationship Id="rId7" Type="http://schemas.openxmlformats.org/officeDocument/2006/relationships/image" Target="../media/image370.png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42.w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29.png"/><Relationship Id="rId15" Type="http://schemas.openxmlformats.org/officeDocument/2006/relationships/image" Target="../media/image41.wmf"/><Relationship Id="rId10" Type="http://schemas.openxmlformats.org/officeDocument/2006/relationships/image" Target="../media/image40.png"/><Relationship Id="rId19" Type="http://schemas.openxmlformats.org/officeDocument/2006/relationships/image" Target="../media/image43.wmf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60.png"/><Relationship Id="rId3" Type="http://schemas.openxmlformats.org/officeDocument/2006/relationships/image" Target="../media/image42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5.png"/><Relationship Id="rId5" Type="http://schemas.openxmlformats.org/officeDocument/2006/relationships/image" Target="../media/image44.png"/><Relationship Id="rId10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4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5.png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67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64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590.png"/><Relationship Id="rId9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0.w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6.bin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9.wmf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7.png"/><Relationship Id="rId3" Type="http://schemas.openxmlformats.org/officeDocument/2006/relationships/image" Target="../media/image700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7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74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2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10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8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84.wmf"/><Relationship Id="rId21" Type="http://schemas.openxmlformats.org/officeDocument/2006/relationships/image" Target="../media/image91.wmf"/><Relationship Id="rId7" Type="http://schemas.openxmlformats.org/officeDocument/2006/relationships/image" Target="../media/image86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89.wmf"/><Relationship Id="rId25" Type="http://schemas.openxmlformats.org/officeDocument/2006/relationships/image" Target="../media/image93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80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85.wmf"/><Relationship Id="rId15" Type="http://schemas.openxmlformats.org/officeDocument/2006/relationships/image" Target="../media/image88.emf"/><Relationship Id="rId23" Type="http://schemas.openxmlformats.org/officeDocument/2006/relationships/image" Target="../media/image92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90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99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94.wmf"/><Relationship Id="rId21" Type="http://schemas.openxmlformats.org/officeDocument/2006/relationships/image" Target="../media/image103.wmf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101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102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51.bin"/><Relationship Id="rId22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110.png"/><Relationship Id="rId18" Type="http://schemas.openxmlformats.org/officeDocument/2006/relationships/oleObject" Target="../embeddings/oleObject60.bin"/><Relationship Id="rId26" Type="http://schemas.openxmlformats.org/officeDocument/2006/relationships/oleObject" Target="../embeddings/oleObject64.bin"/><Relationship Id="rId3" Type="http://schemas.openxmlformats.org/officeDocument/2006/relationships/oleObject" Target="../embeddings/oleObject55.bin"/><Relationship Id="rId21" Type="http://schemas.openxmlformats.org/officeDocument/2006/relationships/image" Target="../media/image113.emf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07.wmf"/><Relationship Id="rId17" Type="http://schemas.openxmlformats.org/officeDocument/2006/relationships/image" Target="../media/image111.emf"/><Relationship Id="rId25" Type="http://schemas.openxmlformats.org/officeDocument/2006/relationships/image" Target="../media/image115.wmf"/><Relationship Id="rId2" Type="http://schemas.openxmlformats.org/officeDocument/2006/relationships/image" Target="../media/image104.png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29" Type="http://schemas.openxmlformats.org/officeDocument/2006/relationships/image" Target="../media/image1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57.bin"/><Relationship Id="rId24" Type="http://schemas.openxmlformats.org/officeDocument/2006/relationships/oleObject" Target="../embeddings/oleObject63.bin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98.wmf"/><Relationship Id="rId23" Type="http://schemas.openxmlformats.org/officeDocument/2006/relationships/image" Target="../media/image114.wmf"/><Relationship Id="rId28" Type="http://schemas.openxmlformats.org/officeDocument/2006/relationships/oleObject" Target="../embeddings/oleObject65.bin"/><Relationship Id="rId10" Type="http://schemas.openxmlformats.org/officeDocument/2006/relationships/image" Target="../media/image106.wmf"/><Relationship Id="rId19" Type="http://schemas.openxmlformats.org/officeDocument/2006/relationships/image" Target="../media/image112.e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Relationship Id="rId27" Type="http://schemas.openxmlformats.org/officeDocument/2006/relationships/image" Target="../media/image11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118.wmf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125.w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7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83.bin"/><Relationship Id="rId26" Type="http://schemas.openxmlformats.org/officeDocument/2006/relationships/oleObject" Target="../embeddings/oleObject87.bin"/><Relationship Id="rId3" Type="http://schemas.openxmlformats.org/officeDocument/2006/relationships/image" Target="../media/image127.wmf"/><Relationship Id="rId21" Type="http://schemas.openxmlformats.org/officeDocument/2006/relationships/image" Target="../media/image136.w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134.wmf"/><Relationship Id="rId25" Type="http://schemas.openxmlformats.org/officeDocument/2006/relationships/image" Target="../media/image138.wmf"/><Relationship Id="rId2" Type="http://schemas.openxmlformats.org/officeDocument/2006/relationships/oleObject" Target="../embeddings/oleObject75.bin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29" Type="http://schemas.openxmlformats.org/officeDocument/2006/relationships/image" Target="../media/image140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131.wmf"/><Relationship Id="rId24" Type="http://schemas.openxmlformats.org/officeDocument/2006/relationships/oleObject" Target="../embeddings/oleObject86.bin"/><Relationship Id="rId5" Type="http://schemas.openxmlformats.org/officeDocument/2006/relationships/image" Target="../media/image128.wmf"/><Relationship Id="rId15" Type="http://schemas.openxmlformats.org/officeDocument/2006/relationships/image" Target="../media/image133.wmf"/><Relationship Id="rId23" Type="http://schemas.openxmlformats.org/officeDocument/2006/relationships/image" Target="../media/image137.wmf"/><Relationship Id="rId28" Type="http://schemas.openxmlformats.org/officeDocument/2006/relationships/oleObject" Target="../embeddings/oleObject88.bin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135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81.bin"/><Relationship Id="rId22" Type="http://schemas.openxmlformats.org/officeDocument/2006/relationships/oleObject" Target="../embeddings/oleObject85.bin"/><Relationship Id="rId27" Type="http://schemas.openxmlformats.org/officeDocument/2006/relationships/image" Target="../media/image13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90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maswong.ne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0.w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wmf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E7C47-4B33-6A65-1D56-D5B7323C6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23" y="1910482"/>
            <a:ext cx="10493354" cy="1227134"/>
          </a:xfrm>
        </p:spPr>
        <p:txBody>
          <a:bodyPr/>
          <a:lstStyle/>
          <a:p>
            <a:r>
              <a:rPr lang="en-US" sz="4000" dirty="0"/>
              <a:t>Introduction to Quantum Computing</a:t>
            </a:r>
          </a:p>
          <a:p>
            <a:r>
              <a:rPr lang="en-US" sz="2800" dirty="0"/>
              <a:t>(It’ll be “Fine Man”)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BD71D-403D-44C1-0F36-39B9B5B55E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317" y="3566666"/>
            <a:ext cx="8514166" cy="1930545"/>
          </a:xfrm>
        </p:spPr>
        <p:txBody>
          <a:bodyPr/>
          <a:lstStyle/>
          <a:p>
            <a:r>
              <a:rPr lang="en-US" dirty="0"/>
              <a:t>Dr. Randal Allen</a:t>
            </a:r>
          </a:p>
          <a:p>
            <a:r>
              <a:rPr lang="en-US" dirty="0"/>
              <a:t>Chief Scientist</a:t>
            </a:r>
          </a:p>
          <a:p>
            <a:r>
              <a:rPr lang="en-US" dirty="0"/>
              <a:t>Lone Star Analysis</a:t>
            </a:r>
          </a:p>
          <a:p>
            <a:r>
              <a:rPr lang="en-US" dirty="0"/>
              <a:t>2 December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BD71D-3BFA-F763-52B4-2700974A6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736" y="2954036"/>
            <a:ext cx="1800225" cy="254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EE484-B664-4460-8EE2-F22B02D6F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888" y="3178741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98576"/>
            <a:ext cx="11188700" cy="615553"/>
          </a:xfrm>
        </p:spPr>
        <p:txBody>
          <a:bodyPr/>
          <a:lstStyle/>
          <a:p>
            <a:r>
              <a:rPr lang="en-US" dirty="0"/>
              <a:t>Physical Implementations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105A16-0A8D-0A21-BB55-39C45021F93E}"/>
              </a:ext>
            </a:extLst>
          </p:cNvPr>
          <p:cNvSpPr txBox="1"/>
          <p:nvPr/>
        </p:nvSpPr>
        <p:spPr>
          <a:xfrm>
            <a:off x="9532865" y="4563021"/>
            <a:ext cx="2300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Xanadu’s nanophotonic chip powered by laser pulses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E55C70-D9BC-51EF-1A17-9609033A5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493" y="409178"/>
            <a:ext cx="2196805" cy="41510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BD1821-A28F-CD8D-4B25-7D11AF009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814" y="5024686"/>
            <a:ext cx="1552575" cy="10331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FB1282-C6AE-D4CD-0339-32D568EB79A7}"/>
              </a:ext>
            </a:extLst>
          </p:cNvPr>
          <p:cNvSpPr/>
          <p:nvPr/>
        </p:nvSpPr>
        <p:spPr>
          <a:xfrm>
            <a:off x="10225855" y="4122772"/>
            <a:ext cx="360040" cy="33856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5D655-5BC4-4FF1-9663-503209060D37}"/>
              </a:ext>
            </a:extLst>
          </p:cNvPr>
          <p:cNvCxnSpPr>
            <a:cxnSpLocks/>
            <a:stCxn id="16" idx="1"/>
            <a:endCxn id="18" idx="2"/>
          </p:cNvCxnSpPr>
          <p:nvPr/>
        </p:nvCxnSpPr>
        <p:spPr>
          <a:xfrm rot="10800000" flipH="1">
            <a:off x="9906813" y="4292058"/>
            <a:ext cx="319041" cy="1249213"/>
          </a:xfrm>
          <a:prstGeom prst="bentConnector3">
            <a:avLst>
              <a:gd name="adj1" fmla="val -23462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B653F-D970-4B61-D802-D5596E56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49D08E-AFFF-2CD4-58DF-D24866CBB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18443"/>
              </p:ext>
            </p:extLst>
          </p:nvPr>
        </p:nvGraphicFramePr>
        <p:xfrm>
          <a:off x="388252" y="1545590"/>
          <a:ext cx="8430824" cy="3754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7415">
                  <a:extLst>
                    <a:ext uri="{9D8B030D-6E8A-4147-A177-3AD203B41FA5}">
                      <a16:colId xmlns:a16="http://schemas.microsoft.com/office/drawing/2014/main" val="491463816"/>
                    </a:ext>
                  </a:extLst>
                </a:gridCol>
                <a:gridCol w="1900841">
                  <a:extLst>
                    <a:ext uri="{9D8B030D-6E8A-4147-A177-3AD203B41FA5}">
                      <a16:colId xmlns:a16="http://schemas.microsoft.com/office/drawing/2014/main" val="381027921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28083479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327324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99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Xanadu</a:t>
                      </a:r>
                    </a:p>
                    <a:p>
                      <a:r>
                        <a:rPr lang="en-US" sz="1800" dirty="0" err="1"/>
                        <a:t>PsiQuantum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Nanophotonics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Polarization filters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9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Honywell</a:t>
                      </a:r>
                      <a:endParaRPr lang="en-US" sz="1800" dirty="0"/>
                    </a:p>
                    <a:p>
                      <a:r>
                        <a:rPr lang="en-US" sz="1800" dirty="0" err="1"/>
                        <a:t>IonQ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Trapped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Energy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Spin (up/down)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IBM</a:t>
                      </a:r>
                    </a:p>
                    <a:p>
                      <a:r>
                        <a:rPr lang="en-US" sz="1800" dirty="0"/>
                        <a:t>Intel</a:t>
                      </a:r>
                    </a:p>
                    <a:p>
                      <a:r>
                        <a:rPr lang="en-US" sz="1800" dirty="0"/>
                        <a:t>Google</a:t>
                      </a:r>
                    </a:p>
                    <a:p>
                      <a:r>
                        <a:rPr lang="en-US" sz="1800" dirty="0"/>
                        <a:t>D-Wave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Superconducting</a:t>
                      </a:r>
                    </a:p>
                    <a:p>
                      <a:r>
                        <a:rPr lang="en-US" sz="1800" dirty="0"/>
                        <a:t>Josephson Junction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Charge</a:t>
                      </a:r>
                    </a:p>
                    <a:p>
                      <a:r>
                        <a:rPr lang="en-US" sz="18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Charged/uncharged</a:t>
                      </a:r>
                    </a:p>
                    <a:p>
                      <a:r>
                        <a:rPr lang="en-US" sz="1800" dirty="0"/>
                        <a:t>Current (CW/CCW)</a:t>
                      </a:r>
                    </a:p>
                    <a:p>
                      <a:r>
                        <a:rPr lang="en-US" sz="1800" dirty="0"/>
                        <a:t>Ground state/first excited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7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Hypothetical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quasi-particle (</a:t>
                      </a:r>
                      <a:r>
                        <a:rPr lang="en-US" sz="1800" dirty="0" err="1"/>
                        <a:t>anyon</a:t>
                      </a:r>
                      <a:r>
                        <a:rPr lang="en-US" sz="1800" dirty="0"/>
                        <a:t>)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hardware at this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00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53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00355"/>
            <a:ext cx="11188700" cy="615553"/>
          </a:xfrm>
        </p:spPr>
        <p:txBody>
          <a:bodyPr/>
          <a:lstStyle/>
          <a:p>
            <a:r>
              <a:rPr lang="en-US" dirty="0"/>
              <a:t>Quantum Computers -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1000756"/>
            <a:ext cx="11102975" cy="4518025"/>
          </a:xfrm>
        </p:spPr>
        <p:txBody>
          <a:bodyPr/>
          <a:lstStyle/>
          <a:p>
            <a:r>
              <a:rPr lang="en-US" sz="2000" b="1" dirty="0"/>
              <a:t>Noise – In the sense of error (not audio or signal-to-noise ratio)</a:t>
            </a:r>
            <a:endParaRPr lang="en-US" sz="2000" b="1" u="sng" dirty="0"/>
          </a:p>
          <a:p>
            <a:endParaRPr lang="en-US" sz="2000" b="1" dirty="0"/>
          </a:p>
          <a:p>
            <a:r>
              <a:rPr lang="en-US" sz="2000" b="1" dirty="0"/>
              <a:t>Noise and Decoherence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At the subatomic level, electromagnetic field fluctuations and radiation result in environmental changes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Most of today’s quantum computers are Noisy Intermediate-Scale Quantum (NISQ) computers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cryptography can be performed with single qubits, which is why there are commercial applications</a:t>
            </a:r>
          </a:p>
          <a:p>
            <a:endParaRPr lang="en-US" sz="2000" b="1" dirty="0"/>
          </a:p>
          <a:p>
            <a:r>
              <a:rPr lang="en-US" sz="2000" b="1" dirty="0"/>
              <a:t>Quantum Error Correction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Because of the fragility (incoherence) of qubits, </a:t>
            </a:r>
            <a:r>
              <a:rPr lang="en-US" sz="1800" b="1" u="sng" dirty="0"/>
              <a:t>~100 physical</a:t>
            </a:r>
            <a:r>
              <a:rPr lang="en-US" sz="1800" b="1" dirty="0"/>
              <a:t> qubits make up </a:t>
            </a:r>
            <a:r>
              <a:rPr lang="en-US" sz="1800" b="1" u="sng" dirty="0"/>
              <a:t>one logical</a:t>
            </a:r>
            <a:r>
              <a:rPr lang="en-US" sz="1800" b="1" dirty="0"/>
              <a:t> qubit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Physical qubits are necessary for error checking and error correction (checksum)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IBM announced Condor, with </a:t>
            </a:r>
            <a:r>
              <a:rPr lang="en-US" sz="1800" b="1" u="sng" dirty="0"/>
              <a:t>1121 physical</a:t>
            </a:r>
            <a:r>
              <a:rPr lang="en-US" sz="1800" b="1" dirty="0"/>
              <a:t> qubits, the world’s largest quantum chip (Jan 2024)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Compare with the bits in an average laptop (8 core) numbering about 24,576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We’re sort of at the equivalent of the Babbage stage when it comes to quantum computers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A11ED-FC7A-AC53-2124-9FCA477C7977}"/>
              </a:ext>
            </a:extLst>
          </p:cNvPr>
          <p:cNvSpPr txBox="1"/>
          <p:nvPr/>
        </p:nvSpPr>
        <p:spPr>
          <a:xfrm>
            <a:off x="10354437" y="4127629"/>
            <a:ext cx="9989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u="sng" dirty="0">
                <a:latin typeface="+mn-lt"/>
              </a:rPr>
              <a:t>PQ</a:t>
            </a:r>
            <a:r>
              <a:rPr lang="en-US" sz="1400" b="1" dirty="0">
                <a:latin typeface="+mn-lt"/>
              </a:rPr>
              <a:t>      </a:t>
            </a:r>
            <a:r>
              <a:rPr lang="en-US" sz="1400" b="1" u="sng" dirty="0">
                <a:latin typeface="+mn-lt"/>
              </a:rPr>
              <a:t>LQ</a:t>
            </a:r>
          </a:p>
          <a:p>
            <a:pPr algn="l"/>
            <a:r>
              <a:rPr lang="en-US" sz="1400" b="1" dirty="0">
                <a:latin typeface="+mn-lt"/>
              </a:rPr>
              <a:t>000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0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001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0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010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0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011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1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100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0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101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1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110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1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>
                <a:latin typeface="+mn-lt"/>
              </a:rPr>
              <a:t>111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 1</a:t>
            </a:r>
            <a:endParaRPr lang="en-US" sz="14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3DF5B-9C93-0A5E-BD27-F942DD113BEB}"/>
              </a:ext>
            </a:extLst>
          </p:cNvPr>
          <p:cNvSpPr txBox="1"/>
          <p:nvPr/>
        </p:nvSpPr>
        <p:spPr>
          <a:xfrm>
            <a:off x="9823073" y="3345075"/>
            <a:ext cx="2061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Notional Example</a:t>
            </a:r>
          </a:p>
          <a:p>
            <a:pPr algn="ctr"/>
            <a:r>
              <a:rPr lang="en-US" sz="1400" b="1" dirty="0">
                <a:latin typeface="+mn-lt"/>
              </a:rPr>
              <a:t>3 physical qubits for 1 logical qubit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C8C910E-FA91-A871-6C2E-C7CCD0F96AC5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5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3598B0-514E-162C-8A63-6E2466262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31E1-C050-6FE3-92F8-72BFA3D6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88662"/>
            <a:ext cx="11188700" cy="615553"/>
          </a:xfrm>
        </p:spPr>
        <p:txBody>
          <a:bodyPr/>
          <a:lstStyle/>
          <a:p>
            <a:r>
              <a:rPr lang="en-US" dirty="0"/>
              <a:t>Software Interfaces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18CB9-F2B4-CAB8-CDC4-12E03BF1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661" y="936806"/>
            <a:ext cx="4844489" cy="5150140"/>
          </a:xfrm>
        </p:spPr>
        <p:txBody>
          <a:bodyPr/>
          <a:lstStyle/>
          <a:p>
            <a:r>
              <a:rPr lang="en-US" sz="2000" b="1" dirty="0"/>
              <a:t>Software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QDK/Q# (Microsoft)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Cirq</a:t>
            </a:r>
            <a:r>
              <a:rPr lang="en-US" sz="1800" b="1" dirty="0"/>
              <a:t>/Python (Google)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Qiskit</a:t>
            </a:r>
            <a:r>
              <a:rPr lang="en-US" sz="1800" b="1" dirty="0"/>
              <a:t>/Python (IBM)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PennyLane</a:t>
            </a:r>
            <a:r>
              <a:rPr lang="en-US" sz="1800" b="1" dirty="0"/>
              <a:t>/Python (Xanadu)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Ocean/Python (D-Wave)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Personal Experience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Qiskit</a:t>
            </a:r>
            <a:r>
              <a:rPr lang="en-US" sz="1800" b="1" dirty="0"/>
              <a:t> for Quantum Optimization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PennyLane</a:t>
            </a:r>
            <a:r>
              <a:rPr lang="en-US" sz="1800" b="1" dirty="0"/>
              <a:t> for Quantum ML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Python can be problematic: deprecations because the technology is moving so fast!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19BE4-3DAF-7476-35C5-B9903819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B7F4C0-DDED-CC0D-DB6B-98B60A76E39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025150" y="1009622"/>
            <a:ext cx="7000906" cy="3234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F04E8-142C-C664-3ABE-DBB3160FBCA0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5150" y="4269428"/>
            <a:ext cx="7000906" cy="2105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F20EA8-5AA4-478E-5EB0-C1E3C0C08A74}"/>
              </a:ext>
            </a:extLst>
          </p:cNvPr>
          <p:cNvSpPr/>
          <p:nvPr/>
        </p:nvSpPr>
        <p:spPr bwMode="auto">
          <a:xfrm>
            <a:off x="5329312" y="1550442"/>
            <a:ext cx="1512168" cy="43204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7FBAC9-1CAB-D551-BBDE-AD99BB51C413}"/>
              </a:ext>
            </a:extLst>
          </p:cNvPr>
          <p:cNvSpPr/>
          <p:nvPr/>
        </p:nvSpPr>
        <p:spPr bwMode="auto">
          <a:xfrm>
            <a:off x="5095290" y="4244218"/>
            <a:ext cx="1098118" cy="30540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FDC7312-2AFF-2F37-4734-F5D2BFCD60F7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58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B2BB-E3CF-AB35-C121-9A45AA68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65472"/>
            <a:ext cx="11188700" cy="615553"/>
          </a:xfrm>
        </p:spPr>
        <p:txBody>
          <a:bodyPr/>
          <a:lstStyle/>
          <a:p>
            <a:r>
              <a:rPr lang="en-US" dirty="0"/>
              <a:t>Computational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7EA8E-0A7B-6303-3454-935DB755B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728" y="1000654"/>
            <a:ext cx="11102975" cy="4518025"/>
          </a:xfrm>
        </p:spPr>
        <p:txBody>
          <a:bodyPr/>
          <a:lstStyle/>
          <a:p>
            <a:r>
              <a:rPr lang="en-US" sz="2000" b="1" dirty="0"/>
              <a:t>Quantum Circuit Model (Quantum Cryptography &amp; Quantum Teleportation)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Application of quantum gates (universal quantum computing)</a:t>
            </a:r>
          </a:p>
          <a:p>
            <a:endParaRPr lang="en-US" sz="2000" b="1" dirty="0"/>
          </a:p>
          <a:p>
            <a:r>
              <a:rPr lang="en-US" sz="2000" b="1" dirty="0"/>
              <a:t>Adiabatic Quantum Computing (Quantum Optimization and Quantum Machine Learning)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Adiabatic evolution: begin in ground state, not enough energy added to jump to excited state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Implemented as quantum annealing, it’s </a:t>
            </a:r>
            <a:r>
              <a:rPr lang="en-US" sz="1800" b="1" u="sng" dirty="0"/>
              <a:t>restricted</a:t>
            </a:r>
            <a:r>
              <a:rPr lang="en-US" sz="1800" b="1" dirty="0"/>
              <a:t>, therefore </a:t>
            </a:r>
            <a:r>
              <a:rPr lang="en-US" sz="1800" b="1" u="sng" dirty="0"/>
              <a:t>not</a:t>
            </a:r>
            <a:r>
              <a:rPr lang="en-US" sz="1800" b="1" dirty="0"/>
              <a:t> universal quantum computing</a:t>
            </a:r>
          </a:p>
          <a:p>
            <a:endParaRPr lang="en-US" sz="2000" b="1" dirty="0"/>
          </a:p>
          <a:p>
            <a:r>
              <a:rPr lang="en-US" sz="2000" b="1" dirty="0"/>
              <a:t>Other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Turing Machines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Measurement-Based Quantum Computing (One-Way Quantum Computing)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MBQC has given way to Fusion-Based QC, as pursued by </a:t>
            </a:r>
            <a:r>
              <a:rPr lang="en-US" sz="1800" b="1" dirty="0" err="1"/>
              <a:t>PsiQuantum</a:t>
            </a: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AB8DA-C4FC-AB1E-4643-9D1C96B0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1D4BD4D-CA25-1D39-7963-78C3F546AAB1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04" y="95648"/>
            <a:ext cx="11188700" cy="615553"/>
          </a:xfrm>
        </p:spPr>
        <p:txBody>
          <a:bodyPr/>
          <a:lstStyle/>
          <a:p>
            <a:r>
              <a:rPr lang="en-US" dirty="0"/>
              <a:t>Debunking Myths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29" y="878190"/>
            <a:ext cx="11102975" cy="45180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Myth: Quantum computers will render classical computers obsolete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Truth: For most tasks running on your personal computer, a quantum computer performs no better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Only </a:t>
            </a:r>
            <a:r>
              <a:rPr lang="en-US" sz="1800" b="1" u="sng" dirty="0">
                <a:solidFill>
                  <a:srgbClr val="00B050"/>
                </a:solidFill>
              </a:rPr>
              <a:t>very specific classes </a:t>
            </a:r>
            <a:r>
              <a:rPr lang="en-US" sz="1800" b="1" dirty="0">
                <a:solidFill>
                  <a:srgbClr val="00B050"/>
                </a:solidFill>
              </a:rPr>
              <a:t>of algorithms are currently known to benefit from quantum computing</a:t>
            </a:r>
          </a:p>
          <a:p>
            <a:r>
              <a:rPr lang="en-US" sz="2000" b="1" dirty="0"/>
              <a:t>From a programmer’s perspective, a quantum computer is but a co-processor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Classical computers handle input and output and call the “QPU” for specific tasks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Quantum computers excel at optimization problems and since AI/ML is nothing more than fancy curve-fitting (Judea Pearl), quantum computing may play a significant role in AI/ML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AF4A8B-3A7E-102C-D1AB-4B14762D950F}"/>
              </a:ext>
            </a:extLst>
          </p:cNvPr>
          <p:cNvGrpSpPr/>
          <p:nvPr/>
        </p:nvGrpSpPr>
        <p:grpSpPr>
          <a:xfrm>
            <a:off x="3240340" y="2650484"/>
            <a:ext cx="4968552" cy="2068310"/>
            <a:chOff x="3241080" y="3298556"/>
            <a:chExt cx="4968552" cy="20683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5AB4B9-E982-3CB7-6FDB-9A913493B508}"/>
                </a:ext>
              </a:extLst>
            </p:cNvPr>
            <p:cNvSpPr/>
            <p:nvPr/>
          </p:nvSpPr>
          <p:spPr>
            <a:xfrm>
              <a:off x="3241080" y="3308354"/>
              <a:ext cx="1800200" cy="20585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r>
                <a:rPr lang="en-US" sz="1597" dirty="0">
                  <a:solidFill>
                    <a:schemeClr val="tx1"/>
                  </a:solidFill>
                </a:rPr>
                <a:t>CPU</a:t>
              </a:r>
              <a:endParaRPr lang="en-US" sz="1597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540D34-5FBC-E455-7ECB-FBFF7993AF02}"/>
                </a:ext>
              </a:extLst>
            </p:cNvPr>
            <p:cNvSpPr/>
            <p:nvPr/>
          </p:nvSpPr>
          <p:spPr>
            <a:xfrm>
              <a:off x="6409432" y="3298556"/>
              <a:ext cx="1800200" cy="20585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ctr"/>
              <a:endParaRPr lang="en-US" sz="1597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en-US" sz="1597" dirty="0">
                  <a:solidFill>
                    <a:schemeClr val="tx1"/>
                  </a:solidFill>
                  <a:latin typeface="+mn-lt"/>
                </a:rPr>
                <a:t>Quantum Processing Unit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FB169B-BDD0-4629-C90D-621DF4231D4F}"/>
                </a:ext>
              </a:extLst>
            </p:cNvPr>
            <p:cNvSpPr txBox="1"/>
            <p:nvPr/>
          </p:nvSpPr>
          <p:spPr>
            <a:xfrm>
              <a:off x="3385096" y="4055571"/>
              <a:ext cx="61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b="1"/>
              </a:lvl1pPr>
            </a:lstStyle>
            <a:p>
              <a:pPr algn="ctr"/>
              <a:r>
                <a:rPr lang="en-US" dirty="0"/>
                <a:t>I/O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C8211-5D2B-D9C1-8895-B8A9E2AB812B}"/>
                </a:ext>
              </a:extLst>
            </p:cNvPr>
            <p:cNvSpPr txBox="1"/>
            <p:nvPr/>
          </p:nvSpPr>
          <p:spPr>
            <a:xfrm>
              <a:off x="3406101" y="4559627"/>
              <a:ext cx="15121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Memory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A283F0-5928-ED34-1858-22CC956632CB}"/>
                </a:ext>
              </a:extLst>
            </p:cNvPr>
            <p:cNvSpPr txBox="1"/>
            <p:nvPr/>
          </p:nvSpPr>
          <p:spPr>
            <a:xfrm>
              <a:off x="4182959" y="4055571"/>
              <a:ext cx="7143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ALU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72B205-AD45-F588-04F2-9E6015A8FF29}"/>
                </a:ext>
              </a:extLst>
            </p:cNvPr>
            <p:cNvSpPr/>
            <p:nvPr/>
          </p:nvSpPr>
          <p:spPr>
            <a:xfrm>
              <a:off x="3547120" y="3479507"/>
              <a:ext cx="1188119" cy="47544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597" dirty="0">
                  <a:solidFill>
                    <a:schemeClr val="tx1"/>
                  </a:solidFill>
                  <a:latin typeface="+mn-lt"/>
                </a:rPr>
                <a:t>Control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674885-27B5-41B7-93CA-FA1636FCDB2D}"/>
                </a:ext>
              </a:extLst>
            </p:cNvPr>
            <p:cNvSpPr/>
            <p:nvPr/>
          </p:nvSpPr>
          <p:spPr>
            <a:xfrm>
              <a:off x="6715472" y="3479507"/>
              <a:ext cx="1188119" cy="47544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597" dirty="0">
                  <a:solidFill>
                    <a:schemeClr val="tx1"/>
                  </a:solidFill>
                  <a:latin typeface="+mn-lt"/>
                </a:rPr>
                <a:t>Control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55D148-5664-C7F1-AEF2-0468F80183C4}"/>
                </a:ext>
              </a:extLst>
            </p:cNvPr>
            <p:cNvSpPr txBox="1"/>
            <p:nvPr/>
          </p:nvSpPr>
          <p:spPr>
            <a:xfrm>
              <a:off x="6553447" y="4055571"/>
              <a:ext cx="1512168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Quantum</a:t>
              </a:r>
            </a:p>
            <a:p>
              <a:pPr algn="ctr"/>
              <a:r>
                <a:rPr lang="en-US" b="1" dirty="0"/>
                <a:t>Circuit</a:t>
              </a:r>
              <a:endParaRPr lang="en-US" b="1" dirty="0">
                <a:latin typeface="+mn-lt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F9A0516-BC1C-DFBE-694F-14FFD8AC0D62}"/>
                </a:ext>
              </a:extLst>
            </p:cNvPr>
            <p:cNvCxnSpPr/>
            <p:nvPr/>
          </p:nvCxnSpPr>
          <p:spPr>
            <a:xfrm>
              <a:off x="5041280" y="3683541"/>
              <a:ext cx="1368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E22C964-B512-CCA9-62A0-548622D39C85}"/>
                </a:ext>
              </a:extLst>
            </p:cNvPr>
            <p:cNvCxnSpPr/>
            <p:nvPr/>
          </p:nvCxnSpPr>
          <p:spPr>
            <a:xfrm>
              <a:off x="5041280" y="4187597"/>
              <a:ext cx="1368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4BA118A-269D-EFE7-BBB6-3F1767E3CBEE}"/>
                </a:ext>
              </a:extLst>
            </p:cNvPr>
            <p:cNvCxnSpPr/>
            <p:nvPr/>
          </p:nvCxnSpPr>
          <p:spPr>
            <a:xfrm flipH="1">
              <a:off x="5041280" y="4754504"/>
              <a:ext cx="1368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DBA432-5586-995E-A7F1-8BFFA89F08B8}"/>
                </a:ext>
              </a:extLst>
            </p:cNvPr>
            <p:cNvSpPr txBox="1"/>
            <p:nvPr/>
          </p:nvSpPr>
          <p:spPr>
            <a:xfrm>
              <a:off x="5375631" y="3319613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latin typeface="+mn-lt"/>
                </a:rPr>
                <a:t>Input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3A6716-E0FE-2DA8-9EE6-9A88553C82DB}"/>
                </a:ext>
              </a:extLst>
            </p:cNvPr>
            <p:cNvSpPr txBox="1"/>
            <p:nvPr/>
          </p:nvSpPr>
          <p:spPr>
            <a:xfrm>
              <a:off x="5114028" y="3862676"/>
              <a:ext cx="1152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latin typeface="+mn-lt"/>
                </a:rPr>
                <a:t>Parameters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63C93B-9B95-685E-54DA-4C8A8E520A54}"/>
                </a:ext>
              </a:extLst>
            </p:cNvPr>
            <p:cNvSpPr txBox="1"/>
            <p:nvPr/>
          </p:nvSpPr>
          <p:spPr>
            <a:xfrm>
              <a:off x="5206301" y="4402318"/>
              <a:ext cx="976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latin typeface="+mn-lt"/>
                </a:rPr>
                <a:t>Solutions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8B0F43-B366-937D-1691-01C70D1951A6}"/>
              </a:ext>
            </a:extLst>
          </p:cNvPr>
          <p:cNvSpPr txBox="1"/>
          <p:nvPr/>
        </p:nvSpPr>
        <p:spPr>
          <a:xfrm>
            <a:off x="1672069" y="5610582"/>
            <a:ext cx="8197769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Today, all quantum computing (hardware) is hybrid, i.e., quantum computers receive input from classical computers and provide output to classical computers; plus, some software applications are hybrid too (classical/quantum algorithms)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2FC4A15-0307-73E4-7C6E-E702F5113041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54332"/>
            <a:ext cx="11188700" cy="615553"/>
          </a:xfrm>
        </p:spPr>
        <p:txBody>
          <a:bodyPr/>
          <a:lstStyle/>
          <a:p>
            <a:r>
              <a:rPr lang="en-US" dirty="0"/>
              <a:t>Debunking Myths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19" y="993760"/>
            <a:ext cx="11102975" cy="45180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Myth: There is no practical use for quantum computers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Truth: Even with NISQ QCs, there are already applications (as will be shown)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Think of Radio Shack’s TRS-80 (Z-80, 2 MHz processor with 4K RAM), we did a lot with it!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However, practical advantages?  Not really.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Myth: Quantum computers will develop their own minds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Truth: We’ve heard this (for a while now) about AI/ML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For quantum computing (and AI/ML for that matter), how can this be if humans do not fully understand how consciousness works?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For that matter, can AI reflect on a decision it has made?</a:t>
            </a:r>
          </a:p>
        </p:txBody>
      </p:sp>
      <p:pic>
        <p:nvPicPr>
          <p:cNvPr id="9" name="Picture 8" descr="A computer with a screen and keyboard&#10;&#10;Description automatically generated">
            <a:extLst>
              <a:ext uri="{FF2B5EF4-FFF2-40B4-BE49-F238E27FC236}">
                <a16:creationId xmlns:a16="http://schemas.microsoft.com/office/drawing/2014/main" id="{A1CF9CA8-8F91-D6F6-DB0F-506A9F8FC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46" y="993760"/>
            <a:ext cx="2581275" cy="1771650"/>
          </a:xfrm>
          <a:prstGeom prst="rect">
            <a:avLst/>
          </a:prstGeom>
        </p:spPr>
      </p:pic>
      <p:pic>
        <p:nvPicPr>
          <p:cNvPr id="11" name="Picture 10" descr="A circuit board brain with a yellow and green background&#10;&#10;Description automatically generated">
            <a:extLst>
              <a:ext uri="{FF2B5EF4-FFF2-40B4-BE49-F238E27FC236}">
                <a16:creationId xmlns:a16="http://schemas.microsoft.com/office/drawing/2014/main" id="{8B075E7F-08D5-382A-109A-E3DFEFB02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72" y="4430762"/>
            <a:ext cx="2237243" cy="18979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090A6-E3C9-4E79-6A49-1D08673F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8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Single Qubits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4850" y="2027733"/>
            <a:ext cx="4248472" cy="27898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Qubits</a:t>
            </a:r>
          </a:p>
          <a:p>
            <a:pPr marL="0" indent="0" algn="ctr">
              <a:buNone/>
            </a:pPr>
            <a:r>
              <a:rPr lang="en-US" b="1" dirty="0"/>
              <a:t>Superposition</a:t>
            </a:r>
          </a:p>
          <a:p>
            <a:pPr marL="0" indent="0" algn="ctr">
              <a:buNone/>
            </a:pPr>
            <a:r>
              <a:rPr lang="en-US" b="1" dirty="0"/>
              <a:t>Bloch Sphere</a:t>
            </a:r>
          </a:p>
          <a:p>
            <a:pPr marL="0" indent="0" algn="ctr">
              <a:buNone/>
            </a:pPr>
            <a:r>
              <a:rPr lang="en-US" b="1" dirty="0"/>
              <a:t>Operators/Gates</a:t>
            </a:r>
          </a:p>
          <a:p>
            <a:pPr marL="0" indent="0" algn="ctr">
              <a:buNone/>
            </a:pPr>
            <a:r>
              <a:rPr lang="en-US" b="1" dirty="0"/>
              <a:t>Application: Cryptography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E432B-8A39-0852-B825-1BB091D63DFC}"/>
              </a:ext>
            </a:extLst>
          </p:cNvPr>
          <p:cNvSpPr txBox="1"/>
          <p:nvPr/>
        </p:nvSpPr>
        <p:spPr>
          <a:xfrm>
            <a:off x="1109489" y="2321110"/>
            <a:ext cx="13901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6C3C4-85C9-1B58-1C71-CF41EACD9DAD}"/>
              </a:ext>
            </a:extLst>
          </p:cNvPr>
          <p:cNvSpPr txBox="1"/>
          <p:nvPr/>
        </p:nvSpPr>
        <p:spPr>
          <a:xfrm>
            <a:off x="1008832" y="2690442"/>
            <a:ext cx="15440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Single Qubit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DE0F2-4962-2958-8198-560AF88ED399}"/>
              </a:ext>
            </a:extLst>
          </p:cNvPr>
          <p:cNvSpPr txBox="1"/>
          <p:nvPr/>
        </p:nvSpPr>
        <p:spPr>
          <a:xfrm>
            <a:off x="949189" y="3057191"/>
            <a:ext cx="17107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Qubits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50428-7954-8364-DDFE-A11D9F18B38E}"/>
              </a:ext>
            </a:extLst>
          </p:cNvPr>
          <p:cNvSpPr txBox="1"/>
          <p:nvPr/>
        </p:nvSpPr>
        <p:spPr>
          <a:xfrm>
            <a:off x="564468" y="3423940"/>
            <a:ext cx="248016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56F6F-3129-3377-677D-00AB2A4244E5}"/>
              </a:ext>
            </a:extLst>
          </p:cNvPr>
          <p:cNvSpPr txBox="1"/>
          <p:nvPr/>
        </p:nvSpPr>
        <p:spPr>
          <a:xfrm>
            <a:off x="288752" y="3790689"/>
            <a:ext cx="303159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613A9-F3A0-DB67-92AE-9BCDF307EFC7}"/>
              </a:ext>
            </a:extLst>
          </p:cNvPr>
          <p:cNvSpPr txBox="1"/>
          <p:nvPr/>
        </p:nvSpPr>
        <p:spPr>
          <a:xfrm>
            <a:off x="1327498" y="4154855"/>
            <a:ext cx="9541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8AB66-427B-0BF1-5EB0-E1F88A88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7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18" y="93596"/>
            <a:ext cx="11188700" cy="615553"/>
          </a:xfrm>
        </p:spPr>
        <p:txBody>
          <a:bodyPr/>
          <a:lstStyle/>
          <a:p>
            <a:r>
              <a:rPr lang="en-US" dirty="0"/>
              <a:t>Single Qubits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443" y="909870"/>
            <a:ext cx="11102975" cy="5609124"/>
          </a:xfrm>
        </p:spPr>
        <p:txBody>
          <a:bodyPr/>
          <a:lstStyle/>
          <a:p>
            <a:r>
              <a:rPr lang="en-US" sz="2000" b="1" dirty="0"/>
              <a:t>Classical Bit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Either 0 or 1</a:t>
            </a:r>
          </a:p>
          <a:p>
            <a:r>
              <a:rPr lang="en-US" sz="2000" b="1" dirty="0"/>
              <a:t>Quantum Bit (Qubit)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Superposition of pure states 0 and 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Dirac’s                     notation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Some qubits could be an equal superposition of 0 and 1</a:t>
            </a: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These states are on the “equator” of the Bloch sphere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While the superpositions are equal in magnitude, in some cases, their phase differs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CF5A65-C9E5-ACAA-F4A1-D4FDDF747AFE}"/>
                  </a:ext>
                </a:extLst>
              </p:cNvPr>
              <p:cNvSpPr txBox="1"/>
              <p:nvPr/>
            </p:nvSpPr>
            <p:spPr>
              <a:xfrm>
                <a:off x="1152848" y="2702570"/>
                <a:ext cx="1146275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CF5A65-C9E5-ACAA-F4A1-D4FDDF747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48" y="2702570"/>
                <a:ext cx="1146275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4C164-73CC-1E5D-8EFE-93798D8491EC}"/>
                  </a:ext>
                </a:extLst>
              </p:cNvPr>
              <p:cNvSpPr txBox="1"/>
              <p:nvPr/>
            </p:nvSpPr>
            <p:spPr>
              <a:xfrm>
                <a:off x="2301768" y="2702570"/>
                <a:ext cx="1146276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4C164-73CC-1E5D-8EFE-93798D849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768" y="2702570"/>
                <a:ext cx="1146276" cy="58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07E4992-5EAD-1ED4-087C-C78DBFFC9BD7}"/>
              </a:ext>
            </a:extLst>
          </p:cNvPr>
          <p:cNvGrpSpPr/>
          <p:nvPr/>
        </p:nvGrpSpPr>
        <p:grpSpPr>
          <a:xfrm>
            <a:off x="8620015" y="880700"/>
            <a:ext cx="3062610" cy="3308949"/>
            <a:chOff x="5336747" y="360040"/>
            <a:chExt cx="3062610" cy="33089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6711C0-3076-D7A9-F072-4695F980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6747" y="360040"/>
              <a:ext cx="3062610" cy="306261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3DC520-DBFE-90D2-3F2B-ADDE7F027E72}"/>
                </a:ext>
              </a:extLst>
            </p:cNvPr>
            <p:cNvSpPr txBox="1"/>
            <p:nvPr/>
          </p:nvSpPr>
          <p:spPr>
            <a:xfrm>
              <a:off x="6151830" y="3299657"/>
              <a:ext cx="143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Bloch Sphere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F0D645-9B21-B74D-9D70-78BD1063B813}"/>
                  </a:ext>
                </a:extLst>
              </p:cNvPr>
              <p:cNvSpPr txBox="1"/>
              <p:nvPr/>
            </p:nvSpPr>
            <p:spPr>
              <a:xfrm>
                <a:off x="1083395" y="4463719"/>
                <a:ext cx="235570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|+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F0D645-9B21-B74D-9D70-78BD1063B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395" y="4463719"/>
                <a:ext cx="2355709" cy="6646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882184-F788-FDA4-C821-C02667108E73}"/>
                  </a:ext>
                </a:extLst>
              </p:cNvPr>
              <p:cNvSpPr txBox="1"/>
              <p:nvPr/>
            </p:nvSpPr>
            <p:spPr>
              <a:xfrm>
                <a:off x="3428919" y="4463719"/>
                <a:ext cx="2520280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|−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882184-F788-FDA4-C821-C02667108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19" y="4463719"/>
                <a:ext cx="2520280" cy="6646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20FD3D-4DF2-B99E-C22F-858983216B8D}"/>
                  </a:ext>
                </a:extLst>
              </p:cNvPr>
              <p:cNvSpPr txBox="1"/>
              <p:nvPr/>
            </p:nvSpPr>
            <p:spPr>
              <a:xfrm>
                <a:off x="1010661" y="5128325"/>
                <a:ext cx="2576924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|+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20FD3D-4DF2-B99E-C22F-858983216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61" y="5128325"/>
                <a:ext cx="2576924" cy="6646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834A2C-F5FF-12CE-1573-F80813A4F978}"/>
                  </a:ext>
                </a:extLst>
              </p:cNvPr>
              <p:cNvSpPr txBox="1"/>
              <p:nvPr/>
            </p:nvSpPr>
            <p:spPr>
              <a:xfrm>
                <a:off x="3499376" y="5128325"/>
                <a:ext cx="2576924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|−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834A2C-F5FF-12CE-1573-F80813A4F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76" y="5128325"/>
                <a:ext cx="2576924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620A9DD-727C-58A4-1FF5-017CFE4A3031}"/>
              </a:ext>
            </a:extLst>
          </p:cNvPr>
          <p:cNvSpPr txBox="1"/>
          <p:nvPr/>
        </p:nvSpPr>
        <p:spPr>
          <a:xfrm>
            <a:off x="3552967" y="2814141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  <a:sym typeface="Wingdings" panose="05000000000000000000" pitchFamily="2" charset="2"/>
              </a:rPr>
              <a:t>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tandard (Computational) Basis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267445-B2E0-2D62-DF8F-2315382863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3889" y="4973918"/>
            <a:ext cx="2440757" cy="76080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ECAF1B-A20B-4BB5-00FB-2CE82F339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72816"/>
              </p:ext>
            </p:extLst>
          </p:nvPr>
        </p:nvGraphicFramePr>
        <p:xfrm>
          <a:off x="1759032" y="2270522"/>
          <a:ext cx="106659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480" imgH="253800" progId="Equation.DSMT4">
                  <p:embed/>
                </p:oleObj>
              </mc:Choice>
              <mc:Fallback>
                <p:oleObj name="Equation" r:id="rId11" imgW="6094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3ECAF1B-A20B-4BB5-00FB-2CE82F3397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59032" y="2270522"/>
                        <a:ext cx="106659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FF22-E372-0123-88C8-A7073D00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9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18" y="93596"/>
            <a:ext cx="11188700" cy="615553"/>
          </a:xfrm>
        </p:spPr>
        <p:txBody>
          <a:bodyPr/>
          <a:lstStyle/>
          <a:p>
            <a:r>
              <a:rPr lang="en-US" dirty="0"/>
              <a:t>Single Qubits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443" y="909870"/>
            <a:ext cx="11102975" cy="5609124"/>
          </a:xfrm>
        </p:spPr>
        <p:txBody>
          <a:bodyPr/>
          <a:lstStyle/>
          <a:p>
            <a:r>
              <a:rPr lang="en-US" sz="2000" b="1" dirty="0"/>
              <a:t>Light polarization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Sunlight has no preferred polarization, however a filter can set the preferred polarization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Let vertical polarization be represented by       and horizontal polarization be represented by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Then the state of sunlight may be represented by</a:t>
            </a:r>
            <a:endParaRPr lang="en-US" sz="2000" b="1" dirty="0"/>
          </a:p>
          <a:p>
            <a:r>
              <a:rPr lang="en-US" sz="2000" b="1" dirty="0"/>
              <a:t>Vertical polarization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sunlight is vertically polarized, what happens if we introduce a second perpendicular (horizontal) filter?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457200" lvl="1" indent="0">
              <a:buNone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sunlight is vertically polarized, what happens if we introduce a second filter at 45 degrees?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Vertical polarization is a superposition of +45° diagonal and -45° diagonal filtering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Since the          state is only one term in the superposition, half of the light gets through to the screen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C6EEC03-891A-9C8A-D208-384ED5EA7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632987"/>
              </p:ext>
            </p:extLst>
          </p:nvPr>
        </p:nvGraphicFramePr>
        <p:xfrm>
          <a:off x="4916488" y="1550442"/>
          <a:ext cx="3332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53800" progId="Equation.DSMT4">
                  <p:embed/>
                </p:oleObj>
              </mc:Choice>
              <mc:Fallback>
                <p:oleObj name="Equation" r:id="rId3" imgW="190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6488" y="1550442"/>
                        <a:ext cx="33327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0F76D6D-79F7-0214-DFFD-DCA357761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86314"/>
              </p:ext>
            </p:extLst>
          </p:nvPr>
        </p:nvGraphicFramePr>
        <p:xfrm>
          <a:off x="9361760" y="1550442"/>
          <a:ext cx="3773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40" imgH="253800" progId="Equation.DSMT4">
                  <p:embed/>
                </p:oleObj>
              </mc:Choice>
              <mc:Fallback>
                <p:oleObj name="Equation" r:id="rId5" imgW="215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61760" y="1550442"/>
                        <a:ext cx="37737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695490F-F601-AF04-B2A5-5D02070EA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07935"/>
              </p:ext>
            </p:extLst>
          </p:nvPr>
        </p:nvGraphicFramePr>
        <p:xfrm>
          <a:off x="5534483" y="1910210"/>
          <a:ext cx="191079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253800" progId="Equation.DSMT4">
                  <p:embed/>
                </p:oleObj>
              </mc:Choice>
              <mc:Fallback>
                <p:oleObj name="Equation" r:id="rId7" imgW="1091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4483" y="1910210"/>
                        <a:ext cx="191079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58D2BC5-9240-004C-B522-977E11BB4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037762"/>
              </p:ext>
            </p:extLst>
          </p:nvPr>
        </p:nvGraphicFramePr>
        <p:xfrm>
          <a:off x="2881040" y="2270522"/>
          <a:ext cx="3332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53800" progId="Equation.DSMT4">
                  <p:embed/>
                </p:oleObj>
              </mc:Choice>
              <mc:Fallback>
                <p:oleObj name="Equation" r:id="rId9" imgW="190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1040" y="2270522"/>
                        <a:ext cx="33327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n 18">
            <a:extLst>
              <a:ext uri="{FF2B5EF4-FFF2-40B4-BE49-F238E27FC236}">
                <a16:creationId xmlns:a16="http://schemas.microsoft.com/office/drawing/2014/main" id="{4E2A05BE-8B89-1B6A-D4E0-0D665597B767}"/>
              </a:ext>
            </a:extLst>
          </p:cNvPr>
          <p:cNvSpPr/>
          <p:nvPr/>
        </p:nvSpPr>
        <p:spPr bwMode="auto">
          <a:xfrm>
            <a:off x="1152848" y="3062610"/>
            <a:ext cx="914400" cy="91440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8CD400-C04D-CD19-9C31-78B1710792E1}"/>
              </a:ext>
            </a:extLst>
          </p:cNvPr>
          <p:cNvCxnSpPr>
            <a:cxnSpLocks/>
          </p:cNvCxnSpPr>
          <p:nvPr/>
        </p:nvCxnSpPr>
        <p:spPr bwMode="auto">
          <a:xfrm>
            <a:off x="2522149" y="3519810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79B49F-F8EB-C4F1-FAEC-00D90BEE0B7E}"/>
              </a:ext>
            </a:extLst>
          </p:cNvPr>
          <p:cNvSpPr>
            <a:spLocks noChangeAspect="1"/>
          </p:cNvSpPr>
          <p:nvPr/>
        </p:nvSpPr>
        <p:spPr bwMode="auto">
          <a:xfrm>
            <a:off x="3769138" y="3062610"/>
            <a:ext cx="914400" cy="914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Filter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107BF2-736A-06A7-9825-2B151E57B510}"/>
              </a:ext>
            </a:extLst>
          </p:cNvPr>
          <p:cNvCxnSpPr>
            <a:cxnSpLocks/>
          </p:cNvCxnSpPr>
          <p:nvPr/>
        </p:nvCxnSpPr>
        <p:spPr bwMode="auto">
          <a:xfrm>
            <a:off x="5138439" y="3519810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22C677C-4316-C997-A882-E35D71E77325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385428" y="3062610"/>
            <a:ext cx="914400" cy="9144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Filter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BFA356-A337-A7D7-DE6B-44836E502B65}"/>
              </a:ext>
            </a:extLst>
          </p:cNvPr>
          <p:cNvCxnSpPr>
            <a:cxnSpLocks/>
          </p:cNvCxnSpPr>
          <p:nvPr/>
        </p:nvCxnSpPr>
        <p:spPr bwMode="auto">
          <a:xfrm>
            <a:off x="7754729" y="3519810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2F11944E-8BF6-4ED9-EEA1-4154FD71719F}"/>
              </a:ext>
            </a:extLst>
          </p:cNvPr>
          <p:cNvSpPr>
            <a:spLocks noChangeAspect="1"/>
          </p:cNvSpPr>
          <p:nvPr/>
        </p:nvSpPr>
        <p:spPr bwMode="auto">
          <a:xfrm>
            <a:off x="9001720" y="3062610"/>
            <a:ext cx="9144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Screen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41" name="Sun 40">
            <a:extLst>
              <a:ext uri="{FF2B5EF4-FFF2-40B4-BE49-F238E27FC236}">
                <a16:creationId xmlns:a16="http://schemas.microsoft.com/office/drawing/2014/main" id="{598667A0-CB69-E70C-E1A2-BCF763ED48BC}"/>
              </a:ext>
            </a:extLst>
          </p:cNvPr>
          <p:cNvSpPr/>
          <p:nvPr/>
        </p:nvSpPr>
        <p:spPr bwMode="auto">
          <a:xfrm>
            <a:off x="1152848" y="4479111"/>
            <a:ext cx="914400" cy="91440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AB75AF7-6A19-0801-62C3-00A7C84CA3AF}"/>
              </a:ext>
            </a:extLst>
          </p:cNvPr>
          <p:cNvCxnSpPr>
            <a:cxnSpLocks/>
          </p:cNvCxnSpPr>
          <p:nvPr/>
        </p:nvCxnSpPr>
        <p:spPr bwMode="auto">
          <a:xfrm>
            <a:off x="2522149" y="4936311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9F18A85-C049-6F30-F63E-C1B3641F4B7D}"/>
              </a:ext>
            </a:extLst>
          </p:cNvPr>
          <p:cNvSpPr>
            <a:spLocks noChangeAspect="1"/>
          </p:cNvSpPr>
          <p:nvPr/>
        </p:nvSpPr>
        <p:spPr bwMode="auto">
          <a:xfrm>
            <a:off x="3769138" y="4479111"/>
            <a:ext cx="914400" cy="914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Filter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A9BA724-6A80-0F3C-8962-C35BC0A20CFD}"/>
              </a:ext>
            </a:extLst>
          </p:cNvPr>
          <p:cNvCxnSpPr>
            <a:cxnSpLocks/>
          </p:cNvCxnSpPr>
          <p:nvPr/>
        </p:nvCxnSpPr>
        <p:spPr bwMode="auto">
          <a:xfrm>
            <a:off x="5138439" y="4936311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632EB96-93D9-49D8-1464-9EB89EF051BA}"/>
              </a:ext>
            </a:extLst>
          </p:cNvPr>
          <p:cNvSpPr>
            <a:spLocks noChangeAspect="1"/>
          </p:cNvSpPr>
          <p:nvPr/>
        </p:nvSpPr>
        <p:spPr bwMode="auto">
          <a:xfrm rot="2700000">
            <a:off x="6385428" y="4479111"/>
            <a:ext cx="914400" cy="9144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Filter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89343CB-9C2D-3E74-353F-2DC38FD62E38}"/>
              </a:ext>
            </a:extLst>
          </p:cNvPr>
          <p:cNvCxnSpPr>
            <a:cxnSpLocks/>
          </p:cNvCxnSpPr>
          <p:nvPr/>
        </p:nvCxnSpPr>
        <p:spPr bwMode="auto">
          <a:xfrm>
            <a:off x="7754729" y="4936311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E818A80-94CD-D388-DFEB-146581A6D041}"/>
              </a:ext>
            </a:extLst>
          </p:cNvPr>
          <p:cNvSpPr>
            <a:spLocks noChangeAspect="1"/>
          </p:cNvSpPr>
          <p:nvPr/>
        </p:nvSpPr>
        <p:spPr bwMode="auto">
          <a:xfrm>
            <a:off x="9001720" y="4479111"/>
            <a:ext cx="9144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Screen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A0E0510B-EA61-0BAC-5895-A8F4F3598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023941"/>
              </p:ext>
            </p:extLst>
          </p:nvPr>
        </p:nvGraphicFramePr>
        <p:xfrm>
          <a:off x="8504271" y="5539434"/>
          <a:ext cx="2000250" cy="46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66400" progId="Equation.DSMT4">
                  <p:embed/>
                </p:oleObj>
              </mc:Choice>
              <mc:Fallback>
                <p:oleObj name="Equation" r:id="rId10" imgW="1143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04271" y="5539434"/>
                        <a:ext cx="2000250" cy="46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BD8DF413-4C53-08C8-B747-8543465A6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353533"/>
              </p:ext>
            </p:extLst>
          </p:nvPr>
        </p:nvGraphicFramePr>
        <p:xfrm>
          <a:off x="2035077" y="5895612"/>
          <a:ext cx="4000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253800" progId="Equation.DSMT4">
                  <p:embed/>
                </p:oleObj>
              </mc:Choice>
              <mc:Fallback>
                <p:oleObj name="Equation" r:id="rId12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35077" y="5895612"/>
                        <a:ext cx="400050" cy="44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C566F-3A91-167B-2BA6-0ED18F1D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5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4" y="111708"/>
            <a:ext cx="11188700" cy="615553"/>
          </a:xfrm>
        </p:spPr>
        <p:txBody>
          <a:bodyPr/>
          <a:lstStyle/>
          <a:p>
            <a:r>
              <a:rPr lang="en-US" dirty="0"/>
              <a:t>Single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6744" y="973600"/>
                <a:ext cx="8856984" cy="5473386"/>
              </a:xfrm>
            </p:spPr>
            <p:txBody>
              <a:bodyPr/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Myth: A qubit is both 0 and 1 at the same time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>
                    <a:solidFill>
                      <a:srgbClr val="00B050"/>
                    </a:solidFill>
                  </a:rPr>
                  <a:t>Truth: A qubit is a </a:t>
                </a:r>
                <a:r>
                  <a:rPr lang="en-US" sz="1800" b="1" u="sng" dirty="0">
                    <a:solidFill>
                      <a:srgbClr val="00B050"/>
                    </a:solidFill>
                  </a:rPr>
                  <a:t>superposition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 of both states</a:t>
                </a:r>
              </a:p>
              <a:p>
                <a:r>
                  <a:rPr lang="en-US" sz="2000" b="1" dirty="0"/>
                  <a:t>Quantum Bit (qubit)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In general, a qubit may lie </a:t>
                </a:r>
                <a:r>
                  <a:rPr lang="en-US" sz="1800" b="1" i="1" dirty="0"/>
                  <a:t>anywhere</a:t>
                </a:r>
                <a:r>
                  <a:rPr lang="en-US" sz="1800" b="1" dirty="0"/>
                  <a:t> on the surface of the (Bloch) sphere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b="1" dirty="0"/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b="1" dirty="0"/>
              </a:p>
              <a:p>
                <a:pPr lvl="1"/>
                <a:endParaRPr lang="en-US" sz="1800" b="1" dirty="0"/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Note: The coefficients (</a:t>
                </a:r>
                <a:r>
                  <a:rPr lang="en-US" sz="1800" b="1" dirty="0">
                    <a:latin typeface="Symbol" panose="05050102010706020507" pitchFamily="18" charset="2"/>
                  </a:rPr>
                  <a:t>a</a:t>
                </a:r>
                <a:r>
                  <a:rPr lang="en-US" sz="1800" b="1" dirty="0"/>
                  <a:t> and </a:t>
                </a:r>
                <a:r>
                  <a:rPr lang="en-US" sz="1800" b="1" dirty="0">
                    <a:latin typeface="Symbol" panose="05050102010706020507" pitchFamily="18" charset="2"/>
                  </a:rPr>
                  <a:t>b</a:t>
                </a:r>
                <a:r>
                  <a:rPr lang="en-US" sz="1800" b="1" dirty="0"/>
                  <a:t>) are amplitudes, and their squares (complex norm or modulus) are the probabilities associated with each state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 is the probability of |</a:t>
                </a:r>
                <a:r>
                  <a:rPr lang="en-US" sz="1800" b="1" dirty="0">
                    <a:latin typeface="Symbol" panose="05050102010706020507" pitchFamily="18" charset="2"/>
                  </a:rPr>
                  <a:t>Y</a:t>
                </a:r>
                <a:r>
                  <a:rPr lang="en-US" sz="1800" b="1" dirty="0"/>
                  <a:t>&gt; being in the |0&gt; state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 is the probability of |</a:t>
                </a:r>
                <a:r>
                  <a:rPr lang="en-US" sz="1800" b="1" dirty="0">
                    <a:latin typeface="Symbol" panose="05050102010706020507" pitchFamily="18" charset="2"/>
                  </a:rPr>
                  <a:t>Y</a:t>
                </a:r>
                <a:r>
                  <a:rPr lang="en-US" sz="1800" b="1" dirty="0"/>
                  <a:t>&gt; being in the |1&gt; state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b="1" dirty="0">
                  <a:latin typeface="+mn-lt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If             , 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Note: In general, the coefficients are complex numbers.  As such they have phase.  Relative phase between the complex coefficients plays a role in quantum computing.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6744" y="973600"/>
                <a:ext cx="8856984" cy="5473386"/>
              </a:xfrm>
              <a:blipFill>
                <a:blip r:embed="rId3"/>
                <a:stretch>
                  <a:fillRect l="-207" t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55ED81-60D7-162A-5B40-0D5D56A12F56}"/>
                  </a:ext>
                </a:extLst>
              </p:cNvPr>
              <p:cNvSpPr txBox="1"/>
              <p:nvPr/>
            </p:nvSpPr>
            <p:spPr>
              <a:xfrm>
                <a:off x="1140347" y="2981310"/>
                <a:ext cx="2057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𝚿</m:t>
                              </m:r>
                            </m:e>
                          </m:d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𝛂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55ED81-60D7-162A-5B40-0D5D56A12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47" y="2981310"/>
                <a:ext cx="2057615" cy="369332"/>
              </a:xfrm>
              <a:prstGeom prst="rect">
                <a:avLst/>
              </a:prstGeom>
              <a:blipFill>
                <a:blip r:embed="rId4"/>
                <a:stretch>
                  <a:fillRect l="-1479" t="-116393" r="-22781" b="-18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07E4992-5EAD-1ED4-087C-C78DBFFC9BD7}"/>
              </a:ext>
            </a:extLst>
          </p:cNvPr>
          <p:cNvGrpSpPr/>
          <p:nvPr/>
        </p:nvGrpSpPr>
        <p:grpSpPr>
          <a:xfrm>
            <a:off x="8968431" y="942031"/>
            <a:ext cx="3062610" cy="3308949"/>
            <a:chOff x="5336747" y="360040"/>
            <a:chExt cx="3062610" cy="33089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6711C0-3076-D7A9-F072-4695F980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6747" y="360040"/>
              <a:ext cx="3062610" cy="306261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3DC520-DBFE-90D2-3F2B-ADDE7F027E72}"/>
                </a:ext>
              </a:extLst>
            </p:cNvPr>
            <p:cNvSpPr txBox="1"/>
            <p:nvPr/>
          </p:nvSpPr>
          <p:spPr>
            <a:xfrm>
              <a:off x="6151830" y="3299657"/>
              <a:ext cx="143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Bloch Sphere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6AD92B-5778-2CC5-B7B1-4D471BC8FC35}"/>
                  </a:ext>
                </a:extLst>
              </p:cNvPr>
              <p:cNvSpPr txBox="1"/>
              <p:nvPr/>
            </p:nvSpPr>
            <p:spPr>
              <a:xfrm>
                <a:off x="1080840" y="2347046"/>
                <a:ext cx="394793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</m:e>
                      </m:d>
                      <m:r>
                        <a:rPr lang="en-US" b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𝒊𝒏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6AD92B-5778-2CC5-B7B1-4D471BC8F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40" y="2347046"/>
                <a:ext cx="3947939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4FD35E-59E9-91AD-C1DD-A25EE335AB08}"/>
                  </a:ext>
                </a:extLst>
              </p:cNvPr>
              <p:cNvSpPr txBox="1"/>
              <p:nvPr/>
            </p:nvSpPr>
            <p:spPr>
              <a:xfrm>
                <a:off x="5028779" y="2491062"/>
                <a:ext cx="1281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4FD35E-59E9-91AD-C1DD-A25EE335A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779" y="2491062"/>
                <a:ext cx="12811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E44CB3-AB15-8DEB-3F9F-A145011D9B75}"/>
                  </a:ext>
                </a:extLst>
              </p:cNvPr>
              <p:cNvSpPr txBox="1"/>
              <p:nvPr/>
            </p:nvSpPr>
            <p:spPr>
              <a:xfrm>
                <a:off x="6257128" y="2505914"/>
                <a:ext cx="1449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E44CB3-AB15-8DEB-3F9F-A145011D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128" y="2505914"/>
                <a:ext cx="1449436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7393FC-D996-838C-E794-85EC645328DE}"/>
                  </a:ext>
                </a:extLst>
              </p:cNvPr>
              <p:cNvSpPr txBox="1"/>
              <p:nvPr/>
            </p:nvSpPr>
            <p:spPr>
              <a:xfrm>
                <a:off x="1008832" y="4574778"/>
                <a:ext cx="174105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7393FC-D996-838C-E794-85EC64532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32" y="4574778"/>
                <a:ext cx="1741054" cy="375552"/>
              </a:xfrm>
              <a:prstGeom prst="rect">
                <a:avLst/>
              </a:prstGeom>
              <a:blipFill>
                <a:blip r:embed="rId9"/>
                <a:stretch>
                  <a:fillRect l="-104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F805ED-4C0D-8C75-F7DE-C51740EC436E}"/>
                  </a:ext>
                </a:extLst>
              </p:cNvPr>
              <p:cNvSpPr txBox="1"/>
              <p:nvPr/>
            </p:nvSpPr>
            <p:spPr>
              <a:xfrm>
                <a:off x="1152848" y="4925526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F805ED-4C0D-8C75-F7DE-C51740EC4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48" y="4925526"/>
                <a:ext cx="851515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2132B7-C82C-DC33-7626-283779990583}"/>
                  </a:ext>
                </a:extLst>
              </p:cNvPr>
              <p:cNvSpPr txBox="1"/>
              <p:nvPr/>
            </p:nvSpPr>
            <p:spPr>
              <a:xfrm>
                <a:off x="1872928" y="4934818"/>
                <a:ext cx="18127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2132B7-C82C-DC33-7626-283779990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928" y="4934818"/>
                <a:ext cx="1812781" cy="369332"/>
              </a:xfrm>
              <a:prstGeom prst="rect">
                <a:avLst/>
              </a:prstGeom>
              <a:blipFill>
                <a:blip r:embed="rId11"/>
                <a:stretch>
                  <a:fillRect t="-120000" r="-21141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28DC70-DC52-7868-92F6-812D53288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477099"/>
              </p:ext>
            </p:extLst>
          </p:nvPr>
        </p:nvGraphicFramePr>
        <p:xfrm>
          <a:off x="3697999" y="5901689"/>
          <a:ext cx="1085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228600" progId="Equation.DSMT4">
                  <p:embed/>
                </p:oleObj>
              </mc:Choice>
              <mc:Fallback>
                <p:oleObj name="Equation" r:id="rId12" imgW="723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97999" y="5901689"/>
                        <a:ext cx="1085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48EAFC2-2602-C6AA-8BAE-0B16E5A38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48062"/>
              </p:ext>
            </p:extLst>
          </p:nvPr>
        </p:nvGraphicFramePr>
        <p:xfrm>
          <a:off x="3659929" y="6244589"/>
          <a:ext cx="116154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0" imgH="279360" progId="Equation.DSMT4">
                  <p:embed/>
                </p:oleObj>
              </mc:Choice>
              <mc:Fallback>
                <p:oleObj name="Equation" r:id="rId14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59929" y="6244589"/>
                        <a:ext cx="116154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0BE59C0-4BD5-F6AD-76A2-A677CF6AD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14845"/>
              </p:ext>
            </p:extLst>
          </p:nvPr>
        </p:nvGraphicFramePr>
        <p:xfrm>
          <a:off x="5634902" y="5901689"/>
          <a:ext cx="1066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228600" progId="Equation.DSMT4">
                  <p:embed/>
                </p:oleObj>
              </mc:Choice>
              <mc:Fallback>
                <p:oleObj name="Equation" r:id="rId16" imgW="7110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528DC70-DC52-7868-92F6-812D53288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34902" y="5901689"/>
                        <a:ext cx="1066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6EB32AB-5D84-5A18-8496-B75E610D9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889814"/>
              </p:ext>
            </p:extLst>
          </p:nvPr>
        </p:nvGraphicFramePr>
        <p:xfrm>
          <a:off x="5587382" y="6237466"/>
          <a:ext cx="116154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279360" progId="Equation.DSMT4">
                  <p:embed/>
                </p:oleObj>
              </mc:Choice>
              <mc:Fallback>
                <p:oleObj name="Equation" r:id="rId18" imgW="77436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48EAFC2-2602-C6AA-8BAE-0B16E5A386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87382" y="6237466"/>
                        <a:ext cx="116154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5EB7C-D959-8951-11F5-22891154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" y="96243"/>
            <a:ext cx="11188700" cy="615553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185" y="1003163"/>
            <a:ext cx="11543847" cy="5140983"/>
          </a:xfrm>
        </p:spPr>
        <p:txBody>
          <a:bodyPr/>
          <a:lstStyle/>
          <a:p>
            <a:r>
              <a:rPr lang="en-US" sz="2000" b="1" i="1" dirty="0"/>
              <a:t>Identify</a:t>
            </a:r>
            <a:r>
              <a:rPr lang="en-US" sz="2000" b="1" dirty="0"/>
              <a:t> the three aspects of quantum information science</a:t>
            </a:r>
          </a:p>
          <a:p>
            <a:endParaRPr lang="en-US" sz="2000" b="1" i="1" dirty="0"/>
          </a:p>
          <a:p>
            <a:r>
              <a:rPr lang="en-US" sz="2000" b="1" i="1" dirty="0"/>
              <a:t>Describe</a:t>
            </a:r>
            <a:r>
              <a:rPr lang="en-US" sz="2000" b="1" dirty="0"/>
              <a:t> the difference between a quantum bit (qubit) and a classical (0/1) bit </a:t>
            </a:r>
          </a:p>
          <a:p>
            <a:endParaRPr lang="en-US" sz="2000" b="1" i="1" dirty="0"/>
          </a:p>
          <a:p>
            <a:r>
              <a:rPr lang="en-US" sz="2000" b="1" i="1" dirty="0"/>
              <a:t>Explain</a:t>
            </a:r>
            <a:r>
              <a:rPr lang="en-US" sz="2000" b="1" dirty="0"/>
              <a:t> how superposition facilitates quantum cryptography and makes quantum computing relevant today</a:t>
            </a:r>
          </a:p>
          <a:p>
            <a:endParaRPr lang="en-US" sz="2000" b="1" i="1" dirty="0"/>
          </a:p>
          <a:p>
            <a:r>
              <a:rPr lang="en-US" sz="2000" b="1" i="1" dirty="0"/>
              <a:t>Explain</a:t>
            </a:r>
            <a:r>
              <a:rPr lang="en-US" sz="2000" b="1" dirty="0"/>
              <a:t> how entanglement facilitates quantum teleportation and makes quantum computing relevant today</a:t>
            </a:r>
          </a:p>
          <a:p>
            <a:endParaRPr lang="en-US" sz="2000" b="1" i="1" dirty="0"/>
          </a:p>
          <a:p>
            <a:r>
              <a:rPr lang="en-US" sz="2000" b="1" i="1" dirty="0"/>
              <a:t>Tell</a:t>
            </a:r>
            <a:r>
              <a:rPr lang="en-US" sz="2000" b="1" dirty="0"/>
              <a:t> the truths about quantum computing myths</a:t>
            </a:r>
          </a:p>
          <a:p>
            <a:endParaRPr lang="en-US" sz="2000" b="1" i="1" dirty="0"/>
          </a:p>
          <a:p>
            <a:r>
              <a:rPr lang="en-US" sz="2000" b="1" i="1" dirty="0"/>
              <a:t>Identify</a:t>
            </a:r>
            <a:r>
              <a:rPr lang="en-US" sz="2000" b="1" dirty="0"/>
              <a:t> different computational models for quantum optimization and their applications</a:t>
            </a:r>
          </a:p>
          <a:p>
            <a:endParaRPr lang="en-US" sz="2000" b="1" i="1" dirty="0"/>
          </a:p>
          <a:p>
            <a:r>
              <a:rPr lang="en-US" sz="2000" b="1" i="1" dirty="0"/>
              <a:t>Describe</a:t>
            </a:r>
            <a:r>
              <a:rPr lang="en-US" sz="2000" b="1" dirty="0"/>
              <a:t> the four families of quantum machine learning and variations of quantum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7905" y="6435513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2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16" y="61876"/>
            <a:ext cx="11188700" cy="615553"/>
          </a:xfrm>
        </p:spPr>
        <p:txBody>
          <a:bodyPr/>
          <a:lstStyle/>
          <a:p>
            <a:r>
              <a:rPr lang="en-US" dirty="0"/>
              <a:t>Quantum Gates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217" y="974378"/>
            <a:ext cx="9043536" cy="5544616"/>
          </a:xfrm>
        </p:spPr>
        <p:txBody>
          <a:bodyPr/>
          <a:lstStyle/>
          <a:p>
            <a:r>
              <a:rPr lang="en-US" sz="2000" b="1" dirty="0"/>
              <a:t>Digital computers have finite logic gates (AND, OR, etc.)</a:t>
            </a:r>
          </a:p>
          <a:p>
            <a:endParaRPr lang="en-US" sz="2000" b="1" dirty="0"/>
          </a:p>
          <a:p>
            <a:r>
              <a:rPr lang="en-US" sz="2000" b="1" dirty="0"/>
              <a:t>The situation is similar with quantum computing</a:t>
            </a:r>
          </a:p>
          <a:p>
            <a:endParaRPr lang="en-US" sz="2000" b="1" dirty="0"/>
          </a:p>
          <a:p>
            <a:r>
              <a:rPr lang="en-US" sz="2000" b="1" dirty="0"/>
              <a:t>There are different operations applied to qubits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When initializing a qubit, the process is irreversible (Hermitian)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When performing quantum computations, the process is </a:t>
            </a:r>
            <a:r>
              <a:rPr lang="en-US" sz="1800" b="1" u="sng" dirty="0"/>
              <a:t>reversible</a:t>
            </a:r>
            <a:r>
              <a:rPr lang="en-US" sz="1800" b="1" dirty="0"/>
              <a:t> (Unitary)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When measuring qubits, the process is irreversible (Hermitian)</a:t>
            </a:r>
          </a:p>
          <a:p>
            <a:endParaRPr lang="en-US" sz="2000" b="1" dirty="0"/>
          </a:p>
          <a:p>
            <a:r>
              <a:rPr lang="en-US" sz="2000" b="1" dirty="0"/>
              <a:t>Because the systems are linear, the operators are matrix multiplications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3A6D869-DA67-6A1E-8000-49856DAB2E95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55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34" y="106201"/>
            <a:ext cx="11188700" cy="615553"/>
          </a:xfrm>
        </p:spPr>
        <p:txBody>
          <a:bodyPr/>
          <a:lstStyle/>
          <a:p>
            <a:r>
              <a:rPr lang="en-US" dirty="0"/>
              <a:t>Quantum Gates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534" y="1028879"/>
            <a:ext cx="11102975" cy="4518025"/>
          </a:xfrm>
        </p:spPr>
        <p:txBody>
          <a:bodyPr/>
          <a:lstStyle/>
          <a:p>
            <a:r>
              <a:rPr lang="en-US" sz="2000" b="1" dirty="0"/>
              <a:t>Hadamard Gate (Unitary)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Used to create a superposed state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When applied to |0&gt;, the result is |+&gt;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When applied to |1&gt;, the result is |-&gt;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|+&gt; and |-&gt; comprise the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Hadamard Basis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X, Y, and Z (Pauli) Gates (Unitary)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X is referred to as the “not” gate</a:t>
            </a:r>
          </a:p>
          <a:p>
            <a:pPr marL="608427" lvl="1" indent="0">
              <a:buNone/>
            </a:pPr>
            <a:r>
              <a:rPr lang="en-US" sz="2000" b="1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Z is referred to as the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phase shift </a:t>
            </a:r>
            <a:r>
              <a:rPr lang="en-US" sz="1800" b="1" dirty="0"/>
              <a:t>gate</a:t>
            </a:r>
          </a:p>
          <a:p>
            <a:pPr marL="457200" lvl="1" indent="0">
              <a:buNone/>
            </a:pPr>
            <a:r>
              <a:rPr lang="en-US" sz="1800" b="1" dirty="0"/>
              <a:t>      It’s a rotation about Z of the Bloch sphere, i.e., </a:t>
            </a:r>
            <a:r>
              <a:rPr lang="en-US" sz="1800" b="1" dirty="0">
                <a:latin typeface="Symbol" panose="05050102010706020507" pitchFamily="18" charset="2"/>
              </a:rPr>
              <a:t>j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Y completes the trio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56BD0-0094-D35E-FB2C-924C86D5B2C1}"/>
                  </a:ext>
                </a:extLst>
              </p:cNvPr>
              <p:cNvSpPr txBox="1"/>
              <p:nvPr/>
            </p:nvSpPr>
            <p:spPr>
              <a:xfrm>
                <a:off x="7278114" y="1176633"/>
                <a:ext cx="1522083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56BD0-0094-D35E-FB2C-924C86D5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114" y="1176633"/>
                <a:ext cx="1522083" cy="537327"/>
              </a:xfrm>
              <a:prstGeom prst="rect">
                <a:avLst/>
              </a:prstGeom>
              <a:blipFill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497FCB-2F1F-9B93-14AB-0BA4D2F5EC99}"/>
                  </a:ext>
                </a:extLst>
              </p:cNvPr>
              <p:cNvSpPr txBox="1"/>
              <p:nvPr/>
            </p:nvSpPr>
            <p:spPr>
              <a:xfrm>
                <a:off x="7237376" y="1705775"/>
                <a:ext cx="4585614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|+</m:t>
                          </m:r>
                        </m:e>
                      </m:d>
                    </m:oMath>
                  </m:oMathPara>
                </a14:m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497FCB-2F1F-9B93-14AB-0BA4D2F5E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376" y="1705775"/>
                <a:ext cx="4585614" cy="537327"/>
              </a:xfrm>
              <a:prstGeom prst="rect">
                <a:avLst/>
              </a:prstGeom>
              <a:blipFill>
                <a:blip r:embed="rId4"/>
                <a:stretch>
                  <a:fillRect t="-40909" r="-7580" b="-7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2201F3-2661-C65F-ADF1-1D8313C2F782}"/>
                  </a:ext>
                </a:extLst>
              </p:cNvPr>
              <p:cNvSpPr txBox="1"/>
              <p:nvPr/>
            </p:nvSpPr>
            <p:spPr>
              <a:xfrm>
                <a:off x="7233781" y="2237251"/>
                <a:ext cx="4720267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 dirty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140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2201F3-2661-C65F-ADF1-1D8313C2F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81" y="2237251"/>
                <a:ext cx="4720267" cy="537327"/>
              </a:xfrm>
              <a:prstGeom prst="rect">
                <a:avLst/>
              </a:prstGeom>
              <a:blipFill>
                <a:blip r:embed="rId5"/>
                <a:stretch>
                  <a:fillRect t="-39773" r="-7235" b="-7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1892537-5D75-B8C3-659F-095E11F62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1606" y="3503759"/>
            <a:ext cx="2076450" cy="220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12E4F0-BDBE-7D9F-56FD-28706A55A780}"/>
                  </a:ext>
                </a:extLst>
              </p:cNvPr>
              <p:cNvSpPr txBox="1"/>
              <p:nvPr/>
            </p:nvSpPr>
            <p:spPr>
              <a:xfrm>
                <a:off x="936824" y="4142730"/>
                <a:ext cx="1307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12E4F0-BDBE-7D9F-56FD-28706A55A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24" y="4142730"/>
                <a:ext cx="1307602" cy="369332"/>
              </a:xfrm>
              <a:prstGeom prst="rect">
                <a:avLst/>
              </a:prstGeom>
              <a:blipFill>
                <a:blip r:embed="rId7"/>
                <a:stretch>
                  <a:fillRect t="-121667" r="-37383" b="-19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49ECF3-CB92-3871-BDB9-4644A2FDFF12}"/>
                  </a:ext>
                </a:extLst>
              </p:cNvPr>
              <p:cNvSpPr txBox="1"/>
              <p:nvPr/>
            </p:nvSpPr>
            <p:spPr>
              <a:xfrm>
                <a:off x="2417124" y="4142730"/>
                <a:ext cx="1307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49ECF3-CB92-3871-BDB9-4644A2FDF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124" y="4142730"/>
                <a:ext cx="1307602" cy="369332"/>
              </a:xfrm>
              <a:prstGeom prst="rect">
                <a:avLst/>
              </a:prstGeom>
              <a:blipFill>
                <a:blip r:embed="rId8"/>
                <a:stretch>
                  <a:fillRect t="-121667" r="-37383" b="-19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45417E-E0E3-298A-7AC6-1129EF7E4FE9}"/>
                  </a:ext>
                </a:extLst>
              </p:cNvPr>
              <p:cNvSpPr txBox="1"/>
              <p:nvPr/>
            </p:nvSpPr>
            <p:spPr>
              <a:xfrm>
                <a:off x="936824" y="5510882"/>
                <a:ext cx="1499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𝒊𝒀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|+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45417E-E0E3-298A-7AC6-1129EF7E4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24" y="5510882"/>
                <a:ext cx="1499962" cy="369332"/>
              </a:xfrm>
              <a:prstGeom prst="rect">
                <a:avLst/>
              </a:prstGeom>
              <a:blipFill>
                <a:blip r:embed="rId9"/>
                <a:stretch>
                  <a:fillRect t="-119672" r="-31707" b="-19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A5F9A2-29AD-C530-5567-F1704AE32505}"/>
                  </a:ext>
                </a:extLst>
              </p:cNvPr>
              <p:cNvSpPr txBox="1"/>
              <p:nvPr/>
            </p:nvSpPr>
            <p:spPr>
              <a:xfrm>
                <a:off x="2670333" y="5510882"/>
                <a:ext cx="1673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𝒊𝒀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|−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A5F9A2-29AD-C530-5567-F1704AE32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333" y="5510882"/>
                <a:ext cx="1673086" cy="369332"/>
              </a:xfrm>
              <a:prstGeom prst="rect">
                <a:avLst/>
              </a:prstGeom>
              <a:blipFill>
                <a:blip r:embed="rId10"/>
                <a:stretch>
                  <a:fillRect t="-119672" r="-28364" b="-19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CC3BF9-D794-AB81-0E02-98E451DCCC69}"/>
                  </a:ext>
                </a:extLst>
              </p:cNvPr>
              <p:cNvSpPr txBox="1"/>
              <p:nvPr/>
            </p:nvSpPr>
            <p:spPr>
              <a:xfrm>
                <a:off x="936824" y="2774578"/>
                <a:ext cx="2527295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|+</m:t>
                          </m:r>
                        </m:e>
                      </m:d>
                      <m:r>
                        <a:rPr lang="en-US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|−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CC3BF9-D794-AB81-0E02-98E451DC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24" y="2774578"/>
                <a:ext cx="2527295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99021F-E55A-4159-F713-268C5C1957F9}"/>
                  </a:ext>
                </a:extLst>
              </p:cNvPr>
              <p:cNvSpPr txBox="1"/>
              <p:nvPr/>
            </p:nvSpPr>
            <p:spPr>
              <a:xfrm>
                <a:off x="3626002" y="2774578"/>
                <a:ext cx="2527295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|+</m:t>
                          </m:r>
                        </m:e>
                      </m:d>
                      <m:r>
                        <a:rPr lang="en-US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|−</m:t>
                          </m:r>
                        </m:e>
                      </m:d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99021F-E55A-4159-F713-268C5C195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02" y="2774578"/>
                <a:ext cx="2527295" cy="6646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4EB080A3-C1C4-16EA-82B8-58FA25178C20}"/>
              </a:ext>
            </a:extLst>
          </p:cNvPr>
          <p:cNvSpPr/>
          <p:nvPr/>
        </p:nvSpPr>
        <p:spPr>
          <a:xfrm>
            <a:off x="7046395" y="1217276"/>
            <a:ext cx="495137" cy="153007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DA8AFC-532C-D0DE-F662-823FB0FD10D8}"/>
              </a:ext>
            </a:extLst>
          </p:cNvPr>
          <p:cNvGrpSpPr/>
          <p:nvPr/>
        </p:nvGrpSpPr>
        <p:grpSpPr>
          <a:xfrm>
            <a:off x="5810161" y="4007388"/>
            <a:ext cx="1714812" cy="1601913"/>
            <a:chOff x="6409432" y="3830041"/>
            <a:chExt cx="1714812" cy="1601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18430E-AA1A-81F9-2B43-916B92C79C19}"/>
                    </a:ext>
                  </a:extLst>
                </p:cNvPr>
                <p:cNvSpPr txBox="1"/>
                <p:nvPr/>
              </p:nvSpPr>
              <p:spPr>
                <a:xfrm>
                  <a:off x="6701995" y="3830041"/>
                  <a:ext cx="1422249" cy="16019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endParaRPr>
                </a:p>
                <a:p>
                  <a:endPara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𝐙</m:t>
                        </m:r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endParaRPr>
                </a:p>
                <a:p>
                  <a:endPara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𝐘</m:t>
                        </m:r>
                        <m:r>
                          <a:rPr lang="en-US" sz="1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dirty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e>
                                  <m:r>
                                    <a:rPr lang="en-US" sz="1400" i="1" dirty="0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18430E-AA1A-81F9-2B43-916B92C79C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1995" y="3830041"/>
                  <a:ext cx="1422249" cy="1601913"/>
                </a:xfrm>
                <a:prstGeom prst="rect">
                  <a:avLst/>
                </a:prstGeom>
                <a:blipFill>
                  <a:blip r:embed="rId13"/>
                  <a:stretch>
                    <a:fillRect b="-1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8B9695F3-A571-BD12-012D-4FC61A6452B5}"/>
                </a:ext>
              </a:extLst>
            </p:cNvPr>
            <p:cNvSpPr/>
            <p:nvPr/>
          </p:nvSpPr>
          <p:spPr>
            <a:xfrm>
              <a:off x="6409432" y="3854699"/>
              <a:ext cx="615197" cy="153007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D3F880-9BCB-82AF-DCA3-5DFFDC5B1A36}"/>
                  </a:ext>
                </a:extLst>
              </p:cNvPr>
              <p:cNvSpPr txBox="1"/>
              <p:nvPr/>
            </p:nvSpPr>
            <p:spPr>
              <a:xfrm>
                <a:off x="10121951" y="979458"/>
                <a:ext cx="1193706" cy="42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sz="12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D3F880-9BCB-82AF-DCA3-5DFFDC5B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951" y="979458"/>
                <a:ext cx="1193706" cy="421013"/>
              </a:xfrm>
              <a:prstGeom prst="rect">
                <a:avLst/>
              </a:prstGeom>
              <a:blipFill>
                <a:blip r:embed="rId14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3A1243-E707-B620-DEE4-4225207A6031}"/>
              </a:ext>
            </a:extLst>
          </p:cNvPr>
          <p:cNvCxnSpPr/>
          <p:nvPr/>
        </p:nvCxnSpPr>
        <p:spPr>
          <a:xfrm>
            <a:off x="10718804" y="1468572"/>
            <a:ext cx="0" cy="351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04C62E7-66BA-1D58-52D9-09749BF06DAA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49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E93DB-A558-5599-A589-8D929ADE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F4FD-B054-0CAB-7543-95C48C61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88837"/>
            <a:ext cx="11188700" cy="615553"/>
          </a:xfrm>
        </p:spPr>
        <p:txBody>
          <a:bodyPr/>
          <a:lstStyle/>
          <a:p>
            <a:r>
              <a:rPr lang="en-US" dirty="0"/>
              <a:t>Quantum Gates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DC3EC-84F9-5B48-3481-1C9CE51F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783" y="959286"/>
            <a:ext cx="11102975" cy="4518025"/>
          </a:xfrm>
        </p:spPr>
        <p:txBody>
          <a:bodyPr/>
          <a:lstStyle/>
          <a:p>
            <a:r>
              <a:rPr lang="en-US" sz="2000" b="1" dirty="0"/>
              <a:t>X, Y, and Z (Pauli) Gates (Unitary)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X, Y, and Z are all </a:t>
            </a:r>
            <a:r>
              <a:rPr lang="en-US" sz="1800" b="1" u="sng" dirty="0"/>
              <a:t>rotations of </a:t>
            </a:r>
            <a:r>
              <a:rPr lang="en-US" sz="1800" b="1" u="sng" dirty="0">
                <a:latin typeface="Symbol" panose="05050102010706020507" pitchFamily="18" charset="2"/>
              </a:rPr>
              <a:t>p</a:t>
            </a:r>
            <a:r>
              <a:rPr lang="en-US" sz="1800" b="1" u="sng" dirty="0"/>
              <a:t> radians </a:t>
            </a:r>
            <a:r>
              <a:rPr lang="en-US" sz="1800" b="1" dirty="0"/>
              <a:t>(180 deg)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r>
              <a:rPr lang="en-US" sz="2000" b="1" dirty="0"/>
              <a:t>Generalized Rotations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87199-EA19-42DE-508A-D9C1F174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C2965C-9AF2-521A-5B82-247EEE443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338" y="959286"/>
            <a:ext cx="2076450" cy="2209800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9108F4A-E42B-A120-72D2-D48923F31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938843"/>
              </p:ext>
            </p:extLst>
          </p:nvPr>
        </p:nvGraphicFramePr>
        <p:xfrm>
          <a:off x="720800" y="2414538"/>
          <a:ext cx="25714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482400" progId="Equation.DSMT4">
                  <p:embed/>
                </p:oleObj>
              </mc:Choice>
              <mc:Fallback>
                <p:oleObj name="Equation" r:id="rId4" imgW="1714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800" y="2414538"/>
                        <a:ext cx="257148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8F76BEE-5A9A-EE01-4433-F454A34CB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86158"/>
              </p:ext>
            </p:extLst>
          </p:nvPr>
        </p:nvGraphicFramePr>
        <p:xfrm>
          <a:off x="746064" y="3888684"/>
          <a:ext cx="285714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558720" progId="Equation.DSMT4">
                  <p:embed/>
                </p:oleObj>
              </mc:Choice>
              <mc:Fallback>
                <p:oleObj name="Equation" r:id="rId6" imgW="19047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064" y="3888684"/>
                        <a:ext cx="2857140" cy="83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536C011-FED3-043D-44F3-DC3CC5F04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814795"/>
              </p:ext>
            </p:extLst>
          </p:nvPr>
        </p:nvGraphicFramePr>
        <p:xfrm>
          <a:off x="746064" y="3144073"/>
          <a:ext cx="2286381" cy="72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254" imgH="483092" progId="Equation.DSMT4">
                  <p:embed/>
                </p:oleObj>
              </mc:Choice>
              <mc:Fallback>
                <p:oleObj name="Equation" r:id="rId8" imgW="1524254" imgH="4830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6064" y="3144073"/>
                        <a:ext cx="2286381" cy="72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CB8C17B-55F7-C39D-22E4-C818F3210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29059"/>
              </p:ext>
            </p:extLst>
          </p:nvPr>
        </p:nvGraphicFramePr>
        <p:xfrm>
          <a:off x="4746954" y="2992042"/>
          <a:ext cx="167616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685800" progId="Equation.DSMT4">
                  <p:embed/>
                </p:oleObj>
              </mc:Choice>
              <mc:Fallback>
                <p:oleObj name="Equation" r:id="rId10" imgW="11174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46954" y="2992042"/>
                        <a:ext cx="167616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ED2E997-EC7C-AA04-E358-7A49B63EDBFA}"/>
              </a:ext>
            </a:extLst>
          </p:cNvPr>
          <p:cNvSpPr txBox="1"/>
          <p:nvPr/>
        </p:nvSpPr>
        <p:spPr>
          <a:xfrm>
            <a:off x="6697464" y="316533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≡ denotes equivalent action up to a global phase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1476214-A7B8-3540-FBDB-C93F641B9662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46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9F904-4811-A2CD-DA30-93F825B0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8D15-5362-A11F-8389-1E4D68C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08" y="118233"/>
            <a:ext cx="11188700" cy="615553"/>
          </a:xfrm>
        </p:spPr>
        <p:txBody>
          <a:bodyPr/>
          <a:lstStyle/>
          <a:p>
            <a:r>
              <a:rPr lang="en-US" dirty="0"/>
              <a:t>True Random Number Generator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49A80-F5FF-9670-DFFA-06FB8BFF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08" y="1037196"/>
            <a:ext cx="11102975" cy="4518025"/>
          </a:xfrm>
        </p:spPr>
        <p:txBody>
          <a:bodyPr/>
          <a:lstStyle/>
          <a:p>
            <a:r>
              <a:rPr lang="en-US" sz="2000" b="1" dirty="0"/>
              <a:t>Random Byte (no need for </a:t>
            </a:r>
            <a:r>
              <a:rPr lang="en-US" sz="2000" b="1" i="1" dirty="0"/>
              <a:t>pseudo-random</a:t>
            </a:r>
            <a:r>
              <a:rPr lang="en-US" sz="2000" b="1" dirty="0"/>
              <a:t> number generators)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H|0&gt; produces a superposition, with a 50/50 chance of resulting in a 0 or a 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1*Meas0 + 2*Meas1 + 4*Meas2 + 8*Meas3 + 16*Meas4 + 32*Meas5 + 64*Meas6 + 128*Meas7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0D3C9-AFCD-AFCE-3F09-079267DF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F5E83-662F-9DF8-91D0-DC7B7B096C2D}"/>
              </a:ext>
            </a:extLst>
          </p:cNvPr>
          <p:cNvSpPr txBox="1"/>
          <p:nvPr/>
        </p:nvSpPr>
        <p:spPr>
          <a:xfrm>
            <a:off x="206308" y="2373061"/>
            <a:ext cx="4896544" cy="348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from </a:t>
            </a:r>
            <a:r>
              <a:rPr lang="en-US" sz="1050" dirty="0" err="1"/>
              <a:t>qiskit</a:t>
            </a:r>
            <a:r>
              <a:rPr lang="en-US" sz="1050" dirty="0"/>
              <a:t> import </a:t>
            </a:r>
            <a:r>
              <a:rPr lang="en-US" sz="1050" dirty="0" err="1"/>
              <a:t>QuantumCircuit</a:t>
            </a:r>
            <a:r>
              <a:rPr lang="en-US" sz="1050" dirty="0"/>
              <a:t>, </a:t>
            </a:r>
            <a:r>
              <a:rPr lang="en-US" sz="1050" dirty="0" err="1"/>
              <a:t>QuantumRegister</a:t>
            </a:r>
            <a:r>
              <a:rPr lang="en-US" sz="1050" dirty="0"/>
              <a:t>, </a:t>
            </a:r>
            <a:r>
              <a:rPr lang="en-US" sz="1050" dirty="0" err="1"/>
              <a:t>ClassicalRegister</a:t>
            </a:r>
            <a:r>
              <a:rPr lang="en-US" sz="1050" dirty="0"/>
              <a:t>, Aer</a:t>
            </a:r>
          </a:p>
          <a:p>
            <a:r>
              <a:rPr lang="en-US" sz="1050" dirty="0"/>
              <a:t>from </a:t>
            </a:r>
            <a:r>
              <a:rPr lang="en-US" sz="1050" dirty="0" err="1"/>
              <a:t>qiskit.tools.visualization</a:t>
            </a:r>
            <a:r>
              <a:rPr lang="en-US" sz="1050" dirty="0"/>
              <a:t> import </a:t>
            </a:r>
            <a:r>
              <a:rPr lang="en-US" sz="1050" dirty="0" err="1"/>
              <a:t>circuit_drawer</a:t>
            </a:r>
            <a:endParaRPr lang="en-US" sz="1050" dirty="0"/>
          </a:p>
          <a:p>
            <a:r>
              <a:rPr lang="en-US" sz="1050" dirty="0"/>
              <a:t>from </a:t>
            </a:r>
            <a:r>
              <a:rPr lang="en-US" sz="1050" dirty="0" err="1"/>
              <a:t>qiskit.visualization</a:t>
            </a:r>
            <a:r>
              <a:rPr lang="en-US" sz="1050" dirty="0"/>
              <a:t> import </a:t>
            </a:r>
            <a:r>
              <a:rPr lang="en-US" sz="1050" dirty="0" err="1"/>
              <a:t>plot_histogram</a:t>
            </a:r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qr1 = </a:t>
            </a:r>
            <a:r>
              <a:rPr lang="en-US" sz="1050" dirty="0" err="1"/>
              <a:t>QuantumRegister</a:t>
            </a:r>
            <a:r>
              <a:rPr lang="en-US" sz="1050" dirty="0"/>
              <a:t>(1, 'qr1’), qr2 = </a:t>
            </a:r>
            <a:r>
              <a:rPr lang="en-US" sz="1050" dirty="0" err="1"/>
              <a:t>QuantumRegister</a:t>
            </a:r>
            <a:r>
              <a:rPr lang="en-US" sz="1050" dirty="0"/>
              <a:t>(1, 'qr2’)</a:t>
            </a:r>
          </a:p>
          <a:p>
            <a:r>
              <a:rPr lang="en-US" sz="1050" dirty="0"/>
              <a:t>qr3 = </a:t>
            </a:r>
            <a:r>
              <a:rPr lang="en-US" sz="1050" dirty="0" err="1"/>
              <a:t>QuantumRegister</a:t>
            </a:r>
            <a:r>
              <a:rPr lang="en-US" sz="1050" dirty="0"/>
              <a:t>(1, 'qr3’),qr4 = </a:t>
            </a:r>
            <a:r>
              <a:rPr lang="en-US" sz="1050" dirty="0" err="1"/>
              <a:t>QuantumRegister</a:t>
            </a:r>
            <a:r>
              <a:rPr lang="en-US" sz="1050" dirty="0"/>
              <a:t>(1, 'qr4')</a:t>
            </a:r>
          </a:p>
          <a:p>
            <a:r>
              <a:rPr lang="en-US" sz="1050" dirty="0"/>
              <a:t>qr5 = </a:t>
            </a:r>
            <a:r>
              <a:rPr lang="en-US" sz="1050" dirty="0" err="1"/>
              <a:t>QuantumRegister</a:t>
            </a:r>
            <a:r>
              <a:rPr lang="en-US" sz="1050" dirty="0"/>
              <a:t>(1, 'qr5’),qr6 = </a:t>
            </a:r>
            <a:r>
              <a:rPr lang="en-US" sz="1050" dirty="0" err="1"/>
              <a:t>QuantumRegister</a:t>
            </a:r>
            <a:r>
              <a:rPr lang="en-US" sz="1050" dirty="0"/>
              <a:t>(1, 'qr6’)</a:t>
            </a:r>
          </a:p>
          <a:p>
            <a:r>
              <a:rPr lang="en-US" sz="1050" dirty="0"/>
              <a:t>qr7 = </a:t>
            </a:r>
            <a:r>
              <a:rPr lang="en-US" sz="1050" dirty="0" err="1"/>
              <a:t>QuantumRegister</a:t>
            </a:r>
            <a:r>
              <a:rPr lang="en-US" sz="1050" dirty="0"/>
              <a:t>(1, 'qr7’),qr8 = </a:t>
            </a:r>
            <a:r>
              <a:rPr lang="en-US" sz="1050" dirty="0" err="1"/>
              <a:t>QuantumRegister</a:t>
            </a:r>
            <a:r>
              <a:rPr lang="en-US" sz="1050" dirty="0"/>
              <a:t>(1, 'qr8')</a:t>
            </a:r>
          </a:p>
          <a:p>
            <a:r>
              <a:rPr lang="en-US" sz="1050" dirty="0" err="1"/>
              <a:t>cr</a:t>
            </a:r>
            <a:r>
              <a:rPr lang="en-US" sz="1050" dirty="0"/>
              <a:t>  = </a:t>
            </a:r>
            <a:r>
              <a:rPr lang="en-US" sz="1050" dirty="0" err="1"/>
              <a:t>ClassicalRegister</a:t>
            </a:r>
            <a:r>
              <a:rPr lang="en-US" sz="1050" dirty="0"/>
              <a:t>(8, '</a:t>
            </a:r>
            <a:r>
              <a:rPr lang="en-US" sz="1050" dirty="0" err="1"/>
              <a:t>cr</a:t>
            </a:r>
            <a:r>
              <a:rPr lang="en-US" sz="1050" dirty="0"/>
              <a:t>')</a:t>
            </a:r>
          </a:p>
          <a:p>
            <a:r>
              <a:rPr lang="en-US" sz="1050" dirty="0"/>
              <a:t>qc = </a:t>
            </a:r>
            <a:r>
              <a:rPr lang="en-US" sz="1050" dirty="0" err="1"/>
              <a:t>QuantumCircuit</a:t>
            </a:r>
            <a:r>
              <a:rPr lang="en-US" sz="1050" dirty="0"/>
              <a:t>(qr1,qr2,qr3,qr4,qr5,qr6,qr7,qr8,cr)</a:t>
            </a:r>
          </a:p>
          <a:p>
            <a:endParaRPr lang="en-US" sz="1050" dirty="0"/>
          </a:p>
          <a:p>
            <a:r>
              <a:rPr lang="en-US" sz="1050" dirty="0" err="1"/>
              <a:t>qc.reset</a:t>
            </a:r>
            <a:r>
              <a:rPr lang="en-US" sz="1050" dirty="0"/>
              <a:t>(0),</a:t>
            </a:r>
            <a:r>
              <a:rPr lang="en-US" sz="1050" dirty="0" err="1"/>
              <a:t>qc.reset</a:t>
            </a:r>
            <a:r>
              <a:rPr lang="en-US" sz="1050" dirty="0"/>
              <a:t>(1),</a:t>
            </a:r>
            <a:r>
              <a:rPr lang="en-US" sz="1050" dirty="0" err="1"/>
              <a:t>qc.reset</a:t>
            </a:r>
            <a:r>
              <a:rPr lang="en-US" sz="1050" dirty="0"/>
              <a:t>(2),</a:t>
            </a:r>
            <a:r>
              <a:rPr lang="en-US" sz="1050" dirty="0" err="1"/>
              <a:t>qc.reset</a:t>
            </a:r>
            <a:r>
              <a:rPr lang="en-US" sz="1050" dirty="0"/>
              <a:t>(3)</a:t>
            </a:r>
          </a:p>
          <a:p>
            <a:r>
              <a:rPr lang="en-US" sz="1050" dirty="0" err="1"/>
              <a:t>qc.reset</a:t>
            </a:r>
            <a:r>
              <a:rPr lang="en-US" sz="1050" dirty="0"/>
              <a:t>(4),</a:t>
            </a:r>
            <a:r>
              <a:rPr lang="en-US" sz="1050" dirty="0" err="1"/>
              <a:t>qc.reset</a:t>
            </a:r>
            <a:r>
              <a:rPr lang="en-US" sz="1050" dirty="0"/>
              <a:t>(5),</a:t>
            </a:r>
            <a:r>
              <a:rPr lang="en-US" sz="1050" dirty="0" err="1"/>
              <a:t>qc.reset</a:t>
            </a:r>
            <a:r>
              <a:rPr lang="en-US" sz="1050" dirty="0"/>
              <a:t>(6),</a:t>
            </a:r>
            <a:r>
              <a:rPr lang="en-US" sz="1050" dirty="0" err="1"/>
              <a:t>qc.reset</a:t>
            </a:r>
            <a:r>
              <a:rPr lang="en-US" sz="1050" dirty="0"/>
              <a:t>(7)</a:t>
            </a:r>
          </a:p>
          <a:p>
            <a:endParaRPr lang="en-US" sz="1050" dirty="0"/>
          </a:p>
          <a:p>
            <a:r>
              <a:rPr lang="en-US" sz="1050" dirty="0" err="1"/>
              <a:t>qc.h</a:t>
            </a:r>
            <a:r>
              <a:rPr lang="en-US" sz="1050" dirty="0"/>
              <a:t>(0),</a:t>
            </a:r>
            <a:r>
              <a:rPr lang="en-US" sz="1050" dirty="0" err="1"/>
              <a:t>qc.h</a:t>
            </a:r>
            <a:r>
              <a:rPr lang="en-US" sz="1050" dirty="0"/>
              <a:t>(1),</a:t>
            </a:r>
            <a:r>
              <a:rPr lang="en-US" sz="1050" dirty="0" err="1"/>
              <a:t>qc.h</a:t>
            </a:r>
            <a:r>
              <a:rPr lang="en-US" sz="1050" dirty="0"/>
              <a:t>(2),</a:t>
            </a:r>
            <a:r>
              <a:rPr lang="en-US" sz="1050" dirty="0" err="1"/>
              <a:t>qc.h</a:t>
            </a:r>
            <a:r>
              <a:rPr lang="en-US" sz="1050" dirty="0"/>
              <a:t>(3)</a:t>
            </a:r>
          </a:p>
          <a:p>
            <a:r>
              <a:rPr lang="en-US" sz="1050" dirty="0" err="1"/>
              <a:t>qc.h</a:t>
            </a:r>
            <a:r>
              <a:rPr lang="en-US" sz="1050" dirty="0"/>
              <a:t>(4),</a:t>
            </a:r>
            <a:r>
              <a:rPr lang="en-US" sz="1050" dirty="0" err="1"/>
              <a:t>qc.h</a:t>
            </a:r>
            <a:r>
              <a:rPr lang="en-US" sz="1050" dirty="0"/>
              <a:t>(5),</a:t>
            </a:r>
            <a:r>
              <a:rPr lang="en-US" sz="1050" dirty="0" err="1"/>
              <a:t>qc.h</a:t>
            </a:r>
            <a:r>
              <a:rPr lang="en-US" sz="1050" dirty="0"/>
              <a:t>(6),</a:t>
            </a:r>
            <a:r>
              <a:rPr lang="en-US" sz="1050" dirty="0" err="1"/>
              <a:t>qc.h</a:t>
            </a:r>
            <a:r>
              <a:rPr lang="en-US" sz="1050" dirty="0"/>
              <a:t>(7)</a:t>
            </a:r>
          </a:p>
          <a:p>
            <a:endParaRPr lang="en-US" sz="1050" dirty="0"/>
          </a:p>
          <a:p>
            <a:r>
              <a:rPr lang="en-US" sz="1050" dirty="0" err="1"/>
              <a:t>qc.measure</a:t>
            </a:r>
            <a:r>
              <a:rPr lang="en-US" sz="1050" dirty="0"/>
              <a:t>(0, 0),</a:t>
            </a:r>
            <a:r>
              <a:rPr lang="en-US" sz="1050" dirty="0" err="1"/>
              <a:t>qc.measure</a:t>
            </a:r>
            <a:r>
              <a:rPr lang="en-US" sz="1050" dirty="0"/>
              <a:t>(1, 1),</a:t>
            </a:r>
            <a:r>
              <a:rPr lang="en-US" sz="1050" dirty="0" err="1"/>
              <a:t>qc.measure</a:t>
            </a:r>
            <a:r>
              <a:rPr lang="en-US" sz="1050" dirty="0"/>
              <a:t>(2, 2),</a:t>
            </a:r>
            <a:r>
              <a:rPr lang="en-US" sz="1050" dirty="0" err="1"/>
              <a:t>qc.measure</a:t>
            </a:r>
            <a:r>
              <a:rPr lang="en-US" sz="1050" dirty="0"/>
              <a:t>(3, 3)</a:t>
            </a:r>
          </a:p>
          <a:p>
            <a:r>
              <a:rPr lang="en-US" sz="1050" dirty="0" err="1"/>
              <a:t>qc.measure</a:t>
            </a:r>
            <a:r>
              <a:rPr lang="en-US" sz="1050" dirty="0"/>
              <a:t>(4, 4),</a:t>
            </a:r>
            <a:r>
              <a:rPr lang="en-US" sz="1050" dirty="0" err="1"/>
              <a:t>qc.measure</a:t>
            </a:r>
            <a:r>
              <a:rPr lang="en-US" sz="1050" dirty="0"/>
              <a:t>(5, 5),</a:t>
            </a:r>
            <a:r>
              <a:rPr lang="en-US" sz="1050" dirty="0" err="1"/>
              <a:t>qc.measure</a:t>
            </a:r>
            <a:r>
              <a:rPr lang="en-US" sz="1050" dirty="0"/>
              <a:t>(6, 6),</a:t>
            </a:r>
            <a:r>
              <a:rPr lang="en-US" sz="1050" dirty="0" err="1"/>
              <a:t>qc.measure</a:t>
            </a:r>
            <a:r>
              <a:rPr lang="en-US" sz="1050" dirty="0"/>
              <a:t>(7, 7)</a:t>
            </a:r>
          </a:p>
          <a:p>
            <a:endParaRPr lang="en-US" sz="1050" dirty="0"/>
          </a:p>
          <a:p>
            <a:r>
              <a:rPr lang="en-US" sz="1050" dirty="0" err="1"/>
              <a:t>circuit_drawer</a:t>
            </a:r>
            <a:r>
              <a:rPr lang="en-US" sz="1050" dirty="0"/>
              <a:t>(qc, output='latex', style={'</a:t>
            </a:r>
            <a:r>
              <a:rPr lang="en-US" sz="1050" dirty="0" err="1"/>
              <a:t>backgroundcolor</a:t>
            </a:r>
            <a:r>
              <a:rPr lang="en-US" sz="1050" dirty="0"/>
              <a:t>': '#EEEEEE'})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AE077AB-840E-0E28-5A1C-80E35153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0" y="2627089"/>
            <a:ext cx="64865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A720D-AD20-4EDE-5B5E-7935AF2857A4}"/>
              </a:ext>
            </a:extLst>
          </p:cNvPr>
          <p:cNvSpPr txBox="1"/>
          <p:nvPr/>
        </p:nvSpPr>
        <p:spPr>
          <a:xfrm>
            <a:off x="3705567" y="6052942"/>
            <a:ext cx="4104456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NIST’s New Quantum Method Generates </a:t>
            </a:r>
            <a:r>
              <a:rPr lang="en-US" i="1" dirty="0"/>
              <a:t>Really</a:t>
            </a:r>
            <a:r>
              <a:rPr lang="en-US" dirty="0"/>
              <a:t> Random Numbers - 2018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88655-BEF0-144D-5AD3-A8CED232080F}"/>
                  </a:ext>
                </a:extLst>
              </p:cNvPr>
              <p:cNvSpPr txBox="1"/>
              <p:nvPr/>
            </p:nvSpPr>
            <p:spPr>
              <a:xfrm>
                <a:off x="9444059" y="1270560"/>
                <a:ext cx="1909369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1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1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88655-BEF0-144D-5AD3-A8CED232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59" y="1270560"/>
                <a:ext cx="1909369" cy="537327"/>
              </a:xfrm>
              <a:prstGeom prst="rect">
                <a:avLst/>
              </a:prstGeom>
              <a:blipFill>
                <a:blip r:embed="rId4"/>
                <a:stretch>
                  <a:fillRect t="-39326" r="-14696" b="-75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9477ADB-6C4A-5D77-F1AA-2590D38F47C2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89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4" y="110282"/>
            <a:ext cx="11188700" cy="615553"/>
          </a:xfrm>
        </p:spPr>
        <p:txBody>
          <a:bodyPr/>
          <a:lstStyle/>
          <a:p>
            <a:r>
              <a:rPr lang="en-US" dirty="0"/>
              <a:t>Qubit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744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Qubits are a superposition of both states simultaneously</a:t>
            </a:r>
          </a:p>
          <a:p>
            <a:endParaRPr lang="en-US" sz="2000" b="1" dirty="0"/>
          </a:p>
          <a:p>
            <a:r>
              <a:rPr lang="en-US" sz="2000" b="1" dirty="0"/>
              <a:t>Because of superposition, there is a relative phase (quantum interference) between </a:t>
            </a:r>
            <a:r>
              <a:rPr lang="en-US" sz="2000" b="1" dirty="0">
                <a:latin typeface="Symbol" panose="05050102010706020507" pitchFamily="18" charset="2"/>
              </a:rPr>
              <a:t>a</a:t>
            </a:r>
            <a:r>
              <a:rPr lang="en-US" sz="2000" b="1" dirty="0"/>
              <a:t> and </a:t>
            </a:r>
            <a:r>
              <a:rPr lang="en-US" sz="2000" b="1" dirty="0">
                <a:latin typeface="Symbol" panose="05050102010706020507" pitchFamily="18" charset="2"/>
              </a:rPr>
              <a:t>b</a:t>
            </a:r>
            <a:r>
              <a:rPr lang="en-US" sz="2000" b="1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This has implications for </a:t>
            </a:r>
            <a:r>
              <a:rPr lang="en-US" sz="1800" b="1" dirty="0" err="1"/>
              <a:t>Deutch’s</a:t>
            </a:r>
            <a:r>
              <a:rPr lang="en-US" sz="1800" b="1" dirty="0"/>
              <a:t> algorithm and Grover’s algorithm</a:t>
            </a:r>
          </a:p>
          <a:p>
            <a:endParaRPr lang="en-US" sz="2000" b="1" dirty="0"/>
          </a:p>
          <a:p>
            <a:r>
              <a:rPr lang="en-US" sz="2000" b="1" dirty="0"/>
              <a:t>Entanglement (to be discussed) is a property of multiple qubits</a:t>
            </a:r>
          </a:p>
          <a:p>
            <a:endParaRPr lang="en-US" sz="2000" b="1" dirty="0"/>
          </a:p>
          <a:p>
            <a:r>
              <a:rPr lang="en-US" sz="2000" b="1" dirty="0"/>
              <a:t>Because of these properties, qubits are more powerful than classical bits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B0F0"/>
                </a:solidFill>
              </a:rPr>
              <a:t>https://javafxpert.github.io/grok-bloch/</a:t>
            </a:r>
          </a:p>
          <a:p>
            <a:endParaRPr lang="en-US" sz="2000" b="1" dirty="0"/>
          </a:p>
          <a:p>
            <a:r>
              <a:rPr lang="en-US" sz="2000" b="1" dirty="0"/>
              <a:t>One drawback is the “No Cloning Theorem” which states that </a:t>
            </a:r>
            <a:r>
              <a:rPr lang="en-US" sz="2000" b="1" u="sng" dirty="0"/>
              <a:t>a qubit cannot be copied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This has implications for cryptography which we will explore next…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3B4B31-E742-D9B2-BDAA-61B3ACB8B94C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47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87" y="110282"/>
            <a:ext cx="11188700" cy="615553"/>
          </a:xfrm>
        </p:spPr>
        <p:txBody>
          <a:bodyPr/>
          <a:lstStyle/>
          <a:p>
            <a:r>
              <a:rPr lang="en-US" dirty="0"/>
              <a:t>Application: Quantum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121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A quantum computer with several thousand qubits can solve a strategic problem (encryption and decryption) that classical computers have no hope of solving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This is one of those “special applications” where quantum computing outperforms classical computers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Peter Shor’s algorithm cracks the widely used RSA encryption scheme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But quantum computing also has some clever ways to solve this problem with single qubits…</a:t>
            </a:r>
          </a:p>
          <a:p>
            <a:endParaRPr lang="en-US" sz="2000" b="1" dirty="0"/>
          </a:p>
          <a:p>
            <a:r>
              <a:rPr lang="en-US" sz="2000" b="1" dirty="0"/>
              <a:t>Cryptography aims to hide the meaning of a message through encryption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BB84 was developed by Charles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1800" b="1" dirty="0"/>
              <a:t>ennett and Gilles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1800" b="1" dirty="0"/>
              <a:t>rassard in 19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84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Goal: to share symmetric keys, securely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qubits themselves are not used to send messages</a:t>
            </a:r>
          </a:p>
          <a:p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043FEF3-735A-F38B-F35C-08498C649E2C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44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03" y="110282"/>
            <a:ext cx="11188700" cy="615553"/>
          </a:xfrm>
        </p:spPr>
        <p:txBody>
          <a:bodyPr/>
          <a:lstStyle/>
          <a:p>
            <a:r>
              <a:rPr lang="en-US" dirty="0"/>
              <a:t>Application: Quantum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814" y="974378"/>
            <a:ext cx="11858250" cy="4968552"/>
          </a:xfrm>
        </p:spPr>
        <p:txBody>
          <a:bodyPr/>
          <a:lstStyle/>
          <a:p>
            <a:r>
              <a:rPr lang="en-US" sz="2000" b="1" dirty="0"/>
              <a:t>Alice and Bob want to share a secret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Alice generates 20 qubits and sends them to Bob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Eavesdropper (Eve) listens-in, makes note of the qubits, and forwards them to Bob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secret has been compromised, hmmm…</a:t>
            </a:r>
          </a:p>
          <a:p>
            <a:endParaRPr lang="en-US" sz="2000" b="1" dirty="0"/>
          </a:p>
          <a:p>
            <a:r>
              <a:rPr lang="en-US" sz="2000" b="1" dirty="0"/>
              <a:t>But Alice and Bob know about quantum computing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Alice applies the Hadamard gate before sending her qubits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Since the Hadamard gate is its own inverse, Bob can recover each qubit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r>
              <a:rPr lang="en-US" sz="2000" b="1" dirty="0"/>
              <a:t>Unfortunately, Eve knows about quantum computing too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Eve applies the Hadamard gate twice, once to recover the qubits and again before forwarding them to Bob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Alas, Hadamard gates alone don’t help, hmmm…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r>
              <a:rPr lang="en-US" sz="2000" b="1" dirty="0"/>
              <a:t>Unfortunately, just as Eve can’t figure out what Alice meant to send, neither can Bob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Alice tells Bob which qubits had been </a:t>
            </a:r>
            <a:r>
              <a:rPr lang="en-US" sz="1800" b="1" dirty="0" err="1"/>
              <a:t>Hadamarded</a:t>
            </a:r>
            <a:r>
              <a:rPr lang="en-US" sz="1800" b="1" dirty="0"/>
              <a:t>, Eve could intercept that message, hmmm…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A0F440E-36C6-056A-9646-485977AC8FED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68" y="110282"/>
            <a:ext cx="11188700" cy="615553"/>
          </a:xfrm>
        </p:spPr>
        <p:txBody>
          <a:bodyPr/>
          <a:lstStyle/>
          <a:p>
            <a:r>
              <a:rPr lang="en-US" dirty="0"/>
              <a:t>Application: Quantum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830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BB84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Both Alice and Bob decide to randomly apply the Hadamard gate with two possible outcomes: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They both applied the Hadamard gate, or neither applied the Hadamard gate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One applied the Hadamard gate, and the other didn’t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Bob publicly announces which qubits he applied the Hadamard gate to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If Eve is listening-in, the information Bob provides is or no use to her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Alice publicly announces which of her choices agrees with Bob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If Eve is listening-in, the information Alice provides is or no use to her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Bob publicly announces the results of the first-half of their agreement as “test qubits”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If Eve is listening-in, there is little chance that all “test qubits” match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second-half of the results form the “shared secret”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B2BCE3B-789E-25E6-1B13-8594029CD3F1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42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">
            <a:extLst>
              <a:ext uri="{FF2B5EF4-FFF2-40B4-BE49-F238E27FC236}">
                <a16:creationId xmlns:a16="http://schemas.microsoft.com/office/drawing/2014/main" id="{1948763B-4179-B6BA-1EF9-D2171F1F3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72" y="5945900"/>
            <a:ext cx="834462" cy="685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1E4CB9C-A0AC-F092-2C7E-A993F6B89C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971348"/>
                  </p:ext>
                </p:extLst>
              </p:nvPr>
            </p:nvGraphicFramePr>
            <p:xfrm>
              <a:off x="182868" y="38274"/>
              <a:ext cx="4084204" cy="650811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21051">
                      <a:extLst>
                        <a:ext uri="{9D8B030D-6E8A-4147-A177-3AD203B41FA5}">
                          <a16:colId xmlns:a16="http://schemas.microsoft.com/office/drawing/2014/main" val="3465071188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535928092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4095805001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1445209773"/>
                        </a:ext>
                      </a:extLst>
                    </a:gridCol>
                  </a:tblGrid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Qubit 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623088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524268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936715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6702404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2725996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9561450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888132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8192229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721810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4496757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4802603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541178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5055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1561709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3237385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967417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064649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5686369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4516195"/>
                      </a:ext>
                    </a:extLst>
                  </a:tr>
                  <a:tr h="205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  <m:d>
                                  <m:d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|1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3702026"/>
                      </a:ext>
                    </a:extLst>
                  </a:tr>
                  <a:tr h="162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9027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1E4CB9C-A0AC-F092-2C7E-A993F6B89C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971348"/>
                  </p:ext>
                </p:extLst>
              </p:nvPr>
            </p:nvGraphicFramePr>
            <p:xfrm>
              <a:off x="182868" y="38274"/>
              <a:ext cx="4084204" cy="650811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21051">
                      <a:extLst>
                        <a:ext uri="{9D8B030D-6E8A-4147-A177-3AD203B41FA5}">
                          <a16:colId xmlns:a16="http://schemas.microsoft.com/office/drawing/2014/main" val="3465071188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535928092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4095805001"/>
                        </a:ext>
                      </a:extLst>
                    </a:gridCol>
                    <a:gridCol w="1021051">
                      <a:extLst>
                        <a:ext uri="{9D8B030D-6E8A-4147-A177-3AD203B41FA5}">
                          <a16:colId xmlns:a16="http://schemas.microsoft.com/office/drawing/2014/main" val="144520977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Qubit 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62308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524268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62500" r="-2976" b="-1680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936715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262500" r="-2976" b="-1580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6702404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356140" r="-2976" b="-145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72599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956145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888132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625000" r="-2976" b="-12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81922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7218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4496757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885714" r="-2976" b="-9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4802603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985714" r="-2976" b="-8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54117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5055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166071" r="-2976" b="-676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61709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266071" r="-2976" b="-576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3237385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342105" r="-2976" b="-4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96741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064649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548214" r="-2976" b="-294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68636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4516195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728571" r="-2976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70202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9027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AA5C72F-757F-AD3A-7CC3-DFF30142D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05113"/>
              </p:ext>
            </p:extLst>
          </p:nvPr>
        </p:nvGraphicFramePr>
        <p:xfrm>
          <a:off x="5181616" y="38274"/>
          <a:ext cx="3063153" cy="6508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1051">
                  <a:extLst>
                    <a:ext uri="{9D8B030D-6E8A-4147-A177-3AD203B41FA5}">
                      <a16:colId xmlns:a16="http://schemas.microsoft.com/office/drawing/2014/main" val="3465071188"/>
                    </a:ext>
                  </a:extLst>
                </a:gridCol>
                <a:gridCol w="1021051">
                  <a:extLst>
                    <a:ext uri="{9D8B030D-6E8A-4147-A177-3AD203B41FA5}">
                      <a16:colId xmlns:a16="http://schemas.microsoft.com/office/drawing/2014/main" val="3638111015"/>
                    </a:ext>
                  </a:extLst>
                </a:gridCol>
                <a:gridCol w="1021051">
                  <a:extLst>
                    <a:ext uri="{9D8B030D-6E8A-4147-A177-3AD203B41FA5}">
                      <a16:colId xmlns:a16="http://schemas.microsoft.com/office/drawing/2014/main" val="530729845"/>
                    </a:ext>
                  </a:extLst>
                </a:gridCol>
              </a:tblGrid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Qubit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23088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524268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36715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702404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25996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561450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88132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192229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721810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496757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02603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41178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5055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61709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37385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67417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64649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686369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16195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702026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02777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01D1CB-52F8-5095-B766-D67C3A8594A9}"/>
              </a:ext>
            </a:extLst>
          </p:cNvPr>
          <p:cNvCxnSpPr>
            <a:cxnSpLocks/>
          </p:cNvCxnSpPr>
          <p:nvPr/>
        </p:nvCxnSpPr>
        <p:spPr>
          <a:xfrm flipH="1">
            <a:off x="7959733" y="1436710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88AAE2-1159-E602-2771-442BC8B47339}"/>
              </a:ext>
            </a:extLst>
          </p:cNvPr>
          <p:cNvCxnSpPr>
            <a:cxnSpLocks/>
          </p:cNvCxnSpPr>
          <p:nvPr/>
        </p:nvCxnSpPr>
        <p:spPr>
          <a:xfrm flipH="1">
            <a:off x="7959733" y="1724742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7A33AF-30E8-FB5E-FF28-6BA1E8EF5101}"/>
              </a:ext>
            </a:extLst>
          </p:cNvPr>
          <p:cNvCxnSpPr>
            <a:cxnSpLocks/>
          </p:cNvCxnSpPr>
          <p:nvPr/>
        </p:nvCxnSpPr>
        <p:spPr>
          <a:xfrm flipH="1">
            <a:off x="7959733" y="2012774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5CF898-1C2E-0A23-C331-6F1336687F8C}"/>
              </a:ext>
            </a:extLst>
          </p:cNvPr>
          <p:cNvCxnSpPr>
            <a:cxnSpLocks/>
          </p:cNvCxnSpPr>
          <p:nvPr/>
        </p:nvCxnSpPr>
        <p:spPr>
          <a:xfrm flipH="1">
            <a:off x="7959733" y="2300806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21573D-1B96-32DB-51E1-F835C9CFFD3C}"/>
              </a:ext>
            </a:extLst>
          </p:cNvPr>
          <p:cNvCxnSpPr>
            <a:cxnSpLocks/>
          </p:cNvCxnSpPr>
          <p:nvPr/>
        </p:nvCxnSpPr>
        <p:spPr>
          <a:xfrm flipH="1">
            <a:off x="7959733" y="3884982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2C0239-FE16-604A-EC2E-2DB947ABCFB9}"/>
              </a:ext>
            </a:extLst>
          </p:cNvPr>
          <p:cNvCxnSpPr>
            <a:cxnSpLocks/>
          </p:cNvCxnSpPr>
          <p:nvPr/>
        </p:nvCxnSpPr>
        <p:spPr>
          <a:xfrm flipH="1">
            <a:off x="7959733" y="4173014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E2E553-4C18-0E43-06DC-8348CD893B90}"/>
              </a:ext>
            </a:extLst>
          </p:cNvPr>
          <p:cNvCxnSpPr>
            <a:cxnSpLocks/>
          </p:cNvCxnSpPr>
          <p:nvPr/>
        </p:nvCxnSpPr>
        <p:spPr>
          <a:xfrm flipH="1">
            <a:off x="7959733" y="4461046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F87FD8-BD38-C137-C6BD-23F102CEAADA}"/>
              </a:ext>
            </a:extLst>
          </p:cNvPr>
          <p:cNvCxnSpPr>
            <a:cxnSpLocks/>
          </p:cNvCxnSpPr>
          <p:nvPr/>
        </p:nvCxnSpPr>
        <p:spPr>
          <a:xfrm flipH="1">
            <a:off x="7959733" y="2948878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0F46D5-08DC-5A48-7EBB-65E99B9BD828}"/>
              </a:ext>
            </a:extLst>
          </p:cNvPr>
          <p:cNvCxnSpPr>
            <a:cxnSpLocks/>
          </p:cNvCxnSpPr>
          <p:nvPr/>
        </p:nvCxnSpPr>
        <p:spPr>
          <a:xfrm flipH="1">
            <a:off x="7959733" y="6045222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D426F9-024D-E715-1CF2-6E76E3F2D2B0}"/>
              </a:ext>
            </a:extLst>
          </p:cNvPr>
          <p:cNvCxnSpPr>
            <a:cxnSpLocks/>
          </p:cNvCxnSpPr>
          <p:nvPr/>
        </p:nvCxnSpPr>
        <p:spPr>
          <a:xfrm flipH="1">
            <a:off x="7959733" y="6333254"/>
            <a:ext cx="41673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7311108-9E9C-1F37-5E85-F000E63F76B7}"/>
              </a:ext>
            </a:extLst>
          </p:cNvPr>
          <p:cNvSpPr/>
          <p:nvPr/>
        </p:nvSpPr>
        <p:spPr>
          <a:xfrm>
            <a:off x="6223379" y="333304"/>
            <a:ext cx="1020655" cy="6213076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D7165F-A1BF-D975-F9CB-D476479F87AC}"/>
              </a:ext>
            </a:extLst>
          </p:cNvPr>
          <p:cNvSpPr txBox="1"/>
          <p:nvPr/>
        </p:nvSpPr>
        <p:spPr>
          <a:xfrm>
            <a:off x="8960468" y="933002"/>
            <a:ext cx="2207692" cy="584775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Bob publishes all 20 of his decisions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48698D-F4FE-508E-CFD5-1BFCFD4F9FFA}"/>
              </a:ext>
            </a:extLst>
          </p:cNvPr>
          <p:cNvSpPr txBox="1"/>
          <p:nvPr/>
        </p:nvSpPr>
        <p:spPr>
          <a:xfrm>
            <a:off x="8960468" y="1970584"/>
            <a:ext cx="2207692" cy="1323439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Alice publishes when she agrees, namely qubits 4, 5, 6, 7, 9, 12, 13, 14, 19, 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4B1D56-22CE-045B-2077-5DC13AE57097}"/>
              </a:ext>
            </a:extLst>
          </p:cNvPr>
          <p:cNvSpPr txBox="1"/>
          <p:nvPr/>
        </p:nvSpPr>
        <p:spPr>
          <a:xfrm>
            <a:off x="8960468" y="3562164"/>
            <a:ext cx="2207692" cy="1323439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Bob publishes results of the first-half, namely [0, 0, 1, 0, 1] as “test qubits”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2610A61-7642-7756-8A53-62A6445BC701}"/>
              </a:ext>
            </a:extLst>
          </p:cNvPr>
          <p:cNvSpPr/>
          <p:nvPr/>
        </p:nvSpPr>
        <p:spPr>
          <a:xfrm>
            <a:off x="7583116" y="1272456"/>
            <a:ext cx="266476" cy="121408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060BCFF-77A5-4001-8E44-910756EBA2DD}"/>
              </a:ext>
            </a:extLst>
          </p:cNvPr>
          <p:cNvSpPr/>
          <p:nvPr/>
        </p:nvSpPr>
        <p:spPr>
          <a:xfrm>
            <a:off x="7616063" y="2796477"/>
            <a:ext cx="223244" cy="30300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A87E5A-B8D5-C611-399D-85F5EA21AA65}"/>
              </a:ext>
            </a:extLst>
          </p:cNvPr>
          <p:cNvSpPr txBox="1"/>
          <p:nvPr/>
        </p:nvSpPr>
        <p:spPr>
          <a:xfrm>
            <a:off x="8960468" y="5153744"/>
            <a:ext cx="2207692" cy="1077218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The second-half, namely [1, 0, 1, 0, 0] form the “shared secret”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C46642-D36C-F34F-56AA-E7E4CE71755D}"/>
              </a:ext>
            </a:extLst>
          </p:cNvPr>
          <p:cNvSpPr/>
          <p:nvPr/>
        </p:nvSpPr>
        <p:spPr>
          <a:xfrm>
            <a:off x="7594447" y="3751718"/>
            <a:ext cx="255145" cy="931940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88D903F-1126-2721-4952-DF948546734D}"/>
              </a:ext>
            </a:extLst>
          </p:cNvPr>
          <p:cNvSpPr/>
          <p:nvPr/>
        </p:nvSpPr>
        <p:spPr>
          <a:xfrm>
            <a:off x="7616063" y="5945900"/>
            <a:ext cx="239194" cy="555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71AC2F2-170F-234D-0108-B7BC91A7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4" y="86292"/>
            <a:ext cx="11188700" cy="615553"/>
          </a:xfrm>
        </p:spPr>
        <p:txBody>
          <a:bodyPr/>
          <a:lstStyle/>
          <a:p>
            <a:r>
              <a:rPr lang="en-US" dirty="0"/>
              <a:t>Application: Quantum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Suppose we want to encrypt the message, “LSA”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In ASCII L=1001100, S=1010011, A=1000001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bit stream is 1001100 1010011 1000001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Alice repeatedly applies the XOR “shared secret” 10100 (key)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Then she sends the encrypted message to Bob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Upon receipt, Bob repeatedly applies the XOR “shared secret” and recovers the 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D660EC-214C-4391-59D1-7E7168C16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04403"/>
              </p:ext>
            </p:extLst>
          </p:nvPr>
        </p:nvGraphicFramePr>
        <p:xfrm>
          <a:off x="1440880" y="3168898"/>
          <a:ext cx="482238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144">
                  <a:extLst>
                    <a:ext uri="{9D8B030D-6E8A-4147-A177-3AD203B41FA5}">
                      <a16:colId xmlns:a16="http://schemas.microsoft.com/office/drawing/2014/main" val="283605801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718507936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04747584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463307238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257056564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879335181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60436611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711598717"/>
                    </a:ext>
                  </a:extLst>
                </a:gridCol>
                <a:gridCol w="198180">
                  <a:extLst>
                    <a:ext uri="{9D8B030D-6E8A-4147-A177-3AD203B41FA5}">
                      <a16:colId xmlns:a16="http://schemas.microsoft.com/office/drawing/2014/main" val="56511078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668735889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290942669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53469022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048111183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181062917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90316905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020023959"/>
                    </a:ext>
                  </a:extLst>
                </a:gridCol>
                <a:gridCol w="198180">
                  <a:extLst>
                    <a:ext uri="{9D8B030D-6E8A-4147-A177-3AD203B41FA5}">
                      <a16:colId xmlns:a16="http://schemas.microsoft.com/office/drawing/2014/main" val="3574416848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942020010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4526085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77781538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463877240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096187018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222321924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66617166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Message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33079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72629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Encrypted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360048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EA2DD75-F94B-4AB7-AA34-CC118C740E26}"/>
              </a:ext>
            </a:extLst>
          </p:cNvPr>
          <p:cNvSpPr/>
          <p:nvPr/>
        </p:nvSpPr>
        <p:spPr>
          <a:xfrm>
            <a:off x="2307301" y="3384424"/>
            <a:ext cx="861771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7595B-D912-EC4A-ACA1-762D88223399}"/>
              </a:ext>
            </a:extLst>
          </p:cNvPr>
          <p:cNvSpPr/>
          <p:nvPr/>
        </p:nvSpPr>
        <p:spPr>
          <a:xfrm>
            <a:off x="3169072" y="3384424"/>
            <a:ext cx="1008112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C04301-088F-95CF-D8A1-6E4485A501F9}"/>
              </a:ext>
            </a:extLst>
          </p:cNvPr>
          <p:cNvSpPr/>
          <p:nvPr/>
        </p:nvSpPr>
        <p:spPr>
          <a:xfrm>
            <a:off x="4177184" y="3384424"/>
            <a:ext cx="1080120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8D9282-6CFA-05C4-57A6-2FF210627ADD}"/>
              </a:ext>
            </a:extLst>
          </p:cNvPr>
          <p:cNvSpPr/>
          <p:nvPr/>
        </p:nvSpPr>
        <p:spPr>
          <a:xfrm>
            <a:off x="5257304" y="3384424"/>
            <a:ext cx="864096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44C80A-E889-AC2F-DC18-372500D96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2585"/>
              </p:ext>
            </p:extLst>
          </p:nvPr>
        </p:nvGraphicFramePr>
        <p:xfrm>
          <a:off x="1408279" y="4491941"/>
          <a:ext cx="482238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144">
                  <a:extLst>
                    <a:ext uri="{9D8B030D-6E8A-4147-A177-3AD203B41FA5}">
                      <a16:colId xmlns:a16="http://schemas.microsoft.com/office/drawing/2014/main" val="408197251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674368871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12698164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222354800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152093741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50926573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389211784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519897567"/>
                    </a:ext>
                  </a:extLst>
                </a:gridCol>
                <a:gridCol w="198180">
                  <a:extLst>
                    <a:ext uri="{9D8B030D-6E8A-4147-A177-3AD203B41FA5}">
                      <a16:colId xmlns:a16="http://schemas.microsoft.com/office/drawing/2014/main" val="304212703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11786235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44403159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70802966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034512957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251901423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718989958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203941964"/>
                    </a:ext>
                  </a:extLst>
                </a:gridCol>
                <a:gridCol w="198180">
                  <a:extLst>
                    <a:ext uri="{9D8B030D-6E8A-4147-A177-3AD203B41FA5}">
                      <a16:colId xmlns:a16="http://schemas.microsoft.com/office/drawing/2014/main" val="3784247206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896702524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630932839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29343962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3649634330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1113529421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4172976011"/>
                    </a:ext>
                  </a:extLst>
                </a:gridCol>
                <a:gridCol w="171756">
                  <a:extLst>
                    <a:ext uri="{9D8B030D-6E8A-4147-A177-3AD203B41FA5}">
                      <a16:colId xmlns:a16="http://schemas.microsoft.com/office/drawing/2014/main" val="20798955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Encrypted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36829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39038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Message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307392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42D543A-4719-A967-EF82-F300BDD740A7}"/>
              </a:ext>
            </a:extLst>
          </p:cNvPr>
          <p:cNvSpPr/>
          <p:nvPr/>
        </p:nvSpPr>
        <p:spPr>
          <a:xfrm>
            <a:off x="2232968" y="4718794"/>
            <a:ext cx="894372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643177-7397-A603-B686-AD253BA425D0}"/>
              </a:ext>
            </a:extLst>
          </p:cNvPr>
          <p:cNvSpPr/>
          <p:nvPr/>
        </p:nvSpPr>
        <p:spPr>
          <a:xfrm>
            <a:off x="3127340" y="4718794"/>
            <a:ext cx="1049844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FCA9E4-B141-2233-0FE8-64E5C318BF61}"/>
              </a:ext>
            </a:extLst>
          </p:cNvPr>
          <p:cNvSpPr/>
          <p:nvPr/>
        </p:nvSpPr>
        <p:spPr>
          <a:xfrm>
            <a:off x="4177184" y="4718794"/>
            <a:ext cx="1049844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A7CF2-9CC9-7113-2604-9C8C0C13450D}"/>
              </a:ext>
            </a:extLst>
          </p:cNvPr>
          <p:cNvSpPr/>
          <p:nvPr/>
        </p:nvSpPr>
        <p:spPr>
          <a:xfrm>
            <a:off x="5227028" y="4718794"/>
            <a:ext cx="894372" cy="23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id="{856EED54-124E-BAD3-CB38-3515E882A783}"/>
              </a:ext>
            </a:extLst>
          </p:cNvPr>
          <p:cNvSpPr/>
          <p:nvPr/>
        </p:nvSpPr>
        <p:spPr>
          <a:xfrm>
            <a:off x="936824" y="3710682"/>
            <a:ext cx="432048" cy="1008112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3F467981-2AA4-B385-9389-ED0E4F74235C}"/>
              </a:ext>
            </a:extLst>
          </p:cNvPr>
          <p:cNvSpPr/>
          <p:nvPr/>
        </p:nvSpPr>
        <p:spPr>
          <a:xfrm>
            <a:off x="792808" y="3206626"/>
            <a:ext cx="576064" cy="1944216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719A967B-DCE1-A04E-ADFD-DD23FC065E8B}"/>
              </a:ext>
            </a:extLst>
          </p:cNvPr>
          <p:cNvSpPr/>
          <p:nvPr/>
        </p:nvSpPr>
        <p:spPr>
          <a:xfrm>
            <a:off x="6553448" y="3494658"/>
            <a:ext cx="432048" cy="1458352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BAC695A5-D1E9-0048-0A76-F247D382D2E5}"/>
              </a:ext>
            </a:extLst>
          </p:cNvPr>
          <p:cNvSpPr/>
          <p:nvPr/>
        </p:nvSpPr>
        <p:spPr>
          <a:xfrm rot="5400000">
            <a:off x="2731511" y="4652299"/>
            <a:ext cx="155042" cy="11521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4AE2CE5-2909-B06E-FE50-4DC3B0F0D827}"/>
              </a:ext>
            </a:extLst>
          </p:cNvPr>
          <p:cNvSpPr/>
          <p:nvPr/>
        </p:nvSpPr>
        <p:spPr>
          <a:xfrm rot="5400000">
            <a:off x="4052869" y="4668521"/>
            <a:ext cx="155042" cy="11521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43D9C792-7EAA-974C-460F-8A0BC40864E0}"/>
              </a:ext>
            </a:extLst>
          </p:cNvPr>
          <p:cNvSpPr/>
          <p:nvPr/>
        </p:nvSpPr>
        <p:spPr>
          <a:xfrm rot="5400000">
            <a:off x="5422795" y="4655811"/>
            <a:ext cx="155042" cy="11521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265326-5392-4344-EBF2-96D730D6A7CF}"/>
              </a:ext>
            </a:extLst>
          </p:cNvPr>
          <p:cNvSpPr txBox="1"/>
          <p:nvPr/>
        </p:nvSpPr>
        <p:spPr>
          <a:xfrm>
            <a:off x="2566818" y="526877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“L”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0D0796-B859-965F-3B1B-30C73BE0B2BF}"/>
              </a:ext>
            </a:extLst>
          </p:cNvPr>
          <p:cNvSpPr txBox="1"/>
          <p:nvPr/>
        </p:nvSpPr>
        <p:spPr>
          <a:xfrm>
            <a:off x="3856148" y="5268775"/>
            <a:ext cx="49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“S”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D8BC47-5A47-9A8F-84FD-069AE203365C}"/>
              </a:ext>
            </a:extLst>
          </p:cNvPr>
          <p:cNvSpPr txBox="1"/>
          <p:nvPr/>
        </p:nvSpPr>
        <p:spPr>
          <a:xfrm>
            <a:off x="5262826" y="5282464"/>
            <a:ext cx="49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“A”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998C7-342D-D1B7-98A8-CAAD9F8E19A2}"/>
              </a:ext>
            </a:extLst>
          </p:cNvPr>
          <p:cNvSpPr txBox="1"/>
          <p:nvPr/>
        </p:nvSpPr>
        <p:spPr>
          <a:xfrm>
            <a:off x="5833369" y="2414538"/>
            <a:ext cx="1080120" cy="288032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endParaRPr lang="en-US" sz="1600" b="1" dirty="0">
              <a:latin typeface="+mn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B4001C5-D5B5-D0E9-5958-AC30C23BD9E5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8BD837-C542-A333-5DD2-00D201522769}"/>
              </a:ext>
            </a:extLst>
          </p:cNvPr>
          <p:cNvSpPr txBox="1"/>
          <p:nvPr/>
        </p:nvSpPr>
        <p:spPr>
          <a:xfrm>
            <a:off x="2282702" y="3367782"/>
            <a:ext cx="886370" cy="250858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142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96243"/>
            <a:ext cx="11188700" cy="61555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727" y="974378"/>
            <a:ext cx="11881593" cy="4518025"/>
          </a:xfrm>
        </p:spPr>
        <p:txBody>
          <a:bodyPr/>
          <a:lstStyle/>
          <a:p>
            <a:r>
              <a:rPr lang="en-US" sz="2000" b="1" dirty="0"/>
              <a:t>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Why should I care, quantum info science, physical implementations and challenges, software interfaces, concepts from quantum mechanics and important properties, various computational models, and myths</a:t>
            </a:r>
          </a:p>
          <a:p>
            <a:r>
              <a:rPr lang="en-US" sz="2000" b="1" dirty="0"/>
              <a:t>Single Qubits and Cryptography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qubit and the Bloch sphere, the property of superposition, operators for gate-based QC, cryptography application</a:t>
            </a:r>
          </a:p>
          <a:p>
            <a:r>
              <a:rPr lang="en-US" sz="2000" b="1" dirty="0"/>
              <a:t>Multiple Qubits and Teleportation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Multiple qubits, the property of entanglement, more operators for gate-based QC, teleportation application</a:t>
            </a:r>
          </a:p>
          <a:p>
            <a:r>
              <a:rPr lang="en-US" sz="2000" b="1" dirty="0"/>
              <a:t>Quantum Optimization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Unconstrained Binary Optimization (QUBO) and the </a:t>
            </a:r>
            <a:r>
              <a:rPr lang="en-US" sz="1800" b="1" dirty="0" err="1"/>
              <a:t>Ising</a:t>
            </a:r>
            <a:r>
              <a:rPr lang="en-US" sz="1800" b="1" dirty="0"/>
              <a:t> model, adiabatic QC and gate-based quantum annealing, Quantum Approximate Optimization Algorithm (QAOA), Variational Quantum </a:t>
            </a:r>
            <a:r>
              <a:rPr lang="en-US" sz="1800" b="1" dirty="0" err="1"/>
              <a:t>Eigensolver</a:t>
            </a:r>
            <a:r>
              <a:rPr lang="en-US" sz="1800" b="1" dirty="0"/>
              <a:t> (VQE), and Grover’s adaptive search</a:t>
            </a:r>
          </a:p>
          <a:p>
            <a:r>
              <a:rPr lang="en-US" sz="2000" b="1" dirty="0"/>
              <a:t>Quantum Machine Learning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Neural Networks (QNN)</a:t>
            </a:r>
          </a:p>
          <a:p>
            <a:r>
              <a:rPr lang="en-US" sz="2000" b="1" dirty="0"/>
              <a:t>Closing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More Information and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30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Application: Quantum 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1046386"/>
            <a:ext cx="11102975" cy="451802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Myth: Quantum computers will put cybersecurity at risk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Truth: While the power and speed of quantum computers could crack RSA public key encryption (Shor’s algorithm), there are already quantum-resistant cryptography algorithms</a:t>
            </a:r>
          </a:p>
          <a:p>
            <a:endParaRPr lang="en-US" sz="2000" b="1" dirty="0"/>
          </a:p>
          <a:p>
            <a:r>
              <a:rPr lang="en-US" sz="2000" b="1" dirty="0"/>
              <a:t>We just showed a simple (BB84) example using only single qubits and the Hadamard gate for superposition to establish a post-quantum encryption algorithm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Perhaps this could be extended for secure distributed simulation</a:t>
            </a:r>
          </a:p>
          <a:p>
            <a:endParaRPr lang="en-US" sz="2000" b="1" dirty="0"/>
          </a:p>
          <a:p>
            <a:r>
              <a:rPr lang="en-US" sz="2000" b="1" dirty="0"/>
              <a:t>What is Post-Quantum Cryptography (PQC)?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development of novel classical cryptographic schemes, believed to be resistant to future quantum computers employing Shor's algorithm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NSA is taking this seriously to safeguard data against future hackers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Efforts are already underway to incorporate these new schemes (some of which have already been hacked)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Note: Encrypted data is being collected now for future decryption (What is the “shelf-life” of your data?)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F2561-9C48-8987-D77B-D41987E60375}"/>
              </a:ext>
            </a:extLst>
          </p:cNvPr>
          <p:cNvSpPr txBox="1"/>
          <p:nvPr/>
        </p:nvSpPr>
        <p:spPr>
          <a:xfrm>
            <a:off x="588078" y="5777751"/>
            <a:ext cx="1034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NIST SP 1800-38B, Migration to Post-Quantum Cryptography Quantum Readiness: </a:t>
            </a:r>
            <a:r>
              <a:rPr lang="en-US" sz="1200" b="1" dirty="0"/>
              <a:t>Cryptographic Discovery</a:t>
            </a:r>
          </a:p>
          <a:p>
            <a:r>
              <a:rPr lang="en-US" sz="1200" dirty="0"/>
              <a:t>NIST SP 1800-38C, Migration to Post-Quantum Cryptography Quantum Readiness: </a:t>
            </a:r>
            <a:r>
              <a:rPr lang="en-US" sz="1200" b="1" dirty="0"/>
              <a:t>Testing Draft Standards for Interoperability and Performance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27841E5-2C78-F45E-D8BF-371CD635A393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23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Multiple Qubits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122" y="2545171"/>
            <a:ext cx="5004556" cy="17549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Multi-Qubit Operators/Gates</a:t>
            </a:r>
          </a:p>
          <a:p>
            <a:pPr marL="0" indent="0" algn="ctr">
              <a:buNone/>
            </a:pPr>
            <a:r>
              <a:rPr lang="en-US" b="1" dirty="0"/>
              <a:t>Entanglement</a:t>
            </a:r>
          </a:p>
          <a:p>
            <a:pPr marL="0" indent="0" algn="ctr">
              <a:buNone/>
            </a:pPr>
            <a:r>
              <a:rPr lang="en-US" b="1" dirty="0"/>
              <a:t>Application: Teleportation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9EA70-3EBB-6E69-47CD-EEF40F6E2335}"/>
              </a:ext>
            </a:extLst>
          </p:cNvPr>
          <p:cNvSpPr txBox="1"/>
          <p:nvPr/>
        </p:nvSpPr>
        <p:spPr>
          <a:xfrm>
            <a:off x="1109489" y="2321110"/>
            <a:ext cx="13901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550E3-F05E-380F-1AC4-93ED2F70BCF6}"/>
              </a:ext>
            </a:extLst>
          </p:cNvPr>
          <p:cNvSpPr txBox="1"/>
          <p:nvPr/>
        </p:nvSpPr>
        <p:spPr>
          <a:xfrm>
            <a:off x="1083841" y="2690442"/>
            <a:ext cx="14414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Single Qubit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905FA-27AB-F351-7D6B-E30B4BD41452}"/>
              </a:ext>
            </a:extLst>
          </p:cNvPr>
          <p:cNvSpPr txBox="1"/>
          <p:nvPr/>
        </p:nvSpPr>
        <p:spPr>
          <a:xfrm>
            <a:off x="864816" y="3057191"/>
            <a:ext cx="18517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Multiple Qubits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33409-EC0B-5197-335A-66C612CEFEE3}"/>
              </a:ext>
            </a:extLst>
          </p:cNvPr>
          <p:cNvSpPr txBox="1"/>
          <p:nvPr/>
        </p:nvSpPr>
        <p:spPr>
          <a:xfrm>
            <a:off x="564468" y="3423940"/>
            <a:ext cx="248016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B72000-9F93-CE48-425F-1ED139EFAE4F}"/>
              </a:ext>
            </a:extLst>
          </p:cNvPr>
          <p:cNvSpPr txBox="1"/>
          <p:nvPr/>
        </p:nvSpPr>
        <p:spPr>
          <a:xfrm>
            <a:off x="288752" y="3790689"/>
            <a:ext cx="303159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86731-96CF-9233-8C40-A8DE16DC65BE}"/>
              </a:ext>
            </a:extLst>
          </p:cNvPr>
          <p:cNvSpPr txBox="1"/>
          <p:nvPr/>
        </p:nvSpPr>
        <p:spPr>
          <a:xfrm>
            <a:off x="1327498" y="4154855"/>
            <a:ext cx="9541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42260-4C9F-20E7-2C9D-5215AB32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56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07" y="89611"/>
            <a:ext cx="11188700" cy="615553"/>
          </a:xfrm>
        </p:spPr>
        <p:txBody>
          <a:bodyPr/>
          <a:lstStyle/>
          <a:p>
            <a:r>
              <a:rPr lang="en-US" dirty="0"/>
              <a:t>Multiple Qubits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807" y="962387"/>
            <a:ext cx="11561217" cy="5412591"/>
          </a:xfrm>
        </p:spPr>
        <p:txBody>
          <a:bodyPr/>
          <a:lstStyle/>
          <a:p>
            <a:r>
              <a:rPr lang="en-US" sz="2000" b="1" dirty="0"/>
              <a:t>The Hadamard and Pauli gates operate on a singe qubit</a:t>
            </a:r>
          </a:p>
          <a:p>
            <a:r>
              <a:rPr lang="en-US" sz="2000" b="1" dirty="0"/>
              <a:t>Some gates operate on multiple qubits in parallel</a:t>
            </a:r>
          </a:p>
          <a:p>
            <a:r>
              <a:rPr lang="en-US" sz="2000" b="1" dirty="0"/>
              <a:t>Qubits are combined according to the tensor product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Caution!</a:t>
            </a:r>
            <a:r>
              <a:rPr lang="en-US" sz="2000" b="1" dirty="0"/>
              <a:t>  Some literature uses different ordering</a:t>
            </a:r>
          </a:p>
          <a:p>
            <a:r>
              <a:rPr lang="en-US" sz="2000" b="1" dirty="0"/>
              <a:t>Controlled NOT (CNOT)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the control qubit is 0, do nothing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the control qubit is 1, flip the other (target) qubit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Assume: left qubit |x&gt; is Control, right qubit |y&gt; is Target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lvl="1"/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Caution!  </a:t>
            </a:r>
            <a:r>
              <a:rPr lang="en-US" sz="1800" b="1" dirty="0"/>
              <a:t>Sometimes the control/target qubits are opposite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FC0CC1-A19A-962B-B6AE-3939CD21C8C0}"/>
                  </a:ext>
                </a:extLst>
              </p:cNvPr>
              <p:cNvSpPr txBox="1"/>
              <p:nvPr/>
            </p:nvSpPr>
            <p:spPr>
              <a:xfrm>
                <a:off x="7897849" y="1563719"/>
                <a:ext cx="3734740" cy="4451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+mn-lt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|00</m:t>
                        </m:r>
                      </m:e>
                    </m:d>
                    <m:r>
                      <a:rPr lang="en-US" b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|01</m:t>
                        </m:r>
                      </m:e>
                    </m:d>
                    <m:r>
                      <a:rPr lang="en-US" b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|10</m:t>
                        </m:r>
                      </m:e>
                    </m:d>
                    <m:r>
                      <a:rPr lang="en-US" b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|11</m:t>
                        </m:r>
                      </m:e>
                    </m:d>
                    <m:r>
                      <a:rPr lang="en-US" b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⊗|1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FC0CC1-A19A-962B-B6AE-3939CD21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849" y="1563719"/>
                <a:ext cx="3734740" cy="4451219"/>
              </a:xfrm>
              <a:prstGeom prst="rect">
                <a:avLst/>
              </a:prstGeom>
              <a:blipFill>
                <a:blip r:embed="rId3"/>
                <a:stretch>
                  <a:fillRect t="-9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5BADE-5765-5A20-99AD-A84AF17D4C28}"/>
                  </a:ext>
                </a:extLst>
              </p:cNvPr>
              <p:cNvSpPr txBox="1"/>
              <p:nvPr/>
            </p:nvSpPr>
            <p:spPr>
              <a:xfrm>
                <a:off x="6049392" y="1653064"/>
                <a:ext cx="894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>
                  <a:latin typeface="+mn-lt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5BADE-5765-5A20-99AD-A84AF17D4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392" y="1653064"/>
                <a:ext cx="894284" cy="369332"/>
              </a:xfrm>
              <a:prstGeom prst="rect">
                <a:avLst/>
              </a:prstGeom>
              <a:blipFill>
                <a:blip r:embed="rId4"/>
                <a:stretch>
                  <a:fillRect t="-116393" r="-53061" b="-18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F702B8-55EE-C872-495D-C52FE65AA5AE}"/>
                  </a:ext>
                </a:extLst>
              </p:cNvPr>
              <p:cNvSpPr txBox="1"/>
              <p:nvPr/>
            </p:nvSpPr>
            <p:spPr>
              <a:xfrm>
                <a:off x="720800" y="3854698"/>
                <a:ext cx="3571362" cy="150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𝟏𝟏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F702B8-55EE-C872-495D-C52FE65AA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00" y="3854698"/>
                <a:ext cx="3571362" cy="15031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D22BD71-A1DE-C4EC-C21E-2D8F5B6FBED1}"/>
              </a:ext>
            </a:extLst>
          </p:cNvPr>
          <p:cNvSpPr txBox="1"/>
          <p:nvPr/>
        </p:nvSpPr>
        <p:spPr>
          <a:xfrm>
            <a:off x="11199226" y="9597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Math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151B9-7160-01F6-4C95-9E932AAADDDD}"/>
              </a:ext>
            </a:extLst>
          </p:cNvPr>
          <p:cNvSpPr txBox="1"/>
          <p:nvPr/>
        </p:nvSpPr>
        <p:spPr>
          <a:xfrm>
            <a:off x="8185598" y="95973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Label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25499E-7689-5D68-94EE-59C63336D737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11199226" y="1144400"/>
            <a:ext cx="0" cy="628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AAE68-6C82-204B-56A6-3AF4DD9AA754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8185598" y="1144400"/>
            <a:ext cx="0" cy="1060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F963C0-F1F7-5BA3-4EEC-C1A5A57CB103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445308A-0292-93CC-4585-F06A49E0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64" y="5644788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6FA64FC7-5B2B-1242-4326-19BCA579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65" y="4214738"/>
            <a:ext cx="11334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D269FB-5A2C-76BF-9415-C8B2C46FE801}"/>
                  </a:ext>
                </a:extLst>
              </p:cNvPr>
              <p:cNvSpPr txBox="1"/>
              <p:nvPr/>
            </p:nvSpPr>
            <p:spPr>
              <a:xfrm>
                <a:off x="2684606" y="5411058"/>
                <a:ext cx="3288849" cy="1226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𝟎𝟎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𝟎𝟏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𝟏𝟏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D269FB-5A2C-76BF-9415-C8B2C46FE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606" y="5411058"/>
                <a:ext cx="3288849" cy="12261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789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12" y="76255"/>
            <a:ext cx="11465297" cy="615553"/>
          </a:xfrm>
        </p:spPr>
        <p:txBody>
          <a:bodyPr/>
          <a:lstStyle/>
          <a:p>
            <a:r>
              <a:rPr lang="en-US" dirty="0"/>
              <a:t>Gate-Based/Universal Quantum Computing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12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Create wires and associate qubits with them</a:t>
            </a:r>
          </a:p>
          <a:p>
            <a:r>
              <a:rPr lang="en-US" sz="2000" b="1" dirty="0"/>
              <a:t>Gates interact with the qubits to perform calculations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Hadamard gate interact with a single qubit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CNOT gate interacts with multiple qubits</a:t>
            </a:r>
          </a:p>
          <a:p>
            <a:r>
              <a:rPr lang="en-US" sz="2000" b="1" dirty="0"/>
              <a:t>In the end, measurements are made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Remember:</a:t>
            </a:r>
            <a:r>
              <a:rPr lang="en-US" sz="1800" b="1" dirty="0"/>
              <a:t> The result is either a 0 or a 1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Example in </a:t>
            </a:r>
            <a:r>
              <a:rPr lang="en-US" sz="2000" b="1" dirty="0" err="1"/>
              <a:t>Qiskit</a:t>
            </a:r>
            <a:endParaRPr lang="en-US" sz="2000" b="1" dirty="0"/>
          </a:p>
          <a:p>
            <a:pPr marL="608427" lvl="1" indent="0">
              <a:buNone/>
            </a:pPr>
            <a:r>
              <a:rPr lang="en-US" sz="1800" i="1" dirty="0"/>
              <a:t>from </a:t>
            </a:r>
            <a:r>
              <a:rPr lang="en-US" sz="1800" i="1" dirty="0" err="1"/>
              <a:t>qiskit</a:t>
            </a:r>
            <a:r>
              <a:rPr lang="en-US" sz="1800" i="1" dirty="0"/>
              <a:t> import </a:t>
            </a:r>
            <a:r>
              <a:rPr lang="en-US" sz="1800" i="1" dirty="0" err="1"/>
              <a:t>QuantumCircuit</a:t>
            </a:r>
            <a:endParaRPr lang="en-US" sz="1800" i="1" dirty="0"/>
          </a:p>
          <a:p>
            <a:pPr marL="608427" lvl="1" indent="0">
              <a:buNone/>
            </a:pPr>
            <a:r>
              <a:rPr lang="en-US" sz="1800" i="1" dirty="0"/>
              <a:t>circuit = </a:t>
            </a:r>
            <a:r>
              <a:rPr lang="en-US" sz="1800" i="1" dirty="0" err="1"/>
              <a:t>QuantumCircuit</a:t>
            </a:r>
            <a:r>
              <a:rPr lang="en-US" sz="1800" i="1" dirty="0"/>
              <a:t>(2)</a:t>
            </a:r>
          </a:p>
          <a:p>
            <a:pPr marL="608427" lvl="1" indent="0">
              <a:buNone/>
            </a:pPr>
            <a:r>
              <a:rPr lang="en-US" sz="1800" i="1" dirty="0" err="1"/>
              <a:t>circuit.h</a:t>
            </a:r>
            <a:r>
              <a:rPr lang="en-US" sz="1800" i="1" dirty="0"/>
              <a:t>(0)</a:t>
            </a:r>
          </a:p>
          <a:p>
            <a:pPr marL="608427" lvl="1" indent="0">
              <a:buNone/>
            </a:pPr>
            <a:r>
              <a:rPr lang="en-US" sz="1800" i="1" dirty="0" err="1"/>
              <a:t>circuit.cnot</a:t>
            </a:r>
            <a:r>
              <a:rPr lang="en-US" sz="1800" i="1" dirty="0"/>
              <a:t>(0,1)</a:t>
            </a:r>
          </a:p>
          <a:p>
            <a:pPr marL="608427" lvl="1" indent="0">
              <a:buNone/>
            </a:pPr>
            <a:r>
              <a:rPr lang="en-US" sz="1800" i="1" dirty="0" err="1"/>
              <a:t>circuit.measure_all</a:t>
            </a:r>
            <a:r>
              <a:rPr lang="en-US" sz="1800" i="1" dirty="0"/>
              <a:t>()</a:t>
            </a:r>
          </a:p>
          <a:p>
            <a:pPr marL="608427" lvl="1" indent="0">
              <a:buNone/>
            </a:pPr>
            <a:r>
              <a:rPr lang="en-US" sz="1800" i="1" dirty="0"/>
              <a:t>display(</a:t>
            </a:r>
            <a:r>
              <a:rPr lang="en-US" sz="1800" i="1" dirty="0" err="1"/>
              <a:t>circuit.draw</a:t>
            </a:r>
            <a:r>
              <a:rPr lang="en-US" sz="1800" i="1" dirty="0"/>
              <a:t>('latex'))</a:t>
            </a: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8892-AC6A-4CF4-84F3-37EFCAA6430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996018-A533-EEAD-DDEA-4CB4C711E83F}"/>
              </a:ext>
            </a:extLst>
          </p:cNvPr>
          <p:cNvSpPr txBox="1"/>
          <p:nvPr/>
        </p:nvSpPr>
        <p:spPr>
          <a:xfrm>
            <a:off x="3338349" y="3788330"/>
            <a:ext cx="51142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Import the library</a:t>
            </a:r>
          </a:p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Create a quantum circuit with two qubits, q0 and q1</a:t>
            </a:r>
          </a:p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Apply the Hadamard operator to qubit 0</a:t>
            </a:r>
          </a:p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Apply the CNOT operator q0(C), q1(T)</a:t>
            </a:r>
          </a:p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Measure both qubits</a:t>
            </a:r>
          </a:p>
          <a:p>
            <a:pPr marL="608427" lvl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 Narrow" charset="0"/>
              </a:rPr>
              <a:t>Draw the circuit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BBD3A3-75F5-D56C-73F5-A6664B8A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78" y="2054498"/>
            <a:ext cx="47434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BD4384-06F0-1F75-5612-BDAD40469AE0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08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90854"/>
            <a:ext cx="11188700" cy="615553"/>
          </a:xfrm>
        </p:spPr>
        <p:txBody>
          <a:bodyPr/>
          <a:lstStyle/>
          <a:p>
            <a:r>
              <a:rPr lang="en-US" dirty="0"/>
              <a:t>Circuitry and Mathematics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41174"/>
            <a:ext cx="11102975" cy="4518025"/>
          </a:xfrm>
        </p:spPr>
        <p:txBody>
          <a:bodyPr/>
          <a:lstStyle/>
          <a:p>
            <a:r>
              <a:rPr lang="en-US" sz="2000" b="1" dirty="0"/>
              <a:t>What is the result of the previous example?</a:t>
            </a:r>
          </a:p>
          <a:p>
            <a:r>
              <a:rPr lang="en-US" sz="2000" b="1" dirty="0"/>
              <a:t>Let’s “do the math…”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Assume each qubit is in the initial pure state |0&gt;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We want to apply to Hadamard operator to q0 while maintaining q1 in parallel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lvl="1"/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Next, we apply the CNOT operator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8892-AC6A-4CF4-84F3-37EFCAA64300}" type="slidenum">
              <a:rPr lang="en-US"/>
              <a:pPr/>
              <a:t>34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BBD3A3-75F5-D56C-73F5-A6664B8A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70" y="908807"/>
            <a:ext cx="47434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B3EC5-E93F-6CC6-2D22-C704C13EAD69}"/>
                  </a:ext>
                </a:extLst>
              </p:cNvPr>
              <p:cNvSpPr txBox="1"/>
              <p:nvPr/>
            </p:nvSpPr>
            <p:spPr>
              <a:xfrm>
                <a:off x="1008832" y="1931245"/>
                <a:ext cx="4980979" cy="111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=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B3EC5-E93F-6CC6-2D22-C704C13EA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32" y="1931245"/>
                <a:ext cx="4980979" cy="1112805"/>
              </a:xfrm>
              <a:prstGeom prst="rect">
                <a:avLst/>
              </a:prstGeom>
              <a:blipFill>
                <a:blip r:embed="rId4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804B3AA-5CC2-DE3E-666C-012ED6AC2D10}"/>
              </a:ext>
            </a:extLst>
          </p:cNvPr>
          <p:cNvSpPr txBox="1"/>
          <p:nvPr/>
        </p:nvSpPr>
        <p:spPr>
          <a:xfrm>
            <a:off x="6518706" y="1910482"/>
            <a:ext cx="75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Math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FFE0A-97D9-8493-61F7-D0A00B55DCCB}"/>
              </a:ext>
            </a:extLst>
          </p:cNvPr>
          <p:cNvSpPr txBox="1"/>
          <p:nvPr/>
        </p:nvSpPr>
        <p:spPr>
          <a:xfrm>
            <a:off x="6531260" y="227118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Label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9151D6-1642-8271-C38C-754C6B0D008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185296" y="2095148"/>
            <a:ext cx="13334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A9D002-B746-5ADA-695E-1CE125F52F8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833368" y="2455855"/>
            <a:ext cx="6978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852BD-EFDB-4AD6-828F-D4972F6C5549}"/>
                  </a:ext>
                </a:extLst>
              </p:cNvPr>
              <p:cNvSpPr txBox="1"/>
              <p:nvPr/>
            </p:nvSpPr>
            <p:spPr>
              <a:xfrm>
                <a:off x="1033681" y="3278634"/>
                <a:ext cx="7996100" cy="111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852BD-EFDB-4AD6-828F-D4972F6C5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81" y="3278634"/>
                <a:ext cx="7996100" cy="1112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68230-16FC-B1A4-DA26-B6D86E70E5B9}"/>
                  </a:ext>
                </a:extLst>
              </p:cNvPr>
              <p:cNvSpPr txBox="1"/>
              <p:nvPr/>
            </p:nvSpPr>
            <p:spPr>
              <a:xfrm>
                <a:off x="720800" y="4625134"/>
                <a:ext cx="5716437" cy="1389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d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68230-16FC-B1A4-DA26-B6D86E70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00" y="4625134"/>
                <a:ext cx="5716437" cy="1389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8F77751-5E82-E967-A22C-CF1399981DD8}"/>
              </a:ext>
            </a:extLst>
          </p:cNvPr>
          <p:cNvSpPr txBox="1"/>
          <p:nvPr/>
        </p:nvSpPr>
        <p:spPr>
          <a:xfrm>
            <a:off x="6878746" y="4616802"/>
            <a:ext cx="75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C68217-9193-C684-9578-D54135F23CA5}"/>
              </a:ext>
            </a:extLst>
          </p:cNvPr>
          <p:cNvSpPr txBox="1"/>
          <p:nvPr/>
        </p:nvSpPr>
        <p:spPr>
          <a:xfrm>
            <a:off x="6891300" y="496755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Label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40B083-85F3-E669-156F-42D07958740A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249192" y="4801468"/>
            <a:ext cx="26295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AF224B-0A23-2B2E-EF52-8DD8A49DD12C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193408" y="5152216"/>
            <a:ext cx="6978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A8FA60-5F47-EC81-7D9C-1B92AF722332}"/>
              </a:ext>
            </a:extLst>
          </p:cNvPr>
          <p:cNvSpPr txBox="1"/>
          <p:nvPr/>
        </p:nvSpPr>
        <p:spPr>
          <a:xfrm>
            <a:off x="9649792" y="3297400"/>
            <a:ext cx="2157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Note: You could begin by applying the Hadamard operator to q0, perform the tensor multiplication, then apply the CNOT operator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F329DB0-5387-286E-2E13-0F5AB18410FC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69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" y="81028"/>
            <a:ext cx="11188700" cy="615553"/>
          </a:xfrm>
        </p:spPr>
        <p:txBody>
          <a:bodyPr/>
          <a:lstStyle/>
          <a:p>
            <a:r>
              <a:rPr lang="en-US" dirty="0"/>
              <a:t>Circuitry and Mathematics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055" y="866180"/>
            <a:ext cx="7017465" cy="4946536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At this point, the qubits are equally likely (50/50) to be in either the |00&gt; or the |11&gt; state</a:t>
            </a:r>
          </a:p>
          <a:p>
            <a:r>
              <a:rPr lang="en-US" sz="2000" b="1" dirty="0"/>
              <a:t>If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q0 is measured to be 0</a:t>
            </a:r>
            <a:r>
              <a:rPr lang="en-US" sz="2000" b="1" dirty="0"/>
              <a:t>, then </a:t>
            </a:r>
            <a:r>
              <a:rPr lang="en-US" sz="2000" b="1" dirty="0">
                <a:solidFill>
                  <a:srgbClr val="00B050"/>
                </a:solidFill>
              </a:rPr>
              <a:t>q1 </a:t>
            </a:r>
            <a:r>
              <a:rPr lang="en-US" sz="2000" b="1" u="sng" dirty="0">
                <a:solidFill>
                  <a:srgbClr val="00B050"/>
                </a:solidFill>
              </a:rPr>
              <a:t>must</a:t>
            </a:r>
            <a:r>
              <a:rPr lang="en-US" sz="2000" b="1" dirty="0">
                <a:solidFill>
                  <a:srgbClr val="00B050"/>
                </a:solidFill>
              </a:rPr>
              <a:t> be 0</a:t>
            </a:r>
            <a:r>
              <a:rPr lang="en-US" sz="2000" b="1" dirty="0"/>
              <a:t>; likewise, if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q0 is measured to be 1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q1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must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be 1</a:t>
            </a:r>
          </a:p>
          <a:p>
            <a:r>
              <a:rPr lang="en-US" sz="2000" b="1" dirty="0"/>
              <a:t>The qubits are known to be </a:t>
            </a:r>
            <a:r>
              <a:rPr lang="en-US" sz="2000" b="1" i="1" dirty="0"/>
              <a:t>entangled</a:t>
            </a:r>
          </a:p>
          <a:p>
            <a:r>
              <a:rPr lang="en-US" sz="2000" b="1" dirty="0"/>
              <a:t>Similarly…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…these are known as EPR* pairs or Bell states (after John Bell who proved the EPR paradox)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8892-AC6A-4CF4-84F3-37EFCAA64300}" type="slidenum">
              <a:rPr lang="en-US"/>
              <a:pPr/>
              <a:t>35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BBD3A3-75F5-D56C-73F5-A6664B8A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12" y="1206616"/>
            <a:ext cx="47434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68230-16FC-B1A4-DA26-B6D86E70E5B9}"/>
                  </a:ext>
                </a:extLst>
              </p:cNvPr>
              <p:cNvSpPr txBox="1"/>
              <p:nvPr/>
            </p:nvSpPr>
            <p:spPr>
              <a:xfrm>
                <a:off x="587480" y="1032584"/>
                <a:ext cx="270118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68230-16FC-B1A4-DA26-B6D86E70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0" y="1032584"/>
                <a:ext cx="2701189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D0C58B-10B2-848B-481A-9DBF1B8E6E4C}"/>
                  </a:ext>
                </a:extLst>
              </p:cNvPr>
              <p:cNvSpPr txBox="1"/>
              <p:nvPr/>
            </p:nvSpPr>
            <p:spPr>
              <a:xfrm>
                <a:off x="3308695" y="4440126"/>
                <a:ext cx="2699585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𝚿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d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D0C58B-10B2-848B-481A-9DBF1B8E6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95" y="4440126"/>
                <a:ext cx="2699585" cy="66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1">
            <a:extLst>
              <a:ext uri="{FF2B5EF4-FFF2-40B4-BE49-F238E27FC236}">
                <a16:creationId xmlns:a16="http://schemas.microsoft.com/office/drawing/2014/main" id="{142E9961-2C91-8A99-0B93-929422DF2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48" y="3785115"/>
            <a:ext cx="16002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32D5A7CD-B485-FF43-D838-A5E9C1FA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12" y="3785115"/>
            <a:ext cx="20669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1B4A88-5C63-40CF-6813-3D11E94CDDD4}"/>
                  </a:ext>
                </a:extLst>
              </p:cNvPr>
              <p:cNvSpPr txBox="1"/>
              <p:nvPr/>
            </p:nvSpPr>
            <p:spPr>
              <a:xfrm>
                <a:off x="6100757" y="4440126"/>
                <a:ext cx="270118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d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1B4A88-5C63-40CF-6813-3D11E94CD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757" y="4440126"/>
                <a:ext cx="2701189" cy="6646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>
            <a:extLst>
              <a:ext uri="{FF2B5EF4-FFF2-40B4-BE49-F238E27FC236}">
                <a16:creationId xmlns:a16="http://schemas.microsoft.com/office/drawing/2014/main" id="{8EC49E96-87BF-239A-430E-DF22286EB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01" y="3785115"/>
            <a:ext cx="20669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CAAEE5-2C51-0F02-2126-1C340A727BC3}"/>
                  </a:ext>
                </a:extLst>
              </p:cNvPr>
              <p:cNvSpPr txBox="1"/>
              <p:nvPr/>
            </p:nvSpPr>
            <p:spPr>
              <a:xfrm>
                <a:off x="8894423" y="4440126"/>
                <a:ext cx="2699585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𝚿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d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CAAEE5-2C51-0F02-2126-1C340A727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423" y="4440126"/>
                <a:ext cx="2699585" cy="6646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9294EB-5312-0B17-CB7A-3715FB1B1004}"/>
                  </a:ext>
                </a:extLst>
              </p:cNvPr>
              <p:cNvSpPr txBox="1"/>
              <p:nvPr/>
            </p:nvSpPr>
            <p:spPr>
              <a:xfrm>
                <a:off x="599518" y="4440126"/>
                <a:ext cx="270118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d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9294EB-5312-0B17-CB7A-3715FB1B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8" y="4440126"/>
                <a:ext cx="2701189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F64078E7-E8EA-D955-84BE-AC4EDA76BB10}"/>
              </a:ext>
            </a:extLst>
          </p:cNvPr>
          <p:cNvSpPr txBox="1"/>
          <p:nvPr/>
        </p:nvSpPr>
        <p:spPr>
          <a:xfrm>
            <a:off x="167461" y="6081753"/>
            <a:ext cx="999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*EPR refers to a paper written by Einstein, </a:t>
            </a:r>
            <a:r>
              <a:rPr lang="en-US" sz="1400" dirty="0" err="1">
                <a:latin typeface="+mn-lt"/>
              </a:rPr>
              <a:t>Podolsky</a:t>
            </a:r>
            <a:r>
              <a:rPr lang="en-US" sz="1400" dirty="0">
                <a:latin typeface="+mn-lt"/>
              </a:rPr>
              <a:t>, and Rosen challenging the concept of entanglement (hidden variables)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FF905B51-99BD-C65D-F809-ECC2DE2D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02" y="3782690"/>
            <a:ext cx="16002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5EBB16D-DDC3-51A3-38A3-98C8C606751B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83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AC8E1-A9BE-0A16-896C-FB7B58DF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F742-7AB6-88CA-B828-461E3F5B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6" y="110421"/>
            <a:ext cx="11188700" cy="615553"/>
          </a:xfrm>
        </p:spPr>
        <p:txBody>
          <a:bodyPr/>
          <a:lstStyle/>
          <a:p>
            <a:r>
              <a:rPr lang="en-US" dirty="0"/>
              <a:t>Quantum Properties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A7F3B0-810B-71AC-496B-F60EFAD507C3}"/>
              </a:ext>
            </a:extLst>
          </p:cNvPr>
          <p:cNvSpPr>
            <a:spLocks noChangeAspect="1"/>
          </p:cNvSpPr>
          <p:nvPr/>
        </p:nvSpPr>
        <p:spPr>
          <a:xfrm>
            <a:off x="504776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8F4BFD-A1ED-F471-1282-B679DAFA003A}"/>
              </a:ext>
            </a:extLst>
          </p:cNvPr>
          <p:cNvSpPr>
            <a:spLocks noChangeAspect="1"/>
          </p:cNvSpPr>
          <p:nvPr/>
        </p:nvSpPr>
        <p:spPr>
          <a:xfrm>
            <a:off x="2521000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55D4B3-4E12-4B3D-B73D-5C06CBDFE3ED}"/>
              </a:ext>
            </a:extLst>
          </p:cNvPr>
          <p:cNvSpPr>
            <a:spLocks noChangeAspect="1"/>
          </p:cNvSpPr>
          <p:nvPr/>
        </p:nvSpPr>
        <p:spPr>
          <a:xfrm>
            <a:off x="4537224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705A8E-41B3-575B-F253-510EF6757BEA}"/>
              </a:ext>
            </a:extLst>
          </p:cNvPr>
          <p:cNvCxnSpPr>
            <a:cxnSpLocks/>
          </p:cNvCxnSpPr>
          <p:nvPr/>
        </p:nvCxnSpPr>
        <p:spPr>
          <a:xfrm>
            <a:off x="1190576" y="2146799"/>
            <a:ext cx="292678" cy="555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AE5D13-F662-546D-7968-865F6E732FC1}"/>
              </a:ext>
            </a:extLst>
          </p:cNvPr>
          <p:cNvCxnSpPr>
            <a:cxnSpLocks/>
          </p:cNvCxnSpPr>
          <p:nvPr/>
        </p:nvCxnSpPr>
        <p:spPr>
          <a:xfrm flipH="1" flipV="1">
            <a:off x="2808318" y="1910257"/>
            <a:ext cx="398482" cy="204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3AD344-308B-84D7-291F-21F542C51E41}"/>
              </a:ext>
            </a:extLst>
          </p:cNvPr>
          <p:cNvCxnSpPr>
            <a:cxnSpLocks/>
          </p:cNvCxnSpPr>
          <p:nvPr/>
        </p:nvCxnSpPr>
        <p:spPr>
          <a:xfrm flipH="1">
            <a:off x="5041280" y="2147450"/>
            <a:ext cx="181744" cy="194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4F850EEF-8A2A-A560-516E-89DE70E50490}"/>
              </a:ext>
            </a:extLst>
          </p:cNvPr>
          <p:cNvSpPr/>
          <p:nvPr/>
        </p:nvSpPr>
        <p:spPr>
          <a:xfrm flipH="1" flipV="1">
            <a:off x="512714" y="1824420"/>
            <a:ext cx="1371600" cy="532691"/>
          </a:xfrm>
          <a:prstGeom prst="arc">
            <a:avLst>
              <a:gd name="adj1" fmla="val 11208732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0189486-8A95-A5BD-AE43-FA40D31CA965}"/>
              </a:ext>
            </a:extLst>
          </p:cNvPr>
          <p:cNvSpPr/>
          <p:nvPr/>
        </p:nvSpPr>
        <p:spPr>
          <a:xfrm flipH="1" flipV="1">
            <a:off x="4533776" y="1818270"/>
            <a:ext cx="1371600" cy="532693"/>
          </a:xfrm>
          <a:prstGeom prst="arc">
            <a:avLst>
              <a:gd name="adj1" fmla="val 1094959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C033983-4C30-5615-3971-0A5E4F20EDD1}"/>
              </a:ext>
            </a:extLst>
          </p:cNvPr>
          <p:cNvSpPr/>
          <p:nvPr/>
        </p:nvSpPr>
        <p:spPr>
          <a:xfrm flipH="1" flipV="1">
            <a:off x="2521000" y="1871657"/>
            <a:ext cx="1371600" cy="532691"/>
          </a:xfrm>
          <a:prstGeom prst="arc">
            <a:avLst>
              <a:gd name="adj1" fmla="val 10802394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41D351-66F3-3B1B-C79A-AF0F70C1A7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456" y="3030305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1C7626-3DB5-5CC9-7348-95669FA625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4633780" y="3032923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Equals 34">
            <a:extLst>
              <a:ext uri="{FF2B5EF4-FFF2-40B4-BE49-F238E27FC236}">
                <a16:creationId xmlns:a16="http://schemas.microsoft.com/office/drawing/2014/main" id="{EA3A2DE9-C140-FC75-F955-D9A38675B099}"/>
              </a:ext>
            </a:extLst>
          </p:cNvPr>
          <p:cNvSpPr/>
          <p:nvPr/>
        </p:nvSpPr>
        <p:spPr>
          <a:xfrm>
            <a:off x="5763614" y="2947601"/>
            <a:ext cx="914400" cy="91440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618074B-AE58-5DDD-2B76-D8258A9B33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2669914" y="3021019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DB1FAD6-06C5-AC87-6D05-9145716ABEB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0232" y="2515797"/>
            <a:ext cx="21336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5693F9C-DC07-788A-07FE-21EF605A8A14}"/>
              </a:ext>
            </a:extLst>
          </p:cNvPr>
          <p:cNvSpPr/>
          <p:nvPr/>
        </p:nvSpPr>
        <p:spPr>
          <a:xfrm>
            <a:off x="6948137" y="4178985"/>
            <a:ext cx="190717" cy="11854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9F20CE-D422-F532-722A-77271F5D1D35}"/>
              </a:ext>
            </a:extLst>
          </p:cNvPr>
          <p:cNvSpPr/>
          <p:nvPr/>
        </p:nvSpPr>
        <p:spPr>
          <a:xfrm flipH="1">
            <a:off x="8068344" y="4653768"/>
            <a:ext cx="175808" cy="7107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BF347C-4A76-0A57-2005-7978B7E9D307}"/>
              </a:ext>
            </a:extLst>
          </p:cNvPr>
          <p:cNvSpPr/>
          <p:nvPr/>
        </p:nvSpPr>
        <p:spPr>
          <a:xfrm>
            <a:off x="7480225" y="5264889"/>
            <a:ext cx="190718" cy="105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3EC90B-0FAA-7B59-E6E1-C5994654F249}"/>
              </a:ext>
            </a:extLst>
          </p:cNvPr>
          <p:cNvSpPr/>
          <p:nvPr/>
        </p:nvSpPr>
        <p:spPr>
          <a:xfrm>
            <a:off x="7884525" y="4810565"/>
            <a:ext cx="182438" cy="5539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16015D-2A75-86BA-2A72-265E32F0C6DB}"/>
              </a:ext>
            </a:extLst>
          </p:cNvPr>
          <p:cNvSpPr/>
          <p:nvPr/>
        </p:nvSpPr>
        <p:spPr>
          <a:xfrm>
            <a:off x="8253542" y="5263995"/>
            <a:ext cx="175810" cy="105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B26F921-BF33-E5FE-F8EF-E855DB9FABE2}"/>
              </a:ext>
            </a:extLst>
          </p:cNvPr>
          <p:cNvSpPr/>
          <p:nvPr/>
        </p:nvSpPr>
        <p:spPr>
          <a:xfrm>
            <a:off x="7670237" y="4178984"/>
            <a:ext cx="212907" cy="11854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6F87E2-7D68-C5DD-9035-1846ECA9B297}"/>
              </a:ext>
            </a:extLst>
          </p:cNvPr>
          <p:cNvSpPr/>
          <p:nvPr/>
        </p:nvSpPr>
        <p:spPr>
          <a:xfrm>
            <a:off x="7307114" y="4627391"/>
            <a:ext cx="182438" cy="737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153DB2-1265-CC63-796B-8CEDBD23DCFB}"/>
              </a:ext>
            </a:extLst>
          </p:cNvPr>
          <p:cNvSpPr/>
          <p:nvPr/>
        </p:nvSpPr>
        <p:spPr>
          <a:xfrm>
            <a:off x="7138853" y="4810565"/>
            <a:ext cx="182437" cy="5539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D95CE49-EF50-A41D-40B3-EE2EAE8BC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33321" y="2239468"/>
          <a:ext cx="35496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6D95CE49-EF50-A41D-40B3-EE2EAE8BC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33321" y="2239468"/>
                        <a:ext cx="354960" cy="32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2B6DC865-368B-DB29-AB58-1E6B49675278}"/>
              </a:ext>
            </a:extLst>
          </p:cNvPr>
          <p:cNvSpPr txBox="1"/>
          <p:nvPr/>
        </p:nvSpPr>
        <p:spPr>
          <a:xfrm rot="5400000">
            <a:off x="6814104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479F05-7082-BAC5-0BC3-16916E34E861}"/>
              </a:ext>
            </a:extLst>
          </p:cNvPr>
          <p:cNvSpPr txBox="1"/>
          <p:nvPr/>
        </p:nvSpPr>
        <p:spPr>
          <a:xfrm rot="5400000">
            <a:off x="7011070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001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9CC0F0-45EC-3E52-CDBE-E15AF23B4602}"/>
              </a:ext>
            </a:extLst>
          </p:cNvPr>
          <p:cNvSpPr txBox="1"/>
          <p:nvPr/>
        </p:nvSpPr>
        <p:spPr>
          <a:xfrm rot="5400000">
            <a:off x="7405002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35AB20-55CF-6AB1-2954-68F85AD449F5}"/>
              </a:ext>
            </a:extLst>
          </p:cNvPr>
          <p:cNvSpPr txBox="1"/>
          <p:nvPr/>
        </p:nvSpPr>
        <p:spPr>
          <a:xfrm rot="5400000">
            <a:off x="7208036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BA1A2C-31E9-5D8A-9332-29CA1587D04F}"/>
              </a:ext>
            </a:extLst>
          </p:cNvPr>
          <p:cNvSpPr txBox="1"/>
          <p:nvPr/>
        </p:nvSpPr>
        <p:spPr>
          <a:xfrm rot="5400000">
            <a:off x="7601968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F89116-2CB1-5383-DF63-DF406742EDEF}"/>
              </a:ext>
            </a:extLst>
          </p:cNvPr>
          <p:cNvSpPr txBox="1"/>
          <p:nvPr/>
        </p:nvSpPr>
        <p:spPr>
          <a:xfrm rot="5400000">
            <a:off x="7995900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8A7D5A-DCF9-1DB9-F098-6868FBC037B9}"/>
              </a:ext>
            </a:extLst>
          </p:cNvPr>
          <p:cNvSpPr txBox="1"/>
          <p:nvPr/>
        </p:nvSpPr>
        <p:spPr>
          <a:xfrm rot="5400000">
            <a:off x="7798934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101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3B3DDB-27B9-F627-F029-1170B78F32F9}"/>
              </a:ext>
            </a:extLst>
          </p:cNvPr>
          <p:cNvSpPr txBox="1"/>
          <p:nvPr/>
        </p:nvSpPr>
        <p:spPr>
          <a:xfrm rot="5400000">
            <a:off x="8192867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111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618ADC-C85F-4966-149F-5C63D1520080}"/>
              </a:ext>
            </a:extLst>
          </p:cNvPr>
          <p:cNvSpPr txBox="1"/>
          <p:nvPr/>
        </p:nvSpPr>
        <p:spPr>
          <a:xfrm>
            <a:off x="3053582" y="4750421"/>
            <a:ext cx="26574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Quantum Algorithm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Create superposition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Entangle qubits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Apply interference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Measure result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BDA0D-1378-A037-21D4-A15DDE7BA8D1}"/>
              </a:ext>
            </a:extLst>
          </p:cNvPr>
          <p:cNvSpPr txBox="1"/>
          <p:nvPr/>
        </p:nvSpPr>
        <p:spPr>
          <a:xfrm>
            <a:off x="768024" y="90237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P(0)=15%</a:t>
            </a:r>
          </a:p>
          <a:p>
            <a:r>
              <a:rPr lang="en-US" sz="1400" b="1" dirty="0">
                <a:latin typeface="Arial Narrow" charset="0"/>
              </a:rPr>
              <a:t>P(1)=85%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71F60-DCDC-A373-8131-7A5C35099E62}"/>
              </a:ext>
            </a:extLst>
          </p:cNvPr>
          <p:cNvSpPr txBox="1"/>
          <p:nvPr/>
        </p:nvSpPr>
        <p:spPr>
          <a:xfrm>
            <a:off x="2780762" y="95216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P(0)=70%</a:t>
            </a:r>
          </a:p>
          <a:p>
            <a:r>
              <a:rPr lang="en-US" sz="1400" b="1" dirty="0">
                <a:latin typeface="Arial Narrow" charset="0"/>
              </a:rPr>
              <a:t>P(1)=30%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697F0-F266-091E-5816-6D2DC663C2A5}"/>
              </a:ext>
            </a:extLst>
          </p:cNvPr>
          <p:cNvSpPr txBox="1"/>
          <p:nvPr/>
        </p:nvSpPr>
        <p:spPr>
          <a:xfrm>
            <a:off x="4803147" y="935454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P(0)=50%</a:t>
            </a:r>
          </a:p>
          <a:p>
            <a:r>
              <a:rPr lang="en-US" sz="1400" b="1" dirty="0">
                <a:latin typeface="Arial Narrow" charset="0"/>
              </a:rPr>
              <a:t>P(1)=50%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6181F-DE93-93EF-553C-F484B5FC31C0}"/>
              </a:ext>
            </a:extLst>
          </p:cNvPr>
          <p:cNvSpPr txBox="1"/>
          <p:nvPr/>
        </p:nvSpPr>
        <p:spPr>
          <a:xfrm>
            <a:off x="6590759" y="1014835"/>
            <a:ext cx="27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Superposition without entanglement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6DBE7E-F6EE-074F-CB88-D9DB014136AE}"/>
              </a:ext>
            </a:extLst>
          </p:cNvPr>
          <p:cNvCxnSpPr>
            <a:stCxn id="9" idx="1"/>
          </p:cNvCxnSpPr>
          <p:nvPr/>
        </p:nvCxnSpPr>
        <p:spPr bwMode="auto">
          <a:xfrm flipH="1">
            <a:off x="5997528" y="1168724"/>
            <a:ext cx="593231" cy="28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66C770-65AA-31D3-5D24-8A013A9C4956}"/>
              </a:ext>
            </a:extLst>
          </p:cNvPr>
          <p:cNvSpPr txBox="1"/>
          <p:nvPr/>
        </p:nvSpPr>
        <p:spPr>
          <a:xfrm>
            <a:off x="5859988" y="5969537"/>
            <a:ext cx="385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Entangled probabilities - If you change the state of one qubit, the probability of all other states changes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D3D102-1936-3EB3-3881-8725C970B93E}"/>
              </a:ext>
            </a:extLst>
          </p:cNvPr>
          <p:cNvSpPr txBox="1"/>
          <p:nvPr/>
        </p:nvSpPr>
        <p:spPr>
          <a:xfrm>
            <a:off x="1026572" y="4251857"/>
            <a:ext cx="456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Individual wavefunctions constructively/destructively interfere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C6395A1-963F-8578-4555-5048CE1677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5920" y="1821545"/>
          <a:ext cx="17748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C6395A1-963F-8578-4555-5048CE1677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5920" y="1821545"/>
                        <a:ext cx="17748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BF8FCB7-8741-8210-49F0-00E7A25AF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5630" y="1828822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BF8FCB7-8741-8210-49F0-00E7A25AF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5630" y="1828822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A40ECD2-BC89-F8E9-A8AF-01A6143271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1547" y="21223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A40ECD2-BC89-F8E9-A8AF-01A614327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31547" y="2122363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747D321-C2F3-621E-40B0-999B3825B0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0050" y="3821119"/>
          <a:ext cx="2667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747D321-C2F3-621E-40B0-999B3825B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30050" y="3821119"/>
                        <a:ext cx="266700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D2DAC08B-58BE-F47F-F8F4-FFD278C0B1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1486" y="3822707"/>
          <a:ext cx="2856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228600" progId="Equation.DSMT4">
                  <p:embed/>
                </p:oleObj>
              </mc:Choice>
              <mc:Fallback>
                <p:oleObj name="Equation" r:id="rId17" imgW="190440" imgH="2286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D2DAC08B-58BE-F47F-F8F4-FFD278C0B1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61486" y="3822707"/>
                        <a:ext cx="2856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CCC4A16A-BBBE-E760-2954-EDDB5909F4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599" y="3773097"/>
          <a:ext cx="2856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CCC4A16A-BBBE-E760-2954-EDDB5909F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8599" y="3773097"/>
                        <a:ext cx="2856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7E4B19E5-1A2C-799A-DCBE-79A80AEEB06B}"/>
              </a:ext>
            </a:extLst>
          </p:cNvPr>
          <p:cNvSpPr txBox="1"/>
          <p:nvPr/>
        </p:nvSpPr>
        <p:spPr>
          <a:xfrm>
            <a:off x="9144254" y="2505400"/>
            <a:ext cx="2741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charset="0"/>
              </a:rPr>
              <a:t>Classical computers can be in any state, but they can only be in </a:t>
            </a:r>
            <a:r>
              <a:rPr lang="en-US" sz="2000" b="1" u="sng" dirty="0">
                <a:latin typeface="Arial Narrow" charset="0"/>
              </a:rPr>
              <a:t>one</a:t>
            </a:r>
            <a:r>
              <a:rPr lang="en-US" sz="2000" b="1" dirty="0">
                <a:latin typeface="Arial Narrow" charset="0"/>
              </a:rPr>
              <a:t> state at a given time</a:t>
            </a:r>
          </a:p>
          <a:p>
            <a:endParaRPr lang="en-US" sz="2000" b="1" dirty="0">
              <a:latin typeface="Arial Narrow" charset="0"/>
            </a:endParaRPr>
          </a:p>
          <a:p>
            <a:r>
              <a:rPr lang="en-US" sz="2000" b="1" dirty="0">
                <a:latin typeface="Arial Narrow" charset="0"/>
              </a:rPr>
              <a:t>Quantum computers are in a superposition of </a:t>
            </a:r>
            <a:r>
              <a:rPr lang="en-US" sz="2000" b="1" u="sng" dirty="0">
                <a:latin typeface="Arial Narrow" charset="0"/>
              </a:rPr>
              <a:t>all</a:t>
            </a:r>
            <a:r>
              <a:rPr lang="en-US" sz="2000" b="1" dirty="0">
                <a:latin typeface="Arial Narrow" charset="0"/>
              </a:rPr>
              <a:t> states at a given time</a:t>
            </a:r>
          </a:p>
        </p:txBody>
      </p:sp>
      <p:pic>
        <p:nvPicPr>
          <p:cNvPr id="11" name="Picture 10" descr="A diagram of a screen&#10;&#10;Description automatically generated">
            <a:extLst>
              <a:ext uri="{FF2B5EF4-FFF2-40B4-BE49-F238E27FC236}">
                <a16:creationId xmlns:a16="http://schemas.microsoft.com/office/drawing/2014/main" id="{904CA68B-ACC9-B94E-D737-3F11D33D79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5" y="4653768"/>
            <a:ext cx="2165293" cy="1518937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42D03A5-FB19-B298-453C-890736FE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lowchart: Summing Junction 20">
            <a:extLst>
              <a:ext uri="{FF2B5EF4-FFF2-40B4-BE49-F238E27FC236}">
                <a16:creationId xmlns:a16="http://schemas.microsoft.com/office/drawing/2014/main" id="{D2B5B51B-AE08-D9E5-1F64-5E557ED7FFBC}"/>
              </a:ext>
            </a:extLst>
          </p:cNvPr>
          <p:cNvSpPr/>
          <p:nvPr/>
        </p:nvSpPr>
        <p:spPr bwMode="auto">
          <a:xfrm>
            <a:off x="3892600" y="3117516"/>
            <a:ext cx="612648" cy="612648"/>
          </a:xfrm>
          <a:prstGeom prst="flowChartSummingJunction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Flowchart: Summing Junction 21">
            <a:extLst>
              <a:ext uri="{FF2B5EF4-FFF2-40B4-BE49-F238E27FC236}">
                <a16:creationId xmlns:a16="http://schemas.microsoft.com/office/drawing/2014/main" id="{960BCC83-A7DF-FC27-C63A-21CF98A32726}"/>
              </a:ext>
            </a:extLst>
          </p:cNvPr>
          <p:cNvSpPr/>
          <p:nvPr/>
        </p:nvSpPr>
        <p:spPr bwMode="auto">
          <a:xfrm>
            <a:off x="1914142" y="3130536"/>
            <a:ext cx="612648" cy="612648"/>
          </a:xfrm>
          <a:prstGeom prst="flowChartSummingJunction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62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7" y="66510"/>
            <a:ext cx="11188700" cy="615553"/>
          </a:xfrm>
        </p:spPr>
        <p:txBody>
          <a:bodyPr/>
          <a:lstStyle/>
          <a:p>
            <a:r>
              <a:rPr lang="en-US" dirty="0"/>
              <a:t>Application: Quantum Teleportation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1067" y="989840"/>
                <a:ext cx="11102975" cy="4518025"/>
              </a:xfrm>
            </p:spPr>
            <p:txBody>
              <a:bodyPr/>
              <a:lstStyle/>
              <a:p>
                <a:r>
                  <a:rPr lang="en-US" sz="2000" b="1" dirty="0"/>
                  <a:t>Practical Application: Quantum Networking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Goal: Alice wants to send the </a:t>
                </a:r>
                <a:r>
                  <a:rPr lang="en-US" sz="1800" b="1" u="sng" dirty="0"/>
                  <a:t>state</a:t>
                </a:r>
                <a:r>
                  <a:rPr lang="en-US" sz="1800" b="1" dirty="0"/>
                  <a:t> of her qubit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"/>
                        <m:endChr m:val="⟩"/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1800" b="1" dirty="0"/>
                  <a:t> to Bob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Problem: If Bob tries measuring Alice’s qubit, he’ll get either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1800" b="1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1800" b="1" dirty="0"/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Problem: Because of the No Cloning Theorem, it cannot be copied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Solution: Quantum Teleportation through an entangled EPR pair (Bell state)</a:t>
                </a:r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b="1" dirty="0"/>
                  <a:t>From the circuit, before applying the first CNOT operator, we need the tensor product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𝑪𝑵𝑶𝑻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b="1" dirty="0"/>
                  <a:t> with q1(C) and q2(T)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𝑪𝑵𝑶𝑻</m:t>
                    </m:r>
                  </m:oMath>
                </a14:m>
                <a:r>
                  <a:rPr lang="en-US" sz="2000" b="1" dirty="0"/>
                  <a:t> with q0(C) and q1(T)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1067" y="989840"/>
                <a:ext cx="11102975" cy="4518025"/>
              </a:xfrm>
              <a:blipFill>
                <a:blip r:embed="rId3"/>
                <a:stretch>
                  <a:fillRect l="-165" t="-161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45AFDD3-FD3C-BE61-0557-11C572E7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08" y="1358221"/>
            <a:ext cx="38290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81C6B68-0898-1C42-C2CC-F1642FDCC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75655"/>
              </p:ext>
            </p:extLst>
          </p:nvPr>
        </p:nvGraphicFramePr>
        <p:xfrm>
          <a:off x="720725" y="3378200"/>
          <a:ext cx="574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40200" imgH="457200" progId="Equation.DSMT4">
                  <p:embed/>
                </p:oleObj>
              </mc:Choice>
              <mc:Fallback>
                <p:oleObj name="Equation" r:id="rId5" imgW="5740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0725" y="3378200"/>
                        <a:ext cx="574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CC2AC9F-CA34-D8A8-A5C5-112E65A4C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735098"/>
              </p:ext>
            </p:extLst>
          </p:nvPr>
        </p:nvGraphicFramePr>
        <p:xfrm>
          <a:off x="720800" y="4143081"/>
          <a:ext cx="212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20760" imgH="419040" progId="Equation.DSMT4">
                  <p:embed/>
                </p:oleObj>
              </mc:Choice>
              <mc:Fallback>
                <p:oleObj name="Equation" r:id="rId7" imgW="2120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0800" y="4143081"/>
                        <a:ext cx="2120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141B865-F5EC-41C5-4840-8ED5647AD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57712"/>
              </p:ext>
            </p:extLst>
          </p:nvPr>
        </p:nvGraphicFramePr>
        <p:xfrm>
          <a:off x="720800" y="4860622"/>
          <a:ext cx="212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20760" imgH="419040" progId="Equation.DSMT4">
                  <p:embed/>
                </p:oleObj>
              </mc:Choice>
              <mc:Fallback>
                <p:oleObj name="Equation" r:id="rId9" imgW="2120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0800" y="4860622"/>
                        <a:ext cx="2120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4A42082-6AD8-CAD0-4BA1-2E23F4743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38748"/>
              </p:ext>
            </p:extLst>
          </p:nvPr>
        </p:nvGraphicFramePr>
        <p:xfrm>
          <a:off x="720800" y="5595838"/>
          <a:ext cx="2425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25680" imgH="419040" progId="Equation.DSMT4">
                  <p:embed/>
                </p:oleObj>
              </mc:Choice>
              <mc:Fallback>
                <p:oleObj name="Equation" r:id="rId11" imgW="2425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0800" y="5595838"/>
                        <a:ext cx="2425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2DD00A9-729E-D635-6F52-139114081A14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0DE58-283C-A080-CE3A-14ED3DB348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2031" y="3636736"/>
            <a:ext cx="2198514" cy="2198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ACC67D-7779-F94B-E181-1236B98E62C9}"/>
              </a:ext>
            </a:extLst>
          </p:cNvPr>
          <p:cNvSpPr txBox="1"/>
          <p:nvPr/>
        </p:nvSpPr>
        <p:spPr>
          <a:xfrm>
            <a:off x="3591000" y="6014938"/>
            <a:ext cx="559893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While the term “teleportation” is used, matter is not being displaced.  There’s no need to call Scotty.</a:t>
            </a:r>
          </a:p>
        </p:txBody>
      </p:sp>
    </p:spTree>
    <p:extLst>
      <p:ext uri="{BB962C8B-B14F-4D97-AF65-F5344CB8AC3E}">
        <p14:creationId xmlns:p14="http://schemas.microsoft.com/office/powerpoint/2010/main" val="1967987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5" y="114350"/>
            <a:ext cx="11188700" cy="615553"/>
          </a:xfrm>
        </p:spPr>
        <p:txBody>
          <a:bodyPr/>
          <a:lstStyle/>
          <a:p>
            <a:r>
              <a:rPr lang="en-US" dirty="0"/>
              <a:t>Application: Quantum Teleportation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1655" y="932558"/>
                <a:ext cx="11354990" cy="4518025"/>
              </a:xfrm>
            </p:spPr>
            <p:txBody>
              <a:bodyPr/>
              <a:lstStyle/>
              <a:p>
                <a:r>
                  <a:rPr lang="en-US" sz="2000" b="1" dirty="0"/>
                  <a:t>Recall the qubit order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/>
              </a:p>
              <a:p>
                <a:r>
                  <a:rPr lang="en-US" sz="2000" b="1" dirty="0"/>
                  <a:t>If Alice measures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e>
                    </m:d>
                  </m:oMath>
                </a14:m>
                <a:r>
                  <a:rPr lang="en-US" sz="2000" b="1" dirty="0"/>
                  <a:t>, the state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b="1" dirty="0"/>
                  <a:t>If Alice measures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𝟎𝟏</m:t>
                        </m:r>
                      </m:e>
                    </m:d>
                  </m:oMath>
                </a14:m>
                <a:r>
                  <a:rPr lang="en-US" sz="2000" b="1" dirty="0"/>
                  <a:t>, the state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, </a:t>
                </a:r>
                <a:r>
                  <a:rPr lang="en-US" sz="2000" b="1" dirty="0"/>
                  <a:t>Bob just needs to apply the Z gate</a:t>
                </a:r>
                <a:endParaRPr lang="en-US" sz="1800" b="1" dirty="0"/>
              </a:p>
              <a:p>
                <a:r>
                  <a:rPr lang="en-US" sz="2000" b="1" dirty="0"/>
                  <a:t>If Alice measures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2000" b="1" dirty="0"/>
                  <a:t>, the state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, </a:t>
                </a:r>
                <a:r>
                  <a:rPr lang="en-US" sz="2000" b="1" dirty="0"/>
                  <a:t>Bob needs to apply the X gate</a:t>
                </a:r>
              </a:p>
              <a:p>
                <a:r>
                  <a:rPr lang="en-US" sz="2000" b="1" dirty="0"/>
                  <a:t>If Alice measures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US" sz="2000" b="1" dirty="0"/>
                  <a:t>, the state is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, </a:t>
                </a:r>
                <a:r>
                  <a:rPr lang="en-US" sz="2000" b="1" dirty="0"/>
                  <a:t>Bob needs to apply the X gate, then the Z gate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EFE762-6A8F-EB00-8401-A0D4C1119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1655" y="932558"/>
                <a:ext cx="11354990" cy="4518025"/>
              </a:xfrm>
              <a:blipFill>
                <a:blip r:embed="rId3"/>
                <a:stretch>
                  <a:fillRect l="-161" t="-10661" b="-6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45AFDD3-FD3C-BE61-0557-11C572E7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03" y="1095108"/>
            <a:ext cx="38290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D9D3F9-FF1D-3F95-440B-F3E2559DEFB5}"/>
                  </a:ext>
                </a:extLst>
              </p:cNvPr>
              <p:cNvSpPr txBox="1"/>
              <p:nvPr/>
            </p:nvSpPr>
            <p:spPr>
              <a:xfrm>
                <a:off x="648792" y="1778946"/>
                <a:ext cx="740587" cy="2106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1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D9D3F9-FF1D-3F95-440B-F3E2559D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2" y="1778946"/>
                <a:ext cx="740587" cy="2106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0583A9-4C93-95BC-F6EB-4E9EF0FEDC4E}"/>
                  </a:ext>
                </a:extLst>
              </p:cNvPr>
              <p:cNvSpPr txBox="1"/>
              <p:nvPr/>
            </p:nvSpPr>
            <p:spPr>
              <a:xfrm>
                <a:off x="1209651" y="1684748"/>
                <a:ext cx="1371551" cy="2385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chemeClr val="accent6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𝟎𝟎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𝟎𝟏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𝟏𝟎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𝟎𝟏𝟏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chemeClr val="accent6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𝟎𝟎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𝟎𝟏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𝟏𝟎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⟩"/>
                                                <m:ctrlP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𝟏𝟏𝟏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0583A9-4C93-95BC-F6EB-4E9EF0FED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51" y="1684748"/>
                <a:ext cx="1371551" cy="2385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245AEB7-0C5E-5082-59F1-BB83C86D097B}"/>
              </a:ext>
            </a:extLst>
          </p:cNvPr>
          <p:cNvSpPr/>
          <p:nvPr/>
        </p:nvSpPr>
        <p:spPr>
          <a:xfrm>
            <a:off x="792808" y="1715958"/>
            <a:ext cx="1371552" cy="31563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E48A9-BDC7-4282-8D25-9A5B19D08A89}"/>
              </a:ext>
            </a:extLst>
          </p:cNvPr>
          <p:cNvSpPr/>
          <p:nvPr/>
        </p:nvSpPr>
        <p:spPr>
          <a:xfrm>
            <a:off x="789409" y="2821821"/>
            <a:ext cx="1371551" cy="31563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2DE0C5-A831-3E7E-042A-AA3F5E7004E5}"/>
              </a:ext>
            </a:extLst>
          </p:cNvPr>
          <p:cNvCxnSpPr>
            <a:cxnSpLocks/>
          </p:cNvCxnSpPr>
          <p:nvPr/>
        </p:nvCxnSpPr>
        <p:spPr>
          <a:xfrm flipH="1">
            <a:off x="2304976" y="1670934"/>
            <a:ext cx="576064" cy="229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B3E737-54CD-F0E5-7618-5E8D0B0F84D6}"/>
              </a:ext>
            </a:extLst>
          </p:cNvPr>
          <p:cNvCxnSpPr>
            <a:cxnSpLocks/>
          </p:cNvCxnSpPr>
          <p:nvPr/>
        </p:nvCxnSpPr>
        <p:spPr>
          <a:xfrm flipH="1">
            <a:off x="2304976" y="1684748"/>
            <a:ext cx="642319" cy="1296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FCF003-E86A-7062-A148-204126FE24F9}"/>
                  </a:ext>
                </a:extLst>
              </p:cNvPr>
              <p:cNvSpPr txBox="1"/>
              <p:nvPr/>
            </p:nvSpPr>
            <p:spPr>
              <a:xfrm>
                <a:off x="3142061" y="2491124"/>
                <a:ext cx="61819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1800" b="1" dirty="0"/>
                  <a:t> is the original state Alice wanted to send to Bob!</a:t>
                </a:r>
              </a:p>
              <a:p>
                <a:r>
                  <a:rPr lang="en-US" b="1" dirty="0"/>
                  <a:t>It has been quantum teleported through entanglement.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FCF003-E86A-7062-A148-204126FE2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061" y="2491124"/>
                <a:ext cx="6181921" cy="646331"/>
              </a:xfrm>
              <a:prstGeom prst="rect">
                <a:avLst/>
              </a:prstGeom>
              <a:blipFill>
                <a:blip r:embed="rId7"/>
                <a:stretch>
                  <a:fillRect l="-1281" t="-67925" b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1E007A2-F358-D636-70C9-CA6E99B18A10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43C0608-1DB4-23D0-1683-99C44035F2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371950"/>
                  </p:ext>
                </p:extLst>
              </p:nvPr>
            </p:nvGraphicFramePr>
            <p:xfrm>
              <a:off x="9769088" y="2533014"/>
              <a:ext cx="1920603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459">
                      <a:extLst>
                        <a:ext uri="{9D8B030D-6E8A-4147-A177-3AD203B41FA5}">
                          <a16:colId xmlns:a16="http://schemas.microsoft.com/office/drawing/2014/main" val="1940797489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003571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Bob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2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648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|01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1817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|10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735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|11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𝑍𝑋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359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43C0608-1DB4-23D0-1683-99C44035F2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371950"/>
                  </p:ext>
                </p:extLst>
              </p:nvPr>
            </p:nvGraphicFramePr>
            <p:xfrm>
              <a:off x="9769088" y="2533014"/>
              <a:ext cx="1920603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459">
                      <a:extLst>
                        <a:ext uri="{9D8B030D-6E8A-4147-A177-3AD203B41FA5}">
                          <a16:colId xmlns:a16="http://schemas.microsoft.com/office/drawing/2014/main" val="1940797489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003571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Bob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2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71" t="-101639" r="-210680" b="-4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8826" t="-101639" r="-1878" b="-4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48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71" t="-201639" r="-210680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8826" t="-201639" r="-1878" b="-3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817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71" t="-301639" r="-210680" b="-2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8826" t="-301639" r="-1878" b="-2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35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71" t="-401639" r="-210680" b="-1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8826" t="-401639" r="-1878" b="-1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3596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D7BE17B-6293-6700-240A-4ABFC3369CEC}"/>
              </a:ext>
            </a:extLst>
          </p:cNvPr>
          <p:cNvSpPr txBox="1"/>
          <p:nvPr/>
        </p:nvSpPr>
        <p:spPr>
          <a:xfrm>
            <a:off x="1125371" y="5174366"/>
            <a:ext cx="9992057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Re: Spooky Action at a Distance, an entangled system may be separated by great distance e.g., part of the system may be in orbit and the other part may be ground-based.</a:t>
            </a:r>
          </a:p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Since there is no communication network, there is nothing to be hacked.</a:t>
            </a:r>
          </a:p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This is certainly an advantage over classical computing!</a:t>
            </a:r>
          </a:p>
        </p:txBody>
      </p:sp>
    </p:spTree>
    <p:extLst>
      <p:ext uri="{BB962C8B-B14F-4D97-AF65-F5344CB8AC3E}">
        <p14:creationId xmlns:p14="http://schemas.microsoft.com/office/powerpoint/2010/main" val="468900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Quantum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067" y="2453379"/>
            <a:ext cx="8163907" cy="26642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Quantum Unconstrained Binary Optimization</a:t>
            </a:r>
          </a:p>
          <a:p>
            <a:pPr marL="0" indent="0" algn="ctr">
              <a:buNone/>
            </a:pPr>
            <a:r>
              <a:rPr lang="en-US" b="1" dirty="0"/>
              <a:t>Adiabatic Quantum Computing/Quantum Annealing</a:t>
            </a:r>
          </a:p>
          <a:p>
            <a:pPr marL="0" indent="0" algn="ctr">
              <a:buNone/>
            </a:pPr>
            <a:r>
              <a:rPr lang="en-US" b="1" dirty="0"/>
              <a:t>Quantum Approximate Optimization Algorithm</a:t>
            </a:r>
          </a:p>
          <a:p>
            <a:pPr marL="0" indent="0" algn="ctr">
              <a:buNone/>
            </a:pPr>
            <a:r>
              <a:rPr lang="en-US" b="1" dirty="0">
                <a:sym typeface="Wingdings" panose="05000000000000000000" pitchFamily="2" charset="2"/>
              </a:rPr>
              <a:t>Variational Quantum </a:t>
            </a:r>
            <a:r>
              <a:rPr lang="en-US" b="1" dirty="0" err="1">
                <a:sym typeface="Wingdings" panose="05000000000000000000" pitchFamily="2" charset="2"/>
              </a:rPr>
              <a:t>Eigensolver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>
                <a:sym typeface="Wingdings" panose="05000000000000000000" pitchFamily="2" charset="2"/>
              </a:rPr>
              <a:t>Grover Adaptive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2C7B6-6A41-8EA5-6A4F-CF3888CEA96D}"/>
              </a:ext>
            </a:extLst>
          </p:cNvPr>
          <p:cNvSpPr txBox="1"/>
          <p:nvPr/>
        </p:nvSpPr>
        <p:spPr>
          <a:xfrm>
            <a:off x="1109489" y="2321110"/>
            <a:ext cx="13901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C39EE-D147-242F-614D-62BB3C3D430B}"/>
              </a:ext>
            </a:extLst>
          </p:cNvPr>
          <p:cNvSpPr txBox="1"/>
          <p:nvPr/>
        </p:nvSpPr>
        <p:spPr>
          <a:xfrm>
            <a:off x="1083841" y="2690442"/>
            <a:ext cx="14414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Single Qubit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23D03-C955-3113-E5F2-E54B250A8A9B}"/>
              </a:ext>
            </a:extLst>
          </p:cNvPr>
          <p:cNvSpPr txBox="1"/>
          <p:nvPr/>
        </p:nvSpPr>
        <p:spPr>
          <a:xfrm>
            <a:off x="949189" y="3057191"/>
            <a:ext cx="17107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Qubits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F30C0-731F-D08A-9ACB-AE0EB268AD8A}"/>
              </a:ext>
            </a:extLst>
          </p:cNvPr>
          <p:cNvSpPr txBox="1"/>
          <p:nvPr/>
        </p:nvSpPr>
        <p:spPr>
          <a:xfrm>
            <a:off x="474700" y="3423940"/>
            <a:ext cx="26597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Quantum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E60ED-8DA4-99AD-A16E-67A2AFD5AB15}"/>
              </a:ext>
            </a:extLst>
          </p:cNvPr>
          <p:cNvSpPr txBox="1"/>
          <p:nvPr/>
        </p:nvSpPr>
        <p:spPr>
          <a:xfrm>
            <a:off x="288752" y="3790689"/>
            <a:ext cx="303159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DF877-E436-03D8-9A1C-BA098128846D}"/>
              </a:ext>
            </a:extLst>
          </p:cNvPr>
          <p:cNvSpPr txBox="1"/>
          <p:nvPr/>
        </p:nvSpPr>
        <p:spPr>
          <a:xfrm>
            <a:off x="1327498" y="4154855"/>
            <a:ext cx="9541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D55D1-2BBC-D474-4687-5EAD21EA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7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224" y="1963751"/>
            <a:ext cx="5544616" cy="402320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Concepts from Quantum Mechanics</a:t>
            </a:r>
          </a:p>
          <a:p>
            <a:pPr marL="0" indent="0" algn="ctr">
              <a:buNone/>
            </a:pPr>
            <a:r>
              <a:rPr lang="en-US" b="1" dirty="0"/>
              <a:t>Quantum Computing: Who Cares? </a:t>
            </a:r>
          </a:p>
          <a:p>
            <a:pPr marL="0" indent="0" algn="ctr">
              <a:buNone/>
            </a:pPr>
            <a:r>
              <a:rPr lang="en-US" b="1" dirty="0"/>
              <a:t>Quantum Information Science</a:t>
            </a:r>
          </a:p>
          <a:p>
            <a:pPr marL="0" indent="0" algn="ctr">
              <a:buNone/>
            </a:pPr>
            <a:r>
              <a:rPr lang="en-US" b="1" dirty="0"/>
              <a:t>Physical Implementations/Challenges</a:t>
            </a:r>
          </a:p>
          <a:p>
            <a:pPr marL="0" indent="0" algn="ctr">
              <a:buNone/>
            </a:pPr>
            <a:r>
              <a:rPr lang="en-US" b="1" dirty="0"/>
              <a:t>Software Interfaces</a:t>
            </a:r>
          </a:p>
          <a:p>
            <a:pPr marL="0" indent="0" algn="ctr">
              <a:buNone/>
            </a:pPr>
            <a:r>
              <a:rPr lang="en-US" b="1" dirty="0"/>
              <a:t>Computational Models</a:t>
            </a:r>
          </a:p>
          <a:p>
            <a:pPr marL="0" indent="0" algn="ctr">
              <a:buNone/>
            </a:pPr>
            <a:r>
              <a:rPr lang="en-US" b="1" dirty="0"/>
              <a:t>Myths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010BC-1313-8D45-B29B-40B1BAF90143}"/>
              </a:ext>
            </a:extLst>
          </p:cNvPr>
          <p:cNvSpPr txBox="1"/>
          <p:nvPr/>
        </p:nvSpPr>
        <p:spPr>
          <a:xfrm>
            <a:off x="894941" y="2319820"/>
            <a:ext cx="15311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A6B15-9D29-AD3D-A327-DF400AE59CEC}"/>
              </a:ext>
            </a:extLst>
          </p:cNvPr>
          <p:cNvSpPr txBox="1"/>
          <p:nvPr/>
        </p:nvSpPr>
        <p:spPr>
          <a:xfrm>
            <a:off x="939825" y="2690443"/>
            <a:ext cx="14414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Single Qubit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9D10C-C36E-1209-8944-EDC199770AEF}"/>
              </a:ext>
            </a:extLst>
          </p:cNvPr>
          <p:cNvSpPr txBox="1"/>
          <p:nvPr/>
        </p:nvSpPr>
        <p:spPr>
          <a:xfrm>
            <a:off x="805173" y="3057192"/>
            <a:ext cx="17107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Qubits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12E00D-E78C-1F20-BB92-584DE126ACC1}"/>
              </a:ext>
            </a:extLst>
          </p:cNvPr>
          <p:cNvSpPr txBox="1"/>
          <p:nvPr/>
        </p:nvSpPr>
        <p:spPr>
          <a:xfrm>
            <a:off x="420452" y="3423941"/>
            <a:ext cx="248016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D066C-7740-A173-E151-1E94938D18F3}"/>
              </a:ext>
            </a:extLst>
          </p:cNvPr>
          <p:cNvSpPr txBox="1"/>
          <p:nvPr/>
        </p:nvSpPr>
        <p:spPr>
          <a:xfrm>
            <a:off x="144736" y="3790690"/>
            <a:ext cx="303159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FF0CD-3DAE-0BDB-3222-9EEA929F68E1}"/>
              </a:ext>
            </a:extLst>
          </p:cNvPr>
          <p:cNvSpPr txBox="1"/>
          <p:nvPr/>
        </p:nvSpPr>
        <p:spPr>
          <a:xfrm>
            <a:off x="1183482" y="4154856"/>
            <a:ext cx="9541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1EDEA-C94B-70F0-112C-69F179C0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38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FD11-9BF1-96FF-55D6-65012EE6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90" y="102744"/>
            <a:ext cx="11680750" cy="615553"/>
          </a:xfrm>
        </p:spPr>
        <p:txBody>
          <a:bodyPr/>
          <a:lstStyle/>
          <a:p>
            <a:r>
              <a:rPr lang="en-US" dirty="0"/>
              <a:t>Quantum Unconstrained Binary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DBFE1-46D9-56CC-9E1A-C7259AE38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29" y="994919"/>
            <a:ext cx="11102975" cy="4518025"/>
          </a:xfrm>
        </p:spPr>
        <p:txBody>
          <a:bodyPr/>
          <a:lstStyle/>
          <a:p>
            <a:r>
              <a:rPr lang="en-US" sz="2000" b="1" dirty="0"/>
              <a:t>Quadratic Objective Function with Linear Equality/Inequality Constraints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Begin with Quantum Unconstrained Binary Optimization (QUBO)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Convert any Inequality Constraints to Equality Constraints via Slack Variables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Append Equality Constraints to the Objective Function (typical </a:t>
            </a:r>
            <a:r>
              <a:rPr lang="en-US" sz="1800" b="1" dirty="0" err="1"/>
              <a:t>Lagrangian</a:t>
            </a:r>
            <a:r>
              <a:rPr lang="en-US" sz="1800" b="1" dirty="0"/>
              <a:t> approach)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Change variables                             ,                      to produce the </a:t>
            </a:r>
            <a:r>
              <a:rPr lang="en-US" sz="1800" b="1" dirty="0" err="1"/>
              <a:t>Ising</a:t>
            </a:r>
            <a:r>
              <a:rPr lang="en-US" sz="1800" b="1" dirty="0"/>
              <a:t> model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Objective function </a:t>
            </a:r>
            <a:r>
              <a:rPr lang="en-US" sz="1800" b="1" dirty="0">
                <a:sym typeface="Wingdings" panose="05000000000000000000" pitchFamily="2" charset="2"/>
              </a:rPr>
              <a:t> </a:t>
            </a:r>
            <a:r>
              <a:rPr lang="en-US" sz="1800" b="1" dirty="0"/>
              <a:t>Hamiltonian (energy) and minimization determines the ground state energy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Evaluation of the Objective Function (Hamiltonian) is the Expectation Value                    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…where        is the state of the </a:t>
            </a:r>
            <a:r>
              <a:rPr lang="en-US" sz="1800" b="1" dirty="0" err="1"/>
              <a:t>Ising</a:t>
            </a:r>
            <a:r>
              <a:rPr lang="en-US" sz="1800" b="1" dirty="0"/>
              <a:t>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465BE-8CE5-C630-9073-D4A9106D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9D4E4C1-0CBF-DCBC-625E-07DEE9BE9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195101"/>
              </p:ext>
            </p:extLst>
          </p:nvPr>
        </p:nvGraphicFramePr>
        <p:xfrm>
          <a:off x="7018398" y="1369921"/>
          <a:ext cx="91422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41200" progId="Equation.DSMT4">
                  <p:embed/>
                </p:oleObj>
              </mc:Choice>
              <mc:Fallback>
                <p:oleObj name="Equation" r:id="rId3" imgW="609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8398" y="1369921"/>
                        <a:ext cx="91422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55718E4-3EE6-A4A2-AC6F-B9D2AD09A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15959"/>
              </p:ext>
            </p:extLst>
          </p:nvPr>
        </p:nvGraphicFramePr>
        <p:xfrm>
          <a:off x="2809032" y="2342530"/>
          <a:ext cx="139050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41200" progId="Equation.DSMT4">
                  <p:embed/>
                </p:oleObj>
              </mc:Choice>
              <mc:Fallback>
                <p:oleObj name="Equation" r:id="rId5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9032" y="2342530"/>
                        <a:ext cx="139050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95B13CE-DB37-74EA-4FCF-7A60981E3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86040"/>
              </p:ext>
            </p:extLst>
          </p:nvPr>
        </p:nvGraphicFramePr>
        <p:xfrm>
          <a:off x="4393208" y="2342530"/>
          <a:ext cx="102870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241200" progId="Equation.DSMT4">
                  <p:embed/>
                </p:oleObj>
              </mc:Choice>
              <mc:Fallback>
                <p:oleObj name="Equation" r:id="rId7" imgW="685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3208" y="2342530"/>
                        <a:ext cx="102870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28E092B-9D90-0922-82F2-35C613FE1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70525"/>
              </p:ext>
            </p:extLst>
          </p:nvPr>
        </p:nvGraphicFramePr>
        <p:xfrm>
          <a:off x="7921600" y="2990602"/>
          <a:ext cx="10287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253800" progId="Equation.DSMT4">
                  <p:embed/>
                </p:oleObj>
              </mc:Choice>
              <mc:Fallback>
                <p:oleObj name="Equation" r:id="rId9" imgW="685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21600" y="2990602"/>
                        <a:ext cx="102870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58D0A41-3542-4A1F-C70B-5999AC1F8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88759"/>
              </p:ext>
            </p:extLst>
          </p:nvPr>
        </p:nvGraphicFramePr>
        <p:xfrm>
          <a:off x="1924276" y="3340103"/>
          <a:ext cx="3807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24276" y="3340103"/>
                        <a:ext cx="38070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DD27750-03E7-A772-DC13-823295B86A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76006"/>
              </p:ext>
            </p:extLst>
          </p:nvPr>
        </p:nvGraphicFramePr>
        <p:xfrm>
          <a:off x="4509117" y="3854698"/>
          <a:ext cx="253314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88760" imgH="355320" progId="Equation.DSMT4">
                  <p:embed/>
                </p:oleObj>
              </mc:Choice>
              <mc:Fallback>
                <p:oleObj name="Equation" r:id="rId13" imgW="16887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09117" y="3854698"/>
                        <a:ext cx="2533140" cy="532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79C5A6E-2639-F707-5C90-1E1788C64808}"/>
              </a:ext>
            </a:extLst>
          </p:cNvPr>
          <p:cNvSpPr txBox="1"/>
          <p:nvPr/>
        </p:nvSpPr>
        <p:spPr>
          <a:xfrm>
            <a:off x="9433768" y="1191278"/>
            <a:ext cx="237531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Note: when applying constraints via slack variables, a suboptimal solution may give "impossible" results that don't satisfy the constraints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7225EF-9214-6F0D-0221-ACCE9C051D46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8209632" y="1699110"/>
            <a:ext cx="1224136" cy="145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49F161-807E-6AC9-4A93-1FFC7EFC6A16}"/>
              </a:ext>
            </a:extLst>
          </p:cNvPr>
          <p:cNvSpPr txBox="1"/>
          <p:nvPr/>
        </p:nvSpPr>
        <p:spPr>
          <a:xfrm>
            <a:off x="2527661" y="5286738"/>
            <a:ext cx="657930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This is mostly just recasting an optimization problem into something that resonates with physicists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07DF2-B5CC-B8C5-E081-AE7A95552ED4}"/>
              </a:ext>
            </a:extLst>
          </p:cNvPr>
          <p:cNvSpPr txBox="1"/>
          <p:nvPr/>
        </p:nvSpPr>
        <p:spPr>
          <a:xfrm>
            <a:off x="3805682" y="4387678"/>
            <a:ext cx="3940009" cy="285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Hamiltonians are sums of tensor products of 𝑍 matrices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1FFC302-B9E1-2EB2-F589-67E37D27CB85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86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4C4E5-1188-95DF-C026-25892DE6E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0956-25B7-01B9-4726-C60D8B58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34" y="103517"/>
            <a:ext cx="11751014" cy="615553"/>
          </a:xfrm>
        </p:spPr>
        <p:txBody>
          <a:bodyPr/>
          <a:lstStyle/>
          <a:p>
            <a:r>
              <a:rPr lang="en-US" dirty="0"/>
              <a:t>QUBO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54466-0E28-BB0C-5324-D6999B1D1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516" y="938054"/>
            <a:ext cx="11102975" cy="4518025"/>
          </a:xfrm>
        </p:spPr>
        <p:txBody>
          <a:bodyPr/>
          <a:lstStyle/>
          <a:p>
            <a:r>
              <a:rPr lang="en-US" sz="2000" b="1" dirty="0"/>
              <a:t>Example…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min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subject to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Substitute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min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subject to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Ising</a:t>
            </a:r>
            <a:r>
              <a:rPr lang="en-US" sz="1800" b="1" dirty="0"/>
              <a:t> Hamiltonian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There are three variables, therefore three qubits are needed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Expectation Values based 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D5901-E16C-E7A5-02FE-77BA1F2E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90B1EC-194E-7FF6-0D8E-2856F0CCC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297645"/>
              </p:ext>
            </p:extLst>
          </p:nvPr>
        </p:nvGraphicFramePr>
        <p:xfrm>
          <a:off x="1512888" y="1262410"/>
          <a:ext cx="411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228600" progId="Equation.DSMT4">
                  <p:embed/>
                </p:oleObj>
              </mc:Choice>
              <mc:Fallback>
                <p:oleObj name="Equation" r:id="rId2" imgW="20574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95B13CE-DB37-74EA-4FCF-7A60981E3B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2888" y="1262410"/>
                        <a:ext cx="411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F7B0AD3-DC2A-196E-320A-010DDD594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74734"/>
              </p:ext>
            </p:extLst>
          </p:nvPr>
        </p:nvGraphicFramePr>
        <p:xfrm>
          <a:off x="1571625" y="2894013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28600" progId="Equation.DSMT4">
                  <p:embed/>
                </p:oleObj>
              </mc:Choice>
              <mc:Fallback>
                <p:oleObj name="Equation" r:id="rId4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625" y="2894013"/>
                        <a:ext cx="1320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0CF4DCA-AFF3-C851-B311-50057A689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18490"/>
              </p:ext>
            </p:extLst>
          </p:nvPr>
        </p:nvGraphicFramePr>
        <p:xfrm>
          <a:off x="2095475" y="1622450"/>
          <a:ext cx="1217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7676" imgH="483092" progId="Equation.DSMT4">
                  <p:embed/>
                </p:oleObj>
              </mc:Choice>
              <mc:Fallback>
                <p:oleObj name="Equation" r:id="rId6" imgW="1217676" imgH="4830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5475" y="1622450"/>
                        <a:ext cx="12176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FD3620C-AA8B-2CCF-FAF1-D2492A420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27828"/>
              </p:ext>
            </p:extLst>
          </p:nvPr>
        </p:nvGraphicFramePr>
        <p:xfrm>
          <a:off x="2107160" y="2220170"/>
          <a:ext cx="185400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55718E4-3EE6-A4A2-AC6F-B9D2AD09A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07160" y="2220170"/>
                        <a:ext cx="1854000" cy="48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087144F-61D1-FD1C-AC65-4CF875131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567086"/>
              </p:ext>
            </p:extLst>
          </p:nvPr>
        </p:nvGraphicFramePr>
        <p:xfrm>
          <a:off x="2085504" y="3228282"/>
          <a:ext cx="137160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41200" progId="Equation.DSMT4">
                  <p:embed/>
                </p:oleObj>
              </mc:Choice>
              <mc:Fallback>
                <p:oleObj name="Equation" r:id="rId10" imgW="68580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95B13CE-DB37-74EA-4FCF-7A60981E3B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85504" y="3228282"/>
                        <a:ext cx="1371600" cy="48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EC5D062-4F6F-C82D-5518-EFA086A77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98014"/>
              </p:ext>
            </p:extLst>
          </p:nvPr>
        </p:nvGraphicFramePr>
        <p:xfrm>
          <a:off x="2743880" y="3926706"/>
          <a:ext cx="3377520" cy="3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88760" imgH="177480" progId="Equation.DSMT4">
                  <p:embed/>
                </p:oleObj>
              </mc:Choice>
              <mc:Fallback>
                <p:oleObj name="Equation" r:id="rId12" imgW="1688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43880" y="3926706"/>
                        <a:ext cx="3377520" cy="35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76D81CC-A96B-7F3A-4F53-D16C38E4F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696458"/>
              </p:ext>
            </p:extLst>
          </p:nvPr>
        </p:nvGraphicFramePr>
        <p:xfrm>
          <a:off x="3746840" y="4501423"/>
          <a:ext cx="137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685" imgH="507607" progId="Equation.DSMT4">
                  <p:embed/>
                </p:oleObj>
              </mc:Choice>
              <mc:Fallback>
                <p:oleObj name="Equation" r:id="rId14" imgW="1371685" imgH="5076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46840" y="4501423"/>
                        <a:ext cx="1371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58E2B7F-67E6-44F2-0337-125D4F158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585273"/>
              </p:ext>
            </p:extLst>
          </p:nvPr>
        </p:nvGraphicFramePr>
        <p:xfrm>
          <a:off x="7979086" y="947011"/>
          <a:ext cx="241300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06360" imgH="2031840" progId="Equation.DSMT4">
                  <p:embed/>
                </p:oleObj>
              </mc:Choice>
              <mc:Fallback>
                <p:oleObj name="Equation" r:id="rId16" imgW="120636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79086" y="947011"/>
                        <a:ext cx="2413000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3C204EA-0AEF-C1A6-BA5F-F6A420580388}"/>
              </a:ext>
            </a:extLst>
          </p:cNvPr>
          <p:cNvSpPr/>
          <p:nvPr/>
        </p:nvSpPr>
        <p:spPr>
          <a:xfrm>
            <a:off x="7979086" y="2449022"/>
            <a:ext cx="2413000" cy="98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9D1C204-EBA3-6B70-4C2F-511D639D8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100234"/>
              </p:ext>
            </p:extLst>
          </p:nvPr>
        </p:nvGraphicFramePr>
        <p:xfrm>
          <a:off x="7331586" y="5226459"/>
          <a:ext cx="370800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54000" imgH="507960" progId="Equation.DSMT4">
                  <p:embed/>
                </p:oleObj>
              </mc:Choice>
              <mc:Fallback>
                <p:oleObj name="Equation" r:id="rId18" imgW="1854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31586" y="5226459"/>
                        <a:ext cx="3708000" cy="101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7707997-ADF2-EE95-5E75-C8F904A33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545713"/>
              </p:ext>
            </p:extLst>
          </p:nvPr>
        </p:nvGraphicFramePr>
        <p:xfrm>
          <a:off x="3385096" y="3733800"/>
          <a:ext cx="1244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44520" imgH="228600" progId="Equation.DSMT4">
                  <p:embed/>
                </p:oleObj>
              </mc:Choice>
              <mc:Fallback>
                <p:oleObj name="Equation" r:id="rId20" imgW="1244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385096" y="3733800"/>
                        <a:ext cx="1244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BE4E52E-AAFC-23C9-A135-C3E6CC12989C}"/>
              </a:ext>
            </a:extLst>
          </p:cNvPr>
          <p:cNvSpPr txBox="1"/>
          <p:nvPr/>
        </p:nvSpPr>
        <p:spPr>
          <a:xfrm>
            <a:off x="273507" y="5099233"/>
            <a:ext cx="65935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Orthogonality note:</a:t>
            </a:r>
          </a:p>
          <a:p>
            <a:r>
              <a:rPr lang="en-US" sz="1400" dirty="0"/>
              <a:t>⟨𝑥| 𝑍</a:t>
            </a:r>
            <a:r>
              <a:rPr lang="en-US" sz="1400" baseline="-25000" dirty="0"/>
              <a:t>𝑗</a:t>
            </a:r>
            <a:r>
              <a:rPr lang="en-US" sz="1400" dirty="0"/>
              <a:t> |𝑥⟩ = 1 if the 𝑗</a:t>
            </a:r>
            <a:r>
              <a:rPr lang="en-US" sz="1400" baseline="30000" dirty="0"/>
              <a:t>th</a:t>
            </a:r>
            <a:r>
              <a:rPr lang="en-US" sz="1400" dirty="0"/>
              <a:t> bit of 𝑥 is 0 and that ⟨𝑥| 𝑍</a:t>
            </a:r>
            <a:r>
              <a:rPr lang="en-US" sz="1400" baseline="-25000" dirty="0"/>
              <a:t>𝑗</a:t>
            </a:r>
            <a:r>
              <a:rPr lang="en-US" sz="1400" dirty="0"/>
              <a:t> |𝑥⟩ = −1 otherwise</a:t>
            </a:r>
          </a:p>
          <a:p>
            <a:r>
              <a:rPr lang="en-US" sz="1400" dirty="0"/>
              <a:t>⟨𝑥| 𝑍</a:t>
            </a:r>
            <a:r>
              <a:rPr lang="en-US" sz="1400" baseline="-25000" dirty="0"/>
              <a:t>𝑗</a:t>
            </a:r>
            <a:r>
              <a:rPr lang="en-US" sz="1400" dirty="0"/>
              <a:t> 𝑍</a:t>
            </a:r>
            <a:r>
              <a:rPr lang="en-US" sz="1400" baseline="-25000" dirty="0"/>
              <a:t>𝑘</a:t>
            </a:r>
            <a:r>
              <a:rPr lang="en-US" sz="1400" dirty="0"/>
              <a:t> |𝑥⟩ = 1 if the 𝑗</a:t>
            </a:r>
            <a:r>
              <a:rPr lang="en-US" sz="1400" baseline="30000" dirty="0"/>
              <a:t>th</a:t>
            </a:r>
            <a:r>
              <a:rPr lang="en-US" sz="1400" dirty="0"/>
              <a:t> and </a:t>
            </a:r>
            <a:r>
              <a:rPr lang="en-US" sz="1400" i="1" dirty="0"/>
              <a:t>k</a:t>
            </a:r>
            <a:r>
              <a:rPr lang="en-US" sz="1400" baseline="30000" dirty="0"/>
              <a:t>th</a:t>
            </a:r>
            <a:r>
              <a:rPr lang="en-US" sz="1400" dirty="0"/>
              <a:t> bits of 𝑥 are equal and ⟨𝑥| 𝑍</a:t>
            </a:r>
            <a:r>
              <a:rPr lang="en-US" sz="1400" baseline="-25000" dirty="0"/>
              <a:t>𝑗</a:t>
            </a:r>
            <a:r>
              <a:rPr lang="en-US" sz="1400" dirty="0"/>
              <a:t> 𝑍</a:t>
            </a:r>
            <a:r>
              <a:rPr lang="en-US" sz="1400" baseline="-25000" dirty="0"/>
              <a:t>𝑘</a:t>
            </a:r>
            <a:r>
              <a:rPr lang="en-US" sz="1400" dirty="0"/>
              <a:t> |𝑥⟩ = −1 otherwise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3E73B69-0849-E1AB-8537-AA8D7FE68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872693"/>
              </p:ext>
            </p:extLst>
          </p:nvPr>
        </p:nvGraphicFramePr>
        <p:xfrm>
          <a:off x="360760" y="5915995"/>
          <a:ext cx="5562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562360" imgH="253800" progId="Equation.DSMT4">
                  <p:embed/>
                </p:oleObj>
              </mc:Choice>
              <mc:Fallback>
                <p:oleObj name="Equation" r:id="rId22" imgW="5562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0760" y="5915995"/>
                        <a:ext cx="5562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3BCDAA7-0C1D-0BB4-E8CB-DBEF4CD47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96183"/>
              </p:ext>
            </p:extLst>
          </p:nvPr>
        </p:nvGraphicFramePr>
        <p:xfrm>
          <a:off x="4914900" y="3733800"/>
          <a:ext cx="1168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68200" imgH="228600" progId="Equation.DSMT4">
                  <p:embed/>
                </p:oleObj>
              </mc:Choice>
              <mc:Fallback>
                <p:oleObj name="Equation" r:id="rId24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914900" y="3733800"/>
                        <a:ext cx="1168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DDA270-4A9D-E1F3-BFDB-A29B0EFDF3D3}"/>
              </a:ext>
            </a:extLst>
          </p:cNvPr>
          <p:cNvSpPr txBox="1"/>
          <p:nvPr/>
        </p:nvSpPr>
        <p:spPr>
          <a:xfrm>
            <a:off x="4695414" y="2909883"/>
            <a:ext cx="164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Diagonal tensor product of Z gates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C12A3B-697A-0A7E-61CD-14D1CFACDAA1}"/>
              </a:ext>
            </a:extLst>
          </p:cNvPr>
          <p:cNvCxnSpPr>
            <a:cxnSpLocks/>
            <a:stCxn id="9" idx="1"/>
            <a:endCxn id="20" idx="0"/>
          </p:cNvCxnSpPr>
          <p:nvPr/>
        </p:nvCxnSpPr>
        <p:spPr bwMode="auto">
          <a:xfrm flipH="1">
            <a:off x="4007396" y="3171493"/>
            <a:ext cx="688018" cy="5623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6D6B3C-C74F-42C2-F74C-F8D5CA49584B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 bwMode="auto">
          <a:xfrm flipH="1">
            <a:off x="5499100" y="3433103"/>
            <a:ext cx="17319" cy="300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D8D390B-F315-2405-6A1C-0D9505592CED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51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2E2EE-479A-E535-01BC-1964011E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C412-901F-7E25-641A-DDC686AC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98" y="89591"/>
            <a:ext cx="11188700" cy="615553"/>
          </a:xfrm>
        </p:spPr>
        <p:txBody>
          <a:bodyPr/>
          <a:lstStyle/>
          <a:p>
            <a:r>
              <a:rPr lang="en-US" dirty="0"/>
              <a:t>Adiabatic QC and Quantum Annealing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128DB-2C2F-6DBB-F52D-5F68D37A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298" y="920849"/>
            <a:ext cx="11102975" cy="4518025"/>
          </a:xfrm>
        </p:spPr>
        <p:txBody>
          <a:bodyPr/>
          <a:lstStyle/>
          <a:p>
            <a:r>
              <a:rPr lang="en-US" sz="2000" b="1" dirty="0"/>
              <a:t>Adiabatic quantum computing uses a quantum device called a quantum annealer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Think of simulated annealing, where the temperature is varied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 simple Hamiltonian adiabatically evolves to the desired complicated Hamiltonian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But don’t add more energy than </a:t>
            </a:r>
            <a:r>
              <a:rPr lang="en-US" sz="1800" b="1" dirty="0">
                <a:latin typeface="Symbol" panose="05050102010706020507" pitchFamily="18" charset="2"/>
              </a:rPr>
              <a:t>D</a:t>
            </a:r>
            <a:r>
              <a:rPr lang="en-US" sz="1800" b="1" dirty="0"/>
              <a:t>E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Quantum Annealing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Adiabatic evolution can take too long for the process to lead to a feasible/optimal solution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System evolves from its initial state to the </a:t>
            </a:r>
            <a:r>
              <a:rPr lang="en-US" sz="1800" b="1" dirty="0" err="1"/>
              <a:t>Ising</a:t>
            </a:r>
            <a:r>
              <a:rPr lang="en-US" sz="1800" b="1" dirty="0"/>
              <a:t> model’s ground state</a:t>
            </a:r>
            <a:endParaRPr lang="en-US" sz="1800" b="1" baseline="-25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Physical quantum devices based on quantum annealing are simpler to construct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It’s possible to scale the size of these quantum annealers up to hundreds or even thousands of qubits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035DC-F6AA-C5B9-A3D7-89491EFE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428" y="6519574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C0CD42-7BD5-1CA4-5A97-3E3F44C226AC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95AE05-FA70-A30A-0F92-709985CDBA1D}"/>
              </a:ext>
            </a:extLst>
          </p:cNvPr>
          <p:cNvSpPr txBox="1"/>
          <p:nvPr/>
        </p:nvSpPr>
        <p:spPr>
          <a:xfrm>
            <a:off x="1944936" y="5499980"/>
            <a:ext cx="885698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There is no known computational advantage to quantum annealing</a:t>
            </a:r>
          </a:p>
          <a:p>
            <a:r>
              <a:rPr lang="en-US" dirty="0"/>
              <a:t>Also, scaling will be limited by the connectivity between qubits</a:t>
            </a:r>
          </a:p>
        </p:txBody>
      </p:sp>
    </p:spTree>
    <p:extLst>
      <p:ext uri="{BB962C8B-B14F-4D97-AF65-F5344CB8AC3E}">
        <p14:creationId xmlns:p14="http://schemas.microsoft.com/office/powerpoint/2010/main" val="2390033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01507-F5E4-06B1-F3CE-D5A7861DA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A307-2D9B-6CC7-5A4B-245BE25B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" y="108357"/>
            <a:ext cx="12170072" cy="615553"/>
          </a:xfrm>
        </p:spPr>
        <p:txBody>
          <a:bodyPr/>
          <a:lstStyle/>
          <a:p>
            <a:r>
              <a:rPr lang="en-US" dirty="0"/>
              <a:t>Quantum Approximate Optimization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0E9EE-9CBA-2930-51C6-B0EFF30B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989262"/>
            <a:ext cx="11102975" cy="4518025"/>
          </a:xfrm>
        </p:spPr>
        <p:txBody>
          <a:bodyPr/>
          <a:lstStyle/>
          <a:p>
            <a:r>
              <a:rPr lang="en-US" sz="2000" b="1" dirty="0"/>
              <a:t>Quantum Approximate Optimization Algorithm (QAOA)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For use with gate-based quantum circuit computers, as an alternative to quantum annealers</a:t>
            </a:r>
          </a:p>
          <a:p>
            <a:pPr marL="457200" lvl="1" indent="0">
              <a:buNone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…such that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Let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      is a computational basis state in which j and k have the same value, then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If j and k have different values, then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6644A-CB2D-7B5A-C8D1-8574E4BC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2F0523D-237C-A7D1-C72C-F6DDE9B02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11085"/>
              </p:ext>
            </p:extLst>
          </p:nvPr>
        </p:nvGraphicFramePr>
        <p:xfrm>
          <a:off x="3673128" y="1886916"/>
          <a:ext cx="259038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355320" progId="Equation.DSMT4">
                  <p:embed/>
                </p:oleObj>
              </mc:Choice>
              <mc:Fallback>
                <p:oleObj name="Equation" r:id="rId2" imgW="1726920" imgH="3553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2F0523D-237C-A7D1-C72C-F6DDE9B02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73128" y="1886916"/>
                        <a:ext cx="2590380" cy="532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B87E5BE-2007-3A7C-27AF-326E8521E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5026"/>
              </p:ext>
            </p:extLst>
          </p:nvPr>
        </p:nvGraphicFramePr>
        <p:xfrm>
          <a:off x="1080840" y="1753536"/>
          <a:ext cx="2190240" cy="66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444240" progId="Equation.DSMT4">
                  <p:embed/>
                </p:oleObj>
              </mc:Choice>
              <mc:Fallback>
                <p:oleObj name="Equation" r:id="rId4" imgW="1460160" imgH="4442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EB87E5BE-2007-3A7C-27AF-326E8521E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0840" y="1753536"/>
                        <a:ext cx="2190240" cy="666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16E9E96-4304-9891-F864-E068F096F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23773"/>
              </p:ext>
            </p:extLst>
          </p:nvPr>
        </p:nvGraphicFramePr>
        <p:xfrm>
          <a:off x="1080840" y="2617788"/>
          <a:ext cx="4610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3320" imgH="457200" progId="Equation.DSMT4">
                  <p:embed/>
                </p:oleObj>
              </mc:Choice>
              <mc:Fallback>
                <p:oleObj name="Equation" r:id="rId6" imgW="3073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0840" y="2617788"/>
                        <a:ext cx="4610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52211B0-DD10-C477-E8F5-6A6F5DAF2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91986"/>
              </p:ext>
            </p:extLst>
          </p:nvPr>
        </p:nvGraphicFramePr>
        <p:xfrm>
          <a:off x="1080840" y="3427820"/>
          <a:ext cx="815292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35280" imgH="279360" progId="Equation.DSMT4">
                  <p:embed/>
                </p:oleObj>
              </mc:Choice>
              <mc:Fallback>
                <p:oleObj name="Equation" r:id="rId8" imgW="5435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0840" y="3427820"/>
                        <a:ext cx="815292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FD31391-AC56-9408-426D-27D0EE411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672594"/>
              </p:ext>
            </p:extLst>
          </p:nvPr>
        </p:nvGraphicFramePr>
        <p:xfrm>
          <a:off x="6260172" y="2792487"/>
          <a:ext cx="7808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228600" progId="Equation.DSMT4">
                  <p:embed/>
                </p:oleObj>
              </mc:Choice>
              <mc:Fallback>
                <p:oleObj name="Equation" r:id="rId10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60172" y="2792487"/>
                        <a:ext cx="78084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662B6B96-66C7-076A-3EC0-84F16202BC8D}"/>
              </a:ext>
            </a:extLst>
          </p:cNvPr>
          <p:cNvSpPr/>
          <p:nvPr/>
        </p:nvSpPr>
        <p:spPr bwMode="auto">
          <a:xfrm>
            <a:off x="5401320" y="3417480"/>
            <a:ext cx="2160240" cy="42938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5B0744-3D11-734C-D0ED-0C0D987F6791}"/>
              </a:ext>
            </a:extLst>
          </p:cNvPr>
          <p:cNvSpPr/>
          <p:nvPr/>
        </p:nvSpPr>
        <p:spPr bwMode="auto">
          <a:xfrm>
            <a:off x="7573438" y="3415901"/>
            <a:ext cx="1660322" cy="42938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591E5C0-9FA1-91E2-F8DD-49878D220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97879"/>
              </p:ext>
            </p:extLst>
          </p:nvPr>
        </p:nvGraphicFramePr>
        <p:xfrm>
          <a:off x="9550400" y="3465513"/>
          <a:ext cx="723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228600" progId="Equation.DSMT4">
                  <p:embed/>
                </p:oleObj>
              </mc:Choice>
              <mc:Fallback>
                <p:oleObj name="Equation" r:id="rId12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50400" y="3465513"/>
                        <a:ext cx="723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1F87F203-E165-3FF2-D52F-C778B04BB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553856"/>
              </p:ext>
            </p:extLst>
          </p:nvPr>
        </p:nvGraphicFramePr>
        <p:xfrm>
          <a:off x="1512888" y="3992083"/>
          <a:ext cx="85698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241200" progId="Equation.DSMT4">
                  <p:embed/>
                </p:oleObj>
              </mc:Choice>
              <mc:Fallback>
                <p:oleObj name="Equation" r:id="rId14" imgW="571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12888" y="3992083"/>
                        <a:ext cx="85698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67D9012-82E8-99AD-C5A9-E3B9F2C82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48219"/>
              </p:ext>
            </p:extLst>
          </p:nvPr>
        </p:nvGraphicFramePr>
        <p:xfrm>
          <a:off x="1292109" y="4286928"/>
          <a:ext cx="32346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253800" progId="Equation.DSMT4">
                  <p:embed/>
                </p:oleObj>
              </mc:Choice>
              <mc:Fallback>
                <p:oleObj name="Equation" r:id="rId16" imgW="215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92109" y="4286928"/>
                        <a:ext cx="32346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D66A8CF4-0A43-29EA-4B9B-1A805C594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221945"/>
              </p:ext>
            </p:extLst>
          </p:nvPr>
        </p:nvGraphicFramePr>
        <p:xfrm>
          <a:off x="8209632" y="4320738"/>
          <a:ext cx="291438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42920" imgH="253800" progId="Equation.DSMT4">
                  <p:embed/>
                </p:oleObj>
              </mc:Choice>
              <mc:Fallback>
                <p:oleObj name="Equation" r:id="rId18" imgW="1942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09632" y="4320738"/>
                        <a:ext cx="291438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F82C4A4-5CC1-AAC9-737C-737322907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32410"/>
              </p:ext>
            </p:extLst>
          </p:nvPr>
        </p:nvGraphicFramePr>
        <p:xfrm>
          <a:off x="4492528" y="4662925"/>
          <a:ext cx="27810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54000" imgH="253800" progId="Equation.DSMT4">
                  <p:embed/>
                </p:oleObj>
              </mc:Choice>
              <mc:Fallback>
                <p:oleObj name="Equation" r:id="rId20" imgW="1854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92528" y="4662925"/>
                        <a:ext cx="278100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FC2E35D8-2ADB-18AD-1ED0-3E8257A9C05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4482" y="5002641"/>
            <a:ext cx="2263336" cy="762066"/>
          </a:xfrm>
          <a:prstGeom prst="rect">
            <a:avLst/>
          </a:prstGeom>
        </p:spPr>
      </p:pic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D2BA1FF6-A71C-3BB1-3F0B-C7F93A1E2521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507852" y="3840664"/>
            <a:ext cx="2752320" cy="1612839"/>
          </a:xfrm>
          <a:prstGeom prst="bentConnector3">
            <a:avLst>
              <a:gd name="adj1" fmla="val 1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588310D-8E82-978F-F544-567028D1BCE6}"/>
              </a:ext>
            </a:extLst>
          </p:cNvPr>
          <p:cNvSpPr/>
          <p:nvPr/>
        </p:nvSpPr>
        <p:spPr bwMode="auto">
          <a:xfrm>
            <a:off x="9459858" y="3443221"/>
            <a:ext cx="904983" cy="3749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F1DB4-A4AA-758F-3B2A-BB76D1A4A52D}"/>
              </a:ext>
            </a:extLst>
          </p:cNvPr>
          <p:cNvSpPr/>
          <p:nvPr/>
        </p:nvSpPr>
        <p:spPr bwMode="auto">
          <a:xfrm>
            <a:off x="1116396" y="5002641"/>
            <a:ext cx="2340708" cy="820768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30517-6FCE-695F-D8D8-5A6279975186}"/>
              </a:ext>
            </a:extLst>
          </p:cNvPr>
          <p:cNvSpPr/>
          <p:nvPr/>
        </p:nvSpPr>
        <p:spPr bwMode="auto">
          <a:xfrm>
            <a:off x="6180591" y="2748523"/>
            <a:ext cx="948921" cy="43989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B1CFFC-F1DE-226D-907B-8D33E744DE53}"/>
              </a:ext>
            </a:extLst>
          </p:cNvPr>
          <p:cNvSpPr/>
          <p:nvPr/>
        </p:nvSpPr>
        <p:spPr bwMode="auto">
          <a:xfrm>
            <a:off x="4105177" y="2630562"/>
            <a:ext cx="1585764" cy="679707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93D683-B12A-4F70-213E-24C1D3004DE8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1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01507-F5E4-06B1-F3CE-D5A7861DA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33349EA-43BE-A72C-B392-FF328BB1B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54" y="2558554"/>
            <a:ext cx="2263336" cy="762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7A307-2D9B-6CC7-5A4B-245BE25B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" y="108357"/>
            <a:ext cx="12170072" cy="615553"/>
          </a:xfrm>
        </p:spPr>
        <p:txBody>
          <a:bodyPr/>
          <a:lstStyle/>
          <a:p>
            <a:r>
              <a:rPr lang="en-US" dirty="0"/>
              <a:t>Quantum Approximate Optimization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0E9EE-9CBA-2930-51C6-B0EFF30B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989262"/>
            <a:ext cx="11102975" cy="4518025"/>
          </a:xfrm>
        </p:spPr>
        <p:txBody>
          <a:bodyPr/>
          <a:lstStyle/>
          <a:p>
            <a:r>
              <a:rPr lang="en-US" sz="2000" b="1" dirty="0"/>
              <a:t>Quantum Approximate Optimization Algorithm (QAOA)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Example: Let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457200" lvl="1" indent="0">
              <a:buNone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quantum circuit implementation (for p=1) 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 Narrow" charset="0"/>
              </a:rPr>
              <a:t>As seen with QUBO, ⟨𝑥|𝑍</a:t>
            </a:r>
            <a:r>
              <a:rPr lang="en-US" sz="1800" b="1" baseline="-25000" dirty="0">
                <a:latin typeface="Arial Narrow" charset="0"/>
              </a:rPr>
              <a:t>𝑗</a:t>
            </a:r>
            <a:r>
              <a:rPr lang="en-US" sz="1800" b="1" dirty="0">
                <a:latin typeface="Arial Narrow" charset="0"/>
              </a:rPr>
              <a:t>|𝑥⟩ = 1 if the 𝑗th bit of 𝑥 is 0 and that ⟨𝑥|𝑍</a:t>
            </a:r>
            <a:r>
              <a:rPr lang="en-US" sz="1800" b="1" baseline="-25000" dirty="0">
                <a:latin typeface="Arial Narrow" charset="0"/>
              </a:rPr>
              <a:t>𝑗</a:t>
            </a:r>
            <a:r>
              <a:rPr lang="en-US" sz="1800" b="1" dirty="0">
                <a:latin typeface="Arial Narrow" charset="0"/>
              </a:rPr>
              <a:t>|𝑥⟩ = −1 otherwise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 Narrow" charset="0"/>
              </a:rPr>
              <a:t>⟨𝑥|𝑍</a:t>
            </a:r>
            <a:r>
              <a:rPr lang="en-US" sz="1800" b="1" baseline="-25000" dirty="0">
                <a:latin typeface="Arial Narrow" charset="0"/>
              </a:rPr>
              <a:t>𝑗</a:t>
            </a:r>
            <a:r>
              <a:rPr lang="en-US" sz="1800" b="1" dirty="0">
                <a:latin typeface="Arial Narrow" charset="0"/>
              </a:rPr>
              <a:t>𝑍</a:t>
            </a:r>
            <a:r>
              <a:rPr lang="en-US" sz="1800" b="1" baseline="-25000" dirty="0">
                <a:latin typeface="Arial Narrow" charset="0"/>
              </a:rPr>
              <a:t>𝑘</a:t>
            </a:r>
            <a:r>
              <a:rPr lang="en-US" sz="1800" b="1" dirty="0">
                <a:latin typeface="Arial Narrow" charset="0"/>
              </a:rPr>
              <a:t>|𝑥⟩ = 1 if the 𝑗th and kth bits of 𝑥 are equal and ⟨𝑥|𝑍</a:t>
            </a:r>
            <a:r>
              <a:rPr lang="en-US" sz="1800" b="1" baseline="-25000" dirty="0">
                <a:latin typeface="Arial Narrow" charset="0"/>
              </a:rPr>
              <a:t>𝑗</a:t>
            </a:r>
            <a:r>
              <a:rPr lang="en-US" sz="1800" b="1" dirty="0">
                <a:latin typeface="Arial Narrow" charset="0"/>
              </a:rPr>
              <a:t>𝑍</a:t>
            </a:r>
            <a:r>
              <a:rPr lang="en-US" sz="1800" b="1" baseline="-25000" dirty="0">
                <a:latin typeface="Arial Narrow" charset="0"/>
              </a:rPr>
              <a:t>𝑘</a:t>
            </a:r>
            <a:r>
              <a:rPr lang="en-US" sz="1800" b="1" dirty="0">
                <a:latin typeface="Arial Narrow" charset="0"/>
              </a:rPr>
              <a:t>|𝑥⟩ = −1 otherwise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6644A-CB2D-7B5A-C8D1-8574E4BC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67D9012-82E8-99AD-C5A9-E3B9F2C82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76552"/>
              </p:ext>
            </p:extLst>
          </p:nvPr>
        </p:nvGraphicFramePr>
        <p:xfrm>
          <a:off x="2452390" y="1370848"/>
          <a:ext cx="2228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228600" progId="Equation.DSMT4">
                  <p:embed/>
                </p:oleObj>
              </mc:Choice>
              <mc:Fallback>
                <p:oleObj name="Equation" r:id="rId3" imgW="148572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B67D9012-82E8-99AD-C5A9-E3B9F2C82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2390" y="1370848"/>
                        <a:ext cx="22288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4B679A-59C0-31AB-9E9E-C71FF1419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123338"/>
              </p:ext>
            </p:extLst>
          </p:nvPr>
        </p:nvGraphicFramePr>
        <p:xfrm>
          <a:off x="3706030" y="1694458"/>
          <a:ext cx="259038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26920" imgH="355320" progId="Equation.DSMT4">
                  <p:embed/>
                </p:oleObj>
              </mc:Choice>
              <mc:Fallback>
                <p:oleObj name="Equation" r:id="rId5" imgW="1726920" imgH="3553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2F0523D-237C-A7D1-C72C-F6DDE9B02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6030" y="1694458"/>
                        <a:ext cx="2590380" cy="532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226611-42E6-1C0D-B233-B2AB07E93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243202"/>
              </p:ext>
            </p:extLst>
          </p:nvPr>
        </p:nvGraphicFramePr>
        <p:xfrm>
          <a:off x="1113742" y="1550442"/>
          <a:ext cx="2190240" cy="66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160" imgH="444240" progId="Equation.DSMT4">
                  <p:embed/>
                </p:oleObj>
              </mc:Choice>
              <mc:Fallback>
                <p:oleObj name="Equation" r:id="rId7" imgW="1460160" imgH="4442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EB87E5BE-2007-3A7C-27AF-326E8521E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3742" y="1550442"/>
                        <a:ext cx="2190240" cy="666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27028D-5796-538C-77C8-020B6887E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362247"/>
              </p:ext>
            </p:extLst>
          </p:nvPr>
        </p:nvGraphicFramePr>
        <p:xfrm>
          <a:off x="1113742" y="2273002"/>
          <a:ext cx="188568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57120" imgH="228600" progId="Equation.DSMT4">
                  <p:embed/>
                </p:oleObj>
              </mc:Choice>
              <mc:Fallback>
                <p:oleObj name="Equation" r:id="rId9" imgW="1257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3742" y="2273002"/>
                        <a:ext cx="188568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947A87E-BEF3-5F6C-6042-235BE38EF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012056"/>
              </p:ext>
            </p:extLst>
          </p:nvPr>
        </p:nvGraphicFramePr>
        <p:xfrm>
          <a:off x="3789363" y="2303070"/>
          <a:ext cx="3009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06280" imgH="228600" progId="Equation.DSMT4">
                  <p:embed/>
                </p:oleObj>
              </mc:Choice>
              <mc:Fallback>
                <p:oleObj name="Equation" r:id="rId11" imgW="2006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9363" y="2303070"/>
                        <a:ext cx="3009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969972F-F165-2108-8619-667F622369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0840" y="3791488"/>
            <a:ext cx="5989839" cy="1455546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A7CB338-3442-8493-2809-C3E22B847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726968"/>
              </p:ext>
            </p:extLst>
          </p:nvPr>
        </p:nvGraphicFramePr>
        <p:xfrm>
          <a:off x="1003690" y="2813263"/>
          <a:ext cx="7808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560" imgH="228600" progId="Equation.DSMT4">
                  <p:embed/>
                </p:oleObj>
              </mc:Choice>
              <mc:Fallback>
                <p:oleObj name="Equation" r:id="rId14" imgW="520560" imgH="2286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FD31391-AC56-9408-426D-27D0EE411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03690" y="2813263"/>
                        <a:ext cx="78084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05EA49C-D8EA-3EFB-D166-00C5B288A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66014"/>
              </p:ext>
            </p:extLst>
          </p:nvPr>
        </p:nvGraphicFramePr>
        <p:xfrm>
          <a:off x="2676136" y="2838299"/>
          <a:ext cx="781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0478" imgH="343211" progId="Equation.DSMT4">
                  <p:embed/>
                </p:oleObj>
              </mc:Choice>
              <mc:Fallback>
                <p:oleObj name="Equation" r:id="rId16" imgW="780478" imgH="343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76136" y="2838299"/>
                        <a:ext cx="7810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66C9FD4-BE56-1F95-C457-D74DDFFD4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551140"/>
              </p:ext>
            </p:extLst>
          </p:nvPr>
        </p:nvGraphicFramePr>
        <p:xfrm>
          <a:off x="1846991" y="2835710"/>
          <a:ext cx="781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80478" imgH="343211" progId="Equation.DSMT4">
                  <p:embed/>
                </p:oleObj>
              </mc:Choice>
              <mc:Fallback>
                <p:oleObj name="Equation" r:id="rId18" imgW="780478" imgH="343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46991" y="2835710"/>
                        <a:ext cx="7810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763E22B-D466-7FFC-08B9-51D457E613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08872"/>
              </p:ext>
            </p:extLst>
          </p:nvPr>
        </p:nvGraphicFramePr>
        <p:xfrm>
          <a:off x="6146116" y="2835710"/>
          <a:ext cx="723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23985" imgH="343211" progId="Equation.DSMT4">
                  <p:embed/>
                </p:oleObj>
              </mc:Choice>
              <mc:Fallback>
                <p:oleObj name="Equation" r:id="rId20" imgW="723985" imgH="343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46116" y="2835710"/>
                        <a:ext cx="723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4ABE0DCD-C021-6E09-0A31-153AD5DEBCBD}"/>
              </a:ext>
            </a:extLst>
          </p:cNvPr>
          <p:cNvSpPr/>
          <p:nvPr/>
        </p:nvSpPr>
        <p:spPr bwMode="auto">
          <a:xfrm>
            <a:off x="6066058" y="2207860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8E20F2-8D2C-70BB-4D9C-E6F169DEA1BD}"/>
              </a:ext>
            </a:extLst>
          </p:cNvPr>
          <p:cNvSpPr/>
          <p:nvPr/>
        </p:nvSpPr>
        <p:spPr bwMode="auto">
          <a:xfrm>
            <a:off x="6049392" y="3788899"/>
            <a:ext cx="820624" cy="145813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83A82B-6365-E96E-3F2C-DC57D96F4D71}"/>
              </a:ext>
            </a:extLst>
          </p:cNvPr>
          <p:cNvSpPr/>
          <p:nvPr/>
        </p:nvSpPr>
        <p:spPr bwMode="auto">
          <a:xfrm>
            <a:off x="6134032" y="2730987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23B757-A493-DEA9-5B39-165A0D74C4B6}"/>
              </a:ext>
            </a:extLst>
          </p:cNvPr>
          <p:cNvSpPr/>
          <p:nvPr/>
        </p:nvSpPr>
        <p:spPr bwMode="auto">
          <a:xfrm>
            <a:off x="5185346" y="3710682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09AF36-6BC6-1F8F-6DFD-1ED1F3D18FAF}"/>
              </a:ext>
            </a:extLst>
          </p:cNvPr>
          <p:cNvSpPr/>
          <p:nvPr/>
        </p:nvSpPr>
        <p:spPr bwMode="auto">
          <a:xfrm>
            <a:off x="1101580" y="2198514"/>
            <a:ext cx="1897841" cy="43989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6F48E1-C1FA-78F4-7904-7A305B0186CF}"/>
              </a:ext>
            </a:extLst>
          </p:cNvPr>
          <p:cNvSpPr/>
          <p:nvPr/>
        </p:nvSpPr>
        <p:spPr bwMode="auto">
          <a:xfrm>
            <a:off x="991283" y="2772591"/>
            <a:ext cx="2465903" cy="485468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CE07903-74CE-1192-8B52-013C9D014FC6}"/>
              </a:ext>
            </a:extLst>
          </p:cNvPr>
          <p:cNvSpPr/>
          <p:nvPr/>
        </p:nvSpPr>
        <p:spPr bwMode="auto">
          <a:xfrm>
            <a:off x="4490527" y="2234773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6F3E23-149A-0A2F-BB55-FCB56A1D66DB}"/>
              </a:ext>
            </a:extLst>
          </p:cNvPr>
          <p:cNvSpPr/>
          <p:nvPr/>
        </p:nvSpPr>
        <p:spPr bwMode="auto">
          <a:xfrm>
            <a:off x="5237851" y="2211643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6E3695D-06F7-5D87-36FE-381765DFCE95}"/>
              </a:ext>
            </a:extLst>
          </p:cNvPr>
          <p:cNvSpPr/>
          <p:nvPr/>
        </p:nvSpPr>
        <p:spPr bwMode="auto">
          <a:xfrm>
            <a:off x="4561108" y="2843822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0343459-0AE3-6F0D-F9EC-371F63D7CD32}"/>
              </a:ext>
            </a:extLst>
          </p:cNvPr>
          <p:cNvSpPr/>
          <p:nvPr/>
        </p:nvSpPr>
        <p:spPr bwMode="auto">
          <a:xfrm>
            <a:off x="2208862" y="4772634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6D19885-914A-A864-54A9-FF974B78A201}"/>
              </a:ext>
            </a:extLst>
          </p:cNvPr>
          <p:cNvSpPr/>
          <p:nvPr/>
        </p:nvSpPr>
        <p:spPr bwMode="auto">
          <a:xfrm>
            <a:off x="3757322" y="4794860"/>
            <a:ext cx="923918" cy="53298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5FD91FE-6CE6-B609-3267-7F02AFAE5001}"/>
              </a:ext>
            </a:extLst>
          </p:cNvPr>
          <p:cNvSpPr/>
          <p:nvPr/>
        </p:nvSpPr>
        <p:spPr bwMode="auto">
          <a:xfrm>
            <a:off x="4580698" y="2912120"/>
            <a:ext cx="733205" cy="53298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BDAA17-99CC-94B8-3715-79A27C1D2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64350"/>
              </p:ext>
            </p:extLst>
          </p:nvPr>
        </p:nvGraphicFramePr>
        <p:xfrm>
          <a:off x="1080840" y="6008963"/>
          <a:ext cx="10610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073640" imgH="253800" progId="Equation.DSMT4">
                  <p:embed/>
                </p:oleObj>
              </mc:Choice>
              <mc:Fallback>
                <p:oleObj name="Equation" r:id="rId22" imgW="70736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3E73B69-0849-E1AB-8537-AA8D7FE68B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80840" y="6008963"/>
                        <a:ext cx="106108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5C1CA18-C197-76E7-3C8C-9DD5D4083393}"/>
              </a:ext>
            </a:extLst>
          </p:cNvPr>
          <p:cNvSpPr txBox="1"/>
          <p:nvPr/>
        </p:nvSpPr>
        <p:spPr>
          <a:xfrm>
            <a:off x="7743293" y="3465733"/>
            <a:ext cx="4089648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There is no known computational advantage to QAOA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1DA7E8-BFDD-75A5-4E1C-DECD98446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04153"/>
              </p:ext>
            </p:extLst>
          </p:nvPr>
        </p:nvGraphicFramePr>
        <p:xfrm>
          <a:off x="733852" y="3883464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40" imgH="228600" progId="Equation.DSMT4">
                  <p:embed/>
                </p:oleObj>
              </mc:Choice>
              <mc:Fallback>
                <p:oleObj name="Equation" r:id="rId24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33852" y="3883464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B63565A-1FCA-2BB1-FC4D-A436394CD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946931"/>
              </p:ext>
            </p:extLst>
          </p:nvPr>
        </p:nvGraphicFramePr>
        <p:xfrm>
          <a:off x="733852" y="4403666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7480" imgH="228600" progId="Equation.DSMT4">
                  <p:embed/>
                </p:oleObj>
              </mc:Choice>
              <mc:Fallback>
                <p:oleObj name="Equation" r:id="rId26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33852" y="4403666"/>
                        <a:ext cx="177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BD329C-5E95-F803-9160-A10927C2C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837695"/>
              </p:ext>
            </p:extLst>
          </p:nvPr>
        </p:nvGraphicFramePr>
        <p:xfrm>
          <a:off x="729670" y="4922242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440" imgH="228600" progId="Equation.DSMT4">
                  <p:embed/>
                </p:oleObj>
              </mc:Choice>
              <mc:Fallback>
                <p:oleObj name="Equation" r:id="rId28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29670" y="4922242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CBA73AB0-49F1-2C96-567C-4533C46E3AC1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29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C0316-5D0A-7261-7C09-986221B97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D948-FF88-2747-BBF5-9CF810F9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22899"/>
            <a:ext cx="11188700" cy="615553"/>
          </a:xfrm>
        </p:spPr>
        <p:txBody>
          <a:bodyPr/>
          <a:lstStyle/>
          <a:p>
            <a:r>
              <a:rPr lang="en-US" dirty="0"/>
              <a:t>Variational Quantum </a:t>
            </a:r>
            <a:r>
              <a:rPr lang="en-US" dirty="0" err="1"/>
              <a:t>Eigensolver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56CA1-470E-D645-CD13-6A7BD80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60281"/>
            <a:ext cx="11602442" cy="4518025"/>
          </a:xfrm>
        </p:spPr>
        <p:txBody>
          <a:bodyPr/>
          <a:lstStyle/>
          <a:p>
            <a:r>
              <a:rPr lang="en-US" sz="2000" b="1" dirty="0"/>
              <a:t>Measurements in quantum mechanics are represented by Hermitian operators (observables), e.g., Z matrix</a:t>
            </a:r>
          </a:p>
          <a:p>
            <a:r>
              <a:rPr lang="en-US" sz="2000" b="1" dirty="0"/>
              <a:t>The expectation value of any Hermitian operator (observable) A is given by</a:t>
            </a:r>
            <a:endParaRPr lang="en-US" sz="18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An observable can be expressed as a linear combination of tensor products of Pauli matrices, I, X, Y, Z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Example</a:t>
            </a: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The eigenvectors of Z are      with eigenvalue 1 and      with eigenvalue −1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The eigenvectors of X are      with eigenvalue 1 and      with eigenvalue −1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The eigenvectors of Y are                          with eigenvalue 1 and                            with eigenvalue −1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Any (non-null) state is an eigenvector of I with eigenvalue 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6EB09-5B37-FBA4-32EB-6D281D2B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5DD283E-46C6-50F6-7729-2F7B404CD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82660"/>
              </p:ext>
            </p:extLst>
          </p:nvPr>
        </p:nvGraphicFramePr>
        <p:xfrm>
          <a:off x="720800" y="1613486"/>
          <a:ext cx="318114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406080" progId="Equation.DSMT4">
                  <p:embed/>
                </p:oleObj>
              </mc:Choice>
              <mc:Fallback>
                <p:oleObj name="Equation" r:id="rId2" imgW="2120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0800" y="1613486"/>
                        <a:ext cx="3181140" cy="60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DAC4DE8-AEA9-9F22-4057-2938927EF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02556"/>
              </p:ext>
            </p:extLst>
          </p:nvPr>
        </p:nvGraphicFramePr>
        <p:xfrm>
          <a:off x="1944232" y="2452896"/>
          <a:ext cx="403812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2080" imgH="228600" progId="Equation.DSMT4">
                  <p:embed/>
                </p:oleObj>
              </mc:Choice>
              <mc:Fallback>
                <p:oleObj name="Equation" r:id="rId4" imgW="2692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4232" y="2452896"/>
                        <a:ext cx="403812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1D97CD1-FAA2-056B-A940-DEFA6A31D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69114"/>
              </p:ext>
            </p:extLst>
          </p:nvPr>
        </p:nvGraphicFramePr>
        <p:xfrm>
          <a:off x="1051204" y="2753918"/>
          <a:ext cx="708642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24280" imgH="253800" progId="Equation.DSMT4">
                  <p:embed/>
                </p:oleObj>
              </mc:Choice>
              <mc:Fallback>
                <p:oleObj name="Equation" r:id="rId6" imgW="4724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1204" y="2753918"/>
                        <a:ext cx="708642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84FA218-31D6-D26C-E191-F3F16DCF5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157990"/>
              </p:ext>
            </p:extLst>
          </p:nvPr>
        </p:nvGraphicFramePr>
        <p:xfrm>
          <a:off x="3673512" y="3095010"/>
          <a:ext cx="215640" cy="2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53800" progId="Equation.DSMT4">
                  <p:embed/>
                </p:oleObj>
              </mc:Choice>
              <mc:Fallback>
                <p:oleObj name="Equation" r:id="rId8" imgW="215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73512" y="3095010"/>
                        <a:ext cx="215640" cy="2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2C1BF76-399D-8731-548F-96ED92575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140005"/>
              </p:ext>
            </p:extLst>
          </p:nvPr>
        </p:nvGraphicFramePr>
        <p:xfrm>
          <a:off x="5657580" y="3083901"/>
          <a:ext cx="190440" cy="2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53800" progId="Equation.DSMT4">
                  <p:embed/>
                </p:oleObj>
              </mc:Choice>
              <mc:Fallback>
                <p:oleObj name="Equation" r:id="rId10" imgW="190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57580" y="3083901"/>
                        <a:ext cx="190440" cy="2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04238F4-1BD7-8FDC-8DA8-2194A6DE8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25924"/>
              </p:ext>
            </p:extLst>
          </p:nvPr>
        </p:nvGraphicFramePr>
        <p:xfrm>
          <a:off x="3711849" y="3384874"/>
          <a:ext cx="177303" cy="2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253800" progId="Equation.DSMT4">
                  <p:embed/>
                </p:oleObj>
              </mc:Choice>
              <mc:Fallback>
                <p:oleObj name="Equation" r:id="rId12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11849" y="3384874"/>
                        <a:ext cx="177303" cy="2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9CA3D96-0A3B-A30C-4735-87C337148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76585"/>
              </p:ext>
            </p:extLst>
          </p:nvPr>
        </p:nvGraphicFramePr>
        <p:xfrm>
          <a:off x="5669001" y="3367928"/>
          <a:ext cx="228600" cy="2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253800" progId="Equation.DSMT4">
                  <p:embed/>
                </p:oleObj>
              </mc:Choice>
              <mc:Fallback>
                <p:oleObj name="Equation" r:id="rId14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69001" y="3367928"/>
                        <a:ext cx="228600" cy="25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37D5CB4-7946-E2F1-4607-349DD9CC6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5048"/>
              </p:ext>
            </p:extLst>
          </p:nvPr>
        </p:nvGraphicFramePr>
        <p:xfrm>
          <a:off x="3720356" y="3719314"/>
          <a:ext cx="1104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04840" imgH="279360" progId="Equation.DSMT4">
                  <p:embed/>
                </p:oleObj>
              </mc:Choice>
              <mc:Fallback>
                <p:oleObj name="Equation" r:id="rId16" imgW="1104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20356" y="3719314"/>
                        <a:ext cx="1104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92506EA-A4EC-2B71-19DA-520C4CADB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792867"/>
              </p:ext>
            </p:extLst>
          </p:nvPr>
        </p:nvGraphicFramePr>
        <p:xfrm>
          <a:off x="6625456" y="369939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93760" imgH="279360" progId="Equation.DSMT4">
                  <p:embed/>
                </p:oleObj>
              </mc:Choice>
              <mc:Fallback>
                <p:oleObj name="Equation" r:id="rId18" imgW="1193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25456" y="3699393"/>
                        <a:ext cx="1193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A9D306-692F-E49B-FC25-9577A2145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09303"/>
              </p:ext>
            </p:extLst>
          </p:nvPr>
        </p:nvGraphicFramePr>
        <p:xfrm>
          <a:off x="1656904" y="4286746"/>
          <a:ext cx="186046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0231">
                  <a:extLst>
                    <a:ext uri="{9D8B030D-6E8A-4147-A177-3AD203B41FA5}">
                      <a16:colId xmlns:a16="http://schemas.microsoft.com/office/drawing/2014/main" val="3768735673"/>
                    </a:ext>
                  </a:extLst>
                </a:gridCol>
                <a:gridCol w="930231">
                  <a:extLst>
                    <a:ext uri="{9D8B030D-6E8A-4147-A177-3AD203B41FA5}">
                      <a16:colId xmlns:a16="http://schemas.microsoft.com/office/drawing/2014/main" val="3356024169"/>
                    </a:ext>
                  </a:extLst>
                </a:gridCol>
              </a:tblGrid>
              <a:tr h="16005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ZIX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Eigenvalue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16656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|0&gt;|0&gt;|+&gt;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344242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|0&gt;|0&gt;|-&gt;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42417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|0&gt;|1&gt;|+&gt;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2998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|0&gt;|1&gt;|-&gt;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05515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|1&gt;|0&gt;|+&gt;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70554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|1&gt;|0&gt;|-&gt;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0053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|1&gt;|1&gt;|+&gt;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73785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|1&gt;|1&gt;|-&gt;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088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86D6F7-B63C-66A1-EA57-0BA9F7BE0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41299"/>
              </p:ext>
            </p:extLst>
          </p:nvPr>
        </p:nvGraphicFramePr>
        <p:xfrm>
          <a:off x="6496354" y="4286746"/>
          <a:ext cx="186046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0231">
                  <a:extLst>
                    <a:ext uri="{9D8B030D-6E8A-4147-A177-3AD203B41FA5}">
                      <a16:colId xmlns:a16="http://schemas.microsoft.com/office/drawing/2014/main" val="3768735673"/>
                    </a:ext>
                  </a:extLst>
                </a:gridCol>
                <a:gridCol w="930231">
                  <a:extLst>
                    <a:ext uri="{9D8B030D-6E8A-4147-A177-3AD203B41FA5}">
                      <a16:colId xmlns:a16="http://schemas.microsoft.com/office/drawing/2014/main" val="3356024169"/>
                    </a:ext>
                  </a:extLst>
                </a:gridCol>
              </a:tblGrid>
              <a:tr h="16005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ZXZ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Eigenvalue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16656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|0&gt;|+&gt;|0&gt;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344242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|0&gt;|+&gt;|1&gt;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42417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|0&gt;|-&gt;|0&gt;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2998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|0&gt;|-&gt;|1&gt;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05515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|1&gt;|+&gt;|0&gt;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70554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|1&gt;|+&gt;|1&gt;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0053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|1&gt;|-&gt;|0&gt;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73785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|1&gt;|-&gt;|1&gt;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0887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39C437A-E735-9233-FD9F-69112B0DB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041210"/>
              </p:ext>
            </p:extLst>
          </p:nvPr>
        </p:nvGraphicFramePr>
        <p:xfrm>
          <a:off x="4056458" y="4291942"/>
          <a:ext cx="186046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0231">
                  <a:extLst>
                    <a:ext uri="{9D8B030D-6E8A-4147-A177-3AD203B41FA5}">
                      <a16:colId xmlns:a16="http://schemas.microsoft.com/office/drawing/2014/main" val="3768735673"/>
                    </a:ext>
                  </a:extLst>
                </a:gridCol>
                <a:gridCol w="930231">
                  <a:extLst>
                    <a:ext uri="{9D8B030D-6E8A-4147-A177-3AD203B41FA5}">
                      <a16:colId xmlns:a16="http://schemas.microsoft.com/office/drawing/2014/main" val="3356024169"/>
                    </a:ext>
                  </a:extLst>
                </a:gridCol>
              </a:tblGrid>
              <a:tr h="16005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Eigenvalue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16656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|0&gt;|i&gt;|i&gt;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344242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|0&gt;|i&gt;|-i&gt;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42417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|0&gt;|-i&gt;|i&gt;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2998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|0&gt;|-i&gt;|-i&gt;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05515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|1&gt;|i&gt;|i&gt;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70554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|1&gt;|i&gt;|-i&gt;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0053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|1&gt;|-i&gt;|i&gt;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737851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0" marR="0" lvl="0" indent="0" algn="ctr" defTabSz="12168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|1&gt;|-i&gt;|-i&gt;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08870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7A62788-872A-AA56-AB67-86F6753E6902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57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C0316-5D0A-7261-7C09-986221B97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D948-FF88-2747-BBF5-9CF810F9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22899"/>
            <a:ext cx="11188700" cy="615553"/>
          </a:xfrm>
        </p:spPr>
        <p:txBody>
          <a:bodyPr/>
          <a:lstStyle/>
          <a:p>
            <a:r>
              <a:rPr lang="en-US" dirty="0"/>
              <a:t>Variational Quantum </a:t>
            </a:r>
            <a:r>
              <a:rPr lang="en-US" dirty="0" err="1"/>
              <a:t>Eigensolver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56CA1-470E-D645-CD13-6A7BD80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60281"/>
            <a:ext cx="11602442" cy="4518025"/>
          </a:xfrm>
        </p:spPr>
        <p:txBody>
          <a:bodyPr/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Example (continued)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Recall                 and                such that                 and 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Also,                  and                   such that                     and 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Therefore…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H takes the eigenvectors of X to the standard/computational basis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SH takes the eigenvectors of Y to the standard/computational basis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I takes the eigenvectors of Z to the standard/computational basis</a:t>
            </a:r>
          </a:p>
          <a:p>
            <a:pPr marL="1332473" lvl="2" indent="-342900">
              <a:buFont typeface="Wingdings" panose="05000000000000000000" pitchFamily="2" charset="2"/>
              <a:buChar char="§"/>
            </a:pPr>
            <a:endParaRPr lang="en-US" sz="1600" b="1" dirty="0">
              <a:latin typeface="Arial Narrow" charset="0"/>
            </a:endParaRPr>
          </a:p>
          <a:p>
            <a:pPr marL="1332473" lvl="2" indent="-342900">
              <a:buFont typeface="Wingdings" panose="05000000000000000000" pitchFamily="2" charset="2"/>
              <a:buChar char="§"/>
            </a:pPr>
            <a:endParaRPr lang="en-US" sz="1600" b="1" dirty="0">
              <a:latin typeface="Arial Narrow" charset="0"/>
            </a:endParaRPr>
          </a:p>
          <a:p>
            <a:pPr marL="1332473" lvl="2" indent="-342900">
              <a:buFont typeface="Wingdings" panose="05000000000000000000" pitchFamily="2" charset="2"/>
              <a:buChar char="§"/>
            </a:pPr>
            <a:endParaRPr lang="en-US" sz="1600" b="1" dirty="0">
              <a:latin typeface="Arial Narrow" charset="0"/>
            </a:endParaRPr>
          </a:p>
          <a:p>
            <a:pPr marL="1332473" lvl="2" indent="-342900">
              <a:buFont typeface="Wingdings" panose="05000000000000000000" pitchFamily="2" charset="2"/>
              <a:buChar char="§"/>
            </a:pPr>
            <a:endParaRPr lang="en-US" sz="1600" b="1" dirty="0">
              <a:latin typeface="Arial Narrow" charset="0"/>
            </a:endParaRPr>
          </a:p>
          <a:p>
            <a:pPr marL="989573" lvl="2" indent="0">
              <a:buNone/>
            </a:pPr>
            <a:endParaRPr lang="en-US" sz="1600" b="1" dirty="0">
              <a:latin typeface="Arial Narrow" charset="0"/>
            </a:endParaRPr>
          </a:p>
          <a:p>
            <a:pPr marL="1332473" lvl="2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Narrow" charset="0"/>
              </a:rPr>
              <a:t>Bottom line: For any Hermitian operator A, there is always a unitary transformation that takes any basis of eigenvectors of A to the computational basis, and vice versa</a:t>
            </a:r>
            <a:endParaRPr lang="en-US" sz="1201" b="1" dirty="0">
              <a:latin typeface="Arial Narrow" charset="0"/>
            </a:endParaRPr>
          </a:p>
          <a:p>
            <a:r>
              <a:rPr lang="en-US" sz="2000" b="1" dirty="0"/>
              <a:t>Note: Everything we have done, so far, is to find the ground state (minimum) of the Hamiltonian</a:t>
            </a:r>
          </a:p>
          <a:p>
            <a:r>
              <a:rPr lang="en-US" sz="2000" b="1" dirty="0"/>
              <a:t>However, the Hamiltonian may be augmented to find excited states with Physical Chemistry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6EB09-5B37-FBA4-32EB-6D281D2B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641DBB-BEFF-20B5-3B05-A539366315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47701"/>
              </p:ext>
            </p:extLst>
          </p:nvPr>
        </p:nvGraphicFramePr>
        <p:xfrm>
          <a:off x="2160960" y="1325066"/>
          <a:ext cx="698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53800" progId="Equation.DSMT4">
                  <p:embed/>
                </p:oleObj>
              </mc:Choice>
              <mc:Fallback>
                <p:oleObj name="Equation" r:id="rId2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60960" y="1325066"/>
                        <a:ext cx="698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3D01F1-A115-C108-BD24-40E82FC6D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37396"/>
              </p:ext>
            </p:extLst>
          </p:nvPr>
        </p:nvGraphicFramePr>
        <p:xfrm>
          <a:off x="3241080" y="1334418"/>
          <a:ext cx="673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253800" progId="Equation.DSMT4">
                  <p:embed/>
                </p:oleObj>
              </mc:Choice>
              <mc:Fallback>
                <p:oleObj name="Equation" r:id="rId4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1080" y="1334418"/>
                        <a:ext cx="673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679EAE-43B8-7E96-288B-6D8A1ACDA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76527"/>
              </p:ext>
            </p:extLst>
          </p:nvPr>
        </p:nvGraphicFramePr>
        <p:xfrm>
          <a:off x="2088952" y="1617612"/>
          <a:ext cx="723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53800" progId="Equation.DSMT4">
                  <p:embed/>
                </p:oleObj>
              </mc:Choice>
              <mc:Fallback>
                <p:oleObj name="Equation" r:id="rId6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952" y="1617612"/>
                        <a:ext cx="723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2CA146-6625-55EA-A092-9CF1456A7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328859"/>
              </p:ext>
            </p:extLst>
          </p:nvPr>
        </p:nvGraphicFramePr>
        <p:xfrm>
          <a:off x="3219488" y="1622450"/>
          <a:ext cx="787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53800" progId="Equation.DSMT4">
                  <p:embed/>
                </p:oleObj>
              </mc:Choice>
              <mc:Fallback>
                <p:oleObj name="Equation" r:id="rId8" imgW="78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19488" y="1622450"/>
                        <a:ext cx="787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4D4C291-01A0-7576-E406-233530CA7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39135"/>
              </p:ext>
            </p:extLst>
          </p:nvPr>
        </p:nvGraphicFramePr>
        <p:xfrm>
          <a:off x="8226700" y="2123654"/>
          <a:ext cx="110484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457200" progId="Equation.DSMT4">
                  <p:embed/>
                </p:oleObj>
              </mc:Choice>
              <mc:Fallback>
                <p:oleObj name="Equation" r:id="rId10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26700" y="2123654"/>
                        <a:ext cx="110484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3EC7B68-37DE-6613-420F-8DA691AAE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57062"/>
              </p:ext>
            </p:extLst>
          </p:nvPr>
        </p:nvGraphicFramePr>
        <p:xfrm>
          <a:off x="8026900" y="1216025"/>
          <a:ext cx="150444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457200" progId="Equation.DSMT4">
                  <p:embed/>
                </p:oleObj>
              </mc:Choice>
              <mc:Fallback>
                <p:oleObj name="Equation" r:id="rId12" imgW="1002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26900" y="1216025"/>
                        <a:ext cx="150444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3858488-D913-DC5E-5CA3-DB3753A10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12582"/>
              </p:ext>
            </p:extLst>
          </p:nvPr>
        </p:nvGraphicFramePr>
        <p:xfrm>
          <a:off x="1635545" y="3129356"/>
          <a:ext cx="2247480" cy="26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98320" imgH="177480" progId="Equation.DSMT4">
                  <p:embed/>
                </p:oleObj>
              </mc:Choice>
              <mc:Fallback>
                <p:oleObj name="Equation" r:id="rId14" imgW="1498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35545" y="3129356"/>
                        <a:ext cx="2247480" cy="26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7C4A80F-DB2A-70DE-DF99-6ADFB25BC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24149"/>
              </p:ext>
            </p:extLst>
          </p:nvPr>
        </p:nvGraphicFramePr>
        <p:xfrm>
          <a:off x="4992900" y="3037843"/>
          <a:ext cx="3009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06280" imgH="279360" progId="Equation.DSMT4">
                  <p:embed/>
                </p:oleObj>
              </mc:Choice>
              <mc:Fallback>
                <p:oleObj name="Equation" r:id="rId16" imgW="2006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92900" y="3037843"/>
                        <a:ext cx="3009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90D224B-EDC0-7245-45D3-9643AA45A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95476"/>
              </p:ext>
            </p:extLst>
          </p:nvPr>
        </p:nvGraphicFramePr>
        <p:xfrm>
          <a:off x="8907890" y="3088003"/>
          <a:ext cx="2304720" cy="26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36480" imgH="177480" progId="Equation.DSMT4">
                  <p:embed/>
                </p:oleObj>
              </mc:Choice>
              <mc:Fallback>
                <p:oleObj name="Equation" r:id="rId18" imgW="1536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907890" y="3088003"/>
                        <a:ext cx="2304720" cy="26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283457C-ADA0-7F20-8AAF-C76C05B57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633793"/>
              </p:ext>
            </p:extLst>
          </p:nvPr>
        </p:nvGraphicFramePr>
        <p:xfrm>
          <a:off x="4721351" y="1334418"/>
          <a:ext cx="698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98400" imgH="253800" progId="Equation.DSMT4">
                  <p:embed/>
                </p:oleObj>
              </mc:Choice>
              <mc:Fallback>
                <p:oleObj name="Equation" r:id="rId20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21351" y="1334418"/>
                        <a:ext cx="698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E800A4B-6BBA-7021-1E97-2225D9121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83060"/>
              </p:ext>
            </p:extLst>
          </p:nvPr>
        </p:nvGraphicFramePr>
        <p:xfrm>
          <a:off x="5824750" y="1334750"/>
          <a:ext cx="673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72840" imgH="253800" progId="Equation.DSMT4">
                  <p:embed/>
                </p:oleObj>
              </mc:Choice>
              <mc:Fallback>
                <p:oleObj name="Equation" r:id="rId22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24750" y="1334750"/>
                        <a:ext cx="673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B7322E4-BDC9-9E34-A985-11F656754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852581"/>
              </p:ext>
            </p:extLst>
          </p:nvPr>
        </p:nvGraphicFramePr>
        <p:xfrm>
          <a:off x="4800352" y="1617612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88840" imgH="253800" progId="Equation.DSMT4">
                  <p:embed/>
                </p:oleObj>
              </mc:Choice>
              <mc:Fallback>
                <p:oleObj name="Equation" r:id="rId24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00352" y="1617612"/>
                        <a:ext cx="889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3806818-C1D4-9852-A554-9743EA4DF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66276"/>
              </p:ext>
            </p:extLst>
          </p:nvPr>
        </p:nvGraphicFramePr>
        <p:xfrm>
          <a:off x="6042025" y="1647825"/>
          <a:ext cx="952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52200" imgH="253800" progId="Equation.DSMT4">
                  <p:embed/>
                </p:oleObj>
              </mc:Choice>
              <mc:Fallback>
                <p:oleObj name="Equation" r:id="rId26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042025" y="1647825"/>
                        <a:ext cx="952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02D25E0-8A31-C95A-4738-8D56786C3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36875"/>
              </p:ext>
            </p:extLst>
          </p:nvPr>
        </p:nvGraphicFramePr>
        <p:xfrm>
          <a:off x="1589940" y="3557692"/>
          <a:ext cx="7848360" cy="8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232240" imgH="583920" progId="Equation.DSMT4">
                  <p:embed/>
                </p:oleObj>
              </mc:Choice>
              <mc:Fallback>
                <p:oleObj name="Equation" r:id="rId28" imgW="52322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9940" y="3557692"/>
                        <a:ext cx="7848360" cy="87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026C42-A45C-D27D-D932-72FD19DD1935}"/>
              </a:ext>
            </a:extLst>
          </p:cNvPr>
          <p:cNvSpPr txBox="1"/>
          <p:nvPr/>
        </p:nvSpPr>
        <p:spPr>
          <a:xfrm>
            <a:off x="2986270" y="6082590"/>
            <a:ext cx="636103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There is no known computational advantage to VQE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37C06F8-558D-A1B1-E9FD-C04DB6FB0F1C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94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F4D1E-D679-E0CB-D97C-D2D9C1820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530C-1913-B2F6-CAB4-437ECAD5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1" y="110282"/>
            <a:ext cx="11188700" cy="615553"/>
          </a:xfrm>
        </p:spPr>
        <p:txBody>
          <a:bodyPr/>
          <a:lstStyle/>
          <a:p>
            <a:r>
              <a:rPr lang="en-US" dirty="0"/>
              <a:t>Grover’s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CF01A8-EB23-9F23-C962-8A47178F413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4211" y="920175"/>
                <a:ext cx="11102975" cy="5382795"/>
              </a:xfrm>
            </p:spPr>
            <p:txBody>
              <a:bodyPr/>
              <a:lstStyle/>
              <a:p>
                <a:r>
                  <a:rPr lang="en-US" sz="2000" b="1" dirty="0"/>
                  <a:t>Grover’s algorithm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b="1" dirty="0"/>
                  <a:t>Caveats: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It provides only a quadratic speedup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You need to know the number of solutions (or be patient in guessing)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It can be adapted to optimization via a binary search of cost function values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Classical algorithms, such as Schoening's algorithm, offer a better speedup for satisfiability problems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b="1" dirty="0"/>
                  <a:t>A quantum version </a:t>
                </a:r>
                <a:r>
                  <a:rPr lang="en-US" sz="1800" b="1" u="sng" dirty="0"/>
                  <a:t>may</a:t>
                </a:r>
                <a:r>
                  <a:rPr lang="en-US" sz="1800" b="1" dirty="0"/>
                  <a:t> offer further enhancement</a:t>
                </a:r>
              </a:p>
              <a:p>
                <a:pPr lvl="1"/>
                <a:endParaRPr lang="en-US" sz="16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CF01A8-EB23-9F23-C962-8A47178F4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4211" y="920175"/>
                <a:ext cx="11102975" cy="5382795"/>
              </a:xfrm>
              <a:blipFill>
                <a:blip r:embed="rId3"/>
                <a:stretch>
                  <a:fillRect l="-165" t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99DF8-AA48-FE25-E7E4-2792A18B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E77279-EB58-5996-BCF9-0E17F66770BE}"/>
                  </a:ext>
                </a:extLst>
              </p:cNvPr>
              <p:cNvSpPr txBox="1"/>
              <p:nvPr/>
            </p:nvSpPr>
            <p:spPr>
              <a:xfrm>
                <a:off x="2277351" y="1639892"/>
                <a:ext cx="7688097" cy="199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Hacking a 13-character (alpha only) password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combinations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At one guess/nanosecond, that’s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sec (~80 years)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Grover solves it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</m:e>
                    </m:rad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50,000 sec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u="sng" dirty="0">
                    <a:solidFill>
                      <a:schemeClr val="accent6">
                        <a:lumMod val="75000"/>
                      </a:schemeClr>
                    </a:solidFill>
                  </a:rPr>
                  <a:t>If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QC advances like today’s Intel chips, i.e., at 50,000X…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…then the password will be hacked in 1 sec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E77279-EB58-5996-BCF9-0E17F6677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351" y="1639892"/>
                <a:ext cx="7688097" cy="1997150"/>
              </a:xfrm>
              <a:prstGeom prst="rect">
                <a:avLst/>
              </a:prstGeom>
              <a:blipFill>
                <a:blip r:embed="rId4"/>
                <a:stretch>
                  <a:fillRect l="-872" t="-1220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06DA0CA-22A7-16D5-AC11-B2DCA05F5224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80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1643" y="2609214"/>
            <a:ext cx="6172095" cy="162687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Quantum Machine Learning</a:t>
            </a:r>
          </a:p>
          <a:p>
            <a:pPr marL="0" indent="0" algn="ctr">
              <a:buNone/>
            </a:pPr>
            <a:r>
              <a:rPr lang="en-US" b="1" dirty="0"/>
              <a:t>Application: Quantum Neural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E9B05-8EE1-A08F-5257-2E7D8DA76B65}"/>
              </a:ext>
            </a:extLst>
          </p:cNvPr>
          <p:cNvSpPr txBox="1"/>
          <p:nvPr/>
        </p:nvSpPr>
        <p:spPr>
          <a:xfrm>
            <a:off x="2055637" y="5434715"/>
            <a:ext cx="813152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Many machine learning problems can be reduced to the minimization of a loss function through some optimization algorithm on a suitable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AA93B-EC85-BA77-38B0-01A34C382B19}"/>
              </a:ext>
            </a:extLst>
          </p:cNvPr>
          <p:cNvSpPr txBox="1"/>
          <p:nvPr/>
        </p:nvSpPr>
        <p:spPr>
          <a:xfrm>
            <a:off x="1215684" y="2321111"/>
            <a:ext cx="13901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DAAD4-63AE-5E57-6E65-4BF99274E367}"/>
              </a:ext>
            </a:extLst>
          </p:cNvPr>
          <p:cNvSpPr txBox="1"/>
          <p:nvPr/>
        </p:nvSpPr>
        <p:spPr>
          <a:xfrm>
            <a:off x="1190036" y="2690443"/>
            <a:ext cx="14414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Single Qubit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34B4B-659B-C850-37E2-471725E450F4}"/>
              </a:ext>
            </a:extLst>
          </p:cNvPr>
          <p:cNvSpPr txBox="1"/>
          <p:nvPr/>
        </p:nvSpPr>
        <p:spPr>
          <a:xfrm>
            <a:off x="1055384" y="3057192"/>
            <a:ext cx="17107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Qubits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3B052-C389-835F-DF8F-D37E05C68CEB}"/>
              </a:ext>
            </a:extLst>
          </p:cNvPr>
          <p:cNvSpPr txBox="1"/>
          <p:nvPr/>
        </p:nvSpPr>
        <p:spPr>
          <a:xfrm>
            <a:off x="670663" y="3423941"/>
            <a:ext cx="248016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1F847-57E7-1DB2-C294-DE07DC3FD62D}"/>
              </a:ext>
            </a:extLst>
          </p:cNvPr>
          <p:cNvSpPr txBox="1"/>
          <p:nvPr/>
        </p:nvSpPr>
        <p:spPr>
          <a:xfrm>
            <a:off x="292380" y="3803251"/>
            <a:ext cx="32367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Quantum Machine Learning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5DA21-CF43-2035-F2FC-25F67F4ED3B9}"/>
              </a:ext>
            </a:extLst>
          </p:cNvPr>
          <p:cNvSpPr txBox="1"/>
          <p:nvPr/>
        </p:nvSpPr>
        <p:spPr>
          <a:xfrm>
            <a:off x="1433693" y="4182561"/>
            <a:ext cx="9541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83FAB-663A-8583-D374-092BD48E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63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B4A8-4A3D-0B77-0811-7B42B703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809A-EAD4-32B2-CB54-2A1550AB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4" y="110282"/>
            <a:ext cx="11188700" cy="615553"/>
          </a:xfrm>
        </p:spPr>
        <p:txBody>
          <a:bodyPr/>
          <a:lstStyle/>
          <a:p>
            <a:r>
              <a:rPr lang="en-US" dirty="0"/>
              <a:t>Quantum Machine Learning (QML)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F2A5-B47E-AF75-55B0-442D7EF5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744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Quantum Machine Learning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Use a quantum computer in some part a model that you wish to train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Use data generated by some quantum process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Use a quantum computer to process quantum-generated data</a:t>
            </a:r>
          </a:p>
          <a:p>
            <a:endParaRPr lang="en-US" sz="2000" b="1" dirty="0"/>
          </a:p>
          <a:p>
            <a:r>
              <a:rPr lang="en-US" sz="2000" b="1" dirty="0"/>
              <a:t>Four families of QML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CQ – classical data training a quantum algorithm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QQ – quantum technologies still immature</a:t>
            </a:r>
          </a:p>
          <a:p>
            <a:endParaRPr lang="en-US" sz="2000" b="1" dirty="0"/>
          </a:p>
          <a:p>
            <a:r>
              <a:rPr lang="en-US" sz="2000" b="1" dirty="0"/>
              <a:t>Quantum algorithms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model and quantum optimization (hardware not currently ready)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model and classical optimization (available on NISQ devices)</a:t>
            </a:r>
          </a:p>
          <a:p>
            <a:endParaRPr lang="en-US" sz="2000" b="1" dirty="0"/>
          </a:p>
          <a:p>
            <a:r>
              <a:rPr lang="en-US" sz="2000" b="1" dirty="0"/>
              <a:t>Models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Support Vector Machines (SVM): quantum computers mapping data to quantum states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Neural Networks: a full quantum model running on a quantum computer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5F1148-C78F-CE98-15B2-7CDAF62CB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79728"/>
              </p:ext>
            </p:extLst>
          </p:nvPr>
        </p:nvGraphicFramePr>
        <p:xfrm>
          <a:off x="5905376" y="2553970"/>
          <a:ext cx="3600399" cy="1737360"/>
        </p:xfrm>
        <a:graphic>
          <a:graphicData uri="http://schemas.openxmlformats.org/drawingml/2006/table">
            <a:tbl>
              <a:tblPr firstRow="1" bandRow="1" bandCol="1">
                <a:tableStyleId>{0505E3EF-67EA-436B-97B2-0124C06EBD24}</a:tableStyleId>
              </a:tblPr>
              <a:tblGrid>
                <a:gridCol w="1200133">
                  <a:extLst>
                    <a:ext uri="{9D8B030D-6E8A-4147-A177-3AD203B41FA5}">
                      <a16:colId xmlns:a16="http://schemas.microsoft.com/office/drawing/2014/main" val="1717282611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val="1482634970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val="2468055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Classical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Quantum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31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Classical</a:t>
                      </a:r>
                    </a:p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878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Quantum</a:t>
                      </a:r>
                    </a:p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3024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AF6B94F-24EF-A205-9262-EF6F28EF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1" y="1914177"/>
            <a:ext cx="2095500" cy="2638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C1085-3731-1E91-486E-5F0083EC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AEE90-068B-9EF3-EA63-D15FAB30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0" y="158884"/>
            <a:ext cx="11882040" cy="59855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78C015-C87F-BB54-8D76-8537EE97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D168B-89E5-EB78-7A7A-433F15081D5F}"/>
              </a:ext>
            </a:extLst>
          </p:cNvPr>
          <p:cNvSpPr txBox="1"/>
          <p:nvPr/>
        </p:nvSpPr>
        <p:spPr>
          <a:xfrm>
            <a:off x="6428429" y="963495"/>
            <a:ext cx="1073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Schrodinger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51694-F493-23EB-637E-A4DAA589A7F6}"/>
              </a:ext>
            </a:extLst>
          </p:cNvPr>
          <p:cNvSpPr txBox="1"/>
          <p:nvPr/>
        </p:nvSpPr>
        <p:spPr>
          <a:xfrm>
            <a:off x="9001720" y="963495"/>
            <a:ext cx="1024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Heisenberg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6D900-4A4D-1197-97F1-7C9B508DD33C}"/>
              </a:ext>
            </a:extLst>
          </p:cNvPr>
          <p:cNvSpPr txBox="1"/>
          <p:nvPr/>
        </p:nvSpPr>
        <p:spPr>
          <a:xfrm>
            <a:off x="8353648" y="963496"/>
            <a:ext cx="55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Pauli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E083D-2223-810A-29EE-FBB9954012BA}"/>
              </a:ext>
            </a:extLst>
          </p:cNvPr>
          <p:cNvSpPr txBox="1"/>
          <p:nvPr/>
        </p:nvSpPr>
        <p:spPr>
          <a:xfrm>
            <a:off x="1080840" y="1766466"/>
            <a:ext cx="656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Debye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D73A1-4515-3AA3-F383-88E7651BB245}"/>
              </a:ext>
            </a:extLst>
          </p:cNvPr>
          <p:cNvSpPr txBox="1"/>
          <p:nvPr/>
        </p:nvSpPr>
        <p:spPr>
          <a:xfrm>
            <a:off x="5608884" y="1701616"/>
            <a:ext cx="831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Di|rac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A5295-705B-F106-8847-BF1851AC976E}"/>
              </a:ext>
            </a:extLst>
          </p:cNvPr>
          <p:cNvSpPr txBox="1"/>
          <p:nvPr/>
        </p:nvSpPr>
        <p:spPr>
          <a:xfrm>
            <a:off x="6697464" y="1633142"/>
            <a:ext cx="869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Compton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FD4A4-0C60-7505-F969-4806AE5C9FB5}"/>
              </a:ext>
            </a:extLst>
          </p:cNvPr>
          <p:cNvSpPr txBox="1"/>
          <p:nvPr/>
        </p:nvSpPr>
        <p:spPr>
          <a:xfrm>
            <a:off x="7778165" y="1756058"/>
            <a:ext cx="934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de Broglie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998CB-B1E4-2235-A948-29F10524FEC9}"/>
              </a:ext>
            </a:extLst>
          </p:cNvPr>
          <p:cNvSpPr txBox="1"/>
          <p:nvPr/>
        </p:nvSpPr>
        <p:spPr>
          <a:xfrm>
            <a:off x="9145736" y="176836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Born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4184A-A032-83B3-B547-6AD83BD06D8C}"/>
              </a:ext>
            </a:extLst>
          </p:cNvPr>
          <p:cNvSpPr txBox="1"/>
          <p:nvPr/>
        </p:nvSpPr>
        <p:spPr>
          <a:xfrm>
            <a:off x="10162250" y="178703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Bohr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02F6A-F334-BD08-17B6-CF89448F4B33}"/>
              </a:ext>
            </a:extLst>
          </p:cNvPr>
          <p:cNvSpPr txBox="1"/>
          <p:nvPr/>
        </p:nvSpPr>
        <p:spPr>
          <a:xfrm>
            <a:off x="2593008" y="217876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Planck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9E44E-80D1-AB9C-454B-D0AA36868E90}"/>
              </a:ext>
            </a:extLst>
          </p:cNvPr>
          <p:cNvSpPr txBox="1"/>
          <p:nvPr/>
        </p:nvSpPr>
        <p:spPr>
          <a:xfrm>
            <a:off x="3817144" y="209480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Curie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C50827-C239-1BB7-870A-6BDFC2958C1F}"/>
              </a:ext>
            </a:extLst>
          </p:cNvPr>
          <p:cNvSpPr txBox="1"/>
          <p:nvPr/>
        </p:nvSpPr>
        <p:spPr>
          <a:xfrm>
            <a:off x="5060699" y="2178769"/>
            <a:ext cx="737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Lorentz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DF33E-3E44-B4AF-BF17-93C8331CF85C}"/>
              </a:ext>
            </a:extLst>
          </p:cNvPr>
          <p:cNvSpPr txBox="1"/>
          <p:nvPr/>
        </p:nvSpPr>
        <p:spPr>
          <a:xfrm>
            <a:off x="6417694" y="2094811"/>
            <a:ext cx="775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Einstein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6CC6AA-7940-01C2-936A-EB10E1EF564B}"/>
              </a:ext>
            </a:extLst>
          </p:cNvPr>
          <p:cNvSpPr txBox="1"/>
          <p:nvPr/>
        </p:nvSpPr>
        <p:spPr>
          <a:xfrm>
            <a:off x="3658479" y="1190402"/>
            <a:ext cx="891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Ehrenfest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DAC386-BED4-8888-4244-C0F0EF1C93ED}"/>
              </a:ext>
            </a:extLst>
          </p:cNvPr>
          <p:cNvSpPr txBox="1"/>
          <p:nvPr/>
        </p:nvSpPr>
        <p:spPr>
          <a:xfrm>
            <a:off x="3699645" y="6175437"/>
            <a:ext cx="546019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en-US" dirty="0">
                <a:solidFill>
                  <a:schemeClr val="bg1"/>
                </a:solidFill>
              </a:rPr>
              <a:t>1927 Solvay Conference on Quantum Mechanics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634C164-B929-7CE7-86C9-DE28260A5BAA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DCEB92-E8EE-FF2F-B24D-7C28B100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507" y="4502770"/>
            <a:ext cx="502517" cy="7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1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B4A8-4A3D-0B77-0811-7B42B703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809A-EAD4-32B2-CB54-2A1550AB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Quantum Neural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F2A5-B47E-AF75-55B0-442D7EF5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74378"/>
            <a:ext cx="11102975" cy="4518025"/>
          </a:xfrm>
        </p:spPr>
        <p:txBody>
          <a:bodyPr/>
          <a:lstStyle/>
          <a:p>
            <a:r>
              <a:rPr lang="en-US" sz="2000" b="1"/>
              <a:t>CQ – Classical data training a quantum algorithm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Classical computing for the preparation of circuits and the statistical analysis of measurements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neural networks are “purely quantum” models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Data input: Input nodes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Classical inputs </a:t>
            </a:r>
            <a:r>
              <a:rPr lang="en-US" sz="1800" b="1" dirty="0">
                <a:sym typeface="Wingdings" panose="05000000000000000000" pitchFamily="2" charset="2"/>
              </a:rPr>
              <a:t>mapped to quantum states through a feature map</a:t>
            </a:r>
            <a:endParaRPr lang="en-US" sz="1800" b="1" dirty="0"/>
          </a:p>
          <a:p>
            <a:endParaRPr lang="en-US" sz="2000" b="1" dirty="0"/>
          </a:p>
          <a:p>
            <a:r>
              <a:rPr lang="en-US" sz="2000" b="1" dirty="0"/>
              <a:t>Data processing: Network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Architecture is a variational circuit dependent on optimizable parameters</a:t>
            </a:r>
          </a:p>
          <a:p>
            <a:endParaRPr lang="en-US" sz="2000" b="1" dirty="0"/>
          </a:p>
          <a:p>
            <a:r>
              <a:rPr lang="en-US" sz="2000" b="1" dirty="0"/>
              <a:t>Data output: Output nodes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Output is the result of a measurement operation on the final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161FB-FEF6-4BF7-8954-9AE15E22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B33E5F1-3D73-B8E8-5632-3D61AD52503A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486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B4A8-4A3D-0B77-0811-7B42B703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809A-EAD4-32B2-CB54-2A1550AB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Quantum Neural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F2A5-B47E-AF75-55B0-442D7EF5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Variational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161FB-FEF6-4BF7-8954-9AE15E22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7E01F-FE3D-299B-F8F2-2DEACB9D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8" y="1569956"/>
            <a:ext cx="3596952" cy="1638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D8E97-35DC-5D5D-5780-79EF22342663}"/>
              </a:ext>
            </a:extLst>
          </p:cNvPr>
          <p:cNvSpPr txBox="1"/>
          <p:nvPr/>
        </p:nvSpPr>
        <p:spPr>
          <a:xfrm>
            <a:off x="1300001" y="3167618"/>
            <a:ext cx="258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b="1" dirty="0">
                <a:latin typeface="Arial Narrow" charset="0"/>
              </a:rPr>
              <a:t>Two-local Variational 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61BF95-244B-78FB-41D3-9427ADA9C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19" y="1569956"/>
            <a:ext cx="3520745" cy="3086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F270AE-05D8-0D6D-FA26-A2406D35B6E4}"/>
              </a:ext>
            </a:extLst>
          </p:cNvPr>
          <p:cNvSpPr txBox="1"/>
          <p:nvPr/>
        </p:nvSpPr>
        <p:spPr>
          <a:xfrm>
            <a:off x="4862803" y="4641216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b="1" dirty="0">
                <a:latin typeface="Arial Narrow" charset="0"/>
              </a:rPr>
              <a:t>Tree Tensor Variational 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473719-E323-6ED3-CBBC-2069B6F14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624" y="1569956"/>
            <a:ext cx="3444538" cy="288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4C8168-052C-A3FC-1143-1AD519CA2393}"/>
              </a:ext>
            </a:extLst>
          </p:cNvPr>
          <p:cNvSpPr txBox="1"/>
          <p:nvPr/>
        </p:nvSpPr>
        <p:spPr>
          <a:xfrm>
            <a:off x="8522816" y="4422996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b="1" dirty="0">
                <a:latin typeface="Arial Narrow" charset="0"/>
              </a:rPr>
              <a:t>Strongly Entangling Layers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B90FF-F4E1-33B6-39D5-A0AB2644F37B}"/>
              </a:ext>
            </a:extLst>
          </p:cNvPr>
          <p:cNvSpPr txBox="1"/>
          <p:nvPr/>
        </p:nvSpPr>
        <p:spPr>
          <a:xfrm>
            <a:off x="3272616" y="5491262"/>
            <a:ext cx="596414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These variational circuits have the same “black box” explainability challenges as classical neural nets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F87DC5-619C-9080-7608-48E0B55EBD18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10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B4A8-4A3D-0B77-0811-7B42B703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809A-EAD4-32B2-CB54-2A1550AB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Quantum Neural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F2A5-B47E-AF75-55B0-442D7EF5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74378"/>
            <a:ext cx="11102975" cy="5400600"/>
          </a:xfrm>
        </p:spPr>
        <p:txBody>
          <a:bodyPr/>
          <a:lstStyle/>
          <a:p>
            <a:r>
              <a:rPr lang="en-US" sz="2000" b="1" dirty="0"/>
              <a:t>Measurements (classification problems)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M operator associates the eigenvalues 1 and 0 to the qubit’s value being 0 and 1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Z operator associates the eigenvalues 1 and −1 to the qubit’s value being 0 and 1</a:t>
            </a:r>
          </a:p>
          <a:p>
            <a:endParaRPr lang="en-US" sz="2000" b="1" dirty="0"/>
          </a:p>
          <a:p>
            <a:r>
              <a:rPr lang="en-US" sz="2000" b="1" dirty="0"/>
              <a:t>Training/Optimization (Adam algorithm)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Numerical approximation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Automatic differentiation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Parameter shift rule</a:t>
            </a:r>
          </a:p>
          <a:p>
            <a:endParaRPr lang="en-US" sz="2000" b="1" dirty="0"/>
          </a:p>
          <a:p>
            <a:r>
              <a:rPr lang="en-US" sz="2000" b="1" dirty="0"/>
              <a:t>Tips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Feature map </a:t>
            </a:r>
            <a:r>
              <a:rPr lang="en-US" sz="1800" b="1" dirty="0">
                <a:sym typeface="Wingdings" panose="05000000000000000000" pitchFamily="2" charset="2"/>
              </a:rPr>
              <a:t> </a:t>
            </a:r>
            <a:r>
              <a:rPr lang="en-US" sz="1800" b="1" dirty="0"/>
              <a:t>variational form </a:t>
            </a:r>
            <a:r>
              <a:rPr lang="en-US" sz="1800" b="1" dirty="0">
                <a:sym typeface="Wingdings" panose="05000000000000000000" pitchFamily="2" charset="2"/>
              </a:rPr>
              <a:t></a:t>
            </a:r>
            <a:r>
              <a:rPr lang="en-US" sz="1800" b="1" dirty="0"/>
              <a:t> measurement operation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Variational form: too many optimizable parameters </a:t>
            </a:r>
            <a:r>
              <a:rPr lang="en-US" sz="1800" b="1" dirty="0">
                <a:sym typeface="Wingdings" panose="05000000000000000000" pitchFamily="2" charset="2"/>
              </a:rPr>
              <a:t> overfitting, too few  underfitting</a:t>
            </a:r>
            <a:endParaRPr lang="en-US" sz="18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Small learning rate </a:t>
            </a:r>
            <a:r>
              <a:rPr lang="en-US" sz="1800" b="1" dirty="0">
                <a:sym typeface="Wingdings" panose="05000000000000000000" pitchFamily="2" charset="2"/>
              </a:rPr>
              <a:t> accurate/slower, higher batch size  effective optimization/slower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ym typeface="Wingdings" panose="05000000000000000000" pitchFamily="2" charset="2"/>
              </a:rPr>
              <a:t>Normalize </a:t>
            </a:r>
            <a:r>
              <a:rPr lang="en-US" sz="1800" b="1">
                <a:sym typeface="Wingdings" panose="05000000000000000000" pitchFamily="2" charset="2"/>
              </a:rPr>
              <a:t>the data </a:t>
            </a:r>
            <a:r>
              <a:rPr lang="en-US" sz="1800" b="1" dirty="0">
                <a:sym typeface="Wingdings" panose="05000000000000000000" pitchFamily="2" charset="2"/>
              </a:rPr>
              <a:t>and consider dimensionality reduction techniques</a:t>
            </a: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161FB-FEF6-4BF7-8954-9AE15E22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667A18-7908-F9C1-4064-0D7E47A52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041461"/>
              </p:ext>
            </p:extLst>
          </p:nvPr>
        </p:nvGraphicFramePr>
        <p:xfrm>
          <a:off x="10574260" y="1326952"/>
          <a:ext cx="121878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457200" progId="Equation.DSMT4">
                  <p:embed/>
                </p:oleObj>
              </mc:Choice>
              <mc:Fallback>
                <p:oleObj name="Equation" r:id="rId2" imgW="812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74260" y="1326952"/>
                        <a:ext cx="121878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ECC0D3C-64C5-8495-5BCF-6388E0887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894721"/>
              </p:ext>
            </p:extLst>
          </p:nvPr>
        </p:nvGraphicFramePr>
        <p:xfrm>
          <a:off x="9145736" y="1334418"/>
          <a:ext cx="119988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457200" progId="Equation.DSMT4">
                  <p:embed/>
                </p:oleObj>
              </mc:Choice>
              <mc:Fallback>
                <p:oleObj name="Equation" r:id="rId4" imgW="79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5736" y="1334418"/>
                        <a:ext cx="119988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2FDBB81-A3CE-8FBC-4F89-5585B92244D6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03B39-0514-CF62-9827-05D83A00CC09}"/>
              </a:ext>
            </a:extLst>
          </p:cNvPr>
          <p:cNvSpPr txBox="1"/>
          <p:nvPr/>
        </p:nvSpPr>
        <p:spPr>
          <a:xfrm>
            <a:off x="3139326" y="5908377"/>
            <a:ext cx="596414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QML provides a larger state space with the potential benefit of requiring less data</a:t>
            </a:r>
          </a:p>
        </p:txBody>
      </p:sp>
    </p:spTree>
    <p:extLst>
      <p:ext uri="{BB962C8B-B14F-4D97-AF65-F5344CB8AC3E}">
        <p14:creationId xmlns:p14="http://schemas.microsoft.com/office/powerpoint/2010/main" val="2742009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6F10C-4A7A-4059-A08C-BB8B9997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1991" y="2544216"/>
            <a:ext cx="4140460" cy="175686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Recap</a:t>
            </a:r>
          </a:p>
          <a:p>
            <a:pPr marL="0" indent="0" algn="ctr">
              <a:buNone/>
            </a:pPr>
            <a:r>
              <a:rPr lang="en-US" b="1" dirty="0"/>
              <a:t>Learning Objectives</a:t>
            </a:r>
          </a:p>
          <a:p>
            <a:pPr marL="0" indent="0" algn="ctr">
              <a:buNone/>
            </a:pPr>
            <a:r>
              <a:rPr lang="en-US" b="1" dirty="0"/>
              <a:t>More Information</a:t>
            </a:r>
          </a:p>
          <a:p>
            <a:pPr marL="0" indent="0" algn="ctr">
              <a:buNone/>
            </a:pPr>
            <a:r>
              <a:rPr lang="en-US" b="1" dirty="0"/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58BFF-E617-3BC2-7673-089FBF1C985C}"/>
              </a:ext>
            </a:extLst>
          </p:cNvPr>
          <p:cNvSpPr txBox="1"/>
          <p:nvPr/>
        </p:nvSpPr>
        <p:spPr>
          <a:xfrm>
            <a:off x="1109489" y="2321110"/>
            <a:ext cx="13901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065B5-FB58-1852-02A6-C07D6321F50C}"/>
              </a:ext>
            </a:extLst>
          </p:cNvPr>
          <p:cNvSpPr txBox="1"/>
          <p:nvPr/>
        </p:nvSpPr>
        <p:spPr>
          <a:xfrm>
            <a:off x="1083841" y="2690442"/>
            <a:ext cx="14414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Single Qubit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E9C5D-F800-B834-9984-F379DCB7CD6C}"/>
              </a:ext>
            </a:extLst>
          </p:cNvPr>
          <p:cNvSpPr txBox="1"/>
          <p:nvPr/>
        </p:nvSpPr>
        <p:spPr>
          <a:xfrm>
            <a:off x="949189" y="3057191"/>
            <a:ext cx="17107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Qubits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A32B0-7D57-3A2E-0550-F591200EFE95}"/>
              </a:ext>
            </a:extLst>
          </p:cNvPr>
          <p:cNvSpPr txBox="1"/>
          <p:nvPr/>
        </p:nvSpPr>
        <p:spPr>
          <a:xfrm>
            <a:off x="564468" y="3423940"/>
            <a:ext cx="248016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591BE-3E94-8DD2-B75C-3833A5024260}"/>
              </a:ext>
            </a:extLst>
          </p:cNvPr>
          <p:cNvSpPr txBox="1"/>
          <p:nvPr/>
        </p:nvSpPr>
        <p:spPr>
          <a:xfrm>
            <a:off x="288752" y="3790689"/>
            <a:ext cx="303159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D8D0B-482D-491C-D38A-59EBD227ED7B}"/>
              </a:ext>
            </a:extLst>
          </p:cNvPr>
          <p:cNvSpPr txBox="1"/>
          <p:nvPr/>
        </p:nvSpPr>
        <p:spPr>
          <a:xfrm>
            <a:off x="1289026" y="4163026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Closing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8139A-ABD9-092E-381A-34174FA9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63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" y="96243"/>
            <a:ext cx="11188700" cy="615553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185" y="1003163"/>
            <a:ext cx="11543847" cy="5011775"/>
          </a:xfrm>
        </p:spPr>
        <p:txBody>
          <a:bodyPr/>
          <a:lstStyle/>
          <a:p>
            <a:r>
              <a:rPr lang="en-US" sz="2000" b="1" i="1" dirty="0"/>
              <a:t>Identify</a:t>
            </a:r>
            <a:r>
              <a:rPr lang="en-US" sz="2000" b="1" dirty="0"/>
              <a:t> the three aspects of quantum information science</a:t>
            </a:r>
          </a:p>
          <a:p>
            <a:endParaRPr lang="en-US" sz="2000" b="1" i="1" dirty="0"/>
          </a:p>
          <a:p>
            <a:r>
              <a:rPr lang="en-US" sz="2000" b="1" i="1" dirty="0"/>
              <a:t>Describe</a:t>
            </a:r>
            <a:r>
              <a:rPr lang="en-US" sz="2000" b="1" dirty="0"/>
              <a:t> the difference between a quantum bit (qubit) and a classical (0/1) bit </a:t>
            </a:r>
          </a:p>
          <a:p>
            <a:endParaRPr lang="en-US" sz="2000" b="1" i="1" dirty="0"/>
          </a:p>
          <a:p>
            <a:r>
              <a:rPr lang="en-US" sz="2000" b="1" i="1" dirty="0"/>
              <a:t>Explain</a:t>
            </a:r>
            <a:r>
              <a:rPr lang="en-US" sz="2000" b="1" dirty="0"/>
              <a:t> how superposition facilitates quantum cryptography and makes quantum computing relevant today</a:t>
            </a:r>
          </a:p>
          <a:p>
            <a:endParaRPr lang="en-US" sz="2000" b="1" i="1" dirty="0"/>
          </a:p>
          <a:p>
            <a:r>
              <a:rPr lang="en-US" sz="2000" b="1" i="1" dirty="0"/>
              <a:t>Explain</a:t>
            </a:r>
            <a:r>
              <a:rPr lang="en-US" sz="2000" b="1" dirty="0"/>
              <a:t> how entanglement facilitates quantum teleportation and makes quantum computing relevant today</a:t>
            </a:r>
          </a:p>
          <a:p>
            <a:endParaRPr lang="en-US" sz="2000" b="1" i="1" dirty="0"/>
          </a:p>
          <a:p>
            <a:r>
              <a:rPr lang="en-US" sz="2000" b="1" i="1" dirty="0"/>
              <a:t>Tell</a:t>
            </a:r>
            <a:r>
              <a:rPr lang="en-US" sz="2000" b="1" dirty="0"/>
              <a:t> the truths about quantum computing myths</a:t>
            </a:r>
          </a:p>
          <a:p>
            <a:endParaRPr lang="en-US" sz="2000" b="1" i="1" dirty="0"/>
          </a:p>
          <a:p>
            <a:r>
              <a:rPr lang="en-US" sz="2000" b="1" i="1" dirty="0"/>
              <a:t>Identify</a:t>
            </a:r>
            <a:r>
              <a:rPr lang="en-US" sz="2000" b="1" dirty="0"/>
              <a:t> different computational models for quantum optimization and their applications</a:t>
            </a:r>
          </a:p>
          <a:p>
            <a:endParaRPr lang="en-US" sz="2000" b="1" i="1" dirty="0"/>
          </a:p>
          <a:p>
            <a:r>
              <a:rPr lang="en-US" sz="2000" b="1" i="1" dirty="0"/>
              <a:t>Describe</a:t>
            </a:r>
            <a:r>
              <a:rPr lang="en-US" sz="2000" b="1" dirty="0"/>
              <a:t> the four families of quantum machine learning and variations of quantum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EC74C7-E0A3-BC9E-75DE-857C15B174C2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54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5" y="110282"/>
            <a:ext cx="11188700" cy="615553"/>
          </a:xfrm>
        </p:spPr>
        <p:txBody>
          <a:bodyPr/>
          <a:lstStyle/>
          <a:p>
            <a:r>
              <a:rPr lang="en-US" dirty="0"/>
              <a:t>For More Information 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500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…the algorithms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Linear algebra (almost any college text will suffice)</a:t>
            </a:r>
          </a:p>
          <a:p>
            <a:endParaRPr lang="en-US" sz="2000" b="1" dirty="0"/>
          </a:p>
          <a:p>
            <a:r>
              <a:rPr lang="en-US" sz="2000" b="1" dirty="0"/>
              <a:t>…the science underlying quantum computing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mechanics (Griffiths’ Intro to QM, Weinberg’s Lectures on QM)</a:t>
            </a:r>
          </a:p>
          <a:p>
            <a:endParaRPr lang="en-US" sz="2000" b="1" dirty="0"/>
          </a:p>
          <a:p>
            <a:r>
              <a:rPr lang="en-US" sz="2000" b="1" dirty="0"/>
              <a:t>…the engineering challenges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Noise and decoherence, error detection, and error correction (Mike &amp; Ike)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2000" b="1" dirty="0"/>
              <a:t>…practicing quantum computing code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Qiskit</a:t>
            </a:r>
            <a:r>
              <a:rPr lang="en-US" sz="1800" b="1" dirty="0"/>
              <a:t>, Penny Lane, and D-Wave documentation pages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OpenQASM</a:t>
            </a:r>
            <a:r>
              <a:rPr lang="en-US" sz="1800" b="1" dirty="0"/>
              <a:t>, Q#, </a:t>
            </a:r>
            <a:r>
              <a:rPr lang="en-US" sz="1800" b="1" dirty="0" err="1"/>
              <a:t>Cirq</a:t>
            </a:r>
            <a:r>
              <a:rPr lang="en-US" sz="1800" b="1" dirty="0"/>
              <a:t>, Bracket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 err="1"/>
              <a:t>Qirk</a:t>
            </a:r>
            <a:r>
              <a:rPr lang="en-US" sz="1800" b="1" dirty="0"/>
              <a:t> (web-based simulator)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Virtual Quantum Optics Lab (quantum objects experiments) vqol.org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55BEAF4-215F-0C34-B636-E17C1F65BC6D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293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Quantum Computing 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Textbooks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Computation and Quantum Information (Michael Nielsen &amp; Isaac Chuang aka “Mike &amp; Ike”)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Computing: An Applied Approach (</a:t>
            </a:r>
            <a:r>
              <a:rPr lang="en-US" sz="1800" b="1" dirty="0" err="1"/>
              <a:t>Hidary</a:t>
            </a:r>
            <a:r>
              <a:rPr lang="en-US" sz="1800" b="1" dirty="0"/>
              <a:t>), complementary to Mike &amp; Ike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Computer Science (Mermin)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Computing Algorithms (</a:t>
            </a:r>
            <a:r>
              <a:rPr lang="en-US" sz="1800" b="1" dirty="0" err="1"/>
              <a:t>Burd</a:t>
            </a:r>
            <a:r>
              <a:rPr lang="en-US" sz="1800" b="1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 Practical Guide to Quantum Machine Learning and Quantum Optimization (</a:t>
            </a:r>
            <a:r>
              <a:rPr lang="en-US" sz="1800" b="1" dirty="0" err="1"/>
              <a:t>Combarro</a:t>
            </a:r>
            <a:r>
              <a:rPr lang="en-US" sz="1800" b="1" dirty="0"/>
              <a:t> &amp; Gonzalez-Castillo)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Programming Quantum Computers (Johnston, Harrigan, </a:t>
            </a:r>
            <a:r>
              <a:rPr lang="en-US" sz="1800" b="1" dirty="0" err="1"/>
              <a:t>Gimeno-Segovina</a:t>
            </a:r>
            <a:r>
              <a:rPr lang="en-US" sz="1800" b="1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E-book </a:t>
            </a:r>
            <a:r>
              <a:rPr lang="en-US" sz="18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https://www.thomaswong.net</a:t>
            </a:r>
            <a:r>
              <a:rPr lang="en-US" sz="1800" b="1" dirty="0">
                <a:solidFill>
                  <a:srgbClr val="00B0F0"/>
                </a:solidFill>
              </a:rPr>
              <a:t> </a:t>
            </a:r>
            <a:r>
              <a:rPr lang="en-US" sz="1800" b="1" dirty="0"/>
              <a:t>(Thomas Wong)</a:t>
            </a:r>
          </a:p>
          <a:p>
            <a:endParaRPr lang="en-US" sz="2000" b="1" dirty="0"/>
          </a:p>
          <a:p>
            <a:r>
              <a:rPr lang="en-US" sz="2000" b="1" dirty="0"/>
              <a:t>Udemy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Computing Made Simple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QC101 Quantum Computing  and Intro to Quantum Machine Learning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QC201 Advanced Math for Quantum Computing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3C9CC73-89B1-723B-2DA4-4790DEBCDC6B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69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974378"/>
            <a:ext cx="11102975" cy="4518025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sz="2000" b="1" dirty="0"/>
              <a:t>Roy </a:t>
            </a:r>
            <a:r>
              <a:rPr lang="en-US" sz="2000" b="1" dirty="0" err="1"/>
              <a:t>Scrudder</a:t>
            </a: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Program Manager</a:t>
            </a:r>
          </a:p>
          <a:p>
            <a:pPr marL="0" indent="0" algn="ctr">
              <a:buNone/>
            </a:pPr>
            <a:r>
              <a:rPr lang="en-US" sz="2000" b="1" dirty="0"/>
              <a:t>Modeling and Simulation Engineering</a:t>
            </a:r>
          </a:p>
          <a:p>
            <a:pPr marL="0" indent="0" algn="ctr">
              <a:buNone/>
            </a:pPr>
            <a:r>
              <a:rPr lang="en-US" sz="2000" b="1" dirty="0"/>
              <a:t>Applied Research Laboratories</a:t>
            </a:r>
          </a:p>
          <a:p>
            <a:pPr marL="0" indent="0" algn="ctr">
              <a:buNone/>
            </a:pPr>
            <a:r>
              <a:rPr lang="en-US" sz="2000" b="1" dirty="0"/>
              <a:t>The University of Texas at Austin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Brian La Cour, Ph.D.</a:t>
            </a:r>
          </a:p>
          <a:p>
            <a:pPr marL="0" indent="0" algn="ctr">
              <a:buNone/>
            </a:pPr>
            <a:r>
              <a:rPr lang="en-US" sz="2000" b="1" dirty="0"/>
              <a:t>Senior Research Scientist</a:t>
            </a:r>
          </a:p>
          <a:p>
            <a:pPr marL="0" indent="0" algn="ctr">
              <a:buNone/>
            </a:pPr>
            <a:r>
              <a:rPr lang="en-US" sz="2000" b="1" dirty="0"/>
              <a:t>Center for Quantum Research</a:t>
            </a:r>
          </a:p>
          <a:p>
            <a:pPr marL="0" indent="0" algn="ctr">
              <a:buNone/>
            </a:pPr>
            <a:r>
              <a:rPr lang="en-US" sz="2000" b="1" dirty="0"/>
              <a:t>Applied Research Laboratories</a:t>
            </a:r>
          </a:p>
          <a:p>
            <a:pPr marL="0" indent="0" algn="ctr">
              <a:buNone/>
            </a:pPr>
            <a:r>
              <a:rPr lang="en-US" sz="2000" b="1" dirty="0"/>
              <a:t>The University of Texas at Austin</a:t>
            </a:r>
          </a:p>
          <a:p>
            <a:endParaRPr lang="en-US" sz="1800" b="1" dirty="0"/>
          </a:p>
          <a:p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F5012AA-0EC7-B691-8851-C6340E029824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519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8DF-A70C-210F-AC06-BFEF0365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" y="110282"/>
            <a:ext cx="11188700" cy="615553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709CF-BBBB-0513-F790-B170EBB4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453" y="974378"/>
            <a:ext cx="11102975" cy="4518025"/>
          </a:xfrm>
        </p:spPr>
        <p:txBody>
          <a:bodyPr/>
          <a:lstStyle/>
          <a:p>
            <a:r>
              <a:rPr lang="en-US" sz="2000" b="1" dirty="0"/>
              <a:t>Where are the quantum computers?  Can I order one from Dell or pick one up at Best Buy?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Research institutions, NSA, etc.</a:t>
            </a:r>
            <a:endParaRPr lang="en-US" sz="2000" b="1" dirty="0"/>
          </a:p>
          <a:p>
            <a:r>
              <a:rPr lang="en-US" sz="2000" b="1" dirty="0"/>
              <a:t>What do the experts think?  Progress, roadblocks, etc.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10, 20, 50 years?  Nobody knows at this time.  An over-night breakthrough </a:t>
            </a:r>
            <a:r>
              <a:rPr lang="en-US" sz="1800" b="1"/>
              <a:t>may occur.</a:t>
            </a:r>
            <a:endParaRPr lang="en-US" sz="2000" b="1" dirty="0"/>
          </a:p>
          <a:p>
            <a:r>
              <a:rPr lang="en-US" sz="2000" b="1" dirty="0"/>
              <a:t>What are the implications for managers?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Workforce development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education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programming jobs</a:t>
            </a:r>
          </a:p>
          <a:p>
            <a:endParaRPr lang="en-US" sz="2000" b="1" dirty="0"/>
          </a:p>
          <a:p>
            <a:r>
              <a:rPr lang="en-US" sz="2000" b="1" dirty="0"/>
              <a:t>My question to you…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This material has been essentially at the “101” level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Would you like another tutorial at the “201” level?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Would you like an I/ITSEC Workshop with hands-on quantum computing?</a:t>
            </a:r>
            <a:endParaRPr lang="en-US" sz="2000" b="1" dirty="0"/>
          </a:p>
          <a:p>
            <a:r>
              <a:rPr lang="en-US" sz="2000" b="1" dirty="0"/>
              <a:t>Your questions…?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4DA9A-CD03-D352-F435-83048CFA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2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07192"/>
            <a:ext cx="11188700" cy="615553"/>
          </a:xfrm>
        </p:spPr>
        <p:txBody>
          <a:bodyPr/>
          <a:lstStyle/>
          <a:p>
            <a:r>
              <a:rPr lang="en-US" dirty="0"/>
              <a:t>Concepts from Quantum Mechanics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744" y="974378"/>
            <a:ext cx="11737304" cy="5328592"/>
          </a:xfrm>
        </p:spPr>
        <p:txBody>
          <a:bodyPr/>
          <a:lstStyle/>
          <a:p>
            <a:r>
              <a:rPr lang="en-US" sz="2000" b="1" dirty="0"/>
              <a:t>Quantization of Matter – Max Planck (photon), Albert Einstein (photoelectric effect)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bits (qubits) operate using the properties of subatomic particles</a:t>
            </a:r>
          </a:p>
          <a:p>
            <a:r>
              <a:rPr lang="en-US" sz="2000" b="1" dirty="0"/>
              <a:t>Wave Function Collapse – The Copenhagen Interpretation of Neils Bohr and Max Born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 qubit may be in a superposed state, but when a qubit is measured, the result is always either 0 or 1</a:t>
            </a:r>
          </a:p>
          <a:p>
            <a:r>
              <a:rPr lang="en-US" sz="2000" b="1" dirty="0"/>
              <a:t>Eigenstates and Eigenvalues – Linear Algebra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Used to determine if an operator is Unitary (reversible gate) and/or Hermitian (irreversible measurement)</a:t>
            </a:r>
          </a:p>
          <a:p>
            <a:r>
              <a:rPr lang="en-US" sz="2000" b="1" dirty="0"/>
              <a:t>Exclusion Principle – Wolfgang Pauli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The Pauli Exclusion Principle defines the conduct of qubits; X, Y, and Z operators (gates) are the Pauli matrices</a:t>
            </a:r>
          </a:p>
          <a:p>
            <a:r>
              <a:rPr lang="en-US" sz="2000" b="1" dirty="0"/>
              <a:t>Quantum Superposition and Entanglement - Spooky action at a distance (Einstein)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u="sng" dirty="0"/>
              <a:t>Superposition</a:t>
            </a:r>
            <a:r>
              <a:rPr lang="en-US" sz="1800" b="1" dirty="0"/>
              <a:t>: qubits exist in multiple states simultaneously, offering an exponential increase in computational power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u="sng" dirty="0"/>
              <a:t>Entanglement</a:t>
            </a:r>
            <a:r>
              <a:rPr lang="en-US" sz="1800" b="1" dirty="0"/>
              <a:t>: qubits linked in such a way that the state of one (no matter the distance) instantly influences its partner, enabling unparalleled data synchronization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u="sng" dirty="0"/>
              <a:t>Interference</a:t>
            </a:r>
            <a:r>
              <a:rPr lang="en-US" sz="1800" b="1" dirty="0"/>
              <a:t> uses the probability nature of quantum mechanics to reinforce or cancel out pathways, guiding algorithms towards the correct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E1976-64E7-6E35-E543-8CE10B54B270}"/>
              </a:ext>
            </a:extLst>
          </p:cNvPr>
          <p:cNvSpPr txBox="1"/>
          <p:nvPr/>
        </p:nvSpPr>
        <p:spPr>
          <a:xfrm>
            <a:off x="3313088" y="5853827"/>
            <a:ext cx="5544616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“If you think you understand quantum mechanics, you don’t understand quantum mechanics.” – Feynman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6585A7-4158-A0CD-4D95-E5D14AB161FA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AC8E1-A9BE-0A16-896C-FB7B58DF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F742-7AB6-88CA-B828-461E3F5B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6" y="110421"/>
            <a:ext cx="11188700" cy="615553"/>
          </a:xfrm>
        </p:spPr>
        <p:txBody>
          <a:bodyPr/>
          <a:lstStyle/>
          <a:p>
            <a:r>
              <a:rPr lang="en-US" dirty="0"/>
              <a:t>Quantum Properties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A7F3B0-810B-71AC-496B-F60EFAD507C3}"/>
              </a:ext>
            </a:extLst>
          </p:cNvPr>
          <p:cNvSpPr>
            <a:spLocks noChangeAspect="1"/>
          </p:cNvSpPr>
          <p:nvPr/>
        </p:nvSpPr>
        <p:spPr>
          <a:xfrm>
            <a:off x="504776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8F4BFD-A1ED-F471-1282-B679DAFA003A}"/>
              </a:ext>
            </a:extLst>
          </p:cNvPr>
          <p:cNvSpPr>
            <a:spLocks noChangeAspect="1"/>
          </p:cNvSpPr>
          <p:nvPr/>
        </p:nvSpPr>
        <p:spPr>
          <a:xfrm>
            <a:off x="2521000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55D4B3-4E12-4B3D-B73D-5C06CBDFE3ED}"/>
              </a:ext>
            </a:extLst>
          </p:cNvPr>
          <p:cNvSpPr>
            <a:spLocks noChangeAspect="1"/>
          </p:cNvSpPr>
          <p:nvPr/>
        </p:nvSpPr>
        <p:spPr>
          <a:xfrm>
            <a:off x="4537224" y="1460999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  <a:bevelB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705A8E-41B3-575B-F253-510EF6757BEA}"/>
              </a:ext>
            </a:extLst>
          </p:cNvPr>
          <p:cNvCxnSpPr>
            <a:cxnSpLocks/>
          </p:cNvCxnSpPr>
          <p:nvPr/>
        </p:nvCxnSpPr>
        <p:spPr>
          <a:xfrm>
            <a:off x="1190576" y="2146799"/>
            <a:ext cx="292678" cy="555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AE5D13-F662-546D-7968-865F6E732FC1}"/>
              </a:ext>
            </a:extLst>
          </p:cNvPr>
          <p:cNvCxnSpPr>
            <a:cxnSpLocks/>
          </p:cNvCxnSpPr>
          <p:nvPr/>
        </p:nvCxnSpPr>
        <p:spPr>
          <a:xfrm flipH="1" flipV="1">
            <a:off x="2808318" y="1910257"/>
            <a:ext cx="398482" cy="204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3AD344-308B-84D7-291F-21F542C51E41}"/>
              </a:ext>
            </a:extLst>
          </p:cNvPr>
          <p:cNvCxnSpPr>
            <a:cxnSpLocks/>
          </p:cNvCxnSpPr>
          <p:nvPr/>
        </p:nvCxnSpPr>
        <p:spPr>
          <a:xfrm flipH="1">
            <a:off x="5041280" y="2147450"/>
            <a:ext cx="181744" cy="194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4F850EEF-8A2A-A560-516E-89DE70E50490}"/>
              </a:ext>
            </a:extLst>
          </p:cNvPr>
          <p:cNvSpPr/>
          <p:nvPr/>
        </p:nvSpPr>
        <p:spPr>
          <a:xfrm flipH="1" flipV="1">
            <a:off x="512714" y="1824420"/>
            <a:ext cx="1371600" cy="532691"/>
          </a:xfrm>
          <a:prstGeom prst="arc">
            <a:avLst>
              <a:gd name="adj1" fmla="val 11208732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0189486-8A95-A5BD-AE43-FA40D31CA965}"/>
              </a:ext>
            </a:extLst>
          </p:cNvPr>
          <p:cNvSpPr/>
          <p:nvPr/>
        </p:nvSpPr>
        <p:spPr>
          <a:xfrm flipH="1" flipV="1">
            <a:off x="4533776" y="1818270"/>
            <a:ext cx="1371600" cy="532693"/>
          </a:xfrm>
          <a:prstGeom prst="arc">
            <a:avLst>
              <a:gd name="adj1" fmla="val 1094959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C033983-4C30-5615-3971-0A5E4F20EDD1}"/>
              </a:ext>
            </a:extLst>
          </p:cNvPr>
          <p:cNvSpPr/>
          <p:nvPr/>
        </p:nvSpPr>
        <p:spPr>
          <a:xfrm flipH="1" flipV="1">
            <a:off x="2521000" y="1871657"/>
            <a:ext cx="1371600" cy="532691"/>
          </a:xfrm>
          <a:prstGeom prst="arc">
            <a:avLst>
              <a:gd name="adj1" fmla="val 10802394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41D351-66F3-3B1B-C79A-AF0F70C1A7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691456" y="3030305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1C7626-3DB5-5CC9-7348-95669FA625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4633780" y="3032923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Equals 34">
            <a:extLst>
              <a:ext uri="{FF2B5EF4-FFF2-40B4-BE49-F238E27FC236}">
                <a16:creationId xmlns:a16="http://schemas.microsoft.com/office/drawing/2014/main" id="{EA3A2DE9-C140-FC75-F955-D9A38675B099}"/>
              </a:ext>
            </a:extLst>
          </p:cNvPr>
          <p:cNvSpPr/>
          <p:nvPr/>
        </p:nvSpPr>
        <p:spPr>
          <a:xfrm>
            <a:off x="5763614" y="2947601"/>
            <a:ext cx="914400" cy="91440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618074B-AE58-5DDD-2B76-D8258A9B33D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9914" y="3021019"/>
            <a:ext cx="10668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DB1FAD6-06C5-AC87-6D05-9145716ABEB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0232" y="2515797"/>
            <a:ext cx="21336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5693F9C-DC07-788A-07FE-21EF605A8A14}"/>
              </a:ext>
            </a:extLst>
          </p:cNvPr>
          <p:cNvSpPr/>
          <p:nvPr/>
        </p:nvSpPr>
        <p:spPr>
          <a:xfrm>
            <a:off x="6948137" y="4178985"/>
            <a:ext cx="190717" cy="11854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9F20CE-D422-F532-722A-77271F5D1D35}"/>
              </a:ext>
            </a:extLst>
          </p:cNvPr>
          <p:cNvSpPr/>
          <p:nvPr/>
        </p:nvSpPr>
        <p:spPr>
          <a:xfrm flipH="1">
            <a:off x="8068344" y="4653768"/>
            <a:ext cx="175808" cy="7107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BF347C-4A76-0A57-2005-7978B7E9D307}"/>
              </a:ext>
            </a:extLst>
          </p:cNvPr>
          <p:cNvSpPr/>
          <p:nvPr/>
        </p:nvSpPr>
        <p:spPr>
          <a:xfrm>
            <a:off x="7480225" y="5264889"/>
            <a:ext cx="190718" cy="105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3EC90B-0FAA-7B59-E6E1-C5994654F249}"/>
              </a:ext>
            </a:extLst>
          </p:cNvPr>
          <p:cNvSpPr/>
          <p:nvPr/>
        </p:nvSpPr>
        <p:spPr>
          <a:xfrm>
            <a:off x="7884525" y="4810565"/>
            <a:ext cx="182438" cy="5539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16015D-2A75-86BA-2A72-265E32F0C6DB}"/>
              </a:ext>
            </a:extLst>
          </p:cNvPr>
          <p:cNvSpPr/>
          <p:nvPr/>
        </p:nvSpPr>
        <p:spPr>
          <a:xfrm>
            <a:off x="8253542" y="5263995"/>
            <a:ext cx="175810" cy="105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B26F921-BF33-E5FE-F8EF-E855DB9FABE2}"/>
              </a:ext>
            </a:extLst>
          </p:cNvPr>
          <p:cNvSpPr/>
          <p:nvPr/>
        </p:nvSpPr>
        <p:spPr>
          <a:xfrm>
            <a:off x="7670237" y="4178984"/>
            <a:ext cx="212907" cy="11854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6F87E2-7D68-C5DD-9035-1846ECA9B297}"/>
              </a:ext>
            </a:extLst>
          </p:cNvPr>
          <p:cNvSpPr/>
          <p:nvPr/>
        </p:nvSpPr>
        <p:spPr>
          <a:xfrm>
            <a:off x="7307114" y="4627391"/>
            <a:ext cx="182438" cy="737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153DB2-1265-CC63-796B-8CEDBD23DCFB}"/>
              </a:ext>
            </a:extLst>
          </p:cNvPr>
          <p:cNvSpPr/>
          <p:nvPr/>
        </p:nvSpPr>
        <p:spPr>
          <a:xfrm>
            <a:off x="7138853" y="4810565"/>
            <a:ext cx="182437" cy="5539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597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D95CE49-EF50-A41D-40B3-EE2EAE8BC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33321" y="2239468"/>
          <a:ext cx="35496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6D95CE49-EF50-A41D-40B3-EE2EAE8BC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33321" y="2239468"/>
                        <a:ext cx="354960" cy="32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2B6DC865-368B-DB29-AB58-1E6B49675278}"/>
              </a:ext>
            </a:extLst>
          </p:cNvPr>
          <p:cNvSpPr txBox="1"/>
          <p:nvPr/>
        </p:nvSpPr>
        <p:spPr>
          <a:xfrm rot="5400000">
            <a:off x="6814104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479F05-7082-BAC5-0BC3-16916E34E861}"/>
              </a:ext>
            </a:extLst>
          </p:cNvPr>
          <p:cNvSpPr txBox="1"/>
          <p:nvPr/>
        </p:nvSpPr>
        <p:spPr>
          <a:xfrm rot="5400000">
            <a:off x="7011070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001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9CC0F0-45EC-3E52-CDBE-E15AF23B4602}"/>
              </a:ext>
            </a:extLst>
          </p:cNvPr>
          <p:cNvSpPr txBox="1"/>
          <p:nvPr/>
        </p:nvSpPr>
        <p:spPr>
          <a:xfrm rot="5400000">
            <a:off x="7405002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35AB20-55CF-6AB1-2954-68F85AD449F5}"/>
              </a:ext>
            </a:extLst>
          </p:cNvPr>
          <p:cNvSpPr txBox="1"/>
          <p:nvPr/>
        </p:nvSpPr>
        <p:spPr>
          <a:xfrm rot="5400000">
            <a:off x="7208036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010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BA1A2C-31E9-5D8A-9332-29CA1587D04F}"/>
              </a:ext>
            </a:extLst>
          </p:cNvPr>
          <p:cNvSpPr txBox="1"/>
          <p:nvPr/>
        </p:nvSpPr>
        <p:spPr>
          <a:xfrm rot="5400000">
            <a:off x="7601968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F89116-2CB1-5383-DF63-DF406742EDEF}"/>
              </a:ext>
            </a:extLst>
          </p:cNvPr>
          <p:cNvSpPr txBox="1"/>
          <p:nvPr/>
        </p:nvSpPr>
        <p:spPr>
          <a:xfrm rot="5400000">
            <a:off x="7995900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8A7D5A-DCF9-1DB9-F098-6868FBC037B9}"/>
              </a:ext>
            </a:extLst>
          </p:cNvPr>
          <p:cNvSpPr txBox="1"/>
          <p:nvPr/>
        </p:nvSpPr>
        <p:spPr>
          <a:xfrm rot="5400000">
            <a:off x="7798934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101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3B3DDB-27B9-F627-F029-1170B78F32F9}"/>
              </a:ext>
            </a:extLst>
          </p:cNvPr>
          <p:cNvSpPr txBox="1"/>
          <p:nvPr/>
        </p:nvSpPr>
        <p:spPr>
          <a:xfrm rot="5400000">
            <a:off x="8192867" y="54876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+mn-lt"/>
              </a:rPr>
              <a:t>111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618ADC-C85F-4966-149F-5C63D1520080}"/>
              </a:ext>
            </a:extLst>
          </p:cNvPr>
          <p:cNvSpPr txBox="1"/>
          <p:nvPr/>
        </p:nvSpPr>
        <p:spPr>
          <a:xfrm>
            <a:off x="3053582" y="4750421"/>
            <a:ext cx="26574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Quantum Algorithm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Create superposition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Entangle qubits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Apply interference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Measure result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BDA0D-1378-A037-21D4-A15DDE7BA8D1}"/>
              </a:ext>
            </a:extLst>
          </p:cNvPr>
          <p:cNvSpPr txBox="1"/>
          <p:nvPr/>
        </p:nvSpPr>
        <p:spPr>
          <a:xfrm>
            <a:off x="768024" y="90237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P(0)=15%</a:t>
            </a:r>
          </a:p>
          <a:p>
            <a:r>
              <a:rPr lang="en-US" sz="1400" b="1" dirty="0">
                <a:latin typeface="Arial Narrow" charset="0"/>
              </a:rPr>
              <a:t>P(1)=85%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71F60-DCDC-A373-8131-7A5C35099E62}"/>
              </a:ext>
            </a:extLst>
          </p:cNvPr>
          <p:cNvSpPr txBox="1"/>
          <p:nvPr/>
        </p:nvSpPr>
        <p:spPr>
          <a:xfrm>
            <a:off x="2780762" y="95216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P(0)=70%</a:t>
            </a:r>
          </a:p>
          <a:p>
            <a:r>
              <a:rPr lang="en-US" sz="1400" b="1" dirty="0">
                <a:latin typeface="Arial Narrow" charset="0"/>
              </a:rPr>
              <a:t>P(1)=30%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697F0-F266-091E-5816-6D2DC663C2A5}"/>
              </a:ext>
            </a:extLst>
          </p:cNvPr>
          <p:cNvSpPr txBox="1"/>
          <p:nvPr/>
        </p:nvSpPr>
        <p:spPr>
          <a:xfrm>
            <a:off x="4803147" y="935454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charset="0"/>
              </a:rPr>
              <a:t>P(0)=50%</a:t>
            </a:r>
          </a:p>
          <a:p>
            <a:r>
              <a:rPr lang="en-US" sz="1400" b="1" dirty="0">
                <a:latin typeface="Arial Narrow" charset="0"/>
              </a:rPr>
              <a:t>P(1)=50%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6181F-DE93-93EF-553C-F484B5FC31C0}"/>
              </a:ext>
            </a:extLst>
          </p:cNvPr>
          <p:cNvSpPr txBox="1"/>
          <p:nvPr/>
        </p:nvSpPr>
        <p:spPr>
          <a:xfrm>
            <a:off x="6590759" y="1014835"/>
            <a:ext cx="27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Superposition without entanglement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6DBE7E-F6EE-074F-CB88-D9DB014136AE}"/>
              </a:ext>
            </a:extLst>
          </p:cNvPr>
          <p:cNvCxnSpPr>
            <a:stCxn id="9" idx="1"/>
          </p:cNvCxnSpPr>
          <p:nvPr/>
        </p:nvCxnSpPr>
        <p:spPr bwMode="auto">
          <a:xfrm flipH="1">
            <a:off x="5997528" y="1168724"/>
            <a:ext cx="593231" cy="28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66C770-65AA-31D3-5D24-8A013A9C4956}"/>
              </a:ext>
            </a:extLst>
          </p:cNvPr>
          <p:cNvSpPr txBox="1"/>
          <p:nvPr/>
        </p:nvSpPr>
        <p:spPr>
          <a:xfrm>
            <a:off x="5859988" y="5969537"/>
            <a:ext cx="385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Entangled probabilities - If you change the state of one qubit, the probability of all other states changes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D3D102-1936-3EB3-3881-8725C970B93E}"/>
              </a:ext>
            </a:extLst>
          </p:cNvPr>
          <p:cNvSpPr txBox="1"/>
          <p:nvPr/>
        </p:nvSpPr>
        <p:spPr>
          <a:xfrm>
            <a:off x="1026572" y="4251857"/>
            <a:ext cx="456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Arial Narrow" charset="0"/>
              </a:defRPr>
            </a:lvl1pPr>
          </a:lstStyle>
          <a:p>
            <a:r>
              <a:rPr lang="en-US" dirty="0"/>
              <a:t>Individual wavefunctions constructively/destructively interfere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C6395A1-963F-8578-4555-5048CE1677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5920" y="1821545"/>
          <a:ext cx="17748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C6395A1-963F-8578-4555-5048CE1677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5920" y="1821545"/>
                        <a:ext cx="17748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BF8FCB7-8741-8210-49F0-00E7A25AF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5630" y="1828822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BF8FCB7-8741-8210-49F0-00E7A25AF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5630" y="1828822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A40ECD2-BC89-F8E9-A8AF-01A6143271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1547" y="21223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A40ECD2-BC89-F8E9-A8AF-01A614327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31547" y="2122363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747D321-C2F3-621E-40B0-999B3825B0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0050" y="3821119"/>
          <a:ext cx="2667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747D321-C2F3-621E-40B0-999B3825B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30050" y="3821119"/>
                        <a:ext cx="266700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D2DAC08B-58BE-F47F-F8F4-FFD278C0B1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1486" y="3822707"/>
          <a:ext cx="2856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228600" progId="Equation.DSMT4">
                  <p:embed/>
                </p:oleObj>
              </mc:Choice>
              <mc:Fallback>
                <p:oleObj name="Equation" r:id="rId17" imgW="190440" imgH="2286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D2DAC08B-58BE-F47F-F8F4-FFD278C0B1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61486" y="3822707"/>
                        <a:ext cx="2856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CCC4A16A-BBBE-E760-2954-EDDB5909F4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599" y="3773097"/>
          <a:ext cx="2856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CCC4A16A-BBBE-E760-2954-EDDB5909F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8599" y="3773097"/>
                        <a:ext cx="2856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7E4B19E5-1A2C-799A-DCBE-79A80AEEB06B}"/>
              </a:ext>
            </a:extLst>
          </p:cNvPr>
          <p:cNvSpPr txBox="1"/>
          <p:nvPr/>
        </p:nvSpPr>
        <p:spPr>
          <a:xfrm>
            <a:off x="9144254" y="2505400"/>
            <a:ext cx="2741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charset="0"/>
              </a:rPr>
              <a:t>Classical computers can be in any state, but they can only be in </a:t>
            </a:r>
            <a:r>
              <a:rPr lang="en-US" sz="2000" b="1" u="sng" dirty="0">
                <a:latin typeface="Arial Narrow" charset="0"/>
              </a:rPr>
              <a:t>one</a:t>
            </a:r>
            <a:r>
              <a:rPr lang="en-US" sz="2000" b="1" dirty="0">
                <a:latin typeface="Arial Narrow" charset="0"/>
              </a:rPr>
              <a:t> state at a given time</a:t>
            </a:r>
          </a:p>
          <a:p>
            <a:endParaRPr lang="en-US" sz="2000" b="1" dirty="0">
              <a:latin typeface="Arial Narrow" charset="0"/>
            </a:endParaRPr>
          </a:p>
          <a:p>
            <a:r>
              <a:rPr lang="en-US" sz="2000" b="1" dirty="0">
                <a:latin typeface="Arial Narrow" charset="0"/>
              </a:rPr>
              <a:t>Quantum computers are in a superposition of </a:t>
            </a:r>
            <a:r>
              <a:rPr lang="en-US" sz="2000" b="1" u="sng" dirty="0">
                <a:latin typeface="Arial Narrow" charset="0"/>
              </a:rPr>
              <a:t>all</a:t>
            </a:r>
            <a:r>
              <a:rPr lang="en-US" sz="2000" b="1" dirty="0">
                <a:latin typeface="Arial Narrow" charset="0"/>
              </a:rPr>
              <a:t> states at a given time</a:t>
            </a:r>
          </a:p>
        </p:txBody>
      </p:sp>
      <p:pic>
        <p:nvPicPr>
          <p:cNvPr id="11" name="Picture 10" descr="A diagram of a screen&#10;&#10;Description automatically generated">
            <a:extLst>
              <a:ext uri="{FF2B5EF4-FFF2-40B4-BE49-F238E27FC236}">
                <a16:creationId xmlns:a16="http://schemas.microsoft.com/office/drawing/2014/main" id="{904CA68B-ACC9-B94E-D737-3F11D33D79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5" y="4653768"/>
            <a:ext cx="2165293" cy="1518937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B3ABE4B-85C3-63A4-BCA5-0B42A594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981" y="6446986"/>
            <a:ext cx="692893" cy="215444"/>
          </a:xfrm>
        </p:spPr>
        <p:txBody>
          <a:bodyPr/>
          <a:lstStyle/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lowchart: Summing Junction 20">
            <a:extLst>
              <a:ext uri="{FF2B5EF4-FFF2-40B4-BE49-F238E27FC236}">
                <a16:creationId xmlns:a16="http://schemas.microsoft.com/office/drawing/2014/main" id="{FB0018DB-1867-CDF0-496C-6D4CA419FD8F}"/>
              </a:ext>
            </a:extLst>
          </p:cNvPr>
          <p:cNvSpPr/>
          <p:nvPr/>
        </p:nvSpPr>
        <p:spPr bwMode="auto">
          <a:xfrm>
            <a:off x="1884314" y="3117516"/>
            <a:ext cx="612648" cy="612648"/>
          </a:xfrm>
          <a:prstGeom prst="flowChartSummingJunction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Flowchart: Summing Junction 21">
            <a:extLst>
              <a:ext uri="{FF2B5EF4-FFF2-40B4-BE49-F238E27FC236}">
                <a16:creationId xmlns:a16="http://schemas.microsoft.com/office/drawing/2014/main" id="{B3F2F16B-90EF-52BA-C29D-EAA5A0256A30}"/>
              </a:ext>
            </a:extLst>
          </p:cNvPr>
          <p:cNvSpPr/>
          <p:nvPr/>
        </p:nvSpPr>
        <p:spPr bwMode="auto">
          <a:xfrm>
            <a:off x="3877405" y="3098477"/>
            <a:ext cx="612648" cy="612648"/>
          </a:xfrm>
          <a:prstGeom prst="flowChartSummingJunction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6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70311"/>
            <a:ext cx="11188700" cy="615553"/>
          </a:xfrm>
        </p:spPr>
        <p:txBody>
          <a:bodyPr/>
          <a:lstStyle/>
          <a:p>
            <a:r>
              <a:rPr lang="en-US" dirty="0"/>
              <a:t>Quantum Computing: Who Cares?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90" y="902370"/>
            <a:ext cx="11602442" cy="4518025"/>
          </a:xfrm>
        </p:spPr>
        <p:txBody>
          <a:bodyPr/>
          <a:lstStyle/>
          <a:p>
            <a:r>
              <a:rPr lang="en-US" sz="2000" b="1" dirty="0"/>
              <a:t>Recent quantum technological breakthroughs not achievable by classical (digital) computing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cryptography (implemented/fielded)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teleportation</a:t>
            </a:r>
          </a:p>
          <a:p>
            <a:endParaRPr lang="en-US" sz="2000" b="1" dirty="0"/>
          </a:p>
          <a:p>
            <a:r>
              <a:rPr lang="en-US" sz="2000" b="1" dirty="0"/>
              <a:t>Department of Energy (DOE) exploring applications of quantum simulation (energetics)</a:t>
            </a:r>
          </a:p>
          <a:p>
            <a:endParaRPr lang="en-US" sz="2000" b="1" dirty="0"/>
          </a:p>
          <a:p>
            <a:r>
              <a:rPr lang="en-US" sz="2000" b="1" dirty="0"/>
              <a:t>Modeling, Simulation, and Training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Optimization applications to MS&amp;T (e.g., training and human performance optimization)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I/ITSEC Knowledge Repository returned 1618 papers with keyword “machine learning”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optimization leads to quantum machine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44CF2-ADA7-7562-9CBE-C664F512F834}"/>
              </a:ext>
            </a:extLst>
          </p:cNvPr>
          <p:cNvSpPr txBox="1"/>
          <p:nvPr/>
        </p:nvSpPr>
        <p:spPr>
          <a:xfrm>
            <a:off x="1470012" y="5004896"/>
            <a:ext cx="9077597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“For the intelligence community, some areas “where you might be able to take advantage of quantum computing” include operations research, decision-making and optimization, …”</a:t>
            </a:r>
          </a:p>
          <a:p>
            <a:r>
              <a:rPr lang="en-US" sz="1600" dirty="0">
                <a:solidFill>
                  <a:schemeClr val="bg1"/>
                </a:solidFill>
              </a:rPr>
              <a:t>- Algorithmic Warfare by Josh </a:t>
            </a:r>
            <a:r>
              <a:rPr lang="en-US" sz="1600" dirty="0" err="1">
                <a:solidFill>
                  <a:schemeClr val="bg1"/>
                </a:solidFill>
              </a:rPr>
              <a:t>Luckenbaugh</a:t>
            </a:r>
            <a:r>
              <a:rPr lang="en-US" sz="1600" dirty="0">
                <a:solidFill>
                  <a:schemeClr val="bg1"/>
                </a:solidFill>
              </a:rPr>
              <a:t>, National Defense Magazine 2024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F5FC8EA-1312-A780-D88D-FFD76394C494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6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A5A1-2CF8-64E9-FC08-FDEBEE2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8" y="110282"/>
            <a:ext cx="11188700" cy="615553"/>
          </a:xfrm>
        </p:spPr>
        <p:txBody>
          <a:bodyPr/>
          <a:lstStyle/>
          <a:p>
            <a:r>
              <a:rPr lang="en-US" dirty="0"/>
              <a:t>Quantum Information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E762-6A8F-EB00-8401-A0D4C111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043" y="920849"/>
            <a:ext cx="11102975" cy="4518025"/>
          </a:xfrm>
        </p:spPr>
        <p:txBody>
          <a:bodyPr/>
          <a:lstStyle/>
          <a:p>
            <a:r>
              <a:rPr lang="en-US" sz="2000" b="1" dirty="0"/>
              <a:t>“Military confrontation capabilities have been upgraded to basic research related to synthetic biology, </a:t>
            </a:r>
            <a:r>
              <a:rPr lang="en-US" sz="2000" b="1" u="sng" dirty="0"/>
              <a:t>quantum information science</a:t>
            </a:r>
            <a:r>
              <a:rPr lang="en-US" sz="2000" b="1" dirty="0"/>
              <a:t>, cognitive neuroscience, human behavior modeling, and new engineering materials.” </a:t>
            </a:r>
            <a:r>
              <a:rPr lang="en-US" sz="1800" b="1" dirty="0"/>
              <a:t>– Integrated Human-Machine Intelligence: Beyond Artificial Intelligence, Wei Liu 2023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Quantum Sensing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Quantum devices for PNT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For use in GPS-denied environments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Also, electromagnetic and gravitational field sensing</a:t>
            </a:r>
          </a:p>
          <a:p>
            <a:endParaRPr lang="en-US" sz="2000" b="1" dirty="0"/>
          </a:p>
          <a:p>
            <a:r>
              <a:rPr lang="en-US" sz="2000" b="1" dirty="0"/>
              <a:t>Quantum Communication (Networking)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Cryptography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Teleportation</a:t>
            </a:r>
          </a:p>
          <a:p>
            <a:endParaRPr lang="en-US" sz="2000" b="1" dirty="0"/>
          </a:p>
          <a:p>
            <a:r>
              <a:rPr lang="en-US" sz="2000" b="1" dirty="0"/>
              <a:t>Quantum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F479-1513-CCF0-B4A0-E66116A0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B8892-AC6A-4CF4-84F3-37EFCAA6430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40D58-08B4-426F-BC0D-E098A3E7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24" y="2049871"/>
            <a:ext cx="3384376" cy="2745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2F6FD-A642-D25B-C633-65C7F650654C}"/>
              </a:ext>
            </a:extLst>
          </p:cNvPr>
          <p:cNvSpPr txBox="1"/>
          <p:nvPr/>
        </p:nvSpPr>
        <p:spPr>
          <a:xfrm>
            <a:off x="4249192" y="5357076"/>
            <a:ext cx="511256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The focus of this presentation will be quantum computing, with networking examples of quantum cryptography and quantum teleportation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78681ED-3EB8-7557-6218-99983D1F2E15}"/>
              </a:ext>
            </a:extLst>
          </p:cNvPr>
          <p:cNvSpPr txBox="1">
            <a:spLocks/>
          </p:cNvSpPr>
          <p:nvPr/>
        </p:nvSpPr>
        <p:spPr>
          <a:xfrm>
            <a:off x="11006981" y="6446986"/>
            <a:ext cx="692893" cy="2154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E4B8892-AC6A-4CF4-84F3-37EFCAA643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42638"/>
      </p:ext>
    </p:extLst>
  </p:cSld>
  <p:clrMapOvr>
    <a:masterClrMapping/>
  </p:clrMapOvr>
</p:sld>
</file>

<file path=ppt/theme/theme1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2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C410F93-9218-4C09-88E5-22F160FDBE1E}">
  <we:reference id="4b785c87-866c-4bad-85d8-5d1ae467ac9a" version="3.14.0.0" store="EXCatalog" storeType="EXCatalog"/>
  <we:alternateReferences>
    <we:reference id="WA104381909" version="3.14.0.0" store="en-US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i&gt;E&lt;/mi&gt;&lt;mo&gt;=&lt;/mo&gt;&lt;mi&gt;m&lt;/mi&gt;&lt;msup&gt;&lt;mi&gt;c&lt;/mi&gt;&lt;mn&gt;2&lt;/mn&gt;&lt;/msup&gt;&lt;/mstyle&gt;&lt;/math&gt;\&quot;,\&quot;base64Image\&quot;:\&quot;iVBORw0KGgoAAAANSUhEUgAAAUYAAABUCAYAAAD+vp7UAAAACXBIWXMAAA7EAAAOxAGVKw4bAAAABGJhU0UAAABTMkaS0AAADd1JREFUeNrtnQ9kl9sfxz9mJlciM5NkZCaTRDLJZCTXzExMZiZXJFcyiSRzJZErmSQymSQxk0lyySS5EkmSZGTmZzIjmWRm3N/zsfP4nr77Puec5zznPP++7xfHzbWdc3aez/N5zjmff0QAAFAc9gTtYtCmgzYXtJ9BWwvaatBWgvZv0CaDNhS0rVguAECZOSaU3n8xGivMO0HbieUDAJSJ7UGbiqkQq9uPoJ3BUgIAysCOoH1OqBTldhdLCgAoMi1B++JQKYbtNpYWAFBUZj0oxbCdxPICAIrGaA1l9lb8/66gNUk/uyVo3UE7L37GRDF+D1ozlhkAUBRaacPtJlRiS0Hrj/H7PWR2L3kVSw0AKAo3JeW1GLQ2iz7Yf/GZRjEuB60Byw0AyDus0FaF4uL/7k/Q1xaDo/URLDkAIO+ck5TWRQf9cZTMukIxXsCSAwDyzkuhsD45POZOKhTjfSw5ACDPbJMU1oDDfo8qFOM0lh0AkGeOC2X13nG/DYrjNBQjACDXjJM/5+tPEYrxIZYdAJBnRsQOzocLzZMIxfg3lh0AUK88jlCMg1gaAEC98jRCMXrJ09hL/oK802x9kBsASs2bGu/9e1+D7QraraA9oI3wmx8FVYzbIDcAlJrVGu/9+TQnwMqSvcmXCqIUFyEzAJSaZqpd8qAli8lw4PfPGAqKNfo1cTzneEmdZYrTDm0Ru71u8Xt8kcohRezN/orUoUBhm4LcAFBqjtd4729lOaE4dRqGPIzfKJSlqoAOYiUBKDcTNXaLmRbHmjRUit9SmMtIxNi9kBsASgufPKuv9a5kPalHhorxUUrzuVRj7C2QHQBKS3/V+z6fh3f+RYbH6FrwvaRsnZqD3ABQal5SDvMvrhoqxjRrL8wQ4iQBqAcOVemZG3mY1E5Dpfg25Xndl8Y+C9kBoLS8k97117RhjM2cQUPFmHZBmnvS2EchOwCUktP0azGt1rxMbMJQMR7KaMe4npcvCADAKRxkElYZZF/qg3ma3BcDpfgjg3mFvpUfID8AlI4GcWwOdUx/nibXQfly05EJ87I9gAwBUDrk0qsn8za5s4aKcSSDuYWFuE9BhgAoFcOUUYIIU2YMFeOOjObHDp64XwSgPBymSm6GK3mcIJ/x1wyU4ns8SwCAA7h29LLQK7fzOsmjhrvF63ieAICEsL/0IhXAbnDNUDHChxAAkAT2TZwX+uRJ3if71kAp/iR3lcD4i8FZfHogJwDUDRxG/EHok1nKuc2ghdJ307lOKIMIQD3ByanDGi6ca3Vr3id8wlAxnnY0Hi/ICo7mdQt7NQwEbYw2HPf5WDVsIUMsj1zP+DttGA75RPORNpIOtCWcY4N4L3gzsEAbiVV4jDnR/44crCMbL06KkxdX01sWa7Am5sv5UtnThK29ezOeK3uUhBlz2IC7vQiCapp/0VX23MsejuYgf/Cz7aKN9HR3g/acoguvtcV4wf4ifQG3n0L52syZfem+kj5J8+EM1rRDnLbmKX6dJFZM+zOYMx+X/6FKXsUWD/rLy5WcSQGsjw53i98ouwga4O+Y1CuUCqeF43ukdcMX1jS/ZndMhcC7ps4YfwPH/3+O0T/LcVqp9w5JykVurMDZ1YXro7RKGw3OYdpHlfu8sK07PPmZEvpHL5L70gSnRN8drie931AIxh2Nd4NyHPoDrFkl+4qPJgWOLln2PWE4/78s+/edZaqdagdefBbXD7oTV2vEvNN69x5SJVOOa+W1V5wMXvmY+AVDATjmYKwuykcEDXDPuNi53BbH5mkyrzbZp+n7XgKlu6Dpu0nM1bZ/nwEP52t8cNbFVZTpFVSH4qrBd2Gpu2IsvgM+4LjvTum6w0uY8KzBw1+j5HeB7VX3Nu9y9mIfpWLU03bRHqe0ptvp16SjUbLVqLibekqby+Z2C3lsNZDfNc19ZfXvs7V0UIz9G204H+vuMl3THPF38a7rsIVyjZq7T4+QG9L6dDvqkz9iR8S8V6X+ndeCaSSzMMCkTpiDNe4xr0Ixll4xkjiyqeby1OBuKtz51VIKuy0VV2PVnR17SYxEKHdbxWt7tbUQcZdocxRV1W/66OmZ/5WiLN/18QcMGA5+JkafrL33ib7ZevYpos9uKMa6UIx/auYyGvF78k5tltTuHTYlOB5KP/NFnGhs+l92uFbHqOLG9l+V0rY5ijaT2gC26uF5n0tZlr0kzL6V0Yv5g/IHFKMf7mvmUstqfIV+DSpo0Lz8qv4nNTuaN6S2LDdp+p9xtE79itNbn2WfQylfA5xMWY597XhjuSa4bI+gGOtGMb6MaRiRX2aT5AK6U0+19bWv6j5RF31xSNO/i1RZvYqdXZKkLSOauT9z+JyPZyDHXnI37szwxRyGYqwLxahLZXevxv1aaMmednSfJR+RuaZI6EP7gcyiL05p+k96JSTnI6xl8U5i9GzTHKW7HD3nXkNbhcvGf1eLD6E9leGL2QzFWBeKUecjO1Bl5AiNDi/JPLnAY0X/81VKOqwpwo7GptXnHpG/pCptVMlHWOvF3+fgGVyMuFt0mYX/eQYyPONLaKcMJ2AaatMohK1XGGueRHyt3hCoF4Y1X3zZzSK0QM/F/HD+MNyRXpeUWRxDxoqnK6EmsSNM4vQeZ1fKju5scBqj5HHkpaWB9LGmLr6IHVRJRunyTgYUA5UP4Avp585QxfoaxyWl03BHetjyGucg+UuqcpvUxslmiE/6dFN6RpLqrfwhLH/d8EkhWxfFz7RLd2xxkz6orKBrYlfGTtpfIu40dejCEHdZrksPZRtmCCIwdcB0cQ8hW6u+Yenrhm0a2TogTiNhgmSbWHzV/V8YlHCHKrHFcSMkVFE1c5br0kTq2u2s0FsgPtnwylAxuohllt0pHmLp6waV+8ZS1Y6MLcQ2mZwXSe2mExrU1im+g7QuKuyO5bpc1rxz9yA62bCVzNJBuYpllhXjEJa/blDdobHT9x6qJFTttOh/l2bXtUPamV2y6L+XzC3qprDlfYUyiOQAyb7kPu45hqWv9nYsf93wQSFbJ6Qj9AXL/kc0x+hxSuYFcZPUFvUmD7vFLxCb7DBN4eTqy/W36O8Vlr5u2KZRKmHI3+sEYzxUjBEqNd6N2uYAVLnSvLDor4H0CaFvQnSyY9FAKa44HC90wB3D0tcNqhpCC0K+1i2P0CFfFcfouYQypysOd9Giz36D9+4YRCcb9lD6sczhkeoglh+nEqndSNB/h0H/HPViW5pTVxzORpZ1ARUucp4CS0xTArk2krRi6euKBdLXStmWoH+TcNbBBP0/0Mzd5hitiyV+AbHJjhkqbiwzKM+p5HLCMXS7rw8J+//q+DTVY7AmExCdbDD5aqkSewLg4lTCO66khdZ1Li/9HhW7TWYok0JeIxCdbDDNHnMV64PsOgl46lm+ujT9f07Y/1lyH/RgUre9FyoqG24YvjRHoBihGC3RRYuwJXpXwjF0voB/JuxflcbMtiLga4NnshsqKhvek/9sOi5hB9rTZG9ZhGJMXzHqXFKeOhhjViO/SSrGNZC65KttbfUVg2eyBSoqfVoNX5ipHM05rEczCcVYGMV4VzPucQc7UlU4a1IDhi7r1O+W/ZqE4IIMGDJ8Yc7kZL7yzuMoFGNhFKPKmvvNwWlEV98laZmBK+THzxCKMac8Mnxh9uRgru1UqcsxjzvGwijGA5oxbzsYQ5WYYsFB/688XQOsQjHmk2WDB/O/HMyTk4rKyQfGoBgLoxjHPO/mmDnyF2f8m2ZnN5qg7+8Gz6QRaipdDhq+LA9yMNcn9KsFcyceX2FQWV4XHfSvCwNMmvREd0zXxXXzhyHKo2PW4P3bCxFKFxPn0jyUNJ0g9xZMkA66ovfjDsYYJX3iW1/H9K+a3w1LLPAVUK10ZA8M3r/jHp7LVvHB4t00rN4WX6vq+rtpU0so+/HoCoPOuNfjYIx/yG/W64+WpykutBX6bp6I+Jk/DN6/ccfPhJXiS0Icdk107g0+0ozFfXjTEUcvZBopDirj3rIjOVY5jg8k7F/nzhZVDbCNKjkWVa5Cu8ksG5ArOCH0v1K/yH0Q894k7QLsMnwfE3WZfg2PrjDoSvHe8yzHa5TccDFI8aPBWPmEVRDfGhxV31A6YYGs5N9JR/tOiOhm7hsqxskU58RuHU8I4VFlQZc5ps/BGBOK/p876P+O5m+ovjfklGmhsYl3jCZGwmGD9/BTQiXfRZVE1BzB0w3x3Aw/PBP/KW7PUjjSs2CYVCfEfUixUNVGWXV0JaLKOn/BQf8vyNzHUN6R8U45TtLaj+Qv/RjHkK9L645s4BFcpXi+ba7THrExhxOKTsVQ0HmwjoN4fCa/IaadGnnZ52CMn6QPfAhj95ekI3xc5XOAzO78p8g8ke+AdKQP7QU9EMva9JKd4y9f2J4Tv9+s+NqzkLDhhC1yHD/Krgaj4uj+XHPnpMvVB6NLcWhP4SN3gfwadshQWVXvhG3vA08ZjrEkNjfdVcfrFnE9wffw87Q5+mcfxHIzBzX3MXlvqJJWLFRJaV2Vy1Udc13VJlqKIaOsjJOm5jvj4d2ZEUoTiN0V51l8nGCXlqcGC1qxUPkWurgr1oXp/eHo75g0lE82uOxyNOaRGjs+m8ahvEMQxc1H2rLE777G4ywUOh9ZF0YRnRuNKyXVTuqciXzFc97DNU+T6HfB4n1hQ85ZQow1AMAjneLkxQqS7xA5DHBa7EqbUhifXW3GxJhz4gS4Khr/+724OhjFyUrN/wEViU4/hD8lMQAAAJ90RVh0TWF0aE1MADxtYXRoIHhtbG5zPSJodHRwOi8vd3d3LnczLm9yZy8xOTk4L01hdGgvTWF0aE1MIj48bXN0eWxlIG1hdGhzaXplPSIxNnB4Ij48bWk+RTwvbWk+PG1vPj08L21vPjxtaT5tPC9taT48bXN1cD48bWk+YzwvbWk+PG1uPjI8L21uPjwvbXN1cD48L21zdHlsZT48L21hdGg+RvPxxgAAAABJRU5ErkJggg==\&quot;,\&quot;slideId\&quot;:568,\&quot;accessibleText\&quot;:\&quot;E equals m c squared\&quot;,\&quot;imageHeight\&quot;:9.08108108108108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3DCF5CDD99E489B7836AB0AB4D419" ma:contentTypeVersion="15" ma:contentTypeDescription="Create a new document." ma:contentTypeScope="" ma:versionID="221d65fa911dde6e11b22af2839c7298">
  <xsd:schema xmlns:xsd="http://www.w3.org/2001/XMLSchema" xmlns:xs="http://www.w3.org/2001/XMLSchema" xmlns:p="http://schemas.microsoft.com/office/2006/metadata/properties" xmlns:ns2="70adda6b-16e9-4d08-8bb3-6353cdb99195" xmlns:ns3="892dedb7-4cd1-4ca8-bee1-7d17dcc9d037" targetNamespace="http://schemas.microsoft.com/office/2006/metadata/properties" ma:root="true" ma:fieldsID="f488ebbb223738d0c4a966ceb1ef3ff9" ns2:_="" ns3:_="">
    <xsd:import namespace="70adda6b-16e9-4d08-8bb3-6353cdb99195"/>
    <xsd:import namespace="892dedb7-4cd1-4ca8-bee1-7d17dcc9d037"/>
    <xsd:element name="properties">
      <xsd:complexType>
        <xsd:sequence>
          <xsd:element name="documentManagement">
            <xsd:complexType>
              <xsd:all>
                <xsd:element ref="ns2:o19bca0590864828b6f5e5ff6bc5ac8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dda6b-16e9-4d08-8bb3-6353cdb99195" elementFormDefault="qualified">
    <xsd:import namespace="http://schemas.microsoft.com/office/2006/documentManagement/types"/>
    <xsd:import namespace="http://schemas.microsoft.com/office/infopath/2007/PartnerControls"/>
    <xsd:element name="o19bca0590864828b6f5e5ff6bc5ac8d" ma:index="8" nillable="true" ma:taxonomy="true" ma:internalName="o19bca0590864828b6f5e5ff6bc5ac8d" ma:taxonomyFieldName="Tags" ma:displayName="Tags" ma:readOnly="false" ma:default="" ma:fieldId="{819bca05-9086-4828-b6f5-e5ff6bc5ac8d}" ma:taxonomyMulti="true" ma:sspId="7344d556-4f06-45b5-a3fa-671c9127e19b" ma:termSetId="a16ed70b-5dcd-461f-8518-9817b79f4ff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46773f25-28aa-4d59-98bb-ff9b553017ed}" ma:internalName="TaxCatchAll" ma:showField="CatchAllData" ma:web="70adda6b-16e9-4d08-8bb3-6353cdb991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46773f25-28aa-4d59-98bb-ff9b553017ed}" ma:internalName="TaxCatchAllLabel" ma:readOnly="true" ma:showField="CatchAllDataLabel" ma:web="70adda6b-16e9-4d08-8bb3-6353cdb991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dedb7-4cd1-4ca8-bee1-7d17dcc9d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adda6b-16e9-4d08-8bb3-6353cdb99195" xsi:nil="true"/>
    <o19bca0590864828b6f5e5ff6bc5ac8d xmlns="70adda6b-16e9-4d08-8bb3-6353cdb99195">
      <Terms xmlns="http://schemas.microsoft.com/office/infopath/2007/PartnerControls"/>
    </o19bca0590864828b6f5e5ff6bc5ac8d>
  </documentManagement>
</p:properties>
</file>

<file path=customXml/itemProps1.xml><?xml version="1.0" encoding="utf-8"?>
<ds:datastoreItem xmlns:ds="http://schemas.openxmlformats.org/officeDocument/2006/customXml" ds:itemID="{FC0D51A2-30C4-473B-A436-6BF9AA5082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B04046-BBD5-43D8-9266-A6DA9DA5F8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dda6b-16e9-4d08-8bb3-6353cdb99195"/>
    <ds:schemaRef ds:uri="892dedb7-4cd1-4ca8-bee1-7d17dcc9d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83E794-F8E1-4113-B645-E5E10E2DAD1F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70adda6b-16e9-4d08-8bb3-6353cdb99195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92dedb7-4cd1-4ca8-bee1-7d17dcc9d03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6782</Words>
  <Application>Microsoft Office PowerPoint</Application>
  <PresentationFormat>Custom</PresentationFormat>
  <Paragraphs>1391</Paragraphs>
  <Slides>58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Aptos Narrow</vt:lpstr>
      <vt:lpstr>Arial</vt:lpstr>
      <vt:lpstr>Arial Narrow</vt:lpstr>
      <vt:lpstr>Calibri</vt:lpstr>
      <vt:lpstr>Cambria Math</vt:lpstr>
      <vt:lpstr>Lato</vt:lpstr>
      <vt:lpstr>Symbol</vt:lpstr>
      <vt:lpstr>Tahoma</vt:lpstr>
      <vt:lpstr>Wingdings</vt:lpstr>
      <vt:lpstr>1_Blends</vt:lpstr>
      <vt:lpstr>Equation</vt:lpstr>
      <vt:lpstr>PowerPoint Presentation</vt:lpstr>
      <vt:lpstr>Learning Objectives</vt:lpstr>
      <vt:lpstr>Outline</vt:lpstr>
      <vt:lpstr>Introduction</vt:lpstr>
      <vt:lpstr>PowerPoint Presentation</vt:lpstr>
      <vt:lpstr>Concepts from Quantum Mechanics</vt:lpstr>
      <vt:lpstr>Quantum Properties</vt:lpstr>
      <vt:lpstr>Quantum Computing: Who Cares?</vt:lpstr>
      <vt:lpstr>Quantum Information Science</vt:lpstr>
      <vt:lpstr>Physical Implementations</vt:lpstr>
      <vt:lpstr>Quantum Computers - Challenges</vt:lpstr>
      <vt:lpstr>Software Interfaces</vt:lpstr>
      <vt:lpstr>Computational Models</vt:lpstr>
      <vt:lpstr>Debunking Myths</vt:lpstr>
      <vt:lpstr>Debunking Myths</vt:lpstr>
      <vt:lpstr>Single Qubits</vt:lpstr>
      <vt:lpstr>Single Qubits</vt:lpstr>
      <vt:lpstr>Single Qubits</vt:lpstr>
      <vt:lpstr>Single Qubits</vt:lpstr>
      <vt:lpstr>Quantum Gates</vt:lpstr>
      <vt:lpstr>Quantum Gates</vt:lpstr>
      <vt:lpstr>Quantum Gates</vt:lpstr>
      <vt:lpstr>True Random Number Generator</vt:lpstr>
      <vt:lpstr>Qubit Summary</vt:lpstr>
      <vt:lpstr>Application: Quantum Cryptography</vt:lpstr>
      <vt:lpstr>Application: Quantum Cryptography</vt:lpstr>
      <vt:lpstr>Application: Quantum Cryptography</vt:lpstr>
      <vt:lpstr>PowerPoint Presentation</vt:lpstr>
      <vt:lpstr>Application: Quantum Cryptography</vt:lpstr>
      <vt:lpstr>Application: Quantum Cryptography</vt:lpstr>
      <vt:lpstr>Multiple Qubits</vt:lpstr>
      <vt:lpstr>Multiple Qubits</vt:lpstr>
      <vt:lpstr>Gate-Based/Universal Quantum Computing</vt:lpstr>
      <vt:lpstr>Circuitry and Mathematics</vt:lpstr>
      <vt:lpstr>Circuitry and Mathematics</vt:lpstr>
      <vt:lpstr>Quantum Properties</vt:lpstr>
      <vt:lpstr>Application: Quantum Teleportation</vt:lpstr>
      <vt:lpstr>Application: Quantum Teleportation</vt:lpstr>
      <vt:lpstr>Quantum Optimization</vt:lpstr>
      <vt:lpstr>Quantum Unconstrained Binary Optimization</vt:lpstr>
      <vt:lpstr>QUBO Application</vt:lpstr>
      <vt:lpstr>Adiabatic QC and Quantum Annealing</vt:lpstr>
      <vt:lpstr>Quantum Approximate Optimization Algorithm</vt:lpstr>
      <vt:lpstr>Quantum Approximate Optimization Algorithm</vt:lpstr>
      <vt:lpstr>Variational Quantum Eigensolver</vt:lpstr>
      <vt:lpstr>Variational Quantum Eigensolver</vt:lpstr>
      <vt:lpstr>Grover’s Algorithm</vt:lpstr>
      <vt:lpstr>Quantum Machine Learning</vt:lpstr>
      <vt:lpstr>Quantum Machine Learning (QML)</vt:lpstr>
      <vt:lpstr>Quantum Neural Networks</vt:lpstr>
      <vt:lpstr>Quantum Neural Networks</vt:lpstr>
      <vt:lpstr>Quantum Neural Networks</vt:lpstr>
      <vt:lpstr>Closing</vt:lpstr>
      <vt:lpstr>Learning Objectives</vt:lpstr>
      <vt:lpstr>For More Information on…</vt:lpstr>
      <vt:lpstr>Quantum Computing References</vt:lpstr>
      <vt:lpstr>Acknowledgements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305</cp:revision>
  <dcterms:created xsi:type="dcterms:W3CDTF">2017-11-01T21:15:59Z</dcterms:created>
  <dcterms:modified xsi:type="dcterms:W3CDTF">2024-12-02T13:44:22Z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0x01010097D3DCF5CDD99E489B7836AB0AB4D419</vt:lpwstr>
  </property>
  <property fmtid="{D5CDD505-2E9C-101B-9397-08002B2CF9AE}" pid="3" name="Tags">
    <vt:lpwstr/>
  </property>
</Properties>
</file>