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0.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4.xml" ContentType="application/vnd.openxmlformats-officedocument.themeOverride+xml"/>
  <Override PartName="/ppt/notesSlides/notesSlide26.xml" ContentType="application/vnd.openxmlformats-officedocument.presentationml.notesSlide+xml"/>
  <Override PartName="/ppt/theme/themeOverride15.xml" ContentType="application/vnd.openxmlformats-officedocument.themeOverride+xml"/>
  <Override PartName="/ppt/notesSlides/notesSlide27.xml" ContentType="application/vnd.openxmlformats-officedocument.presentationml.notesSlide+xml"/>
  <Override PartName="/ppt/theme/themeOverride1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90" r:id="rId5"/>
    <p:sldMasterId id="2147483697" r:id="rId6"/>
    <p:sldMasterId id="2147483705" r:id="rId7"/>
  </p:sldMasterIdLst>
  <p:notesMasterIdLst>
    <p:notesMasterId r:id="rId85"/>
  </p:notesMasterIdLst>
  <p:handoutMasterIdLst>
    <p:handoutMasterId r:id="rId86"/>
  </p:handoutMasterIdLst>
  <p:sldIdLst>
    <p:sldId id="289" r:id="rId8"/>
    <p:sldId id="302" r:id="rId9"/>
    <p:sldId id="4611" r:id="rId10"/>
    <p:sldId id="4567" r:id="rId11"/>
    <p:sldId id="4568" r:id="rId12"/>
    <p:sldId id="4501" r:id="rId13"/>
    <p:sldId id="4502" r:id="rId14"/>
    <p:sldId id="4520" r:id="rId15"/>
    <p:sldId id="4521" r:id="rId16"/>
    <p:sldId id="4503" r:id="rId17"/>
    <p:sldId id="4533" r:id="rId18"/>
    <p:sldId id="4570" r:id="rId19"/>
    <p:sldId id="4569" r:id="rId20"/>
    <p:sldId id="4529" r:id="rId21"/>
    <p:sldId id="4530" r:id="rId22"/>
    <p:sldId id="4571" r:id="rId23"/>
    <p:sldId id="4511" r:id="rId24"/>
    <p:sldId id="4705" r:id="rId25"/>
    <p:sldId id="4578" r:id="rId26"/>
    <p:sldId id="4706" r:id="rId27"/>
    <p:sldId id="4579" r:id="rId28"/>
    <p:sldId id="4580" r:id="rId29"/>
    <p:sldId id="4582" r:id="rId30"/>
    <p:sldId id="4583" r:id="rId31"/>
    <p:sldId id="4584" r:id="rId32"/>
    <p:sldId id="4599" r:id="rId33"/>
    <p:sldId id="4600" r:id="rId34"/>
    <p:sldId id="4775" r:id="rId35"/>
    <p:sldId id="4776" r:id="rId36"/>
    <p:sldId id="4708" r:id="rId37"/>
    <p:sldId id="4709" r:id="rId38"/>
    <p:sldId id="4710" r:id="rId39"/>
    <p:sldId id="4612" r:id="rId40"/>
    <p:sldId id="4702" r:id="rId41"/>
    <p:sldId id="4713" r:id="rId42"/>
    <p:sldId id="4712" r:id="rId43"/>
    <p:sldId id="4714" r:id="rId44"/>
    <p:sldId id="4716" r:id="rId45"/>
    <p:sldId id="4717" r:id="rId46"/>
    <p:sldId id="4719" r:id="rId47"/>
    <p:sldId id="4720" r:id="rId48"/>
    <p:sldId id="4725" r:id="rId49"/>
    <p:sldId id="4728" r:id="rId50"/>
    <p:sldId id="4727" r:id="rId51"/>
    <p:sldId id="4729" r:id="rId52"/>
    <p:sldId id="4731" r:id="rId53"/>
    <p:sldId id="4730" r:id="rId54"/>
    <p:sldId id="4721" r:id="rId55"/>
    <p:sldId id="4715" r:id="rId56"/>
    <p:sldId id="4722" r:id="rId57"/>
    <p:sldId id="4724" r:id="rId58"/>
    <p:sldId id="4723" r:id="rId59"/>
    <p:sldId id="4732" r:id="rId60"/>
    <p:sldId id="4747" r:id="rId61"/>
    <p:sldId id="4759" r:id="rId62"/>
    <p:sldId id="4765" r:id="rId63"/>
    <p:sldId id="4758" r:id="rId64"/>
    <p:sldId id="4749" r:id="rId65"/>
    <p:sldId id="4751" r:id="rId66"/>
    <p:sldId id="4755" r:id="rId67"/>
    <p:sldId id="4756" r:id="rId68"/>
    <p:sldId id="4766" r:id="rId69"/>
    <p:sldId id="4769" r:id="rId70"/>
    <p:sldId id="4767" r:id="rId71"/>
    <p:sldId id="4733" r:id="rId72"/>
    <p:sldId id="4773" r:id="rId73"/>
    <p:sldId id="4739" r:id="rId74"/>
    <p:sldId id="4772" r:id="rId75"/>
    <p:sldId id="4771" r:id="rId76"/>
    <p:sldId id="4744" r:id="rId77"/>
    <p:sldId id="4746" r:id="rId78"/>
    <p:sldId id="4774" r:id="rId79"/>
    <p:sldId id="4701" r:id="rId80"/>
    <p:sldId id="4698" r:id="rId81"/>
    <p:sldId id="4757" r:id="rId82"/>
    <p:sldId id="4704" r:id="rId83"/>
    <p:sldId id="4703" r:id="rId8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Cover" id="{D4C4843D-BE2A-4B15-9917-EBB546EABC59}">
          <p14:sldIdLst>
            <p14:sldId id="289"/>
            <p14:sldId id="302"/>
          </p14:sldIdLst>
        </p14:section>
        <p14:section name="1-Foundations (25 min)" id="{FB261694-A9E8-4B6C-89D8-266279723FD3}">
          <p14:sldIdLst>
            <p14:sldId id="4611"/>
            <p14:sldId id="4567"/>
            <p14:sldId id="4568"/>
            <p14:sldId id="4501"/>
            <p14:sldId id="4502"/>
            <p14:sldId id="4520"/>
            <p14:sldId id="4521"/>
            <p14:sldId id="4503"/>
            <p14:sldId id="4533"/>
            <p14:sldId id="4570"/>
            <p14:sldId id="4569"/>
            <p14:sldId id="4529"/>
            <p14:sldId id="4530"/>
            <p14:sldId id="4571"/>
            <p14:sldId id="4511"/>
            <p14:sldId id="4705"/>
            <p14:sldId id="4578"/>
            <p14:sldId id="4706"/>
            <p14:sldId id="4579"/>
            <p14:sldId id="4580"/>
            <p14:sldId id="4582"/>
            <p14:sldId id="4583"/>
            <p14:sldId id="4584"/>
            <p14:sldId id="4599"/>
            <p14:sldId id="4600"/>
            <p14:sldId id="4775"/>
            <p14:sldId id="4776"/>
            <p14:sldId id="4708"/>
            <p14:sldId id="4709"/>
            <p14:sldId id="4710"/>
          </p14:sldIdLst>
        </p14:section>
        <p14:section name="2-Bias and Humanity (20 min)" id="{610D9C1C-0A05-4A18-A959-F05DC71107F9}">
          <p14:sldIdLst>
            <p14:sldId id="4612"/>
            <p14:sldId id="4702"/>
            <p14:sldId id="4713"/>
            <p14:sldId id="4712"/>
            <p14:sldId id="4714"/>
            <p14:sldId id="4716"/>
            <p14:sldId id="4717"/>
            <p14:sldId id="4719"/>
            <p14:sldId id="4720"/>
            <p14:sldId id="4725"/>
            <p14:sldId id="4728"/>
            <p14:sldId id="4727"/>
            <p14:sldId id="4729"/>
            <p14:sldId id="4731"/>
            <p14:sldId id="4730"/>
          </p14:sldIdLst>
        </p14:section>
        <p14:section name="3 Change (25 min)" id="{64B9BFA2-9074-42D8-A180-E3414DBE3D11}">
          <p14:sldIdLst>
            <p14:sldId id="4721"/>
            <p14:sldId id="4715"/>
            <p14:sldId id="4722"/>
            <p14:sldId id="4724"/>
            <p14:sldId id="4723"/>
            <p14:sldId id="4732"/>
            <p14:sldId id="4747"/>
            <p14:sldId id="4759"/>
            <p14:sldId id="4765"/>
            <p14:sldId id="4758"/>
            <p14:sldId id="4749"/>
            <p14:sldId id="4751"/>
            <p14:sldId id="4755"/>
            <p14:sldId id="4756"/>
            <p14:sldId id="4766"/>
            <p14:sldId id="4769"/>
            <p14:sldId id="4767"/>
            <p14:sldId id="4733"/>
            <p14:sldId id="4773"/>
            <p14:sldId id="4739"/>
            <p14:sldId id="4772"/>
            <p14:sldId id="4771"/>
            <p14:sldId id="4744"/>
            <p14:sldId id="4746"/>
            <p14:sldId id="4774"/>
          </p14:sldIdLst>
        </p14:section>
        <p14:section name="4 Discussion (20 min)" id="{61D6D412-BA81-44BF-AE5B-2464917FEADE}">
          <p14:sldIdLst>
            <p14:sldId id="4701"/>
            <p14:sldId id="4698"/>
            <p14:sldId id="4757"/>
          </p14:sldIdLst>
        </p14:section>
        <p14:section name="end" id="{836463BF-5A7B-4B6D-829D-BA1D7BAE7CFA}">
          <p14:sldIdLst>
            <p14:sldId id="4704"/>
            <p14:sldId id="47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386"/>
    <a:srgbClr val="00B0F0"/>
    <a:srgbClr val="FFFFFF"/>
    <a:srgbClr val="131414"/>
    <a:srgbClr val="B43449"/>
    <a:srgbClr val="FB4656"/>
    <a:srgbClr val="F4F3F0"/>
    <a:srgbClr val="7846B9"/>
    <a:srgbClr val="B21A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8" autoAdjust="0"/>
    <p:restoredTop sz="62901" autoAdjust="0"/>
  </p:normalViewPr>
  <p:slideViewPr>
    <p:cSldViewPr snapToGrid="0">
      <p:cViewPr varScale="1">
        <p:scale>
          <a:sx n="66" d="100"/>
          <a:sy n="66" d="100"/>
        </p:scale>
        <p:origin x="2394"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202.116.45.236/mediawiki/resources/2/2005_siemens_Connectivism_A_LearningTheoryForTheDigitalAge.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bbc.com/news/technology-60780142"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ITSEC</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Tutorial 2024: Navigating the Generative AI Revolution</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By Sae Schatz, Julian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Stodd</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and Geoff Stead</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Learning Objectives (Enter between 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 Explain the basic functions of AI, Machine Learning, Deep Learning, and Generative AI</a:t>
            </a:r>
          </a:p>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 Evaluate organizational change in different frames: adaptation, modification, and redefinition</a:t>
            </a:r>
          </a:p>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 Explain and justify forecasts of organizational and societal changes catalyzed by Generative AI</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 Plan specific actions to navigate one’s own organization through the Gen AI revolution</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Audience intended for the Tutorial:</a:t>
            </a:r>
            <a:r>
              <a:rPr lang="en-US" sz="1800" dirty="0">
                <a:effectLst/>
                <a:latin typeface="Calibri" panose="020F0502020204030204" pitchFamily="34" charset="0"/>
                <a:ea typeface="Calibri" panose="020F0502020204030204" pitchFamily="34" charset="0"/>
                <a:cs typeface="Times New Roman" panose="02020603050405020304" pitchFamily="18" charset="0"/>
              </a:rPr>
              <a:t> Broad audience, including decision-makers, instructional designers, and technology implementers. This tutorial will include baseline setting background information, suitable for those with little-to-no experience with AI. This will be followed by a discussion applicable to all—because Generative AI affects each of us, from day-to-day clerical work to large-scale enterprise evolution.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Tutorial Outline (four parts, with discussion throughout—not only at the end):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Calibri" panose="020F0502020204030204" pitchFamily="34" charset="0"/>
                <a:cs typeface="Calibri" panose="020F0502020204030204" pitchFamily="34" charset="0"/>
              </a:rPr>
              <a:t> - Foundations		25 minutes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Calibri" panose="020F0502020204030204" pitchFamily="34" charset="0"/>
                <a:cs typeface="Calibri" panose="020F0502020204030204" pitchFamily="34" charset="0"/>
              </a:rPr>
              <a:t> - Bias and Humanity	20 minutes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Calibri" panose="020F0502020204030204" pitchFamily="34" charset="0"/>
                <a:cs typeface="Calibri" panose="020F0502020204030204" pitchFamily="34" charset="0"/>
              </a:rPr>
              <a:t> - Envisioning Change	25 minutes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Calibri" panose="020F0502020204030204" pitchFamily="34" charset="0"/>
                <a:cs typeface="Calibri" panose="020F0502020204030204" pitchFamily="34" charset="0"/>
              </a:rPr>
              <a:t> - Practical Implications	20 minutes / Discussion </a:t>
            </a:r>
          </a:p>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Deep learning </a:t>
            </a:r>
            <a:r>
              <a:rPr lang="en-US" dirty="0"/>
              <a:t>is one kind of machine learning that uses multiple layers of artificial neural networks to progressively extra different features. In other words, it builds patterns upon patterns. </a:t>
            </a:r>
            <a:r>
              <a:rPr kumimoji="1" lang="en-US" sz="1600" b="0" i="0" u="none" strike="noStrike" kern="1200" baseline="0" dirty="0">
                <a:solidFill>
                  <a:schemeClr val="tx1"/>
                </a:solidFill>
                <a:latin typeface="Arial" charset="0"/>
                <a:ea typeface="+mn-ea"/>
                <a:cs typeface="+mn-cs"/>
              </a:rPr>
              <a:t>This technique has enabled significant advances in AI.</a:t>
            </a:r>
            <a:br>
              <a:rPr kumimoji="1" lang="en-US" sz="1600" b="0" i="0" u="none" strike="noStrike" kern="1200" baseline="0" dirty="0">
                <a:solidFill>
                  <a:schemeClr val="tx1"/>
                </a:solidFill>
                <a:latin typeface="Arial" charset="0"/>
                <a:ea typeface="+mn-ea"/>
                <a:cs typeface="+mn-cs"/>
              </a:rPr>
            </a:br>
            <a:br>
              <a:rPr kumimoji="1" lang="en-US" sz="1600" b="0" i="0" u="none" strike="noStrike" kern="1200" baseline="0" dirty="0">
                <a:solidFill>
                  <a:schemeClr val="tx1"/>
                </a:solidFill>
                <a:latin typeface="Arial" charset="0"/>
                <a:ea typeface="+mn-ea"/>
                <a:cs typeface="+mn-cs"/>
              </a:rPr>
            </a:br>
            <a:r>
              <a:rPr lang="en-US" sz="1800" b="0" i="0" u="none" strike="noStrike" baseline="0" dirty="0">
                <a:solidFill>
                  <a:srgbClr val="1B1B21"/>
                </a:solidFill>
                <a:latin typeface="SourceSerifVariable-Roman"/>
              </a:rPr>
              <a:t>It lets us train algorithms on books, artwork, and music directly, and we can scale up our data sets to a large size (since humans aren’t required to carefully clean and label all of the data), bringing a never-before-seen level of flexibility to the algorithms.</a:t>
            </a:r>
            <a:br>
              <a:rPr lang="en-US" dirty="0"/>
            </a:br>
            <a:br>
              <a:rPr lang="en-US" dirty="0"/>
            </a:br>
            <a:r>
              <a:rPr lang="en-US" b="1" dirty="0"/>
              <a:t>Generative AI </a:t>
            </a:r>
            <a:r>
              <a:rPr lang="en-US" dirty="0"/>
              <a:t>is a type of deep learning.</a:t>
            </a: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992988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Each of these different forms is, technically,</a:t>
            </a:r>
            <a:r>
              <a:rPr kumimoji="0" lang="en-US" sz="1600" b="0"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Artificial Intelligence</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8034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 classic example of </a:t>
            </a:r>
            <a:r>
              <a:rPr lang="en-US" dirty="0" err="1"/>
              <a:t>GOFAI</a:t>
            </a:r>
            <a:r>
              <a:rPr lang="en-US" dirty="0"/>
              <a:t> is Intelligent Tutoring Systems. </a:t>
            </a: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598394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baseline="0" dirty="0">
                <a:solidFill>
                  <a:schemeClr val="tx1"/>
                </a:solidFill>
                <a:latin typeface="Arial" charset="0"/>
                <a:ea typeface="+mn-ea"/>
                <a:cs typeface="+mn-cs"/>
              </a:rPr>
              <a:t>Early computer-based Intelligent Tutoring Systems used rules, constraints, and other computational logic to personalize learning. The idea was to adapt the learning experience to different learners or to the same learner as they changed over time.</a:t>
            </a:r>
            <a:r>
              <a:rPr lang="en-US" sz="1200" dirty="0">
                <a:latin typeface="Calibri" pitchFamily="34" charset="0"/>
                <a:cs typeface="Calibri" pitchFamily="34" charset="0"/>
              </a:rPr>
              <a:t> The idea was for different for different </a:t>
            </a:r>
            <a:r>
              <a:rPr lang="en-US" sz="1200" b="0" dirty="0">
                <a:latin typeface="Calibri" pitchFamily="34" charset="0"/>
                <a:cs typeface="Calibri" pitchFamily="34" charset="0"/>
              </a:rPr>
              <a:t>actions and/or characteristics to produce different results. </a:t>
            </a:r>
            <a:r>
              <a:rPr lang="en-US" dirty="0"/>
              <a:t>You may have also heard this referred to as “adaptive learning” or “personalized learning.”</a:t>
            </a:r>
          </a:p>
          <a:p>
            <a:endParaRPr lang="en-US" dirty="0"/>
          </a:p>
          <a:p>
            <a:r>
              <a:rPr lang="en-US" dirty="0"/>
              <a:t>----------- PHOTO INFO --------------</a:t>
            </a:r>
          </a:p>
          <a:p>
            <a:r>
              <a:rPr lang="en-US" dirty="0"/>
              <a:t>CC-BY </a:t>
            </a:r>
            <a:r>
              <a:rPr lang="en-US" b="0" i="0" dirty="0">
                <a:solidFill>
                  <a:srgbClr val="202122"/>
                </a:solidFill>
                <a:effectLst/>
                <a:latin typeface="Arial" panose="020B0604020202020204" pitchFamily="34" charset="0"/>
              </a:rPr>
              <a:t>Mtnman79 https://commons.wikimedia.org/wiki/File:Platovterm1981.jpg</a:t>
            </a:r>
            <a:endParaRPr lang="en-US" dirty="0"/>
          </a:p>
          <a:p>
            <a:r>
              <a:rPr lang="en-US" dirty="0">
                <a:effectLst/>
              </a:rPr>
              <a:t>PLATO V Terminal with plasma display 1981 (Programmed Logic for Automated Teaching Operations), PLATO I was ~1960 the first generalized computer assisted instruction system. </a:t>
            </a:r>
            <a:r>
              <a:rPr lang="en-US" b="0" i="0" dirty="0">
                <a:solidFill>
                  <a:srgbClr val="202122"/>
                </a:solidFill>
                <a:effectLst/>
                <a:latin typeface="Arial" panose="020B0604020202020204" pitchFamily="34" charset="0"/>
              </a:rPr>
              <a:t>PLATO, an educational terminal featuring displays, animations, and touch controls that could store and deliver large amounts of course material, was developed by Donald Bitzer in the University of Illinois in the early 1970s. </a:t>
            </a:r>
          </a:p>
          <a:p>
            <a:r>
              <a:rPr lang="en-US" dirty="0"/>
              <a:t>https://en.wikipedia.org/wiki/PLATO_(computer_system)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21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Intelligent Tutors may have used AI that was as simple as a procedural tree. Technically, AI can be very simple, but that’s probably not what you think of when you hear the phrase “AI.”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252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76382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let’s talk about more modern forms of AI. </a:t>
            </a:r>
            <a:r>
              <a:rPr kumimoji="1" lang="en-US" sz="1600" b="0" i="0" u="none" strike="noStrike" kern="1200" baseline="0" dirty="0">
                <a:solidFill>
                  <a:schemeClr val="tx1"/>
                </a:solidFill>
                <a:latin typeface="Arial" charset="0"/>
                <a:ea typeface="+mn-ea"/>
                <a:cs typeface="+mn-cs"/>
              </a:rPr>
              <a:t>Remember that ML works by finding and exploiting patterns in data.</a:t>
            </a:r>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18425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0" i="0" u="none" strike="noStrike" kern="1200" baseline="0" dirty="0">
                <a:solidFill>
                  <a:schemeClr val="tx1"/>
                </a:solidFill>
                <a:latin typeface="Arial" charset="0"/>
                <a:ea typeface="+mn-ea"/>
                <a:cs typeface="+mn-cs"/>
              </a:rPr>
              <a:t>Machine learning is a process that involves collecting and preparing data for analysis by an algorithm. </a:t>
            </a:r>
            <a:r>
              <a:rPr lang="en-US" sz="1600" b="0" i="0" u="none" strike="noStrike" baseline="0" dirty="0">
                <a:solidFill>
                  <a:srgbClr val="1B1B21"/>
                </a:solidFill>
                <a:latin typeface="SourceSerifVariable-Roman"/>
              </a:rPr>
              <a:t>Data is the lifeblood of Machine Learning (and especially Gen AI, but we’ll get to that shortly).</a:t>
            </a:r>
          </a:p>
          <a:p>
            <a:pPr algn="l"/>
            <a:endParaRPr lang="en-US" sz="1800" b="0" i="0" u="none" strike="noStrike" baseline="0" dirty="0">
              <a:solidFill>
                <a:srgbClr val="1B1B21"/>
              </a:solidFill>
              <a:latin typeface="SourceSerifVariable-Roman"/>
            </a:endParaRPr>
          </a:p>
          <a:p>
            <a:pPr algn="l"/>
            <a:r>
              <a:rPr lang="en-US" sz="1600" b="0" i="0" u="none" strike="noStrike" baseline="0" dirty="0">
                <a:solidFill>
                  <a:srgbClr val="1B1B21"/>
                </a:solidFill>
                <a:latin typeface="SourceSerifVariable-Roman"/>
              </a:rPr>
              <a:t>Algorithms need a vast amount of data. Exactly how much is an evolving art</a:t>
            </a:r>
            <a:r>
              <a:rPr lang="en-US" sz="1800" b="0" i="0" u="none" strike="noStrike" baseline="0" dirty="0">
                <a:solidFill>
                  <a:srgbClr val="1B1B21"/>
                </a:solidFill>
                <a:latin typeface="SourceSerifVariable-Roman"/>
              </a:rPr>
              <a:t>… but even more than quantity, ML algorithms need quality data.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9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0" i="0" u="none" strike="noStrike" kern="1200" baseline="0" dirty="0">
                <a:solidFill>
                  <a:schemeClr val="tx1"/>
                </a:solidFill>
                <a:latin typeface="Arial" charset="0"/>
                <a:ea typeface="+mn-ea"/>
                <a:cs typeface="+mn-cs"/>
              </a:rPr>
              <a:t>Case study: In 2018, Amazon revealed that its AI hiring tool displayed gender bias. It was trained on a 10-year period of historic resumes—which were submitted predominantly by men. So, the algorithm learned to favor male candidates and penalize resumes containing words like “women” or “female.” </a:t>
            </a:r>
            <a:r>
              <a:rPr lang="en-US" b="0" i="0" dirty="0">
                <a:effectLst/>
                <a:latin typeface="Söhne"/>
              </a:rPr>
              <a:t>It is unclear how long Amazon ran the biased algorithm before it was discovered. The company reportedly started building the tool in 2014, and by 2015 it was being used to score and rank job candidates. However, the issue of bias was not identified until 2018.</a:t>
            </a:r>
            <a:endParaRPr kumimoji="1" lang="en-US" sz="1600" b="0" i="0" u="none" strike="noStrike" kern="1200" baseline="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b="0" i="0" u="none" strike="noStrike" kern="1200" baseline="0" dirty="0">
              <a:solidFill>
                <a:schemeClr val="tx1"/>
              </a:solidFill>
              <a:latin typeface="Arial" charset="0"/>
              <a:ea typeface="+mn-ea"/>
              <a:cs typeface="+mn-cs"/>
            </a:endParaRPr>
          </a:p>
          <a:p>
            <a:r>
              <a:rPr kumimoji="1" lang="en-US" sz="1600" b="0" i="0" u="sng" strike="noStrike" kern="1200" baseline="0" dirty="0">
                <a:solidFill>
                  <a:schemeClr val="tx1"/>
                </a:solidFill>
                <a:latin typeface="Arial" charset="0"/>
                <a:ea typeface="+mn-ea"/>
                <a:cs typeface="+mn-cs"/>
              </a:rPr>
              <a:t>Sources</a:t>
            </a:r>
            <a:r>
              <a:rPr kumimoji="1" lang="en-US" sz="1600" b="0" i="0" u="none" strike="noStrike" kern="1200" baseline="0" dirty="0">
                <a:solidFill>
                  <a:schemeClr val="tx1"/>
                </a:solidFill>
                <a:latin typeface="Arial" charset="0"/>
                <a:ea typeface="+mn-ea"/>
                <a:cs typeface="+mn-cs"/>
              </a:rPr>
              <a:t>:</a:t>
            </a:r>
          </a:p>
          <a:p>
            <a:r>
              <a:rPr lang="en-US" sz="2400" b="0" dirty="0" err="1">
                <a:solidFill>
                  <a:schemeClr val="bg1"/>
                </a:solidFill>
                <a:latin typeface="+mj-lt"/>
                <a:ea typeface="+mj-ea"/>
                <a:cs typeface="+mj-cs"/>
              </a:rPr>
              <a:t>Dwork</a:t>
            </a:r>
            <a:r>
              <a:rPr lang="en-US" sz="2400" b="0" dirty="0">
                <a:solidFill>
                  <a:schemeClr val="bg1"/>
                </a:solidFill>
                <a:latin typeface="+mj-lt"/>
                <a:ea typeface="+mj-ea"/>
                <a:cs typeface="+mj-cs"/>
              </a:rPr>
              <a:t> et al. 2012; </a:t>
            </a:r>
            <a:r>
              <a:rPr lang="en-US" sz="2400" b="0" dirty="0" err="1">
                <a:solidFill>
                  <a:schemeClr val="bg1"/>
                </a:solidFill>
                <a:latin typeface="+mj-lt"/>
                <a:ea typeface="+mj-ea"/>
                <a:cs typeface="+mj-cs"/>
              </a:rPr>
              <a:t>Lepri</a:t>
            </a:r>
            <a:r>
              <a:rPr lang="en-US" sz="2400" b="0" dirty="0">
                <a:solidFill>
                  <a:schemeClr val="bg1"/>
                </a:solidFill>
                <a:latin typeface="+mj-lt"/>
                <a:ea typeface="+mj-ea"/>
                <a:cs typeface="+mj-cs"/>
              </a:rPr>
              <a:t> et al. 2018; </a:t>
            </a:r>
            <a:r>
              <a:rPr lang="en-US" sz="2400" b="0" dirty="0" err="1">
                <a:solidFill>
                  <a:schemeClr val="bg1"/>
                </a:solidFill>
                <a:latin typeface="+mj-lt"/>
                <a:ea typeface="+mj-ea"/>
                <a:cs typeface="+mj-cs"/>
              </a:rPr>
              <a:t>Diakopoulos</a:t>
            </a:r>
            <a:r>
              <a:rPr lang="en-US" sz="2400" b="0" dirty="0">
                <a:solidFill>
                  <a:schemeClr val="bg1"/>
                </a:solidFill>
                <a:latin typeface="+mj-lt"/>
                <a:ea typeface="+mj-ea"/>
                <a:cs typeface="+mj-cs"/>
              </a:rPr>
              <a:t> 2015; </a:t>
            </a:r>
            <a:r>
              <a:rPr lang="en-US" sz="2400" b="0" dirty="0" err="1">
                <a:solidFill>
                  <a:schemeClr val="bg1"/>
                </a:solidFill>
                <a:latin typeface="+mj-lt"/>
                <a:ea typeface="+mj-ea"/>
                <a:cs typeface="+mj-cs"/>
              </a:rPr>
              <a:t>Dastin</a:t>
            </a:r>
            <a:r>
              <a:rPr lang="en-US" sz="2400" b="0" dirty="0">
                <a:solidFill>
                  <a:schemeClr val="bg1"/>
                </a:solidFill>
                <a:latin typeface="+mj-lt"/>
                <a:ea typeface="+mj-ea"/>
                <a:cs typeface="+mj-cs"/>
              </a:rPr>
              <a:t> 2018; Miller 2015).</a:t>
            </a:r>
          </a:p>
          <a:p>
            <a:r>
              <a:rPr lang="en-US" sz="2400" b="0" dirty="0">
                <a:solidFill>
                  <a:schemeClr val="bg1"/>
                </a:solidFill>
                <a:latin typeface="+mj-lt"/>
                <a:ea typeface="+mj-ea"/>
                <a:cs typeface="+mj-cs"/>
              </a:rPr>
              <a:t>https://link.springer.com/article/10.1007/s40685-020-00134-w</a:t>
            </a:r>
          </a:p>
          <a:p>
            <a:pPr algn="l" fontAlgn="base"/>
            <a:r>
              <a:rPr lang="en-US" dirty="0"/>
              <a:t>https://www.reuters.com/article/us-amazon-com-jobs-automation-insight/amazon-scraps-secret-ai-recruiting-tool-that-showed-bias-against-women-idUSKCN1MK08G</a:t>
            </a: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554895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Part of the standard “training” process for an algorithm is to provide feedback on its outputs. This has to be done carefully. It can be “over-fit” to too narrowly match a particular context or data set, or it can be inaccurately handled – perhaps even maliciously.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44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u="sng" dirty="0"/>
              <a:t>Session Outline</a:t>
            </a:r>
          </a:p>
          <a:p>
            <a:pPr eaLnBrk="1" hangingPunct="1">
              <a:spcBef>
                <a:spcPct val="0"/>
              </a:spcBef>
            </a:pPr>
            <a:endParaRPr lang="en-US" dirty="0"/>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There are plenty of books, articles, and workshops about Artificial Intelligence (AI) nowadays—some of which have no doubt been created by algorithms, such as ChatGPT. We’ve tried to approach this session a bit differently. Our tutorial is quite human-centric. It’s not a deep dive on software development or deep mathematics, nor is it another lazy walkthrough of “prompt engineering” recipes. Instead, we’ve approached Generative AI from a different lens, exploring the questions it raises about our structures and systems, ways of working, and the future of our communities. We’ve made the tutorial approachable and somewhat speculative, although grounded in science and technology as well as the authors’ unique backgrounds in defense (Sae), organizational learning (Julian), and commercial entrepreneurship (Geoff).</a:t>
            </a: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Our tutorial includes several parts: </a:t>
            </a:r>
          </a:p>
          <a:p>
            <a:pPr marL="342900" marR="0" lvl="0" indent="-342900">
              <a:lnSpc>
                <a:spcPct val="107000"/>
              </a:lnSpc>
              <a:spcBef>
                <a:spcPts val="0"/>
              </a:spcBef>
              <a:spcAft>
                <a:spcPts val="800"/>
              </a:spcAft>
              <a:buFont typeface="+mj-lt"/>
              <a:buAutoNum type="arabicParenBoth"/>
            </a:pPr>
            <a:r>
              <a:rPr lang="en-US" sz="1600" dirty="0">
                <a:effectLst/>
                <a:latin typeface="Calibri" panose="020F0502020204030204" pitchFamily="34" charset="0"/>
                <a:ea typeface="Calibri" panose="020F0502020204030204" pitchFamily="34" charset="0"/>
                <a:cs typeface="Times New Roman" panose="02020603050405020304" pitchFamily="18" charset="0"/>
              </a:rPr>
              <a:t>We begin by reviewing the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foundations</a:t>
            </a:r>
            <a:r>
              <a:rPr lang="en-US" sz="1600" dirty="0">
                <a:effectLst/>
                <a:latin typeface="Calibri" panose="020F0502020204030204" pitchFamily="34" charset="0"/>
                <a:ea typeface="Calibri" panose="020F0502020204030204" pitchFamily="34" charset="0"/>
                <a:cs typeface="Times New Roman" panose="02020603050405020304" pitchFamily="18" charset="0"/>
              </a:rPr>
              <a:t>, so that even those who’ve somehow avoided discussions of Generative AI can have a sense of what these algorithms can do and roughly how they work. This includes a no-nonsense overview of the relationships between Good Old-Fashioned AI, Machine Learning, Deep Learning, and Generative AI. It will also include a brief description of how Generative AI works. </a:t>
            </a:r>
          </a:p>
          <a:p>
            <a:pPr marL="342900" marR="0" lvl="0" indent="-342900">
              <a:lnSpc>
                <a:spcPct val="107000"/>
              </a:lnSpc>
              <a:spcBef>
                <a:spcPts val="0"/>
              </a:spcBef>
              <a:spcAft>
                <a:spcPts val="800"/>
              </a:spcAft>
              <a:buFont typeface="+mj-lt"/>
              <a:buAutoNum type="arabicParenBoth"/>
            </a:pPr>
            <a:r>
              <a:rPr lang="en-US" sz="1600" dirty="0">
                <a:effectLst/>
                <a:latin typeface="Calibri" panose="020F0502020204030204" pitchFamily="34" charset="0"/>
                <a:ea typeface="Calibri" panose="020F0502020204030204" pitchFamily="34" charset="0"/>
                <a:cs typeface="Times New Roman" panose="02020603050405020304" pitchFamily="18" charset="0"/>
              </a:rPr>
              <a:t>Next, we consider how the mirror held up by AI helps us see ourselves (as humans) in different ways, including our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biases and baser natures</a:t>
            </a:r>
            <a:r>
              <a:rPr lang="en-US" sz="1600" dirty="0">
                <a:effectLst/>
                <a:latin typeface="Calibri" panose="020F0502020204030204" pitchFamily="34" charset="0"/>
                <a:ea typeface="Calibri" panose="020F0502020204030204" pitchFamily="34" charset="0"/>
                <a:cs typeface="Times New Roman" panose="02020603050405020304" pitchFamily="18" charset="0"/>
              </a:rPr>
              <a:t> and our concepts of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intelligence and personhood</a:t>
            </a:r>
            <a:r>
              <a:rPr lang="en-US" sz="1600" dirty="0">
                <a:effectLst/>
                <a:latin typeface="Calibri" panose="020F0502020204030204" pitchFamily="34" charset="0"/>
                <a:ea typeface="Calibri" panose="020F0502020204030204" pitchFamily="34" charset="0"/>
                <a:cs typeface="Times New Roman" panose="02020603050405020304" pitchFamily="18" charset="0"/>
              </a:rPr>
              <a:t>. This section explores our very human responses to AI, including how real-world unfairness infects algorithms and how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bad actors are using Generative AI</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arenBoth"/>
            </a:pPr>
            <a:r>
              <a:rPr lang="en-US" sz="1600" dirty="0">
                <a:effectLst/>
                <a:latin typeface="Calibri" panose="020F0502020204030204" pitchFamily="34" charset="0"/>
                <a:ea typeface="Calibri" panose="020F0502020204030204" pitchFamily="34" charset="0"/>
                <a:cs typeface="Times New Roman" panose="02020603050405020304" pitchFamily="18" charset="0"/>
              </a:rPr>
              <a:t>We then explore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notions of change</a:t>
            </a:r>
            <a:r>
              <a:rPr lang="en-US" sz="1600" dirty="0">
                <a:effectLst/>
                <a:latin typeface="Calibri" panose="020F0502020204030204" pitchFamily="34" charset="0"/>
                <a:ea typeface="Calibri" panose="020F0502020204030204" pitchFamily="34" charset="0"/>
                <a:cs typeface="Times New Roman" panose="02020603050405020304" pitchFamily="18" charset="0"/>
              </a:rPr>
              <a:t> across art, culture, organizations, society, and security. How will these structures evolve as Generative AI grows more pervasive? Examples include structural changes to work, the ways we value and navigate information, new models of learning and assessment, and the increasing use of Augmented Intelligence (the pairing of humans with AI augmentation). </a:t>
            </a:r>
          </a:p>
          <a:p>
            <a:pPr marL="342900" marR="0" lvl="0" indent="-342900">
              <a:lnSpc>
                <a:spcPct val="107000"/>
              </a:lnSpc>
              <a:spcBef>
                <a:spcPts val="0"/>
              </a:spcBef>
              <a:spcAft>
                <a:spcPts val="800"/>
              </a:spcAft>
              <a:buFont typeface="+mj-lt"/>
              <a:buAutoNum type="arabicParenBoth"/>
            </a:pPr>
            <a:r>
              <a:rPr lang="en-US" sz="1600" dirty="0">
                <a:effectLst/>
                <a:latin typeface="Calibri" panose="020F0502020204030204" pitchFamily="34" charset="0"/>
                <a:ea typeface="Calibri" panose="020F0502020204030204" pitchFamily="34" charset="0"/>
                <a:cs typeface="Times New Roman" panose="02020603050405020304" pitchFamily="18" charset="0"/>
              </a:rPr>
              <a:t>Finally, we end with a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practical discussion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designed to guide attendees through thinking about different types of change (e.g., efficiencies gained within existing structures versus disruptive paradigmatic change that changes those structures all together). This section includes a focus on how Generative AI is likely to create change within their own organizations and communities and what they should be doing to influence and navigate these changes.</a:t>
            </a: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This is an exciting, if volatile new world, and perhaps, the ideas explored within this tutorial will help you find your way a little bit better.</a:t>
            </a:r>
          </a:p>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2</a:t>
            </a:fld>
            <a:endParaRPr lang="en-US">
              <a:solidFill>
                <a:srgbClr val="000000"/>
              </a:solidFill>
            </a:endParaRPr>
          </a:p>
        </p:txBody>
      </p:sp>
    </p:spTree>
    <p:extLst>
      <p:ext uri="{BB962C8B-B14F-4D97-AF65-F5344CB8AC3E}">
        <p14:creationId xmlns:p14="http://schemas.microsoft.com/office/powerpoint/2010/main" val="26961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424242"/>
                </a:solidFill>
                <a:effectLst/>
                <a:latin typeface="Helvetica" panose="020B0604020202020204" pitchFamily="34" charset="0"/>
              </a:rPr>
              <a:t>Even if you train the algorithm well, bad actors can poison it. </a:t>
            </a:r>
          </a:p>
          <a:p>
            <a:endParaRPr kumimoji="1" lang="en-US" sz="1600" b="0" i="0" u="none" strike="noStrike" kern="1200" baseline="0" dirty="0">
              <a:solidFill>
                <a:schemeClr val="tx1"/>
              </a:solidFill>
              <a:latin typeface="Arial" charset="0"/>
              <a:ea typeface="+mn-ea"/>
              <a:cs typeface="+mn-cs"/>
            </a:endParaRPr>
          </a:p>
          <a:p>
            <a:r>
              <a:rPr kumimoji="1" lang="en-US" sz="1600" b="0" i="0" u="none" strike="noStrike" kern="1200" baseline="0" dirty="0">
                <a:solidFill>
                  <a:schemeClr val="tx1"/>
                </a:solidFill>
                <a:latin typeface="Arial" charset="0"/>
                <a:ea typeface="+mn-ea"/>
                <a:cs typeface="+mn-cs"/>
              </a:rPr>
              <a:t>Case study: </a:t>
            </a:r>
            <a:r>
              <a:rPr kumimoji="1" lang="en-US" sz="1600" b="0" i="0" u="none" strike="noStrike" kern="1200" baseline="0" dirty="0" err="1">
                <a:solidFill>
                  <a:schemeClr val="tx1"/>
                </a:solidFill>
                <a:latin typeface="Arial" charset="0"/>
                <a:ea typeface="+mn-ea"/>
                <a:cs typeface="+mn-cs"/>
              </a:rPr>
              <a:t>TayTweets</a:t>
            </a:r>
            <a:r>
              <a:rPr kumimoji="1" lang="en-US" sz="1600" b="0" i="0" u="none" strike="noStrike" kern="1200" baseline="0" dirty="0">
                <a:solidFill>
                  <a:schemeClr val="tx1"/>
                </a:solidFill>
                <a:latin typeface="Arial" charset="0"/>
                <a:ea typeface="+mn-ea"/>
                <a:cs typeface="+mn-cs"/>
              </a:rPr>
              <a:t> was a chatbot created by Microsoft in 2016 that learned from Twitter users and displayed problematic behavior, including hate speech and discrimination. It was shut down by Microsoft after less than 24 hours. The incident illustrated the potential for AI to learn biases and emphasized the need for responsible AI development. (</a:t>
            </a:r>
            <a:r>
              <a:rPr lang="en-US" b="0" i="0" dirty="0">
                <a:solidFill>
                  <a:srgbClr val="424242"/>
                </a:solidFill>
                <a:effectLst/>
                <a:latin typeface="Helvetica" panose="020B0604020202020204" pitchFamily="34" charset="0"/>
              </a:rPr>
              <a:t>x</a:t>
            </a:r>
            <a:r>
              <a:rPr lang="en-US" dirty="0"/>
              <a:t>https://www.theverge.com/2016/3/24/11297050/tay-microsoft-chatbot-racist)</a:t>
            </a:r>
            <a:br>
              <a:rPr lang="en-US" dirty="0"/>
            </a:br>
            <a:endParaRPr lang="en-US" b="0" i="0" dirty="0">
              <a:solidFill>
                <a:srgbClr val="16161D"/>
              </a:solidFill>
              <a:effectLst/>
              <a:latin typeface="Helvetica Neue"/>
            </a:endParaRP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920501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for the sake of argument, that we have decent data that we’re happy with. So, what can we apply that data and ML algorithm towards?</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87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u="none" strike="noStrike" kern="1200" baseline="0" dirty="0">
                <a:solidFill>
                  <a:schemeClr val="tx1"/>
                </a:solidFill>
                <a:latin typeface="Arial" charset="0"/>
                <a:ea typeface="+mn-ea"/>
                <a:cs typeface="+mn-cs"/>
              </a:rPr>
              <a:t>It’s helpful to think about ML analysis of the past, present, or future. ML applied to current (present) datasets can describe or interpret that data. Retroactively, it can diagnose historical gaps and other relationships, such as root causes of some phenomenon. Looking forward, ML can try to predict future events or behaviors, or it can recommend actions intended to achieve certain outcomes in the future.</a:t>
            </a:r>
          </a:p>
          <a:p>
            <a:endParaRPr kumimoji="1" lang="en-US" sz="1600" b="0" i="0" u="none" strike="noStrike" kern="1200" baseline="0" dirty="0">
              <a:solidFill>
                <a:schemeClr val="tx1"/>
              </a:solidFill>
              <a:effectLst/>
              <a:latin typeface="Arial" charset="0"/>
              <a:ea typeface="+mn-ea"/>
              <a:cs typeface="+mn-cs"/>
            </a:endParaRPr>
          </a:p>
          <a:p>
            <a:r>
              <a:rPr kumimoji="1" lang="en-US" sz="1600" b="0" i="0" u="none" strike="noStrike" kern="1200" baseline="0" dirty="0">
                <a:solidFill>
                  <a:schemeClr val="tx1"/>
                </a:solidFill>
                <a:effectLst/>
                <a:latin typeface="Arial" charset="0"/>
                <a:ea typeface="+mn-ea"/>
                <a:cs typeface="+mn-cs"/>
              </a:rPr>
              <a:t>CURRENT: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Descriptive Analytics: This subfield of Analytics focuses on understanding what happened in the past and provides a summary of historical data. It can help to identify patterns and trends in data, and is often used as a starting point for more advanced forms of analysis.</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PAST: Diagnostic Analytics: Diagnostic analytics is focused on identifying the causes of past events and can be used to understand why something happened. It involves a deeper level of analysis than descriptive analytics and can help to uncover hidden insights in data. Root Cause Analysis: This subfield focuses on identifying the underlying causes of problems or failures. It involves a systematic approach to problem-solving that seeks to identify the source of an issue and develop solutions to prevent it from happening again in the future.</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FUTURE – </a:t>
            </a:r>
          </a:p>
          <a:p>
            <a:pPr marL="285750"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Predictive Analytics: This subfield uses statistical models and machine learning algorithms to make predictions about future events. It can be used to forecast sales, predict customer behavior, or identify potential risks.</a:t>
            </a:r>
          </a:p>
          <a:p>
            <a:pPr marL="285750"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Prescriptive Analytics: AI techniques used to analyze large data sets and make predictions about future events, including financial forecasting, customer behavior prediction, and predictive maintenance.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1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consider some applications of machine learning for training and education technologies:</a:t>
            </a:r>
          </a:p>
          <a:p>
            <a:endParaRPr lang="en-US" dirty="0"/>
          </a:p>
          <a:p>
            <a:r>
              <a:rPr lang="en-US" dirty="0"/>
              <a:t>In the moment, they can provide a student with hints or explanations, such as pop-up tutorial guidance </a:t>
            </a:r>
          </a:p>
          <a:p>
            <a:endParaRPr lang="en-US" dirty="0"/>
          </a:p>
          <a:p>
            <a:r>
              <a:rPr lang="en-US" dirty="0"/>
              <a:t>In the past, they can look at accumulated data to identify a trainee’s likely knowledge or skill gaps</a:t>
            </a:r>
          </a:p>
          <a:p>
            <a:endParaRPr lang="en-US" dirty="0"/>
          </a:p>
          <a:p>
            <a:r>
              <a:rPr lang="en-US" dirty="0"/>
              <a:t>In the future, they can </a:t>
            </a:r>
            <a:r>
              <a:rPr lang="en-US" i="1" u="sng" dirty="0"/>
              <a:t>predict</a:t>
            </a:r>
            <a:r>
              <a:rPr lang="en-US" i="1" dirty="0"/>
              <a:t> </a:t>
            </a:r>
            <a:r>
              <a:rPr lang="en-US" i="0" dirty="0"/>
              <a:t>what training activity will help address those gaps most effectively, and then </a:t>
            </a:r>
            <a:r>
              <a:rPr lang="en-US" i="1" u="sng" dirty="0"/>
              <a:t>prescribe</a:t>
            </a:r>
            <a:r>
              <a:rPr lang="en-US" i="0" u="none" dirty="0"/>
              <a:t> a unique learning path that optimizes that person’s outcomes</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64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AI—including ML—applications aren’t limited to learner-system interactions. Let’s think about the different ways AI could be used across a wider system.</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in the moment, they can be used by faculty to automatically grade an exam or paper. In the past, they can help an instructional designer identify gaps in a course curriculum, or they might help nudge a teacher to remind them to email a student who hasn’t been engaged for a while.</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organizations, in the moment, ML can provide a snapshot of current capability. In the past, ML can help identify the root cause of something, such as a mishap, and whether it was partially caused by training issues. And in the future, ML can help predict which students might struggle at a higher-education institution.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282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OK! I know you’re not here to learn about boring AI and last-generation ML. What about Generative AI??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961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Generative AI is a form of Deep Learning, which is a more sophisticated form of ML. Deep Learning was introduced around the </a:t>
            </a:r>
            <a:r>
              <a:rPr lang="en-US" dirty="0" err="1"/>
              <a:t>2000s</a:t>
            </a:r>
            <a:r>
              <a:rPr lang="en-US" dirty="0"/>
              <a:t>, and became good around </a:t>
            </a:r>
            <a:r>
              <a:rPr lang="en-US" dirty="0" err="1"/>
              <a:t>2010s</a:t>
            </a:r>
            <a:r>
              <a:rPr lang="en-US" dirty="0"/>
              <a:t>—with Generative AI becoming viable around 2014.</a:t>
            </a: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864122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B52F35"/>
                </a:solidFill>
                <a:latin typeface="ProximaNova-Light" panose="02000506030000020004" pitchFamily="50" charset="0"/>
              </a:rPr>
              <a:t>Generative AI refers to a set of Deep Learning techniques used to generate new, previously unseen artefacts, such as images, videos, or text.</a:t>
            </a:r>
          </a:p>
          <a:p>
            <a:pPr algn="l"/>
            <a:endParaRPr lang="en-US" sz="1800" b="0" i="0" u="none" strike="noStrike" baseline="0" dirty="0">
              <a:solidFill>
                <a:srgbClr val="B52F35"/>
              </a:solidFill>
              <a:latin typeface="ProximaNova-Light" panose="02000506030000020004" pitchFamily="50" charset="0"/>
            </a:endParaRPr>
          </a:p>
          <a:p>
            <a:pPr algn="l"/>
            <a:r>
              <a:rPr lang="en-US" sz="1800" b="0" i="0" u="none" strike="noStrike" baseline="0" dirty="0">
                <a:solidFill>
                  <a:srgbClr val="1B1B21"/>
                </a:solidFill>
                <a:latin typeface="SourceSerifVariable-Roman"/>
              </a:rPr>
              <a:t>Generative AI produces ‘new’ artefacts by uncovering and remixing patterns from old, human-created (for now) things. It takes the products of human ingenuity (or of our boredom and idle effort) and somehow makes enough sense of those creations to uncover their underlying grammar; then it mimics the languages with which they were created to wholly generate new – if technically derivative – artefacts.</a:t>
            </a:r>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25450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What can you do with Gen AI?</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We already have AI-generated text (like ChatGPT), images (like Midjourney or DALL-E), audio (like </a:t>
            </a:r>
            <a:r>
              <a:rPr lang="en-US" sz="1800" b="0" i="0" u="none" strike="noStrike" baseline="0" dirty="0" err="1">
                <a:solidFill>
                  <a:srgbClr val="1B1B21"/>
                </a:solidFill>
                <a:latin typeface="SourceSerifVariable-Roman"/>
              </a:rPr>
              <a:t>WaveNet</a:t>
            </a:r>
            <a:r>
              <a:rPr lang="en-US" sz="1800" b="0" i="0" u="none" strike="noStrike" baseline="0" dirty="0">
                <a:solidFill>
                  <a:srgbClr val="1B1B21"/>
                </a:solidFill>
                <a:latin typeface="SourceSerifVariable-Roman"/>
              </a:rPr>
              <a:t>, which can make spoken language or music), video (like </a:t>
            </a:r>
            <a:r>
              <a:rPr lang="en-US" sz="1800" b="0" i="0" u="none" strike="noStrike" baseline="0" dirty="0" err="1">
                <a:solidFill>
                  <a:srgbClr val="1B1B21"/>
                </a:solidFill>
                <a:latin typeface="SourceSerifVariable-Roman"/>
              </a:rPr>
              <a:t>DeepDream</a:t>
            </a:r>
            <a:r>
              <a:rPr lang="en-US" sz="1800" b="0" i="0" u="none" strike="noStrike" baseline="0" dirty="0">
                <a:solidFill>
                  <a:srgbClr val="1B1B21"/>
                </a:solidFill>
                <a:latin typeface="SourceSerifVariable-Roman"/>
              </a:rPr>
              <a:t>), 3D (like </a:t>
            </a:r>
            <a:r>
              <a:rPr lang="en-US" sz="1800" b="0" i="0" u="none" strike="noStrike" baseline="0" dirty="0" err="1">
                <a:solidFill>
                  <a:srgbClr val="1B1B21"/>
                </a:solidFill>
                <a:latin typeface="SourceSerifVariable-Roman"/>
              </a:rPr>
              <a:t>GANverse3D</a:t>
            </a:r>
            <a:r>
              <a:rPr lang="en-US" sz="1800" b="0" i="0" u="none" strike="noStrike" baseline="0" dirty="0">
                <a:solidFill>
                  <a:srgbClr val="1B1B21"/>
                </a:solidFill>
                <a:latin typeface="SourceSerifVariable-Roman"/>
              </a:rPr>
              <a:t>, which can generate three-dimensional models of objects, scenes, or people), and gamers (like AlphaGo, which can learn to play complex games at a superhuman level). And we’ve barely begun. </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In the near future, we can imagine AI creating more complex artefacts. Anything and everything that humans can create and feed into a computer in some form can be mimicked and blended by Generative AI – faster and with less effort than any human can achieve. And unlike us, it doesn’t require a coffee to get started and isn’t particularly concerned about whether you say ‘thank you’ or ‘that’s brilliant’ at the end of the day.</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Or to put it yet another way: Generative AI can produce any type of digital artefact that humans can make, as long as the AI has a large enough data set from which to draw.</a:t>
            </a:r>
            <a:endParaRPr lang="en-US" sz="1800"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01008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Generative AI is a form of Deep Learning, which is a kind of data-hungry Machine Learning… </a:t>
            </a:r>
            <a:br>
              <a:rPr lang="en-US" dirty="0"/>
            </a:br>
            <a:br>
              <a:rPr lang="en-US" dirty="0"/>
            </a:br>
            <a:r>
              <a:rPr lang="en-US" dirty="0"/>
              <a:t>Which means that </a:t>
            </a:r>
            <a:r>
              <a:rPr lang="en-US" sz="1800" b="0" i="0" u="none" strike="noStrike" baseline="0" dirty="0">
                <a:solidFill>
                  <a:srgbClr val="1B1B21"/>
                </a:solidFill>
                <a:latin typeface="SourceSerifVariable-Roman"/>
              </a:rPr>
              <a:t>data are the lifeblood of Generative AI.</a:t>
            </a:r>
            <a:br>
              <a:rPr lang="en-US" sz="1800" b="0" i="0" u="none" strike="noStrike" baseline="0" dirty="0">
                <a:solidFill>
                  <a:srgbClr val="1B1B21"/>
                </a:solidFill>
                <a:latin typeface="SourceSerifVariable-Roman"/>
              </a:rPr>
            </a:br>
            <a:br>
              <a:rPr lang="en-US" sz="1800" b="0" i="0" u="none" strike="noStrike" baseline="0" dirty="0">
                <a:solidFill>
                  <a:srgbClr val="1B1B21"/>
                </a:solidFill>
                <a:latin typeface="SourceSerifVariable-Roman"/>
              </a:rPr>
            </a:br>
            <a:r>
              <a:rPr lang="en-US" sz="1800" b="0" i="0" u="none" strike="noStrike" baseline="0" dirty="0">
                <a:solidFill>
                  <a:srgbClr val="1B1B21"/>
                </a:solidFill>
                <a:latin typeface="SourceSerifVariable-Roman"/>
              </a:rPr>
              <a:t>But to delve a bit deeper, it’s helpful to note that, similar to an automotive engine, the performance of Generative AI depends on a few factors: the quality and quantity of the ‘fuel’ (data), design and complexity of the ‘engine’ (AI model), and computational power available for development.</a:t>
            </a:r>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68802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The recent hype has created an ‘Emperor’s New Clothes’ moment for a lot of us. We may have had some fuzzy notions about AI before, but now, it feels like we’re all expected to have informed opinions about how Generative AI, Deepfakes, and Large Language Models will change the world.</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So, let’s begin at the beginning.</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321858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1B1B21"/>
                </a:solidFill>
                <a:latin typeface="SourceSerifVariable-Roman"/>
              </a:rPr>
              <a:t>Algorithms need a vast amount of data. Exactly how much is an evolving art; there seems to be a point of diminishing returns where increasing the amount of data used to train an algorithm begins to have little impact (at least with current model designs). Even so, that point is massive. </a:t>
            </a:r>
            <a:r>
              <a:rPr kumimoji="1" lang="en-US" sz="1600" b="0" i="0" u="none" strike="noStrike" kern="1200" baseline="0" dirty="0">
                <a:solidFill>
                  <a:schemeClr val="tx1"/>
                </a:solidFill>
                <a:latin typeface="Arial" charset="0"/>
                <a:ea typeface="+mn-ea"/>
                <a:cs typeface="+mn-cs"/>
              </a:rPr>
              <a:t>For example, </a:t>
            </a:r>
            <a:r>
              <a:rPr lang="en-US" b="0" i="0" dirty="0">
                <a:solidFill>
                  <a:srgbClr val="D1D5DB"/>
                </a:solidFill>
                <a:effectLst/>
                <a:latin typeface="Söhne"/>
              </a:rPr>
              <a:t>ChatGPT was trained on a massive dataset of text from the internet called the </a:t>
            </a:r>
            <a:r>
              <a:rPr lang="en-US" b="0" i="0" dirty="0" err="1">
                <a:solidFill>
                  <a:srgbClr val="D1D5DB"/>
                </a:solidFill>
                <a:effectLst/>
                <a:latin typeface="Söhne"/>
              </a:rPr>
              <a:t>WebText</a:t>
            </a:r>
            <a:r>
              <a:rPr lang="en-US" b="0" i="0" dirty="0">
                <a:solidFill>
                  <a:srgbClr val="D1D5DB"/>
                </a:solidFill>
                <a:effectLst/>
                <a:latin typeface="Söhne"/>
              </a:rPr>
              <a:t> corpus, which contains over 8 million documents totaling around 40 GB of text. </a:t>
            </a:r>
            <a:r>
              <a:rPr lang="en-US" b="0" i="0" dirty="0">
                <a:solidFill>
                  <a:srgbClr val="333333"/>
                </a:solidFill>
                <a:effectLst/>
                <a:latin typeface="open-sans"/>
              </a:rPr>
              <a:t>This included a whopping </a:t>
            </a:r>
            <a:r>
              <a:rPr lang="en-US" b="0" i="0" dirty="0" err="1">
                <a:solidFill>
                  <a:srgbClr val="333333"/>
                </a:solidFill>
                <a:effectLst/>
                <a:latin typeface="open-sans"/>
              </a:rPr>
              <a:t>570GB</a:t>
            </a:r>
            <a:r>
              <a:rPr lang="en-US" b="0" i="0" dirty="0">
                <a:solidFill>
                  <a:srgbClr val="333333"/>
                </a:solidFill>
                <a:effectLst/>
                <a:latin typeface="open-sans"/>
              </a:rPr>
              <a:t> of data obtained from books, </a:t>
            </a:r>
            <a:r>
              <a:rPr lang="en-US" b="0" i="0" dirty="0" err="1">
                <a:solidFill>
                  <a:srgbClr val="333333"/>
                </a:solidFill>
                <a:effectLst/>
                <a:latin typeface="open-sans"/>
              </a:rPr>
              <a:t>webtexts</a:t>
            </a:r>
            <a:r>
              <a:rPr lang="en-US" b="0" i="0" dirty="0">
                <a:solidFill>
                  <a:srgbClr val="333333"/>
                </a:solidFill>
                <a:effectLst/>
                <a:latin typeface="open-sans"/>
              </a:rPr>
              <a:t>, Wikipedia, articles and other pieces of writing on the internet. To be even more exact, 300 billion words were fed into the system. </a:t>
            </a:r>
            <a:r>
              <a:rPr lang="en-US" b="0" i="0" dirty="0">
                <a:solidFill>
                  <a:srgbClr val="D1D5DB"/>
                </a:solidFill>
                <a:effectLst/>
                <a:latin typeface="Söhne"/>
              </a:rPr>
              <a:t>In addition to the </a:t>
            </a:r>
            <a:r>
              <a:rPr lang="en-US" b="0" i="0" dirty="0" err="1">
                <a:solidFill>
                  <a:srgbClr val="D1D5DB"/>
                </a:solidFill>
                <a:effectLst/>
                <a:latin typeface="Söhne"/>
              </a:rPr>
              <a:t>WebText</a:t>
            </a:r>
            <a:r>
              <a:rPr lang="en-US" b="0" i="0" dirty="0">
                <a:solidFill>
                  <a:srgbClr val="D1D5DB"/>
                </a:solidFill>
                <a:effectLst/>
                <a:latin typeface="Söhne"/>
              </a:rPr>
              <a:t> corpus, ChatGPT was also trained on other large datasets such as </a:t>
            </a:r>
            <a:r>
              <a:rPr lang="en-US" b="0" i="0" dirty="0" err="1">
                <a:solidFill>
                  <a:srgbClr val="D1D5DB"/>
                </a:solidFill>
                <a:effectLst/>
                <a:latin typeface="Söhne"/>
              </a:rPr>
              <a:t>Books1</a:t>
            </a:r>
            <a:r>
              <a:rPr lang="en-US" b="0" i="0" dirty="0">
                <a:solidFill>
                  <a:srgbClr val="D1D5DB"/>
                </a:solidFill>
                <a:effectLst/>
                <a:latin typeface="Söhne"/>
              </a:rPr>
              <a:t> and </a:t>
            </a:r>
            <a:r>
              <a:rPr lang="en-US" b="0" i="0" dirty="0" err="1">
                <a:solidFill>
                  <a:srgbClr val="D1D5DB"/>
                </a:solidFill>
                <a:effectLst/>
                <a:latin typeface="Söhne"/>
              </a:rPr>
              <a:t>Books2</a:t>
            </a:r>
            <a:r>
              <a:rPr lang="en-US" b="0" i="0" dirty="0">
                <a:solidFill>
                  <a:srgbClr val="D1D5DB"/>
                </a:solidFill>
                <a:effectLst/>
                <a:latin typeface="Söhne"/>
              </a:rPr>
              <a:t>, which contain over 11,000 books in total.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D1D5DB"/>
              </a:solidFill>
              <a:effectLst/>
              <a:latin typeface="Söhne"/>
            </a:endParaRPr>
          </a:p>
          <a:p>
            <a:pPr algn="l"/>
            <a:r>
              <a:rPr lang="en-US" sz="1800" b="0" i="0" u="none" strike="noStrike" baseline="0" dirty="0">
                <a:solidFill>
                  <a:srgbClr val="1B1B21"/>
                </a:solidFill>
                <a:latin typeface="SourceSerifVariable-Roman"/>
              </a:rPr>
              <a:t>In addition to size, the quality of the data is crucial. Although techniques can sometimes offset the impact of undersized data sets, no </a:t>
            </a:r>
            <a:r>
              <a:rPr lang="en-US" sz="1800" b="0" i="1" u="none" strike="noStrike" baseline="0" dirty="0">
                <a:solidFill>
                  <a:srgbClr val="1B1B21"/>
                </a:solidFill>
                <a:latin typeface="SourceSerifVariable-Italic"/>
              </a:rPr>
              <a:t>quantity </a:t>
            </a:r>
            <a:r>
              <a:rPr lang="en-US" sz="1800" b="0" i="0" u="none" strike="noStrike" baseline="0" dirty="0">
                <a:solidFill>
                  <a:srgbClr val="1B1B21"/>
                </a:solidFill>
                <a:latin typeface="SourceSerifVariable-Roman"/>
              </a:rPr>
              <a:t>of data can compensate for a lack of </a:t>
            </a:r>
            <a:r>
              <a:rPr lang="en-US" sz="1800" b="0" i="1" u="none" strike="noStrike" baseline="0" dirty="0">
                <a:solidFill>
                  <a:srgbClr val="1B1B21"/>
                </a:solidFill>
                <a:latin typeface="SourceSerifVariable-Italic"/>
              </a:rPr>
              <a:t>quality </a:t>
            </a:r>
            <a:r>
              <a:rPr lang="en-US" sz="1800" b="0" i="0" u="none" strike="noStrike" baseline="0" dirty="0">
                <a:solidFill>
                  <a:srgbClr val="1B1B21"/>
                </a:solidFill>
                <a:latin typeface="SourceSerifVariable-Roman"/>
              </a:rPr>
              <a:t>(such as diverse and relevant) data.</a:t>
            </a:r>
            <a:endParaRPr lang="en-US" b="0" i="0"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D1D5DB"/>
              </a:solidFill>
              <a:effectLst/>
              <a:latin typeface="Söhne"/>
            </a:endParaRPr>
          </a:p>
          <a:p>
            <a:endParaRPr lang="en-US" b="0" i="0" dirty="0">
              <a:solidFill>
                <a:srgbClr val="292929"/>
              </a:solidFill>
              <a:effectLst/>
              <a:latin typeface="charter"/>
            </a:endParaRPr>
          </a:p>
          <a:p>
            <a:r>
              <a:rPr lang="en-US" b="0" i="0" u="sng" dirty="0">
                <a:solidFill>
                  <a:srgbClr val="292929"/>
                </a:solidFill>
                <a:effectLst/>
                <a:latin typeface="charter"/>
              </a:rPr>
              <a:t>Sources:</a:t>
            </a:r>
          </a:p>
          <a:p>
            <a:r>
              <a:rPr lang="en-US" b="0" i="0" dirty="0">
                <a:solidFill>
                  <a:srgbClr val="292929"/>
                </a:solidFill>
                <a:effectLst/>
                <a:latin typeface="charter"/>
              </a:rPr>
              <a:t>https://lifearchitect.ai/whats-in-my-ai/</a:t>
            </a:r>
          </a:p>
          <a:p>
            <a:r>
              <a:rPr lang="en-US" dirty="0"/>
              <a:t>https://www.sciencefocus.com/future-technology/gpt-3</a:t>
            </a:r>
          </a:p>
          <a:p>
            <a:pPr algn="l"/>
            <a:r>
              <a:rPr lang="en-US" b="0" i="0" dirty="0">
                <a:solidFill>
                  <a:srgbClr val="333333"/>
                </a:solidFill>
                <a:effectLst/>
                <a:latin typeface="open-sans"/>
              </a:rPr>
              <a:t>https://www.fierceelectronics.com/sensors/chatgpt-runs-10k-nvidia-training-gpus-potential-thousands-more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749293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The performance of a model is also affected by its design – its ‘parameters’ or internal settings. They’re like the knobs and switches that a model uses to make sense of data.</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Or more concretely, they’re mathematical values that articulate the relationships among small pieces of the data, such as the likelihood that any given word (‘sweet’) will follow another (‘bitter’) in a Large Language Model.</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More parameters can make a model more accurate and </a:t>
            </a:r>
            <a:r>
              <a:rPr lang="en-US" sz="1800" b="0" i="0" u="none" strike="noStrike" baseline="0" dirty="0" err="1">
                <a:solidFill>
                  <a:srgbClr val="1B1B21"/>
                </a:solidFill>
                <a:latin typeface="SourceSerifVariable-Roman"/>
              </a:rPr>
              <a:t>generalisable</a:t>
            </a:r>
            <a:r>
              <a:rPr lang="en-US" sz="1800" b="0" i="0" u="none" strike="noStrike" baseline="0" dirty="0">
                <a:solidFill>
                  <a:srgbClr val="1B1B21"/>
                </a:solidFill>
                <a:latin typeface="SourceSerifVariable-Roman"/>
              </a:rPr>
              <a:t>, but they also add complexity and computational and memory demands. For perspective, </a:t>
            </a:r>
            <a:r>
              <a:rPr lang="en-US" sz="1800" b="0" i="0" u="none" strike="noStrike" baseline="0" dirty="0" err="1">
                <a:solidFill>
                  <a:srgbClr val="1B1B21"/>
                </a:solidFill>
                <a:latin typeface="SourceSerifVariable-Roman"/>
              </a:rPr>
              <a:t>GPT</a:t>
            </a:r>
            <a:r>
              <a:rPr lang="en-US" sz="1800" b="0" i="0" u="none" strike="noStrike" baseline="0" dirty="0">
                <a:solidFill>
                  <a:srgbClr val="1B1B21"/>
                </a:solidFill>
                <a:latin typeface="SourceSerifVariable-Roman"/>
              </a:rPr>
              <a:t>-4 (OpenAI’s language model at the core of ChatGPT) is said to have over 1.7 trillion parameters.</a:t>
            </a:r>
          </a:p>
          <a:p>
            <a:pPr algn="l"/>
            <a:endParaRPr lang="en-US" sz="1800" b="0" i="0" u="none" strike="noStrike" baseline="0" dirty="0">
              <a:solidFill>
                <a:srgbClr val="1B1B21"/>
              </a:solidFill>
              <a:latin typeface="SourceSerifVariable-Roman"/>
            </a:endParaRPr>
          </a:p>
          <a:p>
            <a:pPr algn="l"/>
            <a:r>
              <a:rPr lang="en-US" sz="1800" b="0" i="0" u="sng" strike="noStrike" baseline="0" dirty="0">
                <a:solidFill>
                  <a:srgbClr val="1B1B21"/>
                </a:solidFill>
                <a:latin typeface="SourceSerifVariable-Roman"/>
              </a:rPr>
              <a:t>Source</a:t>
            </a:r>
          </a:p>
          <a:p>
            <a:pPr algn="l"/>
            <a:r>
              <a:rPr lang="en-US" sz="1800" b="0" i="0" u="none" strike="noStrike" baseline="0" dirty="0">
                <a:solidFill>
                  <a:srgbClr val="000000"/>
                </a:solidFill>
                <a:latin typeface="SourceSerifVariable-Roman"/>
              </a:rPr>
              <a:t>Schreiner, M. (2023, June 11). </a:t>
            </a:r>
            <a:r>
              <a:rPr lang="en-US" sz="1800" b="0" i="0" u="none" strike="noStrike" baseline="0" dirty="0" err="1">
                <a:solidFill>
                  <a:srgbClr val="000000"/>
                </a:solidFill>
                <a:latin typeface="SourceSerifVariable-Roman"/>
              </a:rPr>
              <a:t>GPT</a:t>
            </a:r>
            <a:r>
              <a:rPr lang="en-US" sz="1800" b="0" i="0" u="none" strike="noStrike" baseline="0" dirty="0">
                <a:solidFill>
                  <a:srgbClr val="000000"/>
                </a:solidFill>
                <a:latin typeface="SourceSerifVariable-Roman"/>
              </a:rPr>
              <a:t>-4 architecture, data sets, costs and more leaked. </a:t>
            </a:r>
            <a:r>
              <a:rPr lang="en-US" sz="1800" b="0" i="1" u="none" strike="noStrike" baseline="0" dirty="0">
                <a:solidFill>
                  <a:srgbClr val="000000"/>
                </a:solidFill>
                <a:latin typeface="SourceSerifVariable-Italic"/>
              </a:rPr>
              <a:t>The Decoder. </a:t>
            </a:r>
            <a:r>
              <a:rPr lang="en-US" sz="1800" b="0" i="0" u="none" strike="noStrike" baseline="0" dirty="0">
                <a:solidFill>
                  <a:srgbClr val="B52F35"/>
                </a:solidFill>
                <a:latin typeface="SourceSerifVariable-Roman"/>
              </a:rPr>
              <a:t>https://the-decoder. com/</a:t>
            </a:r>
            <a:r>
              <a:rPr lang="en-US" sz="1800" b="0" i="0" u="none" strike="noStrike" baseline="0" dirty="0" err="1">
                <a:solidFill>
                  <a:srgbClr val="B52F35"/>
                </a:solidFill>
                <a:latin typeface="SourceSerifVariable-Roman"/>
              </a:rPr>
              <a:t>gpt</a:t>
            </a:r>
            <a:r>
              <a:rPr lang="en-US" sz="1800" b="0" i="0" u="none" strike="noStrike" baseline="0" dirty="0">
                <a:solidFill>
                  <a:srgbClr val="B52F35"/>
                </a:solidFill>
                <a:latin typeface="SourceSerifVariable-Roman"/>
              </a:rPr>
              <a:t>-4-architecture-datasets-costs-and-</a:t>
            </a:r>
            <a:r>
              <a:rPr lang="en-US" sz="1800" b="0" i="0" u="none" strike="noStrike" baseline="0" dirty="0" err="1">
                <a:solidFill>
                  <a:srgbClr val="B52F35"/>
                </a:solidFill>
                <a:latin typeface="SourceSerifVariable-Roman"/>
              </a:rPr>
              <a:t>moreleaked</a:t>
            </a:r>
            <a:endParaRPr lang="en-US" sz="1800" b="0" i="0" u="none" strike="noStrike" baseline="0" dirty="0">
              <a:solidFill>
                <a:srgbClr val="1B1B21"/>
              </a:solidFill>
              <a:latin typeface="SourceSerifVariable-Roman"/>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2478738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Finally, available computing power is a limiting factor. Training sophisticated Generative AI requires a lot of servers, electricity, and Graphical Processing Units (GPUs), which are advanced electronic circuits originally designed for processing images and videos (hence the name) but that are now used for various complex calculations. This means that hardware, time, and budget all limit how much an algorithm can be trained. To give a sense of scale, </a:t>
            </a:r>
            <a:r>
              <a:rPr lang="en-US" sz="1800" b="0" i="0" u="none" strike="noStrike" baseline="0" dirty="0" err="1">
                <a:solidFill>
                  <a:srgbClr val="1B1B21"/>
                </a:solidFill>
                <a:latin typeface="SourceSerifVariable-Roman"/>
              </a:rPr>
              <a:t>GPT</a:t>
            </a:r>
            <a:r>
              <a:rPr lang="en-US" sz="1800" b="0" i="0" u="none" strike="noStrike" baseline="0" dirty="0">
                <a:solidFill>
                  <a:srgbClr val="1B1B21"/>
                </a:solidFill>
                <a:latin typeface="SourceSerifVariable-Roman"/>
              </a:rPr>
              <a:t>-4 is estimated to have cost $63 million USD in compute-power resources to train it.</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The competition for these resources is serious. We’ve seen international posturing among the USA, Taiwan, and China to secure GPUs. And we’ve witnessed major scuffles in big-name companies (e.g., Facebook aka “Meta”), with critical AI developers quitting in protest over a lack of access to sufficient resources to train their models.</a:t>
            </a:r>
          </a:p>
          <a:p>
            <a:pPr algn="l"/>
            <a:endParaRPr lang="en-US" sz="1800" b="0" i="0" u="none" strike="noStrike" baseline="0" dirty="0">
              <a:solidFill>
                <a:srgbClr val="1B1B21"/>
              </a:solidFill>
              <a:latin typeface="SourceSerifVariable-Roman"/>
            </a:endParaRPr>
          </a:p>
          <a:p>
            <a:pPr algn="l"/>
            <a:r>
              <a:rPr lang="en-US" sz="1800" b="0" i="0" u="sng" strike="noStrike" baseline="0" dirty="0">
                <a:solidFill>
                  <a:srgbClr val="1B1B21"/>
                </a:solidFill>
                <a:latin typeface="SourceSerifVariable-Roman"/>
              </a:rPr>
              <a:t>Sources</a:t>
            </a:r>
          </a:p>
          <a:p>
            <a:pPr algn="l"/>
            <a:r>
              <a:rPr lang="en-US" sz="1800" b="0" i="0" u="none" strike="noStrike" baseline="0" dirty="0">
                <a:solidFill>
                  <a:srgbClr val="000000"/>
                </a:solidFill>
                <a:latin typeface="SourceSerifVariable-Roman"/>
              </a:rPr>
              <a:t>Schreiner, M. (2023, June 11). </a:t>
            </a:r>
            <a:r>
              <a:rPr lang="en-US" sz="1800" b="0" i="0" u="none" strike="noStrike" baseline="0" dirty="0" err="1">
                <a:solidFill>
                  <a:srgbClr val="000000"/>
                </a:solidFill>
                <a:latin typeface="SourceSerifVariable-Roman"/>
              </a:rPr>
              <a:t>GPT</a:t>
            </a:r>
            <a:r>
              <a:rPr lang="en-US" sz="1800" b="0" i="0" u="none" strike="noStrike" baseline="0" dirty="0">
                <a:solidFill>
                  <a:srgbClr val="000000"/>
                </a:solidFill>
                <a:latin typeface="SourceSerifVariable-Roman"/>
              </a:rPr>
              <a:t>-4 architecture, data sets, costs and more leaked. </a:t>
            </a:r>
            <a:r>
              <a:rPr lang="en-US" sz="1800" b="0" i="1" u="none" strike="noStrike" baseline="0" dirty="0">
                <a:solidFill>
                  <a:srgbClr val="000000"/>
                </a:solidFill>
                <a:latin typeface="SourceSerifVariable-Italic"/>
              </a:rPr>
              <a:t>The Decoder. </a:t>
            </a:r>
            <a:r>
              <a:rPr lang="en-US" sz="1800" b="0" i="0" u="none" strike="noStrike" baseline="0" dirty="0">
                <a:solidFill>
                  <a:srgbClr val="B52F35"/>
                </a:solidFill>
                <a:latin typeface="SourceSerifVariable-Roman"/>
              </a:rPr>
              <a:t>https://the-decoder.com/gpt-4-architecture-datasets-costs-and-moreleaked</a:t>
            </a:r>
          </a:p>
          <a:p>
            <a:pPr algn="l"/>
            <a:r>
              <a:rPr lang="en-US" sz="1800" b="0" i="0" u="none" strike="noStrike" baseline="0" dirty="0" err="1">
                <a:solidFill>
                  <a:srgbClr val="000000"/>
                </a:solidFill>
                <a:latin typeface="SourceSerifVariable-Roman"/>
              </a:rPr>
              <a:t>Shivakumar</a:t>
            </a:r>
            <a:r>
              <a:rPr lang="en-US" sz="1800" b="0" i="0" u="none" strike="noStrike" baseline="0" dirty="0">
                <a:solidFill>
                  <a:srgbClr val="000000"/>
                </a:solidFill>
                <a:latin typeface="SourceSerifVariable-Roman"/>
              </a:rPr>
              <a:t>, S. &amp; </a:t>
            </a:r>
            <a:r>
              <a:rPr lang="en-US" sz="1800" b="0" i="0" u="none" strike="noStrike" baseline="0" dirty="0" err="1">
                <a:solidFill>
                  <a:srgbClr val="000000"/>
                </a:solidFill>
                <a:latin typeface="SourceSerifVariable-Roman"/>
              </a:rPr>
              <a:t>Wessner</a:t>
            </a:r>
            <a:r>
              <a:rPr lang="en-US" sz="1800" b="0" i="0" u="none" strike="noStrike" baseline="0" dirty="0">
                <a:solidFill>
                  <a:srgbClr val="000000"/>
                </a:solidFill>
                <a:latin typeface="SourceSerifVariable-Roman"/>
              </a:rPr>
              <a:t>, C. (2022, June 8). </a:t>
            </a:r>
            <a:r>
              <a:rPr lang="en-US" sz="1800" b="0" i="1" u="none" strike="noStrike" baseline="0" dirty="0">
                <a:solidFill>
                  <a:srgbClr val="000000"/>
                </a:solidFill>
                <a:latin typeface="SourceSerifVariable-Italic"/>
              </a:rPr>
              <a:t>Semiconductors and national defense: What are the stakes? </a:t>
            </a:r>
            <a:r>
              <a:rPr lang="en-US" sz="1800" b="0" i="0" u="none" strike="noStrike" baseline="0" dirty="0">
                <a:solidFill>
                  <a:srgbClr val="000000"/>
                </a:solidFill>
                <a:latin typeface="SourceSerifVariable-Roman"/>
              </a:rPr>
              <a:t>Center for Strategic and International Studies. </a:t>
            </a:r>
            <a:r>
              <a:rPr lang="en-US" sz="1800" b="0" i="0" u="none" strike="noStrike" baseline="0" dirty="0">
                <a:solidFill>
                  <a:srgbClr val="B52F35"/>
                </a:solidFill>
                <a:latin typeface="SourceSerifVariable-Roman"/>
              </a:rPr>
              <a:t>https://www.csis.org/analysis/semiconductors-and-national-defense-what-are-stakes</a:t>
            </a:r>
          </a:p>
          <a:p>
            <a:pPr algn="l"/>
            <a:r>
              <a:rPr lang="en-US" sz="1800" b="0" i="0" u="none" strike="noStrike" baseline="0" dirty="0">
                <a:solidFill>
                  <a:srgbClr val="000000"/>
                </a:solidFill>
                <a:latin typeface="SourceSerifVariable-Roman"/>
              </a:rPr>
              <a:t>Huang, K. &amp; </a:t>
            </a:r>
            <a:r>
              <a:rPr lang="en-US" sz="1800" b="0" i="0" u="none" strike="noStrike" baseline="0" dirty="0" err="1">
                <a:solidFill>
                  <a:srgbClr val="000000"/>
                </a:solidFill>
                <a:latin typeface="SourceSerifVariable-Roman"/>
              </a:rPr>
              <a:t>O’Regan</a:t>
            </a:r>
            <a:r>
              <a:rPr lang="en-US" sz="1800" b="0" i="0" u="none" strike="noStrike" baseline="0" dirty="0">
                <a:solidFill>
                  <a:srgbClr val="000000"/>
                </a:solidFill>
                <a:latin typeface="SourceSerifVariable-Roman"/>
              </a:rPr>
              <a:t>, S.V. (2023, Sept. 5). Inside Meta’s AI drama: Internal feuds over compute power. </a:t>
            </a:r>
            <a:r>
              <a:rPr lang="en-US" sz="1800" b="0" i="1" u="none" strike="noStrike" baseline="0" dirty="0">
                <a:solidFill>
                  <a:srgbClr val="000000"/>
                </a:solidFill>
                <a:latin typeface="SourceSerifVariable-Italic"/>
              </a:rPr>
              <a:t>The Information. </a:t>
            </a:r>
            <a:r>
              <a:rPr lang="en-US" sz="1800" b="0" i="0" u="none" strike="noStrike" baseline="0" dirty="0">
                <a:solidFill>
                  <a:srgbClr val="B52F35"/>
                </a:solidFill>
                <a:latin typeface="SourceSerifVariable-Roman"/>
              </a:rPr>
              <a:t>https://www.theinformation.com/articles/inside-metas-ai-drama-internal-feuds-over-compute-power</a:t>
            </a:r>
            <a:endParaRPr lang="en-US" sz="1800" b="0" i="0" u="none" strike="noStrike" baseline="0" dirty="0">
              <a:solidFill>
                <a:srgbClr val="1B1B21"/>
              </a:solidFill>
              <a:latin typeface="SourceSerifVariable-Roman"/>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3399091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Humanum in Machina = Human in the Machine</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Wade anywhere into the discussion about Generative AI and it’s only a short amount of time before someone will mention ‘bias’. </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And rightly so. We live in an unequal and inequitable world, and the last thing we need is for new technologies to perpetuate or exacerbate historical discrimination.</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913126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bias come from? </a:t>
            </a:r>
          </a:p>
          <a:p>
            <a:endParaRPr lang="en-US" dirty="0"/>
          </a:p>
          <a:p>
            <a:pPr marL="0" indent="0" algn="l">
              <a:buNone/>
            </a:pPr>
            <a:r>
              <a:rPr lang="en-US" sz="1800" b="0" i="0" u="none" strike="noStrike" baseline="0" dirty="0">
                <a:solidFill>
                  <a:srgbClr val="1B1B21"/>
                </a:solidFill>
                <a:latin typeface="SourceSerifVariable-Roman"/>
              </a:rPr>
              <a:t>Insufficient or biased data can lead to poor results and inaccurate predictions, and this lies behind much of what we see as bias in outputs today.</a:t>
            </a:r>
          </a:p>
          <a:p>
            <a:pPr marL="0" indent="0" algn="l">
              <a:buNone/>
            </a:pPr>
            <a:endParaRPr lang="en-US" sz="1800" b="0" i="0" u="none" strike="noStrike" baseline="0" dirty="0">
              <a:solidFill>
                <a:srgbClr val="1B1B21"/>
              </a:solidFill>
              <a:latin typeface="SourceSerifVariable-Roman"/>
            </a:endParaRPr>
          </a:p>
          <a:p>
            <a:pPr marL="342900" indent="-342900" algn="l">
              <a:buAutoNum type="arabicPeriod"/>
            </a:pPr>
            <a:r>
              <a:rPr lang="en-US" sz="1800" b="0" i="0" u="none" strike="noStrike" baseline="0" dirty="0">
                <a:solidFill>
                  <a:srgbClr val="1B1B21"/>
                </a:solidFill>
                <a:latin typeface="SourceSerifVariable-Roman"/>
              </a:rPr>
              <a:t>In some cases, bad actors may feed toxic data as fuel into our engines to pollute them for malicious effects.</a:t>
            </a:r>
          </a:p>
          <a:p>
            <a:pPr marL="342900" indent="-342900" algn="l">
              <a:buAutoNum type="arabicPeriod"/>
            </a:pPr>
            <a:r>
              <a:rPr lang="en-US" sz="1800" b="0" i="0" u="none" strike="noStrike" baseline="0" dirty="0">
                <a:solidFill>
                  <a:srgbClr val="1B1B21"/>
                </a:solidFill>
                <a:latin typeface="SourceSerifVariable-Roman"/>
              </a:rPr>
              <a:t>In other cases, we’ve starved the engine, giving it too little petrol – too few or insufficiently diverse inputs.</a:t>
            </a:r>
          </a:p>
          <a:p>
            <a:pPr marL="342900" indent="-342900" algn="l">
              <a:buAutoNum type="arabicPeriod"/>
            </a:pPr>
            <a:r>
              <a:rPr lang="en-US" sz="1800" b="0" i="0" u="none" strike="noStrike" baseline="0" dirty="0">
                <a:solidFill>
                  <a:srgbClr val="1B1B21"/>
                </a:solidFill>
                <a:latin typeface="SourceSerifVariable-Roman"/>
              </a:rPr>
              <a:t>Very often, though, the bias is inherent in the contexts in which the AI is deployed – or, at least, in how we (flawed humans) make sense of and digitize those contexts.</a:t>
            </a:r>
          </a:p>
          <a:p>
            <a:pPr marL="342900" indent="-342900" algn="l">
              <a:buAutoNum type="arabicPeriod"/>
            </a:pPr>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For example, a Machine Learning algorithm trained on data from </a:t>
            </a:r>
            <a:r>
              <a:rPr lang="en-US" sz="1800" b="0" i="0" u="none" strike="noStrike" baseline="0" dirty="0" err="1">
                <a:solidFill>
                  <a:srgbClr val="1B1B21"/>
                </a:solidFill>
                <a:latin typeface="SourceSerifVariable-Roman"/>
              </a:rPr>
              <a:t>standardised</a:t>
            </a:r>
            <a:r>
              <a:rPr lang="en-US" sz="1800" b="0" i="0" u="none" strike="noStrike" baseline="0" dirty="0">
                <a:solidFill>
                  <a:srgbClr val="1B1B21"/>
                </a:solidFill>
                <a:latin typeface="SourceSerifVariable-Roman"/>
              </a:rPr>
              <a:t> assessments might </a:t>
            </a:r>
            <a:r>
              <a:rPr lang="en-US" sz="1800" b="0" i="0" u="none" strike="noStrike" baseline="0" dirty="0" err="1">
                <a:solidFill>
                  <a:srgbClr val="1B1B21"/>
                </a:solidFill>
                <a:latin typeface="SourceSerifVariable-Roman"/>
              </a:rPr>
              <a:t>penalise</a:t>
            </a:r>
            <a:r>
              <a:rPr lang="en-US" sz="1800" b="0" i="0" u="none" strike="noStrike" baseline="0" dirty="0">
                <a:solidFill>
                  <a:srgbClr val="1B1B21"/>
                </a:solidFill>
                <a:latin typeface="SourceSerifVariable-Roman"/>
              </a:rPr>
              <a:t> students from poorer backgrounds because it’s learnt the pattern that underprivileged students tend to score lower, then assumes that this historical sociological problem is a reliable feature of the system, an axiom to rely upon and propagate. Whilst social attitudes are slowly evolving, the vast majority of our historical written and visual records represent social models that have become outdated.</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If you look at earnings data for the last thousand years, those trends will show a bias </a:t>
            </a:r>
            <a:r>
              <a:rPr lang="en-US" sz="1800" b="0" i="0" u="none" strike="noStrike" baseline="0" dirty="0" err="1">
                <a:solidFill>
                  <a:srgbClr val="1B1B21"/>
                </a:solidFill>
                <a:latin typeface="SourceSerifVariable-Roman"/>
              </a:rPr>
              <a:t>favouring</a:t>
            </a:r>
            <a:r>
              <a:rPr lang="en-US" sz="1800" b="0" i="0" u="none" strike="noStrike" baseline="0" dirty="0">
                <a:solidFill>
                  <a:srgbClr val="1B1B21"/>
                </a:solidFill>
                <a:latin typeface="SourceSerifVariable-Roman"/>
              </a:rPr>
              <a:t> men because, for much of that time, only men would earn money or own property. And certainly it was mainly the men dictating what the record keepers captured. Even today, when we nominally have HR and legal mechanisms in place to ensure gender parity, few would argue that we truly have it, as the Amazon hiring algorithm disaster demonstrated only a decade ago. AI has no emotion. It doesn’t ‘care’ (nor even ‘understand’) what social disparity is. It simply identifies patterns. If we flawed humans have created patterns of inequity or bias, then the algorithm is merely the mirror through which we view ourselves – a powerful lens through which to self-evaluate and, perhaps, look for clues about how we might evolve.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6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B1B21"/>
                </a:solidFill>
                <a:latin typeface="SourceSerifVariable-Roman"/>
              </a:rPr>
              <a:t>It may seem like there’s an obvious answer to correct for inherent bias in our data sets, but it’s not so easy….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535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challenge is the “black box” problem. That is, we can’t “see into” Generative AI algorithms to see how they’re producing results. </a:t>
            </a:r>
          </a:p>
          <a:p>
            <a:endParaRPr lang="en-US" dirty="0"/>
          </a:p>
          <a:p>
            <a:pPr algn="l"/>
            <a:r>
              <a:rPr lang="en-US" sz="1800" b="0" i="0" u="none" strike="noStrike" baseline="0" dirty="0">
                <a:solidFill>
                  <a:srgbClr val="1B1B21"/>
                </a:solidFill>
                <a:latin typeface="SourceSerifVariable-Roman"/>
              </a:rPr>
              <a:t>We simply can’t crack open the algorithms and read their mechanical thoughts. The language of Generative AI is numbers – an unreadable and impenetrable array of them. </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In an artificial neural network, each discrete ‘feature’ in a data set, such as each word in the English language or even more granular linguistic parts, like word roots and prefixes, is a node. The connections between nodes are analogous to our biological ‘synapses’, and in artificial neural networks these connections are weighted. The weights reflect the statistical relationships between nodes. Such relationships are some of those model parameters we discussed in Part 1 – the knobs and switches that make the algorithms work. Formally, these values are stored in something called a co-occurrence matrix – a table of numbers that represents the probability of different words appearing together. In our example, those weights could reflect the probability of a certain word, such as ‘bank’, appearing in the same sentence as another word, such as ‘left’ or ‘river’ or ‘money’; or of ‘left’ appearing with ‘right’, or ‘right’ with ‘incomprehensible’ or ‘surreptitious’, and so on. This quickly turns into an explosion of connections.</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Of course, language is more complex than a series of two-dimensional relationships. Often, the same word has different meanings and connotations. Context matters too, so additional factors need to be accounted for. ChatGPT employs a co-occurrence matrix with over 12,000 different dimensions</a:t>
            </a:r>
          </a:p>
          <a:p>
            <a:pPr algn="l"/>
            <a:r>
              <a:rPr lang="en-US" sz="1800" b="0" i="0" u="none" strike="noStrike" baseline="0" dirty="0">
                <a:solidFill>
                  <a:srgbClr val="1B1B21"/>
                </a:solidFill>
                <a:latin typeface="SourceSerifVariable-Roman"/>
              </a:rPr>
              <a:t>to determine the likelihood of ‘word co-occurrence’. Multiplied out across the thousands by thousands of English words, these numbers exceed our capacity to </a:t>
            </a:r>
            <a:r>
              <a:rPr lang="en-US" sz="1800" b="0" i="0" u="none" strike="noStrike" baseline="0" dirty="0" err="1">
                <a:solidFill>
                  <a:srgbClr val="1B1B21"/>
                </a:solidFill>
                <a:latin typeface="SourceSerifVariable-Roman"/>
              </a:rPr>
              <a:t>visualise</a:t>
            </a:r>
            <a:r>
              <a:rPr lang="en-US" sz="1800" b="0" i="0" u="none" strike="noStrike" baseline="0" dirty="0">
                <a:solidFill>
                  <a:srgbClr val="1B1B21"/>
                </a:solidFill>
                <a:latin typeface="SourceSerifVariable-Roman"/>
              </a:rPr>
              <a:t>. We’re unable to interrogate the billions (or often trillions) of mathematical relationships that define Generative AI models. It’s an uninterpretable language.</a:t>
            </a:r>
          </a:p>
          <a:p>
            <a:pPr algn="l"/>
            <a:endParaRPr lang="en-US" sz="1800" b="0" i="0" u="none" strike="noStrike" baseline="0" dirty="0">
              <a:solidFill>
                <a:srgbClr val="1B1B21"/>
              </a:solidFill>
              <a:latin typeface="SourceSerifVariable-Roman"/>
            </a:endParaRPr>
          </a:p>
          <a:p>
            <a:pPr algn="l"/>
            <a:r>
              <a:rPr lang="en-US" sz="1800" b="0" i="0" u="sng" strike="noStrike" baseline="0" dirty="0">
                <a:solidFill>
                  <a:srgbClr val="1B1B21"/>
                </a:solidFill>
                <a:latin typeface="SourceSerifVariable-Roman"/>
              </a:rPr>
              <a:t>Source</a:t>
            </a:r>
          </a:p>
          <a:p>
            <a:pPr algn="l"/>
            <a:r>
              <a:rPr lang="en-US" sz="1800" b="0" i="0" u="none" strike="noStrike" baseline="0" dirty="0">
                <a:solidFill>
                  <a:srgbClr val="000000"/>
                </a:solidFill>
                <a:latin typeface="SourceSerifVariable-Roman"/>
              </a:rPr>
              <a:t>Each of these tokens is converted (by a single-layer neural net) into an embedding vector (of length 768 for </a:t>
            </a:r>
            <a:r>
              <a:rPr lang="en-US" sz="1800" b="0" i="0" u="none" strike="noStrike" baseline="0" dirty="0" err="1">
                <a:solidFill>
                  <a:srgbClr val="000000"/>
                </a:solidFill>
                <a:latin typeface="SourceSerifVariable-Roman"/>
              </a:rPr>
              <a:t>GPT</a:t>
            </a:r>
            <a:r>
              <a:rPr lang="en-US" sz="1800" b="0" i="0" u="none" strike="noStrike" baseline="0" dirty="0">
                <a:solidFill>
                  <a:srgbClr val="000000"/>
                </a:solidFill>
                <a:latin typeface="SourceSerifVariable-Roman"/>
              </a:rPr>
              <a:t>-2 and 12,288 for ChatGPT’s </a:t>
            </a:r>
            <a:r>
              <a:rPr lang="en-US" sz="1800" b="0" i="0" u="none" strike="noStrike" baseline="0" dirty="0" err="1">
                <a:solidFill>
                  <a:srgbClr val="000000"/>
                </a:solidFill>
                <a:latin typeface="SourceSerifVariable-Roman"/>
              </a:rPr>
              <a:t>GPT</a:t>
            </a:r>
            <a:r>
              <a:rPr lang="en-US" sz="1800" b="0" i="0" u="none" strike="noStrike" baseline="0" dirty="0">
                <a:solidFill>
                  <a:srgbClr val="000000"/>
                </a:solidFill>
                <a:latin typeface="SourceSerifVariable-Roman"/>
              </a:rPr>
              <a:t>-3). See: Wolfram, S. (2023, Feb. 14). What is ChatGPT doing . . . and why does it work? </a:t>
            </a:r>
            <a:r>
              <a:rPr lang="en-US" sz="1800" b="0" i="1" u="none" strike="noStrike" baseline="0" dirty="0">
                <a:solidFill>
                  <a:srgbClr val="000000"/>
                </a:solidFill>
                <a:latin typeface="SourceSerifVariable-Italic"/>
              </a:rPr>
              <a:t>Stephen Wolfram Writings </a:t>
            </a:r>
            <a:r>
              <a:rPr lang="en-US" sz="1800" b="0" i="0" u="none" strike="noStrike" baseline="0" dirty="0">
                <a:solidFill>
                  <a:srgbClr val="000000"/>
                </a:solidFill>
                <a:latin typeface="SourceSerifVariable-Roman"/>
              </a:rPr>
              <a:t>[blog]. </a:t>
            </a:r>
            <a:r>
              <a:rPr lang="en-US" sz="1800" b="0" i="0" u="none" strike="noStrike" baseline="0" dirty="0">
                <a:solidFill>
                  <a:srgbClr val="B52F35"/>
                </a:solidFill>
                <a:latin typeface="SourceSerifVariable-Roman"/>
              </a:rPr>
              <a:t>https://writings.stephenwolfram.</a:t>
            </a:r>
          </a:p>
          <a:p>
            <a:pPr algn="l"/>
            <a:r>
              <a:rPr lang="en-US" sz="1800" b="0" i="0" u="none" strike="noStrike" baseline="0" dirty="0">
                <a:solidFill>
                  <a:srgbClr val="B52F35"/>
                </a:solidFill>
                <a:latin typeface="SourceSerifVariable-Roman"/>
              </a:rPr>
              <a:t>com/2023/02/what-is-</a:t>
            </a:r>
            <a:r>
              <a:rPr lang="en-US" sz="1800" b="0" i="0" u="none" strike="noStrike" baseline="0" dirty="0" err="1">
                <a:solidFill>
                  <a:srgbClr val="B52F35"/>
                </a:solidFill>
                <a:latin typeface="SourceSerifVariable-Roman"/>
              </a:rPr>
              <a:t>chatgpt</a:t>
            </a:r>
            <a:r>
              <a:rPr lang="en-US" sz="1800" b="0" i="0" u="none" strike="noStrike" baseline="0" dirty="0">
                <a:solidFill>
                  <a:srgbClr val="B52F35"/>
                </a:solidFill>
                <a:latin typeface="SourceSerifVariable-Roman"/>
              </a:rPr>
              <a:t>-doing-and-</a:t>
            </a:r>
            <a:r>
              <a:rPr lang="en-US" sz="1800" b="0" i="0" u="none" strike="noStrike" baseline="0" dirty="0" err="1">
                <a:solidFill>
                  <a:srgbClr val="B52F35"/>
                </a:solidFill>
                <a:latin typeface="SourceSerifVariable-Roman"/>
              </a:rPr>
              <a:t>whydoes</a:t>
            </a:r>
            <a:r>
              <a:rPr lang="en-US" sz="1800" b="0" i="0" u="none" strike="noStrike" baseline="0" dirty="0">
                <a:solidFill>
                  <a:srgbClr val="B52F35"/>
                </a:solidFill>
                <a:latin typeface="SourceSerifVariable-Roman"/>
              </a:rPr>
              <a:t>-it-work</a:t>
            </a:r>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414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These algorithms don’t include instructions like ‘rate underprivileged children lower’ or ‘don’t hire women’. Instead, they include things like </a:t>
            </a:r>
            <a:r>
              <a:rPr lang="en-US" sz="1800" b="0" i="1" u="none" strike="noStrike" baseline="0" dirty="0">
                <a:solidFill>
                  <a:srgbClr val="1B1B21"/>
                </a:solidFill>
                <a:latin typeface="CenturySchoolbook-Italic"/>
              </a:rPr>
              <a:t>S</a:t>
            </a:r>
            <a:r>
              <a:rPr lang="en-US" sz="1800" b="0" i="0" u="none" strike="noStrike" baseline="0" dirty="0">
                <a:solidFill>
                  <a:srgbClr val="1B1B21"/>
                </a:solidFill>
                <a:latin typeface="SourceSerifVariable-Roman"/>
              </a:rPr>
              <a:t>(</a:t>
            </a:r>
            <a:r>
              <a:rPr lang="en-US" sz="1800" b="0" i="1" u="none" strike="noStrike" baseline="0" dirty="0">
                <a:solidFill>
                  <a:srgbClr val="1B1B21"/>
                </a:solidFill>
                <a:latin typeface="CenturySchoolbook-Italic"/>
              </a:rPr>
              <a:t>x</a:t>
            </a:r>
            <a:r>
              <a:rPr lang="en-US" sz="1800" b="0" i="0" u="none" strike="noStrike" baseline="0" dirty="0">
                <a:solidFill>
                  <a:srgbClr val="1B1B21"/>
                </a:solidFill>
                <a:latin typeface="SourceSerifVariable-Roman"/>
              </a:rPr>
              <a:t>) = 1 ÷ (1 + </a:t>
            </a:r>
            <a:r>
              <a:rPr lang="en-US" sz="1800" b="0" i="1" u="none" strike="noStrike" baseline="0" dirty="0">
                <a:solidFill>
                  <a:srgbClr val="1B1B21"/>
                </a:solidFill>
                <a:latin typeface="CenturySchoolbook-Italic"/>
              </a:rPr>
              <a:t>e</a:t>
            </a:r>
            <a:r>
              <a:rPr lang="en-US" sz="1800" b="0" i="0" u="none" strike="noStrike" baseline="0" dirty="0">
                <a:solidFill>
                  <a:srgbClr val="1B1B21"/>
                </a:solidFill>
                <a:latin typeface="SourceSerifVariable-Roman"/>
              </a:rPr>
              <a:t>-</a:t>
            </a:r>
            <a:r>
              <a:rPr lang="en-US" sz="1800" b="0" i="1" u="none" strike="noStrike" baseline="0" dirty="0">
                <a:solidFill>
                  <a:srgbClr val="1B1B21"/>
                </a:solidFill>
                <a:latin typeface="CenturySchoolbook-Italic"/>
              </a:rPr>
              <a:t>x</a:t>
            </a:r>
            <a:r>
              <a:rPr lang="en-US" sz="1800" b="0" i="0" u="none" strike="noStrike" baseline="0" dirty="0">
                <a:solidFill>
                  <a:srgbClr val="1B1B21"/>
                </a:solidFill>
                <a:latin typeface="SourceSerifVariable-Roman"/>
              </a:rPr>
              <a:t>) concealed within masses of similar mathematical functions.</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This is the famous black box problem of Machine Learning. Neither we nor the algorithms can explain the patterns they’ve learnt. The coherent output they produce emerges from an inconceivable system.</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These algorithms only ‘know’ mathematical functions – patterns in the data. And we have no idea what features the algorithm is using.</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Even if we unpacked the algorithm and could ‘see into’ the N-dimensional numerical complexity it produced, we probably wouldn’t understand the features it uses or have names for those concepts.</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What are the implications of this complexity for our current discussion on bias and error? For one, we can’t ask the algorithm ‘why?’</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AI engineers are working on this problem from a technological perspective within the nascent field of Explainable AI. They’re trying to find ways to make the invisible visible, to illuminate the black box a bit more. But even if they succeed, we still have to overcome the bias inherent in the data or that emerges due to our interactions with an unwitting algorithm.</a:t>
            </a:r>
            <a:endParaRPr lang="en-US" sz="1800" dirty="0"/>
          </a:p>
          <a:p>
            <a:pPr algn="l"/>
            <a:endParaRPr lang="en-US" sz="1800" b="0" i="0" u="none" strike="noStrike" baseline="0" dirty="0">
              <a:solidFill>
                <a:srgbClr val="1B1B21"/>
              </a:solidFill>
              <a:latin typeface="SourceSerifVariable-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43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AI engineers are working on this problem from a technological perspective within the nascent field of Explainable AI. They’re trying to find ways to make the invisible visible, to illuminate the black box a bit more. But even if they succeed, we still have to overcome the bias inherent in the data or that emerges due to our interactions with an unwitting algorithm.</a:t>
            </a:r>
            <a:endParaRPr lang="en-US" sz="1800" dirty="0"/>
          </a:p>
          <a:p>
            <a:pPr algn="l"/>
            <a:endParaRPr lang="en-US" sz="1800" b="0" i="0" u="none" strike="noStrike" baseline="0" dirty="0">
              <a:solidFill>
                <a:srgbClr val="1B1B21"/>
              </a:solidFill>
              <a:latin typeface="SourceSerifVariable-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503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Surely, we can create rules to overcome bias, like the American ‘Affirmative Action’ </a:t>
            </a:r>
            <a:r>
              <a:rPr lang="en-US" sz="1800" b="0" i="0" u="none" strike="noStrike" baseline="0" dirty="0" err="1">
                <a:solidFill>
                  <a:srgbClr val="1B1B21"/>
                </a:solidFill>
                <a:latin typeface="SourceSerifVariable-Roman"/>
              </a:rPr>
              <a:t>programme</a:t>
            </a:r>
            <a:r>
              <a:rPr lang="en-US" sz="1800" b="0" i="0" u="none" strike="noStrike" baseline="0" dirty="0">
                <a:solidFill>
                  <a:srgbClr val="1B1B21"/>
                </a:solidFill>
                <a:latin typeface="SourceSerifVariable-Roman"/>
              </a:rPr>
              <a:t> has done in its attempts to address racial inequalities or the gender quotas that India and Norway have enacted for their leaders.</a:t>
            </a:r>
            <a:r>
              <a:rPr lang="en-US" sz="1800" b="0" i="1" u="none" strike="noStrike" baseline="0" dirty="0">
                <a:solidFill>
                  <a:srgbClr val="1B1B21"/>
                </a:solidFill>
                <a:latin typeface="SourceSerifVariable-Italic"/>
              </a:rPr>
              <a:t> </a:t>
            </a:r>
            <a:r>
              <a:rPr lang="en-US" sz="1800" b="0" i="0" u="none" strike="noStrike" baseline="0" dirty="0">
                <a:solidFill>
                  <a:srgbClr val="1B1B21"/>
                </a:solidFill>
                <a:latin typeface="SourceSerifVariable-Italic"/>
              </a:rPr>
              <a:t>(And, of course we’re very good at this and never cause controversy with our “fixes,” right?)</a:t>
            </a:r>
          </a:p>
          <a:p>
            <a:pPr algn="l"/>
            <a:endParaRPr lang="en-US" sz="1800" b="0" i="0" u="none" strike="noStrike" baseline="0" dirty="0">
              <a:solidFill>
                <a:srgbClr val="1B1B21"/>
              </a:solidFill>
              <a:latin typeface="SourceSerifVariable-Italic"/>
            </a:endParaRPr>
          </a:p>
          <a:p>
            <a:pPr algn="l"/>
            <a:r>
              <a:rPr lang="en-US" sz="1800" b="0" i="0" u="none" strike="noStrike" baseline="0" dirty="0">
                <a:solidFill>
                  <a:srgbClr val="1B1B21"/>
                </a:solidFill>
                <a:latin typeface="SourceSerifVariable-Italic"/>
              </a:rPr>
              <a:t>1. So, we can ask our </a:t>
            </a:r>
            <a:r>
              <a:rPr lang="en-US" sz="1800" b="0" i="0" u="none" strike="noStrike" baseline="0" dirty="0" err="1">
                <a:solidFill>
                  <a:srgbClr val="1B1B21"/>
                </a:solidFill>
                <a:latin typeface="SourceSerifVariable-Italic"/>
              </a:rPr>
              <a:t>GOFAI</a:t>
            </a:r>
            <a:r>
              <a:rPr lang="en-US" sz="1800" b="0" i="0" u="none" strike="noStrike" baseline="0" dirty="0">
                <a:solidFill>
                  <a:srgbClr val="1B1B21"/>
                </a:solidFill>
                <a:latin typeface="SourceSerifVariable-Italic"/>
              </a:rPr>
              <a:t> developers to put in some guard rails, to overlay requirements on the algorithm. </a:t>
            </a:r>
            <a:br>
              <a:rPr lang="en-US" sz="1800" b="0" i="0" u="none" strike="noStrike" baseline="0" dirty="0">
                <a:solidFill>
                  <a:srgbClr val="1B1B21"/>
                </a:solidFill>
                <a:latin typeface="SourceSerifVariable-Italic"/>
              </a:rPr>
            </a:br>
            <a:r>
              <a:rPr lang="en-US" sz="1800" b="0" i="0" u="none" strike="noStrike" baseline="0" dirty="0">
                <a:solidFill>
                  <a:srgbClr val="1B1B21"/>
                </a:solidFill>
                <a:latin typeface="SourceSerifVariable-Italic"/>
              </a:rPr>
              <a:t>2. Or we can crowdsource the solution. </a:t>
            </a:r>
          </a:p>
          <a:p>
            <a:pPr algn="l"/>
            <a:endParaRPr lang="en-US" sz="1800" b="0" i="0" u="none" strike="noStrike" baseline="0" dirty="0">
              <a:solidFill>
                <a:srgbClr val="1B1B21"/>
              </a:solidFill>
              <a:latin typeface="SourceSerifVariable-Italic"/>
            </a:endParaRPr>
          </a:p>
          <a:p>
            <a:pPr algn="l"/>
            <a:r>
              <a:rPr lang="en-US" sz="1800" b="0" i="0" u="none" strike="noStrike" baseline="0" dirty="0">
                <a:solidFill>
                  <a:srgbClr val="1B1B21"/>
                </a:solidFill>
                <a:latin typeface="SourceSerifVariable-Roman"/>
              </a:rPr>
              <a:t>Let’s go back to the infamous Microsoft Tay again. ChatGPT learnt from the ‘Lesson of Tay’, and its developers established rules, over and above the patterns found in the training data, to ensure its outputs align with certain values, such as helpfulness and harmlessness. To train this, Open AI (the company that makes ChatGPT) hired around forty people to review the chatbot’s early outputs and rate its statements for those desirable qualities, gradually fine-tuning the algorithm’s performance. A variety of approaches can be used, whether tuning a model with Reinforcement Learning (like the ChatGPT example above) layering rules over the Machine Learning output. So, this sort of multi-layered approach seems to have solved our problem, except .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54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AI (Artificial Intelligence) is an overarching category that describes software that does human-like things, like problem solving, searching, recognizing patterns, perceiving the world, using (human) languages, making decisions, making predictions, and learning. AI includes several subfields, including natural language processing, computer vision, robotics, cognitive computing, and Machine Learning (ML). </a:t>
            </a: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4193682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Even if we had perfect clarity into the algorithms and were certain of our methods for programming guardrails around them, and even if we had a bias-spotting machine that manually corrected potential anomalies in our patterns, how would we use it? Which humans could we trust to have the competence and clarity to make things truly safe? </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It’s one thing to have 40 people rate the helpfulness of messages from a novelty chatbot; it’s quite another to try to manage predictive policing algorithms or Generative AI that produces new medicinal drug combinations. How do we manage bias when the stakes are higher, more ephemeral, or outright polemical? For instance, should we tell the predictive policing algorithms to ignore race as a feature of the patterns it learns? That seems like a good start; except it’s been tried. Those policing algorithms already exclude race from their training data sets, but other factors, such as socioeconomic background, education, and </a:t>
            </a:r>
            <a:r>
              <a:rPr lang="en-US" sz="1800" b="0" i="0" u="none" strike="noStrike" baseline="0" dirty="0" err="1">
                <a:solidFill>
                  <a:srgbClr val="1B1B21"/>
                </a:solidFill>
                <a:latin typeface="SourceSerifVariable-Roman"/>
              </a:rPr>
              <a:t>neighbourhood</a:t>
            </a:r>
            <a:r>
              <a:rPr lang="en-US" sz="1800" b="0" i="0" u="none" strike="noStrike" baseline="0" dirty="0">
                <a:solidFill>
                  <a:srgbClr val="1B1B21"/>
                </a:solidFill>
                <a:latin typeface="SourceSerifVariable-Roman"/>
              </a:rPr>
              <a:t>, end up serving as proxies.</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After all, we’re addressing systematic biases that are interwoven into our reality, not merely isolated characteristics we can so easily ignore. That’s what brought us to this problem in the first place: the algorithms are identifying real-world patterns – deep, reliable, and repeatable across large sets of</a:t>
            </a:r>
          </a:p>
          <a:p>
            <a:pPr algn="l"/>
            <a:r>
              <a:rPr lang="en-US" sz="1800" b="0" i="0" u="none" strike="noStrike" baseline="0" dirty="0">
                <a:solidFill>
                  <a:srgbClr val="1B1B21"/>
                </a:solidFill>
                <a:latin typeface="SourceSerifVariable-Roman"/>
              </a:rPr>
              <a:t>examples. And this returns us to our original question: Who among us has the competence and clarity to define the correct rules that will eliminate bias without tilting the scales in another unbalanced direction or causing other unintended consequences?</a:t>
            </a: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490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Perhaps it would be better for us to simply eschew AI for anything serious. Let it entertain us with clever images or assist us with menial writing but forego its use in weightier situations. </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Some regulators in the European Union are advocating for this path, </a:t>
            </a:r>
            <a:r>
              <a:rPr lang="en-US" sz="1800" b="0" i="0" u="none" strike="noStrike" baseline="0" dirty="0" err="1">
                <a:solidFill>
                  <a:srgbClr val="1B1B21"/>
                </a:solidFill>
                <a:latin typeface="SourceSerifVariable-Roman"/>
              </a:rPr>
              <a:t>emphasising</a:t>
            </a:r>
            <a:r>
              <a:rPr lang="en-US" sz="1800" b="0" i="0" u="none" strike="noStrike" baseline="0" dirty="0">
                <a:solidFill>
                  <a:srgbClr val="1B1B21"/>
                </a:solidFill>
                <a:latin typeface="SourceSerifVariable-Roman"/>
              </a:rPr>
              <a:t> the need for caution or restricting the use of AI in the most sensitive situations, such as for predictive policing and biometric surveillance. Similarly, the North Atlantic Treaty </a:t>
            </a:r>
            <a:r>
              <a:rPr lang="en-US" sz="1800" b="0" i="0" u="none" strike="noStrike" baseline="0" dirty="0" err="1">
                <a:solidFill>
                  <a:srgbClr val="1B1B21"/>
                </a:solidFill>
                <a:latin typeface="SourceSerifVariable-Roman"/>
              </a:rPr>
              <a:t>Organisation</a:t>
            </a:r>
            <a:r>
              <a:rPr lang="en-US" sz="1800" b="0" i="0" u="none" strike="noStrike" baseline="0" dirty="0">
                <a:solidFill>
                  <a:srgbClr val="1B1B21"/>
                </a:solidFill>
                <a:latin typeface="SourceSerifVariable-Roman"/>
              </a:rPr>
              <a:t> (NATO) has adopted</a:t>
            </a:r>
          </a:p>
          <a:p>
            <a:pPr algn="l"/>
            <a:r>
              <a:rPr lang="en-US" sz="1800" b="0" i="0" u="none" strike="noStrike" baseline="0" dirty="0">
                <a:solidFill>
                  <a:srgbClr val="1B1B21"/>
                </a:solidFill>
                <a:latin typeface="SourceSerifVariable-Roman"/>
              </a:rPr>
              <a:t>‘Principles of Responsible Use’, limiting military applications of AI. Other countries have even banned (what we might consider) low-stakes Generative AI because of its perceived bias. For instance, China and Russia have embargoed ChatGPT, claiming it spreads misinformation. What, in our WEIRD (Western, Educated, </a:t>
            </a:r>
            <a:r>
              <a:rPr lang="en-US" sz="1800" b="0" i="0" u="none" strike="noStrike" baseline="0" dirty="0" err="1">
                <a:solidFill>
                  <a:srgbClr val="1B1B21"/>
                </a:solidFill>
                <a:latin typeface="SourceSerifVariable-Roman"/>
              </a:rPr>
              <a:t>Industrialised</a:t>
            </a:r>
            <a:r>
              <a:rPr lang="en-US" sz="1800" b="0" i="0" u="none" strike="noStrike" baseline="0" dirty="0">
                <a:solidFill>
                  <a:srgbClr val="1B1B21"/>
                </a:solidFill>
                <a:latin typeface="SourceSerifVariable-Roman"/>
              </a:rPr>
              <a:t>, Rich, and Democratic) cultures, we might say is merely a summary of our worldviews, others may perceive as cultural imperialism, and more isolationist nations might even argue that it’s a biased distortion (whether or not that argument comes from a place of sincerity).</a:t>
            </a:r>
          </a:p>
          <a:p>
            <a:pPr algn="l"/>
            <a:endParaRPr lang="en-US" sz="1800" b="0" i="0" u="none" strike="noStrike" baseline="0" dirty="0">
              <a:solidFill>
                <a:srgbClr val="1B1B21"/>
              </a:solidFill>
              <a:latin typeface="SourceSerifVariable-Roman"/>
            </a:endParaRPr>
          </a:p>
          <a:p>
            <a:pPr algn="l"/>
            <a:r>
              <a:rPr lang="en-US" u="sng" dirty="0"/>
              <a:t>Sources</a:t>
            </a:r>
          </a:p>
          <a:p>
            <a:pPr algn="l"/>
            <a:r>
              <a:rPr lang="fr-FR" sz="1800" b="0" i="0" u="none" strike="noStrike" baseline="0" dirty="0" err="1">
                <a:solidFill>
                  <a:srgbClr val="000000"/>
                </a:solidFill>
                <a:latin typeface="SourceSerifVariable-Roman"/>
              </a:rPr>
              <a:t>Borak</a:t>
            </a:r>
            <a:r>
              <a:rPr lang="fr-FR" sz="1800" b="0" i="0" u="none" strike="noStrike" baseline="0" dirty="0">
                <a:solidFill>
                  <a:srgbClr val="000000"/>
                </a:solidFill>
                <a:latin typeface="SourceSerifVariable-Roman"/>
              </a:rPr>
              <a:t>, M. (2023, June 14). EU </a:t>
            </a:r>
            <a:r>
              <a:rPr lang="fr-FR" sz="1800" b="0" i="0" u="none" strike="noStrike" baseline="0" dirty="0" err="1">
                <a:solidFill>
                  <a:srgbClr val="000000"/>
                </a:solidFill>
                <a:latin typeface="SourceSerifVariable-Roman"/>
              </a:rPr>
              <a:t>Parliament</a:t>
            </a:r>
            <a:r>
              <a:rPr lang="fr-FR" sz="1800" b="0" i="0" u="none" strike="noStrike" baseline="0" dirty="0">
                <a:solidFill>
                  <a:srgbClr val="000000"/>
                </a:solidFill>
                <a:latin typeface="SourceSerifVariable-Roman"/>
              </a:rPr>
              <a:t> </a:t>
            </a:r>
            <a:r>
              <a:rPr lang="fr-FR" sz="1800" b="0" i="0" u="none" strike="noStrike" baseline="0" dirty="0" err="1">
                <a:solidFill>
                  <a:srgbClr val="000000"/>
                </a:solidFill>
                <a:latin typeface="SourceSerifVariable-Roman"/>
              </a:rPr>
              <a:t>approves</a:t>
            </a:r>
            <a:r>
              <a:rPr lang="fr-FR" sz="1800" b="0" i="0" u="none" strike="noStrike" baseline="0" dirty="0">
                <a:solidFill>
                  <a:srgbClr val="000000"/>
                </a:solidFill>
                <a:latin typeface="SourceSerifVariable-Roman"/>
              </a:rPr>
              <a:t> AI </a:t>
            </a:r>
            <a:r>
              <a:rPr lang="fr-FR" sz="1800" b="0" i="0" u="none" strike="noStrike" baseline="0" dirty="0" err="1">
                <a:solidFill>
                  <a:srgbClr val="000000"/>
                </a:solidFill>
                <a:latin typeface="SourceSerifVariable-Roman"/>
              </a:rPr>
              <a:t>Act</a:t>
            </a:r>
            <a:r>
              <a:rPr lang="fr-FR" sz="1800" b="0" i="0" u="none" strike="noStrike" baseline="0" dirty="0">
                <a:solidFill>
                  <a:srgbClr val="000000"/>
                </a:solidFill>
                <a:latin typeface="SourceSerifVariable-Roman"/>
              </a:rPr>
              <a:t> </a:t>
            </a:r>
            <a:r>
              <a:rPr lang="en-US" sz="1800" b="0" i="0" u="none" strike="noStrike" baseline="0" dirty="0">
                <a:solidFill>
                  <a:srgbClr val="000000"/>
                </a:solidFill>
                <a:latin typeface="SourceSerifVariable-Roman"/>
              </a:rPr>
              <a:t>amid heated biometrics debates. </a:t>
            </a:r>
            <a:r>
              <a:rPr lang="en-US" sz="1800" b="0" i="1" u="none" strike="noStrike" baseline="0" dirty="0">
                <a:solidFill>
                  <a:srgbClr val="000000"/>
                </a:solidFill>
                <a:latin typeface="SourceSerifVariable-Italic"/>
              </a:rPr>
              <a:t>Biometric Update. </a:t>
            </a:r>
            <a:r>
              <a:rPr lang="en-US" sz="1800" b="0" i="0" u="none" strike="noStrike" baseline="0" dirty="0">
                <a:solidFill>
                  <a:srgbClr val="B52F35"/>
                </a:solidFill>
                <a:latin typeface="SourceSerifVariable-Roman"/>
              </a:rPr>
              <a:t>https://www.biometricupdate.com/202306/eu-parliament-approves-ai-act-amid-heated-biometrics-debates</a:t>
            </a:r>
          </a:p>
          <a:p>
            <a:pPr algn="l"/>
            <a:r>
              <a:rPr lang="en-US" sz="1800" b="0" i="0" u="none" strike="noStrike" baseline="0" dirty="0" err="1">
                <a:solidFill>
                  <a:srgbClr val="000000"/>
                </a:solidFill>
                <a:latin typeface="SourceSerifVariable-Roman"/>
              </a:rPr>
              <a:t>Soare</a:t>
            </a:r>
            <a:r>
              <a:rPr lang="en-US" sz="1800" b="0" i="0" u="none" strike="noStrike" baseline="0" dirty="0">
                <a:solidFill>
                  <a:srgbClr val="000000"/>
                </a:solidFill>
                <a:latin typeface="SourceSerifVariable-Roman"/>
              </a:rPr>
              <a:t>, S.R. (2021, Nov. 19). Algorithmic power, NATO and artificial intelligence. </a:t>
            </a:r>
            <a:r>
              <a:rPr lang="en-US" sz="1800" b="0" i="1" u="none" strike="noStrike" baseline="0" dirty="0">
                <a:solidFill>
                  <a:srgbClr val="000000"/>
                </a:solidFill>
                <a:latin typeface="SourceSerifVariable-Italic"/>
              </a:rPr>
              <a:t>International Institute for Strategic </a:t>
            </a:r>
            <a:r>
              <a:rPr lang="nl-NL" sz="1800" b="0" i="1" u="none" strike="noStrike" baseline="0" dirty="0">
                <a:solidFill>
                  <a:srgbClr val="000000"/>
                </a:solidFill>
                <a:latin typeface="SourceSerifVariable-Italic"/>
              </a:rPr>
              <a:t>Studies. </a:t>
            </a:r>
            <a:r>
              <a:rPr lang="nl-NL" sz="1800" b="0" i="0" u="none" strike="noStrike" baseline="0" dirty="0">
                <a:solidFill>
                  <a:srgbClr val="B52F35"/>
                </a:solidFill>
                <a:latin typeface="SourceSerifVariable-Roman"/>
              </a:rPr>
              <a:t>https://www.iiss.org/sv/online-analysis/military-</a:t>
            </a:r>
            <a:r>
              <a:rPr lang="en-US" sz="1800" b="0" i="0" u="none" strike="noStrike" baseline="0" dirty="0">
                <a:solidFill>
                  <a:srgbClr val="B52F35"/>
                </a:solidFill>
                <a:latin typeface="SourceSerifVariable-Roman"/>
              </a:rPr>
              <a:t>balance/2021/11/algorithmic-power-</a:t>
            </a:r>
            <a:r>
              <a:rPr lang="en-US" sz="1800" b="0" i="0" u="none" strike="noStrike" baseline="0" dirty="0" err="1">
                <a:solidFill>
                  <a:srgbClr val="B52F35"/>
                </a:solidFill>
                <a:latin typeface="SourceSerifVariable-Roman"/>
              </a:rPr>
              <a:t>nato</a:t>
            </a:r>
            <a:r>
              <a:rPr lang="en-US" sz="1800" b="0" i="0" u="none" strike="noStrike" baseline="0" dirty="0">
                <a:solidFill>
                  <a:srgbClr val="B52F35"/>
                </a:solidFill>
                <a:latin typeface="SourceSerifVariable-Roman"/>
              </a:rPr>
              <a:t>-and-artificial-intelligence</a:t>
            </a:r>
          </a:p>
          <a:p>
            <a:pPr algn="l"/>
            <a:endParaRPr lang="en-US" sz="1800" b="0" i="0" u="none" strike="noStrike" baseline="0" dirty="0">
              <a:solidFill>
                <a:srgbClr val="B52F35"/>
              </a:solidFill>
              <a:latin typeface="SourceSerifVariable-Roman"/>
            </a:endParaRPr>
          </a:p>
          <a:p>
            <a:pPr algn="l"/>
            <a:r>
              <a:rPr lang="en-US" sz="1800" b="0" i="0" u="none" strike="noStrike" baseline="0" dirty="0">
                <a:solidFill>
                  <a:srgbClr val="000000"/>
                </a:solidFill>
                <a:latin typeface="SourceSerifVariable-Roman"/>
              </a:rPr>
              <a:t>Regarding China: Davidson, H. (2023, Feb. 23). ‘Political propaganda’: China clamps down on access to ChatGPT. </a:t>
            </a:r>
            <a:r>
              <a:rPr lang="en-US" sz="1800" b="0" i="1" u="none" strike="noStrike" baseline="0" dirty="0">
                <a:solidFill>
                  <a:srgbClr val="000000"/>
                </a:solidFill>
                <a:latin typeface="SourceSerifVariable-Italic"/>
              </a:rPr>
              <a:t>The Guardian. </a:t>
            </a:r>
            <a:r>
              <a:rPr lang="en-US" sz="1800" b="0" i="0" u="none" strike="noStrike" baseline="0" dirty="0">
                <a:solidFill>
                  <a:srgbClr val="B52F35"/>
                </a:solidFill>
                <a:latin typeface="SourceSerifVariable-Roman"/>
              </a:rPr>
              <a:t>https://www.theguardian.com/technology/2023/feb/23/china-chatgpt-clamp-down-propaganda</a:t>
            </a:r>
          </a:p>
          <a:p>
            <a:pPr algn="l"/>
            <a:r>
              <a:rPr lang="en-US" sz="1800" b="0" i="0" u="none" strike="noStrike" baseline="0" dirty="0">
                <a:solidFill>
                  <a:srgbClr val="000000"/>
                </a:solidFill>
                <a:latin typeface="SourceSerifVariable-Roman"/>
              </a:rPr>
              <a:t>Regarding other nations: Martindale, J. (2023, April 12). These are the countries where ChatGPT is currently </a:t>
            </a:r>
            <a:r>
              <a:rPr lang="nb-NO" sz="1800" b="0" i="0" u="none" strike="noStrike" baseline="0" dirty="0">
                <a:solidFill>
                  <a:srgbClr val="000000"/>
                </a:solidFill>
                <a:latin typeface="SourceSerifVariable-Roman"/>
              </a:rPr>
              <a:t>banned. </a:t>
            </a:r>
            <a:r>
              <a:rPr lang="nb-NO" sz="1800" b="0" i="1" u="none" strike="noStrike" baseline="0" dirty="0">
                <a:solidFill>
                  <a:srgbClr val="000000"/>
                </a:solidFill>
                <a:latin typeface="SourceSerifVariable-Italic"/>
              </a:rPr>
              <a:t>Digital Trends. </a:t>
            </a:r>
            <a:r>
              <a:rPr lang="nb-NO" sz="1800" b="0" i="0" u="none" strike="noStrike" baseline="0" dirty="0">
                <a:solidFill>
                  <a:srgbClr val="B52F35"/>
                </a:solidFill>
                <a:latin typeface="SourceSerifVariable-Roman"/>
              </a:rPr>
              <a:t>https://www.digitaltrends.com/</a:t>
            </a:r>
            <a:r>
              <a:rPr lang="en-US" sz="1800" b="0" i="0" u="none" strike="noStrike" baseline="0" dirty="0">
                <a:solidFill>
                  <a:srgbClr val="B52F35"/>
                </a:solidFill>
                <a:latin typeface="SourceSerifVariable-Roman"/>
              </a:rPr>
              <a:t>computing/these-countries-</a:t>
            </a:r>
            <a:r>
              <a:rPr lang="en-US" sz="1800" b="0" i="0" u="none" strike="noStrike" baseline="0" dirty="0" err="1">
                <a:solidFill>
                  <a:srgbClr val="B52F35"/>
                </a:solidFill>
                <a:latin typeface="SourceSerifVariable-Roman"/>
              </a:rPr>
              <a:t>chatgpt</a:t>
            </a:r>
            <a:r>
              <a:rPr lang="en-US" sz="1800" b="0" i="0" u="none" strike="noStrike" baseline="0" dirty="0">
                <a:solidFill>
                  <a:srgbClr val="B52F35"/>
                </a:solidFill>
                <a:latin typeface="SourceSerifVariable-Roman"/>
              </a:rPr>
              <a:t>-banned</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2588462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3E3E3"/>
                </a:solidFill>
                <a:effectLst/>
                <a:latin typeface="Google Sans"/>
              </a:rPr>
              <a:t>The US and EU have two different approaches to regulating AI. The US approach is generally more "educate and influence," while the EU approach is more "enact laws and levy penalties.“</a:t>
            </a:r>
          </a:p>
          <a:p>
            <a:pPr algn="l"/>
            <a:endParaRPr lang="en-US" b="0" i="0" dirty="0">
              <a:solidFill>
                <a:srgbClr val="E3E3E3"/>
              </a:solidFill>
              <a:effectLst/>
              <a:latin typeface="Google Sans"/>
            </a:endParaRPr>
          </a:p>
          <a:p>
            <a:pPr algn="l"/>
            <a:r>
              <a:rPr lang="en-US" b="0" i="0" dirty="0">
                <a:solidFill>
                  <a:srgbClr val="E3E3E3"/>
                </a:solidFill>
                <a:effectLst/>
                <a:latin typeface="Google Sans"/>
              </a:rPr>
              <a:t>The US approach to AI regulation is characterized by a focus on voluntary guidelines and industry self-regulation. The US government has not yet enacted comprehensive legislation on AI, but it has issued a number of policy documents and guidelines outlining its vision for AI and its expectations for the private sector. The US government also supports research on AI safety and ethics. The EU approach to AI regulation is characterized by a focus on mandatory rules and regulations. The EU has enacted a number of laws related to AI, including the General Data Protection Regulation (GDPR) and the EU AI Act. The EU AI Act is the first comprehensive law on AI in the world, and it places strict requirements on the development and use of AI systems.</a:t>
            </a:r>
          </a:p>
          <a:p>
            <a:pPr algn="l"/>
            <a:endParaRPr lang="en-US" b="0" i="0" dirty="0">
              <a:solidFill>
                <a:srgbClr val="E3E3E3"/>
              </a:solidFill>
              <a:effectLst/>
              <a:latin typeface="Google Sans"/>
            </a:endParaRPr>
          </a:p>
          <a:p>
            <a:pPr algn="l"/>
            <a:r>
              <a:rPr lang="en-US" b="0" i="0" dirty="0">
                <a:solidFill>
                  <a:srgbClr val="E3E3E3"/>
                </a:solidFill>
                <a:effectLst/>
                <a:latin typeface="Google Sans"/>
              </a:rPr>
              <a:t>There are a number of reasons for the different approaches taken by the US and EU to AI regulation. One reason is that the US has a long history of favoring market-based solutions over government regulation. Another reason is that the US AI industry is more mature than the EU AI industry, and US companies are more likely to be leaders in the field of AI. The US approach is more flexible and adaptable, but it also means that there is less regulatory certainty. The EU approach is more predictable and provides more clarity on the rules of the road, but it also means that there is less room for innovation.</a:t>
            </a:r>
          </a:p>
          <a:p>
            <a:endParaRPr lang="en-US" dirty="0"/>
          </a:p>
          <a:p>
            <a:pPr algn="l"/>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3165590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Congress tends to focus on studying the problem and publishing best practices.</a:t>
            </a:r>
          </a:p>
          <a:p>
            <a:endParaRPr lang="en-US" b="0" i="0" dirty="0">
              <a:solidFill>
                <a:srgbClr val="222222"/>
              </a:solidFill>
              <a:effectLst/>
              <a:latin typeface="Arial" panose="020B0604020202020204" pitchFamily="34" charset="0"/>
            </a:endParaRPr>
          </a:p>
          <a:p>
            <a:r>
              <a:rPr lang="en-US" b="0" i="0" u="sng" dirty="0">
                <a:solidFill>
                  <a:srgbClr val="222222"/>
                </a:solidFill>
                <a:effectLst/>
                <a:latin typeface="Arial" panose="020B0604020202020204" pitchFamily="34" charset="0"/>
              </a:rPr>
              <a:t>Examples</a:t>
            </a:r>
          </a:p>
          <a:p>
            <a:r>
              <a:rPr lang="en-US" b="0" i="0" dirty="0">
                <a:solidFill>
                  <a:srgbClr val="222222"/>
                </a:solidFill>
                <a:effectLst/>
                <a:latin typeface="Arial" panose="020B0604020202020204" pitchFamily="34" charset="0"/>
              </a:rPr>
              <a:t>CRS report (2021): https://crsreports.congress.gov/product/pdf/R/R46795</a:t>
            </a:r>
          </a:p>
          <a:p>
            <a:r>
              <a:rPr lang="en-US" dirty="0" err="1"/>
              <a:t>GenAI</a:t>
            </a:r>
            <a:r>
              <a:rPr lang="en-US" dirty="0"/>
              <a:t> and Copyright Law (2023): https://crsreports.congress.gov/product/pdf/LSB/LSB10922</a:t>
            </a:r>
          </a:p>
          <a:p>
            <a:r>
              <a:rPr lang="en-US" dirty="0"/>
              <a:t>Artificial Intelligence: Overview, Recent Advances, and Considerations for the 118th Congress (2023): https://crsreports.congress.gov/product/pdf/R/R47644</a:t>
            </a:r>
          </a:p>
          <a:p>
            <a:r>
              <a:rPr lang="en-US" b="0" i="0" dirty="0" err="1">
                <a:solidFill>
                  <a:srgbClr val="222222"/>
                </a:solidFill>
                <a:effectLst/>
                <a:latin typeface="Arial" panose="020B0604020202020204" pitchFamily="34" charset="0"/>
              </a:rPr>
              <a:t>GenAI</a:t>
            </a:r>
            <a:r>
              <a:rPr lang="en-US" b="0" i="0" dirty="0">
                <a:solidFill>
                  <a:srgbClr val="222222"/>
                </a:solidFill>
                <a:effectLst/>
                <a:latin typeface="Arial" panose="020B0604020202020204" pitchFamily="34" charset="0"/>
              </a:rPr>
              <a:t> Primer (2023): https://crsreports.congress.gov/product/pdf/R/R47569</a:t>
            </a:r>
          </a:p>
          <a:p>
            <a:endParaRPr lang="en-US" b="0" i="0" dirty="0">
              <a:solidFill>
                <a:srgbClr val="222222"/>
              </a:solidFill>
              <a:effectLst/>
              <a:latin typeface="Arial" panose="020B0604020202020204" pitchFamily="34" charset="0"/>
            </a:endParaRPr>
          </a:p>
          <a:p>
            <a:r>
              <a:rPr lang="en-US" dirty="0"/>
              <a:t>Congress is conducting </a:t>
            </a:r>
            <a:r>
              <a:rPr lang="en-US" b="1" i="0" dirty="0">
                <a:solidFill>
                  <a:srgbClr val="021B79"/>
                </a:solidFill>
                <a:effectLst/>
                <a:latin typeface="Tinos"/>
              </a:rPr>
              <a:t>AI Insight Forums </a:t>
            </a:r>
            <a:r>
              <a:rPr lang="en-US" b="0" i="0" dirty="0">
                <a:solidFill>
                  <a:srgbClr val="021B79"/>
                </a:solidFill>
                <a:effectLst/>
                <a:latin typeface="Tinos"/>
              </a:rPr>
              <a:t>to figure out how to regulate AI.</a:t>
            </a:r>
          </a:p>
          <a:p>
            <a:r>
              <a:rPr lang="en-US" b="0" i="0" dirty="0">
                <a:solidFill>
                  <a:srgbClr val="222222"/>
                </a:solidFill>
                <a:effectLst/>
                <a:latin typeface="Arial" panose="020B0604020202020204" pitchFamily="34" charset="0"/>
              </a:rPr>
              <a:t>Congress has passed on law, to create the National AI Commission Act, but it’s also kind of research organization.</a:t>
            </a:r>
            <a:endParaRPr lang="en-US" dirty="0"/>
          </a:p>
          <a:p>
            <a:pPr algn="l"/>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258646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There are a lot of interesting bills being introduced in Congress, but not a lot of legislation being approved. Here are some examples.</a:t>
            </a:r>
          </a:p>
          <a:p>
            <a:endParaRPr lang="en-US" sz="1600" dirty="0"/>
          </a:p>
          <a:p>
            <a:r>
              <a:rPr lang="en-US" b="0" i="0" dirty="0">
                <a:solidFill>
                  <a:srgbClr val="222222"/>
                </a:solidFill>
                <a:effectLst/>
                <a:latin typeface="Arial" panose="020B0604020202020204" pitchFamily="34" charset="0"/>
              </a:rPr>
              <a:t>However, we’ve had 0 major laws US passed, including no comprehensive (federal-wide) privacy law.</a:t>
            </a:r>
          </a:p>
          <a:p>
            <a:endParaRPr lang="en-US" b="0" i="0" dirty="0">
              <a:solidFill>
                <a:srgbClr val="222222"/>
              </a:solidFill>
              <a:effectLst/>
              <a:latin typeface="Arial" panose="020B0604020202020204" pitchFamily="34" charset="0"/>
            </a:endParaRPr>
          </a:p>
          <a:p>
            <a:pPr algn="l"/>
            <a:r>
              <a:rPr lang="en-US" b="0" i="0" dirty="0">
                <a:solidFill>
                  <a:srgbClr val="E3E3E3"/>
                </a:solidFill>
                <a:effectLst/>
                <a:latin typeface="Google Sans"/>
              </a:rPr>
              <a:t>Congress is currently in the early stages of discussing the regulation of AI. A number of bills have been introduced, but none have yet passed into law. Topics include:</a:t>
            </a:r>
          </a:p>
          <a:p>
            <a:pPr marL="171450" indent="-171450" algn="l">
              <a:buFont typeface="Arial" panose="020B0604020202020204" pitchFamily="34" charset="0"/>
              <a:buChar char="•"/>
            </a:pPr>
            <a:r>
              <a:rPr lang="en-US" b="0" i="0" dirty="0">
                <a:solidFill>
                  <a:srgbClr val="E3E3E3"/>
                </a:solidFill>
                <a:effectLst/>
                <a:latin typeface="Google Sans"/>
              </a:rPr>
              <a:t>Privacy and security: Lawmakers are concerned about the potential for AI to be used to collect and misuse personal data. They are also concerned about the potential for AI to be used to hack into computer systems or develop autonomous weapons.</a:t>
            </a:r>
          </a:p>
          <a:p>
            <a:pPr marL="171450" indent="-171450" algn="l">
              <a:buFont typeface="Arial" panose="020B0604020202020204" pitchFamily="34" charset="0"/>
              <a:buChar char="•"/>
            </a:pPr>
            <a:r>
              <a:rPr lang="en-US" b="0" i="0" dirty="0">
                <a:solidFill>
                  <a:srgbClr val="E3E3E3"/>
                </a:solidFill>
                <a:effectLst/>
                <a:latin typeface="Google Sans"/>
              </a:rPr>
              <a:t>Bias and discrimination: AI systems are trained on data, and that data can reflect the biases of the people who created it. Lawmakers are concerned about the potential for AI to be used to discriminate against certain groups of people.</a:t>
            </a:r>
          </a:p>
          <a:p>
            <a:pPr marL="171450" indent="-171450" algn="l">
              <a:buFont typeface="Arial" panose="020B0604020202020204" pitchFamily="34" charset="0"/>
              <a:buChar char="•"/>
            </a:pPr>
            <a:r>
              <a:rPr lang="en-US" b="0" i="0" dirty="0">
                <a:solidFill>
                  <a:srgbClr val="E3E3E3"/>
                </a:solidFill>
                <a:effectLst/>
                <a:latin typeface="Google Sans"/>
              </a:rPr>
              <a:t>Competition and innovation: Lawmakers want to ensure that the AI market remains competitive and that innovative new AI products and services can be brought to market.</a:t>
            </a:r>
          </a:p>
          <a:p>
            <a:pPr marL="0" indent="0" algn="l">
              <a:buFont typeface="Arial" panose="020B0604020202020204" pitchFamily="34" charset="0"/>
              <a:buNone/>
            </a:pPr>
            <a:endParaRPr lang="en-US" b="0" i="0" dirty="0">
              <a:solidFill>
                <a:srgbClr val="E3E3E3"/>
              </a:solidFill>
              <a:effectLst/>
              <a:latin typeface="Google Sans"/>
            </a:endParaRPr>
          </a:p>
          <a:p>
            <a:pPr marL="0" indent="0" algn="l">
              <a:buFont typeface="Arial" panose="020B0604020202020204" pitchFamily="34" charset="0"/>
              <a:buNone/>
            </a:pPr>
            <a:r>
              <a:rPr lang="en-US" b="0" i="0" dirty="0">
                <a:solidFill>
                  <a:srgbClr val="E3E3E3"/>
                </a:solidFill>
                <a:effectLst/>
                <a:latin typeface="Google Sans"/>
              </a:rPr>
              <a:t>In addition to these general areas of focus, there are also a number of specific AI applications that are being considered for regulation. For example, banning the use of AI in facial recognition systems used by law enforcement.</a:t>
            </a:r>
          </a:p>
          <a:p>
            <a:pPr marL="0" indent="0" algn="l">
              <a:buFont typeface="Arial" panose="020B0604020202020204" pitchFamily="34" charset="0"/>
              <a:buNone/>
            </a:pPr>
            <a:r>
              <a:rPr lang="en-US" b="0" i="0" dirty="0">
                <a:solidFill>
                  <a:srgbClr val="E3E3E3"/>
                </a:solidFill>
                <a:effectLst/>
                <a:latin typeface="Google Sans"/>
              </a:rPr>
              <a:t>Here are some specific examples of bills that have been introduced in Congress to regulate AI:</a:t>
            </a:r>
          </a:p>
          <a:p>
            <a:pPr marL="171450" indent="-171450" algn="l">
              <a:buFont typeface="Arial" panose="020B0604020202020204" pitchFamily="34" charset="0"/>
              <a:buChar char="•"/>
            </a:pPr>
            <a:r>
              <a:rPr lang="en-US" b="0" i="0" dirty="0">
                <a:solidFill>
                  <a:srgbClr val="E3E3E3"/>
                </a:solidFill>
                <a:effectLst/>
                <a:latin typeface="Google Sans"/>
              </a:rPr>
              <a:t>The Algorithmic Accountability Act: This bill would require companies to conduct impact assessments of their AI systems to identify and mitigate potential risks of bias and discrimination.</a:t>
            </a:r>
          </a:p>
          <a:p>
            <a:pPr marL="171450" indent="-171450" algn="l">
              <a:buFont typeface="Arial" panose="020B0604020202020204" pitchFamily="34" charset="0"/>
              <a:buChar char="•"/>
            </a:pPr>
            <a:r>
              <a:rPr lang="en-US" b="0" i="0" dirty="0">
                <a:solidFill>
                  <a:srgbClr val="E3E3E3"/>
                </a:solidFill>
                <a:effectLst/>
                <a:latin typeface="Google Sans"/>
              </a:rPr>
              <a:t>AI Labeling Act of 2023: This is the first bipartisan bill aimed at labeling content from generative AI tools.</a:t>
            </a:r>
          </a:p>
          <a:p>
            <a:pPr marL="171450" indent="-171450" algn="l">
              <a:buFont typeface="Arial" panose="020B0604020202020204" pitchFamily="34" charset="0"/>
              <a:buChar char="•"/>
            </a:pPr>
            <a:r>
              <a:rPr lang="en-US" b="0" i="0" dirty="0">
                <a:solidFill>
                  <a:srgbClr val="E3E3E3"/>
                </a:solidFill>
                <a:effectLst/>
                <a:latin typeface="Google Sans"/>
              </a:rPr>
              <a:t>The AI for Public Good Act: This bill would establish a new federal office to coordinate research and development of AI that is used to benefit the public.</a:t>
            </a:r>
          </a:p>
          <a:p>
            <a:endParaRPr lang="en-US" dirty="0"/>
          </a:p>
          <a:p>
            <a:endParaRPr lang="en-US" b="0" i="0" dirty="0">
              <a:solidFill>
                <a:srgbClr val="222222"/>
              </a:solidFill>
              <a:effectLst/>
              <a:latin typeface="Arial" panose="020B0604020202020204" pitchFamily="34" charset="0"/>
            </a:endParaRPr>
          </a:p>
          <a:p>
            <a:r>
              <a:rPr lang="en-US" b="0" i="0" u="sng" dirty="0">
                <a:solidFill>
                  <a:srgbClr val="222222"/>
                </a:solidFill>
                <a:effectLst/>
                <a:latin typeface="Arial" panose="020B0604020202020204" pitchFamily="34" charset="0"/>
              </a:rPr>
              <a:t>Sources</a:t>
            </a:r>
          </a:p>
          <a:p>
            <a:pPr algn="l" fontAlgn="base"/>
            <a:r>
              <a:rPr lang="en-US" b="0" i="0" dirty="0">
                <a:solidFill>
                  <a:srgbClr val="222222"/>
                </a:solidFill>
                <a:effectLst/>
                <a:latin typeface="Arial" panose="020B0604020202020204" pitchFamily="34" charset="0"/>
              </a:rPr>
              <a:t>https://cra.org/govaffairs/blog/2023/09/ai-legislation-in-congress</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Congressional Research Service #R47644 (AUG 2023): “</a:t>
            </a:r>
            <a:r>
              <a:rPr lang="en-US" dirty="0"/>
              <a:t>Numerous federal laws on AI have been enacted over the past few Congresses, either as standalone legislation or as AI-focused provisions in broader acts. These include the expansive National Artificial Intelligence Initiative Act of 2020 (Division E of </a:t>
            </a:r>
            <a:r>
              <a:rPr lang="en-US" dirty="0" err="1"/>
              <a:t>P.L</a:t>
            </a:r>
            <a:r>
              <a:rPr lang="en-US" dirty="0"/>
              <a:t>. 116-283), which included the establishment of an American AI Initiative and direction for AI research, development, and evaluation activities at federal science agencies. Additional acts have directed certain agencies to undertake activities to guide AI programs and policies across the federal government (e.g., the AI in Government Act of 2020, </a:t>
            </a:r>
            <a:r>
              <a:rPr lang="en-US" dirty="0" err="1"/>
              <a:t>P.L</a:t>
            </a:r>
            <a:r>
              <a:rPr lang="en-US" dirty="0"/>
              <a:t>. 116- 260; and the Advancing American AI Act, Subtitle B of </a:t>
            </a:r>
            <a:r>
              <a:rPr lang="en-US" dirty="0" err="1"/>
              <a:t>P.L</a:t>
            </a:r>
            <a:r>
              <a:rPr lang="en-US" dirty="0"/>
              <a:t>. 117-263). In the 117th Congress, at least 75 bills were introduced that either focused on AI and ML or had AI/ML-focused provisions. Six of those were enacted. “</a:t>
            </a:r>
            <a:endParaRPr lang="en-US"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a:p>
            <a:r>
              <a:rPr lang="en-US" sz="2400" b="0" i="0" u="none" strike="noStrike" dirty="0">
                <a:solidFill>
                  <a:srgbClr val="000000"/>
                </a:solidFill>
                <a:effectLst/>
                <a:latin typeface="Times New Roman" panose="02020603050405020304" pitchFamily="18" charset="0"/>
              </a:rPr>
              <a:t>See Lenhart, A. (2023). </a:t>
            </a:r>
            <a:r>
              <a:rPr lang="en-US" sz="2400" b="0" i="1" u="none" strike="noStrike" dirty="0">
                <a:solidFill>
                  <a:srgbClr val="000000"/>
                </a:solidFill>
                <a:effectLst/>
                <a:latin typeface="Times New Roman" panose="02020603050405020304" pitchFamily="18" charset="0"/>
              </a:rPr>
              <a:t>Federal AI Legislation: An Analysis of Proposals from the 117th Congress Relevant to Generative AI tools</a:t>
            </a:r>
            <a:r>
              <a:rPr lang="en-US" sz="2400" b="0" i="0" u="none" strike="noStrike" dirty="0">
                <a:solidFill>
                  <a:srgbClr val="000000"/>
                </a:solidFill>
                <a:effectLst/>
                <a:latin typeface="Times New Roman" panose="02020603050405020304" pitchFamily="18" charset="0"/>
              </a:rPr>
              <a:t>. Institute for Data, Democracy &amp; Politics, The George Washington University. https://iddp.gwu.edu/federal-ai-legislation</a:t>
            </a:r>
          </a:p>
          <a:p>
            <a:r>
              <a:rPr lang="en-US" sz="2400" b="0" i="0" u="none" strike="noStrike" dirty="0">
                <a:solidFill>
                  <a:srgbClr val="000000"/>
                </a:solidFill>
                <a:effectLst/>
                <a:latin typeface="Times New Roman" panose="02020603050405020304" pitchFamily="18" charset="0"/>
              </a:rPr>
              <a:t>Here’s a link to the active </a:t>
            </a:r>
            <a:r>
              <a:rPr lang="en-US" sz="2400" b="0" i="0" u="none" strike="noStrike" dirty="0" err="1">
                <a:solidFill>
                  <a:srgbClr val="000000"/>
                </a:solidFill>
                <a:effectLst/>
                <a:latin typeface="Times New Roman" panose="02020603050405020304" pitchFamily="18" charset="0"/>
              </a:rPr>
              <a:t>crowdscourced</a:t>
            </a:r>
            <a:r>
              <a:rPr lang="en-US" sz="2400" b="0" i="0" u="none" strike="noStrike" dirty="0">
                <a:solidFill>
                  <a:srgbClr val="000000"/>
                </a:solidFill>
                <a:effectLst/>
                <a:latin typeface="Times New Roman" panose="02020603050405020304" pitchFamily="18" charset="0"/>
              </a:rPr>
              <a:t> version: https://docs.google.com/document/d/1A1bJ1mkIfE3eZuSbDmz3HGVtOvQDegHl53q3ArO7m44/edit?usp=sharing</a:t>
            </a:r>
          </a:p>
          <a:p>
            <a:endParaRPr lang="en-US" sz="1600" dirty="0"/>
          </a:p>
          <a:p>
            <a:r>
              <a:rPr lang="en-US" sz="1600" dirty="0"/>
              <a:t>LINK on slide: https://www.brennancenter.org/our-work/research-reports/artificial-intelligence-legislation-tracker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323770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 Lenhart has a helpful crowdsourcing project where she tracks the status of Congressional AI </a:t>
            </a: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legislation</a:t>
            </a:r>
            <a:r>
              <a:rPr lang="en-US" dirty="0"/>
              <a:t>, along with analysis and comparative updates. This is another useful source for monitoring US AI legislation. </a:t>
            </a:r>
          </a:p>
          <a:p>
            <a:endParaRPr lang="en-US" dirty="0"/>
          </a:p>
          <a:p>
            <a:r>
              <a:rPr lang="en-US" dirty="0"/>
              <a:t>2023: https://docs.google.com/document/d/1pzBEG3tV_T6p-FvC50FAnMMH_Yx9QTzfgx7ngc3kzv8/edit</a:t>
            </a:r>
          </a:p>
          <a:p>
            <a:r>
              <a:rPr lang="en-US" dirty="0"/>
              <a:t>2024: https://iddp.gwu.edu/sites/g/files/zaxdzs5791/files/2023-10/federal_legislative_proposals_pertaining_to_generative_ai_118th_oct24.pdf</a:t>
            </a:r>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2958005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about the Executive Orders related to AI… they do exist, but they still tend to be in the vein of “you should do the right thing” rather than a binding requirement.</a:t>
            </a:r>
          </a:p>
          <a:p>
            <a:endParaRPr lang="en-US" dirty="0"/>
          </a:p>
          <a:p>
            <a:r>
              <a:rPr lang="en-US" dirty="0"/>
              <a:t>It does direct the different Federal agencies to establish AI-related guidelines. And this is currently how we’re mitigating issues with AI in the US—via its use in the government. </a:t>
            </a:r>
          </a:p>
          <a:p>
            <a:endParaRPr lang="en-US" dirty="0"/>
          </a:p>
          <a:p>
            <a:r>
              <a:rPr lang="en-US" u="sng" dirty="0"/>
              <a:t>Source</a:t>
            </a:r>
          </a:p>
          <a:p>
            <a:r>
              <a:rPr lang="en-US" dirty="0"/>
              <a:t>https://www.whitehouse.gov/briefing-room/statements-releases/2023/10/30/fact-sheet-president-biden-issues-executive-order-on-safe-secure-and-trustworthy-artificial-intelligence/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4124982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So, earlier when I said that Congress hasn’t done anything about AI (except research), that wasn’t entirely true. </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The way that Congress often gets things done is to:</a:t>
            </a:r>
          </a:p>
          <a:p>
            <a:pPr marL="228600" indent="-228600">
              <a:buAutoNum type="arabicParenBoth"/>
            </a:pPr>
            <a:r>
              <a:rPr lang="en-US" b="0" i="0" dirty="0">
                <a:solidFill>
                  <a:srgbClr val="222222"/>
                </a:solidFill>
                <a:effectLst/>
                <a:latin typeface="Arial" panose="020B0604020202020204" pitchFamily="34" charset="0"/>
              </a:rPr>
              <a:t>Make Executive Councils, Commissions, Reports and Task Forces to study the problem, e.g., the https://www.ai.gov/</a:t>
            </a:r>
          </a:p>
          <a:p>
            <a:pPr marL="228600" indent="-228600">
              <a:buAutoNum type="arabicParenBoth"/>
            </a:pPr>
            <a:r>
              <a:rPr lang="en-US" b="0" i="0" dirty="0">
                <a:solidFill>
                  <a:srgbClr val="222222"/>
                </a:solidFill>
                <a:effectLst/>
                <a:latin typeface="Arial" panose="020B0604020202020204" pitchFamily="34" charset="0"/>
              </a:rPr>
              <a:t>Putting the legislation into the NDAA - https://www.congress.gov/117/plaws/publ263/PLAW-117publ263.pdf</a:t>
            </a:r>
          </a:p>
          <a:p>
            <a:pPr marL="228600" indent="-228600">
              <a:buAutoNum type="arabicParenBoth"/>
            </a:pPr>
            <a:endParaRPr lang="en-US" b="0" i="0" dirty="0">
              <a:solidFill>
                <a:srgbClr val="222222"/>
              </a:solidFill>
              <a:effectLst/>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So, for those working with DoD, it’s important to check the NDAA for AI-related guidance. </a:t>
            </a:r>
          </a:p>
          <a:p>
            <a:pPr marL="0" indent="0">
              <a:buNone/>
            </a:pPr>
            <a:endParaRPr lang="en-US" b="0" i="0" dirty="0">
              <a:solidFill>
                <a:srgbClr val="222222"/>
              </a:solidFill>
              <a:effectLst/>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…and there’s more! </a:t>
            </a:r>
          </a:p>
          <a:p>
            <a:pPr marL="0" indent="0">
              <a:buNone/>
            </a:pPr>
            <a:endParaRPr lang="en-US" b="0" i="0" dirty="0">
              <a:solidFill>
                <a:srgbClr val="222222"/>
              </a:solidFill>
              <a:effectLst/>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(NOTE: the images on this slides are meant to convey “there’s a lot.” We will NOT review each of these.)</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4200651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With innovation, there’s always ‘the thing’ and then the ripples that the thing creates, both across the span of our understanding and over the arc of time.</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Internal combustion engines also radically affected our ways of life. They expanded our patterns of commerce, allowed new forms of trade that, in turn, collided with and collapsed cultures, enabled war to scale, and corroded legacy structures of power that were built on the separation of places in space. This makes the story of the internal combustion engine not simply one of engineering but rather a narrative of human settlement and exploration, expansion of horizons, and reinterpretation of distance, as well as a story about the environment.</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In other words, the innovation of internal combustion enabled a host of change and achievement, spurred further innovations, and created a rippling array of consequences, both intended and unforeseen. And, although forecasting is always a dubious pursuit, it seems likely that Generative AI has already triggered a similar rippling – one that will reach at least as far as the internal combustion engine’s legacy.</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2350000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B1B21"/>
                </a:solidFill>
                <a:latin typeface="SourceSerifVariable-Roman"/>
              </a:rPr>
              <a:t>Our traditional definitions of intelligence tend to focus on problem-solving, an ability to reason, self-awareness, and the ability to conceive of and transfer ideas from one space to another.  But we also tend to define intelligence by what it isn’t – by its absence – and we look down on things that lack it. It’s quite a long list. Starting with stones. Stones, by most people’s standards, are not intelligent. How about ants? Well, individually they’re not strong contenders, but they do seem to achieve quite a lot together. So, maybe not intelligent per se but slightly clever in the collective? Monkeys? This is trickier. Some of them use tools (one measure of cleverness), and they fight and communicate and care for each other, all of which seems quite human – quite intelligent by our own invented standards. But there’s no great concern about monkeys’ capacity for collective action to overthrow us nor their ability to replace Shakespeare, no matter how many typewriters they’re given.</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Generative AI? Well, that’s the open question. Certainly brilliant in its conception and very handy, but are the algorithms </a:t>
            </a:r>
            <a:r>
              <a:rPr lang="en-US" sz="1800" b="0" i="1" u="none" strike="noStrike" baseline="0" dirty="0">
                <a:solidFill>
                  <a:srgbClr val="1B1B21"/>
                </a:solidFill>
                <a:latin typeface="SourceSerifVariable-Italic"/>
              </a:rPr>
              <a:t>intelligent? </a:t>
            </a:r>
            <a:r>
              <a:rPr lang="en-US" sz="1800" b="0" i="0" u="none" strike="noStrike" baseline="0" dirty="0">
                <a:solidFill>
                  <a:srgbClr val="1B1B21"/>
                </a:solidFill>
                <a:latin typeface="SourceSerifVariable-Roman"/>
              </a:rPr>
              <a:t>Or might they be in the future?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18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There are two types of AI: weak AI and strong AI. </a:t>
            </a:r>
            <a:r>
              <a:rPr lang="en-US" sz="1800" b="0" i="0" u="none" strike="noStrike" baseline="0" dirty="0">
                <a:solidFill>
                  <a:srgbClr val="1B1B21"/>
                </a:solidFill>
                <a:latin typeface="SourceSerifVariable-Roman"/>
              </a:rPr>
              <a:t>Currently, we rely on ‘weak’ or ‘narrow’ AI – algorithms designed to do one thing, like generating text or navigating through traffic. Contrast weak AI to ‘strong’ AI, also known as Artificial  General Intelligence or AGI. It aims to be able to do everything, all at once – in other words, to be capable of handling the comprehensive range of cognitive tasks seamlessly. </a:t>
            </a:r>
            <a:r>
              <a:rPr lang="en-US" b="1" i="0" dirty="0">
                <a:solidFill>
                  <a:srgbClr val="D1D5DB"/>
                </a:solidFill>
                <a:effectLst/>
                <a:latin typeface="Söhne"/>
              </a:rPr>
              <a:t>Generalizable Artificial Intelligence </a:t>
            </a:r>
            <a:r>
              <a:rPr lang="en-US" b="0" i="0" dirty="0">
                <a:solidFill>
                  <a:srgbClr val="D1D5DB"/>
                </a:solidFill>
                <a:effectLst/>
                <a:latin typeface="Söhne"/>
              </a:rPr>
              <a:t>refers to AI systems that can perform well on a wide range of tasks and adapt to new situations and environments, without the need for extensive training or fine-tuning for each specific task. In other words, generalizable AI has the ability to transfer knowledge and skills from one domain to another, or from one task to another, in a way that is similar to how humans learn.</a:t>
            </a:r>
          </a:p>
          <a:p>
            <a:pPr algn="l"/>
            <a:endParaRPr lang="en-US" b="0" i="0" dirty="0">
              <a:solidFill>
                <a:srgbClr val="D1D5DB"/>
              </a:solidFill>
              <a:effectLst/>
              <a:latin typeface="Söhne"/>
            </a:endParaRPr>
          </a:p>
          <a:p>
            <a:pPr algn="l"/>
            <a:r>
              <a:rPr lang="en-US" b="0" i="0" dirty="0">
                <a:solidFill>
                  <a:srgbClr val="D1D5DB"/>
                </a:solidFill>
                <a:effectLst/>
                <a:latin typeface="Söhne"/>
              </a:rPr>
              <a:t>-----</a:t>
            </a:r>
          </a:p>
          <a:p>
            <a:pPr algn="l"/>
            <a:endParaRPr lang="en-US" b="0" i="0" dirty="0">
              <a:solidFill>
                <a:srgbClr val="D1D5DB"/>
              </a:solidFill>
              <a:effectLst/>
              <a:latin typeface="Söhne"/>
            </a:endParaRPr>
          </a:p>
          <a:p>
            <a:pPr algn="l"/>
            <a:r>
              <a:rPr lang="en-US" b="0" i="0" dirty="0">
                <a:solidFill>
                  <a:srgbClr val="D1D5DB"/>
                </a:solidFill>
                <a:effectLst/>
                <a:latin typeface="Söhne"/>
              </a:rPr>
              <a:t>NOTE: The "singularity" in the context of AI refers to a hypothetical point in the future when artificial intelligence surpasses human intelligence, leading to an accelerating feedback loop of self-improvement and rapid technological progress. The concept was popularized by mathematician and computer scientist </a:t>
            </a:r>
            <a:r>
              <a:rPr lang="en-US" b="0" i="0" dirty="0" err="1">
                <a:solidFill>
                  <a:srgbClr val="D1D5DB"/>
                </a:solidFill>
                <a:effectLst/>
                <a:latin typeface="Söhne"/>
              </a:rPr>
              <a:t>Vernor</a:t>
            </a:r>
            <a:r>
              <a:rPr lang="en-US" b="0" i="0" dirty="0">
                <a:solidFill>
                  <a:srgbClr val="D1D5DB"/>
                </a:solidFill>
                <a:effectLst/>
                <a:latin typeface="Söhne"/>
              </a:rPr>
              <a:t> </a:t>
            </a:r>
            <a:r>
              <a:rPr lang="en-US" b="0" i="0" dirty="0" err="1">
                <a:solidFill>
                  <a:srgbClr val="D1D5DB"/>
                </a:solidFill>
                <a:effectLst/>
                <a:latin typeface="Söhne"/>
              </a:rPr>
              <a:t>Vinge</a:t>
            </a:r>
            <a:r>
              <a:rPr lang="en-US" b="0" i="0" dirty="0">
                <a:solidFill>
                  <a:srgbClr val="D1D5DB"/>
                </a:solidFill>
                <a:effectLst/>
                <a:latin typeface="Söhne"/>
              </a:rPr>
              <a:t> in his 1993 essay "The Coming Technological Singularity" and later expanded upon by futurist Ray Kurzweil in his 2005 book "The Singularity Is Near.“</a:t>
            </a:r>
          </a:p>
          <a:p>
            <a:pPr algn="l"/>
            <a:endParaRPr lang="en-US" b="0" i="0" dirty="0">
              <a:solidFill>
                <a:srgbClr val="D1D5DB"/>
              </a:solidFill>
              <a:effectLst/>
              <a:latin typeface="Söhne"/>
            </a:endParaRPr>
          </a:p>
          <a:p>
            <a:pPr algn="l"/>
            <a:r>
              <a:rPr lang="en-US" b="0" i="0" dirty="0">
                <a:solidFill>
                  <a:srgbClr val="D1D5DB"/>
                </a:solidFill>
                <a:effectLst/>
                <a:latin typeface="Söhne"/>
              </a:rPr>
              <a:t>There is significant debate among experts about the likelihood of an AI singularity occurring. Some experts believe that an AI singularity is inevitable, while others believe that it is unlikely or even impossible. Those who argue that an AI singularity is inevitable believe that as AI systems continue to improve and become more sophisticated, they will eventually be able to improve themselves without human intervention, leading to an exponential increase in their intelligence and capabilities. This could lead to an intelligence explosion that surpasses human intelligence, making it difficult or impossible for humans to predict or control AI behavior. On the other hand, some experts argue that there are fundamental limits to AI and that an intelligence explosion is unlikely or impossible. They point out that current AI systems are still limited in their abilities and lack the general intelligence of humans. They also argue that the human brain is a complex and unique system that cannot be fully replicated by machines.</a:t>
            </a:r>
          </a:p>
          <a:p>
            <a:pPr algn="l"/>
            <a:endParaRPr lang="en-US" b="0" i="0" dirty="0">
              <a:solidFill>
                <a:srgbClr val="D1D5DB"/>
              </a:solidFill>
              <a:effectLst/>
              <a:latin typeface="Söhne"/>
            </a:endParaRPr>
          </a:p>
          <a:p>
            <a:br>
              <a:rPr lang="en-US" dirty="0"/>
            </a:br>
            <a:endParaRPr lang="en-US" b="0" i="0" dirty="0">
              <a:solidFill>
                <a:srgbClr val="D1D5DB"/>
              </a:solidFill>
              <a:effectLst/>
              <a:latin typeface="Söhne"/>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998878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baseline="0" dirty="0">
                <a:solidFill>
                  <a:srgbClr val="1B1B21"/>
                </a:solidFill>
                <a:latin typeface="SourceSerifVariable-Roman"/>
              </a:rPr>
              <a:t>Consider the famous ‘Chinese room’ thought experiment from philosopher John Searle.</a:t>
            </a:r>
          </a:p>
          <a:p>
            <a:pPr algn="l"/>
            <a:endParaRPr lang="en-US" sz="16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Imagine a room with a person inside who doesn’t understand Chinese. They’re armed with a set of rules, written in English, and a stash of books containing Chinese sentences. When they receive written questions in Chinese from outside the room, they diligently</a:t>
            </a:r>
          </a:p>
          <a:p>
            <a:pPr algn="l"/>
            <a:r>
              <a:rPr lang="en-US" sz="1800" b="0" i="0" u="none" strike="noStrike" baseline="0" dirty="0">
                <a:solidFill>
                  <a:srgbClr val="1B1B21"/>
                </a:solidFill>
                <a:latin typeface="SourceSerifVariable-Roman"/>
              </a:rPr>
              <a:t>follow the rules to locate the correct responses written in the Chinese books and then hand those answers to a Chinese speaker on the other side of the door. To the person outside, it looks like they’re chatting with someone who comprehends Chinese, but the person inside the room is just mechanically</a:t>
            </a:r>
          </a:p>
          <a:p>
            <a:pPr algn="l"/>
            <a:r>
              <a:rPr lang="en-US" sz="1800" b="0" i="0" u="none" strike="noStrike" baseline="0" dirty="0">
                <a:solidFill>
                  <a:srgbClr val="1B1B21"/>
                </a:solidFill>
                <a:latin typeface="SourceSerifVariable-Roman"/>
              </a:rPr>
              <a:t>following rules without understanding the conversation. </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AI is sort of like the hapless fellow in the room. Though capable of performing intricate tasks and producing seemingly intelligent results, it lacks true comprehension. Even the most cutting-edge Generative AI systems still rely on complex rule sets to simulate intelligent thought. These algorithms don’t truly comprehend the inputs they receive or outputs they produce. It mimics intelligent </a:t>
            </a:r>
            <a:r>
              <a:rPr lang="en-US" sz="1800" b="0" i="0" u="none" strike="noStrike" baseline="0" dirty="0" err="1">
                <a:solidFill>
                  <a:srgbClr val="1B1B21"/>
                </a:solidFill>
                <a:latin typeface="SourceSerifVariable-Roman"/>
              </a:rPr>
              <a:t>behaviour</a:t>
            </a:r>
            <a:r>
              <a:rPr lang="en-US" sz="1800" b="0" i="0" u="none" strike="noStrike" baseline="0" dirty="0">
                <a:solidFill>
                  <a:srgbClr val="1B1B21"/>
                </a:solidFill>
                <a:latin typeface="SourceSerifVariable-Roman"/>
              </a:rPr>
              <a:t> quite convincingly, but does the appearance of intelligence equal the genuine article?</a:t>
            </a:r>
            <a:endParaRPr lang="en-US" sz="1600" b="0" i="0" u="none" strike="noStrike" baseline="0" dirty="0">
              <a:solidFill>
                <a:srgbClr val="1B1B21"/>
              </a:solidFill>
              <a:latin typeface="SourceSerifVariable-Roman"/>
            </a:endParaRPr>
          </a:p>
          <a:p>
            <a:pPr algn="l"/>
            <a:endParaRPr lang="en-US" sz="1600" b="0" i="0" u="none" strike="noStrike" baseline="0" dirty="0">
              <a:solidFill>
                <a:srgbClr val="1B1B21"/>
              </a:solidFill>
              <a:latin typeface="SourceSerifVariable-Roman"/>
            </a:endParaRPr>
          </a:p>
          <a:p>
            <a:pPr algn="l"/>
            <a:r>
              <a:rPr lang="en-US" sz="1600" b="0" i="0" u="sng" strike="noStrike" baseline="0" dirty="0">
                <a:solidFill>
                  <a:srgbClr val="1B1B21"/>
                </a:solidFill>
                <a:latin typeface="SourceSerifVariable-Roman"/>
              </a:rPr>
              <a:t>Source</a:t>
            </a:r>
          </a:p>
          <a:p>
            <a:pPr algn="l"/>
            <a:r>
              <a:rPr lang="en-US" sz="1600" b="0" i="0" u="none" strike="noStrike" baseline="0" dirty="0">
                <a:solidFill>
                  <a:srgbClr val="000000"/>
                </a:solidFill>
                <a:latin typeface="SourceSerifVariable-Roman"/>
              </a:rPr>
              <a:t>Searle, J. (1980). Minds, brains, and programs. </a:t>
            </a:r>
            <a:r>
              <a:rPr lang="en-US" sz="1600" b="0" i="1" u="none" strike="noStrike" baseline="0" dirty="0">
                <a:solidFill>
                  <a:srgbClr val="000000"/>
                </a:solidFill>
                <a:latin typeface="SourceSerifVariable-Italic"/>
              </a:rPr>
              <a:t>Behavioral and Brain Sciences, 3</a:t>
            </a:r>
            <a:r>
              <a:rPr lang="en-US" sz="1600" b="0" i="0" u="none" strike="noStrike" baseline="0" dirty="0">
                <a:solidFill>
                  <a:srgbClr val="000000"/>
                </a:solidFill>
                <a:latin typeface="SourceSerifVariable-Roman"/>
              </a:rPr>
              <a:t>(3), 417–424. </a:t>
            </a:r>
            <a:r>
              <a:rPr lang="en-US" sz="1600" b="0" i="0" u="none" strike="noStrike" baseline="0" dirty="0">
                <a:solidFill>
                  <a:srgbClr val="B52F35"/>
                </a:solidFill>
                <a:latin typeface="SourceSerifVariable-Roman"/>
              </a:rPr>
              <a:t>https://doi.org/10.1017/S0140525X00005756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601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In Part 1, we touched on how Generative AI works, but we’ll reiterate a simple explanation. Large language models uncover the relationships between words (or their pieces) and then extensively articulate those interactions as statistical correlations. When you ask a chatbot a question, it doesn’t ‘understand’ your meaning. It’s just using its massive mathematical model to parse your input and then predict some reasonable output, one word after the next.</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It’s all a series (a </a:t>
            </a:r>
            <a:r>
              <a:rPr lang="en-US" sz="1800" b="0" i="1" u="none" strike="noStrike" baseline="0" dirty="0">
                <a:solidFill>
                  <a:srgbClr val="1B1B21"/>
                </a:solidFill>
                <a:latin typeface="SourceSerifVariable-Italic"/>
              </a:rPr>
              <a:t>very, very </a:t>
            </a:r>
            <a:r>
              <a:rPr lang="en-US" sz="1800" b="0" i="0" u="none" strike="noStrike" baseline="0" dirty="0">
                <a:solidFill>
                  <a:srgbClr val="1B1B21"/>
                </a:solidFill>
                <a:latin typeface="SourceSerifVariable-Roman"/>
              </a:rPr>
              <a:t>big series) of weighted functions and probabilities built from patterns found in libraries’ worth of human-authored texts. We needed billions of written examples before believably coherent patterns could emerge. But the fact that something has emerged at all – and that these chatbots (despite their flaws) seem so realistic – demonstrates that once enough data has been </a:t>
            </a:r>
            <a:r>
              <a:rPr lang="en-US" sz="1800" b="0" i="0" u="none" strike="noStrike" baseline="0" dirty="0" err="1">
                <a:solidFill>
                  <a:srgbClr val="1B1B21"/>
                </a:solidFill>
                <a:latin typeface="SourceSerifVariable-Roman"/>
              </a:rPr>
              <a:t>analysed</a:t>
            </a:r>
            <a:r>
              <a:rPr lang="en-US" sz="1800" b="0" i="0" u="none" strike="noStrike" baseline="0" dirty="0">
                <a:solidFill>
                  <a:srgbClr val="1B1B21"/>
                </a:solidFill>
                <a:latin typeface="SourceSerifVariable-Roman"/>
              </a:rPr>
              <a:t>, hidden patterns can be uncovered, even seemingly inscrutable ones as complex as our conception and articulation of reality.</a:t>
            </a:r>
          </a:p>
          <a:p>
            <a:pPr algn="l"/>
            <a:endParaRPr lang="en-US" sz="1800" b="0" i="0" u="none" strike="noStrike" baseline="0" dirty="0">
              <a:solidFill>
                <a:srgbClr val="1B1B21"/>
              </a:solidFill>
              <a:latin typeface="SourceSerifVariable-Roman"/>
            </a:endParaRPr>
          </a:p>
          <a:p>
            <a:pPr algn="l"/>
            <a:r>
              <a:rPr lang="en-US" sz="1800" b="0" i="0" u="sng" strike="noStrike" baseline="0" dirty="0">
                <a:solidFill>
                  <a:srgbClr val="1B1B21"/>
                </a:solidFill>
                <a:latin typeface="SourceSerifVariable-Roman"/>
              </a:rPr>
              <a:t>Source</a:t>
            </a:r>
          </a:p>
          <a:p>
            <a:pPr algn="l"/>
            <a:r>
              <a:rPr lang="en-US" sz="1800" b="0" i="0" u="none" strike="noStrike" baseline="0" dirty="0">
                <a:solidFill>
                  <a:srgbClr val="000000"/>
                </a:solidFill>
                <a:latin typeface="SourceSerifVariable-Roman"/>
              </a:rPr>
              <a:t>Harrison, M. (2023, April 28). We interviewed the engineer Google fired for saying its AI had come to life. </a:t>
            </a:r>
            <a:r>
              <a:rPr lang="en-US" sz="1800" b="0" i="1" u="none" strike="noStrike" baseline="0" dirty="0">
                <a:solidFill>
                  <a:srgbClr val="000000"/>
                </a:solidFill>
                <a:latin typeface="SourceSerifVariable-Italic"/>
              </a:rPr>
              <a:t>Futurism. </a:t>
            </a:r>
            <a:r>
              <a:rPr lang="en-US" sz="1800" b="0" i="0" u="none" strike="noStrike" baseline="0" dirty="0">
                <a:solidFill>
                  <a:srgbClr val="B52F35"/>
                </a:solidFill>
                <a:latin typeface="SourceSerifVariable-Roman"/>
              </a:rPr>
              <a:t>https://futurism.com/blake-lemoine-google-interview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482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So, to return to the question, ‘Is Generative AI intelligent?’ The answer, at least for today, is ‘no’ – </a:t>
            </a:r>
            <a:r>
              <a:rPr lang="en-US" sz="1800" b="0" i="1" u="none" strike="noStrike" baseline="0" dirty="0">
                <a:solidFill>
                  <a:srgbClr val="1B1B21"/>
                </a:solidFill>
                <a:latin typeface="SourceSerifVariable-Italic"/>
              </a:rPr>
              <a:t>if </a:t>
            </a:r>
            <a:r>
              <a:rPr lang="en-US" sz="1800" b="0" i="0" u="none" strike="noStrike" baseline="0" dirty="0">
                <a:solidFill>
                  <a:srgbClr val="1B1B21"/>
                </a:solidFill>
                <a:latin typeface="SourceSerifVariable-Roman"/>
              </a:rPr>
              <a:t>we agree with the conventional definitions of intelligence.</a:t>
            </a:r>
          </a:p>
          <a:p>
            <a:pPr algn="l"/>
            <a:endParaRPr lang="en-US" dirty="0"/>
          </a:p>
          <a:p>
            <a:pPr algn="l"/>
            <a:r>
              <a:rPr lang="en-US" sz="1800" b="0" i="0" u="none" strike="noStrike" baseline="0" dirty="0">
                <a:solidFill>
                  <a:srgbClr val="1B1B21"/>
                </a:solidFill>
                <a:latin typeface="SourceSerifVariable-Roman"/>
              </a:rPr>
              <a:t>But have we aligned those goalposts in the right place? </a:t>
            </a:r>
            <a:br>
              <a:rPr lang="en-US" sz="1800" b="0" i="0" u="none" strike="noStrike" baseline="0" dirty="0">
                <a:solidFill>
                  <a:srgbClr val="1B1B21"/>
                </a:solidFill>
                <a:latin typeface="SourceSerifVariable-Roman"/>
              </a:rPr>
            </a:br>
            <a:br>
              <a:rPr lang="en-US" sz="1800" b="0" i="0" u="none" strike="noStrike" baseline="0" dirty="0">
                <a:solidFill>
                  <a:srgbClr val="1B1B21"/>
                </a:solidFill>
                <a:latin typeface="SourceSerifVariable-Roman"/>
              </a:rPr>
            </a:br>
            <a:r>
              <a:rPr lang="en-US" sz="1800" b="0" i="0" u="none" strike="noStrike" baseline="0" dirty="0">
                <a:solidFill>
                  <a:srgbClr val="1B1B21"/>
                </a:solidFill>
                <a:latin typeface="SourceSerifVariable-Roman"/>
              </a:rPr>
              <a:t>And more importantly, are we even asking the right question? Should we, perhaps, instead ask: How intelligent are people-plus-programs? How intelligent can we become through “Augmented Intelligence”?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5850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500"/>
              </a:spcBef>
              <a:spcAft>
                <a:spcPts val="0"/>
              </a:spcAft>
            </a:pPr>
            <a:r>
              <a:rPr lang="en-US" sz="1800" b="1" i="0" u="sng" strike="noStrike" dirty="0">
                <a:solidFill>
                  <a:srgbClr val="000000"/>
                </a:solidFill>
                <a:effectLst/>
                <a:latin typeface="Times New Roman" panose="02020603050405020304" pitchFamily="18" charset="0"/>
              </a:rPr>
              <a:t>A</a:t>
            </a:r>
            <a:r>
              <a:rPr lang="en-US" sz="1800" b="1" i="0" u="sng" dirty="0">
                <a:solidFill>
                  <a:srgbClr val="000000"/>
                </a:solidFill>
                <a:effectLst/>
                <a:latin typeface="Times New Roman" panose="02020603050405020304" pitchFamily="18" charset="0"/>
              </a:rPr>
              <a:t>ugmented intelligence</a:t>
            </a:r>
            <a:r>
              <a:rPr lang="en-US" sz="1800" b="0" i="0" u="none" strike="noStrike" dirty="0">
                <a:solidFill>
                  <a:srgbClr val="000000"/>
                </a:solidFill>
                <a:effectLst/>
                <a:latin typeface="Times New Roman" panose="02020603050405020304" pitchFamily="18" charset="0"/>
              </a:rPr>
              <a:t>: the integration of AI with human intelligence to enhance our cognitive work. In combination, people and programs can accomplish amazing feats – better than either individually. Even average individuals, when paired with AI teammates, have proven that they can best (human) grandmasters or standalone algorithms.</a:t>
            </a:r>
          </a:p>
          <a:p>
            <a:pPr algn="just" rtl="0">
              <a:spcBef>
                <a:spcPts val="1500"/>
              </a:spcBef>
              <a:spcAft>
                <a:spcPts val="0"/>
              </a:spcAft>
            </a:pPr>
            <a:endParaRPr lang="en-US" b="0" dirty="0">
              <a:effectLst/>
            </a:endParaRPr>
          </a:p>
          <a:p>
            <a:pPr algn="just" rtl="0">
              <a:spcBef>
                <a:spcPts val="1500"/>
              </a:spcBef>
              <a:spcAft>
                <a:spcPts val="0"/>
              </a:spcAft>
            </a:pPr>
            <a:r>
              <a:rPr lang="en-US" sz="1800" b="0" i="0" u="none" strike="noStrike" dirty="0">
                <a:solidFill>
                  <a:srgbClr val="000000"/>
                </a:solidFill>
                <a:effectLst/>
                <a:latin typeface="Times New Roman" panose="02020603050405020304" pitchFamily="18" charset="0"/>
              </a:rPr>
              <a:t>This gives rise to the notion of </a:t>
            </a:r>
            <a:r>
              <a:rPr lang="en-US" sz="1800" b="1" i="0" u="sng" dirty="0">
                <a:solidFill>
                  <a:srgbClr val="000000"/>
                </a:solidFill>
                <a:effectLst/>
                <a:latin typeface="Times New Roman" panose="02020603050405020304" pitchFamily="18" charset="0"/>
              </a:rPr>
              <a:t>expert generalists</a:t>
            </a:r>
            <a:r>
              <a:rPr lang="en-US" sz="1800" b="0" i="0" u="none" strike="noStrike" dirty="0">
                <a:solidFill>
                  <a:srgbClr val="000000"/>
                </a:solidFill>
                <a:effectLst/>
                <a:latin typeface="Times New Roman" panose="02020603050405020304" pitchFamily="18" charset="0"/>
              </a:rPr>
              <a:t>: individuals who possess a broad (but potentially shallow) range of knowledge and skills. While they may have some areas of deep expertise, they’re most characteristically experts at boundary spanning, excelling at transdisciplinary skills, critical thinking, creative problem solving, digital and data literacy, and interdisciplinary collaboration. They’re known for their versatility, adaptability, and ability to connect dots across domains. In other words, we’re witnessing a lessening emphasis on ‘pure’ domain knowledge in lieu of more </a:t>
            </a:r>
            <a:r>
              <a:rPr lang="en-US" sz="1800" b="0" i="0" u="none" strike="noStrike" dirty="0" err="1">
                <a:solidFill>
                  <a:srgbClr val="000000"/>
                </a:solidFill>
                <a:effectLst/>
                <a:latin typeface="Times New Roman" panose="02020603050405020304" pitchFamily="18" charset="0"/>
              </a:rPr>
              <a:t>generalisable</a:t>
            </a:r>
            <a:r>
              <a:rPr lang="en-US" sz="1800" b="0" i="0" u="none" strike="noStrike" dirty="0">
                <a:solidFill>
                  <a:srgbClr val="000000"/>
                </a:solidFill>
                <a:effectLst/>
                <a:latin typeface="Times New Roman" panose="02020603050405020304" pitchFamily="18" charset="0"/>
              </a:rPr>
              <a:t> capability: an era of augmented polymaths. Because in contrast to expert generalists, ‘narrow experts’ – individuals at the peak of a </a:t>
            </a:r>
            <a:r>
              <a:rPr lang="en-US" sz="1800" b="0" i="0" u="none" strike="noStrike" dirty="0" err="1">
                <a:solidFill>
                  <a:srgbClr val="000000"/>
                </a:solidFill>
                <a:effectLst/>
                <a:latin typeface="Times New Roman" panose="02020603050405020304" pitchFamily="18" charset="0"/>
              </a:rPr>
              <a:t>specialised</a:t>
            </a:r>
            <a:r>
              <a:rPr lang="en-US" sz="1800" b="0" i="0" u="none" strike="noStrike" dirty="0">
                <a:solidFill>
                  <a:srgbClr val="000000"/>
                </a:solidFill>
                <a:effectLst/>
                <a:latin typeface="Times New Roman" panose="02020603050405020304" pitchFamily="18" charset="0"/>
              </a:rPr>
              <a:t> but more bounded discipline – are often less adaptable, a potentially fatal flaw in a world of quickening change.</a:t>
            </a:r>
            <a:endParaRPr lang="en-US" b="0" dirty="0">
              <a:effectLst/>
            </a:endParaRPr>
          </a:p>
          <a:p>
            <a:pPr algn="just" rtl="0">
              <a:spcBef>
                <a:spcPts val="1500"/>
              </a:spcBef>
              <a:spcAft>
                <a:spcPts val="1000"/>
              </a:spcAft>
            </a:pPr>
            <a:endParaRPr lang="en-US" sz="1800" b="0" i="0" u="none" strike="noStrike" dirty="0">
              <a:solidFill>
                <a:srgbClr val="000000"/>
              </a:solidFill>
              <a:effectLst/>
              <a:latin typeface="Times New Roman" panose="02020603050405020304" pitchFamily="18" charset="0"/>
            </a:endParaRPr>
          </a:p>
          <a:p>
            <a:pPr algn="l"/>
            <a:r>
              <a:rPr lang="en-US" sz="1800" b="0" i="0" u="none" strike="noStrike" baseline="0" dirty="0">
                <a:solidFill>
                  <a:srgbClr val="1B1B21"/>
                </a:solidFill>
                <a:latin typeface="SourceSerifVariable-Roman"/>
              </a:rPr>
              <a:t>Expert generalists bolstered by AI are increasingly attractive as volatility and complexity grow, and </a:t>
            </a:r>
            <a:r>
              <a:rPr lang="en-US" sz="1800" b="0" i="0" u="none" strike="noStrike" baseline="0" dirty="0" err="1">
                <a:solidFill>
                  <a:srgbClr val="1B1B21"/>
                </a:solidFill>
                <a:latin typeface="SourceSerifVariable-Roman"/>
              </a:rPr>
              <a:t>organisations</a:t>
            </a:r>
            <a:r>
              <a:rPr lang="en-US" sz="1800" b="0" i="0" u="none" strike="noStrike" baseline="0" dirty="0">
                <a:solidFill>
                  <a:srgbClr val="1B1B21"/>
                </a:solidFill>
                <a:latin typeface="SourceSerifVariable-Roman"/>
              </a:rPr>
              <a:t> need more agility. The generalists bring adaptability and contextual understanding, whilst the algorithms provide detailed – but narrow – domain expertise relevant to a given situation.</a:t>
            </a:r>
          </a:p>
          <a:p>
            <a:pPr algn="l"/>
            <a:r>
              <a:rPr lang="en-US" sz="1800" b="0" i="0" u="none" strike="noStrike" baseline="0" dirty="0">
                <a:solidFill>
                  <a:srgbClr val="1B1B21"/>
                </a:solidFill>
                <a:latin typeface="SourceSerifVariable-Roman"/>
              </a:rPr>
              <a:t>‘Augmented generalists’ may be the pinnacle of future </a:t>
            </a:r>
            <a:r>
              <a:rPr lang="en-US" sz="1800" b="0" i="0" u="none" strike="noStrike" baseline="0" dirty="0" err="1">
                <a:solidFill>
                  <a:srgbClr val="1B1B21"/>
                </a:solidFill>
                <a:latin typeface="SourceSerifVariable-Roman"/>
              </a:rPr>
              <a:t>organisations</a:t>
            </a:r>
            <a:r>
              <a:rPr lang="en-US" sz="1800" b="0" i="0" u="none" strike="noStrike" baseline="0" dirty="0">
                <a:solidFill>
                  <a:srgbClr val="1B1B21"/>
                </a:solidFill>
                <a:latin typeface="SourceSerifVariable-Roman"/>
              </a:rPr>
              <a:t>.</a:t>
            </a:r>
            <a:endParaRPr lang="en-US" sz="1800" b="0" i="0" u="none" strike="noStrike"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3C3E9C-0038-459A-BC2E-0F880C04BFD1}" type="slidenum">
              <a:rPr lang="en-US" smtClean="0"/>
              <a:t>53</a:t>
            </a:fld>
            <a:endParaRPr lang="en-US"/>
          </a:p>
        </p:txBody>
      </p:sp>
    </p:spTree>
    <p:extLst>
      <p:ext uri="{BB962C8B-B14F-4D97-AF65-F5344CB8AC3E}">
        <p14:creationId xmlns:p14="http://schemas.microsoft.com/office/powerpoint/2010/main" val="1566549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rtl="0" fontAlgn="t">
              <a:spcBef>
                <a:spcPts val="0"/>
              </a:spcBef>
              <a:spcAft>
                <a:spcPts val="0"/>
              </a:spcAft>
            </a:pPr>
            <a:r>
              <a:rPr lang="en-US" sz="1600" b="0" i="0" u="none" strike="noStrike" dirty="0">
                <a:solidFill>
                  <a:srgbClr val="000000"/>
                </a:solidFill>
                <a:effectLst/>
                <a:latin typeface="Roboto" panose="02000000000000000000" pitchFamily="2" charset="0"/>
              </a:rPr>
              <a:t>Philip E. Tetlock, a prominent scientist who studied the paradox of expertise, </a:t>
            </a:r>
            <a:r>
              <a:rPr lang="en-US" sz="1600" b="0" i="0" u="none" strike="noStrike" dirty="0" err="1">
                <a:solidFill>
                  <a:srgbClr val="000000"/>
                </a:solidFill>
                <a:effectLst/>
                <a:latin typeface="Roboto" panose="02000000000000000000" pitchFamily="2" charset="0"/>
              </a:rPr>
              <a:t>popularised</a:t>
            </a:r>
            <a:r>
              <a:rPr lang="en-US" sz="1600" b="0" i="0" u="none" strike="noStrike" dirty="0">
                <a:solidFill>
                  <a:srgbClr val="000000"/>
                </a:solidFill>
                <a:effectLst/>
                <a:latin typeface="Roboto" panose="02000000000000000000" pitchFamily="2" charset="0"/>
              </a:rPr>
              <a:t> the phrase, ‘The fox knows many things; the hedgehog one great thing’. Borrowed from an ancient Greek proverb, that line illustrates two contrasting approaches to expertise. The hedgehog is focused but potentially rigid, while the fox is adaptable and holds eclectic expertise. Conventional experts can sometimes be foxes, but expert generalists – especially when augmented by AI – are almost certainly vulpine.</a:t>
            </a:r>
            <a:endParaRPr lang="en-US" b="0" dirty="0">
              <a:effectLst/>
            </a:endParaRPr>
          </a:p>
          <a:p>
            <a:pPr algn="just" rtl="0">
              <a:spcBef>
                <a:spcPts val="1500"/>
              </a:spcBef>
              <a:spcAft>
                <a:spcPts val="1000"/>
              </a:spcAft>
            </a:pPr>
            <a:endParaRPr lang="en-US" sz="1600" b="0" i="0" u="none" strike="noStrike" dirty="0">
              <a:solidFill>
                <a:srgbClr val="000000"/>
              </a:solidFill>
              <a:effectLst/>
              <a:latin typeface="Times New Roman" panose="02020603050405020304" pitchFamily="18" charset="0"/>
            </a:endParaRPr>
          </a:p>
          <a:p>
            <a:pPr algn="just" rtl="0">
              <a:spcBef>
                <a:spcPts val="1500"/>
              </a:spcBef>
              <a:spcAft>
                <a:spcPts val="1000"/>
              </a:spcAft>
            </a:pPr>
            <a:r>
              <a:rPr lang="en-US" sz="1600" b="0" i="0" u="none" strike="noStrike" dirty="0">
                <a:solidFill>
                  <a:srgbClr val="000000"/>
                </a:solidFill>
                <a:effectLst/>
                <a:latin typeface="Times New Roman" panose="02020603050405020304" pitchFamily="18" charset="0"/>
              </a:rPr>
              <a:t>Expert generalists bolstered by AI are increasingly attractive as volatility and complexity grow, and </a:t>
            </a:r>
            <a:r>
              <a:rPr lang="en-US" sz="1600" b="0" i="0" u="none" strike="noStrike" dirty="0" err="1">
                <a:solidFill>
                  <a:srgbClr val="000000"/>
                </a:solidFill>
                <a:effectLst/>
                <a:latin typeface="Times New Roman" panose="02020603050405020304" pitchFamily="18" charset="0"/>
              </a:rPr>
              <a:t>organisations</a:t>
            </a:r>
            <a:r>
              <a:rPr lang="en-US" sz="1600" b="0" i="0" u="none" strike="noStrike" dirty="0">
                <a:solidFill>
                  <a:srgbClr val="000000"/>
                </a:solidFill>
                <a:effectLst/>
                <a:latin typeface="Times New Roman" panose="02020603050405020304" pitchFamily="18" charset="0"/>
              </a:rPr>
              <a:t> need more agility. The generalists bring adaptability and contextual understanding, while the algorithms provide detailed – but narrow – domain expertise relevant to a given situation. </a:t>
            </a:r>
          </a:p>
          <a:p>
            <a:pPr algn="just" rtl="0">
              <a:spcBef>
                <a:spcPts val="1500"/>
              </a:spcBef>
              <a:spcAft>
                <a:spcPts val="1000"/>
              </a:spcAft>
            </a:pPr>
            <a:r>
              <a:rPr lang="en-US" sz="1600" b="0" i="0" u="none" strike="noStrike" dirty="0">
                <a:solidFill>
                  <a:srgbClr val="000000"/>
                </a:solidFill>
                <a:effectLst/>
                <a:latin typeface="Times New Roman" panose="02020603050405020304" pitchFamily="18" charset="0"/>
              </a:rPr>
              <a:t>‘Augmented generalists’ may be the pinnacle of future </a:t>
            </a:r>
            <a:r>
              <a:rPr lang="en-US" sz="1600" b="0" i="0" u="none" strike="noStrike" dirty="0" err="1">
                <a:solidFill>
                  <a:srgbClr val="000000"/>
                </a:solidFill>
                <a:effectLst/>
                <a:latin typeface="Times New Roman" panose="02020603050405020304" pitchFamily="18" charset="0"/>
              </a:rPr>
              <a:t>organisations</a:t>
            </a:r>
            <a:r>
              <a:rPr lang="en-US" sz="1600" b="0" i="0" u="none" strike="noStrike" dirty="0">
                <a:solidFill>
                  <a:srgbClr val="000000"/>
                </a:solidFill>
                <a:effectLst/>
                <a:latin typeface="Times New Roman" panose="02020603050405020304" pitchFamily="18" charset="0"/>
              </a:rPr>
              <a:t>.</a:t>
            </a:r>
          </a:p>
          <a:p>
            <a:pPr algn="just" rtl="0">
              <a:spcBef>
                <a:spcPts val="1500"/>
              </a:spcBef>
              <a:spcAft>
                <a:spcPts val="1000"/>
              </a:spcAft>
            </a:pPr>
            <a:endParaRPr lang="en-US" b="0" dirty="0">
              <a:effectLst/>
            </a:endParaRPr>
          </a:p>
          <a:p>
            <a:pPr algn="just" rtl="0">
              <a:spcBef>
                <a:spcPts val="1500"/>
              </a:spcBef>
              <a:spcAft>
                <a:spcPts val="0"/>
              </a:spcAft>
            </a:pPr>
            <a:r>
              <a:rPr lang="en-US" sz="1600" b="0" i="0" u="none" strike="noStrike" dirty="0">
                <a:solidFill>
                  <a:srgbClr val="000000"/>
                </a:solidFill>
                <a:effectLst/>
                <a:latin typeface="Times New Roman" panose="02020603050405020304" pitchFamily="18" charset="0"/>
              </a:rPr>
              <a:t>And individual experts aren’t the only ones who can be augmented. AI compatriots can join human teams, helping them perform more accurately and efficiently, and AI can help </a:t>
            </a:r>
            <a:r>
              <a:rPr lang="en-US" sz="1600" b="0" i="0" u="none" strike="noStrike" dirty="0" err="1">
                <a:solidFill>
                  <a:srgbClr val="000000"/>
                </a:solidFill>
                <a:effectLst/>
                <a:latin typeface="Times New Roman" panose="02020603050405020304" pitchFamily="18" charset="0"/>
              </a:rPr>
              <a:t>optimise</a:t>
            </a:r>
            <a:r>
              <a:rPr lang="en-US" sz="1600" b="0" i="0" u="none" strike="noStrike" dirty="0">
                <a:solidFill>
                  <a:srgbClr val="000000"/>
                </a:solidFill>
                <a:effectLst/>
                <a:latin typeface="Times New Roman" panose="02020603050405020304" pitchFamily="18" charset="0"/>
              </a:rPr>
              <a:t> outcomes across teams of people, using their collective performance – which can be input instantly through a brain-computer interface – to identify errant mistakes or compensate for distracted or fatigued team members. This might sound like science fiction, but these Engines of Augmentation are already here, and advancements in Generative AI will merely speed their proliferation.</a:t>
            </a:r>
            <a:endParaRPr lang="en-US" b="0" dirty="0">
              <a:effectLst/>
            </a:endParaRPr>
          </a:p>
          <a:p>
            <a:br>
              <a:rPr lang="en-US" dirty="0"/>
            </a:br>
            <a:r>
              <a:rPr lang="en-US" u="sng" dirty="0"/>
              <a:t>Source</a:t>
            </a:r>
          </a:p>
          <a:p>
            <a:r>
              <a:rPr lang="en-US" dirty="0"/>
              <a:t>https://www.youtube.com/watch?v=7mwdoFA1dig&amp;t=81s</a:t>
            </a:r>
          </a:p>
          <a:p>
            <a:endParaRPr lang="en-US" dirty="0"/>
          </a:p>
          <a:p>
            <a:endParaRPr lang="en-US" dirty="0"/>
          </a:p>
        </p:txBody>
      </p:sp>
      <p:sp>
        <p:nvSpPr>
          <p:cNvPr id="4" name="Slide Number Placeholder 3"/>
          <p:cNvSpPr>
            <a:spLocks noGrp="1"/>
          </p:cNvSpPr>
          <p:nvPr>
            <p:ph type="sldNum" sz="quarter" idx="5"/>
          </p:nvPr>
        </p:nvSpPr>
        <p:spPr/>
        <p:txBody>
          <a:bodyPr/>
          <a:lstStyle/>
          <a:p>
            <a:fld id="{723C3E9C-0038-459A-BC2E-0F880C04BFD1}" type="slidenum">
              <a:rPr lang="en-US" smtClean="0"/>
              <a:t>54</a:t>
            </a:fld>
            <a:endParaRPr lang="en-US"/>
          </a:p>
        </p:txBody>
      </p:sp>
    </p:spTree>
    <p:extLst>
      <p:ext uri="{BB962C8B-B14F-4D97-AF65-F5344CB8AC3E}">
        <p14:creationId xmlns:p14="http://schemas.microsoft.com/office/powerpoint/2010/main" val="2371093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rise of expert generalists and augmented intelligence encourages us to think about… </a:t>
            </a:r>
          </a:p>
          <a:p>
            <a:pPr marL="0" indent="0">
              <a:buNone/>
            </a:pPr>
            <a:endParaRPr lang="en-US" dirty="0"/>
          </a:p>
          <a:p>
            <a:pPr marL="0" indent="0">
              <a:buNone/>
            </a:pPr>
            <a:r>
              <a:rPr lang="en-US" dirty="0"/>
              <a:t>1. …the boundaries between learning, rehearsal, evaluation, and performance spaces.</a:t>
            </a:r>
          </a:p>
          <a:p>
            <a:pPr marL="0" indent="0">
              <a:buNone/>
            </a:pPr>
            <a:r>
              <a:rPr lang="en-US" dirty="0"/>
              <a:t>2. …and raises questions for the development of novices into experts (when they can merely skip by all of the foundational knowledge and skills).</a:t>
            </a:r>
          </a:p>
          <a:p>
            <a:pPr marL="0" indent="0">
              <a:buNone/>
            </a:pPr>
            <a:r>
              <a:rPr lang="en-US" dirty="0"/>
              <a:t>(Articles) This was a challenge we faced when the internet helped to augment our lower level cognitive skills, such as remembering and understanding… changing our brains and </a:t>
            </a:r>
            <a:r>
              <a:rPr lang="en-US" dirty="0" err="1"/>
              <a:t>catalysing</a:t>
            </a:r>
            <a:r>
              <a:rPr lang="en-US" dirty="0"/>
              <a:t> a new paradigm of learning</a:t>
            </a:r>
          </a:p>
          <a:p>
            <a:pPr marL="0" indent="0">
              <a:buNone/>
            </a:pPr>
            <a:r>
              <a:rPr lang="en-US" dirty="0"/>
              <a:t>3. And, of course, our notions of “cheating.”</a:t>
            </a:r>
          </a:p>
          <a:p>
            <a:pPr marL="0" indent="0">
              <a:buNone/>
            </a:pPr>
            <a:endParaRPr lang="en-US" dirty="0"/>
          </a:p>
          <a:p>
            <a:pPr marL="0" indent="0">
              <a:buNone/>
            </a:pPr>
            <a:r>
              <a:rPr lang="en-US" u="sng" dirty="0"/>
              <a:t>Sources for Articles</a:t>
            </a:r>
          </a:p>
          <a:p>
            <a:r>
              <a:rPr lang="en-US" b="0" i="0" dirty="0">
                <a:solidFill>
                  <a:srgbClr val="212121"/>
                </a:solidFill>
                <a:effectLst/>
                <a:latin typeface="Roboto" panose="02000000000000000000" pitchFamily="2" charset="0"/>
              </a:rPr>
              <a:t>Firth J, </a:t>
            </a:r>
            <a:r>
              <a:rPr lang="en-US" b="0" i="0" dirty="0" err="1">
                <a:solidFill>
                  <a:srgbClr val="212121"/>
                </a:solidFill>
                <a:effectLst/>
                <a:latin typeface="Roboto" panose="02000000000000000000" pitchFamily="2" charset="0"/>
              </a:rPr>
              <a:t>Torous</a:t>
            </a:r>
            <a:r>
              <a:rPr lang="en-US" b="0" i="0" dirty="0">
                <a:solidFill>
                  <a:srgbClr val="212121"/>
                </a:solidFill>
                <a:effectLst/>
                <a:latin typeface="Roboto" panose="02000000000000000000" pitchFamily="2" charset="0"/>
              </a:rPr>
              <a:t> J, Stubbs B, Firth JA, Steiner </a:t>
            </a:r>
            <a:r>
              <a:rPr lang="en-US" b="0" i="0" dirty="0" err="1">
                <a:solidFill>
                  <a:srgbClr val="212121"/>
                </a:solidFill>
                <a:effectLst/>
                <a:latin typeface="Roboto" panose="02000000000000000000" pitchFamily="2" charset="0"/>
              </a:rPr>
              <a:t>GZ</a:t>
            </a:r>
            <a:r>
              <a:rPr lang="en-US" b="0" i="0" dirty="0">
                <a:solidFill>
                  <a:srgbClr val="212121"/>
                </a:solidFill>
                <a:effectLst/>
                <a:latin typeface="Roboto" panose="02000000000000000000" pitchFamily="2" charset="0"/>
              </a:rPr>
              <a:t>, Smith L, Alvarez-Jimenez M, Gleeson J, </a:t>
            </a:r>
            <a:r>
              <a:rPr lang="en-US" b="0" i="0" dirty="0" err="1">
                <a:solidFill>
                  <a:srgbClr val="212121"/>
                </a:solidFill>
                <a:effectLst/>
                <a:latin typeface="Roboto" panose="02000000000000000000" pitchFamily="2" charset="0"/>
              </a:rPr>
              <a:t>Vancampfort</a:t>
            </a:r>
            <a:r>
              <a:rPr lang="en-US" b="0" i="0" dirty="0">
                <a:solidFill>
                  <a:srgbClr val="212121"/>
                </a:solidFill>
                <a:effectLst/>
                <a:latin typeface="Roboto" panose="02000000000000000000" pitchFamily="2" charset="0"/>
              </a:rPr>
              <a:t> D, Armitage CJ, Sarris J. The "online brain": how the Internet may be changing our cognition. World Psychiatry. 2019 </a:t>
            </a:r>
            <a:r>
              <a:rPr lang="en-US" b="0" i="0" dirty="0" err="1">
                <a:solidFill>
                  <a:srgbClr val="212121"/>
                </a:solidFill>
                <a:effectLst/>
                <a:latin typeface="Roboto" panose="02000000000000000000" pitchFamily="2" charset="0"/>
              </a:rPr>
              <a:t>Jun;18</a:t>
            </a:r>
            <a:r>
              <a:rPr lang="en-US" b="0" i="0" dirty="0">
                <a:solidFill>
                  <a:srgbClr val="212121"/>
                </a:solidFill>
                <a:effectLst/>
                <a:latin typeface="Roboto" panose="02000000000000000000" pitchFamily="2" charset="0"/>
              </a:rPr>
              <a:t>(2):119-129.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10.1002/</a:t>
            </a:r>
            <a:r>
              <a:rPr lang="en-US" b="0" i="0" dirty="0" err="1">
                <a:solidFill>
                  <a:srgbClr val="212121"/>
                </a:solidFill>
                <a:effectLst/>
                <a:latin typeface="Roboto" panose="02000000000000000000" pitchFamily="2" charset="0"/>
              </a:rPr>
              <a:t>wps.20617</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PMID</a:t>
            </a:r>
            <a:r>
              <a:rPr lang="en-US" b="0" i="0" dirty="0">
                <a:solidFill>
                  <a:srgbClr val="212121"/>
                </a:solidFill>
                <a:effectLst/>
                <a:latin typeface="Roboto" panose="02000000000000000000" pitchFamily="2" charset="0"/>
              </a:rPr>
              <a:t>: 31059635; </a:t>
            </a:r>
            <a:r>
              <a:rPr lang="en-US" b="0" i="0" dirty="0" err="1">
                <a:solidFill>
                  <a:srgbClr val="212121"/>
                </a:solidFill>
                <a:effectLst/>
                <a:latin typeface="Roboto" panose="02000000000000000000" pitchFamily="2" charset="0"/>
              </a:rPr>
              <a:t>PMCID</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PMC6502424</a:t>
            </a:r>
            <a:r>
              <a:rPr lang="en-US" b="0" i="0" dirty="0">
                <a:solidFill>
                  <a:srgbClr val="212121"/>
                </a:solidFill>
                <a:effectLst/>
                <a:latin typeface="Roboto" panose="02000000000000000000" pitchFamily="2" charset="0"/>
              </a:rPr>
              <a:t>. </a:t>
            </a:r>
            <a:r>
              <a:rPr lang="en-US" dirty="0"/>
              <a:t>https://www.ncbi.nlm.nih.gov/pmc/articles/PMC6502424/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3829"/>
                </a:solidFill>
                <a:effectLst/>
                <a:latin typeface="Cocogoose Narrow Light"/>
              </a:rPr>
              <a:t>Siemens, G. (2005). </a:t>
            </a:r>
            <a:r>
              <a:rPr lang="en-US" b="0" i="0" u="sng" dirty="0">
                <a:solidFill>
                  <a:srgbClr val="009688"/>
                </a:solidFill>
                <a:effectLst/>
                <a:latin typeface="Cocogoose Narrow Light"/>
                <a:hlinkClick r:id="rId3"/>
              </a:rPr>
              <a:t>Connectivism: A learning theory for the digital age.</a:t>
            </a:r>
            <a:r>
              <a:rPr lang="en-US" b="0" i="0" dirty="0">
                <a:solidFill>
                  <a:srgbClr val="3E3829"/>
                </a:solidFill>
                <a:effectLst/>
                <a:latin typeface="Cocogoose Narrow Light"/>
              </a:rPr>
              <a:t> </a:t>
            </a:r>
            <a:r>
              <a:rPr lang="en-US" b="0" i="1" dirty="0">
                <a:solidFill>
                  <a:srgbClr val="3E3829"/>
                </a:solidFill>
                <a:effectLst/>
                <a:latin typeface="Cocogoose Narrow Light"/>
              </a:rPr>
              <a:t>International Journal of Instructional Technology and Distance Learning</a:t>
            </a:r>
            <a:r>
              <a:rPr lang="en-US" b="0" i="0" dirty="0">
                <a:solidFill>
                  <a:srgbClr val="3E3829"/>
                </a:solidFill>
                <a:effectLst/>
                <a:latin typeface="Cocogoose Narrow Light"/>
              </a:rPr>
              <a:t>, </a:t>
            </a:r>
            <a:r>
              <a:rPr lang="en-US" b="0" i="1" dirty="0">
                <a:solidFill>
                  <a:srgbClr val="3E3829"/>
                </a:solidFill>
                <a:effectLst/>
                <a:latin typeface="Cocogoose Narrow Light"/>
              </a:rPr>
              <a:t>2</a:t>
            </a:r>
            <a:r>
              <a:rPr lang="en-US" b="0" i="0" dirty="0">
                <a:solidFill>
                  <a:srgbClr val="3E3829"/>
                </a:solidFill>
                <a:effectLst/>
                <a:latin typeface="Cocogoose Narrow Light"/>
              </a:rPr>
              <a:t>(1), 3-10. </a:t>
            </a:r>
            <a:r>
              <a:rPr lang="en-US" dirty="0"/>
              <a:t>…and now AI promises to augment so much more </a:t>
            </a:r>
          </a:p>
          <a:p>
            <a:endParaRPr lang="en-US" dirty="0"/>
          </a:p>
        </p:txBody>
      </p:sp>
      <p:sp>
        <p:nvSpPr>
          <p:cNvPr id="4" name="Slide Number Placeholder 3"/>
          <p:cNvSpPr>
            <a:spLocks noGrp="1"/>
          </p:cNvSpPr>
          <p:nvPr>
            <p:ph type="sldNum" sz="quarter" idx="5"/>
          </p:nvPr>
        </p:nvSpPr>
        <p:spPr/>
        <p:txBody>
          <a:bodyPr/>
          <a:lstStyle/>
          <a:p>
            <a:fld id="{723C3E9C-0038-459A-BC2E-0F880C04BFD1}" type="slidenum">
              <a:rPr lang="en-US" smtClean="0"/>
              <a:t>55</a:t>
            </a:fld>
            <a:endParaRPr lang="en-US"/>
          </a:p>
        </p:txBody>
      </p:sp>
    </p:spTree>
    <p:extLst>
      <p:ext uri="{BB962C8B-B14F-4D97-AF65-F5344CB8AC3E}">
        <p14:creationId xmlns:p14="http://schemas.microsoft.com/office/powerpoint/2010/main" val="3003671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Calibri" panose="020F0502020204030204" pitchFamily="34" charset="0"/>
              </a:rPr>
              <a:t>It’s worth remembering that innovations have always been met with scepticism and a bit of moral panic. Plautus in the 3</a:t>
            </a:r>
            <a:r>
              <a:rPr lang="en-GB" sz="1800" kern="100" baseline="30000" dirty="0">
                <a:effectLst/>
                <a:latin typeface="Calibri" panose="020F0502020204030204" pitchFamily="34" charset="0"/>
                <a:ea typeface="Calibri" panose="020F0502020204030204" pitchFamily="34" charset="0"/>
                <a:cs typeface="Calibri" panose="020F0502020204030204" pitchFamily="34" charset="0"/>
              </a:rPr>
              <a:t>rd</a:t>
            </a:r>
            <a:r>
              <a:rPr lang="en-GB" sz="1800" kern="100" dirty="0">
                <a:effectLst/>
                <a:latin typeface="Calibri" panose="020F0502020204030204" pitchFamily="34" charset="0"/>
                <a:ea typeface="Calibri" panose="020F0502020204030204" pitchFamily="34" charset="0"/>
                <a:cs typeface="Calibri" panose="020F0502020204030204" pitchFamily="34" charset="0"/>
              </a:rPr>
              <a:t> century BC thought the sundial would be the end of us, splitting our days up into hours). Writing was met by suspicion by Socrates and Plato in the </a:t>
            </a:r>
            <a:r>
              <a:rPr lang="en-GB" sz="1800" i="1" kern="100" dirty="0">
                <a:effectLst/>
                <a:latin typeface="Calibri" panose="020F0502020204030204" pitchFamily="34" charset="0"/>
                <a:ea typeface="Calibri" panose="020F0502020204030204" pitchFamily="34" charset="0"/>
                <a:cs typeface="Calibri" panose="020F0502020204030204" pitchFamily="34" charset="0"/>
              </a:rPr>
              <a:t>Phaedrus</a:t>
            </a:r>
            <a:r>
              <a:rPr lang="en-GB" sz="1800" kern="100" dirty="0">
                <a:effectLst/>
                <a:latin typeface="Calibri" panose="020F0502020204030204" pitchFamily="34" charset="0"/>
                <a:ea typeface="Calibri" panose="020F0502020204030204" pitchFamily="34" charset="0"/>
                <a:cs typeface="Calibri" panose="020F0502020204030204" pitchFamily="34" charset="0"/>
              </a:rPr>
              <a:t>. Printing was denounced by the Catholic Church and Ottoman Empire. Film, Radio and TV were all met with a barrage of nay-sayers, as was every form of music that used tech, from rock ‘n roll, synthesisers to rap. The photocopier was reviled at the time as a destroyer of creativity and copyright. The internet brought on a new era of revulsion; Wikipedia was banned (note it was schools and Universities who wanted to block perhaps the greatest, socially constructed knowledge base our species has ever seen),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txting</a:t>
            </a:r>
            <a:r>
              <a:rPr lang="en-GB" sz="1800" kern="100" dirty="0">
                <a:effectLst/>
                <a:latin typeface="Calibri" panose="020F0502020204030204" pitchFamily="34" charset="0"/>
                <a:ea typeface="Calibri" panose="020F0502020204030204" pitchFamily="34" charset="0"/>
                <a:cs typeface="Calibri" panose="020F0502020204030204" pitchFamily="34" charset="0"/>
              </a:rPr>
              <a:t>, computer games, social media, smartphones…. and now 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kern="100" dirty="0">
                <a:effectLst/>
                <a:latin typeface="Calibri" panose="020F0502020204030204" pitchFamily="34" charset="0"/>
                <a:ea typeface="Calibri" panose="020F0502020204030204" pitchFamily="34" charset="0"/>
                <a:cs typeface="Calibri" panose="020F0502020204030204" pitchFamily="34"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Calibri" panose="020F0502020204030204" pitchFamily="34" charset="0"/>
              </a:rPr>
              <a:t>https://www.scientificamerican.com/article/who-invented-the-measurement-of-time/#:~:text=After%20the%20Romans%20installed%20their,day%20into%20bits%20for%20poor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https://en.wikipedia.org/wiki/Index_Librorum_Prohibitorum</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IMAGES</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Sundial: https://es.m.wikipedia.org/wiki/Archivo:Seacacus_Stone_Sundial_by_Carmichael.JPG</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Press: https://commons.wikimedia.org/wiki/File:Printer_in_1568-ce.png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Socrates </a:t>
            </a:r>
            <a:r>
              <a:rPr lang="en-US" sz="1800" dirty="0">
                <a:latin typeface="MarketPro" panose="03010504020101010101" pitchFamily="66" charset="0"/>
                <a:cs typeface="MarketPro" panose="03010504020101010101" pitchFamily="66" charset="0"/>
              </a:rPr>
              <a:t>https://commons.wikimedia.org/wiki/File:Socrates._Line_engraving_by_P._Pontius,_1638,_after_Sir_P._P_Wellcome_V0005528.jpg</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591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its definition, Generative AI is “creative” in the mechanical sense that it creates new artifacts, whether or not you attribute a spark of brilliance to them. </a:t>
            </a:r>
          </a:p>
          <a:p>
            <a:endParaRPr lang="en-US" dirty="0"/>
          </a:p>
          <a:p>
            <a:pPr algn="l"/>
            <a:r>
              <a:rPr lang="en-US" sz="1800" b="0" i="0" u="none" strike="noStrike" baseline="0" dirty="0">
                <a:solidFill>
                  <a:srgbClr val="1B1B21"/>
                </a:solidFill>
                <a:latin typeface="SourceSerifVariable-Roman"/>
              </a:rPr>
              <a:t>Generative AI is capable – very capable – in its creative pursuits. Photos (mostly) look real. Essays are (mostly) hard to distinguish from human-written ones. Even music is (mostly) indistinguishable from the popular artists it mimics. It’s uncanny in uncomfortable ways.</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Contemporary digital artists have powerful robot collaborators that draw on deep knowledge of millions of other artworks to challenge and expand their artistic possibilities.</a:t>
            </a:r>
            <a:br>
              <a:rPr lang="en-US" sz="1800" b="0" i="0" u="none" strike="noStrike" baseline="0" dirty="0">
                <a:solidFill>
                  <a:srgbClr val="1B1B21"/>
                </a:solidFill>
                <a:latin typeface="SourceSerifVariable-Roman"/>
              </a:rPr>
            </a:br>
            <a:br>
              <a:rPr lang="en-US" sz="1800" b="0" i="0" u="none" strike="noStrike" baseline="0" dirty="0">
                <a:solidFill>
                  <a:srgbClr val="1B1B21"/>
                </a:solidFill>
                <a:latin typeface="SourceSerifVariable-Roman"/>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4870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1B1B21"/>
                </a:solidFill>
                <a:latin typeface="SourceSerifVariable-Roman"/>
              </a:rPr>
              <a:t>Consider this example: </a:t>
            </a:r>
            <a:r>
              <a:rPr lang="en-US" sz="1400" b="0" i="0" dirty="0">
                <a:effectLst/>
                <a:latin typeface="-apple-system"/>
              </a:rPr>
              <a:t>The GRE (Graduate Record Examination) is a multiple-choice, standardized exam which many universities use to grade students applying for their graduate programs. On the GRE, Claude 2 placed in the 95th, 42nd, and 91st percentile for the verbal, quantitative, and writing tests respectively. </a:t>
            </a:r>
            <a:r>
              <a:rPr lang="en-US" sz="1400" b="0" i="0" dirty="0" err="1">
                <a:effectLst/>
                <a:latin typeface="-apple-system"/>
              </a:rPr>
              <a:t>GPT</a:t>
            </a:r>
            <a:r>
              <a:rPr lang="en-US" sz="1400" b="0" i="0" dirty="0">
                <a:effectLst/>
                <a:latin typeface="-apple-system"/>
              </a:rPr>
              <a:t> 4 placed in the 99th, 80th, and 54th percentile.  For context, a professional writer who scores in the 90th percentile on the GRE might charge $0.40 per word. In contrast, language models like </a:t>
            </a:r>
            <a:r>
              <a:rPr lang="en-US" sz="1400" b="0" i="0" dirty="0" err="1">
                <a:effectLst/>
                <a:latin typeface="-apple-system"/>
              </a:rPr>
              <a:t>GPT</a:t>
            </a:r>
            <a:r>
              <a:rPr lang="en-US" sz="1400" b="0" i="0" dirty="0">
                <a:effectLst/>
                <a:latin typeface="-apple-system"/>
              </a:rPr>
              <a:t> 4  and Claude 2 can generate content for as little as $0.16 and $.04 per thousand words, respectively. This represents an astounding reduction in cost for businesses seeking high-quality written content.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0" i="0" dirty="0">
              <a:effectLst/>
              <a:latin typeface="-apple-system"/>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u="sng" dirty="0">
                <a:effectLst/>
                <a:latin typeface="-apple-system"/>
              </a:rPr>
              <a:t>Source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https://www.linkedin.com/pulse/fast-cheap-good-how-much-more-productive-can-ai-make-writing-stelter</a:t>
            </a:r>
          </a:p>
          <a:p>
            <a:pPr algn="l"/>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2258142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none" kern="1200" dirty="0">
                <a:solidFill>
                  <a:schemeClr val="tx1"/>
                </a:solidFill>
                <a:latin typeface="+mn-lt"/>
                <a:ea typeface="+mn-ea"/>
                <a:cs typeface="+mn-cs"/>
              </a:rPr>
              <a:t>These lowered barriers to creation are exciting, but also concerning.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82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FFFFFF"/>
                </a:solidFill>
                <a:latin typeface="SourceSerifVariable-Roman"/>
              </a:rPr>
              <a:t>It’s useful to understand that not all AI uses Machine Learning. Sometimes an algorithm uses ‘Good Old-Fashioned AI’ (also called Symbolic AI), which is a rules-based approach. </a:t>
            </a:r>
            <a:r>
              <a:rPr lang="en-US" b="0" i="0" dirty="0" err="1">
                <a:solidFill>
                  <a:srgbClr val="202124"/>
                </a:solidFill>
                <a:effectLst/>
                <a:latin typeface="Roboto" panose="02000000000000000000" pitchFamily="2" charset="0"/>
              </a:rPr>
              <a:t>GOFAI</a:t>
            </a:r>
            <a:r>
              <a:rPr lang="en-US" b="0" i="0" dirty="0">
                <a:solidFill>
                  <a:srgbClr val="202124"/>
                </a:solidFill>
                <a:effectLst/>
                <a:latin typeface="Roboto" panose="02000000000000000000" pitchFamily="2" charset="0"/>
              </a:rPr>
              <a:t> uses </a:t>
            </a:r>
            <a:r>
              <a:rPr lang="en-US" b="1" i="0" dirty="0">
                <a:solidFill>
                  <a:srgbClr val="202124"/>
                </a:solidFill>
                <a:effectLst/>
                <a:latin typeface="Roboto" panose="02000000000000000000" pitchFamily="2" charset="0"/>
              </a:rPr>
              <a:t>human-readable symbols that represent real-world entities or concepts as well</a:t>
            </a:r>
            <a:r>
              <a:rPr lang="en-US" b="0" i="0" dirty="0">
                <a:solidFill>
                  <a:srgbClr val="202124"/>
                </a:solidFill>
                <a:effectLst/>
                <a:latin typeface="Roboto" panose="02000000000000000000" pitchFamily="2" charset="0"/>
              </a:rPr>
              <a:t> as logic (the mathematically provable logical methods) in order to create 'rules' for the concrete manipulation of those symbols. </a:t>
            </a:r>
            <a:r>
              <a:rPr lang="en-US" sz="1800" b="0" i="0" u="none" strike="noStrike" baseline="0" dirty="0">
                <a:solidFill>
                  <a:srgbClr val="FFFFFF"/>
                </a:solidFill>
                <a:latin typeface="SourceSerifVariable-Roman"/>
              </a:rPr>
              <a:t>Picture a horde of software developers hunched over small desks, manually typing out decision trees and ‘if-then’ procedural lists.</a:t>
            </a:r>
            <a:endParaRPr lang="en-US" b="0" i="0" dirty="0">
              <a:solidFill>
                <a:srgbClr val="202124"/>
              </a:solidFill>
              <a:effectLst/>
              <a:latin typeface="Roboto" panose="02000000000000000000" pitchFamily="2" charset="0"/>
            </a:endParaRPr>
          </a:p>
          <a:p>
            <a:pPr marL="0" indent="0">
              <a:buNone/>
            </a:pPr>
            <a:endParaRPr lang="en-US" b="0" i="0" dirty="0">
              <a:solidFill>
                <a:srgbClr val="202124"/>
              </a:solidFill>
              <a:effectLst/>
              <a:latin typeface="Roboto" panose="02000000000000000000" pitchFamily="2" charset="0"/>
            </a:endParaRPr>
          </a:p>
          <a:p>
            <a:pPr marL="0" indent="0">
              <a:buNone/>
            </a:pPr>
            <a:r>
              <a:rPr lang="en-US" b="1" dirty="0"/>
              <a:t>Machine learning is a method of data analysis that automates analytical model building</a:t>
            </a:r>
            <a:r>
              <a:rPr lang="en-US" dirty="0"/>
              <a:t>. It is a branch of artificial intelligence based on the idea that systems can learn from data, identify patterns and make decisions with minimal human intervention. They’re not explicitly programmed by people, instead it learns from the examples. This is good, because it’s a lot easier for humans to give examples versus write code. After a ML algorithm can effectively model these patterns, then it can apply that model to new data sets.</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327718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ancient times, knowledge and the artifacts of knowledge were treasures, guarded by royal decrees and reinforced library gates. Today, those treasures have become nearly valueless, in the monetary sense. We have free access to nearly all of the knowledge of antiquity for effectively no cost, because of the lack of scarcity has devalued each individual artifact – each individual Wikipedia page or  YouTube videos, although the quality (or clever) artifacts still manage to rise to the top, to become cultural touchstones or business successes…. </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91360-013D-4720-B5EC-0A1051C0D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222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But that invites a new question for this field, how does that change the business model for creating tests or textbooks? If the demand for wholly personalized artifacts takes off, then how do we compete against a flooded market. How do we demonstrate quality or cleverness? And pragmatically, how do we standardize things like reliability and validity, difficulty level and equivalency. We’ll certainly need new mechanisms.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91360-013D-4720-B5EC-0A1051C0D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059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We have whole generations who can produce songs and tell their stories effortlessly, and Generative AI spreads that access further whilst simultaneously depreciating the manual craft that once was a necessary part of the artefacts’ creation.</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This can be a good thing . . . unless it erodes the foundations of professional art.</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It’s fair to wonder whether we’ve empowered a generation of shallow amateurs and formulaic knock-offs whilst undermining the most original creatives. What happens when there are no new artworks for our robots to learn from? Or when the usurpers of creativity benefit at the expense of the</a:t>
            </a:r>
          </a:p>
          <a:p>
            <a:pPr algn="l"/>
            <a:r>
              <a:rPr lang="en-US" sz="1800" b="0" i="0" u="none" strike="noStrike" baseline="0" dirty="0">
                <a:solidFill>
                  <a:srgbClr val="1B1B21"/>
                </a:solidFill>
                <a:latin typeface="SourceSerifVariable-Roman"/>
              </a:rPr>
              <a:t>creatives? What happens when a singer’s voice is repurposed by a studio, an actor’s likeness becomes the property of a corporation, or a designer’s style is remixed into imitations by a clickbait farm?</a:t>
            </a:r>
          </a:p>
          <a:p>
            <a:pPr algn="l"/>
            <a:endParaRPr lang="en-US" sz="1800" b="0" i="0" u="none" strike="noStrike" baseline="0" dirty="0">
              <a:solidFill>
                <a:srgbClr val="1B1B21"/>
              </a:solidFill>
              <a:latin typeface="SourceSerifVariable-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solidFill>
                  <a:srgbClr val="1B1B21"/>
                </a:solidFill>
                <a:latin typeface="SourceSerifVariable-Roman"/>
              </a:rPr>
              <a:t>Generative AI is proudly derivative, reproducing mash-ups on demand with no reference to the many artworks that informed them. Each output is clearly unique, but where does the provenance reside, and how do we credit the artists whose original efforts taught the machines? We’re already voracious in our capacity to consume media and swift in our tendency to tire of yesterday’s creations. We’re growing increasingly inured to and dependent on novelty, and our brains are already wired to imbue value into scarcity and, in turn, to devalue the commonplace. Overabundance shortens our attention spans and diminishes our depth of engagement, potentially reducing the emotional and intellectual impact of artefacts and challenging our sense of cultural memory. The traditional markers of value, such as rarity and exclusivity, are correspondingly declining – transforming the ways we assign importance to different artworks.</a:t>
            </a:r>
            <a:endParaRPr lang="en-US" sz="1800" dirty="0"/>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Do we still value originality? And are we willing to pay for it?</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These intellectual property issues and risks to creatives’ livelihoods are real, and whilst the proliferation of Generative AI may highlight the struggles more starkly, this is a road we’ve already travelled – and are actively travelling in many ways. We don’t yet have an answer to this, but if we, as a society,</a:t>
            </a:r>
          </a:p>
          <a:p>
            <a:pPr algn="l"/>
            <a:r>
              <a:rPr lang="en-US" sz="1800" b="0" i="0" u="none" strike="noStrike" baseline="0" dirty="0">
                <a:solidFill>
                  <a:srgbClr val="1B1B21"/>
                </a:solidFill>
                <a:latin typeface="SourceSerifVariable-Roman"/>
              </a:rPr>
              <a:t>value creativity and authentic artistry, then we need to find ways to support the artists who create it.</a:t>
            </a:r>
          </a:p>
          <a:p>
            <a:pPr algn="l"/>
            <a:endParaRPr lang="en-US" sz="1800" b="0" i="0" u="none" strike="noStrike" baseline="0" dirty="0">
              <a:solidFill>
                <a:srgbClr val="1B1B21"/>
              </a:solidFill>
              <a:latin typeface="SourceSerifVariable-Roman"/>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10288049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ProximaNova-Regular" panose="02000506030000020004" pitchFamily="50" charset="0"/>
              </a:rPr>
              <a:t>There is a site, </a:t>
            </a:r>
            <a:r>
              <a:rPr lang="en-US" sz="1800" b="0" i="1" u="none" strike="noStrike" baseline="0" dirty="0">
                <a:latin typeface="ProximaNova-RegularIt"/>
              </a:rPr>
              <a:t>There’s an AI for That</a:t>
            </a:r>
            <a:r>
              <a:rPr lang="en-US" sz="1800" b="0" i="0" u="none" strike="noStrike" baseline="0" dirty="0">
                <a:latin typeface="ProximaNova-Regular" panose="02000506030000020004" pitchFamily="50" charset="0"/>
              </a:rPr>
              <a:t>, that includes a Job Impact Index. The Index looks at the percentage of a job that could be impacted by AI. (1=totally human; 100=totally replaced by AI.)</a:t>
            </a:r>
          </a:p>
          <a:p>
            <a:pPr algn="l"/>
            <a:endParaRPr lang="en-US" sz="1800" b="0" i="0" u="none" strike="noStrike" baseline="0" dirty="0">
              <a:latin typeface="ProximaNova-Regular" panose="02000506030000020004" pitchFamily="50" charset="0"/>
            </a:endParaRPr>
          </a:p>
          <a:p>
            <a:pPr algn="l"/>
            <a:r>
              <a:rPr lang="en-US" sz="1800" b="0" i="0" u="none" strike="noStrike" baseline="0" dirty="0">
                <a:latin typeface="ProximaNova-Regular" panose="02000506030000020004" pitchFamily="50" charset="0"/>
              </a:rPr>
              <a:t>You can also immediately see the AI tools available that are threatening each aspect of the job. </a:t>
            </a:r>
          </a:p>
          <a:p>
            <a:pPr algn="l"/>
            <a:endParaRPr lang="en-US" sz="1800" b="0" i="0" u="none" strike="noStrike" baseline="0" dirty="0">
              <a:latin typeface="ProximaNova-Regular" panose="02000506030000020004" pitchFamily="50" charset="0"/>
            </a:endParaRPr>
          </a:p>
          <a:p>
            <a:pPr algn="l"/>
            <a:r>
              <a:rPr lang="en-US" sz="1800" b="0" i="0" u="none" strike="noStrike" baseline="0" dirty="0">
                <a:latin typeface="ProximaNova-Regular" panose="02000506030000020004" pitchFamily="50" charset="0"/>
              </a:rPr>
              <a:t>----</a:t>
            </a:r>
          </a:p>
          <a:p>
            <a:pPr algn="l"/>
            <a:endParaRPr lang="en-US" sz="1800" b="0" i="0" u="none" strike="noStrike" baseline="0" dirty="0">
              <a:latin typeface="ProximaNova-Regular" panose="02000506030000020004" pitchFamily="50"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baseline="0" dirty="0">
                <a:latin typeface="ProximaNova-Regular" panose="02000506030000020004" pitchFamily="50" charset="0"/>
              </a:rPr>
              <a:t>We often think of “creativity” in the sense of “artistry” – and that’s true and important. But “creativity” underlies any problem-solving job.</a:t>
            </a:r>
          </a:p>
          <a:p>
            <a:pPr algn="l"/>
            <a:endParaRPr lang="en-US" sz="1800" b="0" i="0" u="none" strike="noStrike" baseline="0" dirty="0">
              <a:latin typeface="ProximaNova-Regular" panose="02000506030000020004" pitchFamily="50" charset="0"/>
            </a:endParaRPr>
          </a:p>
          <a:p>
            <a:pPr algn="l"/>
            <a:r>
              <a:rPr lang="en-US" sz="1800" b="0" i="0" u="none" strike="noStrike" baseline="0" dirty="0">
                <a:latin typeface="ProximaNova-Regular" panose="02000506030000020004" pitchFamily="50" charset="0"/>
              </a:rPr>
              <a:t>The CEO has a 91% impact index focusing mainly on team management and performance reviews. Have we begun to think about that level of impact from the top down and how we’ll have to be aware of, and work to adapt, our systems to that impact?</a:t>
            </a:r>
          </a:p>
          <a:p>
            <a:pPr algn="l"/>
            <a:endParaRPr lang="en-US" sz="1800" b="0" i="0" u="none" strike="noStrike" baseline="0" dirty="0">
              <a:latin typeface="ProximaNova-Regular" panose="02000506030000020004" pitchFamily="50"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1778108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If you’ve managed to avoid sending your life savings to a Nigerian Prince and declined to procure assorted cure-all from various latter-day shamans, then the chances are your BS filters are working just fine – or at least they were, up until now.</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We had developed filters to distinguish the genuine: well-written and </a:t>
            </a:r>
            <a:r>
              <a:rPr lang="en-US" sz="1800" b="0" i="0" u="none" strike="noStrike" baseline="0" dirty="0" err="1">
                <a:solidFill>
                  <a:srgbClr val="1B1B21"/>
                </a:solidFill>
                <a:latin typeface="SourceSerifVariable-Roman"/>
              </a:rPr>
              <a:t>personalised</a:t>
            </a:r>
            <a:r>
              <a:rPr lang="en-US" sz="1800" b="0" i="0" u="none" strike="noStrike" baseline="0" dirty="0">
                <a:solidFill>
                  <a:srgbClr val="1B1B21"/>
                </a:solidFill>
                <a:latin typeface="SourceSerifVariable-Roman"/>
              </a:rPr>
              <a:t> messages, high-definition videos, and professional-looking photos released by established news outlets. But our filters are clogging.</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The danger extends beyond fringe scammers and industrial deception. Today, we’re concerned about the robustness of democracy and the reliability of global communication.</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We had come to trust the written word, but now we’ve learnt to un-trust it. We once believed the reality captured in photographs, but now we doubt our own eyes. Even video and voice have become things that can be conjured from dust, a sophisticated – and yet readily made – digital deception.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9834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dirty="0">
                <a:solidFill>
                  <a:srgbClr val="273A57"/>
                </a:solidFill>
                <a:effectLst/>
                <a:latin typeface="Poppins" panose="00000500000000000000" pitchFamily="2" charset="0"/>
              </a:rPr>
              <a:t>Generative AI is empowering a new generation of malicious cyber operations, mainly in two ways: </a:t>
            </a:r>
          </a:p>
          <a:p>
            <a:pPr marL="0" indent="0" algn="l">
              <a:buFont typeface="Arial" panose="020B0604020202020204" pitchFamily="34" charset="0"/>
              <a:buNone/>
            </a:pPr>
            <a:endParaRPr lang="en-US" b="0" i="0" dirty="0">
              <a:solidFill>
                <a:srgbClr val="273A57"/>
              </a:solidFill>
              <a:effectLst/>
              <a:latin typeface="Poppins" panose="00000500000000000000" pitchFamily="2" charset="0"/>
            </a:endParaRPr>
          </a:p>
          <a:p>
            <a:pPr marL="0" indent="0" algn="l">
              <a:buFont typeface="Arial" panose="020B0604020202020204" pitchFamily="34" charset="0"/>
              <a:buNone/>
            </a:pPr>
            <a:r>
              <a:rPr lang="en-US" b="0" i="0" dirty="0">
                <a:solidFill>
                  <a:srgbClr val="273A57"/>
                </a:solidFill>
                <a:effectLst/>
                <a:latin typeface="Poppins" panose="00000500000000000000" pitchFamily="2" charset="0"/>
              </a:rPr>
              <a:t>First, by spreading un-truths.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23C3E9C-0038-459A-BC2E-0F880C04BFD1}" type="slidenum">
              <a:rPr lang="en-US" smtClean="0"/>
              <a:t>65</a:t>
            </a:fld>
            <a:endParaRPr lang="en-US"/>
          </a:p>
        </p:txBody>
      </p:sp>
    </p:spTree>
    <p:extLst>
      <p:ext uri="{BB962C8B-B14F-4D97-AF65-F5344CB8AC3E}">
        <p14:creationId xmlns:p14="http://schemas.microsoft.com/office/powerpoint/2010/main" val="3053199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rapid-fire examples of </a:t>
            </a:r>
            <a:r>
              <a:rPr lang="en-US" dirty="0" err="1"/>
              <a:t>GenAI</a:t>
            </a:r>
            <a:r>
              <a:rPr lang="en-US" dirty="0"/>
              <a:t>-fueled disinformation and manipulative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$400 Disinformation Machine: https://www.wired.com/story/400-dollars-to-build-an-ai-disinformation-machine/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Voice Scammers: https://thestatement.bokf.com/articles/2023/09/keeping-up-with-scammers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Bank Fraud $</a:t>
            </a:r>
            <a:r>
              <a:rPr lang="en-US" dirty="0" err="1"/>
              <a:t>35M</a:t>
            </a:r>
            <a:r>
              <a:rPr lang="en-US" dirty="0"/>
              <a:t>: https://www.forbes.com/sites/thomasbrewster/2021/10/14/huge-bank-fraud-uses-deep-fake-voice-tech-to-steal-millions/?sh=2905cfea7559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Pentagon Deepfake: https://www.npr.org/2023/05/22/1177590231/fake-viral-images-of-an-explosion-at-the-pentagon-were-probably-created-by-ai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4B</a:t>
            </a:r>
            <a:r>
              <a:rPr lang="en-US" dirty="0"/>
              <a:t>. S&amp;P 500: https://www.nytimes.com/2023/05/23/business/ai-picture-stock-market.html</a:t>
            </a:r>
          </a:p>
          <a:p>
            <a:pPr marL="171450" indent="-171450">
              <a:buFont typeface="Arial" panose="020B0604020202020204" pitchFamily="34" charset="0"/>
              <a:buChar char="•"/>
            </a:pPr>
            <a:r>
              <a:rPr lang="en-US" dirty="0"/>
              <a:t>This was only a </a:t>
            </a:r>
            <a:r>
              <a:rPr lang="en-US" b="0" i="0" dirty="0">
                <a:solidFill>
                  <a:srgbClr val="000000"/>
                </a:solidFill>
                <a:effectLst/>
                <a:latin typeface="AP"/>
              </a:rPr>
              <a:t>0.3% drop in the S&amp;P 500, but it was the first time an AI-generated image affected the </a:t>
            </a:r>
            <a:r>
              <a:rPr lang="en-US" b="0" i="0" dirty="0" err="1">
                <a:solidFill>
                  <a:srgbClr val="000000"/>
                </a:solidFill>
                <a:effectLst/>
                <a:latin typeface="AP"/>
              </a:rPr>
              <a:t>stockmarket</a:t>
            </a:r>
            <a:r>
              <a:rPr lang="en-US" b="0" i="0" dirty="0">
                <a:solidFill>
                  <a:srgbClr val="000000"/>
                </a:solidFill>
                <a:effectLst/>
                <a:latin typeface="AP"/>
              </a:rPr>
              <a:t> like this</a:t>
            </a:r>
          </a:p>
          <a:p>
            <a:pPr marL="171450" indent="-171450">
              <a:buFont typeface="Arial" panose="020B0604020202020204" pitchFamily="34" charset="0"/>
              <a:buChar char="•"/>
            </a:pPr>
            <a:r>
              <a:rPr lang="en-US" dirty="0"/>
              <a:t>https://apnews.com/article/pentagon-explosion-misinformation-stock-market-ai-96f534c790872fde67012ee81b5ed6a4</a:t>
            </a:r>
          </a:p>
          <a:p>
            <a:endParaRPr lang="en-US" dirty="0"/>
          </a:p>
          <a:p>
            <a:r>
              <a:rPr lang="en-US" dirty="0"/>
              <a:t>5. Zelenskyy deep fake: https://www.youtube.com/watch?v=X17yrEV5sl4</a:t>
            </a:r>
          </a:p>
          <a:p>
            <a:pPr marL="171450" indent="-171450" algn="l">
              <a:buFont typeface="Arial" panose="020B0604020202020204" pitchFamily="34" charset="0"/>
              <a:buChar char="•"/>
            </a:pPr>
            <a:r>
              <a:rPr lang="en-US" dirty="0">
                <a:solidFill>
                  <a:srgbClr val="0C0C0C"/>
                </a:solidFill>
                <a:effectLst/>
              </a:rPr>
              <a:t>"It's definitely something we're keeping an eye on, but already the possibilities are pretty clear. The technology is getting better and better, making it harder to discern what's real," says Ryan Bell, threat intelligence manager at cyber insurance provider Corvus, citing the use of </a:t>
            </a:r>
            <a:r>
              <a:rPr lang="en-US" b="0" u="sng" dirty="0">
                <a:solidFill>
                  <a:srgbClr val="0C0C0C"/>
                </a:solidFill>
                <a:effectLst/>
                <a:hlinkClick r:id="rId3"/>
              </a:rPr>
              <a:t>deepfake images of Ukrainian President Volodymyr Zelensky</a:t>
            </a:r>
            <a:r>
              <a:rPr lang="en-US" dirty="0">
                <a:solidFill>
                  <a:srgbClr val="0C0C0C"/>
                </a:solidFill>
                <a:effectLst/>
              </a:rPr>
              <a:t> to pass along disinformation as evidence of the technology's use for nefarious purposes. https://www.csoonline.com/article/651125/emerging-cyber-threats-in-2023-from-ai-to-quantum-to-data-poisoning.html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High Schoolers Nudes: https://arstechnica.com/tech-policy/2023/11/deepfake-nudes-of-high-schoolers-spark-police-probe-in-nj/</a:t>
            </a:r>
          </a:p>
          <a:p>
            <a:r>
              <a:rPr lang="en-US" dirty="0"/>
              <a:t>7. Political Ads: https://www.pbs.org/newshour/politics/u-s-lawmakers-question-meta-and-x-over-ai-generated-political-deepfakes-ahead-of-2024-election</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723C3E9C-0038-459A-BC2E-0F880C04BFD1}" type="slidenum">
              <a:rPr lang="en-US" smtClean="0"/>
              <a:t>66</a:t>
            </a:fld>
            <a:endParaRPr lang="en-US"/>
          </a:p>
        </p:txBody>
      </p:sp>
    </p:spTree>
    <p:extLst>
      <p:ext uri="{BB962C8B-B14F-4D97-AF65-F5344CB8AC3E}">
        <p14:creationId xmlns:p14="http://schemas.microsoft.com/office/powerpoint/2010/main" val="2707412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GenAI</a:t>
            </a:r>
            <a:r>
              <a:rPr lang="en-US" dirty="0"/>
              <a:t> is also fueling a sharp rise in pretexting or “Business Email Compromise</a:t>
            </a:r>
            <a:r>
              <a:rPr kumimoji="0" lang="en-US" sz="3200" b="1" i="0" u="none" strike="noStrike" kern="1200" cap="none" spc="0" normalizeH="0" baseline="0" dirty="0">
                <a:ln>
                  <a:noFill/>
                </a:ln>
                <a:solidFill>
                  <a:srgbClr val="06338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dirty="0">
                <a:ln>
                  <a:noFill/>
                </a:ln>
                <a:solidFill>
                  <a:srgbClr val="063380"/>
                </a:solidFill>
                <a:effectLst/>
                <a:uLnTx/>
                <a:uFillTx/>
                <a:latin typeface="Calibri" panose="020F0502020204030204" pitchFamily="34" charset="0"/>
                <a:ea typeface="+mn-ea"/>
                <a:cs typeface="Calibri" panose="020F0502020204030204" pitchFamily="34" charset="0"/>
              </a:rPr>
              <a:t>(BEC) attacks.</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22222"/>
                </a:solidFill>
                <a:effectLst/>
                <a:latin typeface="montserrat" panose="02000505000000020004" pitchFamily="2" charset="0"/>
              </a:rPr>
              <a:t>AI only needed a single paragraph to mimic a writing style. It can pull sufficient information from social media and public information and read any cracked email service, generating and mailing out overwhelming waves of very authentic prose. As an example, using resources equivalent to a fraction of ChatGPT, an AI could write a very personal email from a CEO to every single person in a global company, and each phishing email can be completely in the context of any actual correspondence that has gone before. </a:t>
            </a:r>
          </a:p>
          <a:p>
            <a:endParaRPr lang="en-US" b="0" dirty="0"/>
          </a:p>
          <a:p>
            <a:r>
              <a:rPr lang="en-US" u="sng" dirty="0"/>
              <a:t>Sources</a:t>
            </a:r>
          </a:p>
          <a:p>
            <a:r>
              <a:rPr lang="en-US" b="1" dirty="0"/>
              <a:t>1. Increase in phishing emails: https://securitytoday.com/articles/2023/10/30/report-shows-1265-percent-increase-in-phishing-emails-since-chatgpt-launch.aspx</a:t>
            </a:r>
          </a:p>
          <a:p>
            <a:r>
              <a:rPr lang="en-US" b="0" i="0" dirty="0" err="1">
                <a:solidFill>
                  <a:srgbClr val="333333"/>
                </a:solidFill>
                <a:effectLst/>
                <a:latin typeface="proxima-nova"/>
              </a:rPr>
              <a:t>SlashNext</a:t>
            </a:r>
            <a:r>
              <a:rPr lang="en-US" b="0" i="0" dirty="0">
                <a:solidFill>
                  <a:srgbClr val="333333"/>
                </a:solidFill>
                <a:effectLst/>
                <a:latin typeface="proxima-nova"/>
              </a:rPr>
              <a:t> Threat Labs analyzed billions of threats including link-based, malicious attachments and natural language messages in email, mobile and browser channels during a 12-month period from </a:t>
            </a:r>
            <a:r>
              <a:rPr lang="en-US" b="0" i="0" dirty="0" err="1">
                <a:solidFill>
                  <a:srgbClr val="333333"/>
                </a:solidFill>
                <a:effectLst/>
                <a:latin typeface="proxima-nova"/>
              </a:rPr>
              <a:t>Q4</a:t>
            </a:r>
            <a:r>
              <a:rPr lang="en-US" b="0" i="0" dirty="0">
                <a:solidFill>
                  <a:srgbClr val="333333"/>
                </a:solidFill>
                <a:effectLst/>
                <a:latin typeface="proxima-nova"/>
              </a:rPr>
              <a:t> 2022 to </a:t>
            </a:r>
            <a:r>
              <a:rPr lang="en-US" b="0" i="0" dirty="0" err="1">
                <a:solidFill>
                  <a:srgbClr val="333333"/>
                </a:solidFill>
                <a:effectLst/>
                <a:latin typeface="proxima-nova"/>
              </a:rPr>
              <a:t>Q3</a:t>
            </a:r>
            <a:r>
              <a:rPr lang="en-US" b="0" i="0" dirty="0">
                <a:solidFill>
                  <a:srgbClr val="333333"/>
                </a:solidFill>
                <a:effectLst/>
                <a:latin typeface="proxima-nova"/>
              </a:rPr>
              <a:t> 2023; conducted in-depth research into cybercriminal behavior and activity on the Dark Web particularly as it relates to leveraging Generative AI tools and chatbots; and surveyed more than 300 cybersecurity professionals. Among the findings are a 1,265% increase in malicious phishing emails and a 967% increase in credential phishing in particular. From a report, called State of Phishing 2023. https://slashnext.com/state-of-phishing-2023</a:t>
            </a:r>
          </a:p>
          <a:p>
            <a:endParaRPr lang="en-US" b="0" i="0" dirty="0">
              <a:solidFill>
                <a:srgbClr val="333333"/>
              </a:solidFill>
              <a:effectLst/>
              <a:latin typeface="proxima-nova"/>
            </a:endParaRPr>
          </a:p>
          <a:p>
            <a:r>
              <a:rPr lang="en-US" b="1" i="0" dirty="0">
                <a:solidFill>
                  <a:srgbClr val="333333"/>
                </a:solidFill>
                <a:effectLst/>
                <a:latin typeface="proxima-nova"/>
              </a:rPr>
              <a:t>2. Email filters: </a:t>
            </a:r>
            <a:r>
              <a:rPr lang="en-US" b="1" i="0" dirty="0">
                <a:solidFill>
                  <a:srgbClr val="273A57"/>
                </a:solidFill>
                <a:effectLst/>
                <a:latin typeface="Poppins" panose="00000500000000000000" pitchFamily="2" charset="0"/>
              </a:rPr>
              <a:t>https://www.infosecurity-magazine.com/news/ai-phishing-emails-almost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Email filters are becoming less viable, as phishing becomes more sophisticated. </a:t>
            </a:r>
            <a:r>
              <a:rPr lang="en-US" b="1" dirty="0">
                <a:effectLst/>
              </a:rPr>
              <a:t>More phishing emails are getting through traditional perimeter detection. </a:t>
            </a:r>
            <a:r>
              <a:rPr lang="en-US" b="1" dirty="0">
                <a:solidFill>
                  <a:srgbClr val="3EDDF7"/>
                </a:solidFill>
                <a:effectLst/>
              </a:rPr>
              <a:t>Attacks are increasing in sophistication</a:t>
            </a:r>
            <a:r>
              <a:rPr lang="en-US" b="1" dirty="0">
                <a:effectLst/>
              </a:rPr>
              <a:t> and cybercriminals have more tactics.</a:t>
            </a:r>
          </a:p>
          <a:p>
            <a:r>
              <a:rPr lang="en-US" b="0" i="0" dirty="0">
                <a:solidFill>
                  <a:srgbClr val="333333"/>
                </a:solidFill>
                <a:effectLst/>
                <a:latin typeface="proxima-nova"/>
              </a:rPr>
              <a:t>https://pages.egress.com/Whitepaper-PhishingThreatTrendsReport-10-23_2023-Landing-Page.html</a:t>
            </a:r>
          </a:p>
          <a:p>
            <a:endParaRPr lang="en-US" b="0" i="0" dirty="0">
              <a:solidFill>
                <a:srgbClr val="333333"/>
              </a:solidFill>
              <a:effectLst/>
              <a:latin typeface="proxima-nova"/>
            </a:endParaRPr>
          </a:p>
          <a:p>
            <a:pPr marL="0" indent="0">
              <a:buNone/>
            </a:pPr>
            <a:r>
              <a:rPr lang="en-US" b="0" i="0" u="none" strike="noStrike" dirty="0">
                <a:effectLst/>
                <a:latin typeface="Roboto" panose="02000000000000000000" pitchFamily="2" charset="0"/>
              </a:rPr>
              <a:t>https://www.bqprime.com/technology/human-element-remains-biggest-threat-verizons-2023-data-breach-investigations-report</a:t>
            </a:r>
          </a:p>
          <a:p>
            <a:pPr marL="0" indent="0">
              <a:buNone/>
            </a:pPr>
            <a:r>
              <a:rPr lang="en-US" b="0" i="0" u="none" strike="noStrike" dirty="0">
                <a:effectLst/>
                <a:latin typeface="Roboto" panose="02000000000000000000" pitchFamily="2" charset="0"/>
              </a:rPr>
              <a:t>https://www.verizon.com/business/resources/reports/dbir/</a:t>
            </a:r>
          </a:p>
          <a:p>
            <a:pPr marL="0" indent="0">
              <a:buNone/>
            </a:pPr>
            <a:r>
              <a:rPr lang="en-US" b="0" i="0" u="none" strike="noStrike" dirty="0">
                <a:effectLst/>
                <a:latin typeface="Roboto" panose="02000000000000000000" pitchFamily="2" charset="0"/>
              </a:rPr>
              <a:t>https://www.infosecurity-magazine.com/blogs/crafting-scams-ai-vector/</a:t>
            </a:r>
          </a:p>
          <a:p>
            <a:pPr marL="0" indent="0">
              <a:buNone/>
            </a:pPr>
            <a:r>
              <a:rPr lang="en-US" dirty="0"/>
              <a:t>https://slashnext.com/blog/wormgpt-the-generative-ai-tool-cybercriminals-are-using-to-launch-business-email-compromise-attacks/</a:t>
            </a:r>
          </a:p>
          <a:p>
            <a:r>
              <a:rPr lang="en-US" dirty="0"/>
              <a:t>https://www.mdpi.com/1999-5903/11/4/89</a:t>
            </a:r>
          </a:p>
          <a:p>
            <a:r>
              <a:rPr lang="en-US" dirty="0"/>
              <a:t>https://secureframe.com/blog/social-engineering-statistics</a:t>
            </a:r>
          </a:p>
          <a:p>
            <a:r>
              <a:rPr lang="en-US" dirty="0"/>
              <a:t>https://www.comparitech.com/blog/vpn-privacy/phishing-statistics-facts/</a:t>
            </a:r>
          </a:p>
        </p:txBody>
      </p:sp>
      <p:sp>
        <p:nvSpPr>
          <p:cNvPr id="4" name="Slide Number Placeholder 3"/>
          <p:cNvSpPr>
            <a:spLocks noGrp="1"/>
          </p:cNvSpPr>
          <p:nvPr>
            <p:ph type="sldNum" sz="quarter" idx="5"/>
          </p:nvPr>
        </p:nvSpPr>
        <p:spPr/>
        <p:txBody>
          <a:bodyPr/>
          <a:lstStyle/>
          <a:p>
            <a:fld id="{723C3E9C-0038-459A-BC2E-0F880C04BFD1}" type="slidenum">
              <a:rPr lang="en-US" smtClean="0"/>
              <a:t>67</a:t>
            </a:fld>
            <a:endParaRPr lang="en-US"/>
          </a:p>
        </p:txBody>
      </p:sp>
    </p:spTree>
    <p:extLst>
      <p:ext uri="{BB962C8B-B14F-4D97-AF65-F5344CB8AC3E}">
        <p14:creationId xmlns:p14="http://schemas.microsoft.com/office/powerpoint/2010/main" val="3053852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dirty="0">
                <a:solidFill>
                  <a:srgbClr val="273A57"/>
                </a:solidFill>
                <a:effectLst/>
                <a:latin typeface="Poppins" panose="00000500000000000000" pitchFamily="2" charset="0"/>
              </a:rPr>
              <a:t>Generative AI is empowering a new generation of malicious cyber operations, mainly in two ways: </a:t>
            </a:r>
          </a:p>
          <a:p>
            <a:pPr marL="0" indent="0" algn="l">
              <a:buFont typeface="Arial" panose="020B0604020202020204" pitchFamily="34" charset="0"/>
              <a:buNone/>
            </a:pPr>
            <a:endParaRPr lang="en-US" b="0" i="0" dirty="0">
              <a:solidFill>
                <a:srgbClr val="273A57"/>
              </a:solidFill>
              <a:effectLst/>
              <a:latin typeface="Poppins" panose="00000500000000000000" pitchFamily="2" charset="0"/>
            </a:endParaRPr>
          </a:p>
          <a:p>
            <a:pPr marL="0" indent="0" algn="l">
              <a:buFont typeface="Arial" panose="020B0604020202020204" pitchFamily="34" charset="0"/>
              <a:buNone/>
            </a:pPr>
            <a:r>
              <a:rPr lang="en-US" b="0" i="0" dirty="0">
                <a:solidFill>
                  <a:srgbClr val="273A57"/>
                </a:solidFill>
                <a:effectLst/>
                <a:latin typeface="Poppins" panose="00000500000000000000" pitchFamily="2" charset="0"/>
              </a:rPr>
              <a:t>Second, by accelerating existing forms of cyber exploitation.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23C3E9C-0038-459A-BC2E-0F880C04BFD1}" type="slidenum">
              <a:rPr lang="en-US" smtClean="0"/>
              <a:t>68</a:t>
            </a:fld>
            <a:endParaRPr lang="en-US"/>
          </a:p>
        </p:txBody>
      </p:sp>
    </p:spTree>
    <p:extLst>
      <p:ext uri="{BB962C8B-B14F-4D97-AF65-F5344CB8AC3E}">
        <p14:creationId xmlns:p14="http://schemas.microsoft.com/office/powerpoint/2010/main" val="6004926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092540"/>
                </a:solidFill>
                <a:effectLst/>
                <a:latin typeface="Roboto" panose="02000000000000000000" pitchFamily="2" charset="0"/>
              </a:rPr>
              <a:t>WormGPT</a:t>
            </a:r>
            <a:r>
              <a:rPr lang="en-US" b="0" i="0" dirty="0">
                <a:solidFill>
                  <a:srgbClr val="092540"/>
                </a:solidFill>
                <a:effectLst/>
                <a:latin typeface="Roboto" panose="02000000000000000000" pitchFamily="2" charset="0"/>
              </a:rPr>
              <a:t> was developed as an unsanctioned counterpart to OpenAI's ChatGPT. </a:t>
            </a:r>
            <a:r>
              <a:rPr lang="en-US" b="0" i="0" dirty="0" err="1">
                <a:solidFill>
                  <a:srgbClr val="092540"/>
                </a:solidFill>
                <a:effectLst/>
                <a:latin typeface="Roboto" panose="02000000000000000000" pitchFamily="2" charset="0"/>
              </a:rPr>
              <a:t>WormGPT</a:t>
            </a:r>
            <a:r>
              <a:rPr lang="en-US" b="0" i="0" dirty="0">
                <a:solidFill>
                  <a:srgbClr val="092540"/>
                </a:solidFill>
                <a:effectLst/>
                <a:latin typeface="Roboto" panose="02000000000000000000" pitchFamily="2" charset="0"/>
              </a:rPr>
              <a:t> operates without ethical safeguards and can respond to queries related to hacking and other illicit activities. While its capabilities may be somewhat limited compared to the latest AI models, it serves as a stark exemplar of the evolutionary trajectory of malicious Generative AI. </a:t>
            </a:r>
            <a:r>
              <a:rPr lang="en-US" b="0" i="0" dirty="0" err="1">
                <a:solidFill>
                  <a:srgbClr val="092540"/>
                </a:solidFill>
                <a:effectLst/>
                <a:latin typeface="Roboto" panose="02000000000000000000" pitchFamily="2" charset="0"/>
              </a:rPr>
              <a:t>FraudGPT</a:t>
            </a:r>
            <a:r>
              <a:rPr lang="en-US" b="0" i="0" dirty="0">
                <a:solidFill>
                  <a:srgbClr val="092540"/>
                </a:solidFill>
                <a:effectLst/>
                <a:latin typeface="Roboto" panose="02000000000000000000" pitchFamily="2" charset="0"/>
              </a:rPr>
              <a:t> represents a subscription-based malicious Generative AI that harnesses sophisticated machine learning algorithms to generate deceptive content. In stark contrast to ethical AI models, </a:t>
            </a:r>
            <a:r>
              <a:rPr lang="en-US" b="0" i="0" dirty="0" err="1">
                <a:solidFill>
                  <a:srgbClr val="092540"/>
                </a:solidFill>
                <a:effectLst/>
                <a:latin typeface="Roboto" panose="02000000000000000000" pitchFamily="2" charset="0"/>
              </a:rPr>
              <a:t>FraudGPT</a:t>
            </a:r>
            <a:r>
              <a:rPr lang="en-US" b="0" i="0" dirty="0">
                <a:solidFill>
                  <a:srgbClr val="092540"/>
                </a:solidFill>
                <a:effectLst/>
                <a:latin typeface="Roboto" panose="02000000000000000000" pitchFamily="2" charset="0"/>
              </a:rPr>
              <a:t> knows no bounds, rendering it a versatile weapon for a myriad of nefarious purposes.  These AI-driven tools are marketed as "starter kits for cyber attackers," offering a suite of resources for a subscription fee, thereby making advanced tools more accessible to aspiring cybercriminals.</a:t>
            </a:r>
            <a:br>
              <a:rPr lang="en-US" dirty="0"/>
            </a:br>
            <a:endParaRPr lang="en-US" b="0" i="0" dirty="0">
              <a:solidFill>
                <a:srgbClr val="000000"/>
              </a:solidFill>
              <a:effectLst/>
              <a:latin typeface="Charter"/>
            </a:endParaRPr>
          </a:p>
          <a:p>
            <a:pPr algn="l"/>
            <a:r>
              <a:rPr lang="en-US" b="0" i="0" dirty="0">
                <a:solidFill>
                  <a:srgbClr val="000000"/>
                </a:solidFill>
                <a:effectLst/>
                <a:latin typeface="Charter"/>
              </a:rPr>
              <a:t>// NOTE: These were included because they’re already well-known tools and have been written about in popular media. This slide isn’t giving away any secrets. A simple Google search would turn up similar information.  // </a:t>
            </a:r>
          </a:p>
          <a:p>
            <a:pPr algn="l"/>
            <a:endParaRPr lang="en-US" b="0" i="0" dirty="0">
              <a:solidFill>
                <a:srgbClr val="000000"/>
              </a:solidFill>
              <a:effectLst/>
              <a:latin typeface="Charter"/>
            </a:endParaRPr>
          </a:p>
          <a:p>
            <a:pPr algn="l"/>
            <a:r>
              <a:rPr lang="en-US" b="0" i="0" u="sng" dirty="0">
                <a:solidFill>
                  <a:srgbClr val="000000"/>
                </a:solidFill>
                <a:effectLst/>
                <a:latin typeface="Charter"/>
              </a:rPr>
              <a:t>Sources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Charter"/>
              </a:rPr>
              <a:t>https://www.zdnet.com/article/wormgpt-what-to-know-about-chatgpts-malicious-cousin/</a:t>
            </a:r>
          </a:p>
          <a:p>
            <a:pPr algn="l"/>
            <a:r>
              <a:rPr lang="en-US" dirty="0"/>
              <a:t>https://www.popularmechanics.com/technology/security/a45533297/what-is-wormgpt</a:t>
            </a:r>
          </a:p>
          <a:p>
            <a:pPr algn="l"/>
            <a:r>
              <a:rPr lang="en-US" dirty="0"/>
              <a:t>https://multiplatform.ai/wormgpt-v2-a-powerful-generative-ai-tool-has-been-introduced-by-hackers/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https://thehackernews.com/2023/10/exploring-realm-of-malicious-generative.html</a:t>
            </a:r>
          </a:p>
          <a:p>
            <a:pPr algn="l"/>
            <a:endParaRPr lang="en-US" dirty="0"/>
          </a:p>
          <a:p>
            <a:pPr algn="l"/>
            <a:r>
              <a:rPr lang="en-US" dirty="0"/>
              <a:t>Image source: https://slashnext.com/blog/wormgpt-the-generative-ai-tool-cybercriminals-are-using-to-launch-business-email-compromise-attacks/</a:t>
            </a:r>
          </a:p>
          <a:p>
            <a:pPr algn="l"/>
            <a:endParaRPr lang="en-US" dirty="0"/>
          </a:p>
        </p:txBody>
      </p:sp>
      <p:sp>
        <p:nvSpPr>
          <p:cNvPr id="4" name="Slide Number Placeholder 3"/>
          <p:cNvSpPr>
            <a:spLocks noGrp="1"/>
          </p:cNvSpPr>
          <p:nvPr>
            <p:ph type="sldNum" sz="quarter" idx="5"/>
          </p:nvPr>
        </p:nvSpPr>
        <p:spPr/>
        <p:txBody>
          <a:bodyPr/>
          <a:lstStyle/>
          <a:p>
            <a:fld id="{723C3E9C-0038-459A-BC2E-0F880C04BFD1}" type="slidenum">
              <a:rPr lang="en-US" smtClean="0"/>
              <a:t>69</a:t>
            </a:fld>
            <a:endParaRPr lang="en-US"/>
          </a:p>
        </p:txBody>
      </p:sp>
    </p:spTree>
    <p:extLst>
      <p:ext uri="{BB962C8B-B14F-4D97-AF65-F5344CB8AC3E}">
        <p14:creationId xmlns:p14="http://schemas.microsoft.com/office/powerpoint/2010/main" val="266497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effectLst/>
                <a:latin typeface="Source Serif Pro" panose="020B0604020202020204" pitchFamily="18" charset="0"/>
              </a:rPr>
              <a:t>Machine learning can be shallow or deep. </a:t>
            </a:r>
            <a:r>
              <a:rPr lang="en-US" b="1" i="0" dirty="0">
                <a:effectLst/>
                <a:latin typeface="Source Serif Pro" panose="020B0604020202020204" pitchFamily="18" charset="0"/>
              </a:rPr>
              <a:t>Shallow learning </a:t>
            </a:r>
            <a:r>
              <a:rPr lang="en-US" b="0" i="0" dirty="0">
                <a:effectLst/>
                <a:latin typeface="Source Serif Pro" panose="020B0604020202020204" pitchFamily="18" charset="0"/>
              </a:rPr>
              <a:t>is conceptually “one dimensional.” Shallow Learning is a type of machine learning where computers learn from data described by pre-defined features. That means the data are “</a:t>
            </a:r>
            <a:r>
              <a:rPr lang="en-US" b="1" i="0" dirty="0">
                <a:effectLst/>
                <a:latin typeface="Source Serif Pro" panose="020B0604020202020204" pitchFamily="18" charset="0"/>
              </a:rPr>
              <a:t>structured</a:t>
            </a:r>
            <a:r>
              <a:rPr lang="en-US" b="0" i="0" dirty="0">
                <a:effectLst/>
                <a:latin typeface="Source Serif Pro" panose="020B0604020202020204" pitchFamily="18" charset="0"/>
              </a:rPr>
              <a:t>,” like as columns and tables in a database. </a:t>
            </a:r>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6202709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precedents for this already, from the professional “phishing kits” sold in the darknet to the old-school DDoS tool known as </a:t>
            </a:r>
            <a:r>
              <a:rPr lang="en-US" dirty="0" err="1"/>
              <a:t>LoIC</a:t>
            </a:r>
            <a:r>
              <a:rPr lang="en-US" dirty="0"/>
              <a:t>.  AI malware will also be extremely hard to detect or contain, due to its likely use of polymorphism and clever tactics like “living off the land” (</a:t>
            </a:r>
            <a:r>
              <a:rPr lang="en-US" dirty="0" err="1"/>
              <a:t>LOTL</a:t>
            </a:r>
            <a:r>
              <a:rPr lang="en-US" dirty="0"/>
              <a:t>). This malware will also be harder for government and law enforcement agencies to disrupt, since an AI system could constantly change – and replicate – its command-and-control (</a:t>
            </a:r>
            <a:r>
              <a:rPr lang="en-US" dirty="0" err="1"/>
              <a:t>C2</a:t>
            </a:r>
            <a:r>
              <a:rPr lang="en-US" dirty="0"/>
              <a:t>) infrastructure to avoid discovery, or to rapidly reconstitute itself when a law enforcement agency tries to shut it down. </a:t>
            </a:r>
          </a:p>
          <a:p>
            <a:endParaRPr lang="en-US" dirty="0"/>
          </a:p>
          <a:p>
            <a:r>
              <a:rPr lang="en-US" dirty="0"/>
              <a:t>Polymorphism is a technique used by malware to disguise its appearance and avoid detection. </a:t>
            </a:r>
          </a:p>
          <a:p>
            <a:r>
              <a:rPr lang="en-US" dirty="0"/>
              <a:t>"Living off the land" (</a:t>
            </a:r>
            <a:r>
              <a:rPr lang="en-US" dirty="0" err="1"/>
              <a:t>LOTL</a:t>
            </a:r>
            <a:r>
              <a:rPr lang="en-US" dirty="0"/>
              <a:t>) is a technique used by malware to exploit legitimate software and tools that are already installed on a system. </a:t>
            </a:r>
          </a:p>
          <a:p>
            <a:r>
              <a:rPr lang="en-US" dirty="0"/>
              <a:t>In short, AI malware will be very difficult to detect and contain due to its ability to adapt, disguise itself, and exploit existing software. This makes AI malware a very serious threat to cybersecurity.</a:t>
            </a:r>
          </a:p>
          <a:p>
            <a:endParaRPr lang="en-US" dirty="0"/>
          </a:p>
          <a:p>
            <a:r>
              <a:rPr lang="en-US" u="sng" dirty="0"/>
              <a:t>Sources</a:t>
            </a:r>
          </a:p>
          <a:p>
            <a:r>
              <a:rPr lang="en-US" dirty="0"/>
              <a:t>https://finance.yahoo.com/news/4-ways-ai-will-be-a-game-changer-for-cybersecurity-171158402.html</a:t>
            </a:r>
          </a:p>
          <a:p>
            <a:endParaRPr lang="en-US" dirty="0"/>
          </a:p>
          <a:p>
            <a:endParaRPr lang="en-US" dirty="0"/>
          </a:p>
        </p:txBody>
      </p:sp>
      <p:sp>
        <p:nvSpPr>
          <p:cNvPr id="4" name="Slide Number Placeholder 3"/>
          <p:cNvSpPr>
            <a:spLocks noGrp="1"/>
          </p:cNvSpPr>
          <p:nvPr>
            <p:ph type="sldNum" sz="quarter" idx="5"/>
          </p:nvPr>
        </p:nvSpPr>
        <p:spPr/>
        <p:txBody>
          <a:bodyPr/>
          <a:lstStyle/>
          <a:p>
            <a:fld id="{723C3E9C-0038-459A-BC2E-0F880C04BFD1}" type="slidenum">
              <a:rPr lang="en-US" smtClean="0"/>
              <a:t>70</a:t>
            </a:fld>
            <a:endParaRPr lang="en-US"/>
          </a:p>
        </p:txBody>
      </p:sp>
    </p:spTree>
    <p:extLst>
      <p:ext uri="{BB962C8B-B14F-4D97-AF65-F5344CB8AC3E}">
        <p14:creationId xmlns:p14="http://schemas.microsoft.com/office/powerpoint/2010/main" val="2165087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powering “bad bots” online. Bad bots are software applications that run automated tasks with malicious intent. </a:t>
            </a:r>
          </a:p>
          <a:p>
            <a:endParaRPr lang="en-US" dirty="0"/>
          </a:p>
          <a:p>
            <a:r>
              <a:rPr lang="en-US" dirty="0"/>
              <a:t>Bad bots interact with applications like legitimate users would, making them harder to detect and block. They enable high-speed abuse, misuse, and attacks on websites, mobile apps, and APIs. They scrape data from sites without permission to reuse it and gain a competitive edge (e.g. pricing, inventory levels, proprietary content). They are used for scalping, the act of obtaining limited availability items to resell at a higher price. They can be used to create distributed denial of service (DDoS) attacks targeted at the network or the application. The truly nefarious ones undertake criminal activities, such as fraud and outright theft. An example of this is bots that perform credential stuffing to take over user accounts – one of the most prominent bot attacks. The Open Web Application Security Project (</a:t>
            </a:r>
            <a:r>
              <a:rPr lang="en-US" dirty="0" err="1"/>
              <a:t>OWASP</a:t>
            </a:r>
            <a:r>
              <a:rPr lang="en-US" dirty="0"/>
              <a:t>) provides a comprehensive list of 21 different bot attacks in its Automated Threat Handbook.</a:t>
            </a:r>
          </a:p>
          <a:p>
            <a:pPr algn="l"/>
            <a:endParaRPr lang="en-US" b="0" i="0" dirty="0">
              <a:solidFill>
                <a:srgbClr val="000000"/>
              </a:solidFill>
              <a:effectLst/>
              <a:latin typeface="Inter"/>
            </a:endParaRPr>
          </a:p>
          <a:p>
            <a:pPr algn="l"/>
            <a:r>
              <a:rPr lang="en-US" b="0" i="0" u="none" dirty="0">
                <a:solidFill>
                  <a:srgbClr val="000000"/>
                </a:solidFill>
                <a:effectLst/>
                <a:latin typeface="Inter"/>
              </a:rPr>
              <a:t>Bots are increasingly dominating online spaces. For instance, during the incident when a Chinese spy balloon traversed the US and Canada, tens of thousands of bots engaged on the social media platform X, attempting to influence public discourse. (Source: https://www.newscientist.com/article/2414259-armies-of-bots-battled-on-twitter-over-chinese-spy-balloon-incident/)</a:t>
            </a:r>
            <a:endParaRPr lang="en-US" b="0" i="0" dirty="0">
              <a:solidFill>
                <a:srgbClr val="000000"/>
              </a:solidFill>
              <a:effectLst/>
              <a:latin typeface="Inter"/>
            </a:endParaRPr>
          </a:p>
          <a:p>
            <a:pPr algn="l"/>
            <a:endParaRPr lang="en-US" b="0" i="0" dirty="0">
              <a:solidFill>
                <a:srgbClr val="000000"/>
              </a:solidFill>
              <a:effectLst/>
              <a:latin typeface="Inter"/>
            </a:endParaRPr>
          </a:p>
          <a:p>
            <a:pPr algn="l"/>
            <a:r>
              <a:rPr lang="en-US" b="0" i="0" u="sng" dirty="0">
                <a:solidFill>
                  <a:srgbClr val="000000"/>
                </a:solidFill>
                <a:effectLst/>
                <a:latin typeface="Inter"/>
              </a:rPr>
              <a:t>Source/Details</a:t>
            </a:r>
          </a:p>
          <a:p>
            <a:pPr algn="l"/>
            <a:r>
              <a:rPr lang="en-US" b="0" i="0" dirty="0">
                <a:solidFill>
                  <a:srgbClr val="000000"/>
                </a:solidFill>
                <a:effectLst/>
                <a:latin typeface="Inter"/>
              </a:rPr>
              <a:t>Highlights of the 2024 report:</a:t>
            </a:r>
          </a:p>
          <a:p>
            <a:pPr algn="l">
              <a:buFont typeface="Arial" panose="020B0604020202020204" pitchFamily="34" charset="0"/>
              <a:buChar char="•"/>
            </a:pPr>
            <a:r>
              <a:rPr lang="en-US" b="0" i="0" dirty="0">
                <a:solidFill>
                  <a:srgbClr val="000000"/>
                </a:solidFill>
                <a:effectLst/>
                <a:highlight>
                  <a:srgbClr val="FFFFFF"/>
                </a:highlight>
                <a:latin typeface="Inter"/>
              </a:rPr>
              <a:t>Almost 50% of internet traffic comes from non-human sources</a:t>
            </a:r>
          </a:p>
          <a:p>
            <a:pPr algn="l">
              <a:buFont typeface="Arial" panose="020B0604020202020204" pitchFamily="34" charset="0"/>
              <a:buChar char="•"/>
            </a:pPr>
            <a:r>
              <a:rPr lang="en-US" b="0" i="0" dirty="0">
                <a:solidFill>
                  <a:srgbClr val="000000"/>
                </a:solidFill>
                <a:effectLst/>
                <a:highlight>
                  <a:srgbClr val="FFFFFF"/>
                </a:highlight>
                <a:latin typeface="Inter"/>
              </a:rPr>
              <a:t>Bad bots, in particular, now comprise nearly one-third of all traffic</a:t>
            </a:r>
          </a:p>
          <a:p>
            <a:pPr algn="l">
              <a:buFont typeface="Arial" panose="020B0604020202020204" pitchFamily="34" charset="0"/>
              <a:buChar char="•"/>
            </a:pPr>
            <a:r>
              <a:rPr lang="en-US" b="0" i="0" dirty="0">
                <a:solidFill>
                  <a:srgbClr val="4A4A4A"/>
                </a:solidFill>
                <a:effectLst/>
                <a:highlight>
                  <a:srgbClr val="FFFFFF"/>
                </a:highlight>
                <a:latin typeface="Lato" panose="020F0502020204030203" pitchFamily="34" charset="0"/>
              </a:rPr>
              <a:t>The global average of bad bot traffic reached 32%, with Ireland (71%), Germany (67.5%), and Mexico (42.8%) experiencing the highest levels</a:t>
            </a:r>
            <a:endParaRPr lang="en-US" b="0" i="0" u="none" dirty="0">
              <a:solidFill>
                <a:srgbClr val="000000"/>
              </a:solidFill>
              <a:effectLst/>
              <a:highlight>
                <a:srgbClr val="FFFFFF"/>
              </a:highlight>
              <a:latin typeface="Inter"/>
            </a:endParaRPr>
          </a:p>
          <a:p>
            <a:pPr algn="l">
              <a:buFont typeface="Arial" panose="020B0604020202020204" pitchFamily="34" charset="0"/>
              <a:buChar char="•"/>
            </a:pPr>
            <a:r>
              <a:rPr lang="en-US" b="0" i="0" u="none" dirty="0">
                <a:solidFill>
                  <a:srgbClr val="000000"/>
                </a:solidFill>
                <a:effectLst/>
                <a:latin typeface="Inter"/>
              </a:rPr>
              <a:t>The rapid adoption of generative AI and large language models has led to a rise in simple bots, which grew to 39.6% in 2023 from 33.4% in 2022</a:t>
            </a:r>
          </a:p>
          <a:p>
            <a:endParaRPr lang="en-US" dirty="0"/>
          </a:p>
          <a:p>
            <a:r>
              <a:rPr lang="en-US" dirty="0"/>
              <a:t>https://www.imperva.com/resources/resource-library/reports/2024-bad-bot-report/</a:t>
            </a:r>
          </a:p>
        </p:txBody>
      </p:sp>
      <p:sp>
        <p:nvSpPr>
          <p:cNvPr id="4" name="Slide Number Placeholder 3"/>
          <p:cNvSpPr>
            <a:spLocks noGrp="1"/>
          </p:cNvSpPr>
          <p:nvPr>
            <p:ph type="sldNum" sz="quarter" idx="5"/>
          </p:nvPr>
        </p:nvSpPr>
        <p:spPr/>
        <p:txBody>
          <a:bodyPr/>
          <a:lstStyle/>
          <a:p>
            <a:fld id="{723C3E9C-0038-459A-BC2E-0F880C04BFD1}" type="slidenum">
              <a:rPr lang="en-US" smtClean="0"/>
              <a:t>71</a:t>
            </a:fld>
            <a:endParaRPr lang="en-US"/>
          </a:p>
        </p:txBody>
      </p:sp>
    </p:spTree>
    <p:extLst>
      <p:ext uri="{BB962C8B-B14F-4D97-AF65-F5344CB8AC3E}">
        <p14:creationId xmlns:p14="http://schemas.microsoft.com/office/powerpoint/2010/main" val="22859393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Learning is enabling “better” infiltration and crypto cracking. For example, Jochen </a:t>
            </a:r>
            <a:r>
              <a:rPr lang="en-US" dirty="0" err="1"/>
              <a:t>Hoenicke</a:t>
            </a:r>
            <a:r>
              <a:rPr lang="en-US" dirty="0"/>
              <a:t> was able to recover the private key of a </a:t>
            </a:r>
            <a:r>
              <a:rPr lang="en-US" dirty="0" err="1"/>
              <a:t>Trezor</a:t>
            </a:r>
            <a:r>
              <a:rPr lang="en-US" dirty="0"/>
              <a:t> hardware bitcoin wallet, using a power side-channel attack. More generally, the security community generally agrees that it is indeed possible to recover secret keys from almost any implementation, even if the algorithm itself is secure, thanks to side-channel attacks.</a:t>
            </a:r>
          </a:p>
          <a:p>
            <a:endParaRPr lang="en-US" b="0" i="0" dirty="0">
              <a:solidFill>
                <a:srgbClr val="232122"/>
              </a:solidFill>
              <a:effectLst/>
              <a:latin typeface="Lato" panose="020F0502020204030203" pitchFamily="34" charset="0"/>
            </a:endParaRPr>
          </a:p>
          <a:p>
            <a:pPr algn="l"/>
            <a:r>
              <a:rPr lang="en-US" dirty="0"/>
              <a:t>It can also enable </a:t>
            </a:r>
            <a:r>
              <a:rPr lang="en-US" dirty="0" err="1"/>
              <a:t>sidechannel</a:t>
            </a:r>
            <a:r>
              <a:rPr lang="en-US" dirty="0"/>
              <a:t> attacks, such as </a:t>
            </a:r>
            <a:r>
              <a:rPr lang="en-US" b="0" i="0" dirty="0">
                <a:solidFill>
                  <a:srgbClr val="0D0D0D"/>
                </a:solidFill>
                <a:effectLst/>
                <a:latin typeface="IvarText"/>
              </a:rPr>
              <a:t>decoding typed messages (or passwords) from the mere sound of your fingers tapping on the keys. According to a recent paper by researchers at Durham and Surrey universities and the Royal Holloway University of London. The researchers trained two models to recognize the distinctive clicks from each key on an Apple laptop keyboard. The models were trained on audio collected from two sources: a smartphone placed nearby and a video call conducted over Zoom. They report an accuracy of 95 percent for the smartphone-audio model and 93 percent for the Zoom-call model.</a:t>
            </a:r>
          </a:p>
          <a:p>
            <a:pPr algn="l"/>
            <a:endParaRPr lang="en-US" dirty="0"/>
          </a:p>
          <a:p>
            <a:r>
              <a:rPr lang="en-US" u="sng" dirty="0"/>
              <a:t>Sources</a:t>
            </a:r>
          </a:p>
          <a:p>
            <a:r>
              <a:rPr lang="en-US" dirty="0"/>
              <a:t>https://elie.net/blog/security/hacker-guide-to-deep-learning-side-channel-attacks-the-theory/</a:t>
            </a:r>
          </a:p>
          <a:p>
            <a:pPr marL="0" indent="0">
              <a:buNone/>
            </a:pPr>
            <a:r>
              <a:rPr lang="en-US" dirty="0" err="1"/>
              <a:t>PoisonGPT</a:t>
            </a:r>
            <a:r>
              <a:rPr lang="en-US" dirty="0"/>
              <a:t>: https://blog.mithrilsecurity.io/poisongpt-how-we-hid-a-lobotomized-llm-on-hugging-face-to-spread-fake-news</a:t>
            </a:r>
          </a:p>
          <a:p>
            <a:pPr marL="0" indent="0">
              <a:buNone/>
            </a:pPr>
            <a:r>
              <a:rPr lang="en-US" dirty="0"/>
              <a:t>Samsung: https://techcrunch.com/2023/05/02/samsung-bans-use-of-generative-ai-tools-like-chatgpt-after-april-internal-data-leak/</a:t>
            </a:r>
          </a:p>
          <a:p>
            <a:r>
              <a:rPr lang="en-US" dirty="0"/>
              <a:t>https://www.cobalt.io/blog/prompt-injection-attacks</a:t>
            </a:r>
          </a:p>
          <a:p>
            <a:r>
              <a:rPr lang="en-US" dirty="0"/>
              <a:t>https://www.marktechpost.com/2023/07/14/meet-poisongpt-an-ai-method-to-introduce-a-malicious-model-into-an-otherwise-trusted-llm-supply-chain</a:t>
            </a:r>
          </a:p>
          <a:p>
            <a:r>
              <a:rPr lang="en-US" dirty="0"/>
              <a:t>https://simonwillison.net/2023/Apr/14/worst-that-can-happen/</a:t>
            </a:r>
          </a:p>
          <a:p>
            <a:r>
              <a:rPr lang="en-US" dirty="0"/>
              <a:t>https://jochen-hoenicke.de/crypto/trezor-power-analysis/</a:t>
            </a:r>
          </a:p>
          <a:p>
            <a:r>
              <a:rPr lang="en-US" dirty="0"/>
              <a:t>https://meltdownattack.com/</a:t>
            </a:r>
          </a:p>
        </p:txBody>
      </p:sp>
      <p:sp>
        <p:nvSpPr>
          <p:cNvPr id="4" name="Slide Number Placeholder 3"/>
          <p:cNvSpPr>
            <a:spLocks noGrp="1"/>
          </p:cNvSpPr>
          <p:nvPr>
            <p:ph type="sldNum" sz="quarter" idx="5"/>
          </p:nvPr>
        </p:nvSpPr>
        <p:spPr/>
        <p:txBody>
          <a:bodyPr/>
          <a:lstStyle/>
          <a:p>
            <a:fld id="{723C3E9C-0038-459A-BC2E-0F880C04BFD1}" type="slidenum">
              <a:rPr lang="en-US" smtClean="0"/>
              <a:t>72</a:t>
            </a:fld>
            <a:endParaRPr lang="en-US"/>
          </a:p>
        </p:txBody>
      </p:sp>
    </p:spTree>
    <p:extLst>
      <p:ext uri="{BB962C8B-B14F-4D97-AF65-F5344CB8AC3E}">
        <p14:creationId xmlns:p14="http://schemas.microsoft.com/office/powerpoint/2010/main" val="1662330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The impacts of Generative AI on both us and our </a:t>
            </a:r>
            <a:r>
              <a:rPr lang="en-US" sz="1800" b="0" i="0" u="none" strike="noStrike" baseline="0" dirty="0" err="1">
                <a:solidFill>
                  <a:srgbClr val="1B1B21"/>
                </a:solidFill>
                <a:latin typeface="SourceSerifVariable-Roman"/>
              </a:rPr>
              <a:t>organisations</a:t>
            </a:r>
            <a:r>
              <a:rPr lang="en-US" sz="1800" b="0" i="0" u="none" strike="noStrike" baseline="0" dirty="0">
                <a:solidFill>
                  <a:srgbClr val="1B1B21"/>
                </a:solidFill>
                <a:latin typeface="SourceSerifVariable-Roman"/>
              </a:rPr>
              <a:t> are probably best understood in three ways. The first way is as a ‘change within our systems’, the second is as a ‘change that fractures our systems’, and the third is as an ‘emergent capability’.</a:t>
            </a:r>
          </a:p>
          <a:p>
            <a:pPr algn="l"/>
            <a:endParaRPr lang="en-US" sz="1800" b="0" i="0" u="none" strike="noStrike" baseline="0" dirty="0">
              <a:solidFill>
                <a:srgbClr val="1B1B21"/>
              </a:solidFill>
              <a:latin typeface="SourceSerifVariable-Roman"/>
            </a:endParaRPr>
          </a:p>
          <a:p>
            <a:pPr algn="l"/>
            <a:r>
              <a:rPr lang="en-US" sz="1800" b="0" i="0" u="none" strike="noStrike" baseline="0" dirty="0">
                <a:solidFill>
                  <a:srgbClr val="1B1B21"/>
                </a:solidFill>
                <a:latin typeface="SourceSerifVariable-Roman"/>
              </a:rPr>
              <a:t>This section is a guided discussion.</a:t>
            </a:r>
          </a:p>
          <a:p>
            <a:pPr algn="l"/>
            <a:endParaRPr lang="en-US" sz="1800" b="0" i="0" u="none" strike="noStrike" baseline="0" dirty="0">
              <a:solidFill>
                <a:srgbClr val="1B1B21"/>
              </a:solidFill>
              <a:latin typeface="SourceSerifVariable-Roman"/>
            </a:endParaRPr>
          </a:p>
          <a:p>
            <a:pPr algn="l"/>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9025344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500"/>
              </a:spcBef>
              <a:spcAft>
                <a:spcPts val="0"/>
              </a:spcAft>
            </a:pPr>
            <a:r>
              <a:rPr lang="en-US" sz="1200" b="1" i="0" u="none" strike="noStrike" dirty="0">
                <a:solidFill>
                  <a:srgbClr val="A61C00"/>
                </a:solidFill>
                <a:effectLst/>
                <a:latin typeface="Times New Roman" panose="02020603050405020304" pitchFamily="18" charset="0"/>
              </a:rPr>
              <a:t>There are three types of change we can consider: </a:t>
            </a:r>
          </a:p>
          <a:p>
            <a:pPr algn="just" rtl="0">
              <a:spcBef>
                <a:spcPts val="1500"/>
              </a:spcBef>
              <a:spcAft>
                <a:spcPts val="0"/>
              </a:spcAft>
            </a:pPr>
            <a:endParaRPr lang="en-US" sz="1200" b="1" i="0" u="none" strike="noStrike" dirty="0">
              <a:solidFill>
                <a:srgbClr val="A61C00"/>
              </a:solidFill>
              <a:effectLst/>
              <a:latin typeface="Times New Roman" panose="02020603050405020304" pitchFamily="18" charset="0"/>
            </a:endParaRPr>
          </a:p>
          <a:p>
            <a:pPr algn="just" rtl="0">
              <a:spcBef>
                <a:spcPts val="1500"/>
              </a:spcBef>
              <a:spcAft>
                <a:spcPts val="0"/>
              </a:spcAft>
            </a:pPr>
            <a:r>
              <a:rPr lang="en-US" sz="1200" b="1" i="0" u="none" strike="noStrike" dirty="0">
                <a:solidFill>
                  <a:srgbClr val="A61C00"/>
                </a:solidFill>
                <a:effectLst/>
                <a:latin typeface="Times New Roman" panose="02020603050405020304" pitchFamily="18" charset="0"/>
              </a:rPr>
              <a:t>1. Change within our systems</a:t>
            </a:r>
            <a:r>
              <a:rPr lang="en-US" sz="1200" b="0" i="0" u="none" strike="noStrike" dirty="0">
                <a:solidFill>
                  <a:srgbClr val="000000"/>
                </a:solidFill>
                <a:effectLst/>
                <a:latin typeface="Times New Roman" panose="02020603050405020304" pitchFamily="18" charset="0"/>
              </a:rPr>
              <a:t> is </a:t>
            </a:r>
            <a:r>
              <a:rPr lang="en-US" sz="1200" b="0" i="0" u="none" strike="noStrike" dirty="0" err="1">
                <a:solidFill>
                  <a:srgbClr val="000000"/>
                </a:solidFill>
                <a:effectLst/>
                <a:latin typeface="Times New Roman" panose="02020603050405020304" pitchFamily="18" charset="0"/>
              </a:rPr>
              <a:t>characterised</a:t>
            </a:r>
            <a:r>
              <a:rPr lang="en-US" sz="1200" b="0" i="0" u="none" strike="noStrike" dirty="0">
                <a:solidFill>
                  <a:srgbClr val="000000"/>
                </a:solidFill>
                <a:effectLst/>
                <a:latin typeface="Times New Roman" panose="02020603050405020304" pitchFamily="18" charset="0"/>
              </a:rPr>
              <a:t> by efficiencies and </a:t>
            </a:r>
            <a:r>
              <a:rPr lang="en-US" sz="1200" b="0" i="0" u="none" strike="noStrike" dirty="0" err="1">
                <a:solidFill>
                  <a:srgbClr val="000000"/>
                </a:solidFill>
                <a:effectLst/>
                <a:latin typeface="Times New Roman" panose="02020603050405020304" pitchFamily="18" charset="0"/>
              </a:rPr>
              <a:t>optimisation</a:t>
            </a:r>
            <a:r>
              <a:rPr lang="en-US" sz="1200" b="0" i="0" u="none" strike="noStrike" dirty="0">
                <a:solidFill>
                  <a:srgbClr val="000000"/>
                </a:solidFill>
                <a:effectLst/>
                <a:latin typeface="Times New Roman" panose="02020603050405020304" pitchFamily="18" charset="0"/>
              </a:rPr>
              <a:t>. Our new AI tools help us gain productivity and expanded capability (at both individual and </a:t>
            </a:r>
            <a:r>
              <a:rPr lang="en-US" sz="1200" b="0" i="0" u="none" strike="noStrike" dirty="0" err="1">
                <a:solidFill>
                  <a:srgbClr val="000000"/>
                </a:solidFill>
                <a:effectLst/>
                <a:latin typeface="Times New Roman" panose="02020603050405020304" pitchFamily="18" charset="0"/>
              </a:rPr>
              <a:t>organisational</a:t>
            </a:r>
            <a:r>
              <a:rPr lang="en-US" sz="1200" b="0" i="0" u="none" strike="noStrike" dirty="0">
                <a:solidFill>
                  <a:srgbClr val="000000"/>
                </a:solidFill>
                <a:effectLst/>
                <a:latin typeface="Times New Roman" panose="02020603050405020304" pitchFamily="18" charset="0"/>
              </a:rPr>
              <a:t> levels), and we can anticipate that they’ll add sharp efficiency to generating new ideas and unlocking new opportunities. They’ll help us collaborate and make sense of what we discover. They will tell our story for us, and extract new stories from the chatter in the shadows. These are the first impacts to ripple out, and indeed, we’re already seeing them. These changes strip cost and complexity out of our existing paradigms of operation – substituting humans with machines, increasing the speed and scale of performance, and outstripping legacy infrastructure. </a:t>
            </a:r>
          </a:p>
          <a:p>
            <a:pPr algn="just" rtl="0">
              <a:spcBef>
                <a:spcPts val="1500"/>
              </a:spcBef>
              <a:spcAft>
                <a:spcPts val="0"/>
              </a:spcAft>
            </a:pPr>
            <a:r>
              <a:rPr lang="en-US" sz="1200" dirty="0"/>
              <a:t>--------------------------</a:t>
            </a:r>
            <a:endParaRPr lang="en-US" sz="1200" b="0" i="0" u="none" strike="noStrike" dirty="0">
              <a:solidFill>
                <a:srgbClr val="000000"/>
              </a:solidFill>
              <a:effectLst/>
              <a:latin typeface="Times New Roman" panose="02020603050405020304" pitchFamily="18" charset="0"/>
            </a:endParaRPr>
          </a:p>
          <a:p>
            <a:pPr algn="just" rtl="0">
              <a:spcBef>
                <a:spcPts val="1500"/>
              </a:spcBef>
              <a:spcAft>
                <a:spcPts val="0"/>
              </a:spcAft>
            </a:pPr>
            <a:endParaRPr lang="en-US" sz="1200" b="0" i="0" u="none" strike="noStrike" dirty="0">
              <a:solidFill>
                <a:srgbClr val="000000"/>
              </a:solidFill>
              <a:effectLst/>
              <a:latin typeface="Times New Roman" panose="02020603050405020304" pitchFamily="18" charset="0"/>
            </a:endParaRPr>
          </a:p>
          <a:p>
            <a:pPr algn="just" rtl="0">
              <a:spcBef>
                <a:spcPts val="1500"/>
              </a:spcBef>
              <a:spcAft>
                <a:spcPts val="0"/>
              </a:spcAft>
            </a:pPr>
            <a:r>
              <a:rPr lang="en-US" sz="1200" b="1" i="0" u="none" strike="noStrike" dirty="0">
                <a:solidFill>
                  <a:srgbClr val="A61C00"/>
                </a:solidFill>
                <a:effectLst/>
                <a:latin typeface="Times New Roman" panose="02020603050405020304" pitchFamily="18" charset="0"/>
              </a:rPr>
              <a:t>2. Change that fractures our systems</a:t>
            </a:r>
            <a:r>
              <a:rPr lang="en-US" sz="1200" b="0" i="0" u="none" strike="noStrike" dirty="0">
                <a:solidFill>
                  <a:srgbClr val="000000"/>
                </a:solidFill>
                <a:effectLst/>
                <a:latin typeface="Times New Roman" panose="02020603050405020304" pitchFamily="18" charset="0"/>
              </a:rPr>
              <a:t> doesn’t simply introduce efficiency into our familiar processes; it disrupts the systems within which that efficiency is held. This second category of change is defined by the displacement of old systems by iconoclasts, whether internal or (more frequently) external: A fracturing and superseding of the structures and stories we thought we knew. A discernible transformation of our paradigms and </a:t>
            </a:r>
            <a:r>
              <a:rPr lang="en-US" sz="1200" b="0" i="0" u="none" strike="noStrike" dirty="0" err="1">
                <a:solidFill>
                  <a:srgbClr val="000000"/>
                </a:solidFill>
                <a:effectLst/>
                <a:latin typeface="Times New Roman" panose="02020603050405020304" pitchFamily="18" charset="0"/>
              </a:rPr>
              <a:t>behavioural</a:t>
            </a:r>
            <a:r>
              <a:rPr lang="en-US" sz="1200" b="0" i="0" u="none" strike="noStrike" dirty="0">
                <a:solidFill>
                  <a:srgbClr val="000000"/>
                </a:solidFill>
                <a:effectLst/>
                <a:latin typeface="Times New Roman" panose="02020603050405020304" pitchFamily="18" charset="0"/>
              </a:rPr>
              <a:t> scripts. A changing of the guard among sector authorities and tastemakers. However, many institutions will resist – holding on to legacy systems until they snap and splinter as new paradigms arise. We’ve seen that story play out a thousand times before, as businesses refuse to accept the ripples of change until those waves crash violently against their shores: </a:t>
            </a:r>
          </a:p>
          <a:p>
            <a:pPr marL="171450" indent="-171450" algn="just" rtl="0">
              <a:spcBef>
                <a:spcPts val="150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Kodak and the digital camera. </a:t>
            </a:r>
          </a:p>
          <a:p>
            <a:pPr marL="171450" indent="-171450" algn="just" rtl="0">
              <a:spcBef>
                <a:spcPts val="150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Blockbuster and streaming media. </a:t>
            </a:r>
          </a:p>
          <a:p>
            <a:pPr marL="171450" indent="-171450" algn="just" rtl="0">
              <a:spcBef>
                <a:spcPts val="150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Sears and e-commerce.</a:t>
            </a:r>
            <a:endParaRPr lang="en-US" sz="1800" b="0" dirty="0">
              <a:effectLst/>
            </a:endParaRPr>
          </a:p>
          <a:p>
            <a:pPr algn="just" rtl="0">
              <a:spcBef>
                <a:spcPts val="1500"/>
              </a:spcBef>
              <a:spcAft>
                <a:spcPts val="0"/>
              </a:spcAft>
            </a:pPr>
            <a:br>
              <a:rPr lang="en-US" sz="1800" dirty="0"/>
            </a:br>
            <a:r>
              <a:rPr lang="en-US" sz="1200" b="0" i="0" u="none" strike="noStrike" dirty="0">
                <a:solidFill>
                  <a:srgbClr val="000000"/>
                </a:solidFill>
                <a:effectLst/>
                <a:latin typeface="Times New Roman" panose="02020603050405020304" pitchFamily="18" charset="0"/>
              </a:rPr>
              <a:t>Traditional institutions face a significant dilemma, made more onerous when combined with an intolerance for change. Their challenges aren’t merely to catch AI-generated essays or to upgrade their delivery platforms with new analytics; rather, these institutions – and their very concepts – are threatened by swells that may reshape the foundations of academia. AI offers an unprecedented opportunity to reimagine the learning experience. Adaptive learning algorithms can </a:t>
            </a:r>
            <a:r>
              <a:rPr lang="en-US" sz="1200" b="0" i="0" u="none" strike="noStrike" dirty="0" err="1">
                <a:solidFill>
                  <a:srgbClr val="000000"/>
                </a:solidFill>
                <a:effectLst/>
                <a:latin typeface="Times New Roman" panose="02020603050405020304" pitchFamily="18" charset="0"/>
              </a:rPr>
              <a:t>personalise</a:t>
            </a:r>
            <a:r>
              <a:rPr lang="en-US" sz="1200" b="0" i="0" u="none" strike="noStrike" dirty="0">
                <a:solidFill>
                  <a:srgbClr val="000000"/>
                </a:solidFill>
                <a:effectLst/>
                <a:latin typeface="Times New Roman" panose="02020603050405020304" pitchFamily="18" charset="0"/>
              </a:rPr>
              <a:t> educational journeys, AI virtual tutors can offer instant guidance, and when combined with mobile and connective technologies, AI allows learning to transcend the limitations of physical classrooms and fixed communities.</a:t>
            </a:r>
          </a:p>
          <a:p>
            <a:pPr algn="just" rtl="0">
              <a:spcBef>
                <a:spcPts val="1500"/>
              </a:spcBef>
              <a:spcAft>
                <a:spcPts val="0"/>
              </a:spcAft>
            </a:pPr>
            <a:endParaRPr lang="en-US" b="0" dirty="0">
              <a:effectLst/>
            </a:endParaRPr>
          </a:p>
          <a:p>
            <a:pPr algn="just" rtl="0">
              <a:spcBef>
                <a:spcPts val="1500"/>
              </a:spcBef>
              <a:spcAft>
                <a:spcPts val="0"/>
              </a:spcAft>
            </a:pPr>
            <a:r>
              <a:rPr lang="en-US" sz="1200" b="0" i="0" u="none" strike="noStrike" dirty="0">
                <a:solidFill>
                  <a:srgbClr val="000000"/>
                </a:solidFill>
                <a:effectLst/>
                <a:latin typeface="Times New Roman" panose="02020603050405020304" pitchFamily="18" charset="0"/>
              </a:rPr>
              <a:t>Yet, the entrenched customs of centuries-old educational models, with their reverence for traditional credentials and the hierarchical dissemination of knowledge, stand as potential barriers. The temptation to flex, to attempt to make conciliatory gestures around the margins, may lead some institutions to superficially integrate AI into their existing structures – only to find themselves outpaced by more agile competitors that have </a:t>
            </a:r>
            <a:r>
              <a:rPr lang="en-US" sz="1200" b="0" i="0" u="none" strike="noStrike" dirty="0" err="1">
                <a:solidFill>
                  <a:srgbClr val="000000"/>
                </a:solidFill>
                <a:effectLst/>
                <a:latin typeface="Times New Roman" panose="02020603050405020304" pitchFamily="18" charset="0"/>
              </a:rPr>
              <a:t>moulded</a:t>
            </a:r>
            <a:r>
              <a:rPr lang="en-US" sz="1200" b="0" i="0" u="none" strike="noStrike" dirty="0">
                <a:solidFill>
                  <a:srgbClr val="000000"/>
                </a:solidFill>
                <a:effectLst/>
                <a:latin typeface="Times New Roman" panose="02020603050405020304" pitchFamily="18" charset="0"/>
              </a:rPr>
              <a:t> themselves into the new social constructs made possible during this dynamic period.</a:t>
            </a:r>
            <a:endParaRPr lang="en-US" b="0" dirty="0">
              <a:effectLst/>
            </a:endParaRPr>
          </a:p>
          <a:p>
            <a:r>
              <a:rPr lang="en-US" dirty="0"/>
              <a:t>--------------------------</a:t>
            </a:r>
            <a:br>
              <a:rPr lang="en-US" dirty="0"/>
            </a:br>
            <a:endParaRPr lang="en-US" dirty="0"/>
          </a:p>
          <a:p>
            <a:pPr algn="just" rtl="0">
              <a:spcBef>
                <a:spcPts val="1500"/>
              </a:spcBef>
              <a:spcAft>
                <a:spcPts val="0"/>
              </a:spcAft>
            </a:pPr>
            <a:r>
              <a:rPr lang="en-US" sz="1200" b="1" i="0" u="none" strike="noStrike" dirty="0">
                <a:solidFill>
                  <a:srgbClr val="A61C00"/>
                </a:solidFill>
                <a:effectLst/>
                <a:latin typeface="Times New Roman" panose="02020603050405020304" pitchFamily="18" charset="0"/>
              </a:rPr>
              <a:t>3. Emergent capability</a:t>
            </a:r>
            <a:r>
              <a:rPr lang="en-US" sz="1200" b="0" i="0" u="none" strike="noStrike" dirty="0">
                <a:solidFill>
                  <a:srgbClr val="000000"/>
                </a:solidFill>
                <a:effectLst/>
                <a:latin typeface="Times New Roman" panose="02020603050405020304" pitchFamily="18" charset="0"/>
              </a:rPr>
              <a:t>, by its nature, is hopeless to fully forecast. This third form of disruption goes beyond displacement and into rewriting the rules of the game. </a:t>
            </a:r>
            <a:endParaRPr lang="en-US" b="0" dirty="0">
              <a:effectLst/>
            </a:endParaRPr>
          </a:p>
          <a:p>
            <a:pPr algn="just" rtl="0">
              <a:spcBef>
                <a:spcPts val="1500"/>
              </a:spcBef>
              <a:spcAft>
                <a:spcPts val="0"/>
              </a:spcAft>
            </a:pPr>
            <a:r>
              <a:rPr lang="en-US" sz="1200" b="0" i="0" u="none" strike="noStrike" dirty="0">
                <a:solidFill>
                  <a:srgbClr val="000000"/>
                </a:solidFill>
                <a:effectLst/>
                <a:latin typeface="Times New Roman" panose="02020603050405020304" pitchFamily="18" charset="0"/>
              </a:rPr>
              <a:t>This might initially manifest as competitors who operate according to neoteric business models, creating new and previously unimagined markets. In other words, businesses that not only compete asymmetrically but also paradigmatically.</a:t>
            </a:r>
            <a:endParaRPr lang="en-US" b="0" dirty="0">
              <a:effectLst/>
            </a:endParaRPr>
          </a:p>
          <a:p>
            <a:pPr algn="just" rtl="0" fontAlgn="base">
              <a:spcBef>
                <a:spcPts val="1500"/>
              </a:spcBef>
              <a:spcAft>
                <a:spcPts val="1000"/>
              </a:spcAft>
              <a:buFont typeface="Arial" panose="020B0604020202020204" pitchFamily="34" charset="0"/>
              <a:buNone/>
            </a:pPr>
            <a:endParaRPr lang="en-US" sz="1800" b="0" i="0" u="none" strike="noStrike" dirty="0">
              <a:solidFill>
                <a:srgbClr val="000000"/>
              </a:solidFill>
              <a:effectLst/>
              <a:latin typeface="Times New Roman" panose="02020603050405020304" pitchFamily="18" charset="0"/>
            </a:endParaRPr>
          </a:p>
          <a:p>
            <a:pPr algn="just" rtl="0" fontAlgn="base">
              <a:spcBef>
                <a:spcPts val="0"/>
              </a:spcBef>
              <a:spcAft>
                <a:spcPts val="100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Ride-sharing apps, like Uber and Lyft, </a:t>
            </a:r>
            <a:r>
              <a:rPr lang="en-US" sz="1800" b="0" i="0" u="none" strike="noStrike" dirty="0" err="1">
                <a:solidFill>
                  <a:srgbClr val="000000"/>
                </a:solidFill>
                <a:effectLst/>
                <a:latin typeface="Times New Roman" panose="02020603050405020304" pitchFamily="18" charset="0"/>
              </a:rPr>
              <a:t>capitalised</a:t>
            </a:r>
            <a:r>
              <a:rPr lang="en-US" sz="1800" b="0" i="0" u="none" strike="noStrike" dirty="0">
                <a:solidFill>
                  <a:srgbClr val="000000"/>
                </a:solidFill>
                <a:effectLst/>
                <a:latin typeface="Times New Roman" panose="02020603050405020304" pitchFamily="18" charset="0"/>
              </a:rPr>
              <a:t> on the amalgamation of distributed mobile systems, machine learning, and pocket GPS technologies to not only compete with traditional taxis but to </a:t>
            </a:r>
            <a:r>
              <a:rPr lang="en-US" sz="1800" b="0" i="0" u="none" strike="noStrike" dirty="0" err="1">
                <a:solidFill>
                  <a:srgbClr val="000000"/>
                </a:solidFill>
                <a:effectLst/>
                <a:latin typeface="Times New Roman" panose="02020603050405020304" pitchFamily="18" charset="0"/>
              </a:rPr>
              <a:t>catalyse</a:t>
            </a:r>
            <a:r>
              <a:rPr lang="en-US" sz="1800" b="0" i="0" u="none" strike="noStrike" dirty="0">
                <a:solidFill>
                  <a:srgbClr val="000000"/>
                </a:solidFill>
                <a:effectLst/>
                <a:latin typeface="Times New Roman" panose="02020603050405020304" pitchFamily="18" charset="0"/>
              </a:rPr>
              <a:t> the gig economy and all of its follow-on implications, such as rewriting employment structures, challenging </a:t>
            </a:r>
            <a:r>
              <a:rPr lang="en-US" sz="1800" b="0" i="0" u="none" strike="noStrike" dirty="0" err="1">
                <a:solidFill>
                  <a:srgbClr val="000000"/>
                </a:solidFill>
                <a:effectLst/>
                <a:latin typeface="Times New Roman" panose="02020603050405020304" pitchFamily="18" charset="0"/>
              </a:rPr>
              <a:t>labour</a:t>
            </a:r>
            <a:r>
              <a:rPr lang="en-US" sz="1800" b="0" i="0" u="none" strike="noStrike" dirty="0">
                <a:solidFill>
                  <a:srgbClr val="000000"/>
                </a:solidFill>
                <a:effectLst/>
                <a:latin typeface="Times New Roman" panose="02020603050405020304" pitchFamily="18" charset="0"/>
              </a:rPr>
              <a:t> laws, and raising new debates about workers’ rights and nature of work.</a:t>
            </a:r>
          </a:p>
          <a:p>
            <a:pPr algn="just" rtl="0" fontAlgn="base">
              <a:spcBef>
                <a:spcPts val="0"/>
              </a:spcBef>
              <a:spcAft>
                <a:spcPts val="1000"/>
              </a:spcAft>
              <a:buFont typeface="Arial" panose="020B0604020202020204" pitchFamily="34" charset="0"/>
              <a:buChar char="•"/>
            </a:pPr>
            <a:endParaRPr lang="en-US" sz="1800" b="0" i="0" u="none" strike="noStrike" dirty="0">
              <a:solidFill>
                <a:srgbClr val="000000"/>
              </a:solidFill>
              <a:effectLst/>
              <a:latin typeface="Times New Roman" panose="02020603050405020304" pitchFamily="18" charset="0"/>
            </a:endParaRPr>
          </a:p>
          <a:p>
            <a:pPr algn="just" rtl="0" fontAlgn="base">
              <a:spcBef>
                <a:spcPts val="1500"/>
              </a:spcBef>
              <a:spcAft>
                <a:spcPts val="100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The invention of online social networking, through platforms like </a:t>
            </a:r>
            <a:r>
              <a:rPr lang="en-US" sz="1800" b="0" i="0" u="none" strike="noStrike" dirty="0" err="1">
                <a:solidFill>
                  <a:srgbClr val="000000"/>
                </a:solidFill>
                <a:effectLst/>
                <a:latin typeface="Times New Roman" panose="02020603050405020304" pitchFamily="18" charset="0"/>
              </a:rPr>
              <a:t>MySpace</a:t>
            </a:r>
            <a:r>
              <a:rPr lang="en-US" sz="1800" b="0" i="0" u="none" strike="noStrike" dirty="0">
                <a:solidFill>
                  <a:srgbClr val="000000"/>
                </a:solidFill>
                <a:effectLst/>
                <a:latin typeface="Times New Roman" panose="02020603050405020304" pitchFamily="18" charset="0"/>
              </a:rPr>
              <a:t> and Facebook, not only </a:t>
            </a:r>
            <a:r>
              <a:rPr lang="en-US" sz="1800" b="0" i="0" u="none" strike="noStrike" dirty="0" err="1">
                <a:solidFill>
                  <a:srgbClr val="000000"/>
                </a:solidFill>
                <a:effectLst/>
                <a:latin typeface="Times New Roman" panose="02020603050405020304" pitchFamily="18" charset="0"/>
              </a:rPr>
              <a:t>revolutionised</a:t>
            </a:r>
            <a:r>
              <a:rPr lang="en-US" sz="1800" b="0" i="0" u="none" strike="noStrike" dirty="0">
                <a:solidFill>
                  <a:srgbClr val="000000"/>
                </a:solidFill>
                <a:effectLst/>
                <a:latin typeface="Times New Roman" panose="02020603050405020304" pitchFamily="18" charset="0"/>
              </a:rPr>
              <a:t> interpersonal interactions but also redefined how people share information, our perspectives on privacy and digital identity, and dynamics of power and reputation. They’ve also reshaped societies by disseminating disinformation and empowering echo chambers while also creating pathways for collective action and giving voice to hidden communities.</a:t>
            </a:r>
          </a:p>
          <a:p>
            <a:br>
              <a:rPr lang="en-US" dirty="0"/>
            </a:br>
            <a:endParaRPr lang="en-US" b="0" dirty="0">
              <a:effectLst/>
            </a:endParaRPr>
          </a:p>
          <a:p>
            <a:br>
              <a:rPr lang="en-US" dirty="0"/>
            </a:b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4984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think about the impacts of Gen AI on your own systems, it’s tempting to focus on AUGMENTATION.</a:t>
            </a:r>
          </a:p>
          <a:p>
            <a:endParaRPr lang="en-US" dirty="0"/>
          </a:p>
          <a:p>
            <a:r>
              <a:rPr lang="en-US" dirty="0"/>
              <a:t>It’s important to think beyond the immediate system.</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75</a:t>
            </a:fld>
            <a:endParaRPr lang="en-US" dirty="0"/>
          </a:p>
        </p:txBody>
      </p:sp>
    </p:spTree>
    <p:extLst>
      <p:ext uri="{BB962C8B-B14F-4D97-AF65-F5344CB8AC3E}">
        <p14:creationId xmlns:p14="http://schemas.microsoft.com/office/powerpoint/2010/main" val="22817773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ITSEC</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Tutorial 2024: Navigating the Generative AI Revolution</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By Sae Schatz, Julian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Stodd</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and Geoff Stead</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5241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Only a few years ago, the data sets fed into Machine Learning algorithms had to be carefully prepared by conscientious humans. Imagine a well-formed spreadsheet, with very carefully labelled rows and columns and each data type formally defined.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C3E9C-0038-459A-BC2E-0F880C04B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62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B1B21"/>
                </a:solidFill>
                <a:latin typeface="SourceSerifVariable-Roman"/>
              </a:rPr>
              <a:t>A few decades ago, a powerful form of Machine Learning – called Deep Learning – was invented.</a:t>
            </a:r>
          </a:p>
          <a:p>
            <a:pPr algn="l"/>
            <a:endParaRPr lang="en-US" sz="1800" b="0" i="0" u="none" strike="noStrike" baseline="0" dirty="0">
              <a:solidFill>
                <a:srgbClr val="1B1B21"/>
              </a:solidFill>
              <a:latin typeface="SourceSerifVariable-Roman"/>
            </a:endParaRPr>
          </a:p>
          <a:p>
            <a:pPr algn="l"/>
            <a:r>
              <a:rPr lang="en-US" sz="1800" b="1" i="0" u="none" strike="noStrike" baseline="0" dirty="0">
                <a:solidFill>
                  <a:srgbClr val="1B1B21"/>
                </a:solidFill>
                <a:latin typeface="SourceSerifVariable-Roman"/>
              </a:rPr>
              <a:t>Deep Learning </a:t>
            </a:r>
            <a:r>
              <a:rPr lang="en-US" sz="1800" b="0" i="0" u="none" strike="noStrike" baseline="0" dirty="0">
                <a:solidFill>
                  <a:srgbClr val="1B1B21"/>
                </a:solidFill>
                <a:latin typeface="SourceSerifVariable-Roman"/>
              </a:rPr>
              <a:t>can process ‘unstructured data’, which means that the data sets don’t need predefined formats or manually created labels. Deep Learning can use sorts of digital artefacts like emails, social media posts, documents, videos, and images.</a:t>
            </a:r>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577323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42C1A8F5-DC2B-44B5-BC15-64CF25892219}"/>
              </a:ext>
            </a:extLst>
          </p:cNvPr>
          <p:cNvSpPr txBox="1">
            <a:spLocks/>
          </p:cNvSpPr>
          <p:nvPr userDrawn="1"/>
        </p:nvSpPr>
        <p:spPr>
          <a:xfrm>
            <a:off x="11684000" y="6553201"/>
            <a:ext cx="508000" cy="365125"/>
          </a:xfrm>
          <a:prstGeom prst="rect">
            <a:avLst/>
          </a:prstGeom>
        </p:spPr>
        <p:txBody>
          <a:bodyPr vert="horz" lIns="91440" tIns="45720" rIns="91440" bIns="45720" rtlCol="0" anchor="ctr"/>
          <a:lstStyle>
            <a:lvl1pPr algn="r">
              <a:defRPr sz="1200">
                <a:solidFill>
                  <a:srgbClr val="84888B"/>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ED77E8-1697-42D6-AC8B-649E93CD7F30}" type="slidenum">
              <a:rPr kumimoji="0" lang="en-US" sz="1200" b="0" i="0" u="none" strike="noStrike" kern="1200" cap="none" spc="0" normalizeH="0" baseline="0" noProof="0" smtClean="0">
                <a:ln>
                  <a:noFill/>
                </a:ln>
                <a:solidFill>
                  <a:srgbClr val="84888B"/>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888B"/>
              </a:solidFill>
              <a:effectLst/>
              <a:uLnTx/>
              <a:uFillTx/>
              <a:latin typeface="+mn-lt"/>
              <a:ea typeface="+mn-ea"/>
              <a:cs typeface="+mn-cs"/>
            </a:endParaRPr>
          </a:p>
        </p:txBody>
      </p:sp>
    </p:spTree>
    <p:extLst>
      <p:ext uri="{BB962C8B-B14F-4D97-AF65-F5344CB8AC3E}">
        <p14:creationId xmlns:p14="http://schemas.microsoft.com/office/powerpoint/2010/main" val="219957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31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bg1"/>
        </a:solidFill>
        <a:effectLst/>
      </p:bgPr>
    </p:bg>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406400" y="228600"/>
            <a:ext cx="11379200" cy="990600"/>
          </a:xfrm>
          <a:prstGeom prst="rect">
            <a:avLst/>
          </a:prstGeom>
        </p:spPr>
        <p:txBody>
          <a:bodyPr>
            <a:noAutofit/>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quarter" idx="10"/>
          </p:nvPr>
        </p:nvSpPr>
        <p:spPr>
          <a:xfrm>
            <a:off x="406400" y="1371600"/>
            <a:ext cx="11480800" cy="5029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70812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37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_Blu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68829" y="1823981"/>
            <a:ext cx="10515600" cy="1325563"/>
          </a:xfrm>
          <a:effectLst/>
        </p:spPr>
        <p:txBody>
          <a:bodyPr>
            <a:normAutofit/>
          </a:bodyPr>
          <a:lstStyle>
            <a:lvl1pPr algn="ctr">
              <a:defRPr sz="4400" b="1">
                <a:effectLst>
                  <a:outerShdw blurRad="38100" dist="38100" dir="2700000" algn="tl">
                    <a:srgbClr val="000000">
                      <a:alpha val="43137"/>
                    </a:srgbClr>
                  </a:outerShdw>
                </a:effectLst>
              </a:defRPr>
            </a:lvl1pPr>
          </a:lstStyle>
          <a:p>
            <a:r>
              <a:rPr lang="en-US" dirty="0"/>
              <a:t>Click to edit Master </a:t>
            </a:r>
            <a:br>
              <a:rPr lang="en-US" dirty="0"/>
            </a:br>
            <a:r>
              <a:rPr lang="en-US" dirty="0"/>
              <a:t>title style</a:t>
            </a:r>
          </a:p>
        </p:txBody>
      </p:sp>
      <p:sp>
        <p:nvSpPr>
          <p:cNvPr id="8" name="Text Placeholder 7"/>
          <p:cNvSpPr>
            <a:spLocks noGrp="1"/>
          </p:cNvSpPr>
          <p:nvPr>
            <p:ph type="body" sz="quarter" idx="10"/>
          </p:nvPr>
        </p:nvSpPr>
        <p:spPr>
          <a:xfrm>
            <a:off x="968831" y="3273818"/>
            <a:ext cx="10515600" cy="590550"/>
          </a:xfrm>
        </p:spPr>
        <p:txBody>
          <a:bodyPr>
            <a:normAutofit/>
          </a:bodyPr>
          <a:lstStyle>
            <a:lvl1pPr marL="0" indent="0" algn="ctr">
              <a:buNone/>
              <a:defRPr sz="2400">
                <a:effectLst>
                  <a:outerShdw blurRad="38100" dist="38100" dir="2700000" algn="tl">
                    <a:srgbClr val="000000">
                      <a:alpha val="43137"/>
                    </a:srgbClr>
                  </a:outerShdw>
                </a:effectLst>
                <a:latin typeface="+mn-lt"/>
                <a:ea typeface="dearJoe II" charset="0"/>
                <a:cs typeface="dearJoe I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Date Placeholder 8"/>
          <p:cNvSpPr>
            <a:spLocks noGrp="1"/>
          </p:cNvSpPr>
          <p:nvPr>
            <p:ph type="dt" sz="half" idx="11"/>
          </p:nvPr>
        </p:nvSpPr>
        <p:spPr>
          <a:xfrm>
            <a:off x="109654" y="6412110"/>
            <a:ext cx="5629508"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57E383-C7ED-7F4C-B321-6AADE24E2818}" type="datetime1">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6960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42C1A8F5-DC2B-44B5-BC15-64CF25892219}"/>
              </a:ext>
            </a:extLst>
          </p:cNvPr>
          <p:cNvSpPr txBox="1">
            <a:spLocks/>
          </p:cNvSpPr>
          <p:nvPr userDrawn="1"/>
        </p:nvSpPr>
        <p:spPr>
          <a:xfrm>
            <a:off x="11684000" y="6553201"/>
            <a:ext cx="508000" cy="365125"/>
          </a:xfrm>
          <a:prstGeom prst="rect">
            <a:avLst/>
          </a:prstGeom>
        </p:spPr>
        <p:txBody>
          <a:bodyPr vert="horz" lIns="91440" tIns="45720" rIns="91440" bIns="45720" rtlCol="0" anchor="ctr"/>
          <a:lstStyle>
            <a:lvl1pPr algn="r">
              <a:defRPr sz="1200">
                <a:solidFill>
                  <a:srgbClr val="84888B"/>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ED77E8-1697-42D6-AC8B-649E93CD7F30}" type="slidenum">
              <a:rPr kumimoji="0" lang="en-US" sz="1200" b="0" i="0" u="none" strike="noStrike" kern="1200" cap="none" spc="0" normalizeH="0" baseline="0" noProof="0" smtClean="0">
                <a:ln>
                  <a:noFill/>
                </a:ln>
                <a:solidFill>
                  <a:srgbClr val="84888B"/>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888B"/>
              </a:solidFill>
              <a:effectLst/>
              <a:uLnTx/>
              <a:uFillTx/>
              <a:latin typeface="+mn-lt"/>
              <a:ea typeface="+mn-ea"/>
              <a:cs typeface="+mn-cs"/>
            </a:endParaRPr>
          </a:p>
        </p:txBody>
      </p:sp>
    </p:spTree>
    <p:extLst>
      <p:ext uri="{BB962C8B-B14F-4D97-AF65-F5344CB8AC3E}">
        <p14:creationId xmlns:p14="http://schemas.microsoft.com/office/powerpoint/2010/main" val="3031769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560655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73835" y="6517065"/>
            <a:ext cx="821634" cy="340935"/>
          </a:xfr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a:xfrm>
            <a:off x="0" y="0"/>
            <a:ext cx="9813839" cy="795130"/>
          </a:xfrm>
          <a:noFill/>
          <a:ln w="9525">
            <a:noFill/>
            <a:miter lim="800000"/>
            <a:headEnd/>
            <a:tailEnd/>
          </a:ln>
          <a:effectLst/>
        </p:spPr>
        <p:txBody>
          <a:bodyPr vert="horz" wrap="square" lIns="396000" tIns="45720" rIns="91440" bIns="45720" numCol="1" anchor="ctr" anchorCtr="0" compatLnSpc="1">
            <a:prstTxWarp prst="textNoShape">
              <a:avLst/>
            </a:prstTxWarp>
          </a:bodyPr>
          <a:lstStyle>
            <a:lvl1pPr>
              <a:defRPr lang="en-US" sz="2400"/>
            </a:lvl1pPr>
          </a:lstStyle>
          <a:p>
            <a:pPr lvl="0" algn="l"/>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772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4834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395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73835" y="6517065"/>
            <a:ext cx="821634" cy="340935"/>
          </a:xfr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a:xfrm>
            <a:off x="0" y="0"/>
            <a:ext cx="9813839" cy="795130"/>
          </a:xfrm>
          <a:noFill/>
          <a:ln w="9525">
            <a:noFill/>
            <a:miter lim="800000"/>
            <a:headEnd/>
            <a:tailEnd/>
          </a:ln>
          <a:effectLst/>
        </p:spPr>
        <p:txBody>
          <a:bodyPr vert="horz" wrap="square" lIns="396000" tIns="45720" rIns="91440" bIns="45720" numCol="1" anchor="ctr" anchorCtr="0" compatLnSpc="1">
            <a:prstTxWarp prst="textNoShape">
              <a:avLst/>
            </a:prstTxWarp>
          </a:bodyPr>
          <a:lstStyle>
            <a:lvl1pPr>
              <a:defRPr lang="en-US" sz="2400"/>
            </a:lvl1pPr>
          </a:lstStyle>
          <a:p>
            <a:pPr lvl="0" algn="l"/>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16E7A4-D533-5332-F00D-B594461A5F67}"/>
              </a:ext>
            </a:extLst>
          </p:cNvPr>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5" name="Title 3">
            <a:extLst>
              <a:ext uri="{FF2B5EF4-FFF2-40B4-BE49-F238E27FC236}">
                <a16:creationId xmlns:a16="http://schemas.microsoft.com/office/drawing/2014/main" id="{5B15FD30-8A51-67A2-7EE0-2859195654AF}"/>
              </a:ext>
            </a:extLst>
          </p:cNvPr>
          <p:cNvSpPr>
            <a:spLocks noGrp="1"/>
          </p:cNvSpPr>
          <p:nvPr>
            <p:ph type="title"/>
          </p:nvPr>
        </p:nvSpPr>
        <p:spPr>
          <a:xfrm>
            <a:off x="0" y="0"/>
            <a:ext cx="9813839" cy="795130"/>
          </a:xfrm>
          <a:noFill/>
          <a:ln w="9525">
            <a:noFill/>
            <a:miter lim="800000"/>
            <a:headEnd/>
            <a:tailEnd/>
          </a:ln>
          <a:effectLst/>
        </p:spPr>
        <p:txBody>
          <a:bodyPr vert="horz" wrap="square" lIns="396000" tIns="45720" rIns="91440" bIns="45720" numCol="1" anchor="ctr" anchorCtr="0" compatLnSpc="1">
            <a:prstTxWarp prst="textNoShape">
              <a:avLst/>
            </a:prstTxWarp>
          </a:bodyPr>
          <a:lstStyle>
            <a:lvl1pPr>
              <a:defRPr lang="en-US" sz="2400"/>
            </a:lvl1pPr>
          </a:lstStyle>
          <a:p>
            <a:pPr lvl="0" algn="l"/>
            <a:r>
              <a:rPr lang="en-US" dirty="0"/>
              <a:t>Click to edit Master title style</a:t>
            </a:r>
          </a:p>
        </p:txBody>
      </p:sp>
    </p:spTree>
    <p:extLst>
      <p:ext uri="{BB962C8B-B14F-4D97-AF65-F5344CB8AC3E}">
        <p14:creationId xmlns:p14="http://schemas.microsoft.com/office/powerpoint/2010/main" val="1807037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bg1"/>
        </a:solidFill>
        <a:effectLst/>
      </p:bgPr>
    </p:bg>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406400" y="228600"/>
            <a:ext cx="11379200" cy="990600"/>
          </a:xfrm>
          <a:prstGeom prst="rect">
            <a:avLst/>
          </a:prstGeom>
        </p:spPr>
        <p:txBody>
          <a:bodyPr>
            <a:noAutofit/>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quarter" idx="10"/>
          </p:nvPr>
        </p:nvSpPr>
        <p:spPr>
          <a:xfrm>
            <a:off x="406400" y="1371600"/>
            <a:ext cx="11480800" cy="5029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85155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40C1A1E-C7CB-4EBB-8086-0F0D0EED0FA0}" type="datetimeFigureOut">
              <a:rPr lang="en-SG" smtClean="0">
                <a:solidFill>
                  <a:srgbClr val="000000">
                    <a:tint val="75000"/>
                  </a:srgbClr>
                </a:solidFill>
              </a:rPr>
              <a:pPr/>
              <a:t>15/9/2024</a:t>
            </a:fld>
            <a:endParaRPr lang="en-SG">
              <a:solidFill>
                <a:srgbClr val="000000">
                  <a:tint val="75000"/>
                </a:srgbClr>
              </a:solidFill>
            </a:endParaRPr>
          </a:p>
        </p:txBody>
      </p:sp>
      <p:sp>
        <p:nvSpPr>
          <p:cNvPr id="5" name="Footer Placeholder 4"/>
          <p:cNvSpPr>
            <a:spLocks noGrp="1"/>
          </p:cNvSpPr>
          <p:nvPr>
            <p:ph type="ftr" sz="quarter" idx="11"/>
          </p:nvPr>
        </p:nvSpPr>
        <p:spPr/>
        <p:txBody>
          <a:bodyPr/>
          <a:lstStyle/>
          <a:p>
            <a:endParaRPr lang="en-SG">
              <a:solidFill>
                <a:srgbClr val="000000">
                  <a:tint val="75000"/>
                </a:srgbClr>
              </a:solidFill>
            </a:endParaRPr>
          </a:p>
        </p:txBody>
      </p:sp>
      <p:sp>
        <p:nvSpPr>
          <p:cNvPr id="6" name="Slide Number Placeholder 5"/>
          <p:cNvSpPr>
            <a:spLocks noGrp="1"/>
          </p:cNvSpPr>
          <p:nvPr>
            <p:ph type="sldNum" sz="quarter" idx="12"/>
          </p:nvPr>
        </p:nvSpPr>
        <p:spPr/>
        <p:txBody>
          <a:bodyPr/>
          <a:lstStyle/>
          <a:p>
            <a:fld id="{F6CC6FF0-E7DF-4F0F-8B9F-615055E45540}" type="slidenum">
              <a:rPr lang="en-SG" smtClean="0">
                <a:solidFill>
                  <a:srgbClr val="000000">
                    <a:tint val="75000"/>
                  </a:srgbClr>
                </a:solidFill>
              </a:rPr>
              <a:pPr/>
              <a:t>‹#›</a:t>
            </a:fld>
            <a:endParaRPr lang="en-SG">
              <a:solidFill>
                <a:srgbClr val="000000">
                  <a:tint val="75000"/>
                </a:srgbClr>
              </a:solidFill>
            </a:endParaRPr>
          </a:p>
        </p:txBody>
      </p:sp>
    </p:spTree>
    <p:extLst>
      <p:ext uri="{BB962C8B-B14F-4D97-AF65-F5344CB8AC3E}">
        <p14:creationId xmlns:p14="http://schemas.microsoft.com/office/powerpoint/2010/main" val="360590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16E7A4-D533-5332-F00D-B594461A5F67}"/>
              </a:ext>
            </a:extLst>
          </p:cNvPr>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5" name="Title 3">
            <a:extLst>
              <a:ext uri="{FF2B5EF4-FFF2-40B4-BE49-F238E27FC236}">
                <a16:creationId xmlns:a16="http://schemas.microsoft.com/office/drawing/2014/main" id="{5B15FD30-8A51-67A2-7EE0-2859195654AF}"/>
              </a:ext>
            </a:extLst>
          </p:cNvPr>
          <p:cNvSpPr>
            <a:spLocks noGrp="1"/>
          </p:cNvSpPr>
          <p:nvPr>
            <p:ph type="title"/>
          </p:nvPr>
        </p:nvSpPr>
        <p:spPr>
          <a:xfrm>
            <a:off x="0" y="0"/>
            <a:ext cx="9813839" cy="795130"/>
          </a:xfrm>
          <a:noFill/>
          <a:ln w="9525">
            <a:noFill/>
            <a:miter lim="800000"/>
            <a:headEnd/>
            <a:tailEnd/>
          </a:ln>
          <a:effectLst/>
        </p:spPr>
        <p:txBody>
          <a:bodyPr vert="horz" wrap="square" lIns="396000" tIns="45720" rIns="91440" bIns="45720" numCol="1" anchor="ctr" anchorCtr="0" compatLnSpc="1">
            <a:prstTxWarp prst="textNoShape">
              <a:avLst/>
            </a:prstTxWarp>
          </a:bodyPr>
          <a:lstStyle>
            <a:lvl1pPr>
              <a:defRPr lang="en-US" sz="2400"/>
            </a:lvl1pPr>
          </a:lstStyle>
          <a:p>
            <a:pPr lvl="0" algn="l"/>
            <a:r>
              <a:rPr lang="en-US" dirty="0"/>
              <a:t>Click to edit Master title style</a:t>
            </a:r>
          </a:p>
        </p:txBody>
      </p:sp>
    </p:spTree>
    <p:extLst>
      <p:ext uri="{BB962C8B-B14F-4D97-AF65-F5344CB8AC3E}">
        <p14:creationId xmlns:p14="http://schemas.microsoft.com/office/powerpoint/2010/main" val="199394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bg1"/>
        </a:solidFill>
        <a:effectLst/>
      </p:bgPr>
    </p:bg>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406400" y="228600"/>
            <a:ext cx="11379200" cy="990600"/>
          </a:xfrm>
          <a:prstGeom prst="rect">
            <a:avLst/>
          </a:prstGeom>
        </p:spPr>
        <p:txBody>
          <a:bodyPr>
            <a:noAutofit/>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quarter" idx="10"/>
          </p:nvPr>
        </p:nvSpPr>
        <p:spPr>
          <a:xfrm>
            <a:off x="406400" y="1371600"/>
            <a:ext cx="11480800" cy="5029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98055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40C1A1E-C7CB-4EBB-8086-0F0D0EED0FA0}" type="datetimeFigureOut">
              <a:rPr lang="en-SG" smtClean="0">
                <a:solidFill>
                  <a:srgbClr val="000000">
                    <a:tint val="75000"/>
                  </a:srgbClr>
                </a:solidFill>
              </a:rPr>
              <a:pPr/>
              <a:t>15/9/2024</a:t>
            </a:fld>
            <a:endParaRPr lang="en-SG">
              <a:solidFill>
                <a:srgbClr val="000000">
                  <a:tint val="75000"/>
                </a:srgbClr>
              </a:solidFill>
            </a:endParaRPr>
          </a:p>
        </p:txBody>
      </p:sp>
      <p:sp>
        <p:nvSpPr>
          <p:cNvPr id="5" name="Footer Placeholder 4"/>
          <p:cNvSpPr>
            <a:spLocks noGrp="1"/>
          </p:cNvSpPr>
          <p:nvPr>
            <p:ph type="ftr" sz="quarter" idx="11"/>
          </p:nvPr>
        </p:nvSpPr>
        <p:spPr/>
        <p:txBody>
          <a:bodyPr/>
          <a:lstStyle/>
          <a:p>
            <a:endParaRPr lang="en-SG">
              <a:solidFill>
                <a:srgbClr val="000000">
                  <a:tint val="75000"/>
                </a:srgbClr>
              </a:solidFill>
            </a:endParaRPr>
          </a:p>
        </p:txBody>
      </p:sp>
      <p:sp>
        <p:nvSpPr>
          <p:cNvPr id="6" name="Slide Number Placeholder 5"/>
          <p:cNvSpPr>
            <a:spLocks noGrp="1"/>
          </p:cNvSpPr>
          <p:nvPr>
            <p:ph type="sldNum" sz="quarter" idx="12"/>
          </p:nvPr>
        </p:nvSpPr>
        <p:spPr/>
        <p:txBody>
          <a:bodyPr/>
          <a:lstStyle/>
          <a:p>
            <a:fld id="{F6CC6FF0-E7DF-4F0F-8B9F-615055E45540}" type="slidenum">
              <a:rPr lang="en-SG" smtClean="0">
                <a:solidFill>
                  <a:srgbClr val="000000">
                    <a:tint val="75000"/>
                  </a:srgbClr>
                </a:solidFill>
              </a:rPr>
              <a:pPr/>
              <a:t>‹#›</a:t>
            </a:fld>
            <a:endParaRPr lang="en-SG">
              <a:solidFill>
                <a:srgbClr val="000000">
                  <a:tint val="75000"/>
                </a:srgbClr>
              </a:solidFill>
            </a:endParaRPr>
          </a:p>
        </p:txBody>
      </p:sp>
    </p:spTree>
    <p:extLst>
      <p:ext uri="{BB962C8B-B14F-4D97-AF65-F5344CB8AC3E}">
        <p14:creationId xmlns:p14="http://schemas.microsoft.com/office/powerpoint/2010/main" val="1669058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bg1"/>
        </a:solidFill>
        <a:effectLst/>
      </p:bgPr>
    </p:bg>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406400" y="228600"/>
            <a:ext cx="11379200" cy="990600"/>
          </a:xfrm>
          <a:prstGeom prst="rect">
            <a:avLst/>
          </a:prstGeom>
        </p:spPr>
        <p:txBody>
          <a:bodyPr>
            <a:noAutofit/>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quarter" idx="10"/>
          </p:nvPr>
        </p:nvSpPr>
        <p:spPr>
          <a:xfrm>
            <a:off x="406400" y="1371600"/>
            <a:ext cx="11480800" cy="5029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58028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jpg"/><Relationship Id="rId5" Type="http://schemas.openxmlformats.org/officeDocument/2006/relationships/slideLayout" Target="../slideLayouts/slideLayout20.xml"/><Relationship Id="rId10" Type="http://schemas.openxmlformats.org/officeDocument/2006/relationships/image" Target="../media/image9.png"/><Relationship Id="rId4" Type="http://schemas.openxmlformats.org/officeDocument/2006/relationships/slideLayout" Target="../slideLayouts/slideLayout19.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9913591" y="6418428"/>
            <a:ext cx="821634" cy="34093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193614" y="6450396"/>
            <a:ext cx="1232330" cy="276999"/>
            <a:chOff x="2207996" y="6472185"/>
            <a:chExt cx="1232330" cy="276999"/>
          </a:xfrm>
        </p:grpSpPr>
        <p:pic>
          <p:nvPicPr>
            <p:cNvPr id="25" name="Picture 24" descr="YouTube_icon_block.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07996" y="6485179"/>
              <a:ext cx="257814" cy="250942"/>
            </a:xfrm>
            <a:prstGeom prst="rect">
              <a:avLst/>
            </a:prstGeom>
          </p:spPr>
        </p:pic>
        <p:sp>
          <p:nvSpPr>
            <p:cNvPr id="26" name="Rectangle 25"/>
            <p:cNvSpPr/>
            <p:nvPr/>
          </p:nvSpPr>
          <p:spPr>
            <a:xfrm>
              <a:off x="240645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629276" y="6369744"/>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1">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149352" y="6453335"/>
            <a:ext cx="977409" cy="285389"/>
            <a:chOff x="260862" y="6508965"/>
            <a:chExt cx="977409" cy="285389"/>
          </a:xfrm>
        </p:grpSpPr>
        <p:sp>
          <p:nvSpPr>
            <p:cNvPr id="8" name="Rectangle 7">
              <a:extLst>
                <a:ext uri="{FF2B5EF4-FFF2-40B4-BE49-F238E27FC236}">
                  <a16:creationId xmlns:a16="http://schemas.microsoft.com/office/drawing/2014/main" id="{A065A0FB-53D2-D257-9A2D-FF80A7CD33CE}"/>
                </a:ext>
              </a:extLst>
            </p:cNvPr>
            <p:cNvSpPr/>
            <p:nvPr/>
          </p:nvSpPr>
          <p:spPr>
            <a:xfrm>
              <a:off x="401182"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60862" y="6536540"/>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l="22380" t="14145" r="22571" b="14339"/>
          <a:stretch/>
        </p:blipFill>
        <p:spPr>
          <a:xfrm>
            <a:off x="11618016" y="6351151"/>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7" r:id="rId4"/>
    <p:sldLayoutId id="2147483678" r:id="rId5"/>
    <p:sldLayoutId id="2147483703" r:id="rId6"/>
    <p:sldLayoutId id="2147483704" r:id="rId7"/>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76" y="64928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87BB0-AF93-D940-8FFF-D6EE4B0B7B17}" type="datetime1">
              <a:rPr lang="en-US" smtClean="0"/>
              <a:t>9/15/2024</a:t>
            </a:fld>
            <a:endParaRPr lang="en-US"/>
          </a:p>
        </p:txBody>
      </p:sp>
      <p:sp>
        <p:nvSpPr>
          <p:cNvPr id="5" name="Footer Placeholder 4"/>
          <p:cNvSpPr>
            <a:spLocks noGrp="1"/>
          </p:cNvSpPr>
          <p:nvPr>
            <p:ph type="ftr" sz="quarter" idx="3"/>
          </p:nvPr>
        </p:nvSpPr>
        <p:spPr>
          <a:xfrm>
            <a:off x="4038600" y="64928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43224" y="640579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983BD-A4FB-9C4A-97EF-CF98798D6C46}" type="slidenum">
              <a:rPr lang="en-US" smtClean="0"/>
              <a:t>‹#›</a:t>
            </a:fld>
            <a:endParaRPr lang="en-US"/>
          </a:p>
        </p:txBody>
      </p:sp>
    </p:spTree>
    <p:extLst>
      <p:ext uri="{BB962C8B-B14F-4D97-AF65-F5344CB8AC3E}">
        <p14:creationId xmlns:p14="http://schemas.microsoft.com/office/powerpoint/2010/main" val="413684398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5" r:id="rId3"/>
  </p:sldLayoutIdLst>
  <p:hf hdr="0" ftr="0" dt="0"/>
  <p:txStyles>
    <p:title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76" y="64928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87BB0-AF93-D940-8FFF-D6EE4B0B7B17}" type="datetime1">
              <a:rPr lang="en-US" smtClean="0"/>
              <a:t>9/15/2024</a:t>
            </a:fld>
            <a:endParaRPr lang="en-US"/>
          </a:p>
        </p:txBody>
      </p:sp>
      <p:sp>
        <p:nvSpPr>
          <p:cNvPr id="5" name="Footer Placeholder 4"/>
          <p:cNvSpPr>
            <a:spLocks noGrp="1"/>
          </p:cNvSpPr>
          <p:nvPr>
            <p:ph type="ftr" sz="quarter" idx="3"/>
          </p:nvPr>
        </p:nvSpPr>
        <p:spPr>
          <a:xfrm>
            <a:off x="4038600" y="64928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43224" y="640579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983BD-A4FB-9C4A-97EF-CF98798D6C46}" type="slidenum">
              <a:rPr lang="en-US" smtClean="0"/>
              <a:t>‹#›</a:t>
            </a:fld>
            <a:endParaRPr lang="en-US"/>
          </a:p>
        </p:txBody>
      </p:sp>
    </p:spTree>
    <p:extLst>
      <p:ext uri="{BB962C8B-B14F-4D97-AF65-F5344CB8AC3E}">
        <p14:creationId xmlns:p14="http://schemas.microsoft.com/office/powerpoint/2010/main" val="3484958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hf hdr="0" ftr="0" dt="0"/>
  <p:txStyles>
    <p:title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9913591" y="6418428"/>
            <a:ext cx="821634" cy="34093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193614" y="6450396"/>
            <a:ext cx="1232330" cy="276999"/>
            <a:chOff x="2207996" y="6472185"/>
            <a:chExt cx="123233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257814" cy="250942"/>
            </a:xfrm>
            <a:prstGeom prst="rect">
              <a:avLst/>
            </a:prstGeom>
          </p:spPr>
        </p:pic>
        <p:sp>
          <p:nvSpPr>
            <p:cNvPr id="26" name="Rectangle 25"/>
            <p:cNvSpPr/>
            <p:nvPr/>
          </p:nvSpPr>
          <p:spPr>
            <a:xfrm>
              <a:off x="240645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29276" y="6369744"/>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1">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149352" y="6453335"/>
            <a:ext cx="977409" cy="285389"/>
            <a:chOff x="260862" y="6508965"/>
            <a:chExt cx="977409" cy="285389"/>
          </a:xfrm>
        </p:grpSpPr>
        <p:sp>
          <p:nvSpPr>
            <p:cNvPr id="8" name="Rectangle 7">
              <a:extLst>
                <a:ext uri="{FF2B5EF4-FFF2-40B4-BE49-F238E27FC236}">
                  <a16:creationId xmlns:a16="http://schemas.microsoft.com/office/drawing/2014/main" id="{A065A0FB-53D2-D257-9A2D-FF80A7CD33CE}"/>
                </a:ext>
              </a:extLst>
            </p:cNvPr>
            <p:cNvSpPr/>
            <p:nvPr/>
          </p:nvSpPr>
          <p:spPr>
            <a:xfrm>
              <a:off x="401182"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60862" y="6536540"/>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80" t="14145" r="22571" b="14339"/>
          <a:stretch/>
        </p:blipFill>
        <p:spPr>
          <a:xfrm>
            <a:off x="11618016" y="6351151"/>
            <a:ext cx="473689" cy="475488"/>
          </a:xfrm>
          <a:prstGeom prst="rect">
            <a:avLst/>
          </a:prstGeom>
        </p:spPr>
      </p:pic>
    </p:spTree>
    <p:extLst>
      <p:ext uri="{BB962C8B-B14F-4D97-AF65-F5344CB8AC3E}">
        <p14:creationId xmlns:p14="http://schemas.microsoft.com/office/powerpoint/2010/main" val="417507223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hemeOverride" Target="../theme/themeOverride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hemeOverride" Target="../theme/themeOverride9.xml"/><Relationship Id="rId5" Type="http://schemas.openxmlformats.org/officeDocument/2006/relationships/image" Target="../media/image27.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hemeOverride" Target="../theme/themeOverride10.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hemeOverride" Target="../theme/themeOverride1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3.jpeg"/><Relationship Id="rId2" Type="http://schemas.openxmlformats.org/officeDocument/2006/relationships/slideLayout" Target="../slideLayouts/slideLayout5.xml"/><Relationship Id="rId1" Type="http://schemas.openxmlformats.org/officeDocument/2006/relationships/themeOverride" Target="../theme/themeOverride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50.png"/><Relationship Id="rId10" Type="http://schemas.microsoft.com/office/2007/relationships/hdphoto" Target="../media/hdphoto5.wdp"/><Relationship Id="rId4" Type="http://schemas.openxmlformats.org/officeDocument/2006/relationships/image" Target="../media/image49.jpe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5.wdp"/><Relationship Id="rId18" Type="http://schemas.openxmlformats.org/officeDocument/2006/relationships/image" Target="../media/image59.png"/><Relationship Id="rId3" Type="http://schemas.openxmlformats.org/officeDocument/2006/relationships/notesSlide" Target="../notesSlides/notesSlide24.xml"/><Relationship Id="rId7" Type="http://schemas.microsoft.com/office/2007/relationships/hdphoto" Target="../media/hdphoto3.wdp"/><Relationship Id="rId12" Type="http://schemas.openxmlformats.org/officeDocument/2006/relationships/image" Target="../media/image52.png"/><Relationship Id="rId17" Type="http://schemas.openxmlformats.org/officeDocument/2006/relationships/image" Target="../media/image58.png"/><Relationship Id="rId2" Type="http://schemas.openxmlformats.org/officeDocument/2006/relationships/slideLayout" Target="../slideLayouts/slideLayout5.xml"/><Relationship Id="rId16" Type="http://schemas.microsoft.com/office/2007/relationships/hdphoto" Target="../media/hdphoto7.wdp"/><Relationship Id="rId1" Type="http://schemas.openxmlformats.org/officeDocument/2006/relationships/themeOverride" Target="../theme/themeOverride13.xml"/><Relationship Id="rId6" Type="http://schemas.openxmlformats.org/officeDocument/2006/relationships/image" Target="../media/image50.png"/><Relationship Id="rId11" Type="http://schemas.microsoft.com/office/2007/relationships/hdphoto" Target="../media/hdphoto6.wdp"/><Relationship Id="rId5" Type="http://schemas.openxmlformats.org/officeDocument/2006/relationships/image" Target="../media/image49.jpeg"/><Relationship Id="rId15" Type="http://schemas.openxmlformats.org/officeDocument/2006/relationships/image" Target="../media/image57.png"/><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4.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png"/><Relationship Id="rId3" Type="http://schemas.openxmlformats.org/officeDocument/2006/relationships/image" Target="../media/image48.png"/><Relationship Id="rId7" Type="http://schemas.openxmlformats.org/officeDocument/2006/relationships/image" Target="../media/image53.png"/><Relationship Id="rId12"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microsoft.com/office/2007/relationships/hdphoto" Target="../media/hdphoto3.wdp"/><Relationship Id="rId11" Type="http://schemas.openxmlformats.org/officeDocument/2006/relationships/image" Target="../media/image59.png"/><Relationship Id="rId5" Type="http://schemas.openxmlformats.org/officeDocument/2006/relationships/image" Target="../media/image50.png"/><Relationship Id="rId10" Type="http://schemas.openxmlformats.org/officeDocument/2006/relationships/image" Target="../media/image58.png"/><Relationship Id="rId4" Type="http://schemas.openxmlformats.org/officeDocument/2006/relationships/image" Target="../media/image49.jpe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hemeOverride" Target="../theme/themeOverride1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notesSlide" Target="../notesSlides/notesSlide27.xml"/><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slideLayout" Target="../slideLayouts/slideLayout5.xml"/><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themeOverride" Target="../theme/themeOverride15.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svg"/></Relationships>
</file>

<file path=ppt/slides/_rels/slide28.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26" Type="http://schemas.openxmlformats.org/officeDocument/2006/relationships/image" Target="../media/image85.jpg"/><Relationship Id="rId3" Type="http://schemas.openxmlformats.org/officeDocument/2006/relationships/notesSlide" Target="../notesSlides/notesSlide28.xml"/><Relationship Id="rId21" Type="http://schemas.openxmlformats.org/officeDocument/2006/relationships/image" Target="../media/image80.jpe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5" Type="http://schemas.openxmlformats.org/officeDocument/2006/relationships/image" Target="../media/image84.jpeg"/><Relationship Id="rId2" Type="http://schemas.openxmlformats.org/officeDocument/2006/relationships/slideLayout" Target="../slideLayouts/slideLayout20.xml"/><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themeOverride" Target="../theme/themeOverride16.xml"/><Relationship Id="rId6" Type="http://schemas.openxmlformats.org/officeDocument/2006/relationships/image" Target="../media/image64.svg"/><Relationship Id="rId11" Type="http://schemas.openxmlformats.org/officeDocument/2006/relationships/image" Target="../media/image69.png"/><Relationship Id="rId24" Type="http://schemas.openxmlformats.org/officeDocument/2006/relationships/image" Target="../media/image83.jpe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2.jp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79.jpe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81.jpeg"/><Relationship Id="rId27"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91.pn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9.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24.jpeg"/><Relationship Id="rId4" Type="http://schemas.openxmlformats.org/officeDocument/2006/relationships/image" Target="../media/image102.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4.png"/><Relationship Id="rId7" Type="http://schemas.openxmlformats.org/officeDocument/2006/relationships/image" Target="../media/image105.png"/><Relationship Id="rId12" Type="http://schemas.openxmlformats.org/officeDocument/2006/relationships/image" Target="../media/image96.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5.png"/><Relationship Id="rId5" Type="http://schemas.openxmlformats.org/officeDocument/2006/relationships/image" Target="../media/image2.png"/><Relationship Id="rId10" Type="http://schemas.openxmlformats.org/officeDocument/2006/relationships/image" Target="../media/image108.svg"/><Relationship Id="rId4" Type="http://schemas.microsoft.com/office/2007/relationships/hdphoto" Target="../media/hdphoto9.wdp"/><Relationship Id="rId9"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hyperlink" Target="https://www.europarl.europa.eu/doceo/document/TA-9-2023-0236_EN.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hyperlink" Target="https://crsreports.congress.gov/product/pdf/R/R47569" TargetMode="External"/><Relationship Id="rId3" Type="http://schemas.openxmlformats.org/officeDocument/2006/relationships/image" Target="../media/image111.png"/><Relationship Id="rId7" Type="http://schemas.openxmlformats.org/officeDocument/2006/relationships/hyperlink" Target="https://crsreports.congress.gov/product/pdf/R/R46795" TargetMode="External"/><Relationship Id="rId12"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hyperlink" Target="https://crsreports.congress.gov/product/pdf/R/R47644" TargetMode="External"/><Relationship Id="rId5" Type="http://schemas.openxmlformats.org/officeDocument/2006/relationships/image" Target="../media/image114.png"/><Relationship Id="rId10" Type="http://schemas.openxmlformats.org/officeDocument/2006/relationships/image" Target="../media/image117.png"/><Relationship Id="rId4" Type="http://schemas.openxmlformats.org/officeDocument/2006/relationships/image" Target="../media/image113.png"/><Relationship Id="rId9" Type="http://schemas.openxmlformats.org/officeDocument/2006/relationships/hyperlink" Target="https://crsreports.congress.gov/product/pdf/LSB/LSB10922" TargetMode="External"/><Relationship Id="rId14" Type="http://schemas.openxmlformats.org/officeDocument/2006/relationships/image" Target="../media/image119.png"/></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hyperlink" Target="https://www.ai.gov/"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0.png"/><Relationship Id="rId7"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hyperlink" Target="https://www.govinfo.gov/content/pkg/CRPT-117hrpt397/pdf/CRPT-117hrpt397.pdf" TargetMode="External"/><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50.png"/><Relationship Id="rId4" Type="http://schemas.microsoft.com/office/2007/relationships/hdphoto" Target="../media/hdphoto10.wdp"/></Relationships>
</file>

<file path=ppt/slides/_rels/slide5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hyperlink" Target="https://www.ncbi.nlm.nih.gov/pmc/articles/PMC6502424/" TargetMode="External"/><Relationship Id="rId3" Type="http://schemas.openxmlformats.org/officeDocument/2006/relationships/image" Target="../media/image149.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55.xml"/><Relationship Id="rId16" Type="http://schemas.openxmlformats.org/officeDocument/2006/relationships/image" Target="../media/image158.png"/><Relationship Id="rId1" Type="http://schemas.openxmlformats.org/officeDocument/2006/relationships/slideLayout" Target="../slideLayouts/slideLayout5.xml"/><Relationship Id="rId6" Type="http://schemas.microsoft.com/office/2007/relationships/hdphoto" Target="../media/hdphoto11.wdp"/><Relationship Id="rId11" Type="http://schemas.openxmlformats.org/officeDocument/2006/relationships/image" Target="../media/image155.jpeg"/><Relationship Id="rId5" Type="http://schemas.openxmlformats.org/officeDocument/2006/relationships/image" Target="../media/image150.png"/><Relationship Id="rId15" Type="http://schemas.openxmlformats.org/officeDocument/2006/relationships/hyperlink" Target="https://www.itdl.org/Journal/Jan_05/article01.htm" TargetMode="External"/><Relationship Id="rId10" Type="http://schemas.openxmlformats.org/officeDocument/2006/relationships/image" Target="../media/image154.jpeg"/><Relationship Id="rId4" Type="http://schemas.microsoft.com/office/2007/relationships/hdphoto" Target="../media/hdphoto10.wdp"/><Relationship Id="rId9" Type="http://schemas.openxmlformats.org/officeDocument/2006/relationships/image" Target="../media/image153.jpeg"/><Relationship Id="rId14" Type="http://schemas.openxmlformats.org/officeDocument/2006/relationships/image" Target="../media/image157.png"/></Relationships>
</file>

<file path=ppt/slides/_rels/slide5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9.png"/><Relationship Id="rId7" Type="http://schemas.openxmlformats.org/officeDocument/2006/relationships/image" Target="../media/image155.jpeg"/><Relationship Id="rId12" Type="http://schemas.openxmlformats.org/officeDocument/2006/relationships/image" Target="../media/image165.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microsoft.com/office/2007/relationships/hdphoto" Target="../media/hdphoto13.wdp"/><Relationship Id="rId11" Type="http://schemas.openxmlformats.org/officeDocument/2006/relationships/image" Target="../media/image164.jpeg"/><Relationship Id="rId5" Type="http://schemas.openxmlformats.org/officeDocument/2006/relationships/image" Target="../media/image160.png"/><Relationship Id="rId10" Type="http://schemas.openxmlformats.org/officeDocument/2006/relationships/image" Target="../media/image163.png"/><Relationship Id="rId4" Type="http://schemas.microsoft.com/office/2007/relationships/hdphoto" Target="../media/hdphoto12.wdp"/><Relationship Id="rId9" Type="http://schemas.openxmlformats.org/officeDocument/2006/relationships/image" Target="../media/image16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6.png"/><Relationship Id="rId7" Type="http://schemas.microsoft.com/office/2007/relationships/hdphoto" Target="../media/hdphoto15.wdp"/><Relationship Id="rId12" Type="http://schemas.openxmlformats.org/officeDocument/2006/relationships/image" Target="../media/image172.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171.jpeg"/><Relationship Id="rId5" Type="http://schemas.microsoft.com/office/2007/relationships/hdphoto" Target="../media/hdphoto14.wdp"/><Relationship Id="rId10" Type="http://schemas.microsoft.com/office/2007/relationships/hdphoto" Target="../media/hdphoto16.wdp"/><Relationship Id="rId4" Type="http://schemas.openxmlformats.org/officeDocument/2006/relationships/image" Target="../media/image167.png"/><Relationship Id="rId9" Type="http://schemas.openxmlformats.org/officeDocument/2006/relationships/image" Target="../media/image170.png"/></Relationships>
</file>

<file path=ppt/slides/_rels/slide59.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svg"/><Relationship Id="rId3" Type="http://schemas.openxmlformats.org/officeDocument/2006/relationships/image" Target="../media/image169.jpeg"/><Relationship Id="rId7" Type="http://schemas.openxmlformats.org/officeDocument/2006/relationships/image" Target="../media/image172.jpeg"/><Relationship Id="rId12" Type="http://schemas.openxmlformats.org/officeDocument/2006/relationships/image" Target="../media/image177.png"/><Relationship Id="rId17" Type="http://schemas.openxmlformats.org/officeDocument/2006/relationships/image" Target="../media/image182.svg"/><Relationship Id="rId2" Type="http://schemas.openxmlformats.org/officeDocument/2006/relationships/notesSlide" Target="../notesSlides/notesSlide59.xml"/><Relationship Id="rId16" Type="http://schemas.openxmlformats.org/officeDocument/2006/relationships/image" Target="../media/image181.png"/><Relationship Id="rId1" Type="http://schemas.openxmlformats.org/officeDocument/2006/relationships/slideLayout" Target="../slideLayouts/slideLayout5.xml"/><Relationship Id="rId6" Type="http://schemas.openxmlformats.org/officeDocument/2006/relationships/image" Target="../media/image171.jpeg"/><Relationship Id="rId11" Type="http://schemas.openxmlformats.org/officeDocument/2006/relationships/image" Target="../media/image176.svg"/><Relationship Id="rId5" Type="http://schemas.microsoft.com/office/2007/relationships/hdphoto" Target="../media/hdphoto16.wdp"/><Relationship Id="rId15" Type="http://schemas.openxmlformats.org/officeDocument/2006/relationships/image" Target="../media/image180.svg"/><Relationship Id="rId10" Type="http://schemas.openxmlformats.org/officeDocument/2006/relationships/image" Target="../media/image175.png"/><Relationship Id="rId4" Type="http://schemas.openxmlformats.org/officeDocument/2006/relationships/image" Target="../media/image170.png"/><Relationship Id="rId9" Type="http://schemas.openxmlformats.org/officeDocument/2006/relationships/image" Target="../media/image174.svg"/><Relationship Id="rId14" Type="http://schemas.openxmlformats.org/officeDocument/2006/relationships/image" Target="../media/image17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1.jpeg"/></Relationships>
</file>

<file path=ppt/slides/_rels/slide60.xml.rels><?xml version="1.0" encoding="UTF-8" standalone="yes"?>
<Relationships xmlns="http://schemas.openxmlformats.org/package/2006/relationships"><Relationship Id="rId8" Type="http://schemas.openxmlformats.org/officeDocument/2006/relationships/image" Target="../media/image176.svg"/><Relationship Id="rId13" Type="http://schemas.openxmlformats.org/officeDocument/2006/relationships/image" Target="../media/image179.png"/><Relationship Id="rId18" Type="http://schemas.openxmlformats.org/officeDocument/2006/relationships/image" Target="../media/image188.jpg"/><Relationship Id="rId3" Type="http://schemas.openxmlformats.org/officeDocument/2006/relationships/image" Target="../media/image183.png"/><Relationship Id="rId7" Type="http://schemas.openxmlformats.org/officeDocument/2006/relationships/image" Target="../media/image175.png"/><Relationship Id="rId12" Type="http://schemas.openxmlformats.org/officeDocument/2006/relationships/image" Target="../media/image174.svg"/><Relationship Id="rId17" Type="http://schemas.openxmlformats.org/officeDocument/2006/relationships/image" Target="../media/image182.svg"/><Relationship Id="rId2" Type="http://schemas.openxmlformats.org/officeDocument/2006/relationships/notesSlide" Target="../notesSlides/notesSlide60.xml"/><Relationship Id="rId16" Type="http://schemas.openxmlformats.org/officeDocument/2006/relationships/image" Target="../media/image181.png"/><Relationship Id="rId1" Type="http://schemas.openxmlformats.org/officeDocument/2006/relationships/slideLayout" Target="../slideLayouts/slideLayout12.xml"/><Relationship Id="rId6" Type="http://schemas.openxmlformats.org/officeDocument/2006/relationships/image" Target="../media/image186.png"/><Relationship Id="rId11" Type="http://schemas.openxmlformats.org/officeDocument/2006/relationships/image" Target="../media/image173.png"/><Relationship Id="rId5" Type="http://schemas.openxmlformats.org/officeDocument/2006/relationships/image" Target="../media/image185.svg"/><Relationship Id="rId15" Type="http://schemas.openxmlformats.org/officeDocument/2006/relationships/image" Target="../media/image187.png"/><Relationship Id="rId10" Type="http://schemas.openxmlformats.org/officeDocument/2006/relationships/image" Target="../media/image178.svg"/><Relationship Id="rId4" Type="http://schemas.openxmlformats.org/officeDocument/2006/relationships/image" Target="../media/image184.png"/><Relationship Id="rId9" Type="http://schemas.openxmlformats.org/officeDocument/2006/relationships/image" Target="../media/image177.png"/><Relationship Id="rId14" Type="http://schemas.openxmlformats.org/officeDocument/2006/relationships/image" Target="../media/image180.svg"/></Relationships>
</file>

<file path=ppt/slides/_rels/slide6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png"/><Relationship Id="rId7" Type="http://schemas.openxmlformats.org/officeDocument/2006/relationships/image" Target="../media/image200.jpe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png"/></Relationships>
</file>

<file path=ppt/slides/_rels/slide66.xml.rels><?xml version="1.0" encoding="UTF-8" standalone="yes"?>
<Relationships xmlns="http://schemas.openxmlformats.org/package/2006/relationships"><Relationship Id="rId8" Type="http://schemas.openxmlformats.org/officeDocument/2006/relationships/hyperlink" Target="https://thestatement.bokf.com/articles/2023/09/keeping-up-with-scammers" TargetMode="External"/><Relationship Id="rId13" Type="http://schemas.openxmlformats.org/officeDocument/2006/relationships/hyperlink" Target="https://www.nytimes.com/2023/05/23/business/ai-picture-stock-market.html" TargetMode="External"/><Relationship Id="rId18" Type="http://schemas.openxmlformats.org/officeDocument/2006/relationships/image" Target="../media/image208.png"/><Relationship Id="rId3" Type="http://schemas.openxmlformats.org/officeDocument/2006/relationships/image" Target="../media/image198.jpeg"/><Relationship Id="rId7" Type="http://schemas.openxmlformats.org/officeDocument/2006/relationships/image" Target="../media/image202.png"/><Relationship Id="rId12" Type="http://schemas.openxmlformats.org/officeDocument/2006/relationships/image" Target="../media/image205.jpeg"/><Relationship Id="rId17" Type="http://schemas.openxmlformats.org/officeDocument/2006/relationships/hyperlink" Target="https://arstechnica.com/tech-policy/2023/11/deepfake-nudes-of-high-schoolers-spark-police-probe-in-nj/" TargetMode="External"/><Relationship Id="rId2" Type="http://schemas.openxmlformats.org/officeDocument/2006/relationships/notesSlide" Target="../notesSlides/notesSlide66.xml"/><Relationship Id="rId16" Type="http://schemas.openxmlformats.org/officeDocument/2006/relationships/image" Target="../media/image207.png"/><Relationship Id="rId20" Type="http://schemas.openxmlformats.org/officeDocument/2006/relationships/image" Target="../media/image209.png"/><Relationship Id="rId1" Type="http://schemas.openxmlformats.org/officeDocument/2006/relationships/slideLayout" Target="../slideLayouts/slideLayout5.xml"/><Relationship Id="rId6" Type="http://schemas.openxmlformats.org/officeDocument/2006/relationships/image" Target="../media/image201.jpeg"/><Relationship Id="rId11" Type="http://schemas.openxmlformats.org/officeDocument/2006/relationships/image" Target="../media/image204.png"/><Relationship Id="rId5" Type="http://schemas.openxmlformats.org/officeDocument/2006/relationships/image" Target="../media/image200.jpeg"/><Relationship Id="rId15" Type="http://schemas.openxmlformats.org/officeDocument/2006/relationships/hyperlink" Target="https://www.youtube.com/watch?v=X17yrEV5sl4" TargetMode="External"/><Relationship Id="rId10" Type="http://schemas.openxmlformats.org/officeDocument/2006/relationships/hyperlink" Target="https://www.forbes.com/sites/thomasbrewster/2021/10/14/huge-bank-fraud-uses-deep-fake-voice-tech-to-steal-millions/?sh=2905cfea7559" TargetMode="External"/><Relationship Id="rId19" Type="http://schemas.openxmlformats.org/officeDocument/2006/relationships/hyperlink" Target="https://www.pbs.org/newshour/politics/u-s-lawmakers-question-meta-and-x-over-ai-generated-political-deepfakes-ahead-of-2024-election" TargetMode="External"/><Relationship Id="rId4" Type="http://schemas.openxmlformats.org/officeDocument/2006/relationships/image" Target="../media/image199.jpeg"/><Relationship Id="rId9" Type="http://schemas.openxmlformats.org/officeDocument/2006/relationships/image" Target="../media/image203.png"/><Relationship Id="rId14" Type="http://schemas.openxmlformats.org/officeDocument/2006/relationships/image" Target="../media/image206.png"/></Relationships>
</file>

<file path=ppt/slides/_rels/slide6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s://www.verizon.com/business/resources/reports/dbir/" TargetMode="External"/><Relationship Id="rId5" Type="http://schemas.openxmlformats.org/officeDocument/2006/relationships/hyperlink" Target="https://pages.egress.com/Whitepaper-PhishingThreatTrendsReport-10-23_2023-Landing-Page.html" TargetMode="External"/><Relationship Id="rId4" Type="http://schemas.openxmlformats.org/officeDocument/2006/relationships/hyperlink" Target="https://securitytoday.com/articles/2023/10/30/report-shows-1265-percent-increase-in-phishing-emails-since-chatgpt-launch.aspx"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198.jpeg"/><Relationship Id="rId7" Type="http://schemas.openxmlformats.org/officeDocument/2006/relationships/image" Target="../media/image211.jpe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201.jpeg"/><Relationship Id="rId5" Type="http://schemas.openxmlformats.org/officeDocument/2006/relationships/image" Target="../media/image200.jpeg"/><Relationship Id="rId10" Type="http://schemas.openxmlformats.org/officeDocument/2006/relationships/image" Target="../media/image214.jpeg"/><Relationship Id="rId4" Type="http://schemas.openxmlformats.org/officeDocument/2006/relationships/image" Target="../media/image199.jpeg"/><Relationship Id="rId9" Type="http://schemas.openxmlformats.org/officeDocument/2006/relationships/image" Target="../media/image213.jpeg"/></Relationships>
</file>

<file path=ppt/slides/_rels/slide6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218.png"/><Relationship Id="rId5" Type="http://schemas.openxmlformats.org/officeDocument/2006/relationships/image" Target="../media/image217.svg"/><Relationship Id="rId4" Type="http://schemas.openxmlformats.org/officeDocument/2006/relationships/image" Target="../media/image2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hemeOverride" Target="../theme/themeOverride4.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6.png"/><Relationship Id="rId3" Type="http://schemas.openxmlformats.org/officeDocument/2006/relationships/image" Target="../media/image219.jpeg"/><Relationship Id="rId7" Type="http://schemas.openxmlformats.org/officeDocument/2006/relationships/image" Target="../media/image221.png"/><Relationship Id="rId12" Type="http://schemas.openxmlformats.org/officeDocument/2006/relationships/image" Target="../media/image225.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220.png"/><Relationship Id="rId11" Type="http://schemas.openxmlformats.org/officeDocument/2006/relationships/hyperlink" Target="https://blog.mithrilsecurity.io/poisongpt-how-we-hid-a-lobotomized-llm-on-hugging-face-to-spread-fake-news/" TargetMode="External"/><Relationship Id="rId5" Type="http://schemas.openxmlformats.org/officeDocument/2006/relationships/image" Target="../media/image4.png"/><Relationship Id="rId10" Type="http://schemas.openxmlformats.org/officeDocument/2006/relationships/image" Target="../media/image224.png"/><Relationship Id="rId4" Type="http://schemas.openxmlformats.org/officeDocument/2006/relationships/image" Target="../media/image1.png"/><Relationship Id="rId9" Type="http://schemas.openxmlformats.org/officeDocument/2006/relationships/image" Target="../media/image223.png"/></Relationships>
</file>

<file path=ppt/slides/_rels/slide72.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6.png"/><Relationship Id="rId18" Type="http://schemas.openxmlformats.org/officeDocument/2006/relationships/image" Target="../media/image228.png"/><Relationship Id="rId3" Type="http://schemas.openxmlformats.org/officeDocument/2006/relationships/image" Target="../media/image219.jpeg"/><Relationship Id="rId7" Type="http://schemas.openxmlformats.org/officeDocument/2006/relationships/image" Target="../media/image221.png"/><Relationship Id="rId12" Type="http://schemas.openxmlformats.org/officeDocument/2006/relationships/image" Target="../media/image225.png"/><Relationship Id="rId17" Type="http://schemas.openxmlformats.org/officeDocument/2006/relationships/hyperlink" Target="https://spectrum.ieee.org/side-channel-attack" TargetMode="External"/><Relationship Id="rId2" Type="http://schemas.openxmlformats.org/officeDocument/2006/relationships/notesSlide" Target="../notesSlides/notesSlide72.xml"/><Relationship Id="rId16" Type="http://schemas.openxmlformats.org/officeDocument/2006/relationships/hyperlink" Target="https://securitytoday.com/articles/2023/10/30/report-shows-1265-percent-increase-in-phishing-emails-since-chatgpt-launch.aspx" TargetMode="External"/><Relationship Id="rId1" Type="http://schemas.openxmlformats.org/officeDocument/2006/relationships/slideLayout" Target="../slideLayouts/slideLayout5.xml"/><Relationship Id="rId6" Type="http://schemas.openxmlformats.org/officeDocument/2006/relationships/image" Target="../media/image220.png"/><Relationship Id="rId11" Type="http://schemas.openxmlformats.org/officeDocument/2006/relationships/hyperlink" Target="https://blog.mithrilsecurity.io/poisongpt-how-we-hid-a-lobotomized-llm-on-hugging-face-to-spread-fake-news/" TargetMode="External"/><Relationship Id="rId5" Type="http://schemas.openxmlformats.org/officeDocument/2006/relationships/image" Target="../media/image4.png"/><Relationship Id="rId15" Type="http://schemas.openxmlformats.org/officeDocument/2006/relationships/image" Target="../media/image227.png"/><Relationship Id="rId10" Type="http://schemas.openxmlformats.org/officeDocument/2006/relationships/image" Target="../media/image224.png"/><Relationship Id="rId4" Type="http://schemas.openxmlformats.org/officeDocument/2006/relationships/image" Target="../media/image1.png"/><Relationship Id="rId9" Type="http://schemas.openxmlformats.org/officeDocument/2006/relationships/image" Target="../media/image223.png"/><Relationship Id="rId14" Type="http://schemas.openxmlformats.org/officeDocument/2006/relationships/hyperlink" Target="https://jochen-hoenicke.de/crypto/trezor-power-analysis/"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12" Type="http://schemas.openxmlformats.org/officeDocument/2006/relationships/image" Target="../media/image239.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233.jpeg"/><Relationship Id="rId11" Type="http://schemas.openxmlformats.org/officeDocument/2006/relationships/image" Target="../media/image238.jpeg"/><Relationship Id="rId5" Type="http://schemas.openxmlformats.org/officeDocument/2006/relationships/image" Target="../media/image232.png"/><Relationship Id="rId10" Type="http://schemas.openxmlformats.org/officeDocument/2006/relationships/image" Target="../media/image237.svg"/><Relationship Id="rId4" Type="http://schemas.openxmlformats.org/officeDocument/2006/relationships/image" Target="../media/image231.jpeg"/><Relationship Id="rId9" Type="http://schemas.openxmlformats.org/officeDocument/2006/relationships/image" Target="../media/image236.png"/></Relationships>
</file>

<file path=ppt/slides/_rels/slide7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41.jpeg"/><Relationship Id="rId7" Type="http://schemas.microsoft.com/office/2007/relationships/hdphoto" Target="../media/hdphoto17.wdp"/><Relationship Id="rId2" Type="http://schemas.openxmlformats.org/officeDocument/2006/relationships/hyperlink" Target="https://bit.ly/enginesofengagement" TargetMode="External"/><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hyperlink" Target="https://bit.ly/EnginesOfEngagemen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hemeOverride" Target="../theme/themeOverride6.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934127"/>
          </a:xfrm>
        </p:spPr>
        <p:txBody>
          <a:bodyPr/>
          <a:lstStyle/>
          <a:p>
            <a:r>
              <a:rPr lang="en-US" sz="5400" dirty="0"/>
              <a:t>Navigating the </a:t>
            </a:r>
            <a:br>
              <a:rPr lang="en-US" sz="5400" dirty="0"/>
            </a:br>
            <a:r>
              <a:rPr lang="en-US" sz="5400" u="sng" dirty="0">
                <a:effectLst>
                  <a:outerShdw blurRad="38100" dist="38100" dir="2700000" algn="tl">
                    <a:srgbClr val="000000">
                      <a:alpha val="43137"/>
                    </a:srgbClr>
                  </a:outerShdw>
                </a:effectLst>
              </a:rPr>
              <a:t>Generative AI</a:t>
            </a:r>
            <a:r>
              <a:rPr lang="en-US" sz="5400" dirty="0">
                <a:effectLst>
                  <a:outerShdw blurRad="38100" dist="38100" dir="2700000" algn="tl">
                    <a:srgbClr val="000000">
                      <a:alpha val="43137"/>
                    </a:srgbClr>
                  </a:outerShdw>
                </a:effectLst>
              </a:rPr>
              <a:t> </a:t>
            </a:r>
            <a:r>
              <a:rPr lang="en-US" sz="5400" dirty="0"/>
              <a:t>Revolution</a:t>
            </a:r>
            <a:endParaRPr lang="en-US" sz="4400" dirty="0">
              <a:solidFill>
                <a:srgbClr val="00B050"/>
              </a:solidFill>
            </a:endParaRPr>
          </a:p>
        </p:txBody>
      </p:sp>
      <p:graphicFrame>
        <p:nvGraphicFramePr>
          <p:cNvPr id="3" name="Table 4">
            <a:extLst>
              <a:ext uri="{FF2B5EF4-FFF2-40B4-BE49-F238E27FC236}">
                <a16:creationId xmlns:a16="http://schemas.microsoft.com/office/drawing/2014/main" id="{0A273CDA-5590-42FC-3F64-1A620891387D}"/>
              </a:ext>
            </a:extLst>
          </p:cNvPr>
          <p:cNvGraphicFramePr>
            <a:graphicFrameLocks noGrp="1"/>
          </p:cNvGraphicFramePr>
          <p:nvPr>
            <p:extLst>
              <p:ext uri="{D42A27DB-BD31-4B8C-83A1-F6EECF244321}">
                <p14:modId xmlns:p14="http://schemas.microsoft.com/office/powerpoint/2010/main" val="3968975340"/>
              </p:ext>
            </p:extLst>
          </p:nvPr>
        </p:nvGraphicFramePr>
        <p:xfrm>
          <a:off x="1295400" y="4571053"/>
          <a:ext cx="9601200" cy="1363022"/>
        </p:xfrm>
        <a:graphic>
          <a:graphicData uri="http://schemas.openxmlformats.org/drawingml/2006/table">
            <a:tbl>
              <a:tblPr firstRow="1" bandRow="1">
                <a:tableStyleId>{F5AB1C69-6EDB-4FF4-983F-18BD219EF322}</a:tableStyleId>
              </a:tblPr>
              <a:tblGrid>
                <a:gridCol w="3200400">
                  <a:extLst>
                    <a:ext uri="{9D8B030D-6E8A-4147-A177-3AD203B41FA5}">
                      <a16:colId xmlns:a16="http://schemas.microsoft.com/office/drawing/2014/main" val="1089186803"/>
                    </a:ext>
                  </a:extLst>
                </a:gridCol>
                <a:gridCol w="3200400">
                  <a:extLst>
                    <a:ext uri="{9D8B030D-6E8A-4147-A177-3AD203B41FA5}">
                      <a16:colId xmlns:a16="http://schemas.microsoft.com/office/drawing/2014/main" val="2395210851"/>
                    </a:ext>
                  </a:extLst>
                </a:gridCol>
                <a:gridCol w="3200400">
                  <a:extLst>
                    <a:ext uri="{9D8B030D-6E8A-4147-A177-3AD203B41FA5}">
                      <a16:colId xmlns:a16="http://schemas.microsoft.com/office/drawing/2014/main" val="2426560145"/>
                    </a:ext>
                  </a:extLst>
                </a:gridCol>
              </a:tblGrid>
              <a:tr h="1363022">
                <a:tc>
                  <a:txBody>
                    <a:bodyPr/>
                    <a:lstStyle/>
                    <a:p>
                      <a:pPr algn="ctr">
                        <a:lnSpc>
                          <a:spcPct val="108000"/>
                        </a:lnSpc>
                      </a:pPr>
                      <a:r>
                        <a:rPr lang="en-US" sz="2000" dirty="0">
                          <a:solidFill>
                            <a:schemeClr val="tx1"/>
                          </a:solidFill>
                          <a:latin typeface="Calibri" panose="020F0502020204030204" pitchFamily="34" charset="0"/>
                          <a:cs typeface="Calibri" panose="020F0502020204030204" pitchFamily="34" charset="0"/>
                        </a:rPr>
                        <a:t>Sae Schatz, PhD</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Executive Director</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Partnership for Peace Consortium</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sae.schatz@marshallcenter.org</a:t>
                      </a:r>
                      <a:endParaRPr lang="en-US" sz="2000" b="0" dirty="0">
                        <a:solidFill>
                          <a:schemeClr val="tx1"/>
                        </a:solidFill>
                        <a:latin typeface="Calibri" panose="020F0502020204030204" pitchFamily="34" charset="0"/>
                        <a:cs typeface="Calibri" panose="020F0502020204030204" pitchFamily="34" charset="0"/>
                      </a:endParaRPr>
                    </a:p>
                  </a:txBody>
                  <a:tcPr/>
                </a:tc>
                <a:tc>
                  <a:txBody>
                    <a:bodyPr/>
                    <a:lstStyle/>
                    <a:p>
                      <a:pPr algn="ctr">
                        <a:lnSpc>
                          <a:spcPct val="108000"/>
                        </a:lnSpc>
                      </a:pPr>
                      <a:r>
                        <a:rPr lang="en-US" sz="2000" b="1" dirty="0">
                          <a:solidFill>
                            <a:schemeClr val="tx1"/>
                          </a:solidFill>
                          <a:latin typeface="Calibri" panose="020F0502020204030204" pitchFamily="34" charset="0"/>
                          <a:cs typeface="Calibri" panose="020F0502020204030204" pitchFamily="34" charset="0"/>
                        </a:rPr>
                        <a:t>Julian </a:t>
                      </a:r>
                      <a:r>
                        <a:rPr lang="en-US" sz="2000" b="1" dirty="0" err="1">
                          <a:solidFill>
                            <a:schemeClr val="tx1"/>
                          </a:solidFill>
                          <a:latin typeface="Calibri" panose="020F0502020204030204" pitchFamily="34" charset="0"/>
                          <a:cs typeface="Calibri" panose="020F0502020204030204" pitchFamily="34" charset="0"/>
                        </a:rPr>
                        <a:t>Stodd</a:t>
                      </a:r>
                      <a:endParaRPr lang="en-US" sz="2000" b="1" dirty="0">
                        <a:solidFill>
                          <a:schemeClr val="tx1"/>
                        </a:solidFill>
                        <a:latin typeface="Calibri" panose="020F0502020204030204" pitchFamily="34" charset="0"/>
                        <a:cs typeface="Calibri" panose="020F0502020204030204" pitchFamily="34" charset="0"/>
                      </a:endParaRP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Captain and Founder</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Sea Salt Learning</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julian@seasaltlearning.com</a:t>
                      </a:r>
                      <a:endParaRPr lang="en-US" sz="2000" b="0" dirty="0">
                        <a:solidFill>
                          <a:schemeClr val="tx1"/>
                        </a:solidFill>
                        <a:latin typeface="Calibri" panose="020F0502020204030204" pitchFamily="34" charset="0"/>
                        <a:cs typeface="Calibri" panose="020F0502020204030204" pitchFamily="34" charset="0"/>
                      </a:endParaRPr>
                    </a:p>
                  </a:txBody>
                  <a:tcPr/>
                </a:tc>
                <a:tc>
                  <a:txBody>
                    <a:bodyPr/>
                    <a:lstStyle/>
                    <a:p>
                      <a:pPr algn="ctr">
                        <a:lnSpc>
                          <a:spcPct val="108000"/>
                        </a:lnSpc>
                      </a:pPr>
                      <a:r>
                        <a:rPr lang="en-US" sz="2000" dirty="0">
                          <a:solidFill>
                            <a:schemeClr val="tx1"/>
                          </a:solidFill>
                          <a:latin typeface="Calibri" panose="020F0502020204030204" pitchFamily="34" charset="0"/>
                          <a:cs typeface="Calibri" panose="020F0502020204030204" pitchFamily="34" charset="0"/>
                        </a:rPr>
                        <a:t>Geoff Stead</a:t>
                      </a:r>
                      <a:br>
                        <a:rPr lang="en-US" sz="20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Chief Product Officer</a:t>
                      </a:r>
                    </a:p>
                    <a:p>
                      <a:pPr algn="ctr">
                        <a:lnSpc>
                          <a:spcPct val="108000"/>
                        </a:lnSpc>
                      </a:pPr>
                      <a:r>
                        <a:rPr lang="en-US" sz="1600" b="0" dirty="0" err="1">
                          <a:solidFill>
                            <a:schemeClr val="tx1"/>
                          </a:solidFill>
                          <a:latin typeface="Calibri" panose="020F0502020204030204" pitchFamily="34" charset="0"/>
                          <a:cs typeface="Calibri" panose="020F0502020204030204" pitchFamily="34" charset="0"/>
                        </a:rPr>
                        <a:t>MyTutor</a:t>
                      </a:r>
                      <a:endParaRPr lang="en-US" sz="1600" b="0" dirty="0">
                        <a:solidFill>
                          <a:schemeClr val="tx1"/>
                        </a:solidFill>
                        <a:latin typeface="Calibri" panose="020F0502020204030204" pitchFamily="34" charset="0"/>
                        <a:cs typeface="Calibri" panose="020F0502020204030204" pitchFamily="34" charset="0"/>
                      </a:endParaRP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geoff@worklearnmobile.com</a:t>
                      </a:r>
                    </a:p>
                  </a:txBody>
                  <a:tcPr/>
                </a:tc>
                <a:extLst>
                  <a:ext uri="{0D108BD9-81ED-4DB2-BD59-A6C34878D82A}">
                    <a16:rowId xmlns:a16="http://schemas.microsoft.com/office/drawing/2014/main" val="788069598"/>
                  </a:ext>
                </a:extLst>
              </a:tr>
            </a:tbl>
          </a:graphicData>
        </a:graphic>
      </p:graphicFrame>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CEBEDB-71B5-4722-B235-C01CE4633698}"/>
              </a:ext>
            </a:extLst>
          </p:cNvPr>
          <p:cNvSpPr txBox="1"/>
          <p:nvPr/>
        </p:nvSpPr>
        <p:spPr>
          <a:xfrm>
            <a:off x="2222344" y="1557202"/>
            <a:ext cx="7747314" cy="1107996"/>
          </a:xfrm>
          <a:prstGeom prst="rect">
            <a:avLst/>
          </a:prstGeom>
          <a:noFill/>
        </p:spPr>
        <p:txBody>
          <a:bodyPr wrap="none" rtlCol="0">
            <a:spAutoFit/>
          </a:bodyPr>
          <a:lstStyle>
            <a:defPPr>
              <a:defRPr lang="en-US"/>
            </a:defPPr>
            <a:lvl1pPr marR="0" lvl="0" indent="0" algn="ctr" fontAlgn="base">
              <a:lnSpc>
                <a:spcPct val="100000"/>
              </a:lnSpc>
              <a:spcBef>
                <a:spcPct val="0"/>
              </a:spcBef>
              <a:spcAft>
                <a:spcPct val="0"/>
              </a:spcAft>
              <a:buClrTx/>
              <a:buSzTx/>
              <a:buFontTx/>
              <a:buNone/>
              <a:tabLst/>
              <a:defRPr kumimoji="0" sz="6600" b="1" i="0" u="none" strike="noStrike" cap="none" spc="300" normalizeH="0" baseline="0">
                <a:ln>
                  <a:noFill/>
                </a:ln>
                <a:solidFill>
                  <a:srgbClr val="FFFFFF"/>
                </a:solidFill>
                <a:effectLst/>
                <a:uLnTx/>
                <a:uFillTx/>
                <a:latin typeface="Calibri Light" panose="020F030202020403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300" normalizeH="0" baseline="0" noProof="0" dirty="0">
                <a:ln>
                  <a:noFill/>
                </a:ln>
                <a:solidFill>
                  <a:schemeClr val="bg1"/>
                </a:solidFill>
                <a:effectLst/>
                <a:uLnTx/>
                <a:uFillTx/>
                <a:latin typeface="Calibri Light" panose="020F0302020204030204" pitchFamily="34" charset="0"/>
                <a:ea typeface="+mn-ea"/>
                <a:cs typeface="+mn-cs"/>
              </a:rPr>
              <a:t>artificial intelligence</a:t>
            </a:r>
          </a:p>
        </p:txBody>
      </p:sp>
      <p:sp>
        <p:nvSpPr>
          <p:cNvPr id="32" name="Oval 31">
            <a:extLst>
              <a:ext uri="{FF2B5EF4-FFF2-40B4-BE49-F238E27FC236}">
                <a16:creationId xmlns:a16="http://schemas.microsoft.com/office/drawing/2014/main" id="{868990AB-79F2-4AF8-8ECE-509AC5BA5174}"/>
              </a:ext>
            </a:extLst>
          </p:cNvPr>
          <p:cNvSpPr/>
          <p:nvPr/>
        </p:nvSpPr>
        <p:spPr bwMode="auto">
          <a:xfrm>
            <a:off x="511792" y="492163"/>
            <a:ext cx="11168417" cy="6154297"/>
          </a:xfrm>
          <a:prstGeom prst="ellipse">
            <a:avLst/>
          </a:prstGeom>
          <a:noFill/>
          <a:ln w="76200" cap="flat" cmpd="sng" algn="ctr">
            <a:solidFill>
              <a:srgbClr val="CC33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7" name="Oval 16">
            <a:extLst>
              <a:ext uri="{FF2B5EF4-FFF2-40B4-BE49-F238E27FC236}">
                <a16:creationId xmlns:a16="http://schemas.microsoft.com/office/drawing/2014/main" id="{E1088261-FCDD-4DE7-AA9B-8F0AD9CCE67C}"/>
              </a:ext>
            </a:extLst>
          </p:cNvPr>
          <p:cNvSpPr/>
          <p:nvPr/>
        </p:nvSpPr>
        <p:spPr bwMode="auto">
          <a:xfrm>
            <a:off x="3493093" y="2817208"/>
            <a:ext cx="5205813" cy="3829252"/>
          </a:xfrm>
          <a:prstGeom prst="ellipse">
            <a:avLst/>
          </a:prstGeom>
          <a:noFill/>
          <a:ln w="101600" cap="flat" cmpd="sng" algn="ctr">
            <a:solidFill>
              <a:srgbClr val="F77B0B"/>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A28"/>
              </a:solidFill>
              <a:effectLst/>
              <a:uLnTx/>
              <a:uFillTx/>
              <a:latin typeface="Tahoma" charset="0"/>
              <a:ea typeface="+mn-ea"/>
              <a:cs typeface="+mn-cs"/>
            </a:endParaRPr>
          </a:p>
        </p:txBody>
      </p:sp>
      <p:sp>
        <p:nvSpPr>
          <p:cNvPr id="19" name="Learning yelloow">
            <a:extLst>
              <a:ext uri="{FF2B5EF4-FFF2-40B4-BE49-F238E27FC236}">
                <a16:creationId xmlns:a16="http://schemas.microsoft.com/office/drawing/2014/main" id="{AFABC424-323A-433D-B858-52E23013C59A}"/>
              </a:ext>
            </a:extLst>
          </p:cNvPr>
          <p:cNvSpPr txBox="1"/>
          <p:nvPr/>
        </p:nvSpPr>
        <p:spPr>
          <a:xfrm>
            <a:off x="4471954" y="3429000"/>
            <a:ext cx="3248093" cy="514628"/>
          </a:xfrm>
          <a:prstGeom prst="rect">
            <a:avLst/>
          </a:prstGeom>
          <a:noFill/>
        </p:spPr>
        <p:txBody>
          <a:bodyPr wrap="square"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7B0B"/>
                </a:solidFill>
                <a:effectLst/>
                <a:uLnTx/>
                <a:uFillTx/>
                <a:latin typeface="Calibri "/>
                <a:ea typeface="+mn-ea"/>
                <a:cs typeface="+mn-cs"/>
              </a:rPr>
              <a:t>machine learning</a:t>
            </a:r>
          </a:p>
        </p:txBody>
      </p:sp>
      <p:sp>
        <p:nvSpPr>
          <p:cNvPr id="23" name="TextBox 22">
            <a:extLst>
              <a:ext uri="{FF2B5EF4-FFF2-40B4-BE49-F238E27FC236}">
                <a16:creationId xmlns:a16="http://schemas.microsoft.com/office/drawing/2014/main" id="{89F9771F-99A9-4EB2-B16A-52CD5DC24129}"/>
              </a:ext>
            </a:extLst>
          </p:cNvPr>
          <p:cNvSpPr txBox="1"/>
          <p:nvPr/>
        </p:nvSpPr>
        <p:spPr>
          <a:xfrm>
            <a:off x="4835878" y="4689492"/>
            <a:ext cx="25202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libri "/>
                <a:ea typeface="+mn-ea"/>
                <a:cs typeface="+mn-cs"/>
              </a:rPr>
              <a:t>deep learning</a:t>
            </a:r>
          </a:p>
        </p:txBody>
      </p:sp>
      <p:sp>
        <p:nvSpPr>
          <p:cNvPr id="11" name="Oval 10">
            <a:extLst>
              <a:ext uri="{FF2B5EF4-FFF2-40B4-BE49-F238E27FC236}">
                <a16:creationId xmlns:a16="http://schemas.microsoft.com/office/drawing/2014/main" id="{DC0CA96D-593A-417C-83C4-613B520AE94A}"/>
              </a:ext>
            </a:extLst>
          </p:cNvPr>
          <p:cNvSpPr/>
          <p:nvPr/>
        </p:nvSpPr>
        <p:spPr bwMode="auto">
          <a:xfrm>
            <a:off x="4353255" y="4223657"/>
            <a:ext cx="3485490" cy="2389173"/>
          </a:xfrm>
          <a:prstGeom prst="ellipse">
            <a:avLst/>
          </a:prstGeom>
          <a:noFill/>
          <a:ln w="1016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2" name="TextBox 1">
            <a:extLst>
              <a:ext uri="{FF2B5EF4-FFF2-40B4-BE49-F238E27FC236}">
                <a16:creationId xmlns:a16="http://schemas.microsoft.com/office/drawing/2014/main" id="{FD98B693-7B23-4EE8-BD03-F65C84188A01}"/>
              </a:ext>
            </a:extLst>
          </p:cNvPr>
          <p:cNvSpPr txBox="1"/>
          <p:nvPr/>
        </p:nvSpPr>
        <p:spPr>
          <a:xfrm>
            <a:off x="565159" y="5475616"/>
            <a:ext cx="11061683" cy="677108"/>
          </a:xfrm>
          <a:prstGeom prst="rect">
            <a:avLst/>
          </a:prstGeom>
          <a:solidFill>
            <a:srgbClr val="00B0F0"/>
          </a:solidFill>
          <a:ln w="12700">
            <a:solidFill>
              <a:srgbClr val="006386"/>
            </a:solidFill>
          </a:ln>
          <a:effectLst>
            <a:outerShdw blurRad="63500" sx="102000" sy="102000" algn="ctr" rotWithShape="0">
              <a:prstClr val="black">
                <a:alpha val="40000"/>
              </a:prstClr>
            </a:outerShdw>
          </a:effectLst>
        </p:spPr>
        <p:txBody>
          <a:bodyPr wrap="none" lIns="274320" tIns="91440" rIns="274320" bIns="9144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Find—and exploit—</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32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atterns</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complex, </a:t>
            </a:r>
            <a:r>
              <a:rPr kumimoji="0" lang="en-US" sz="32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unstructured bi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a:t>
            </a:r>
            <a:r>
              <a:rPr kumimoji="0" lang="en-US" sz="32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data</a:t>
            </a:r>
          </a:p>
        </p:txBody>
      </p:sp>
      <p:sp>
        <p:nvSpPr>
          <p:cNvPr id="4" name="Title 4">
            <a:extLst>
              <a:ext uri="{FF2B5EF4-FFF2-40B4-BE49-F238E27FC236}">
                <a16:creationId xmlns:a16="http://schemas.microsoft.com/office/drawing/2014/main" id="{A1924E8D-4CAD-476E-3270-7CDF3E4B9BE1}"/>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AI?</a:t>
            </a:r>
            <a:endParaRPr lang="en-US" dirty="0"/>
          </a:p>
        </p:txBody>
      </p:sp>
    </p:spTree>
    <p:extLst>
      <p:ext uri="{BB962C8B-B14F-4D97-AF65-F5344CB8AC3E}">
        <p14:creationId xmlns:p14="http://schemas.microsoft.com/office/powerpoint/2010/main" val="608756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50"/>
                                        <p:tgtEl>
                                          <p:spTgt spid="23"/>
                                        </p:tgtEl>
                                      </p:cBhvr>
                                    </p:animEffect>
                                  </p:childTnLst>
                                </p:cTn>
                              </p:par>
                            </p:childTnLst>
                          </p:cTn>
                        </p:par>
                        <p:par>
                          <p:cTn id="12" fill="hold">
                            <p:stCondLst>
                              <p:cond delay="65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16FDB0-6AEA-4C55-BF53-B86E3389C96A}"/>
              </a:ext>
            </a:extLst>
          </p:cNvPr>
          <p:cNvSpPr txBox="1"/>
          <p:nvPr/>
        </p:nvSpPr>
        <p:spPr>
          <a:xfrm>
            <a:off x="0" y="4826991"/>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Each of these different forms is, technically,</a:t>
            </a:r>
            <a:r>
              <a:rPr kumimoji="0" lang="en-US" sz="3200" b="0" i="0" u="none" strike="noStrike" kern="1200" cap="none" spc="0" normalizeH="0" noProof="0" dirty="0">
                <a:ln>
                  <a:noFill/>
                </a:ln>
                <a:solidFill>
                  <a:schemeClr val="bg1"/>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a:ln>
                  <a:noFill/>
                </a:ln>
                <a:solidFill>
                  <a:schemeClr val="bg1"/>
                </a:solidFill>
                <a:effectLst/>
                <a:uLnTx/>
                <a:uFillTx/>
                <a:latin typeface="Calibri" panose="020F0502020204030204" pitchFamily="34" charset="0"/>
                <a:ea typeface="+mn-ea"/>
                <a:cs typeface="Calibri" panose="020F0502020204030204" pitchFamily="34" charset="0"/>
              </a:rPr>
              <a:t>Artificial Intelligence</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pic>
        <p:nvPicPr>
          <p:cNvPr id="12" name="Programmer" descr="A picture containing grass&#10;&#10;Description automatically generated">
            <a:extLst>
              <a:ext uri="{FF2B5EF4-FFF2-40B4-BE49-F238E27FC236}">
                <a16:creationId xmlns:a16="http://schemas.microsoft.com/office/drawing/2014/main" id="{47B49C9F-A624-4C67-8DCD-F3C27E27B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605" y="1318097"/>
            <a:ext cx="3291840" cy="2194560"/>
          </a:xfrm>
          <a:prstGeom prst="rect">
            <a:avLst/>
          </a:prstGeom>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14" name="Shrug">
            <a:extLst>
              <a:ext uri="{FF2B5EF4-FFF2-40B4-BE49-F238E27FC236}">
                <a16:creationId xmlns:a16="http://schemas.microsoft.com/office/drawing/2014/main" id="{FF2C06EB-4A9E-4128-8519-6D9EFB31DA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341" r="-6341"/>
          <a:stretch/>
        </p:blipFill>
        <p:spPr>
          <a:xfrm>
            <a:off x="8337555" y="1318097"/>
            <a:ext cx="3291840" cy="2194560"/>
          </a:xfrm>
          <a:prstGeom prst="rect">
            <a:avLst/>
          </a:prstGeom>
          <a:solidFill>
            <a:srgbClr val="115E7D"/>
          </a:solidFill>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13" name="Person Data" descr="A picture containing text, toy, vector graphics, doll&#10;&#10;Description automatically generated">
            <a:extLst>
              <a:ext uri="{FF2B5EF4-FFF2-40B4-BE49-F238E27FC236}">
                <a16:creationId xmlns:a16="http://schemas.microsoft.com/office/drawing/2014/main" id="{A5B4AC43-6EBC-4105-854B-7536A01C07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a:stretch/>
        </p:blipFill>
        <p:spPr>
          <a:xfrm>
            <a:off x="4450081" y="1318097"/>
            <a:ext cx="3291839" cy="2194560"/>
          </a:xfrm>
          <a:prstGeom prst="rect">
            <a:avLst/>
          </a:prstGeom>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5" name="Picture 4" descr="Icon&#10;&#10;Description automatically generated">
            <a:extLst>
              <a:ext uri="{FF2B5EF4-FFF2-40B4-BE49-F238E27FC236}">
                <a16:creationId xmlns:a16="http://schemas.microsoft.com/office/drawing/2014/main" id="{6AE8CA30-15E6-4EA0-84C1-8E055918D9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2758001" y="684750"/>
            <a:ext cx="940127" cy="939392"/>
          </a:xfrm>
          <a:prstGeom prst="rect">
            <a:avLst/>
          </a:prstGeom>
          <a:effectLst>
            <a:glow rad="101600">
              <a:srgbClr val="000000">
                <a:alpha val="75000"/>
              </a:srgbClr>
            </a:glow>
          </a:effectLst>
        </p:spPr>
      </p:pic>
      <p:pic>
        <p:nvPicPr>
          <p:cNvPr id="18" name="Picture 17" descr="Icon&#10;&#10;Description automatically generated">
            <a:extLst>
              <a:ext uri="{FF2B5EF4-FFF2-40B4-BE49-F238E27FC236}">
                <a16:creationId xmlns:a16="http://schemas.microsoft.com/office/drawing/2014/main" id="{219E66C7-1338-4B59-9168-CFD1E737EA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6662593" y="684750"/>
            <a:ext cx="940127" cy="939392"/>
          </a:xfrm>
          <a:prstGeom prst="rect">
            <a:avLst/>
          </a:prstGeom>
          <a:effectLst>
            <a:glow rad="101600">
              <a:srgbClr val="000000">
                <a:alpha val="75000"/>
              </a:srgbClr>
            </a:glow>
          </a:effectLst>
        </p:spPr>
      </p:pic>
      <p:pic>
        <p:nvPicPr>
          <p:cNvPr id="20" name="Picture 19" descr="Icon&#10;&#10;Description automatically generated">
            <a:extLst>
              <a:ext uri="{FF2B5EF4-FFF2-40B4-BE49-F238E27FC236}">
                <a16:creationId xmlns:a16="http://schemas.microsoft.com/office/drawing/2014/main" id="{80B3E4E9-3D79-4FF5-9752-AF006025D9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10567186" y="684750"/>
            <a:ext cx="940127" cy="939392"/>
          </a:xfrm>
          <a:prstGeom prst="rect">
            <a:avLst/>
          </a:prstGeom>
          <a:effectLst>
            <a:glow rad="101600">
              <a:srgbClr val="000000">
                <a:alpha val="75000"/>
              </a:srgbClr>
            </a:glow>
          </a:effectLst>
        </p:spPr>
      </p:pic>
      <p:sp>
        <p:nvSpPr>
          <p:cNvPr id="11" name="TextBox 10">
            <a:extLst>
              <a:ext uri="{FF2B5EF4-FFF2-40B4-BE49-F238E27FC236}">
                <a16:creationId xmlns:a16="http://schemas.microsoft.com/office/drawing/2014/main" id="{BE0E4627-058D-449B-A4E6-F8C2F8F0FE82}"/>
              </a:ext>
            </a:extLst>
          </p:cNvPr>
          <p:cNvSpPr txBox="1"/>
          <p:nvPr/>
        </p:nvSpPr>
        <p:spPr>
          <a:xfrm>
            <a:off x="473940" y="3679763"/>
            <a:ext cx="3566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Good Old-Fashioned AI </a:t>
            </a:r>
          </a:p>
        </p:txBody>
      </p:sp>
      <p:sp>
        <p:nvSpPr>
          <p:cNvPr id="15" name="TextBox 14">
            <a:extLst>
              <a:ext uri="{FF2B5EF4-FFF2-40B4-BE49-F238E27FC236}">
                <a16:creationId xmlns:a16="http://schemas.microsoft.com/office/drawing/2014/main" id="{DE1A8D73-1747-4A0F-BAF3-1CEDC401EE0F}"/>
              </a:ext>
            </a:extLst>
          </p:cNvPr>
          <p:cNvSpPr txBox="1"/>
          <p:nvPr/>
        </p:nvSpPr>
        <p:spPr>
          <a:xfrm>
            <a:off x="4212771" y="3679763"/>
            <a:ext cx="379558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(Shallow) Machine Learning</a:t>
            </a:r>
          </a:p>
        </p:txBody>
      </p:sp>
      <p:sp>
        <p:nvSpPr>
          <p:cNvPr id="16" name="TextBox 15">
            <a:extLst>
              <a:ext uri="{FF2B5EF4-FFF2-40B4-BE49-F238E27FC236}">
                <a16:creationId xmlns:a16="http://schemas.microsoft.com/office/drawing/2014/main" id="{58F0C44D-0B15-4657-8B2A-B5F406B8E436}"/>
              </a:ext>
            </a:extLst>
          </p:cNvPr>
          <p:cNvSpPr txBox="1"/>
          <p:nvPr/>
        </p:nvSpPr>
        <p:spPr>
          <a:xfrm>
            <a:off x="8202797" y="3679763"/>
            <a:ext cx="3566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Deep Learning</a:t>
            </a:r>
          </a:p>
        </p:txBody>
      </p:sp>
      <p:sp>
        <p:nvSpPr>
          <p:cNvPr id="3" name="Title 4">
            <a:extLst>
              <a:ext uri="{FF2B5EF4-FFF2-40B4-BE49-F238E27FC236}">
                <a16:creationId xmlns:a16="http://schemas.microsoft.com/office/drawing/2014/main" id="{013C27F5-DCC9-9703-05E3-29C7CDA2D696}"/>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Good Old-Fashioned AI?</a:t>
            </a:r>
            <a:endParaRPr lang="en-US" dirty="0"/>
          </a:p>
        </p:txBody>
      </p:sp>
    </p:spTree>
    <p:extLst>
      <p:ext uri="{BB962C8B-B14F-4D97-AF65-F5344CB8AC3E}">
        <p14:creationId xmlns:p14="http://schemas.microsoft.com/office/powerpoint/2010/main" val="3308090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
                                        <p:tgtEl>
                                          <p:spTgt spid="20"/>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FD1AE9-B13A-925B-45F2-B2BD99374A5D}"/>
              </a:ext>
            </a:extLst>
          </p:cNvPr>
          <p:cNvGrpSpPr/>
          <p:nvPr/>
        </p:nvGrpSpPr>
        <p:grpSpPr>
          <a:xfrm>
            <a:off x="473940" y="684750"/>
            <a:ext cx="3566160" cy="3425900"/>
            <a:chOff x="473940" y="684750"/>
            <a:chExt cx="3566160" cy="3425900"/>
          </a:xfrm>
        </p:grpSpPr>
        <p:pic>
          <p:nvPicPr>
            <p:cNvPr id="12" name="Programmer" descr="A picture containing grass&#10;&#10;Description automatically generated">
              <a:extLst>
                <a:ext uri="{FF2B5EF4-FFF2-40B4-BE49-F238E27FC236}">
                  <a16:creationId xmlns:a16="http://schemas.microsoft.com/office/drawing/2014/main" id="{47B49C9F-A624-4C67-8DCD-F3C27E27B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605" y="1318097"/>
              <a:ext cx="3291840" cy="2194560"/>
            </a:xfrm>
            <a:prstGeom prst="rect">
              <a:avLst/>
            </a:prstGeom>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5" name="Picture 4" descr="Icon&#10;&#10;Description automatically generated">
              <a:extLst>
                <a:ext uri="{FF2B5EF4-FFF2-40B4-BE49-F238E27FC236}">
                  <a16:creationId xmlns:a16="http://schemas.microsoft.com/office/drawing/2014/main" id="{6AE8CA30-15E6-4EA0-84C1-8E055918D9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071566">
              <a:off x="2758001" y="684750"/>
              <a:ext cx="940127" cy="939392"/>
            </a:xfrm>
            <a:prstGeom prst="rect">
              <a:avLst/>
            </a:prstGeom>
            <a:effectLst>
              <a:glow rad="101600">
                <a:srgbClr val="000000">
                  <a:alpha val="75000"/>
                </a:srgbClr>
              </a:glow>
            </a:effectLst>
          </p:spPr>
        </p:pic>
        <p:sp>
          <p:nvSpPr>
            <p:cNvPr id="11" name="TextBox 10">
              <a:extLst>
                <a:ext uri="{FF2B5EF4-FFF2-40B4-BE49-F238E27FC236}">
                  <a16:creationId xmlns:a16="http://schemas.microsoft.com/office/drawing/2014/main" id="{BE0E4627-058D-449B-A4E6-F8C2F8F0FE82}"/>
                </a:ext>
              </a:extLst>
            </p:cNvPr>
            <p:cNvSpPr txBox="1"/>
            <p:nvPr/>
          </p:nvSpPr>
          <p:spPr>
            <a:xfrm>
              <a:off x="473940" y="3679763"/>
              <a:ext cx="3566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Good Old-Fashioned AI </a:t>
              </a:r>
            </a:p>
          </p:txBody>
        </p:sp>
      </p:grpSp>
      <p:sp>
        <p:nvSpPr>
          <p:cNvPr id="3" name="TextBox 2">
            <a:extLst>
              <a:ext uri="{FF2B5EF4-FFF2-40B4-BE49-F238E27FC236}">
                <a16:creationId xmlns:a16="http://schemas.microsoft.com/office/drawing/2014/main" id="{04360B11-352B-B3CE-663D-D00C45723D7F}"/>
              </a:ext>
            </a:extLst>
          </p:cNvPr>
          <p:cNvSpPr txBox="1"/>
          <p:nvPr/>
        </p:nvSpPr>
        <p:spPr>
          <a:xfrm>
            <a:off x="4975653" y="2030656"/>
            <a:ext cx="71422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Intelligent Tutoring Systems</a:t>
            </a:r>
          </a:p>
        </p:txBody>
      </p:sp>
      <p:sp>
        <p:nvSpPr>
          <p:cNvPr id="4" name="TextBox 3">
            <a:extLst>
              <a:ext uri="{FF2B5EF4-FFF2-40B4-BE49-F238E27FC236}">
                <a16:creationId xmlns:a16="http://schemas.microsoft.com/office/drawing/2014/main" id="{E1F887C8-8DAD-B08F-ADE4-9F791B72564F}"/>
              </a:ext>
            </a:extLst>
          </p:cNvPr>
          <p:cNvSpPr txBox="1"/>
          <p:nvPr/>
        </p:nvSpPr>
        <p:spPr>
          <a:xfrm>
            <a:off x="6464650" y="2796745"/>
            <a:ext cx="32383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1970s</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1980s</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cxnSp>
        <p:nvCxnSpPr>
          <p:cNvPr id="7" name="Straight Arrow Connector 6">
            <a:extLst>
              <a:ext uri="{FF2B5EF4-FFF2-40B4-BE49-F238E27FC236}">
                <a16:creationId xmlns:a16="http://schemas.microsoft.com/office/drawing/2014/main" id="{CF84D334-0C92-5911-C987-14460F9898F4}"/>
              </a:ext>
            </a:extLst>
          </p:cNvPr>
          <p:cNvCxnSpPr>
            <a:cxnSpLocks/>
            <a:stCxn id="12" idx="3"/>
          </p:cNvCxnSpPr>
          <p:nvPr/>
        </p:nvCxnSpPr>
        <p:spPr>
          <a:xfrm>
            <a:off x="3854445" y="2415377"/>
            <a:ext cx="1121209"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itle 4">
            <a:extLst>
              <a:ext uri="{FF2B5EF4-FFF2-40B4-BE49-F238E27FC236}">
                <a16:creationId xmlns:a16="http://schemas.microsoft.com/office/drawing/2014/main" id="{FF95B8D8-F949-8C82-1BCF-33ABE38430C5}"/>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Good Old-Fashioned AI?</a:t>
            </a:r>
            <a:endParaRPr lang="en-US" dirty="0"/>
          </a:p>
        </p:txBody>
      </p:sp>
    </p:spTree>
    <p:extLst>
      <p:ext uri="{BB962C8B-B14F-4D97-AF65-F5344CB8AC3E}">
        <p14:creationId xmlns:p14="http://schemas.microsoft.com/office/powerpoint/2010/main" val="1874125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C96D8487-3425-AE19-D722-ABFE7389C2B1}"/>
              </a:ext>
            </a:extLst>
          </p:cNvPr>
          <p:cNvSpPr>
            <a:spLocks noGrp="1"/>
          </p:cNvSpPr>
          <p:nvPr>
            <p:ph type="title"/>
          </p:nvPr>
        </p:nvSpPr>
        <p:spPr>
          <a:xfrm>
            <a:off x="0" y="0"/>
            <a:ext cx="9813839" cy="795130"/>
          </a:xfrm>
        </p:spPr>
        <p:txBody>
          <a:bodyPr/>
          <a:lstStyle/>
          <a:p>
            <a:pPr algn="l"/>
            <a:r>
              <a:rPr lang="en-US" dirty="0" err="1"/>
              <a:t>ELI5</a:t>
            </a:r>
            <a:r>
              <a:rPr lang="en-US" dirty="0"/>
              <a:t>: What is Good Old-Fashioned AI?</a:t>
            </a:r>
          </a:p>
        </p:txBody>
      </p:sp>
      <p:pic>
        <p:nvPicPr>
          <p:cNvPr id="2050" name="PLATO V">
            <a:extLst>
              <a:ext uri="{FF2B5EF4-FFF2-40B4-BE49-F238E27FC236}">
                <a16:creationId xmlns:a16="http://schemas.microsoft.com/office/drawing/2014/main" id="{F92959DC-00CC-502B-5BEB-6E31C27F6F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6288471" y="70744"/>
            <a:ext cx="4576526" cy="6093558"/>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Citation">
            <a:extLst>
              <a:ext uri="{FF2B5EF4-FFF2-40B4-BE49-F238E27FC236}">
                <a16:creationId xmlns:a16="http://schemas.microsoft.com/office/drawing/2014/main" id="{6B80F719-BCD7-5C04-A751-0A85686A0ADD}"/>
              </a:ext>
            </a:extLst>
          </p:cNvPr>
          <p:cNvSpPr txBox="1"/>
          <p:nvPr/>
        </p:nvSpPr>
        <p:spPr>
          <a:xfrm>
            <a:off x="7534398" y="6465206"/>
            <a:ext cx="3146854" cy="261610"/>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969696"/>
                </a:solidFill>
                <a:effectLst/>
                <a:uLnTx/>
                <a:uFillTx/>
                <a:latin typeface="Arial" panose="020B0604020202020204"/>
                <a:ea typeface="+mn-ea"/>
                <a:cs typeface="+mn-cs"/>
              </a:rPr>
              <a:t>Image: PLATO V Terminal by </a:t>
            </a:r>
            <a:r>
              <a:rPr kumimoji="0" lang="en-US" sz="1100" b="0" i="0" u="none" strike="noStrike" kern="1200" cap="none" spc="0" normalizeH="0" baseline="0" noProof="0" dirty="0" err="1">
                <a:ln>
                  <a:noFill/>
                </a:ln>
                <a:solidFill>
                  <a:srgbClr val="969696"/>
                </a:solidFill>
                <a:effectLst/>
                <a:uLnTx/>
                <a:uFillTx/>
                <a:latin typeface="Arial" panose="020B0604020202020204" pitchFamily="34" charset="0"/>
                <a:ea typeface="+mn-ea"/>
                <a:cs typeface="+mn-cs"/>
              </a:rPr>
              <a:t>Mtnman79</a:t>
            </a:r>
            <a:r>
              <a:rPr kumimoji="0" lang="en-US" sz="1100" b="0" i="0" u="none" strike="noStrike" kern="1200" cap="none" spc="0" normalizeH="0" baseline="0" noProof="0" dirty="0">
                <a:ln>
                  <a:noFill/>
                </a:ln>
                <a:solidFill>
                  <a:srgbClr val="969696"/>
                </a:solidFill>
                <a:effectLst/>
                <a:uLnTx/>
                <a:uFillTx/>
                <a:latin typeface="Arial" panose="020B0604020202020204"/>
                <a:ea typeface="+mn-ea"/>
                <a:cs typeface="+mn-cs"/>
              </a:rPr>
              <a:t> </a:t>
            </a:r>
          </a:p>
        </p:txBody>
      </p:sp>
      <p:sp>
        <p:nvSpPr>
          <p:cNvPr id="10" name="ITS TextBox">
            <a:extLst>
              <a:ext uri="{FF2B5EF4-FFF2-40B4-BE49-F238E27FC236}">
                <a16:creationId xmlns:a16="http://schemas.microsoft.com/office/drawing/2014/main" id="{9591534A-74C3-3D56-A2F7-2422E894B89B}"/>
              </a:ext>
            </a:extLst>
          </p:cNvPr>
          <p:cNvSpPr txBox="1"/>
          <p:nvPr/>
        </p:nvSpPr>
        <p:spPr>
          <a:xfrm>
            <a:off x="4975653" y="2030656"/>
            <a:ext cx="71422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Intelligent Tutoring Systems</a:t>
            </a:r>
          </a:p>
        </p:txBody>
      </p:sp>
      <p:sp>
        <p:nvSpPr>
          <p:cNvPr id="14" name="1 RArrow Bottom">
            <a:extLst>
              <a:ext uri="{FF2B5EF4-FFF2-40B4-BE49-F238E27FC236}">
                <a16:creationId xmlns:a16="http://schemas.microsoft.com/office/drawing/2014/main" id="{3318BA4F-C079-A682-F2C6-8898663C98BA}"/>
              </a:ext>
            </a:extLst>
          </p:cNvPr>
          <p:cNvSpPr/>
          <p:nvPr/>
        </p:nvSpPr>
        <p:spPr bwMode="auto">
          <a:xfrm>
            <a:off x="4056538" y="1809498"/>
            <a:ext cx="4038154" cy="1154216"/>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1 RArrow Top">
            <a:extLst>
              <a:ext uri="{FF2B5EF4-FFF2-40B4-BE49-F238E27FC236}">
                <a16:creationId xmlns:a16="http://schemas.microsoft.com/office/drawing/2014/main" id="{342B803A-599D-CD4E-EE28-10067C043A1E}"/>
              </a:ext>
            </a:extLst>
          </p:cNvPr>
          <p:cNvSpPr/>
          <p:nvPr/>
        </p:nvSpPr>
        <p:spPr bwMode="auto">
          <a:xfrm>
            <a:off x="3852227" y="1809498"/>
            <a:ext cx="4038154" cy="1154216"/>
          </a:xfrm>
          <a:prstGeom prst="right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2700000" scaled="1"/>
            <a:tileRect/>
          </a:gra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2 RArrow Bottom">
            <a:extLst>
              <a:ext uri="{FF2B5EF4-FFF2-40B4-BE49-F238E27FC236}">
                <a16:creationId xmlns:a16="http://schemas.microsoft.com/office/drawing/2014/main" id="{FD45FD66-FFDD-547D-EA91-D3A20A4AB24A}"/>
              </a:ext>
            </a:extLst>
          </p:cNvPr>
          <p:cNvSpPr/>
          <p:nvPr/>
        </p:nvSpPr>
        <p:spPr bwMode="auto">
          <a:xfrm>
            <a:off x="4057596" y="1814453"/>
            <a:ext cx="4038154" cy="1154216"/>
          </a:xfrm>
          <a:prstGeom prst="rightArrow">
            <a:avLst/>
          </a:prstGeom>
          <a:solidFill>
            <a:srgbClr val="FFC000"/>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2 RArrow Top">
            <a:extLst>
              <a:ext uri="{FF2B5EF4-FFF2-40B4-BE49-F238E27FC236}">
                <a16:creationId xmlns:a16="http://schemas.microsoft.com/office/drawing/2014/main" id="{46566C11-49B5-8FE3-0696-2DA06E59B6EE}"/>
              </a:ext>
            </a:extLst>
          </p:cNvPr>
          <p:cNvSpPr/>
          <p:nvPr/>
        </p:nvSpPr>
        <p:spPr bwMode="auto">
          <a:xfrm>
            <a:off x="3853285" y="1814453"/>
            <a:ext cx="4038154" cy="1154216"/>
          </a:xfrm>
          <a:prstGeom prst="rightArrow">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3" name="Glasses Woman">
            <a:extLst>
              <a:ext uri="{FF2B5EF4-FFF2-40B4-BE49-F238E27FC236}">
                <a16:creationId xmlns:a16="http://schemas.microsoft.com/office/drawing/2014/main" id="{944F1CED-437A-84C6-C686-9F3F14A80B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32959" y="447392"/>
            <a:ext cx="4912252" cy="4912252"/>
          </a:xfrm>
          <a:prstGeom prst="rect">
            <a:avLst/>
          </a:prstGeom>
          <a:noFill/>
          <a:effectLst>
            <a:glow rad="101600">
              <a:srgbClr val="000000">
                <a:alpha val="60000"/>
              </a:srgbClr>
            </a:glow>
            <a:outerShdw blurRad="50800" dist="38100" dir="8100000" algn="tr" rotWithShape="0">
              <a:prstClr val="black">
                <a:alpha val="73000"/>
              </a:prstClr>
            </a:outerShdw>
          </a:effectLst>
          <a:extLst>
            <a:ext uri="{909E8E84-426E-40DD-AFC4-6F175D3DCCD1}">
              <a14:hiddenFill xmlns:a14="http://schemas.microsoft.com/office/drawing/2010/main">
                <a:solidFill>
                  <a:srgbClr val="FFFFFF"/>
                </a:solidFill>
              </a14:hiddenFill>
            </a:ext>
          </a:extLst>
        </p:spPr>
      </p:pic>
      <p:pic>
        <p:nvPicPr>
          <p:cNvPr id="22" name="Nurse">
            <a:extLst>
              <a:ext uri="{FF2B5EF4-FFF2-40B4-BE49-F238E27FC236}">
                <a16:creationId xmlns:a16="http://schemas.microsoft.com/office/drawing/2014/main" id="{84F3F153-F701-B7C9-1ABE-0FB9F8A420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437340" y="152699"/>
            <a:ext cx="3086199" cy="5206945"/>
          </a:xfrm>
          <a:prstGeom prst="rect">
            <a:avLst/>
          </a:prstGeom>
          <a:noFill/>
          <a:effectLst>
            <a:outerShdw blurRad="50800" dist="38100" dir="8100000" algn="tr" rotWithShape="0">
              <a:prstClr val="black">
                <a:alpha val="73000"/>
              </a:prstClr>
            </a:outerShdw>
          </a:effectLst>
          <a:extLst>
            <a:ext uri="{909E8E84-426E-40DD-AFC4-6F175D3DCCD1}">
              <a14:hiddenFill xmlns:a14="http://schemas.microsoft.com/office/drawing/2010/main">
                <a:solidFill>
                  <a:srgbClr val="FFFFFF"/>
                </a:solidFill>
              </a14:hiddenFill>
            </a:ext>
          </a:extLst>
        </p:spPr>
      </p:pic>
      <p:sp>
        <p:nvSpPr>
          <p:cNvPr id="15" name="1 LArrow Bottom">
            <a:extLst>
              <a:ext uri="{FF2B5EF4-FFF2-40B4-BE49-F238E27FC236}">
                <a16:creationId xmlns:a16="http://schemas.microsoft.com/office/drawing/2014/main" id="{D4C8C835-9F40-1806-00DC-391725FE4358}"/>
              </a:ext>
            </a:extLst>
          </p:cNvPr>
          <p:cNvSpPr/>
          <p:nvPr/>
        </p:nvSpPr>
        <p:spPr bwMode="auto">
          <a:xfrm rot="10800000">
            <a:off x="4056538" y="2774193"/>
            <a:ext cx="4038154" cy="1154216"/>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1 LArrow Top">
            <a:extLst>
              <a:ext uri="{FF2B5EF4-FFF2-40B4-BE49-F238E27FC236}">
                <a16:creationId xmlns:a16="http://schemas.microsoft.com/office/drawing/2014/main" id="{1045CF6B-0507-E028-9D92-B23A07437970}"/>
              </a:ext>
            </a:extLst>
          </p:cNvPr>
          <p:cNvSpPr/>
          <p:nvPr/>
        </p:nvSpPr>
        <p:spPr bwMode="auto">
          <a:xfrm rot="10800000">
            <a:off x="4284080" y="2774193"/>
            <a:ext cx="4038154" cy="1154216"/>
          </a:xfrm>
          <a:prstGeom prst="right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2700000" scaled="1"/>
            <a:tileRect/>
          </a:gra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2 LArrow Bottom">
            <a:extLst>
              <a:ext uri="{FF2B5EF4-FFF2-40B4-BE49-F238E27FC236}">
                <a16:creationId xmlns:a16="http://schemas.microsoft.com/office/drawing/2014/main" id="{50A858DC-0D81-4D0B-54DF-999F0E9187BD}"/>
              </a:ext>
            </a:extLst>
          </p:cNvPr>
          <p:cNvSpPr/>
          <p:nvPr/>
        </p:nvSpPr>
        <p:spPr bwMode="auto">
          <a:xfrm rot="10800000">
            <a:off x="4057596" y="2770910"/>
            <a:ext cx="4038154" cy="1154216"/>
          </a:xfrm>
          <a:prstGeom prst="rightArrow">
            <a:avLst/>
          </a:prstGeom>
          <a:solidFill>
            <a:srgbClr val="FFC000"/>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2 LArrow Top">
            <a:extLst>
              <a:ext uri="{FF2B5EF4-FFF2-40B4-BE49-F238E27FC236}">
                <a16:creationId xmlns:a16="http://schemas.microsoft.com/office/drawing/2014/main" id="{CAFDAEB2-6A12-F15D-9396-4DC316FCE9E7}"/>
              </a:ext>
            </a:extLst>
          </p:cNvPr>
          <p:cNvSpPr/>
          <p:nvPr/>
        </p:nvSpPr>
        <p:spPr bwMode="auto">
          <a:xfrm rot="10800000">
            <a:off x="4285138" y="2770910"/>
            <a:ext cx="4038154" cy="1154216"/>
          </a:xfrm>
          <a:prstGeom prst="rightArrow">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E749F3A-5C2B-170E-8B2D-C2B8C663BD1C}"/>
              </a:ext>
            </a:extLst>
          </p:cNvPr>
          <p:cNvSpPr txBox="1"/>
          <p:nvPr/>
        </p:nvSpPr>
        <p:spPr>
          <a:xfrm rot="20979093">
            <a:off x="493466" y="4800440"/>
            <a:ext cx="5664243" cy="769441"/>
          </a:xfrm>
          <a:prstGeom prst="rect">
            <a:avLst/>
          </a:prstGeom>
          <a:solidFill>
            <a:srgbClr val="AA0000"/>
          </a:solidFill>
          <a:ln>
            <a:noFill/>
          </a:ln>
          <a:effectLst>
            <a:glow rad="127000">
              <a:srgbClr val="000000">
                <a:alpha val="70000"/>
              </a:srgbClr>
            </a:glow>
            <a:outerShdw blurRad="50800" dist="38100" dir="8100000" algn="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“Personalized Learning”</a:t>
            </a:r>
          </a:p>
        </p:txBody>
      </p:sp>
      <p:sp>
        <p:nvSpPr>
          <p:cNvPr id="24" name="TextBox 23">
            <a:extLst>
              <a:ext uri="{FF2B5EF4-FFF2-40B4-BE49-F238E27FC236}">
                <a16:creationId xmlns:a16="http://schemas.microsoft.com/office/drawing/2014/main" id="{C3F0D49F-7E44-4049-76B8-66AC89DA183F}"/>
              </a:ext>
            </a:extLst>
          </p:cNvPr>
          <p:cNvSpPr txBox="1"/>
          <p:nvPr/>
        </p:nvSpPr>
        <p:spPr>
          <a:xfrm rot="21075818">
            <a:off x="726715" y="4013708"/>
            <a:ext cx="4772012" cy="769441"/>
          </a:xfrm>
          <a:prstGeom prst="rect">
            <a:avLst/>
          </a:prstGeom>
          <a:solidFill>
            <a:srgbClr val="D40000"/>
          </a:solidFill>
          <a:ln>
            <a:noFill/>
          </a:ln>
          <a:effectLst>
            <a:glow rad="127000">
              <a:srgbClr val="000000">
                <a:alpha val="70000"/>
              </a:srgbClr>
            </a:glow>
            <a:outerShdw blurRad="50800" dist="38100" dir="8100000" algn="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“Adaptive Learning”</a:t>
            </a:r>
          </a:p>
        </p:txBody>
      </p:sp>
    </p:spTree>
    <p:extLst>
      <p:ext uri="{BB962C8B-B14F-4D97-AF65-F5344CB8AC3E}">
        <p14:creationId xmlns:p14="http://schemas.microsoft.com/office/powerpoint/2010/main" val="621662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14:presetBounceEnd="50000">
                                      <p:stCondLst>
                                        <p:cond delay="0"/>
                                      </p:stCondLst>
                                      <p:childTnLst>
                                        <p:animMotion origin="layout" path="M -1.45833E-6 -3.33333E-6 L -0.20091 0.54885 " pathEditMode="relative" rAng="0" ptsTypes="AA" p14:bounceEnd="50000">
                                          <p:cBhvr>
                                            <p:cTn id="6" dur="500" fill="hold"/>
                                            <p:tgtEl>
                                              <p:spTgt spid="10"/>
                                            </p:tgtEl>
                                            <p:attrNameLst>
                                              <p:attrName>ppt_x</p:attrName>
                                              <p:attrName>ppt_y</p:attrName>
                                            </p:attrNameLst>
                                          </p:cBhvr>
                                          <p:rCtr x="-10052" y="27431"/>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22" presetClass="entr" presetSubtype="8" fill="hold" grpId="0"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1750"/>
                                </p:stCondLst>
                                <p:childTnLst>
                                  <p:par>
                                    <p:cTn id="25" presetID="22" presetClass="entr" presetSubtype="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par>
                              <p:cTn id="33" fill="hold">
                                <p:stCondLst>
                                  <p:cond delay="250"/>
                                </p:stCondLst>
                                <p:childTnLst>
                                  <p:par>
                                    <p:cTn id="34" presetID="10" presetClass="exit" presetSubtype="0" fill="hold" grpId="1" nodeType="afterEffect">
                                      <p:stCondLst>
                                        <p:cond delay="0"/>
                                      </p:stCondLst>
                                      <p:childTnLst>
                                        <p:animEffect transition="out" filter="fade">
                                          <p:cBhvr>
                                            <p:cTn id="35" dur="250"/>
                                            <p:tgtEl>
                                              <p:spTgt spid="14"/>
                                            </p:tgtEl>
                                          </p:cBhvr>
                                        </p:animEffect>
                                        <p:set>
                                          <p:cBhvr>
                                            <p:cTn id="36" dur="1" fill="hold">
                                              <p:stCondLst>
                                                <p:cond delay="249"/>
                                              </p:stCondLst>
                                            </p:cTn>
                                            <p:tgtEl>
                                              <p:spTgt spid="1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15"/>
                                            </p:tgtEl>
                                          </p:cBhvr>
                                        </p:animEffect>
                                        <p:set>
                                          <p:cBhvr>
                                            <p:cTn id="39" dur="1" fill="hold">
                                              <p:stCondLst>
                                                <p:cond delay="249"/>
                                              </p:stCondLst>
                                            </p:cTn>
                                            <p:tgtEl>
                                              <p:spTgt spid="1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16"/>
                                            </p:tgtEl>
                                          </p:cBhvr>
                                        </p:animEffect>
                                        <p:set>
                                          <p:cBhvr>
                                            <p:cTn id="42" dur="1" fill="hold">
                                              <p:stCondLst>
                                                <p:cond delay="249"/>
                                              </p:stCondLst>
                                            </p:cTn>
                                            <p:tgtEl>
                                              <p:spTgt spid="1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50"/>
                                            <p:tgtEl>
                                              <p:spTgt spid="17"/>
                                            </p:tgtEl>
                                          </p:cBhvr>
                                        </p:animEffect>
                                        <p:set>
                                          <p:cBhvr>
                                            <p:cTn id="45" dur="1" fill="hold">
                                              <p:stCondLst>
                                                <p:cond delay="249"/>
                                              </p:stCondLst>
                                            </p:cTn>
                                            <p:tgtEl>
                                              <p:spTgt spid="1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50"/>
                                            <p:tgtEl>
                                              <p:spTgt spid="13"/>
                                            </p:tgtEl>
                                          </p:cBhvr>
                                        </p:animEffect>
                                        <p:set>
                                          <p:cBhvr>
                                            <p:cTn id="48" dur="1" fill="hold">
                                              <p:stCondLst>
                                                <p:cond delay="249"/>
                                              </p:stCondLst>
                                            </p:cTn>
                                            <p:tgtEl>
                                              <p:spTgt spid="13"/>
                                            </p:tgtEl>
                                            <p:attrNameLst>
                                              <p:attrName>style.visibility</p:attrName>
                                            </p:attrNameLst>
                                          </p:cBhvr>
                                          <p:to>
                                            <p:strVal val="hidden"/>
                                          </p:to>
                                        </p:se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750"/>
                                </p:stCondLst>
                                <p:childTnLst>
                                  <p:par>
                                    <p:cTn id="53" presetID="22" presetClass="entr" presetSubtype="2"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right)">
                                          <p:cBhvr>
                                            <p:cTn id="55" dur="500"/>
                                            <p:tgtEl>
                                              <p:spTgt spid="19"/>
                                            </p:tgtEl>
                                          </p:cBhvr>
                                        </p:animEffect>
                                      </p:childTnLst>
                                    </p:cTn>
                                  </p:par>
                                  <p:par>
                                    <p:cTn id="56" presetID="22" presetClass="entr" presetSubtype="8" fill="hold" grpId="0" nodeType="withEffect">
                                      <p:stCondLst>
                                        <p:cond delay="25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par>
                              <p:cTn id="59" fill="hold">
                                <p:stCondLst>
                                  <p:cond delay="1500"/>
                                </p:stCondLst>
                                <p:childTnLst>
                                  <p:par>
                                    <p:cTn id="60" presetID="22" presetClass="entr" presetSubtype="2"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righ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14:presetBounceEnd="50000">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14:bounceEnd="50000">
                                          <p:cBhvr additive="base">
                                            <p:cTn id="67" dur="500" fill="hold"/>
                                            <p:tgtEl>
                                              <p:spTgt spid="24"/>
                                            </p:tgtEl>
                                            <p:attrNameLst>
                                              <p:attrName>ppt_x</p:attrName>
                                            </p:attrNameLst>
                                          </p:cBhvr>
                                          <p:tavLst>
                                            <p:tav tm="0">
                                              <p:val>
                                                <p:strVal val="0-#ppt_w/2"/>
                                              </p:val>
                                            </p:tav>
                                            <p:tav tm="100000">
                                              <p:val>
                                                <p:strVal val="#ppt_x"/>
                                              </p:val>
                                            </p:tav>
                                          </p:tavLst>
                                        </p:anim>
                                        <p:anim calcmode="lin" valueType="num" p14:bounceEnd="50000">
                                          <p:cBhvr additive="base">
                                            <p:cTn id="68" dur="500" fill="hold"/>
                                            <p:tgtEl>
                                              <p:spTgt spid="24"/>
                                            </p:tgtEl>
                                            <p:attrNameLst>
                                              <p:attrName>ppt_y</p:attrName>
                                            </p:attrNameLst>
                                          </p:cBhvr>
                                          <p:tavLst>
                                            <p:tav tm="0">
                                              <p:val>
                                                <p:strVal val="0-#ppt_h/2"/>
                                              </p:val>
                                            </p:tav>
                                            <p:tav tm="100000">
                                              <p:val>
                                                <p:strVal val="#ppt_y"/>
                                              </p:val>
                                            </p:tav>
                                          </p:tavLst>
                                        </p:anim>
                                      </p:childTnLst>
                                    </p:cTn>
                                  </p:par>
                                  <p:par>
                                    <p:cTn id="69" presetID="2" presetClass="entr" presetSubtype="9" fill="hold" grpId="0" nodeType="withEffect" p14:presetBounceEnd="50000">
                                      <p:stCondLst>
                                        <p:cond delay="250"/>
                                      </p:stCondLst>
                                      <p:childTnLst>
                                        <p:set>
                                          <p:cBhvr>
                                            <p:cTn id="70" dur="1" fill="hold">
                                              <p:stCondLst>
                                                <p:cond delay="0"/>
                                              </p:stCondLst>
                                            </p:cTn>
                                            <p:tgtEl>
                                              <p:spTgt spid="23"/>
                                            </p:tgtEl>
                                            <p:attrNameLst>
                                              <p:attrName>style.visibility</p:attrName>
                                            </p:attrNameLst>
                                          </p:cBhvr>
                                          <p:to>
                                            <p:strVal val="visible"/>
                                          </p:to>
                                        </p:set>
                                        <p:anim calcmode="lin" valueType="num" p14:bounceEnd="50000">
                                          <p:cBhvr additive="base">
                                            <p:cTn id="7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7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4" grpId="1" animBg="1"/>
          <p:bldP spid="16" grpId="0" animBg="1"/>
          <p:bldP spid="16" grpId="1" animBg="1"/>
          <p:bldP spid="18" grpId="0" animBg="1"/>
          <p:bldP spid="20" grpId="0" animBg="1"/>
          <p:bldP spid="15" grpId="0" animBg="1"/>
          <p:bldP spid="15" grpId="1" animBg="1"/>
          <p:bldP spid="17" grpId="0" animBg="1"/>
          <p:bldP spid="17" grpId="1" animBg="1"/>
          <p:bldP spid="19" grpId="0" animBg="1"/>
          <p:bldP spid="21"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stCondLst>
                                        <p:cond delay="0"/>
                                      </p:stCondLst>
                                      <p:childTnLst>
                                        <p:animMotion origin="layout" path="M -1.45833E-6 -3.33333E-6 L -0.20091 0.54885 " pathEditMode="relative" rAng="0" ptsTypes="AA">
                                          <p:cBhvr>
                                            <p:cTn id="6" dur="500" fill="hold"/>
                                            <p:tgtEl>
                                              <p:spTgt spid="10"/>
                                            </p:tgtEl>
                                            <p:attrNameLst>
                                              <p:attrName>ppt_x</p:attrName>
                                              <p:attrName>ppt_y</p:attrName>
                                            </p:attrNameLst>
                                          </p:cBhvr>
                                          <p:rCtr x="-10052" y="27431"/>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22" presetClass="entr" presetSubtype="8" fill="hold" grpId="0"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1750"/>
                                </p:stCondLst>
                                <p:childTnLst>
                                  <p:par>
                                    <p:cTn id="25" presetID="22" presetClass="entr" presetSubtype="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par>
                              <p:cTn id="33" fill="hold">
                                <p:stCondLst>
                                  <p:cond delay="250"/>
                                </p:stCondLst>
                                <p:childTnLst>
                                  <p:par>
                                    <p:cTn id="34" presetID="10" presetClass="exit" presetSubtype="0" fill="hold" grpId="1" nodeType="afterEffect">
                                      <p:stCondLst>
                                        <p:cond delay="0"/>
                                      </p:stCondLst>
                                      <p:childTnLst>
                                        <p:animEffect transition="out" filter="fade">
                                          <p:cBhvr>
                                            <p:cTn id="35" dur="250"/>
                                            <p:tgtEl>
                                              <p:spTgt spid="14"/>
                                            </p:tgtEl>
                                          </p:cBhvr>
                                        </p:animEffect>
                                        <p:set>
                                          <p:cBhvr>
                                            <p:cTn id="36" dur="1" fill="hold">
                                              <p:stCondLst>
                                                <p:cond delay="249"/>
                                              </p:stCondLst>
                                            </p:cTn>
                                            <p:tgtEl>
                                              <p:spTgt spid="1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15"/>
                                            </p:tgtEl>
                                          </p:cBhvr>
                                        </p:animEffect>
                                        <p:set>
                                          <p:cBhvr>
                                            <p:cTn id="39" dur="1" fill="hold">
                                              <p:stCondLst>
                                                <p:cond delay="249"/>
                                              </p:stCondLst>
                                            </p:cTn>
                                            <p:tgtEl>
                                              <p:spTgt spid="1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16"/>
                                            </p:tgtEl>
                                          </p:cBhvr>
                                        </p:animEffect>
                                        <p:set>
                                          <p:cBhvr>
                                            <p:cTn id="42" dur="1" fill="hold">
                                              <p:stCondLst>
                                                <p:cond delay="249"/>
                                              </p:stCondLst>
                                            </p:cTn>
                                            <p:tgtEl>
                                              <p:spTgt spid="1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50"/>
                                            <p:tgtEl>
                                              <p:spTgt spid="17"/>
                                            </p:tgtEl>
                                          </p:cBhvr>
                                        </p:animEffect>
                                        <p:set>
                                          <p:cBhvr>
                                            <p:cTn id="45" dur="1" fill="hold">
                                              <p:stCondLst>
                                                <p:cond delay="249"/>
                                              </p:stCondLst>
                                            </p:cTn>
                                            <p:tgtEl>
                                              <p:spTgt spid="1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50"/>
                                            <p:tgtEl>
                                              <p:spTgt spid="13"/>
                                            </p:tgtEl>
                                          </p:cBhvr>
                                        </p:animEffect>
                                        <p:set>
                                          <p:cBhvr>
                                            <p:cTn id="48" dur="1" fill="hold">
                                              <p:stCondLst>
                                                <p:cond delay="249"/>
                                              </p:stCondLst>
                                            </p:cTn>
                                            <p:tgtEl>
                                              <p:spTgt spid="13"/>
                                            </p:tgtEl>
                                            <p:attrNameLst>
                                              <p:attrName>style.visibility</p:attrName>
                                            </p:attrNameLst>
                                          </p:cBhvr>
                                          <p:to>
                                            <p:strVal val="hidden"/>
                                          </p:to>
                                        </p:se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750"/>
                                </p:stCondLst>
                                <p:childTnLst>
                                  <p:par>
                                    <p:cTn id="53" presetID="22" presetClass="entr" presetSubtype="2"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right)">
                                          <p:cBhvr>
                                            <p:cTn id="55" dur="500"/>
                                            <p:tgtEl>
                                              <p:spTgt spid="19"/>
                                            </p:tgtEl>
                                          </p:cBhvr>
                                        </p:animEffect>
                                      </p:childTnLst>
                                    </p:cTn>
                                  </p:par>
                                  <p:par>
                                    <p:cTn id="56" presetID="22" presetClass="entr" presetSubtype="8" fill="hold" grpId="0" nodeType="withEffect">
                                      <p:stCondLst>
                                        <p:cond delay="25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par>
                              <p:cTn id="59" fill="hold">
                                <p:stCondLst>
                                  <p:cond delay="1500"/>
                                </p:stCondLst>
                                <p:childTnLst>
                                  <p:par>
                                    <p:cTn id="60" presetID="22" presetClass="entr" presetSubtype="2"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righ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0-#ppt_h/2"/>
                                              </p:val>
                                            </p:tav>
                                            <p:tav tm="100000">
                                              <p:val>
                                                <p:strVal val="#ppt_y"/>
                                              </p:val>
                                            </p:tav>
                                          </p:tavLst>
                                        </p:anim>
                                      </p:childTnLst>
                                    </p:cTn>
                                  </p:par>
                                  <p:par>
                                    <p:cTn id="69" presetID="2" presetClass="entr" presetSubtype="9" fill="hold" grpId="0" nodeType="withEffect">
                                      <p:stCondLst>
                                        <p:cond delay="25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0-#ppt_w/2"/>
                                              </p:val>
                                            </p:tav>
                                            <p:tav tm="100000">
                                              <p:val>
                                                <p:strVal val="#ppt_x"/>
                                              </p:val>
                                            </p:tav>
                                          </p:tavLst>
                                        </p:anim>
                                        <p:anim calcmode="lin" valueType="num">
                                          <p:cBhvr additive="base">
                                            <p:cTn id="7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4" grpId="1" animBg="1"/>
          <p:bldP spid="16" grpId="0" animBg="1"/>
          <p:bldP spid="16" grpId="1" animBg="1"/>
          <p:bldP spid="18" grpId="0" animBg="1"/>
          <p:bldP spid="20" grpId="0" animBg="1"/>
          <p:bldP spid="15" grpId="0" animBg="1"/>
          <p:bldP spid="15" grpId="1" animBg="1"/>
          <p:bldP spid="17" grpId="0" animBg="1"/>
          <p:bldP spid="17" grpId="1" animBg="1"/>
          <p:bldP spid="19" grpId="0" animBg="1"/>
          <p:bldP spid="21" grpId="0" animBg="1"/>
          <p:bldP spid="23" grpId="0" animBg="1"/>
          <p:bldP spid="2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2B599E9-60AD-48DD-8B98-99A068A1AD2C}"/>
              </a:ext>
            </a:extLst>
          </p:cNvPr>
          <p:cNvGrpSpPr/>
          <p:nvPr/>
        </p:nvGrpSpPr>
        <p:grpSpPr>
          <a:xfrm>
            <a:off x="7097486" y="4655233"/>
            <a:ext cx="4005943" cy="1371600"/>
            <a:chOff x="947057" y="4008717"/>
            <a:chExt cx="4005943" cy="1371600"/>
          </a:xfrm>
          <a:solidFill>
            <a:srgbClr val="FFFFFF"/>
          </a:solidFill>
        </p:grpSpPr>
        <p:sp>
          <p:nvSpPr>
            <p:cNvPr id="38" name="Oval 37">
              <a:extLst>
                <a:ext uri="{FF2B5EF4-FFF2-40B4-BE49-F238E27FC236}">
                  <a16:creationId xmlns:a16="http://schemas.microsoft.com/office/drawing/2014/main" id="{62AB8750-7086-4077-85EB-B3D41D1BD475}"/>
                </a:ext>
              </a:extLst>
            </p:cNvPr>
            <p:cNvSpPr/>
            <p:nvPr/>
          </p:nvSpPr>
          <p:spPr>
            <a:xfrm>
              <a:off x="947057" y="4008717"/>
              <a:ext cx="1371600" cy="1371600"/>
            </a:xfrm>
            <a:prstGeom prst="ellipse">
              <a:avLst/>
            </a:prstGeom>
            <a:grpFill/>
            <a:ln w="57150">
              <a:solidFill>
                <a:srgbClr val="D2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this</a:t>
              </a:r>
            </a:p>
          </p:txBody>
        </p:sp>
        <p:sp>
          <p:nvSpPr>
            <p:cNvPr id="39" name="Oval 38">
              <a:extLst>
                <a:ext uri="{FF2B5EF4-FFF2-40B4-BE49-F238E27FC236}">
                  <a16:creationId xmlns:a16="http://schemas.microsoft.com/office/drawing/2014/main" id="{D09B4916-513A-4159-BF0A-A1CD8A545261}"/>
                </a:ext>
              </a:extLst>
            </p:cNvPr>
            <p:cNvSpPr/>
            <p:nvPr/>
          </p:nvSpPr>
          <p:spPr>
            <a:xfrm>
              <a:off x="3581400" y="4008717"/>
              <a:ext cx="1371600" cy="1371600"/>
            </a:xfrm>
            <a:prstGeom prst="ellipse">
              <a:avLst/>
            </a:prstGeom>
            <a:grpFill/>
            <a:ln w="57150">
              <a:solidFill>
                <a:srgbClr val="D2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that</a:t>
              </a:r>
            </a:p>
          </p:txBody>
        </p:sp>
      </p:grpSp>
      <p:cxnSp>
        <p:nvCxnSpPr>
          <p:cNvPr id="40" name="Straight Arrow Connector 39">
            <a:extLst>
              <a:ext uri="{FF2B5EF4-FFF2-40B4-BE49-F238E27FC236}">
                <a16:creationId xmlns:a16="http://schemas.microsoft.com/office/drawing/2014/main" id="{12CC9328-FD2D-4937-B7D0-D4792C8B5F23}"/>
              </a:ext>
            </a:extLst>
          </p:cNvPr>
          <p:cNvCxnSpPr>
            <a:cxnSpLocks/>
            <a:stCxn id="18" idx="3"/>
            <a:endCxn id="38" idx="7"/>
          </p:cNvCxnSpPr>
          <p:nvPr/>
        </p:nvCxnSpPr>
        <p:spPr>
          <a:xfrm flipH="1">
            <a:off x="8268220" y="3978066"/>
            <a:ext cx="314646" cy="8780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B538A7A-50F3-448A-9154-C6ADF322BBAC}"/>
              </a:ext>
            </a:extLst>
          </p:cNvPr>
          <p:cNvSpPr/>
          <p:nvPr/>
        </p:nvSpPr>
        <p:spPr>
          <a:xfrm>
            <a:off x="2438400" y="2807332"/>
            <a:ext cx="1371600" cy="1371600"/>
          </a:xfrm>
          <a:prstGeom prst="ellipse">
            <a:avLst/>
          </a:prstGeom>
          <a:solidFill>
            <a:srgbClr val="FFFFFF"/>
          </a:solidFill>
          <a:ln w="57150">
            <a:solidFill>
              <a:srgbClr val="D2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this</a:t>
            </a:r>
          </a:p>
        </p:txBody>
      </p:sp>
      <p:sp>
        <p:nvSpPr>
          <p:cNvPr id="18" name="Oval 17">
            <a:extLst>
              <a:ext uri="{FF2B5EF4-FFF2-40B4-BE49-F238E27FC236}">
                <a16:creationId xmlns:a16="http://schemas.microsoft.com/office/drawing/2014/main" id="{4D6ABF98-9608-4A6D-A04B-56571CACA284}"/>
              </a:ext>
            </a:extLst>
          </p:cNvPr>
          <p:cNvSpPr/>
          <p:nvPr/>
        </p:nvSpPr>
        <p:spPr>
          <a:xfrm>
            <a:off x="8382000" y="2807332"/>
            <a:ext cx="1371600" cy="1371600"/>
          </a:xfrm>
          <a:prstGeom prst="ellipse">
            <a:avLst/>
          </a:prstGeom>
          <a:solidFill>
            <a:srgbClr val="FFFFFF"/>
          </a:solidFill>
          <a:ln w="57150">
            <a:solidFill>
              <a:srgbClr val="D2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that</a:t>
            </a:r>
          </a:p>
        </p:txBody>
      </p:sp>
      <p:grpSp>
        <p:nvGrpSpPr>
          <p:cNvPr id="30" name="Group 29">
            <a:extLst>
              <a:ext uri="{FF2B5EF4-FFF2-40B4-BE49-F238E27FC236}">
                <a16:creationId xmlns:a16="http://schemas.microsoft.com/office/drawing/2014/main" id="{E685246C-5C5B-4584-9C0A-3081B2F7309F}"/>
              </a:ext>
            </a:extLst>
          </p:cNvPr>
          <p:cNvGrpSpPr/>
          <p:nvPr/>
        </p:nvGrpSpPr>
        <p:grpSpPr>
          <a:xfrm>
            <a:off x="1121228" y="4655233"/>
            <a:ext cx="4005943" cy="1371600"/>
            <a:chOff x="947057" y="4008717"/>
            <a:chExt cx="4005943" cy="1371600"/>
          </a:xfrm>
          <a:solidFill>
            <a:srgbClr val="FFFFFF"/>
          </a:solidFill>
        </p:grpSpPr>
        <p:sp>
          <p:nvSpPr>
            <p:cNvPr id="29" name="Oval 28">
              <a:extLst>
                <a:ext uri="{FF2B5EF4-FFF2-40B4-BE49-F238E27FC236}">
                  <a16:creationId xmlns:a16="http://schemas.microsoft.com/office/drawing/2014/main" id="{78C3DD9F-3A77-4464-B088-968B91AF797C}"/>
                </a:ext>
              </a:extLst>
            </p:cNvPr>
            <p:cNvSpPr/>
            <p:nvPr/>
          </p:nvSpPr>
          <p:spPr>
            <a:xfrm>
              <a:off x="3581400" y="4008717"/>
              <a:ext cx="1371600" cy="1371600"/>
            </a:xfrm>
            <a:prstGeom prst="ellipse">
              <a:avLst/>
            </a:prstGeom>
            <a:grpFill/>
            <a:ln w="57150">
              <a:solidFill>
                <a:srgbClr val="D2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that</a:t>
              </a:r>
            </a:p>
          </p:txBody>
        </p:sp>
        <p:sp>
          <p:nvSpPr>
            <p:cNvPr id="28" name="Oval 27">
              <a:extLst>
                <a:ext uri="{FF2B5EF4-FFF2-40B4-BE49-F238E27FC236}">
                  <a16:creationId xmlns:a16="http://schemas.microsoft.com/office/drawing/2014/main" id="{7418DE03-1758-45B4-A011-46941D15BDA3}"/>
                </a:ext>
              </a:extLst>
            </p:cNvPr>
            <p:cNvSpPr/>
            <p:nvPr/>
          </p:nvSpPr>
          <p:spPr>
            <a:xfrm>
              <a:off x="947057" y="4008717"/>
              <a:ext cx="1371600" cy="1371600"/>
            </a:xfrm>
            <a:prstGeom prst="ellipse">
              <a:avLst/>
            </a:prstGeom>
            <a:grpFill/>
            <a:ln w="57150">
              <a:solidFill>
                <a:srgbClr val="D2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this</a:t>
              </a:r>
            </a:p>
          </p:txBody>
        </p:sp>
      </p:grpSp>
      <p:cxnSp>
        <p:nvCxnSpPr>
          <p:cNvPr id="26" name="Straight Arrow Connector 25">
            <a:extLst>
              <a:ext uri="{FF2B5EF4-FFF2-40B4-BE49-F238E27FC236}">
                <a16:creationId xmlns:a16="http://schemas.microsoft.com/office/drawing/2014/main" id="{8E74C7CB-9B83-48AD-A1C7-3F6BF6D8CC6C}"/>
              </a:ext>
            </a:extLst>
          </p:cNvPr>
          <p:cNvCxnSpPr>
            <a:cxnSpLocks/>
            <a:stCxn id="5" idx="5"/>
            <a:endCxn id="29" idx="1"/>
          </p:cNvCxnSpPr>
          <p:nvPr/>
        </p:nvCxnSpPr>
        <p:spPr>
          <a:xfrm>
            <a:off x="3609134" y="3978066"/>
            <a:ext cx="347303" cy="8780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923B34-5786-43B9-9D05-0E26D87E9530}"/>
              </a:ext>
            </a:extLst>
          </p:cNvPr>
          <p:cNvCxnSpPr>
            <a:cxnSpLocks/>
            <a:stCxn id="5" idx="3"/>
            <a:endCxn id="28" idx="7"/>
          </p:cNvCxnSpPr>
          <p:nvPr/>
        </p:nvCxnSpPr>
        <p:spPr>
          <a:xfrm flipH="1">
            <a:off x="2291962" y="3978066"/>
            <a:ext cx="347304" cy="8780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7BE3F16-69B2-42D4-8ACB-1F924D217819}"/>
              </a:ext>
            </a:extLst>
          </p:cNvPr>
          <p:cNvCxnSpPr>
            <a:cxnSpLocks/>
            <a:stCxn id="18" idx="5"/>
            <a:endCxn id="39" idx="1"/>
          </p:cNvCxnSpPr>
          <p:nvPr/>
        </p:nvCxnSpPr>
        <p:spPr>
          <a:xfrm>
            <a:off x="9552734" y="3978066"/>
            <a:ext cx="379961" cy="8780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37B5EAE-F7E5-42BD-9CF9-4236C7429CF0}"/>
              </a:ext>
            </a:extLst>
          </p:cNvPr>
          <p:cNvCxnSpPr>
            <a:cxnSpLocks/>
            <a:stCxn id="4" idx="3"/>
            <a:endCxn id="5" idx="7"/>
          </p:cNvCxnSpPr>
          <p:nvPr/>
        </p:nvCxnSpPr>
        <p:spPr>
          <a:xfrm flipH="1">
            <a:off x="3609134" y="1846263"/>
            <a:ext cx="1524695" cy="11619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7C06303-1A43-4AEB-BD17-3ACB1EEFA718}"/>
              </a:ext>
            </a:extLst>
          </p:cNvPr>
          <p:cNvSpPr/>
          <p:nvPr/>
        </p:nvSpPr>
        <p:spPr>
          <a:xfrm>
            <a:off x="3739762" y="2222173"/>
            <a:ext cx="1534886" cy="424543"/>
          </a:xfrm>
          <a:prstGeom prst="roundRect">
            <a:avLst/>
          </a:prstGeom>
          <a:solidFill>
            <a:srgbClr val="D266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A Condition</a:t>
            </a:r>
          </a:p>
        </p:txBody>
      </p:sp>
      <p:cxnSp>
        <p:nvCxnSpPr>
          <p:cNvPr id="19" name="Straight Arrow Connector 18">
            <a:extLst>
              <a:ext uri="{FF2B5EF4-FFF2-40B4-BE49-F238E27FC236}">
                <a16:creationId xmlns:a16="http://schemas.microsoft.com/office/drawing/2014/main" id="{BF651FEF-9577-4A16-BD0B-5DD50CDBFE24}"/>
              </a:ext>
            </a:extLst>
          </p:cNvPr>
          <p:cNvCxnSpPr>
            <a:cxnSpLocks/>
            <a:stCxn id="4" idx="5"/>
            <a:endCxn id="18" idx="1"/>
          </p:cNvCxnSpPr>
          <p:nvPr/>
        </p:nvCxnSpPr>
        <p:spPr>
          <a:xfrm>
            <a:off x="7058170" y="1846263"/>
            <a:ext cx="1524696" cy="11619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EF6D896-65FF-4DB4-B59B-20C9C7DE8222}"/>
              </a:ext>
            </a:extLst>
          </p:cNvPr>
          <p:cNvSpPr/>
          <p:nvPr/>
        </p:nvSpPr>
        <p:spPr>
          <a:xfrm>
            <a:off x="7190534" y="2222173"/>
            <a:ext cx="1534886" cy="424543"/>
          </a:xfrm>
          <a:prstGeom prst="roundRect">
            <a:avLst/>
          </a:prstGeom>
          <a:solidFill>
            <a:srgbClr val="D266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B Condition</a:t>
            </a:r>
          </a:p>
        </p:txBody>
      </p:sp>
      <p:sp>
        <p:nvSpPr>
          <p:cNvPr id="3" name="Title 4">
            <a:extLst>
              <a:ext uri="{FF2B5EF4-FFF2-40B4-BE49-F238E27FC236}">
                <a16:creationId xmlns:a16="http://schemas.microsoft.com/office/drawing/2014/main" id="{4A0CA2C6-BE15-7E30-404B-A319575C5DC3}"/>
              </a:ext>
            </a:extLst>
          </p:cNvPr>
          <p:cNvSpPr>
            <a:spLocks noGrp="1"/>
          </p:cNvSpPr>
          <p:nvPr>
            <p:ph type="title"/>
          </p:nvPr>
        </p:nvSpPr>
        <p:spPr>
          <a:xfrm>
            <a:off x="0" y="0"/>
            <a:ext cx="9813839" cy="795130"/>
          </a:xfrm>
        </p:spPr>
        <p:txBody>
          <a:bodyPr/>
          <a:lstStyle/>
          <a:p>
            <a:pPr algn="l"/>
            <a:r>
              <a:rPr lang="en-US" dirty="0" err="1"/>
              <a:t>ELI5</a:t>
            </a:r>
            <a:r>
              <a:rPr lang="en-US" dirty="0"/>
              <a:t>: What is Good Old-Fashioned AI?</a:t>
            </a:r>
          </a:p>
        </p:txBody>
      </p:sp>
      <p:sp>
        <p:nvSpPr>
          <p:cNvPr id="4" name="Oval 3">
            <a:extLst>
              <a:ext uri="{FF2B5EF4-FFF2-40B4-BE49-F238E27FC236}">
                <a16:creationId xmlns:a16="http://schemas.microsoft.com/office/drawing/2014/main" id="{01FD2A29-4BF1-4421-A634-BA5EA82BB1D8}"/>
              </a:ext>
            </a:extLst>
          </p:cNvPr>
          <p:cNvSpPr/>
          <p:nvPr/>
        </p:nvSpPr>
        <p:spPr>
          <a:xfrm>
            <a:off x="4735285" y="789451"/>
            <a:ext cx="2721429" cy="1238132"/>
          </a:xfrm>
          <a:prstGeom prst="ellipse">
            <a:avLst/>
          </a:prstGeom>
          <a:solidFill>
            <a:srgbClr val="FFFFFF"/>
          </a:solidFill>
          <a:ln w="57150">
            <a:solidFill>
              <a:srgbClr val="D2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Homework Problem</a:t>
            </a:r>
          </a:p>
        </p:txBody>
      </p:sp>
    </p:spTree>
    <p:extLst>
      <p:ext uri="{BB962C8B-B14F-4D97-AF65-F5344CB8AC3E}">
        <p14:creationId xmlns:p14="http://schemas.microsoft.com/office/powerpoint/2010/main" val="3957223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long hair&#10;&#10;Description automatically generated with low confidence">
            <a:extLst>
              <a:ext uri="{FF2B5EF4-FFF2-40B4-BE49-F238E27FC236}">
                <a16:creationId xmlns:a16="http://schemas.microsoft.com/office/drawing/2014/main" id="{EA2D085B-2EC3-402F-ADF3-57761C57E0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61256"/>
            <a:ext cx="12192000" cy="6204857"/>
          </a:xfrm>
          <a:prstGeom prst="rect">
            <a:avLst/>
          </a:prstGeom>
        </p:spPr>
      </p:pic>
      <p:sp>
        <p:nvSpPr>
          <p:cNvPr id="5" name="Speech Bubble: Oval 4">
            <a:extLst>
              <a:ext uri="{FF2B5EF4-FFF2-40B4-BE49-F238E27FC236}">
                <a16:creationId xmlns:a16="http://schemas.microsoft.com/office/drawing/2014/main" id="{73BA7470-D4CD-4EFC-9674-DD13D8957E3D}"/>
              </a:ext>
            </a:extLst>
          </p:cNvPr>
          <p:cNvSpPr/>
          <p:nvPr/>
        </p:nvSpPr>
        <p:spPr bwMode="auto">
          <a:xfrm>
            <a:off x="500744" y="602039"/>
            <a:ext cx="4352684" cy="2761645"/>
          </a:xfrm>
          <a:prstGeom prst="wedgeEllipseCallout">
            <a:avLst>
              <a:gd name="adj1" fmla="val 72232"/>
              <a:gd name="adj2" fmla="val 21885"/>
            </a:avLst>
          </a:prstGeom>
          <a:solidFill>
            <a:srgbClr val="C6DAF2"/>
          </a:solidFill>
          <a:ln w="76200" cap="sq" cmpd="sng" algn="ctr">
            <a:solidFill>
              <a:schemeClr val="tx1"/>
            </a:solidFill>
            <a:prstDash val="solid"/>
            <a:round/>
            <a:headEnd type="none" w="med" len="med"/>
            <a:tailEnd type="none" w="med" len="med"/>
          </a:ln>
          <a:effectLst>
            <a:glow rad="127000">
              <a:schemeClr val="bg1">
                <a:alpha val="35000"/>
              </a:schemeClr>
            </a:glow>
            <a:outerShdw blurRad="101600" sx="102000" sy="102000" algn="ctr" rotWithShape="0">
              <a:prstClr val="black">
                <a:alpha val="64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That’s not the AI we’re looking for!</a:t>
            </a:r>
            <a:endParaRPr kumimoji="0" lang="en-US" sz="4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63556035-684C-4677-B35C-ECE97DD21A90}"/>
              </a:ext>
            </a:extLst>
          </p:cNvPr>
          <p:cNvSpPr/>
          <p:nvPr/>
        </p:nvSpPr>
        <p:spPr>
          <a:xfrm>
            <a:off x="-65314" y="4082143"/>
            <a:ext cx="12322628" cy="1469571"/>
          </a:xfrm>
          <a:prstGeom prst="rect">
            <a:avLst/>
          </a:prstGeom>
          <a:solidFill>
            <a:srgbClr val="281E23"/>
          </a:solidFill>
          <a:ln>
            <a:solidFill>
              <a:schemeClr val="tx1"/>
            </a:solidFill>
          </a:ln>
          <a:effectLst>
            <a:outerShdw blurRad="508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“Artificial intelligence is whatever hasn’t been done yet.”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Tesler’s</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Theorem</a:t>
            </a:r>
          </a:p>
        </p:txBody>
      </p:sp>
    </p:spTree>
    <p:extLst>
      <p:ext uri="{BB962C8B-B14F-4D97-AF65-F5344CB8AC3E}">
        <p14:creationId xmlns:p14="http://schemas.microsoft.com/office/powerpoint/2010/main" val="2351856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CDF9349-6ACE-2885-9E07-FC43A06CC28A}"/>
              </a:ext>
            </a:extLst>
          </p:cNvPr>
          <p:cNvGrpSpPr/>
          <p:nvPr/>
        </p:nvGrpSpPr>
        <p:grpSpPr>
          <a:xfrm>
            <a:off x="473940" y="1318097"/>
            <a:ext cx="3566160" cy="2792553"/>
            <a:chOff x="473940" y="1318097"/>
            <a:chExt cx="3566160" cy="2792553"/>
          </a:xfrm>
        </p:grpSpPr>
        <p:pic>
          <p:nvPicPr>
            <p:cNvPr id="12" name="Programmer" descr="A picture containing grass&#10;&#10;Description automatically generated">
              <a:extLst>
                <a:ext uri="{FF2B5EF4-FFF2-40B4-BE49-F238E27FC236}">
                  <a16:creationId xmlns:a16="http://schemas.microsoft.com/office/drawing/2014/main" id="{47B49C9F-A624-4C67-8DCD-F3C27E27B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605" y="1318097"/>
              <a:ext cx="3291840" cy="2194560"/>
            </a:xfrm>
            <a:prstGeom prst="rect">
              <a:avLst/>
            </a:prstGeom>
            <a:ln w="76200">
              <a:solidFill>
                <a:srgbClr val="FFFFFF"/>
              </a:solidFill>
              <a:miter lim="800000"/>
            </a:ln>
            <a:effectLst>
              <a:glow rad="88900">
                <a:srgbClr val="000000"/>
              </a:glow>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BE0E4627-058D-449B-A4E6-F8C2F8F0FE82}"/>
                </a:ext>
              </a:extLst>
            </p:cNvPr>
            <p:cNvSpPr txBox="1"/>
            <p:nvPr/>
          </p:nvSpPr>
          <p:spPr>
            <a:xfrm>
              <a:off x="473940" y="3679763"/>
              <a:ext cx="3566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Good Old-Fashioned AI </a:t>
              </a:r>
            </a:p>
          </p:txBody>
        </p:sp>
      </p:grpSp>
      <p:sp>
        <p:nvSpPr>
          <p:cNvPr id="9" name="Mask">
            <a:extLst>
              <a:ext uri="{FF2B5EF4-FFF2-40B4-BE49-F238E27FC236}">
                <a16:creationId xmlns:a16="http://schemas.microsoft.com/office/drawing/2014/main" id="{C7E93A54-1775-4BB5-2215-290662D3B808}"/>
              </a:ext>
            </a:extLst>
          </p:cNvPr>
          <p:cNvSpPr/>
          <p:nvPr/>
        </p:nvSpPr>
        <p:spPr>
          <a:xfrm>
            <a:off x="233588" y="1012386"/>
            <a:ext cx="3979183" cy="276468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1CE00B50-B69E-2FCD-43CA-AA8D8E58B7E1}"/>
              </a:ext>
            </a:extLst>
          </p:cNvPr>
          <p:cNvGrpSpPr/>
          <p:nvPr/>
        </p:nvGrpSpPr>
        <p:grpSpPr>
          <a:xfrm>
            <a:off x="4212771" y="684750"/>
            <a:ext cx="7556186" cy="3425900"/>
            <a:chOff x="4212771" y="684750"/>
            <a:chExt cx="7556186" cy="3425900"/>
          </a:xfrm>
        </p:grpSpPr>
        <p:pic>
          <p:nvPicPr>
            <p:cNvPr id="14" name="Shrug">
              <a:extLst>
                <a:ext uri="{FF2B5EF4-FFF2-40B4-BE49-F238E27FC236}">
                  <a16:creationId xmlns:a16="http://schemas.microsoft.com/office/drawing/2014/main" id="{FF2C06EB-4A9E-4128-8519-6D9EFB31DA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341" r="-6341"/>
            <a:stretch/>
          </p:blipFill>
          <p:spPr>
            <a:xfrm>
              <a:off x="8337555" y="1318097"/>
              <a:ext cx="3291840" cy="2194560"/>
            </a:xfrm>
            <a:prstGeom prst="rect">
              <a:avLst/>
            </a:prstGeom>
            <a:solidFill>
              <a:srgbClr val="115E7D"/>
            </a:solidFill>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13" name="Person Data" descr="A picture containing text, toy, vector graphics, doll&#10;&#10;Description automatically generated">
              <a:extLst>
                <a:ext uri="{FF2B5EF4-FFF2-40B4-BE49-F238E27FC236}">
                  <a16:creationId xmlns:a16="http://schemas.microsoft.com/office/drawing/2014/main" id="{A5B4AC43-6EBC-4105-854B-7536A01C07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a:stretch/>
          </p:blipFill>
          <p:spPr>
            <a:xfrm>
              <a:off x="4450081" y="1318097"/>
              <a:ext cx="3291839" cy="2194560"/>
            </a:xfrm>
            <a:prstGeom prst="rect">
              <a:avLst/>
            </a:prstGeom>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18" name="Picture 17" descr="Icon&#10;&#10;Description automatically generated">
              <a:extLst>
                <a:ext uri="{FF2B5EF4-FFF2-40B4-BE49-F238E27FC236}">
                  <a16:creationId xmlns:a16="http://schemas.microsoft.com/office/drawing/2014/main" id="{219E66C7-1338-4B59-9168-CFD1E737EA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6662593" y="684750"/>
              <a:ext cx="940127" cy="939392"/>
            </a:xfrm>
            <a:prstGeom prst="rect">
              <a:avLst/>
            </a:prstGeom>
            <a:effectLst>
              <a:glow rad="101600">
                <a:srgbClr val="000000">
                  <a:alpha val="75000"/>
                </a:srgbClr>
              </a:glow>
            </a:effectLst>
          </p:spPr>
        </p:pic>
        <p:pic>
          <p:nvPicPr>
            <p:cNvPr id="20" name="Picture 19" descr="Icon&#10;&#10;Description automatically generated">
              <a:extLst>
                <a:ext uri="{FF2B5EF4-FFF2-40B4-BE49-F238E27FC236}">
                  <a16:creationId xmlns:a16="http://schemas.microsoft.com/office/drawing/2014/main" id="{80B3E4E9-3D79-4FF5-9752-AF006025D9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10567186" y="684750"/>
              <a:ext cx="940127" cy="939392"/>
            </a:xfrm>
            <a:prstGeom prst="rect">
              <a:avLst/>
            </a:prstGeom>
            <a:effectLst>
              <a:glow rad="101600">
                <a:srgbClr val="000000">
                  <a:alpha val="75000"/>
                </a:srgbClr>
              </a:glow>
            </a:effectLst>
          </p:spPr>
        </p:pic>
        <p:sp>
          <p:nvSpPr>
            <p:cNvPr id="15" name="TextBox 14">
              <a:extLst>
                <a:ext uri="{FF2B5EF4-FFF2-40B4-BE49-F238E27FC236}">
                  <a16:creationId xmlns:a16="http://schemas.microsoft.com/office/drawing/2014/main" id="{DE1A8D73-1747-4A0F-BAF3-1CEDC401EE0F}"/>
                </a:ext>
              </a:extLst>
            </p:cNvPr>
            <p:cNvSpPr txBox="1"/>
            <p:nvPr/>
          </p:nvSpPr>
          <p:spPr>
            <a:xfrm>
              <a:off x="4212771" y="3679763"/>
              <a:ext cx="379558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(Shallow) Machine Learning</a:t>
              </a:r>
            </a:p>
          </p:txBody>
        </p:sp>
        <p:sp>
          <p:nvSpPr>
            <p:cNvPr id="16" name="TextBox 15">
              <a:extLst>
                <a:ext uri="{FF2B5EF4-FFF2-40B4-BE49-F238E27FC236}">
                  <a16:creationId xmlns:a16="http://schemas.microsoft.com/office/drawing/2014/main" id="{58F0C44D-0B15-4657-8B2A-B5F406B8E436}"/>
                </a:ext>
              </a:extLst>
            </p:cNvPr>
            <p:cNvSpPr txBox="1"/>
            <p:nvPr/>
          </p:nvSpPr>
          <p:spPr>
            <a:xfrm>
              <a:off x="8202797" y="3679763"/>
              <a:ext cx="3566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Deep Learning</a:t>
              </a:r>
            </a:p>
          </p:txBody>
        </p:sp>
      </p:grpSp>
      <p:sp>
        <p:nvSpPr>
          <p:cNvPr id="4" name="Oval 3">
            <a:extLst>
              <a:ext uri="{FF2B5EF4-FFF2-40B4-BE49-F238E27FC236}">
                <a16:creationId xmlns:a16="http://schemas.microsoft.com/office/drawing/2014/main" id="{EB34CF5D-F1A7-CD81-6E9E-2DB28E9F32F9}"/>
              </a:ext>
            </a:extLst>
          </p:cNvPr>
          <p:cNvSpPr/>
          <p:nvPr/>
        </p:nvSpPr>
        <p:spPr>
          <a:xfrm>
            <a:off x="3971636" y="1096363"/>
            <a:ext cx="7948709" cy="3345007"/>
          </a:xfrm>
          <a:custGeom>
            <a:avLst/>
            <a:gdLst>
              <a:gd name="connsiteX0" fmla="*/ 0 w 7948709"/>
              <a:gd name="connsiteY0" fmla="*/ 1672504 h 3345007"/>
              <a:gd name="connsiteX1" fmla="*/ 3974355 w 7948709"/>
              <a:gd name="connsiteY1" fmla="*/ 0 h 3345007"/>
              <a:gd name="connsiteX2" fmla="*/ 7948710 w 7948709"/>
              <a:gd name="connsiteY2" fmla="*/ 1672504 h 3345007"/>
              <a:gd name="connsiteX3" fmla="*/ 3974355 w 7948709"/>
              <a:gd name="connsiteY3" fmla="*/ 3345008 h 3345007"/>
              <a:gd name="connsiteX4" fmla="*/ 0 w 7948709"/>
              <a:gd name="connsiteY4" fmla="*/ 1672504 h 3345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8709" h="3345007" extrusionOk="0">
                <a:moveTo>
                  <a:pt x="0" y="1672504"/>
                </a:moveTo>
                <a:cubicBezTo>
                  <a:pt x="-186724" y="1045289"/>
                  <a:pt x="1891962" y="-98315"/>
                  <a:pt x="3974355" y="0"/>
                </a:cubicBezTo>
                <a:cubicBezTo>
                  <a:pt x="6209396" y="57057"/>
                  <a:pt x="8037932" y="682812"/>
                  <a:pt x="7948710" y="1672504"/>
                </a:cubicBezTo>
                <a:cubicBezTo>
                  <a:pt x="7967892" y="2500184"/>
                  <a:pt x="6205903" y="3376405"/>
                  <a:pt x="3974355" y="3345008"/>
                </a:cubicBezTo>
                <a:cubicBezTo>
                  <a:pt x="1776879" y="3361498"/>
                  <a:pt x="-23395" y="2573208"/>
                  <a:pt x="0" y="1672504"/>
                </a:cubicBezTo>
                <a:close/>
              </a:path>
            </a:pathLst>
          </a:custGeom>
          <a:noFill/>
          <a:ln w="98425">
            <a:solidFill>
              <a:srgbClr val="F77B0B"/>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c 5">
            <a:extLst>
              <a:ext uri="{FF2B5EF4-FFF2-40B4-BE49-F238E27FC236}">
                <a16:creationId xmlns:a16="http://schemas.microsoft.com/office/drawing/2014/main" id="{9392DD1F-5604-A384-4D7B-7D6AC7AC1BA3}"/>
              </a:ext>
            </a:extLst>
          </p:cNvPr>
          <p:cNvSpPr/>
          <p:nvPr/>
        </p:nvSpPr>
        <p:spPr>
          <a:xfrm>
            <a:off x="3694545" y="1110227"/>
            <a:ext cx="8355941" cy="3131901"/>
          </a:xfrm>
          <a:custGeom>
            <a:avLst/>
            <a:gdLst>
              <a:gd name="connsiteX0" fmla="*/ 4787647 w 8355941"/>
              <a:gd name="connsiteY0" fmla="*/ 16763 h 3131901"/>
              <a:gd name="connsiteX1" fmla="*/ 8216599 w 8355941"/>
              <a:gd name="connsiteY1" fmla="*/ 1967003 h 3131901"/>
              <a:gd name="connsiteX2" fmla="*/ 4457402 w 8355941"/>
              <a:gd name="connsiteY2" fmla="*/ 3128396 h 3131901"/>
              <a:gd name="connsiteX3" fmla="*/ 1628677 w 8355941"/>
              <a:gd name="connsiteY3" fmla="*/ 2806602 h 3131901"/>
              <a:gd name="connsiteX4" fmla="*/ 2138536 w 8355941"/>
              <a:gd name="connsiteY4" fmla="*/ 2558472 h 3131901"/>
              <a:gd name="connsiteX5" fmla="*/ 2597409 w 8355941"/>
              <a:gd name="connsiteY5" fmla="*/ 2335155 h 3131901"/>
              <a:gd name="connsiteX6" fmla="*/ 3081775 w 8355941"/>
              <a:gd name="connsiteY6" fmla="*/ 2099431 h 3131901"/>
              <a:gd name="connsiteX7" fmla="*/ 3515155 w 8355941"/>
              <a:gd name="connsiteY7" fmla="*/ 1888520 h 3131901"/>
              <a:gd name="connsiteX8" fmla="*/ 4177971 w 8355941"/>
              <a:gd name="connsiteY8" fmla="*/ 1565951 h 3131901"/>
              <a:gd name="connsiteX9" fmla="*/ 4387293 w 8355941"/>
              <a:gd name="connsiteY9" fmla="*/ 1034063 h 3131901"/>
              <a:gd name="connsiteX10" fmla="*/ 4578325 w 8355941"/>
              <a:gd name="connsiteY10" fmla="*/ 548651 h 3131901"/>
              <a:gd name="connsiteX11" fmla="*/ 4787647 w 8355941"/>
              <a:gd name="connsiteY11" fmla="*/ 16763 h 3131901"/>
              <a:gd name="connsiteX0" fmla="*/ 4787647 w 8355941"/>
              <a:gd name="connsiteY0" fmla="*/ 16763 h 3131901"/>
              <a:gd name="connsiteX1" fmla="*/ 8216599 w 8355941"/>
              <a:gd name="connsiteY1" fmla="*/ 1967003 h 3131901"/>
              <a:gd name="connsiteX2" fmla="*/ 4457402 w 8355941"/>
              <a:gd name="connsiteY2" fmla="*/ 3128396 h 3131901"/>
              <a:gd name="connsiteX3" fmla="*/ 1628677 w 8355941"/>
              <a:gd name="connsiteY3" fmla="*/ 2806602 h 3131901"/>
            </a:gdLst>
            <a:ahLst/>
            <a:cxnLst>
              <a:cxn ang="0">
                <a:pos x="connsiteX0" y="connsiteY0"/>
              </a:cxn>
              <a:cxn ang="0">
                <a:pos x="connsiteX1" y="connsiteY1"/>
              </a:cxn>
              <a:cxn ang="0">
                <a:pos x="connsiteX2" y="connsiteY2"/>
              </a:cxn>
              <a:cxn ang="0">
                <a:pos x="connsiteX3" y="connsiteY3"/>
              </a:cxn>
            </a:cxnLst>
            <a:rect l="l" t="t" r="r" b="b"/>
            <a:pathLst>
              <a:path w="8355941" h="3131901" stroke="0" extrusionOk="0">
                <a:moveTo>
                  <a:pt x="4787647" y="16763"/>
                </a:moveTo>
                <a:cubicBezTo>
                  <a:pt x="7219832" y="207747"/>
                  <a:pt x="8926521" y="1001333"/>
                  <a:pt x="8216599" y="1967003"/>
                </a:cubicBezTo>
                <a:cubicBezTo>
                  <a:pt x="7984478" y="2939218"/>
                  <a:pt x="6444080" y="2936445"/>
                  <a:pt x="4457402" y="3128396"/>
                </a:cubicBezTo>
                <a:cubicBezTo>
                  <a:pt x="3476592" y="2977631"/>
                  <a:pt x="2475727" y="3074068"/>
                  <a:pt x="1628677" y="2806602"/>
                </a:cubicBezTo>
                <a:cubicBezTo>
                  <a:pt x="1780704" y="2705045"/>
                  <a:pt x="1928242" y="2657186"/>
                  <a:pt x="2138536" y="2558472"/>
                </a:cubicBezTo>
                <a:cubicBezTo>
                  <a:pt x="2348830" y="2459758"/>
                  <a:pt x="2450688" y="2417507"/>
                  <a:pt x="2597409" y="2335155"/>
                </a:cubicBezTo>
                <a:cubicBezTo>
                  <a:pt x="2744130" y="2252803"/>
                  <a:pt x="2969804" y="2160955"/>
                  <a:pt x="3081775" y="2099431"/>
                </a:cubicBezTo>
                <a:cubicBezTo>
                  <a:pt x="3193746" y="2037907"/>
                  <a:pt x="3313066" y="2004191"/>
                  <a:pt x="3515155" y="1888520"/>
                </a:cubicBezTo>
                <a:cubicBezTo>
                  <a:pt x="3717245" y="1772850"/>
                  <a:pt x="3924719" y="1664581"/>
                  <a:pt x="4177971" y="1565951"/>
                </a:cubicBezTo>
                <a:cubicBezTo>
                  <a:pt x="4273082" y="1395953"/>
                  <a:pt x="4359336" y="1150137"/>
                  <a:pt x="4387293" y="1034063"/>
                </a:cubicBezTo>
                <a:cubicBezTo>
                  <a:pt x="4415250" y="917989"/>
                  <a:pt x="4510034" y="722513"/>
                  <a:pt x="4578325" y="548651"/>
                </a:cubicBezTo>
                <a:cubicBezTo>
                  <a:pt x="4646615" y="374788"/>
                  <a:pt x="4681150" y="272874"/>
                  <a:pt x="4787647" y="16763"/>
                </a:cubicBezTo>
                <a:close/>
              </a:path>
              <a:path w="8355941" h="3131901" fill="none" extrusionOk="0">
                <a:moveTo>
                  <a:pt x="4787647" y="16763"/>
                </a:moveTo>
                <a:cubicBezTo>
                  <a:pt x="7232693" y="43018"/>
                  <a:pt x="9041386" y="1208223"/>
                  <a:pt x="8216599" y="1967003"/>
                </a:cubicBezTo>
                <a:cubicBezTo>
                  <a:pt x="7678778" y="2432863"/>
                  <a:pt x="6562045" y="2947945"/>
                  <a:pt x="4457402" y="3128396"/>
                </a:cubicBezTo>
                <a:cubicBezTo>
                  <a:pt x="3526911" y="3123189"/>
                  <a:pt x="2601871" y="3126371"/>
                  <a:pt x="1628677" y="2806602"/>
                </a:cubicBezTo>
              </a:path>
            </a:pathLst>
          </a:custGeom>
          <a:noFill/>
          <a:ln w="98425" cap="rnd">
            <a:solidFill>
              <a:srgbClr val="F77B0B"/>
            </a:solidFill>
            <a:round/>
            <a:extLst>
              <a:ext uri="{C807C97D-BFC1-408E-A445-0C87EB9F89A2}">
                <ask:lineSketchStyleProps xmlns:ask="http://schemas.microsoft.com/office/drawing/2018/sketchyshapes" sd="3809068511">
                  <a:prstGeom prst="arc">
                    <a:avLst>
                      <a:gd name="adj1" fmla="val 17488915"/>
                      <a:gd name="adj2" fmla="val 92429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Up 7">
            <a:extLst>
              <a:ext uri="{FF2B5EF4-FFF2-40B4-BE49-F238E27FC236}">
                <a16:creationId xmlns:a16="http://schemas.microsoft.com/office/drawing/2014/main" id="{612C531D-1C56-2F7E-29A0-36A73E77BCBC}"/>
              </a:ext>
            </a:extLst>
          </p:cNvPr>
          <p:cNvSpPr/>
          <p:nvPr/>
        </p:nvSpPr>
        <p:spPr bwMode="auto">
          <a:xfrm>
            <a:off x="7477552" y="3823952"/>
            <a:ext cx="1191748" cy="1234836"/>
          </a:xfrm>
          <a:custGeom>
            <a:avLst/>
            <a:gdLst>
              <a:gd name="connsiteX0" fmla="*/ 0 w 1191748"/>
              <a:gd name="connsiteY0" fmla="*/ 595874 h 1234836"/>
              <a:gd name="connsiteX1" fmla="*/ 291978 w 1191748"/>
              <a:gd name="connsiteY1" fmla="*/ 303896 h 1234836"/>
              <a:gd name="connsiteX2" fmla="*/ 595874 w 1191748"/>
              <a:gd name="connsiteY2" fmla="*/ 0 h 1234836"/>
              <a:gd name="connsiteX3" fmla="*/ 875935 w 1191748"/>
              <a:gd name="connsiteY3" fmla="*/ 280061 h 1234836"/>
              <a:gd name="connsiteX4" fmla="*/ 1191748 w 1191748"/>
              <a:gd name="connsiteY4" fmla="*/ 595874 h 1234836"/>
              <a:gd name="connsiteX5" fmla="*/ 893811 w 1191748"/>
              <a:gd name="connsiteY5" fmla="*/ 595874 h 1234836"/>
              <a:gd name="connsiteX6" fmla="*/ 893811 w 1191748"/>
              <a:gd name="connsiteY6" fmla="*/ 1234836 h 1234836"/>
              <a:gd name="connsiteX7" fmla="*/ 297937 w 1191748"/>
              <a:gd name="connsiteY7" fmla="*/ 1234836 h 1234836"/>
              <a:gd name="connsiteX8" fmla="*/ 297937 w 1191748"/>
              <a:gd name="connsiteY8" fmla="*/ 595874 h 1234836"/>
              <a:gd name="connsiteX9" fmla="*/ 0 w 1191748"/>
              <a:gd name="connsiteY9" fmla="*/ 595874 h 123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748" h="1234836" fill="none" extrusionOk="0">
                <a:moveTo>
                  <a:pt x="0" y="595874"/>
                </a:moveTo>
                <a:cubicBezTo>
                  <a:pt x="83642" y="490014"/>
                  <a:pt x="166441" y="406668"/>
                  <a:pt x="291978" y="303896"/>
                </a:cubicBezTo>
                <a:cubicBezTo>
                  <a:pt x="417515" y="201124"/>
                  <a:pt x="494382" y="104231"/>
                  <a:pt x="595874" y="0"/>
                </a:cubicBezTo>
                <a:cubicBezTo>
                  <a:pt x="711590" y="123734"/>
                  <a:pt x="784811" y="210931"/>
                  <a:pt x="875935" y="280061"/>
                </a:cubicBezTo>
                <a:cubicBezTo>
                  <a:pt x="967059" y="349191"/>
                  <a:pt x="1069401" y="475226"/>
                  <a:pt x="1191748" y="595874"/>
                </a:cubicBezTo>
                <a:cubicBezTo>
                  <a:pt x="1080359" y="604429"/>
                  <a:pt x="988281" y="607745"/>
                  <a:pt x="893811" y="595874"/>
                </a:cubicBezTo>
                <a:cubicBezTo>
                  <a:pt x="893003" y="729339"/>
                  <a:pt x="916498" y="923398"/>
                  <a:pt x="893811" y="1234836"/>
                </a:cubicBezTo>
                <a:cubicBezTo>
                  <a:pt x="709739" y="1242986"/>
                  <a:pt x="587221" y="1215540"/>
                  <a:pt x="297937" y="1234836"/>
                </a:cubicBezTo>
                <a:cubicBezTo>
                  <a:pt x="322855" y="1004024"/>
                  <a:pt x="295350" y="816604"/>
                  <a:pt x="297937" y="595874"/>
                </a:cubicBezTo>
                <a:cubicBezTo>
                  <a:pt x="152356" y="590489"/>
                  <a:pt x="131095" y="581883"/>
                  <a:pt x="0" y="595874"/>
                </a:cubicBezTo>
                <a:close/>
              </a:path>
              <a:path w="1191748" h="1234836" stroke="0" extrusionOk="0">
                <a:moveTo>
                  <a:pt x="0" y="595874"/>
                </a:moveTo>
                <a:cubicBezTo>
                  <a:pt x="143423" y="453141"/>
                  <a:pt x="156637" y="413991"/>
                  <a:pt x="297937" y="297937"/>
                </a:cubicBezTo>
                <a:cubicBezTo>
                  <a:pt x="439237" y="181883"/>
                  <a:pt x="475068" y="129422"/>
                  <a:pt x="595874" y="0"/>
                </a:cubicBezTo>
                <a:cubicBezTo>
                  <a:pt x="698611" y="102577"/>
                  <a:pt x="797457" y="220305"/>
                  <a:pt x="893811" y="297937"/>
                </a:cubicBezTo>
                <a:cubicBezTo>
                  <a:pt x="990165" y="375569"/>
                  <a:pt x="1081786" y="459124"/>
                  <a:pt x="1191748" y="595874"/>
                </a:cubicBezTo>
                <a:cubicBezTo>
                  <a:pt x="1119147" y="598707"/>
                  <a:pt x="1016112" y="610257"/>
                  <a:pt x="893811" y="595874"/>
                </a:cubicBezTo>
                <a:cubicBezTo>
                  <a:pt x="893266" y="737324"/>
                  <a:pt x="895156" y="991100"/>
                  <a:pt x="893811" y="1234836"/>
                </a:cubicBezTo>
                <a:cubicBezTo>
                  <a:pt x="731700" y="1220462"/>
                  <a:pt x="519338" y="1237137"/>
                  <a:pt x="297937" y="1234836"/>
                </a:cubicBezTo>
                <a:cubicBezTo>
                  <a:pt x="321682" y="1105738"/>
                  <a:pt x="299313" y="837212"/>
                  <a:pt x="297937" y="595874"/>
                </a:cubicBezTo>
                <a:cubicBezTo>
                  <a:pt x="181927" y="596629"/>
                  <a:pt x="91370" y="607105"/>
                  <a:pt x="0" y="595874"/>
                </a:cubicBezTo>
                <a:close/>
              </a:path>
            </a:pathLst>
          </a:custGeom>
          <a:solidFill>
            <a:srgbClr val="F77B0B"/>
          </a:solidFill>
          <a:ln w="98425">
            <a:noFill/>
            <a:extLst>
              <a:ext uri="{C807C97D-BFC1-408E-A445-0C87EB9F89A2}">
                <ask:lineSketchStyleProps xmlns:ask="http://schemas.microsoft.com/office/drawing/2018/sketchyshapes" sd="465237108">
                  <a:prstGeom prst="upArrow">
                    <a:avLst/>
                  </a:prstGeom>
                  <ask:type>
                    <ask:lineSketchFreehand/>
                  </ask:type>
                </ask:lineSketchStyleProps>
              </a:ext>
            </a:extLst>
          </a:ln>
          <a:effectLst>
            <a:glow rad="101600">
              <a:srgbClr val="0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89C960-8FAC-86CE-1F98-CEC918411466}"/>
              </a:ext>
            </a:extLst>
          </p:cNvPr>
          <p:cNvSpPr txBox="1"/>
          <p:nvPr/>
        </p:nvSpPr>
        <p:spPr>
          <a:xfrm>
            <a:off x="3217271" y="5027045"/>
            <a:ext cx="8029122"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
                <a:ea typeface="+mn-ea"/>
                <a:cs typeface="+mn-cs"/>
              </a:rPr>
              <a:t>finding and using patterns in data</a:t>
            </a:r>
          </a:p>
        </p:txBody>
      </p:sp>
      <p:pic>
        <p:nvPicPr>
          <p:cNvPr id="22" name="Picture 21" descr="Icon&#10;&#10;Description automatically generated">
            <a:extLst>
              <a:ext uri="{FF2B5EF4-FFF2-40B4-BE49-F238E27FC236}">
                <a16:creationId xmlns:a16="http://schemas.microsoft.com/office/drawing/2014/main" id="{6AE8CA30-15E6-4EA0-84C1-8E055918D9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2758001" y="684750"/>
            <a:ext cx="940127" cy="939392"/>
          </a:xfrm>
          <a:prstGeom prst="rect">
            <a:avLst/>
          </a:prstGeom>
          <a:effectLst>
            <a:glow rad="101600">
              <a:srgbClr val="000000">
                <a:alpha val="75000"/>
              </a:srgbClr>
            </a:glow>
          </a:effectLst>
        </p:spPr>
      </p:pic>
      <p:sp>
        <p:nvSpPr>
          <p:cNvPr id="24" name="Title 4">
            <a:extLst>
              <a:ext uri="{FF2B5EF4-FFF2-40B4-BE49-F238E27FC236}">
                <a16:creationId xmlns:a16="http://schemas.microsoft.com/office/drawing/2014/main" id="{0262F2B7-103D-6971-19DE-2048AED3F3BB}"/>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Machine Learning?</a:t>
            </a:r>
          </a:p>
        </p:txBody>
      </p:sp>
      <p:sp>
        <p:nvSpPr>
          <p:cNvPr id="25" name="Freeform: Shape 24">
            <a:extLst>
              <a:ext uri="{FF2B5EF4-FFF2-40B4-BE49-F238E27FC236}">
                <a16:creationId xmlns:a16="http://schemas.microsoft.com/office/drawing/2014/main" id="{975E0DE2-132E-103B-C2BC-BB2A6F65824C}"/>
              </a:ext>
            </a:extLst>
          </p:cNvPr>
          <p:cNvSpPr/>
          <p:nvPr/>
        </p:nvSpPr>
        <p:spPr bwMode="auto">
          <a:xfrm rot="635424">
            <a:off x="10101485" y="5672185"/>
            <a:ext cx="1013791" cy="178904"/>
          </a:xfrm>
          <a:custGeom>
            <a:avLst/>
            <a:gdLst>
              <a:gd name="connsiteX0" fmla="*/ 0 w 1013791"/>
              <a:gd name="connsiteY0" fmla="*/ 178904 h 178904"/>
              <a:gd name="connsiteX1" fmla="*/ 1013791 w 1013791"/>
              <a:gd name="connsiteY1" fmla="*/ 0 h 178904"/>
            </a:gdLst>
            <a:ahLst/>
            <a:cxnLst>
              <a:cxn ang="0">
                <a:pos x="connsiteX0" y="connsiteY0"/>
              </a:cxn>
              <a:cxn ang="0">
                <a:pos x="connsiteX1" y="connsiteY1"/>
              </a:cxn>
            </a:cxnLst>
            <a:rect l="l" t="t" r="r" b="b"/>
            <a:pathLst>
              <a:path w="1013791" h="178904">
                <a:moveTo>
                  <a:pt x="0" y="178904"/>
                </a:moveTo>
                <a:cubicBezTo>
                  <a:pt x="351182" y="97734"/>
                  <a:pt x="702365" y="16565"/>
                  <a:pt x="1013791" y="0"/>
                </a:cubicBezTo>
              </a:path>
            </a:pathLst>
          </a:custGeom>
          <a:noFill/>
          <a:ln w="76200" cap="rnd" cmpd="sng" algn="ctr">
            <a:solidFill>
              <a:srgbClr val="F77B0B"/>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107298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500"/>
                                        <p:tgtEl>
                                          <p:spTgt spid="4"/>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50"/>
                                        <p:tgtEl>
                                          <p:spTgt spid="6"/>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250"/>
                                        <p:tgtEl>
                                          <p:spTgt spid="10"/>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250"/>
                                        <p:tgtEl>
                                          <p:spTgt spid="8"/>
                                        </p:tgtEl>
                                      </p:cBhvr>
                                    </p:animEffect>
                                  </p:childTnLst>
                                </p:cTn>
                              </p:par>
                            </p:childTnLst>
                          </p:cTn>
                        </p:par>
                        <p:par>
                          <p:cTn id="27" fill="hold">
                            <p:stCondLst>
                              <p:cond delay="1750"/>
                            </p:stCondLst>
                            <p:childTnLst>
                              <p:par>
                                <p:cTn id="28" presetID="22" presetClass="entr" presetSubtype="8"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6" grpId="0" animBg="1"/>
      <p:bldP spid="8" grpId="0" animBg="1"/>
      <p:bldP spid="10"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obot">
            <a:extLst>
              <a:ext uri="{FF2B5EF4-FFF2-40B4-BE49-F238E27FC236}">
                <a16:creationId xmlns:a16="http://schemas.microsoft.com/office/drawing/2014/main" id="{1E052435-12D7-4CB9-A97E-57DE829635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6828" y="2589805"/>
            <a:ext cx="2318344" cy="2318344"/>
          </a:xfrm>
          <a:prstGeom prst="ellipse">
            <a:avLst/>
          </a:prstGeom>
          <a:ln w="254000">
            <a:solidFill>
              <a:srgbClr val="FFCA28"/>
            </a:solidFill>
            <a:miter lim="800000"/>
          </a:ln>
          <a:effectLst>
            <a:glow rad="88900">
              <a:srgbClr val="000000"/>
            </a:glow>
            <a:outerShdw blurRad="63500" sx="102000" sy="102000" algn="ctr" rotWithShape="0">
              <a:prstClr val="black">
                <a:alpha val="40000"/>
              </a:prstClr>
            </a:outerShdw>
          </a:effectLst>
        </p:spPr>
      </p:pic>
      <p:sp>
        <p:nvSpPr>
          <p:cNvPr id="15" name="Freeform: Shape 14">
            <a:extLst>
              <a:ext uri="{FF2B5EF4-FFF2-40B4-BE49-F238E27FC236}">
                <a16:creationId xmlns:a16="http://schemas.microsoft.com/office/drawing/2014/main" id="{78AAB906-A6C6-4358-8625-24E61A653074}"/>
              </a:ext>
            </a:extLst>
          </p:cNvPr>
          <p:cNvSpPr/>
          <p:nvPr/>
        </p:nvSpPr>
        <p:spPr>
          <a:xfrm>
            <a:off x="6509611" y="1053532"/>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Improve Algorithm</a:t>
            </a:r>
          </a:p>
        </p:txBody>
      </p:sp>
      <p:sp>
        <p:nvSpPr>
          <p:cNvPr id="16" name="Arrow: Circular 15">
            <a:extLst>
              <a:ext uri="{FF2B5EF4-FFF2-40B4-BE49-F238E27FC236}">
                <a16:creationId xmlns:a16="http://schemas.microsoft.com/office/drawing/2014/main" id="{5682B81D-2731-48A3-974A-01CAF6BB0DF8}"/>
              </a:ext>
            </a:extLst>
          </p:cNvPr>
          <p:cNvSpPr/>
          <p:nvPr/>
        </p:nvSpPr>
        <p:spPr>
          <a:xfrm>
            <a:off x="3388944" y="1041921"/>
            <a:ext cx="5414110" cy="5414110"/>
          </a:xfrm>
          <a:prstGeom prst="circularArrow">
            <a:avLst>
              <a:gd name="adj1" fmla="val 3988"/>
              <a:gd name="adj2" fmla="val 250168"/>
              <a:gd name="adj3" fmla="val 20573676"/>
              <a:gd name="adj4" fmla="val 19202797"/>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7286CF95-8C97-444B-89F1-B0A666E64B0B}"/>
              </a:ext>
            </a:extLst>
          </p:cNvPr>
          <p:cNvSpPr/>
          <p:nvPr/>
        </p:nvSpPr>
        <p:spPr>
          <a:xfrm>
            <a:off x="7746182" y="3195335"/>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Collect Data</a:t>
            </a:r>
          </a:p>
        </p:txBody>
      </p:sp>
      <p:sp>
        <p:nvSpPr>
          <p:cNvPr id="18" name="Arrow: Circular 17">
            <a:extLst>
              <a:ext uri="{FF2B5EF4-FFF2-40B4-BE49-F238E27FC236}">
                <a16:creationId xmlns:a16="http://schemas.microsoft.com/office/drawing/2014/main" id="{5FA3E515-A768-40AA-9125-48E0547B5223}"/>
              </a:ext>
            </a:extLst>
          </p:cNvPr>
          <p:cNvSpPr/>
          <p:nvPr/>
        </p:nvSpPr>
        <p:spPr>
          <a:xfrm>
            <a:off x="3388944" y="1041921"/>
            <a:ext cx="5414110" cy="5414110"/>
          </a:xfrm>
          <a:prstGeom prst="circularArrow">
            <a:avLst>
              <a:gd name="adj1" fmla="val 3988"/>
              <a:gd name="adj2" fmla="val 250168"/>
              <a:gd name="adj3" fmla="val 2147035"/>
              <a:gd name="adj4" fmla="val 776155"/>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261492"/>
              <a:satOff val="-19159"/>
              <a:lumOff val="1701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C99BDDEE-4186-4160-8D64-F57F6D928E70}"/>
              </a:ext>
            </a:extLst>
          </p:cNvPr>
          <p:cNvSpPr/>
          <p:nvPr/>
        </p:nvSpPr>
        <p:spPr>
          <a:xfrm>
            <a:off x="6509611" y="5337139"/>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Train Algorithm</a:t>
            </a:r>
          </a:p>
        </p:txBody>
      </p:sp>
      <p:sp>
        <p:nvSpPr>
          <p:cNvPr id="20" name="Arrow: Circular 19">
            <a:extLst>
              <a:ext uri="{FF2B5EF4-FFF2-40B4-BE49-F238E27FC236}">
                <a16:creationId xmlns:a16="http://schemas.microsoft.com/office/drawing/2014/main" id="{5B3504CF-D372-4197-9A88-E21743411EBD}"/>
              </a:ext>
            </a:extLst>
          </p:cNvPr>
          <p:cNvSpPr/>
          <p:nvPr/>
        </p:nvSpPr>
        <p:spPr>
          <a:xfrm>
            <a:off x="3388944" y="1041921"/>
            <a:ext cx="5414110" cy="5414110"/>
          </a:xfrm>
          <a:prstGeom prst="circularArrow">
            <a:avLst>
              <a:gd name="adj1" fmla="val 3988"/>
              <a:gd name="adj2" fmla="val 250168"/>
              <a:gd name="adj3" fmla="val 5727480"/>
              <a:gd name="adj4" fmla="val 4822352"/>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522984"/>
              <a:satOff val="-38319"/>
              <a:lumOff val="3402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41A29A28-CDF5-43C6-B119-BC18B28B613E}"/>
              </a:ext>
            </a:extLst>
          </p:cNvPr>
          <p:cNvSpPr/>
          <p:nvPr/>
        </p:nvSpPr>
        <p:spPr>
          <a:xfrm>
            <a:off x="4036469" y="5337139"/>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Test Algorithm</a:t>
            </a:r>
          </a:p>
        </p:txBody>
      </p:sp>
      <p:sp>
        <p:nvSpPr>
          <p:cNvPr id="22" name="Arrow: Circular 21">
            <a:extLst>
              <a:ext uri="{FF2B5EF4-FFF2-40B4-BE49-F238E27FC236}">
                <a16:creationId xmlns:a16="http://schemas.microsoft.com/office/drawing/2014/main" id="{36C341B0-1943-4AEF-8F50-BE35E6870582}"/>
              </a:ext>
            </a:extLst>
          </p:cNvPr>
          <p:cNvSpPr/>
          <p:nvPr/>
        </p:nvSpPr>
        <p:spPr>
          <a:xfrm>
            <a:off x="3388944" y="1041921"/>
            <a:ext cx="5414110" cy="5414110"/>
          </a:xfrm>
          <a:prstGeom prst="circularArrow">
            <a:avLst>
              <a:gd name="adj1" fmla="val 3988"/>
              <a:gd name="adj2" fmla="val 250168"/>
              <a:gd name="adj3" fmla="val 9773676"/>
              <a:gd name="adj4" fmla="val 8402797"/>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784476"/>
              <a:satOff val="-57478"/>
              <a:lumOff val="5104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520A8646-1F10-4D40-9F0F-3970DF912D8E}"/>
              </a:ext>
            </a:extLst>
          </p:cNvPr>
          <p:cNvSpPr/>
          <p:nvPr/>
        </p:nvSpPr>
        <p:spPr>
          <a:xfrm>
            <a:off x="2799898" y="3195335"/>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Get Feedback</a:t>
            </a:r>
          </a:p>
        </p:txBody>
      </p:sp>
      <p:sp>
        <p:nvSpPr>
          <p:cNvPr id="24" name="Arrow: Circular 23">
            <a:extLst>
              <a:ext uri="{FF2B5EF4-FFF2-40B4-BE49-F238E27FC236}">
                <a16:creationId xmlns:a16="http://schemas.microsoft.com/office/drawing/2014/main" id="{C5500A51-4C03-4142-89E8-C0D68235FC97}"/>
              </a:ext>
            </a:extLst>
          </p:cNvPr>
          <p:cNvSpPr/>
          <p:nvPr/>
        </p:nvSpPr>
        <p:spPr>
          <a:xfrm>
            <a:off x="3388944" y="1041921"/>
            <a:ext cx="5414110" cy="5414110"/>
          </a:xfrm>
          <a:prstGeom prst="circularArrow">
            <a:avLst>
              <a:gd name="adj1" fmla="val 3988"/>
              <a:gd name="adj2" fmla="val 250168"/>
              <a:gd name="adj3" fmla="val 12947035"/>
              <a:gd name="adj4" fmla="val 11576155"/>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522984"/>
              <a:satOff val="-38319"/>
              <a:lumOff val="3402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E59DDFBD-A456-48C0-B3EA-8C5C872F37A7}"/>
              </a:ext>
            </a:extLst>
          </p:cNvPr>
          <p:cNvSpPr/>
          <p:nvPr/>
        </p:nvSpPr>
        <p:spPr>
          <a:xfrm>
            <a:off x="4036469" y="1053532"/>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Use Feedback</a:t>
            </a:r>
          </a:p>
        </p:txBody>
      </p:sp>
      <p:sp>
        <p:nvSpPr>
          <p:cNvPr id="26" name="Arrow: Circular 25">
            <a:extLst>
              <a:ext uri="{FF2B5EF4-FFF2-40B4-BE49-F238E27FC236}">
                <a16:creationId xmlns:a16="http://schemas.microsoft.com/office/drawing/2014/main" id="{DEF4FDEF-2B61-4A9E-9614-D1D231E0DF95}"/>
              </a:ext>
            </a:extLst>
          </p:cNvPr>
          <p:cNvSpPr/>
          <p:nvPr/>
        </p:nvSpPr>
        <p:spPr>
          <a:xfrm>
            <a:off x="3388944" y="1041921"/>
            <a:ext cx="5414110" cy="5414110"/>
          </a:xfrm>
          <a:prstGeom prst="circularArrow">
            <a:avLst>
              <a:gd name="adj1" fmla="val 3988"/>
              <a:gd name="adj2" fmla="val 250168"/>
              <a:gd name="adj3" fmla="val 16527480"/>
              <a:gd name="adj4" fmla="val 15622352"/>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261492"/>
              <a:satOff val="-19159"/>
              <a:lumOff val="1701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EB972463-C60F-4330-8A1E-791EC3D63E66}"/>
              </a:ext>
            </a:extLst>
          </p:cNvPr>
          <p:cNvSpPr/>
          <p:nvPr/>
        </p:nvSpPr>
        <p:spPr>
          <a:xfrm rot="21271882">
            <a:off x="7763956" y="2904125"/>
            <a:ext cx="1732380" cy="1826499"/>
          </a:xfrm>
          <a:custGeom>
            <a:avLst/>
            <a:gdLst>
              <a:gd name="connsiteX0" fmla="*/ 0 w 1732380"/>
              <a:gd name="connsiteY0" fmla="*/ 913250 h 1826499"/>
              <a:gd name="connsiteX1" fmla="*/ 866190 w 1732380"/>
              <a:gd name="connsiteY1" fmla="*/ 0 h 1826499"/>
              <a:gd name="connsiteX2" fmla="*/ 1732380 w 1732380"/>
              <a:gd name="connsiteY2" fmla="*/ 913250 h 1826499"/>
              <a:gd name="connsiteX3" fmla="*/ 866190 w 1732380"/>
              <a:gd name="connsiteY3" fmla="*/ 1826500 h 1826499"/>
              <a:gd name="connsiteX4" fmla="*/ 0 w 1732380"/>
              <a:gd name="connsiteY4" fmla="*/ 913250 h 1826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380" h="1826499" extrusionOk="0">
                <a:moveTo>
                  <a:pt x="0" y="913250"/>
                </a:moveTo>
                <a:cubicBezTo>
                  <a:pt x="-37555" y="426544"/>
                  <a:pt x="377130" y="-106086"/>
                  <a:pt x="866190" y="0"/>
                </a:cubicBezTo>
                <a:cubicBezTo>
                  <a:pt x="1361507" y="-110284"/>
                  <a:pt x="1733117" y="469014"/>
                  <a:pt x="1732380" y="913250"/>
                </a:cubicBezTo>
                <a:cubicBezTo>
                  <a:pt x="1790559" y="1370794"/>
                  <a:pt x="1320620" y="1868335"/>
                  <a:pt x="866190" y="1826500"/>
                </a:cubicBezTo>
                <a:cubicBezTo>
                  <a:pt x="361353" y="1820805"/>
                  <a:pt x="60396" y="1462080"/>
                  <a:pt x="0" y="913250"/>
                </a:cubicBezTo>
                <a:close/>
              </a:path>
            </a:pathLst>
          </a:custGeom>
          <a:noFill/>
          <a:ln w="76200">
            <a:solidFill>
              <a:srgbClr val="C00000"/>
            </a:solidFill>
            <a:extLst>
              <a:ext uri="{C807C97D-BFC1-408E-A445-0C87EB9F89A2}">
                <ask:lineSketchStyleProps xmlns:ask="http://schemas.microsoft.com/office/drawing/2018/sketchyshapes" sd="16170653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46752234-E4B0-416D-898B-85303CFBE420}"/>
              </a:ext>
            </a:extLst>
          </p:cNvPr>
          <p:cNvSpPr/>
          <p:nvPr/>
        </p:nvSpPr>
        <p:spPr>
          <a:xfrm rot="20821764">
            <a:off x="7668587" y="2977580"/>
            <a:ext cx="1708305" cy="1670124"/>
          </a:xfrm>
          <a:custGeom>
            <a:avLst/>
            <a:gdLst>
              <a:gd name="connsiteX0" fmla="*/ 0 w 1708305"/>
              <a:gd name="connsiteY0" fmla="*/ 835062 h 1670124"/>
              <a:gd name="connsiteX1" fmla="*/ 854153 w 1708305"/>
              <a:gd name="connsiteY1" fmla="*/ 0 h 1670124"/>
              <a:gd name="connsiteX2" fmla="*/ 1708306 w 1708305"/>
              <a:gd name="connsiteY2" fmla="*/ 835062 h 1670124"/>
              <a:gd name="connsiteX3" fmla="*/ 854153 w 1708305"/>
              <a:gd name="connsiteY3" fmla="*/ 1670124 h 1670124"/>
              <a:gd name="connsiteX4" fmla="*/ 0 w 1708305"/>
              <a:gd name="connsiteY4" fmla="*/ 835062 h 167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305" h="1670124" extrusionOk="0">
                <a:moveTo>
                  <a:pt x="0" y="835062"/>
                </a:moveTo>
                <a:cubicBezTo>
                  <a:pt x="-16189" y="381486"/>
                  <a:pt x="375484" y="-68897"/>
                  <a:pt x="854153" y="0"/>
                </a:cubicBezTo>
                <a:cubicBezTo>
                  <a:pt x="1333134" y="-47189"/>
                  <a:pt x="1708747" y="409873"/>
                  <a:pt x="1708306" y="835062"/>
                </a:cubicBezTo>
                <a:cubicBezTo>
                  <a:pt x="1745493" y="1266322"/>
                  <a:pt x="1273692" y="1761285"/>
                  <a:pt x="854153" y="1670124"/>
                </a:cubicBezTo>
                <a:cubicBezTo>
                  <a:pt x="334940" y="1659903"/>
                  <a:pt x="68636" y="1346775"/>
                  <a:pt x="0" y="835062"/>
                </a:cubicBezTo>
                <a:close/>
              </a:path>
            </a:pathLst>
          </a:custGeom>
          <a:noFill/>
          <a:ln w="76200">
            <a:solidFill>
              <a:srgbClr val="C00000"/>
            </a:solidFill>
            <a:extLst>
              <a:ext uri="{C807C97D-BFC1-408E-A445-0C87EB9F89A2}">
                <ask:lineSketchStyleProps xmlns:ask="http://schemas.microsoft.com/office/drawing/2018/sketchyshapes" sd="16170653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78DCCB29-1A95-4525-9CA0-25C2AF30FAA8}"/>
              </a:ext>
            </a:extLst>
          </p:cNvPr>
          <p:cNvSpPr txBox="1"/>
          <p:nvPr/>
        </p:nvSpPr>
        <p:spPr>
          <a:xfrm>
            <a:off x="9241692" y="1282146"/>
            <a:ext cx="2950307" cy="982448"/>
          </a:xfrm>
          <a:prstGeom prst="rect">
            <a:avLst/>
          </a:prstGeom>
          <a:solidFill>
            <a:srgbClr val="FFCA28"/>
          </a:solidFill>
          <a:ln>
            <a:solidFill>
              <a:schemeClr val="bg1"/>
            </a:solidFill>
          </a:ln>
          <a:effectLst>
            <a:outerShdw blurRad="50800" dist="38100" dir="8100000" algn="tr" rotWithShape="0">
              <a:prstClr val="black">
                <a:alpha val="40000"/>
              </a:prstClr>
            </a:outerShdw>
          </a:effectLst>
        </p:spPr>
        <p:txBody>
          <a:bodyPr wrap="square" lIns="91440" tIns="91440" rIns="365760" bIns="91440" rtlCol="0" anchor="ctr" anchorCtr="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Requires a </a:t>
            </a:r>
            <a:b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lot of data</a:t>
            </a:r>
          </a:p>
        </p:txBody>
      </p:sp>
      <p:pic>
        <p:nvPicPr>
          <p:cNvPr id="29" name="Warning" descr="Warning with solid fill">
            <a:extLst>
              <a:ext uri="{FF2B5EF4-FFF2-40B4-BE49-F238E27FC236}">
                <a16:creationId xmlns:a16="http://schemas.microsoft.com/office/drawing/2014/main" id="{7B8BA398-2BFD-499A-81EE-D4C183C82263}"/>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8880282" y="1041921"/>
            <a:ext cx="1140594" cy="1140594"/>
          </a:xfrm>
          <a:prstGeom prst="rect">
            <a:avLst/>
          </a:prstGeom>
          <a:noFill/>
          <a:effectLst>
            <a:glow rad="101600">
              <a:schemeClr val="bg1">
                <a:alpha val="60000"/>
              </a:schemeClr>
            </a:glow>
          </a:effectLst>
        </p:spPr>
      </p:pic>
      <p:sp>
        <p:nvSpPr>
          <p:cNvPr id="3" name="Title 4">
            <a:extLst>
              <a:ext uri="{FF2B5EF4-FFF2-40B4-BE49-F238E27FC236}">
                <a16:creationId xmlns:a16="http://schemas.microsoft.com/office/drawing/2014/main" id="{D3131CDA-3DC3-ADB8-F9F1-F5132A42BC40}"/>
              </a:ext>
            </a:extLst>
          </p:cNvPr>
          <p:cNvSpPr>
            <a:spLocks noGrp="1"/>
          </p:cNvSpPr>
          <p:nvPr>
            <p:ph type="title"/>
          </p:nvPr>
        </p:nvSpPr>
        <p:spPr>
          <a:xfrm>
            <a:off x="0" y="0"/>
            <a:ext cx="9813839" cy="795130"/>
          </a:xfrm>
        </p:spPr>
        <p:txBody>
          <a:bodyPr/>
          <a:lstStyle/>
          <a:p>
            <a:pPr algn="l"/>
            <a:r>
              <a:rPr lang="en-US" dirty="0" err="1"/>
              <a:t>ELI5</a:t>
            </a:r>
            <a:r>
              <a:rPr lang="en-US" dirty="0"/>
              <a:t>: What is Machine Learning?</a:t>
            </a:r>
          </a:p>
        </p:txBody>
      </p:sp>
      <p:sp>
        <p:nvSpPr>
          <p:cNvPr id="9" name="TextBox 8">
            <a:extLst>
              <a:ext uri="{FF2B5EF4-FFF2-40B4-BE49-F238E27FC236}">
                <a16:creationId xmlns:a16="http://schemas.microsoft.com/office/drawing/2014/main" id="{D7F18A59-BE71-0541-AC44-FB37211E3948}"/>
              </a:ext>
            </a:extLst>
          </p:cNvPr>
          <p:cNvSpPr txBox="1"/>
          <p:nvPr/>
        </p:nvSpPr>
        <p:spPr>
          <a:xfrm>
            <a:off x="8719458" y="5157460"/>
            <a:ext cx="3472542" cy="982448"/>
          </a:xfrm>
          <a:prstGeom prst="rect">
            <a:avLst/>
          </a:prstGeom>
          <a:solidFill>
            <a:srgbClr val="FFCA28"/>
          </a:solidFill>
          <a:ln>
            <a:solidFill>
              <a:schemeClr val="bg1"/>
            </a:solidFill>
          </a:ln>
          <a:effectLst>
            <a:outerShdw blurRad="50800" dist="38100" dir="8100000" algn="tr" rotWithShape="0">
              <a:prstClr val="black">
                <a:alpha val="40000"/>
              </a:prstClr>
            </a:outerShdw>
          </a:effectLst>
        </p:spPr>
        <p:txBody>
          <a:bodyPr wrap="square" lIns="91440" tIns="91440" rIns="365760" bIns="91440" rtlCol="0" anchor="ctr" anchorCtr="0">
            <a:spAutoFit/>
          </a:bodyPr>
          <a:lstStyle>
            <a:defPPr>
              <a:defRPr lang="en-US"/>
            </a:defPPr>
            <a:lvl1pPr marR="0" lvl="0" indent="0" algn="r" fontAlgn="auto">
              <a:lnSpc>
                <a:spcPct val="80000"/>
              </a:lnSpc>
              <a:spcBef>
                <a:spcPts val="0"/>
              </a:spcBef>
              <a:spcAft>
                <a:spcPts val="0"/>
              </a:spcAft>
              <a:buClrTx/>
              <a:buSzTx/>
              <a:buFontTx/>
              <a:buNone/>
              <a:tabLst/>
              <a:defRPr kumimoji="0" sz="3200" b="0" i="0" u="none" strike="noStrike" cap="none" spc="0" normalizeH="0" baseline="0">
                <a:ln>
                  <a:noFill/>
                </a:ln>
                <a:solidFill>
                  <a:srgbClr val="000000"/>
                </a:solidFill>
                <a:effectLst/>
                <a:uLnTx/>
                <a:uFillTx/>
                <a:latin typeface="Calibri" panose="020F0502020204030204"/>
              </a:defRPr>
            </a:lvl1p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Needs diverse, unbiased data</a:t>
            </a:r>
          </a:p>
        </p:txBody>
      </p:sp>
      <p:pic>
        <p:nvPicPr>
          <p:cNvPr id="13" name="Warning" descr="Warning with solid fill">
            <a:extLst>
              <a:ext uri="{FF2B5EF4-FFF2-40B4-BE49-F238E27FC236}">
                <a16:creationId xmlns:a16="http://schemas.microsoft.com/office/drawing/2014/main" id="{D13DB65A-7029-F123-69FF-16922D370069}"/>
              </a:ext>
            </a:extLst>
          </p:cNvPr>
          <p:cNvPicPr>
            <a:picLocks noChangeAspect="1" noChangeArrowheads="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8246321" y="4862481"/>
            <a:ext cx="1204258" cy="1204258"/>
          </a:xfrm>
          <a:prstGeom prst="rect">
            <a:avLst/>
          </a:prstGeom>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0213DAB-E96E-5BE3-285B-906B8AFA07F7}"/>
              </a:ext>
            </a:extLst>
          </p:cNvPr>
          <p:cNvSpPr/>
          <p:nvPr/>
        </p:nvSpPr>
        <p:spPr>
          <a:xfrm>
            <a:off x="3881076" y="5082778"/>
            <a:ext cx="4365245" cy="1633307"/>
          </a:xfrm>
          <a:custGeom>
            <a:avLst/>
            <a:gdLst>
              <a:gd name="connsiteX0" fmla="*/ 0 w 4365245"/>
              <a:gd name="connsiteY0" fmla="*/ 816654 h 1633307"/>
              <a:gd name="connsiteX1" fmla="*/ 2182623 w 4365245"/>
              <a:gd name="connsiteY1" fmla="*/ 0 h 1633307"/>
              <a:gd name="connsiteX2" fmla="*/ 4365246 w 4365245"/>
              <a:gd name="connsiteY2" fmla="*/ 816654 h 1633307"/>
              <a:gd name="connsiteX3" fmla="*/ 2182623 w 4365245"/>
              <a:gd name="connsiteY3" fmla="*/ 1633308 h 1633307"/>
              <a:gd name="connsiteX4" fmla="*/ 0 w 4365245"/>
              <a:gd name="connsiteY4" fmla="*/ 816654 h 1633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245" h="1633307" extrusionOk="0">
                <a:moveTo>
                  <a:pt x="0" y="816654"/>
                </a:moveTo>
                <a:cubicBezTo>
                  <a:pt x="-24783" y="404979"/>
                  <a:pt x="1133749" y="-136714"/>
                  <a:pt x="2182623" y="0"/>
                </a:cubicBezTo>
                <a:cubicBezTo>
                  <a:pt x="3414845" y="38157"/>
                  <a:pt x="4419746" y="325316"/>
                  <a:pt x="4365246" y="816654"/>
                </a:cubicBezTo>
                <a:cubicBezTo>
                  <a:pt x="4383284" y="1177386"/>
                  <a:pt x="3412519" y="1654313"/>
                  <a:pt x="2182623" y="1633308"/>
                </a:cubicBezTo>
                <a:cubicBezTo>
                  <a:pt x="973039" y="1660712"/>
                  <a:pt x="-14678" y="1253253"/>
                  <a:pt x="0" y="816654"/>
                </a:cubicBezTo>
                <a:close/>
              </a:path>
            </a:pathLst>
          </a:custGeom>
          <a:noFill/>
          <a:ln w="76200">
            <a:solidFill>
              <a:srgbClr val="C000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224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250"/>
                                            <p:tgtEl>
                                              <p:spTgt spid="18"/>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250"/>
                                            <p:tgtEl>
                                              <p:spTgt spid="20"/>
                                            </p:tgtEl>
                                          </p:cBhvr>
                                        </p:animEffect>
                                      </p:childTnLst>
                                    </p:cTn>
                                  </p:par>
                                </p:childTnLst>
                              </p:cTn>
                            </p:par>
                            <p:par>
                              <p:cTn id="22" fill="hold">
                                <p:stCondLst>
                                  <p:cond delay="25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5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250"/>
                                            <p:tgtEl>
                                              <p:spTgt spid="22"/>
                                            </p:tgtEl>
                                          </p:cBhvr>
                                        </p:animEffect>
                                      </p:childTnLst>
                                    </p:cTn>
                                  </p:par>
                                </p:childTnLst>
                              </p:cTn>
                            </p:par>
                            <p:par>
                              <p:cTn id="31" fill="hold">
                                <p:stCondLst>
                                  <p:cond delay="25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250"/>
                                            <p:tgtEl>
                                              <p:spTgt spid="24"/>
                                            </p:tgtEl>
                                          </p:cBhvr>
                                        </p:animEffect>
                                      </p:childTnLst>
                                    </p:cTn>
                                  </p:par>
                                </p:childTnLst>
                              </p:cTn>
                            </p:par>
                            <p:par>
                              <p:cTn id="40" fill="hold">
                                <p:stCondLst>
                                  <p:cond delay="25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250"/>
                                            <p:tgtEl>
                                              <p:spTgt spid="26"/>
                                            </p:tgtEl>
                                          </p:cBhvr>
                                        </p:animEffect>
                                      </p:childTnLst>
                                    </p:cTn>
                                  </p:par>
                                </p:childTnLst>
                              </p:cTn>
                            </p:par>
                            <p:par>
                              <p:cTn id="49" fill="hold">
                                <p:stCondLst>
                                  <p:cond delay="25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up)">
                                          <p:cBhvr>
                                            <p:cTn id="57" dur="25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heel(1)">
                                          <p:cBhvr>
                                            <p:cTn id="62" dur="300"/>
                                            <p:tgtEl>
                                              <p:spTgt spid="27"/>
                                            </p:tgtEl>
                                          </p:cBhvr>
                                        </p:animEffect>
                                      </p:childTnLst>
                                    </p:cTn>
                                  </p:par>
                                </p:childTnLst>
                              </p:cTn>
                            </p:par>
                            <p:par>
                              <p:cTn id="63" fill="hold">
                                <p:stCondLst>
                                  <p:cond delay="300"/>
                                </p:stCondLst>
                                <p:childTnLst>
                                  <p:par>
                                    <p:cTn id="64" presetID="21" presetClass="entr" presetSubtype="1"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heel(1)">
                                          <p:cBhvr>
                                            <p:cTn id="66" dur="300"/>
                                            <p:tgtEl>
                                              <p:spTgt spid="28"/>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 presetClass="entr" presetSubtype="9" fill="hold" nodeType="withEffect" p14:presetBounceEnd="50000">
                                      <p:stCondLst>
                                        <p:cond delay="200"/>
                                      </p:stCondLst>
                                      <p:childTnLst>
                                        <p:set>
                                          <p:cBhvr>
                                            <p:cTn id="71" dur="1" fill="hold">
                                              <p:stCondLst>
                                                <p:cond delay="0"/>
                                              </p:stCondLst>
                                            </p:cTn>
                                            <p:tgtEl>
                                              <p:spTgt spid="29"/>
                                            </p:tgtEl>
                                            <p:attrNameLst>
                                              <p:attrName>style.visibility</p:attrName>
                                            </p:attrNameLst>
                                          </p:cBhvr>
                                          <p:to>
                                            <p:strVal val="visible"/>
                                          </p:to>
                                        </p:set>
                                        <p:anim calcmode="lin" valueType="num" p14:bounceEnd="50000">
                                          <p:cBhvr additive="base">
                                            <p:cTn id="72"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7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22" presetClass="entr" presetSubtype="2" fill="hold" grpId="0"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right)">
                                          <p:cBhvr>
                                            <p:cTn id="90" dur="500"/>
                                            <p:tgtEl>
                                              <p:spTgt spid="9"/>
                                            </p:tgtEl>
                                          </p:cBhvr>
                                        </p:animEffect>
                                      </p:childTnLst>
                                    </p:cTn>
                                  </p:par>
                                </p:childTnLst>
                              </p:cTn>
                            </p:par>
                            <p:par>
                              <p:cTn id="91" fill="hold">
                                <p:stCondLst>
                                  <p:cond delay="500"/>
                                </p:stCondLst>
                                <p:childTnLst>
                                  <p:par>
                                    <p:cTn id="92" presetID="2" presetClass="entr" presetSubtype="9" fill="hold" nodeType="afterEffect" p14:presetBounceEnd="50000">
                                      <p:stCondLst>
                                        <p:cond delay="0"/>
                                      </p:stCondLst>
                                      <p:childTnLst>
                                        <p:set>
                                          <p:cBhvr>
                                            <p:cTn id="93" dur="1" fill="hold">
                                              <p:stCondLst>
                                                <p:cond delay="0"/>
                                              </p:stCondLst>
                                            </p:cTn>
                                            <p:tgtEl>
                                              <p:spTgt spid="13"/>
                                            </p:tgtEl>
                                            <p:attrNameLst>
                                              <p:attrName>style.visibility</p:attrName>
                                            </p:attrNameLst>
                                          </p:cBhvr>
                                          <p:to>
                                            <p:strVal val="visible"/>
                                          </p:to>
                                        </p:set>
                                        <p:anim calcmode="lin" valueType="num" p14:bounceEnd="50000">
                                          <p:cBhvr additive="base">
                                            <p:cTn id="94"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95" dur="500" fill="hold"/>
                                            <p:tgtEl>
                                              <p:spTgt spid="13"/>
                                            </p:tgtEl>
                                            <p:attrNameLst>
                                              <p:attrName>ppt_y</p:attrName>
                                            </p:attrNameLst>
                                          </p:cBhvr>
                                          <p:tavLst>
                                            <p:tav tm="0">
                                              <p:val>
                                                <p:strVal val="0-#ppt_h/2"/>
                                              </p:val>
                                            </p:tav>
                                            <p:tav tm="100000">
                                              <p:val>
                                                <p:strVal val="#ppt_y"/>
                                              </p:val>
                                            </p:tav>
                                          </p:tavLst>
                                        </p:anim>
                                      </p:childTnLst>
                                    </p:cTn>
                                  </p:par>
                                </p:childTnLst>
                              </p:cTn>
                            </p:par>
                            <p:par>
                              <p:cTn id="96" fill="hold">
                                <p:stCondLst>
                                  <p:cond delay="1000"/>
                                </p:stCondLst>
                                <p:childTnLst>
                                  <p:par>
                                    <p:cTn id="97" presetID="21" presetClass="entr" presetSubtype="1" fill="hold" grpId="0"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wheel(1)">
                                          <p:cBhvr>
                                            <p:cTn id="9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25" grpId="0" animBg="1"/>
          <p:bldP spid="27" grpId="0" animBg="1"/>
          <p:bldP spid="27" grpId="1" animBg="1"/>
          <p:bldP spid="28" grpId="0" animBg="1"/>
          <p:bldP spid="28" grpId="1" animBg="1"/>
          <p:bldP spid="30" grpId="0" animBg="1"/>
          <p:bldP spid="30" grpId="1" animBg="1"/>
          <p:bldP spid="9"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250"/>
                                            <p:tgtEl>
                                              <p:spTgt spid="18"/>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250"/>
                                            <p:tgtEl>
                                              <p:spTgt spid="20"/>
                                            </p:tgtEl>
                                          </p:cBhvr>
                                        </p:animEffect>
                                      </p:childTnLst>
                                    </p:cTn>
                                  </p:par>
                                </p:childTnLst>
                              </p:cTn>
                            </p:par>
                            <p:par>
                              <p:cTn id="22" fill="hold">
                                <p:stCondLst>
                                  <p:cond delay="25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5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250"/>
                                            <p:tgtEl>
                                              <p:spTgt spid="22"/>
                                            </p:tgtEl>
                                          </p:cBhvr>
                                        </p:animEffect>
                                      </p:childTnLst>
                                    </p:cTn>
                                  </p:par>
                                </p:childTnLst>
                              </p:cTn>
                            </p:par>
                            <p:par>
                              <p:cTn id="31" fill="hold">
                                <p:stCondLst>
                                  <p:cond delay="25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250"/>
                                            <p:tgtEl>
                                              <p:spTgt spid="24"/>
                                            </p:tgtEl>
                                          </p:cBhvr>
                                        </p:animEffect>
                                      </p:childTnLst>
                                    </p:cTn>
                                  </p:par>
                                </p:childTnLst>
                              </p:cTn>
                            </p:par>
                            <p:par>
                              <p:cTn id="40" fill="hold">
                                <p:stCondLst>
                                  <p:cond delay="25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250"/>
                                            <p:tgtEl>
                                              <p:spTgt spid="26"/>
                                            </p:tgtEl>
                                          </p:cBhvr>
                                        </p:animEffect>
                                      </p:childTnLst>
                                    </p:cTn>
                                  </p:par>
                                </p:childTnLst>
                              </p:cTn>
                            </p:par>
                            <p:par>
                              <p:cTn id="49" fill="hold">
                                <p:stCondLst>
                                  <p:cond delay="25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up)">
                                          <p:cBhvr>
                                            <p:cTn id="57" dur="25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heel(1)">
                                          <p:cBhvr>
                                            <p:cTn id="62" dur="300"/>
                                            <p:tgtEl>
                                              <p:spTgt spid="27"/>
                                            </p:tgtEl>
                                          </p:cBhvr>
                                        </p:animEffect>
                                      </p:childTnLst>
                                    </p:cTn>
                                  </p:par>
                                </p:childTnLst>
                              </p:cTn>
                            </p:par>
                            <p:par>
                              <p:cTn id="63" fill="hold">
                                <p:stCondLst>
                                  <p:cond delay="300"/>
                                </p:stCondLst>
                                <p:childTnLst>
                                  <p:par>
                                    <p:cTn id="64" presetID="21" presetClass="entr" presetSubtype="1"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heel(1)">
                                          <p:cBhvr>
                                            <p:cTn id="66" dur="300"/>
                                            <p:tgtEl>
                                              <p:spTgt spid="28"/>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 presetClass="entr" presetSubtype="9" fill="hold" nodeType="withEffect">
                                      <p:stCondLst>
                                        <p:cond delay="20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0-#ppt_w/2"/>
                                              </p:val>
                                            </p:tav>
                                            <p:tav tm="100000">
                                              <p:val>
                                                <p:strVal val="#ppt_x"/>
                                              </p:val>
                                            </p:tav>
                                          </p:tavLst>
                                        </p:anim>
                                        <p:anim calcmode="lin" valueType="num">
                                          <p:cBhvr additive="base">
                                            <p:cTn id="7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22" presetClass="entr" presetSubtype="2" fill="hold" grpId="0"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right)">
                                          <p:cBhvr>
                                            <p:cTn id="90" dur="500"/>
                                            <p:tgtEl>
                                              <p:spTgt spid="9"/>
                                            </p:tgtEl>
                                          </p:cBhvr>
                                        </p:animEffect>
                                      </p:childTnLst>
                                    </p:cTn>
                                  </p:par>
                                </p:childTnLst>
                              </p:cTn>
                            </p:par>
                            <p:par>
                              <p:cTn id="91" fill="hold">
                                <p:stCondLst>
                                  <p:cond delay="500"/>
                                </p:stCondLst>
                                <p:childTnLst>
                                  <p:par>
                                    <p:cTn id="92" presetID="2" presetClass="entr" presetSubtype="9" fill="hold" nodeType="afterEffect">
                                      <p:stCondLst>
                                        <p:cond delay="0"/>
                                      </p:stCondLst>
                                      <p:childTnLst>
                                        <p:set>
                                          <p:cBhvr>
                                            <p:cTn id="93" dur="1" fill="hold">
                                              <p:stCondLst>
                                                <p:cond delay="0"/>
                                              </p:stCondLst>
                                            </p:cTn>
                                            <p:tgtEl>
                                              <p:spTgt spid="13"/>
                                            </p:tgtEl>
                                            <p:attrNameLst>
                                              <p:attrName>style.visibility</p:attrName>
                                            </p:attrNameLst>
                                          </p:cBhvr>
                                          <p:to>
                                            <p:strVal val="visible"/>
                                          </p:to>
                                        </p:set>
                                        <p:anim calcmode="lin" valueType="num">
                                          <p:cBhvr additive="base">
                                            <p:cTn id="94" dur="500" fill="hold"/>
                                            <p:tgtEl>
                                              <p:spTgt spid="13"/>
                                            </p:tgtEl>
                                            <p:attrNameLst>
                                              <p:attrName>ppt_x</p:attrName>
                                            </p:attrNameLst>
                                          </p:cBhvr>
                                          <p:tavLst>
                                            <p:tav tm="0">
                                              <p:val>
                                                <p:strVal val="0-#ppt_w/2"/>
                                              </p:val>
                                            </p:tav>
                                            <p:tav tm="100000">
                                              <p:val>
                                                <p:strVal val="#ppt_x"/>
                                              </p:val>
                                            </p:tav>
                                          </p:tavLst>
                                        </p:anim>
                                        <p:anim calcmode="lin" valueType="num">
                                          <p:cBhvr additive="base">
                                            <p:cTn id="95" dur="500" fill="hold"/>
                                            <p:tgtEl>
                                              <p:spTgt spid="13"/>
                                            </p:tgtEl>
                                            <p:attrNameLst>
                                              <p:attrName>ppt_y</p:attrName>
                                            </p:attrNameLst>
                                          </p:cBhvr>
                                          <p:tavLst>
                                            <p:tav tm="0">
                                              <p:val>
                                                <p:strVal val="0-#ppt_h/2"/>
                                              </p:val>
                                            </p:tav>
                                            <p:tav tm="100000">
                                              <p:val>
                                                <p:strVal val="#ppt_y"/>
                                              </p:val>
                                            </p:tav>
                                          </p:tavLst>
                                        </p:anim>
                                      </p:childTnLst>
                                    </p:cTn>
                                  </p:par>
                                </p:childTnLst>
                              </p:cTn>
                            </p:par>
                            <p:par>
                              <p:cTn id="96" fill="hold">
                                <p:stCondLst>
                                  <p:cond delay="1000"/>
                                </p:stCondLst>
                                <p:childTnLst>
                                  <p:par>
                                    <p:cTn id="97" presetID="21" presetClass="entr" presetSubtype="1" fill="hold" grpId="0"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wheel(1)">
                                          <p:cBhvr>
                                            <p:cTn id="9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25" grpId="0" animBg="1"/>
          <p:bldP spid="27" grpId="0" animBg="1"/>
          <p:bldP spid="27" grpId="1" animBg="1"/>
          <p:bldP spid="28" grpId="0" animBg="1"/>
          <p:bldP spid="28" grpId="1" animBg="1"/>
          <p:bldP spid="30" grpId="0" animBg="1"/>
          <p:bldP spid="30" grpId="1" animBg="1"/>
          <p:bldP spid="9" grpId="0" animBg="1"/>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Title 4">
            <a:extLst>
              <a:ext uri="{FF2B5EF4-FFF2-40B4-BE49-F238E27FC236}">
                <a16:creationId xmlns:a16="http://schemas.microsoft.com/office/drawing/2014/main" id="{0262F2B7-103D-6971-19DE-2048AED3F3BB}"/>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Machine Learning?</a:t>
            </a:r>
          </a:p>
        </p:txBody>
      </p:sp>
      <p:grpSp>
        <p:nvGrpSpPr>
          <p:cNvPr id="19" name="Group 18">
            <a:extLst>
              <a:ext uri="{FF2B5EF4-FFF2-40B4-BE49-F238E27FC236}">
                <a16:creationId xmlns:a16="http://schemas.microsoft.com/office/drawing/2014/main" id="{532EF4FE-B43D-4E88-B392-BCD564B551D6}"/>
              </a:ext>
            </a:extLst>
          </p:cNvPr>
          <p:cNvGrpSpPr/>
          <p:nvPr/>
        </p:nvGrpSpPr>
        <p:grpSpPr>
          <a:xfrm>
            <a:off x="271648" y="319221"/>
            <a:ext cx="11449922" cy="5992126"/>
            <a:chOff x="-824549" y="-385507"/>
            <a:chExt cx="13841097" cy="7243507"/>
          </a:xfrm>
        </p:grpSpPr>
        <p:pic>
          <p:nvPicPr>
            <p:cNvPr id="2" name="Graphic 1">
              <a:extLst>
                <a:ext uri="{FF2B5EF4-FFF2-40B4-BE49-F238E27FC236}">
                  <a16:creationId xmlns:a16="http://schemas.microsoft.com/office/drawing/2014/main" id="{FECBE6E5-5EF1-7E43-7907-948424A329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549" y="-385507"/>
              <a:ext cx="13841097" cy="7243507"/>
            </a:xfrm>
            <a:prstGeom prst="rect">
              <a:avLst/>
            </a:prstGeom>
          </p:spPr>
        </p:pic>
        <p:sp>
          <p:nvSpPr>
            <p:cNvPr id="3" name="TextBox 2">
              <a:extLst>
                <a:ext uri="{FF2B5EF4-FFF2-40B4-BE49-F238E27FC236}">
                  <a16:creationId xmlns:a16="http://schemas.microsoft.com/office/drawing/2014/main" id="{2901D10E-59D5-C184-AA1F-B5DB7949DA5B}"/>
                </a:ext>
              </a:extLst>
            </p:cNvPr>
            <p:cNvSpPr txBox="1"/>
            <p:nvPr/>
          </p:nvSpPr>
          <p:spPr>
            <a:xfrm>
              <a:off x="-618122" y="1966559"/>
              <a:ext cx="2122504" cy="1015663"/>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rPr>
                <a:t>Amazon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rPr>
                <a:t>Biased AI Screener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rPr>
                <a:t>2015–2018 </a:t>
              </a:r>
            </a:p>
          </p:txBody>
        </p:sp>
        <p:pic>
          <p:nvPicPr>
            <p:cNvPr id="5" name="Picture 2">
              <a:extLst>
                <a:ext uri="{FF2B5EF4-FFF2-40B4-BE49-F238E27FC236}">
                  <a16:creationId xmlns:a16="http://schemas.microsoft.com/office/drawing/2014/main" id="{CEE5E077-51AD-B7DD-AE25-72C6B8E2BA0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325" r="-3041"/>
            <a:stretch/>
          </p:blipFill>
          <p:spPr bwMode="auto">
            <a:xfrm>
              <a:off x="5863773" y="5638747"/>
              <a:ext cx="1914022" cy="632548"/>
            </a:xfrm>
            <a:prstGeom prst="rect">
              <a:avLst/>
            </a:prstGeom>
            <a:solidFill>
              <a:srgbClr val="FFFFFF"/>
            </a:solidFill>
          </p:spPr>
        </p:pic>
      </p:grpSp>
    </p:spTree>
    <p:extLst>
      <p:ext uri="{BB962C8B-B14F-4D97-AF65-F5344CB8AC3E}">
        <p14:creationId xmlns:p14="http://schemas.microsoft.com/office/powerpoint/2010/main" val="416039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82E86DF9-CCB8-2861-8472-36B7DEFDCDB3}"/>
              </a:ext>
            </a:extLst>
          </p:cNvPr>
          <p:cNvGrpSpPr/>
          <p:nvPr/>
        </p:nvGrpSpPr>
        <p:grpSpPr>
          <a:xfrm>
            <a:off x="2799898" y="1041921"/>
            <a:ext cx="6592202" cy="5414110"/>
            <a:chOff x="2799898" y="1041921"/>
            <a:chExt cx="6592202" cy="5414110"/>
          </a:xfrm>
        </p:grpSpPr>
        <p:pic>
          <p:nvPicPr>
            <p:cNvPr id="28" name="Robot">
              <a:extLst>
                <a:ext uri="{FF2B5EF4-FFF2-40B4-BE49-F238E27FC236}">
                  <a16:creationId xmlns:a16="http://schemas.microsoft.com/office/drawing/2014/main" id="{2C24BD8E-C907-A8BA-E201-69B92349ED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6828" y="2589805"/>
              <a:ext cx="2318344" cy="2318344"/>
            </a:xfrm>
            <a:prstGeom prst="ellipse">
              <a:avLst/>
            </a:prstGeom>
            <a:ln w="254000">
              <a:solidFill>
                <a:srgbClr val="FFCA28"/>
              </a:solidFill>
              <a:miter lim="800000"/>
            </a:ln>
            <a:effectLst>
              <a:glow rad="88900">
                <a:srgbClr val="000000"/>
              </a:glow>
              <a:outerShdw blurRad="63500" sx="102000" sy="102000" algn="ctr" rotWithShape="0">
                <a:prstClr val="black">
                  <a:alpha val="40000"/>
                </a:prstClr>
              </a:outerShdw>
            </a:effectLst>
          </p:spPr>
        </p:pic>
        <p:sp>
          <p:nvSpPr>
            <p:cNvPr id="29" name="Freeform: Shape 28">
              <a:extLst>
                <a:ext uri="{FF2B5EF4-FFF2-40B4-BE49-F238E27FC236}">
                  <a16:creationId xmlns:a16="http://schemas.microsoft.com/office/drawing/2014/main" id="{18C45DDB-FC12-235D-15F2-CDDD92523D7C}"/>
                </a:ext>
              </a:extLst>
            </p:cNvPr>
            <p:cNvSpPr/>
            <p:nvPr/>
          </p:nvSpPr>
          <p:spPr>
            <a:xfrm>
              <a:off x="6509611" y="1053532"/>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Improve Algorithm</a:t>
              </a:r>
            </a:p>
          </p:txBody>
        </p:sp>
        <p:sp>
          <p:nvSpPr>
            <p:cNvPr id="30" name="Arrow: Circular 29">
              <a:extLst>
                <a:ext uri="{FF2B5EF4-FFF2-40B4-BE49-F238E27FC236}">
                  <a16:creationId xmlns:a16="http://schemas.microsoft.com/office/drawing/2014/main" id="{AFDBFEA8-65CF-D076-F6EF-E5FD18DD9658}"/>
                </a:ext>
              </a:extLst>
            </p:cNvPr>
            <p:cNvSpPr/>
            <p:nvPr/>
          </p:nvSpPr>
          <p:spPr>
            <a:xfrm>
              <a:off x="3388944" y="1041921"/>
              <a:ext cx="5414110" cy="5414110"/>
            </a:xfrm>
            <a:prstGeom prst="circularArrow">
              <a:avLst>
                <a:gd name="adj1" fmla="val 3988"/>
                <a:gd name="adj2" fmla="val 250168"/>
                <a:gd name="adj3" fmla="val 20573676"/>
                <a:gd name="adj4" fmla="val 19202797"/>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A21197DE-5AD5-574B-998A-C4543C6E9203}"/>
                </a:ext>
              </a:extLst>
            </p:cNvPr>
            <p:cNvSpPr/>
            <p:nvPr/>
          </p:nvSpPr>
          <p:spPr>
            <a:xfrm>
              <a:off x="7746182" y="3195335"/>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Collect Data</a:t>
              </a:r>
            </a:p>
          </p:txBody>
        </p:sp>
        <p:sp>
          <p:nvSpPr>
            <p:cNvPr id="40" name="Arrow: Circular 39">
              <a:extLst>
                <a:ext uri="{FF2B5EF4-FFF2-40B4-BE49-F238E27FC236}">
                  <a16:creationId xmlns:a16="http://schemas.microsoft.com/office/drawing/2014/main" id="{F5F3F41E-36A0-7EFB-F594-7953BD24D9C8}"/>
                </a:ext>
              </a:extLst>
            </p:cNvPr>
            <p:cNvSpPr/>
            <p:nvPr/>
          </p:nvSpPr>
          <p:spPr>
            <a:xfrm>
              <a:off x="3388944" y="1041921"/>
              <a:ext cx="5414110" cy="5414110"/>
            </a:xfrm>
            <a:prstGeom prst="circularArrow">
              <a:avLst>
                <a:gd name="adj1" fmla="val 3988"/>
                <a:gd name="adj2" fmla="val 250168"/>
                <a:gd name="adj3" fmla="val 2147035"/>
                <a:gd name="adj4" fmla="val 776155"/>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261492"/>
                <a:satOff val="-19159"/>
                <a:lumOff val="1701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D24AFA2E-27C7-49FA-0E5F-B299A55A2A64}"/>
                </a:ext>
              </a:extLst>
            </p:cNvPr>
            <p:cNvSpPr/>
            <p:nvPr/>
          </p:nvSpPr>
          <p:spPr>
            <a:xfrm>
              <a:off x="6509611" y="5337139"/>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Train Algorithm</a:t>
              </a:r>
            </a:p>
          </p:txBody>
        </p:sp>
        <p:sp>
          <p:nvSpPr>
            <p:cNvPr id="42" name="Arrow: Circular 41">
              <a:extLst>
                <a:ext uri="{FF2B5EF4-FFF2-40B4-BE49-F238E27FC236}">
                  <a16:creationId xmlns:a16="http://schemas.microsoft.com/office/drawing/2014/main" id="{E394C5FB-3096-F979-F4E7-0A86143A1B69}"/>
                </a:ext>
              </a:extLst>
            </p:cNvPr>
            <p:cNvSpPr/>
            <p:nvPr/>
          </p:nvSpPr>
          <p:spPr>
            <a:xfrm>
              <a:off x="3388944" y="1041921"/>
              <a:ext cx="5414110" cy="5414110"/>
            </a:xfrm>
            <a:prstGeom prst="circularArrow">
              <a:avLst>
                <a:gd name="adj1" fmla="val 3988"/>
                <a:gd name="adj2" fmla="val 250168"/>
                <a:gd name="adj3" fmla="val 5727480"/>
                <a:gd name="adj4" fmla="val 4822352"/>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522984"/>
                <a:satOff val="-38319"/>
                <a:lumOff val="3402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44812763-434E-A7D4-529E-9CADF4EDD22A}"/>
                </a:ext>
              </a:extLst>
            </p:cNvPr>
            <p:cNvSpPr/>
            <p:nvPr/>
          </p:nvSpPr>
          <p:spPr>
            <a:xfrm>
              <a:off x="4036469" y="5337139"/>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Test Algorithm</a:t>
              </a:r>
            </a:p>
          </p:txBody>
        </p:sp>
        <p:sp>
          <p:nvSpPr>
            <p:cNvPr id="44" name="Arrow: Circular 43">
              <a:extLst>
                <a:ext uri="{FF2B5EF4-FFF2-40B4-BE49-F238E27FC236}">
                  <a16:creationId xmlns:a16="http://schemas.microsoft.com/office/drawing/2014/main" id="{9D4D9184-0DAA-ACAD-30B6-DB82B95BACFC}"/>
                </a:ext>
              </a:extLst>
            </p:cNvPr>
            <p:cNvSpPr/>
            <p:nvPr/>
          </p:nvSpPr>
          <p:spPr>
            <a:xfrm>
              <a:off x="3388944" y="1041921"/>
              <a:ext cx="5414110" cy="5414110"/>
            </a:xfrm>
            <a:prstGeom prst="circularArrow">
              <a:avLst>
                <a:gd name="adj1" fmla="val 3988"/>
                <a:gd name="adj2" fmla="val 250168"/>
                <a:gd name="adj3" fmla="val 9773676"/>
                <a:gd name="adj4" fmla="val 8402797"/>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784476"/>
                <a:satOff val="-57478"/>
                <a:lumOff val="5104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28879598-842D-678E-91DC-77C7DE91356C}"/>
                </a:ext>
              </a:extLst>
            </p:cNvPr>
            <p:cNvSpPr/>
            <p:nvPr/>
          </p:nvSpPr>
          <p:spPr>
            <a:xfrm>
              <a:off x="2799898" y="3195335"/>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Get Feedback</a:t>
              </a:r>
            </a:p>
          </p:txBody>
        </p:sp>
        <p:sp>
          <p:nvSpPr>
            <p:cNvPr id="46" name="Arrow: Circular 45">
              <a:extLst>
                <a:ext uri="{FF2B5EF4-FFF2-40B4-BE49-F238E27FC236}">
                  <a16:creationId xmlns:a16="http://schemas.microsoft.com/office/drawing/2014/main" id="{1CF224CC-C9A5-5ACB-C775-9C43E3E9CB92}"/>
                </a:ext>
              </a:extLst>
            </p:cNvPr>
            <p:cNvSpPr/>
            <p:nvPr/>
          </p:nvSpPr>
          <p:spPr>
            <a:xfrm>
              <a:off x="3388944" y="1041921"/>
              <a:ext cx="5414110" cy="5414110"/>
            </a:xfrm>
            <a:prstGeom prst="circularArrow">
              <a:avLst>
                <a:gd name="adj1" fmla="val 3988"/>
                <a:gd name="adj2" fmla="val 250168"/>
                <a:gd name="adj3" fmla="val 12947035"/>
                <a:gd name="adj4" fmla="val 11576155"/>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522984"/>
                <a:satOff val="-38319"/>
                <a:lumOff val="3402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FB68CFF0-9AFC-D06A-D28C-7B88E66826D1}"/>
                </a:ext>
              </a:extLst>
            </p:cNvPr>
            <p:cNvSpPr/>
            <p:nvPr/>
          </p:nvSpPr>
          <p:spPr>
            <a:xfrm>
              <a:off x="4036469" y="1053532"/>
              <a:ext cx="1645918" cy="1107281"/>
            </a:xfrm>
            <a:custGeom>
              <a:avLst/>
              <a:gdLst>
                <a:gd name="connsiteX0" fmla="*/ 0 w 1645918"/>
                <a:gd name="connsiteY0" fmla="*/ 0 h 1107281"/>
                <a:gd name="connsiteX1" fmla="*/ 1645918 w 1645918"/>
                <a:gd name="connsiteY1" fmla="*/ 0 h 1107281"/>
                <a:gd name="connsiteX2" fmla="*/ 1645918 w 1645918"/>
                <a:gd name="connsiteY2" fmla="*/ 1107281 h 1107281"/>
                <a:gd name="connsiteX3" fmla="*/ 0 w 1645918"/>
                <a:gd name="connsiteY3" fmla="*/ 1107281 h 1107281"/>
                <a:gd name="connsiteX4" fmla="*/ 0 w 1645918"/>
                <a:gd name="connsiteY4" fmla="*/ 0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18" h="1107281">
                  <a:moveTo>
                    <a:pt x="0" y="0"/>
                  </a:moveTo>
                  <a:lnTo>
                    <a:pt x="1645918" y="0"/>
                  </a:lnTo>
                  <a:lnTo>
                    <a:pt x="1645918" y="1107281"/>
                  </a:lnTo>
                  <a:lnTo>
                    <a:pt x="0" y="110728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Use Feedback</a:t>
              </a:r>
            </a:p>
          </p:txBody>
        </p:sp>
        <p:sp>
          <p:nvSpPr>
            <p:cNvPr id="48" name="Arrow: Circular 47">
              <a:extLst>
                <a:ext uri="{FF2B5EF4-FFF2-40B4-BE49-F238E27FC236}">
                  <a16:creationId xmlns:a16="http://schemas.microsoft.com/office/drawing/2014/main" id="{8F86CA43-6AF1-C58B-E4E5-EED8D85EBD72}"/>
                </a:ext>
              </a:extLst>
            </p:cNvPr>
            <p:cNvSpPr/>
            <p:nvPr/>
          </p:nvSpPr>
          <p:spPr>
            <a:xfrm>
              <a:off x="3388944" y="1041921"/>
              <a:ext cx="5414110" cy="5414110"/>
            </a:xfrm>
            <a:prstGeom prst="circularArrow">
              <a:avLst>
                <a:gd name="adj1" fmla="val 3988"/>
                <a:gd name="adj2" fmla="val 250168"/>
                <a:gd name="adj3" fmla="val 16527480"/>
                <a:gd name="adj4" fmla="val 15622352"/>
                <a:gd name="adj5" fmla="val 4653"/>
              </a:avLst>
            </a:prstGeom>
            <a:solidFill>
              <a:srgbClr val="00B0F0"/>
            </a:solidFill>
          </p:spPr>
          <p:style>
            <a:lnRef idx="0">
              <a:schemeClr val="lt1">
                <a:hueOff val="0"/>
                <a:satOff val="0"/>
                <a:lumOff val="0"/>
                <a:alphaOff val="0"/>
              </a:schemeClr>
            </a:lnRef>
            <a:fillRef idx="3">
              <a:scrgbClr r="0" g="0" b="0"/>
            </a:fillRef>
            <a:effectRef idx="2">
              <a:schemeClr val="accent1">
                <a:shade val="50000"/>
                <a:hueOff val="261492"/>
                <a:satOff val="-19159"/>
                <a:lumOff val="1701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CE217346-0F1D-B34D-D02D-6F2240354B1F}"/>
              </a:ext>
            </a:extLst>
          </p:cNvPr>
          <p:cNvGrpSpPr/>
          <p:nvPr/>
        </p:nvGrpSpPr>
        <p:grpSpPr>
          <a:xfrm>
            <a:off x="3881076" y="4862481"/>
            <a:ext cx="8310924" cy="1853604"/>
            <a:chOff x="3881076" y="4862481"/>
            <a:chExt cx="8310924" cy="1853604"/>
          </a:xfrm>
        </p:grpSpPr>
        <p:sp>
          <p:nvSpPr>
            <p:cNvPr id="32" name="TextBox 31">
              <a:extLst>
                <a:ext uri="{FF2B5EF4-FFF2-40B4-BE49-F238E27FC236}">
                  <a16:creationId xmlns:a16="http://schemas.microsoft.com/office/drawing/2014/main" id="{F7BE410C-F4B4-4988-BE4C-D3B224A9AAE8}"/>
                </a:ext>
              </a:extLst>
            </p:cNvPr>
            <p:cNvSpPr txBox="1"/>
            <p:nvPr/>
          </p:nvSpPr>
          <p:spPr>
            <a:xfrm>
              <a:off x="8719458" y="5157460"/>
              <a:ext cx="3472542" cy="982448"/>
            </a:xfrm>
            <a:prstGeom prst="rect">
              <a:avLst/>
            </a:prstGeom>
            <a:solidFill>
              <a:srgbClr val="FFCA28"/>
            </a:solidFill>
            <a:ln>
              <a:solidFill>
                <a:schemeClr val="bg1"/>
              </a:solidFill>
            </a:ln>
            <a:effectLst>
              <a:outerShdw blurRad="50800" dist="38100" dir="8100000" algn="tr" rotWithShape="0">
                <a:prstClr val="black">
                  <a:alpha val="40000"/>
                </a:prstClr>
              </a:outerShdw>
            </a:effectLst>
          </p:spPr>
          <p:txBody>
            <a:bodyPr wrap="square" lIns="91440" tIns="91440" rIns="365760" bIns="91440" rtlCol="0" anchor="ctr" anchorCtr="0">
              <a:spAutoFit/>
            </a:bodyPr>
            <a:lstStyle>
              <a:defPPr>
                <a:defRPr lang="en-US"/>
              </a:defPPr>
              <a:lvl1pPr marR="0" lvl="0" indent="0" algn="r" fontAlgn="auto">
                <a:lnSpc>
                  <a:spcPct val="80000"/>
                </a:lnSpc>
                <a:spcBef>
                  <a:spcPts val="0"/>
                </a:spcBef>
                <a:spcAft>
                  <a:spcPts val="0"/>
                </a:spcAft>
                <a:buClrTx/>
                <a:buSzTx/>
                <a:buFontTx/>
                <a:buNone/>
                <a:tabLst/>
                <a:defRPr kumimoji="0" sz="3200" b="0" i="0" u="none" strike="noStrike" cap="none" spc="0" normalizeH="0" baseline="0">
                  <a:ln>
                    <a:noFill/>
                  </a:ln>
                  <a:solidFill>
                    <a:srgbClr val="000000"/>
                  </a:solidFill>
                  <a:effectLst/>
                  <a:uLnTx/>
                  <a:uFillTx/>
                  <a:latin typeface="Calibri" panose="020F0502020204030204"/>
                </a:defRPr>
              </a:lvl1p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Needs diverse, unbiased data</a:t>
              </a:r>
            </a:p>
          </p:txBody>
        </p:sp>
        <p:sp>
          <p:nvSpPr>
            <p:cNvPr id="34" name="Oval 33">
              <a:extLst>
                <a:ext uri="{FF2B5EF4-FFF2-40B4-BE49-F238E27FC236}">
                  <a16:creationId xmlns:a16="http://schemas.microsoft.com/office/drawing/2014/main" id="{2F80CCC1-6E70-4C42-88A4-5862CA38F7CF}"/>
                </a:ext>
              </a:extLst>
            </p:cNvPr>
            <p:cNvSpPr/>
            <p:nvPr/>
          </p:nvSpPr>
          <p:spPr>
            <a:xfrm>
              <a:off x="3881076" y="5082778"/>
              <a:ext cx="4365245" cy="1633307"/>
            </a:xfrm>
            <a:custGeom>
              <a:avLst/>
              <a:gdLst>
                <a:gd name="connsiteX0" fmla="*/ 0 w 4365245"/>
                <a:gd name="connsiteY0" fmla="*/ 816654 h 1633307"/>
                <a:gd name="connsiteX1" fmla="*/ 2182623 w 4365245"/>
                <a:gd name="connsiteY1" fmla="*/ 0 h 1633307"/>
                <a:gd name="connsiteX2" fmla="*/ 4365246 w 4365245"/>
                <a:gd name="connsiteY2" fmla="*/ 816654 h 1633307"/>
                <a:gd name="connsiteX3" fmla="*/ 2182623 w 4365245"/>
                <a:gd name="connsiteY3" fmla="*/ 1633308 h 1633307"/>
                <a:gd name="connsiteX4" fmla="*/ 0 w 4365245"/>
                <a:gd name="connsiteY4" fmla="*/ 816654 h 1633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245" h="1633307" extrusionOk="0">
                  <a:moveTo>
                    <a:pt x="0" y="816654"/>
                  </a:moveTo>
                  <a:cubicBezTo>
                    <a:pt x="-24783" y="404979"/>
                    <a:pt x="1133749" y="-136714"/>
                    <a:pt x="2182623" y="0"/>
                  </a:cubicBezTo>
                  <a:cubicBezTo>
                    <a:pt x="3414845" y="38157"/>
                    <a:pt x="4419746" y="325316"/>
                    <a:pt x="4365246" y="816654"/>
                  </a:cubicBezTo>
                  <a:cubicBezTo>
                    <a:pt x="4383284" y="1177386"/>
                    <a:pt x="3412519" y="1654313"/>
                    <a:pt x="2182623" y="1633308"/>
                  </a:cubicBezTo>
                  <a:cubicBezTo>
                    <a:pt x="973039" y="1660712"/>
                    <a:pt x="-14678" y="1253253"/>
                    <a:pt x="0" y="816654"/>
                  </a:cubicBezTo>
                  <a:close/>
                </a:path>
              </a:pathLst>
            </a:custGeom>
            <a:noFill/>
            <a:ln w="76200">
              <a:solidFill>
                <a:srgbClr val="C000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Warning" descr="Warning with solid fill">
              <a:extLst>
                <a:ext uri="{FF2B5EF4-FFF2-40B4-BE49-F238E27FC236}">
                  <a16:creationId xmlns:a16="http://schemas.microsoft.com/office/drawing/2014/main" id="{C7A8ABF2-B409-479C-A89B-D433DE9C3EA1}"/>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8246321" y="4862481"/>
              <a:ext cx="1204258" cy="1204258"/>
            </a:xfrm>
            <a:prstGeom prst="rect">
              <a:avLst/>
            </a:prstGeom>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sp>
        <p:nvSpPr>
          <p:cNvPr id="38" name="Oval 37">
            <a:extLst>
              <a:ext uri="{FF2B5EF4-FFF2-40B4-BE49-F238E27FC236}">
                <a16:creationId xmlns:a16="http://schemas.microsoft.com/office/drawing/2014/main" id="{0ACE5601-71E0-4FB5-B21C-D53421988A90}"/>
              </a:ext>
            </a:extLst>
          </p:cNvPr>
          <p:cNvSpPr/>
          <p:nvPr/>
        </p:nvSpPr>
        <p:spPr>
          <a:xfrm rot="2066543">
            <a:off x="2777348" y="733102"/>
            <a:ext cx="2336661" cy="3690184"/>
          </a:xfrm>
          <a:custGeom>
            <a:avLst/>
            <a:gdLst>
              <a:gd name="connsiteX0" fmla="*/ 0 w 2336661"/>
              <a:gd name="connsiteY0" fmla="*/ 1845092 h 3690184"/>
              <a:gd name="connsiteX1" fmla="*/ 1168331 w 2336661"/>
              <a:gd name="connsiteY1" fmla="*/ 0 h 3690184"/>
              <a:gd name="connsiteX2" fmla="*/ 2336662 w 2336661"/>
              <a:gd name="connsiteY2" fmla="*/ 1845092 h 3690184"/>
              <a:gd name="connsiteX3" fmla="*/ 1168331 w 2336661"/>
              <a:gd name="connsiteY3" fmla="*/ 3690184 h 3690184"/>
              <a:gd name="connsiteX4" fmla="*/ 0 w 2336661"/>
              <a:gd name="connsiteY4" fmla="*/ 1845092 h 369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661" h="3690184" extrusionOk="0">
                <a:moveTo>
                  <a:pt x="0" y="1845092"/>
                </a:moveTo>
                <a:cubicBezTo>
                  <a:pt x="-41915" y="892630"/>
                  <a:pt x="578228" y="-48159"/>
                  <a:pt x="1168331" y="0"/>
                </a:cubicBezTo>
                <a:cubicBezTo>
                  <a:pt x="1843060" y="41980"/>
                  <a:pt x="2419529" y="764783"/>
                  <a:pt x="2336662" y="1845092"/>
                </a:cubicBezTo>
                <a:cubicBezTo>
                  <a:pt x="2346026" y="2817235"/>
                  <a:pt x="1880851" y="3747934"/>
                  <a:pt x="1168331" y="3690184"/>
                </a:cubicBezTo>
                <a:cubicBezTo>
                  <a:pt x="518826" y="3718241"/>
                  <a:pt x="-135321" y="2731105"/>
                  <a:pt x="0" y="1845092"/>
                </a:cubicBezTo>
                <a:close/>
              </a:path>
            </a:pathLst>
          </a:custGeom>
          <a:noFill/>
          <a:ln w="76200">
            <a:solidFill>
              <a:srgbClr val="C00000"/>
            </a:solidFill>
            <a:extLst>
              <a:ext uri="{C807C97D-BFC1-408E-A445-0C87EB9F89A2}">
                <ask:lineSketchStyleProps xmlns:ask="http://schemas.microsoft.com/office/drawing/2018/sketchyshapes" sd="3809068511">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371E7B04-E7D2-4449-A7AA-F3ED7AA6AE6C}"/>
              </a:ext>
            </a:extLst>
          </p:cNvPr>
          <p:cNvSpPr txBox="1"/>
          <p:nvPr/>
        </p:nvSpPr>
        <p:spPr>
          <a:xfrm>
            <a:off x="-38608" y="1305068"/>
            <a:ext cx="3294405" cy="982448"/>
          </a:xfrm>
          <a:prstGeom prst="rect">
            <a:avLst/>
          </a:prstGeom>
          <a:solidFill>
            <a:srgbClr val="FFCA28"/>
          </a:solidFill>
          <a:ln>
            <a:solidFill>
              <a:schemeClr val="bg1"/>
            </a:solidFill>
          </a:ln>
          <a:effectLst>
            <a:outerShdw blurRad="50800" dist="38100" dir="8100000" algn="tr" rotWithShape="0">
              <a:prstClr val="black">
                <a:alpha val="40000"/>
              </a:prstClr>
            </a:outerShdw>
          </a:effectLst>
        </p:spPr>
        <p:txBody>
          <a:bodyPr wrap="square" lIns="91440" tIns="91440" rIns="914400" bIns="91440" rtlCol="0" anchor="ctr" anchorCtr="0">
            <a:spAutoFit/>
          </a:bodyPr>
          <a:lstStyle>
            <a:defPPr>
              <a:defRPr lang="en-US"/>
            </a:defPPr>
            <a:lvl1pPr marR="0" lvl="0" indent="0" algn="r" fontAlgn="auto">
              <a:lnSpc>
                <a:spcPct val="80000"/>
              </a:lnSpc>
              <a:spcBef>
                <a:spcPts val="0"/>
              </a:spcBef>
              <a:spcAft>
                <a:spcPts val="0"/>
              </a:spcAft>
              <a:buClrTx/>
              <a:buSzTx/>
              <a:buFontTx/>
              <a:buNone/>
              <a:tabLst/>
              <a:defRPr kumimoji="0" sz="3200" b="0" i="0" u="none" strike="noStrike" cap="none" spc="0" normalizeH="0" baseline="0">
                <a:ln>
                  <a:noFill/>
                </a:ln>
                <a:solidFill>
                  <a:srgbClr val="000000"/>
                </a:solidFill>
                <a:effectLst/>
                <a:uLnTx/>
                <a:uFillTx/>
                <a:latin typeface="Calibri" panose="020F0502020204030204"/>
              </a:defRPr>
            </a:lvl1p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Needs to be monitored</a:t>
            </a:r>
          </a:p>
        </p:txBody>
      </p:sp>
      <p:pic>
        <p:nvPicPr>
          <p:cNvPr id="37" name="Warning" descr="Warning with solid fill">
            <a:extLst>
              <a:ext uri="{FF2B5EF4-FFF2-40B4-BE49-F238E27FC236}">
                <a16:creationId xmlns:a16="http://schemas.microsoft.com/office/drawing/2014/main" id="{739C1AA6-0818-4B40-8D56-FDAE43D7FB11}"/>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2537135" y="955390"/>
            <a:ext cx="1107281" cy="1107281"/>
          </a:xfrm>
          <a:prstGeom prst="rect">
            <a:avLst/>
          </a:prstGeom>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7" name="Title 4">
            <a:extLst>
              <a:ext uri="{FF2B5EF4-FFF2-40B4-BE49-F238E27FC236}">
                <a16:creationId xmlns:a16="http://schemas.microsoft.com/office/drawing/2014/main" id="{FCAF18F8-6AB2-50FE-615E-1F1B612EC2C8}"/>
              </a:ext>
            </a:extLst>
          </p:cNvPr>
          <p:cNvSpPr>
            <a:spLocks noGrp="1"/>
          </p:cNvSpPr>
          <p:nvPr>
            <p:ph type="title"/>
          </p:nvPr>
        </p:nvSpPr>
        <p:spPr>
          <a:xfrm>
            <a:off x="0" y="0"/>
            <a:ext cx="9813839" cy="795130"/>
          </a:xfrm>
        </p:spPr>
        <p:txBody>
          <a:bodyPr/>
          <a:lstStyle/>
          <a:p>
            <a:pPr algn="l"/>
            <a:r>
              <a:rPr lang="en-US" dirty="0" err="1"/>
              <a:t>ELI5</a:t>
            </a:r>
            <a:r>
              <a:rPr lang="en-US" dirty="0"/>
              <a:t>: What is Machine Learning?</a:t>
            </a:r>
          </a:p>
        </p:txBody>
      </p:sp>
    </p:spTree>
    <p:extLst>
      <p:ext uri="{BB962C8B-B14F-4D97-AF65-F5344CB8AC3E}">
        <p14:creationId xmlns:p14="http://schemas.microsoft.com/office/powerpoint/2010/main" val="309499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childTnLst>
                              </p:cTn>
                            </p:par>
                            <p:par>
                              <p:cTn id="8" fill="hold">
                                <p:stCondLst>
                                  <p:cond delay="250"/>
                                </p:stCondLst>
                                <p:childTnLst>
                                  <p:par>
                                    <p:cTn id="9" presetID="21"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heel(1)">
                                          <p:cBhvr>
                                            <p:cTn id="11" dur="250"/>
                                            <p:tgtEl>
                                              <p:spTgt spid="38"/>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750"/>
                                </p:stCondLst>
                                <p:childTnLst>
                                  <p:par>
                                    <p:cTn id="16" presetID="2" presetClass="entr" presetSubtype="9" fill="hold" nodeType="afterEffect" p14:presetBounceEnd="50000">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14:bounceEnd="50000">
                                          <p:cBhvr additive="base">
                                            <p:cTn id="18" dur="5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childTnLst>
                              </p:cTn>
                            </p:par>
                            <p:par>
                              <p:cTn id="8" fill="hold">
                                <p:stCondLst>
                                  <p:cond delay="250"/>
                                </p:stCondLst>
                                <p:childTnLst>
                                  <p:par>
                                    <p:cTn id="9" presetID="21"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heel(1)">
                                          <p:cBhvr>
                                            <p:cTn id="11" dur="250"/>
                                            <p:tgtEl>
                                              <p:spTgt spid="38"/>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750"/>
                                </p:stCondLst>
                                <p:childTnLst>
                                  <p:par>
                                    <p:cTn id="16" presetID="2" presetClass="entr" presetSubtype="9"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0-#ppt_w/2"/>
                                              </p:val>
                                            </p:tav>
                                            <p:tav tm="100000">
                                              <p:val>
                                                <p:strVal val="#ppt_x"/>
                                              </p:val>
                                            </p:tav>
                                          </p:tavLst>
                                        </p:anim>
                                        <p:anim calcmode="lin" valueType="num">
                                          <p:cBhvr additive="base">
                                            <p:cTn id="19"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1"/>
            <a:ext cx="9704019" cy="833933"/>
          </a:xfrm>
        </p:spPr>
        <p:txBody>
          <a:bodyPr lIns="396000"/>
          <a:lstStyle/>
          <a:p>
            <a:pPr algn="l" eaLnBrk="1" hangingPunct="1"/>
            <a:r>
              <a:rPr lang="en-US" dirty="0"/>
              <a:t>Tutorial Outline</a:t>
            </a:r>
          </a:p>
        </p:txBody>
      </p:sp>
      <p:grpSp>
        <p:nvGrpSpPr>
          <p:cNvPr id="20" name="Group 19">
            <a:extLst>
              <a:ext uri="{FF2B5EF4-FFF2-40B4-BE49-F238E27FC236}">
                <a16:creationId xmlns:a16="http://schemas.microsoft.com/office/drawing/2014/main" id="{890B606B-8915-846D-CD07-8BCD3DC98716}"/>
              </a:ext>
            </a:extLst>
          </p:cNvPr>
          <p:cNvGrpSpPr/>
          <p:nvPr/>
        </p:nvGrpSpPr>
        <p:grpSpPr>
          <a:xfrm>
            <a:off x="243840" y="963790"/>
            <a:ext cx="2743200" cy="5242303"/>
            <a:chOff x="369136" y="891218"/>
            <a:chExt cx="2743200" cy="5242303"/>
          </a:xfrm>
        </p:grpSpPr>
        <p:pic>
          <p:nvPicPr>
            <p:cNvPr id="12" name="Picture 11">
              <a:extLst>
                <a:ext uri="{FF2B5EF4-FFF2-40B4-BE49-F238E27FC236}">
                  <a16:creationId xmlns:a16="http://schemas.microsoft.com/office/drawing/2014/main" id="{E392B68E-D331-64E6-775D-910FEBCAA9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802"/>
            <a:stretch/>
          </p:blipFill>
          <p:spPr>
            <a:xfrm>
              <a:off x="369136" y="891218"/>
              <a:ext cx="2743200" cy="5242303"/>
            </a:xfrm>
            <a:prstGeom prst="rect">
              <a:avLst/>
            </a:prstGeom>
            <a:solidFill>
              <a:srgbClr val="F6F5F0"/>
            </a:solidFill>
          </p:spPr>
        </p:pic>
        <p:sp>
          <p:nvSpPr>
            <p:cNvPr id="3" name="TextBox 2">
              <a:extLst>
                <a:ext uri="{FF2B5EF4-FFF2-40B4-BE49-F238E27FC236}">
                  <a16:creationId xmlns:a16="http://schemas.microsoft.com/office/drawing/2014/main" id="{34D1C5E8-EE2E-4EB3-9FBF-BB789044888F}"/>
                </a:ext>
              </a:extLst>
            </p:cNvPr>
            <p:cNvSpPr txBox="1"/>
            <p:nvPr/>
          </p:nvSpPr>
          <p:spPr>
            <a:xfrm>
              <a:off x="369136" y="4757265"/>
              <a:ext cx="2743200"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Explain Like I’m 5: What is AI?</a:t>
              </a:r>
            </a:p>
          </p:txBody>
        </p:sp>
      </p:grpSp>
      <p:grpSp>
        <p:nvGrpSpPr>
          <p:cNvPr id="18" name="Group 17">
            <a:extLst>
              <a:ext uri="{FF2B5EF4-FFF2-40B4-BE49-F238E27FC236}">
                <a16:creationId xmlns:a16="http://schemas.microsoft.com/office/drawing/2014/main" id="{B3D77BB0-1E75-40E2-154F-F109A450693E}"/>
              </a:ext>
            </a:extLst>
          </p:cNvPr>
          <p:cNvGrpSpPr/>
          <p:nvPr/>
        </p:nvGrpSpPr>
        <p:grpSpPr>
          <a:xfrm>
            <a:off x="6217920" y="963790"/>
            <a:ext cx="2743200" cy="5242303"/>
            <a:chOff x="6124703" y="891218"/>
            <a:chExt cx="2743200" cy="5242303"/>
          </a:xfrm>
        </p:grpSpPr>
        <p:pic>
          <p:nvPicPr>
            <p:cNvPr id="15" name="Picture 14" descr="A cartoon of a steam engine&#10;&#10;Description automatically generated">
              <a:extLst>
                <a:ext uri="{FF2B5EF4-FFF2-40B4-BE49-F238E27FC236}">
                  <a16:creationId xmlns:a16="http://schemas.microsoft.com/office/drawing/2014/main" id="{3E38B5EC-DF95-7758-1A4E-817917FEB0A5}"/>
                </a:ext>
              </a:extLst>
            </p:cNvPr>
            <p:cNvPicPr>
              <a:picLocks noChangeAspect="1"/>
            </p:cNvPicPr>
            <p:nvPr/>
          </p:nvPicPr>
          <p:blipFill rotWithShape="1">
            <a:blip r:embed="rId4"/>
            <a:srcRect t="-1" b="-33838"/>
            <a:stretch/>
          </p:blipFill>
          <p:spPr>
            <a:xfrm>
              <a:off x="6124703" y="891218"/>
              <a:ext cx="2743200" cy="5242303"/>
            </a:xfrm>
            <a:prstGeom prst="rect">
              <a:avLst/>
            </a:prstGeom>
            <a:solidFill>
              <a:srgbClr val="F6F5F0"/>
            </a:solidFill>
          </p:spPr>
        </p:pic>
        <p:sp>
          <p:nvSpPr>
            <p:cNvPr id="10" name="TextBox 9">
              <a:extLst>
                <a:ext uri="{FF2B5EF4-FFF2-40B4-BE49-F238E27FC236}">
                  <a16:creationId xmlns:a16="http://schemas.microsoft.com/office/drawing/2014/main" id="{344E096E-F520-4497-B85B-AE4614E30921}"/>
                </a:ext>
              </a:extLst>
            </p:cNvPr>
            <p:cNvSpPr txBox="1"/>
            <p:nvPr/>
          </p:nvSpPr>
          <p:spPr>
            <a:xfrm>
              <a:off x="6124703" y="4757265"/>
              <a:ext cx="2743200"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Changes and Ripple Effects</a:t>
              </a:r>
              <a:endParaRPr lang="en-US" sz="2800" dirty="0">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ACD5316B-9C16-48DF-EEB1-2561F711668F}"/>
              </a:ext>
            </a:extLst>
          </p:cNvPr>
          <p:cNvGrpSpPr/>
          <p:nvPr/>
        </p:nvGrpSpPr>
        <p:grpSpPr>
          <a:xfrm>
            <a:off x="3230880" y="963790"/>
            <a:ext cx="2743200" cy="5223327"/>
            <a:chOff x="3264396" y="910194"/>
            <a:chExt cx="2743200" cy="5223327"/>
          </a:xfrm>
        </p:grpSpPr>
        <p:pic>
          <p:nvPicPr>
            <p:cNvPr id="6" name="Picture 5">
              <a:extLst>
                <a:ext uri="{FF2B5EF4-FFF2-40B4-BE49-F238E27FC236}">
                  <a16:creationId xmlns:a16="http://schemas.microsoft.com/office/drawing/2014/main" id="{5A5AE115-96AD-C77D-EFD2-951BC976ED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64396" y="910194"/>
              <a:ext cx="2743200" cy="5223327"/>
            </a:xfrm>
            <a:prstGeom prst="rect">
              <a:avLst/>
            </a:prstGeom>
            <a:solidFill>
              <a:srgbClr val="F6F5F0"/>
            </a:solidFill>
          </p:spPr>
        </p:pic>
        <p:sp>
          <p:nvSpPr>
            <p:cNvPr id="11" name="TextBox 10">
              <a:extLst>
                <a:ext uri="{FF2B5EF4-FFF2-40B4-BE49-F238E27FC236}">
                  <a16:creationId xmlns:a16="http://schemas.microsoft.com/office/drawing/2014/main" id="{3697EA89-1A61-454B-8A70-EBC4E16D4348}"/>
                </a:ext>
              </a:extLst>
            </p:cNvPr>
            <p:cNvSpPr txBox="1"/>
            <p:nvPr/>
          </p:nvSpPr>
          <p:spPr>
            <a:xfrm>
              <a:off x="3264396" y="4757265"/>
              <a:ext cx="2743200"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Humanum in Machina</a:t>
              </a:r>
              <a:endParaRPr lang="en-US" sz="2800" dirty="0">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6D4766F2-1E4A-54C0-9518-34353E01CE46}"/>
              </a:ext>
            </a:extLst>
          </p:cNvPr>
          <p:cNvGrpSpPr/>
          <p:nvPr/>
        </p:nvGrpSpPr>
        <p:grpSpPr>
          <a:xfrm>
            <a:off x="9204960" y="963790"/>
            <a:ext cx="2743200" cy="5242303"/>
            <a:chOff x="8984343" y="891218"/>
            <a:chExt cx="2743200" cy="5242303"/>
          </a:xfrm>
        </p:grpSpPr>
        <p:pic>
          <p:nvPicPr>
            <p:cNvPr id="16" name="Picture 15">
              <a:extLst>
                <a:ext uri="{FF2B5EF4-FFF2-40B4-BE49-F238E27FC236}">
                  <a16:creationId xmlns:a16="http://schemas.microsoft.com/office/drawing/2014/main" id="{9A09739C-0725-410D-752B-24E79E0F57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6775"/>
            <a:stretch/>
          </p:blipFill>
          <p:spPr>
            <a:xfrm>
              <a:off x="8984343" y="891218"/>
              <a:ext cx="2743200" cy="5242303"/>
            </a:xfrm>
            <a:prstGeom prst="rect">
              <a:avLst/>
            </a:prstGeom>
            <a:solidFill>
              <a:srgbClr val="F6F5F0"/>
            </a:solidFill>
          </p:spPr>
        </p:pic>
        <p:sp>
          <p:nvSpPr>
            <p:cNvPr id="2" name="TextBox 1">
              <a:extLst>
                <a:ext uri="{FF2B5EF4-FFF2-40B4-BE49-F238E27FC236}">
                  <a16:creationId xmlns:a16="http://schemas.microsoft.com/office/drawing/2014/main" id="{A053D0C7-E068-B6D0-FF06-1983B21575B6}"/>
                </a:ext>
              </a:extLst>
            </p:cNvPr>
            <p:cNvSpPr txBox="1"/>
            <p:nvPr/>
          </p:nvSpPr>
          <p:spPr>
            <a:xfrm>
              <a:off x="8984343" y="4757265"/>
              <a:ext cx="2743200"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What’s in all of this for </a:t>
              </a:r>
              <a:r>
                <a:rPr lang="en-US" sz="2800" b="1" i="1" dirty="0">
                  <a:latin typeface="Calibri" panose="020F0502020204030204" pitchFamily="34" charset="0"/>
                  <a:cs typeface="Calibri" panose="020F0502020204030204" pitchFamily="34" charset="0"/>
                </a:rPr>
                <a:t>Me</a:t>
              </a:r>
              <a:r>
                <a:rPr lang="en-US" sz="2800" b="1"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452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Title 4">
            <a:extLst>
              <a:ext uri="{FF2B5EF4-FFF2-40B4-BE49-F238E27FC236}">
                <a16:creationId xmlns:a16="http://schemas.microsoft.com/office/drawing/2014/main" id="{0262F2B7-103D-6971-19DE-2048AED3F3BB}"/>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Machine Learning?</a:t>
            </a:r>
          </a:p>
        </p:txBody>
      </p:sp>
      <p:grpSp>
        <p:nvGrpSpPr>
          <p:cNvPr id="6" name="Group 5">
            <a:extLst>
              <a:ext uri="{FF2B5EF4-FFF2-40B4-BE49-F238E27FC236}">
                <a16:creationId xmlns:a16="http://schemas.microsoft.com/office/drawing/2014/main" id="{C049263E-DA5A-DD50-3133-0958971E8EBD}"/>
              </a:ext>
            </a:extLst>
          </p:cNvPr>
          <p:cNvGrpSpPr/>
          <p:nvPr/>
        </p:nvGrpSpPr>
        <p:grpSpPr>
          <a:xfrm>
            <a:off x="4445704" y="890422"/>
            <a:ext cx="5513005" cy="5782316"/>
            <a:chOff x="3948748" y="935153"/>
            <a:chExt cx="5865091" cy="6151602"/>
          </a:xfrm>
        </p:grpSpPr>
        <p:pic>
          <p:nvPicPr>
            <p:cNvPr id="2052" name="Picture 4" descr="Tay AI | Know Your Meme">
              <a:extLst>
                <a:ext uri="{FF2B5EF4-FFF2-40B4-BE49-F238E27FC236}">
                  <a16:creationId xmlns:a16="http://schemas.microsoft.com/office/drawing/2014/main" id="{7A4FC0ED-179C-4469-AA2B-9323BDEC04A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8748" y="935153"/>
              <a:ext cx="5865091" cy="21314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witter taught Microsoft&amp;#39;s AI chatbot to be a racist asshole in less than a  day - The Verge">
              <a:extLst>
                <a:ext uri="{FF2B5EF4-FFF2-40B4-BE49-F238E27FC236}">
                  <a16:creationId xmlns:a16="http://schemas.microsoft.com/office/drawing/2014/main" id="{19D6D896-C518-4369-9F67-DD3F08955DD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b="-4167"/>
            <a:stretch/>
          </p:blipFill>
          <p:spPr bwMode="auto">
            <a:xfrm>
              <a:off x="3948748" y="3081131"/>
              <a:ext cx="5865091" cy="4005624"/>
            </a:xfrm>
            <a:prstGeom prst="rect">
              <a:avLst/>
            </a:prstGeom>
            <a:solidFill>
              <a:srgbClr val="FFFFFF"/>
            </a:solidFill>
          </p:spPr>
        </p:pic>
      </p:grpSp>
      <p:grpSp>
        <p:nvGrpSpPr>
          <p:cNvPr id="7" name="Group 6">
            <a:extLst>
              <a:ext uri="{FF2B5EF4-FFF2-40B4-BE49-F238E27FC236}">
                <a16:creationId xmlns:a16="http://schemas.microsoft.com/office/drawing/2014/main" id="{E5D0435C-EB86-94CA-7C49-969F4417540C}"/>
              </a:ext>
            </a:extLst>
          </p:cNvPr>
          <p:cNvGrpSpPr/>
          <p:nvPr/>
        </p:nvGrpSpPr>
        <p:grpSpPr>
          <a:xfrm>
            <a:off x="1463660" y="1055330"/>
            <a:ext cx="2817092" cy="4883684"/>
            <a:chOff x="390235" y="1174599"/>
            <a:chExt cx="2817092" cy="4883684"/>
          </a:xfrm>
        </p:grpSpPr>
        <p:pic>
          <p:nvPicPr>
            <p:cNvPr id="2050" name="Picture 2" descr="Tay AI">
              <a:extLst>
                <a:ext uri="{FF2B5EF4-FFF2-40B4-BE49-F238E27FC236}">
                  <a16:creationId xmlns:a16="http://schemas.microsoft.com/office/drawing/2014/main" id="{4A2367AB-7955-49E7-A3EC-A581FB55D6F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0236" y="1174599"/>
              <a:ext cx="2817091" cy="2817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394F7D-A1AB-BA1A-6B18-B2D60BD6F8E7}"/>
                </a:ext>
              </a:extLst>
            </p:cNvPr>
            <p:cNvSpPr txBox="1"/>
            <p:nvPr/>
          </p:nvSpPr>
          <p:spPr>
            <a:xfrm>
              <a:off x="390236" y="5042620"/>
              <a:ext cx="265374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rPr>
                <a:t>Microsoft unveiled Tay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rPr>
                <a:t>Twitter AI </a:t>
              </a:r>
              <a:r>
                <a:rPr kumimoji="0" lang="en-US" sz="2000" b="0" i="0" u="none" strike="noStrike" kern="1200" cap="none" spc="0" normalizeH="0" baseline="0" noProof="0" dirty="0" err="1">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rPr>
                <a:t>ChatBot</a:t>
              </a:r>
              <a:endParaRPr kumimoji="0" lang="en-US" sz="2000" b="0" i="0" u="none" strike="noStrike" kern="1200" cap="none" spc="0" normalizeH="0" baseline="0" noProof="0" dirty="0">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6969"/>
                  </a:solidFill>
                  <a:effectLst/>
                  <a:uLnTx/>
                  <a:uFillTx/>
                  <a:latin typeface="Calibri" panose="020F0502020204030204" pitchFamily="34" charset="0"/>
                  <a:ea typeface="Calibri" panose="020F0502020204030204" pitchFamily="34" charset="0"/>
                  <a:cs typeface="Calibri" panose="020F0502020204030204" pitchFamily="34" charset="0"/>
                </a:rPr>
                <a:t>March 2016</a:t>
              </a:r>
            </a:p>
          </p:txBody>
        </p:sp>
        <p:pic>
          <p:nvPicPr>
            <p:cNvPr id="7170" name="Picture 2" descr="Microsoft Logo and symbol, meaning, history, PNG, brand">
              <a:extLst>
                <a:ext uri="{FF2B5EF4-FFF2-40B4-BE49-F238E27FC236}">
                  <a16:creationId xmlns:a16="http://schemas.microsoft.com/office/drawing/2014/main" id="{A7ACB72B-821F-A4F8-436C-59565F85F59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333" r="-3333"/>
            <a:stretch/>
          </p:blipFill>
          <p:spPr bwMode="auto">
            <a:xfrm>
              <a:off x="390235" y="4068397"/>
              <a:ext cx="2817091" cy="974223"/>
            </a:xfrm>
            <a:prstGeom prst="rect">
              <a:avLst/>
            </a:prstGeom>
            <a:solidFill>
              <a:srgbClr val="FFFFFF"/>
            </a:solidFill>
          </p:spPr>
        </p:pic>
      </p:grpSp>
    </p:spTree>
    <p:extLst>
      <p:ext uri="{BB962C8B-B14F-4D97-AF65-F5344CB8AC3E}">
        <p14:creationId xmlns:p14="http://schemas.microsoft.com/office/powerpoint/2010/main" val="3430770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obot">
            <a:extLst>
              <a:ext uri="{FF2B5EF4-FFF2-40B4-BE49-F238E27FC236}">
                <a16:creationId xmlns:a16="http://schemas.microsoft.com/office/drawing/2014/main" id="{1E052435-12D7-4CB9-A97E-57DE829635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6828" y="2062671"/>
            <a:ext cx="2318344" cy="2318344"/>
          </a:xfrm>
          <a:prstGeom prst="ellipse">
            <a:avLst/>
          </a:prstGeom>
          <a:ln w="254000">
            <a:solidFill>
              <a:srgbClr val="FFCA28"/>
            </a:solidFill>
            <a:miter lim="800000"/>
          </a:ln>
          <a:effectLst>
            <a:glow rad="88900">
              <a:srgbClr val="000000"/>
            </a:glow>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55691CF3-E992-9EDB-BD80-EDE8DF867096}"/>
              </a:ext>
            </a:extLst>
          </p:cNvPr>
          <p:cNvGrpSpPr/>
          <p:nvPr/>
        </p:nvGrpSpPr>
        <p:grpSpPr>
          <a:xfrm>
            <a:off x="6664622" y="2062671"/>
            <a:ext cx="920993" cy="920993"/>
            <a:chOff x="6664622" y="2062671"/>
            <a:chExt cx="920993" cy="920993"/>
          </a:xfrm>
        </p:grpSpPr>
        <p:sp>
          <p:nvSpPr>
            <p:cNvPr id="2" name="Oval 1">
              <a:extLst>
                <a:ext uri="{FF2B5EF4-FFF2-40B4-BE49-F238E27FC236}">
                  <a16:creationId xmlns:a16="http://schemas.microsoft.com/office/drawing/2014/main" id="{CA2E543A-1765-E242-E1A5-A8AD5AD3CC47}"/>
                </a:ext>
              </a:extLst>
            </p:cNvPr>
            <p:cNvSpPr/>
            <p:nvPr/>
          </p:nvSpPr>
          <p:spPr>
            <a:xfrm>
              <a:off x="6664622" y="2062671"/>
              <a:ext cx="920993" cy="920993"/>
            </a:xfrm>
            <a:prstGeom prst="ellipse">
              <a:avLst/>
            </a:prstGeom>
            <a:gradFill flip="none" rotWithShape="1">
              <a:gsLst>
                <a:gs pos="100000">
                  <a:srgbClr val="C04C04"/>
                </a:gs>
                <a:gs pos="0">
                  <a:srgbClr val="FFD029"/>
                </a:gs>
              </a:gsLst>
              <a:path path="circle">
                <a:fillToRect l="50000" t="50000" r="50000" b="50000"/>
              </a:path>
              <a:tileRect/>
            </a:gradFill>
            <a:ln w="28575">
              <a:solidFill>
                <a:srgbClr val="0363A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Graphic 3" descr="Ribbon with solid fill">
              <a:extLst>
                <a:ext uri="{FF2B5EF4-FFF2-40B4-BE49-F238E27FC236}">
                  <a16:creationId xmlns:a16="http://schemas.microsoft.com/office/drawing/2014/main" id="{56A63B47-B2E7-F994-C6BD-8C107A1CDF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3989" y="2122038"/>
              <a:ext cx="802258" cy="802258"/>
            </a:xfrm>
            <a:prstGeom prst="rect">
              <a:avLst/>
            </a:prstGeom>
          </p:spPr>
        </p:pic>
      </p:grpSp>
      <p:sp>
        <p:nvSpPr>
          <p:cNvPr id="3" name="Title 2">
            <a:extLst>
              <a:ext uri="{FF2B5EF4-FFF2-40B4-BE49-F238E27FC236}">
                <a16:creationId xmlns:a16="http://schemas.microsoft.com/office/drawing/2014/main" id="{C65472EF-D4DD-AE04-0373-5FE70B77402D}"/>
              </a:ext>
            </a:extLst>
          </p:cNvPr>
          <p:cNvSpPr>
            <a:spLocks noGrp="1"/>
          </p:cNvSpPr>
          <p:nvPr>
            <p:ph type="title"/>
          </p:nvPr>
        </p:nvSpPr>
        <p:spPr/>
        <p:txBody>
          <a:bodyPr/>
          <a:lstStyle/>
          <a:p>
            <a:pPr algn="l"/>
            <a:r>
              <a:rPr lang="en-US" dirty="0" err="1"/>
              <a:t>ELI5</a:t>
            </a:r>
            <a:r>
              <a:rPr lang="en-US" dirty="0"/>
              <a:t>: What is Machine Learning?</a:t>
            </a:r>
          </a:p>
        </p:txBody>
      </p:sp>
    </p:spTree>
    <p:extLst>
      <p:ext uri="{BB962C8B-B14F-4D97-AF65-F5344CB8AC3E}">
        <p14:creationId xmlns:p14="http://schemas.microsoft.com/office/powerpoint/2010/main" val="395401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83B71D-81EC-DEBF-85C2-72F96D3431D1}"/>
              </a:ext>
            </a:extLst>
          </p:cNvPr>
          <p:cNvSpPr>
            <a:spLocks noGrp="1"/>
          </p:cNvSpPr>
          <p:nvPr>
            <p:ph type="title"/>
          </p:nvPr>
        </p:nvSpPr>
        <p:spPr/>
        <p:txBody>
          <a:bodyPr/>
          <a:lstStyle/>
          <a:p>
            <a:pPr algn="l"/>
            <a:r>
              <a:rPr lang="en-US" dirty="0" err="1"/>
              <a:t>ELI5</a:t>
            </a:r>
            <a:r>
              <a:rPr lang="en-US" dirty="0"/>
              <a:t>: What is Machine Learning?</a:t>
            </a:r>
          </a:p>
        </p:txBody>
      </p:sp>
      <p:grpSp>
        <p:nvGrpSpPr>
          <p:cNvPr id="3" name="Group 2">
            <a:extLst>
              <a:ext uri="{FF2B5EF4-FFF2-40B4-BE49-F238E27FC236}">
                <a16:creationId xmlns:a16="http://schemas.microsoft.com/office/drawing/2014/main" id="{8E21A8BF-4F8C-83F4-A8B4-0EA6D87AF531}"/>
              </a:ext>
            </a:extLst>
          </p:cNvPr>
          <p:cNvGrpSpPr/>
          <p:nvPr/>
        </p:nvGrpSpPr>
        <p:grpSpPr>
          <a:xfrm>
            <a:off x="4936828" y="2062671"/>
            <a:ext cx="2648787" cy="2318344"/>
            <a:chOff x="4936828" y="2062671"/>
            <a:chExt cx="2648787" cy="2318344"/>
          </a:xfrm>
        </p:grpSpPr>
        <p:pic>
          <p:nvPicPr>
            <p:cNvPr id="31" name="Robot">
              <a:extLst>
                <a:ext uri="{FF2B5EF4-FFF2-40B4-BE49-F238E27FC236}">
                  <a16:creationId xmlns:a16="http://schemas.microsoft.com/office/drawing/2014/main" id="{1E052435-12D7-4CB9-A97E-57DE829635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6828" y="2062671"/>
              <a:ext cx="2318344" cy="2318344"/>
            </a:xfrm>
            <a:prstGeom prst="ellipse">
              <a:avLst/>
            </a:prstGeom>
            <a:ln w="254000">
              <a:solidFill>
                <a:srgbClr val="FFCA28"/>
              </a:solidFill>
              <a:miter lim="800000"/>
            </a:ln>
            <a:effectLst>
              <a:glow rad="88900">
                <a:srgbClr val="000000"/>
              </a:glow>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55691CF3-E992-9EDB-BD80-EDE8DF867096}"/>
                </a:ext>
              </a:extLst>
            </p:cNvPr>
            <p:cNvGrpSpPr/>
            <p:nvPr/>
          </p:nvGrpSpPr>
          <p:grpSpPr>
            <a:xfrm>
              <a:off x="6664622" y="2062671"/>
              <a:ext cx="920993" cy="920993"/>
              <a:chOff x="6664622" y="2062671"/>
              <a:chExt cx="920993" cy="920993"/>
            </a:xfrm>
          </p:grpSpPr>
          <p:sp>
            <p:nvSpPr>
              <p:cNvPr id="2" name="Oval 1">
                <a:extLst>
                  <a:ext uri="{FF2B5EF4-FFF2-40B4-BE49-F238E27FC236}">
                    <a16:creationId xmlns:a16="http://schemas.microsoft.com/office/drawing/2014/main" id="{CA2E543A-1765-E242-E1A5-A8AD5AD3CC47}"/>
                  </a:ext>
                </a:extLst>
              </p:cNvPr>
              <p:cNvSpPr/>
              <p:nvPr/>
            </p:nvSpPr>
            <p:spPr>
              <a:xfrm>
                <a:off x="6664622" y="2062671"/>
                <a:ext cx="920993" cy="920993"/>
              </a:xfrm>
              <a:prstGeom prst="ellipse">
                <a:avLst/>
              </a:prstGeom>
              <a:gradFill flip="none" rotWithShape="1">
                <a:gsLst>
                  <a:gs pos="100000">
                    <a:srgbClr val="C04C04"/>
                  </a:gs>
                  <a:gs pos="0">
                    <a:srgbClr val="FFD029"/>
                  </a:gs>
                </a:gsLst>
                <a:path path="circle">
                  <a:fillToRect l="50000" t="50000" r="50000" b="50000"/>
                </a:path>
                <a:tileRect/>
              </a:gradFill>
              <a:ln w="28575">
                <a:solidFill>
                  <a:srgbClr val="0363A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4" name="Graphic 3" descr="Ribbon with solid fill">
                <a:extLst>
                  <a:ext uri="{FF2B5EF4-FFF2-40B4-BE49-F238E27FC236}">
                    <a16:creationId xmlns:a16="http://schemas.microsoft.com/office/drawing/2014/main" id="{56A63B47-B2E7-F994-C6BD-8C107A1CDF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3989" y="2122038"/>
                <a:ext cx="802258" cy="802258"/>
              </a:xfrm>
              <a:prstGeom prst="rect">
                <a:avLst/>
              </a:prstGeom>
            </p:spPr>
          </p:pic>
        </p:grpSp>
      </p:grpSp>
      <p:sp>
        <p:nvSpPr>
          <p:cNvPr id="8" name="TextBox 7">
            <a:extLst>
              <a:ext uri="{FF2B5EF4-FFF2-40B4-BE49-F238E27FC236}">
                <a16:creationId xmlns:a16="http://schemas.microsoft.com/office/drawing/2014/main" id="{B0F0EFC9-5384-A012-6497-75BF49FD784C}"/>
              </a:ext>
            </a:extLst>
          </p:cNvPr>
          <p:cNvSpPr txBox="1"/>
          <p:nvPr/>
        </p:nvSpPr>
        <p:spPr>
          <a:xfrm>
            <a:off x="5205245" y="3348658"/>
            <a:ext cx="1781513"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effectLst/>
                <a:uLnTx/>
                <a:uFillTx/>
                <a:latin typeface="Calibri "/>
                <a:ea typeface="+mn-ea"/>
                <a:cs typeface="+mn-cs"/>
              </a:rPr>
              <a:t>Describe</a:t>
            </a:r>
            <a:br>
              <a:rPr kumimoji="0" lang="en-US" sz="2800" b="1" i="0" u="none" strike="noStrike" kern="1200" cap="none" spc="0" normalizeH="0" baseline="0" noProof="0" dirty="0">
                <a:ln>
                  <a:noFill/>
                </a:ln>
                <a:effectLst/>
                <a:uLnTx/>
                <a:uFillTx/>
                <a:latin typeface="Calibri "/>
                <a:ea typeface="+mn-ea"/>
                <a:cs typeface="+mn-cs"/>
              </a:rPr>
            </a:br>
            <a:r>
              <a:rPr kumimoji="0" lang="en-US" sz="2800" b="1" i="0" u="none" strike="noStrike" kern="1200" cap="none" spc="0" normalizeH="0" baseline="0" noProof="0" dirty="0">
                <a:ln>
                  <a:noFill/>
                </a:ln>
                <a:effectLst/>
                <a:uLnTx/>
                <a:uFillTx/>
                <a:latin typeface="Calibri "/>
                <a:ea typeface="+mn-ea"/>
                <a:cs typeface="+mn-cs"/>
              </a:rPr>
              <a:t>+ Interpret</a:t>
            </a:r>
          </a:p>
        </p:txBody>
      </p:sp>
      <p:sp>
        <p:nvSpPr>
          <p:cNvPr id="9" name="TextBox 8">
            <a:extLst>
              <a:ext uri="{FF2B5EF4-FFF2-40B4-BE49-F238E27FC236}">
                <a16:creationId xmlns:a16="http://schemas.microsoft.com/office/drawing/2014/main" id="{792C9F9C-F14A-F217-C18B-62F295712DA3}"/>
              </a:ext>
            </a:extLst>
          </p:cNvPr>
          <p:cNvSpPr txBox="1"/>
          <p:nvPr/>
        </p:nvSpPr>
        <p:spPr>
          <a:xfrm>
            <a:off x="9124004" y="3351117"/>
            <a:ext cx="1580048"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effectLst/>
                <a:uLnTx/>
                <a:uFillTx/>
                <a:latin typeface="Calibri "/>
                <a:ea typeface="+mn-ea"/>
                <a:cs typeface="+mn-cs"/>
              </a:rPr>
              <a:t>Predict + </a:t>
            </a:r>
            <a:br>
              <a:rPr kumimoji="0" lang="en-US" sz="2800" b="1" i="0" u="none" strike="noStrike" kern="1200" cap="none" spc="0" normalizeH="0" baseline="0" noProof="0" dirty="0">
                <a:ln>
                  <a:noFill/>
                </a:ln>
                <a:effectLst/>
                <a:uLnTx/>
                <a:uFillTx/>
                <a:latin typeface="Calibri "/>
                <a:ea typeface="+mn-ea"/>
                <a:cs typeface="+mn-cs"/>
              </a:rPr>
            </a:br>
            <a:r>
              <a:rPr kumimoji="0" lang="en-US" sz="2800" b="1" i="0" u="none" strike="noStrike" kern="1200" cap="none" spc="0" normalizeH="0" baseline="0" noProof="0" dirty="0">
                <a:ln>
                  <a:noFill/>
                </a:ln>
                <a:effectLst/>
                <a:uLnTx/>
                <a:uFillTx/>
                <a:latin typeface="Calibri "/>
                <a:ea typeface="+mn-ea"/>
                <a:cs typeface="+mn-cs"/>
              </a:rPr>
              <a:t>Prescribe</a:t>
            </a:r>
          </a:p>
        </p:txBody>
      </p:sp>
      <p:sp>
        <p:nvSpPr>
          <p:cNvPr id="18" name="TextBox 17">
            <a:extLst>
              <a:ext uri="{FF2B5EF4-FFF2-40B4-BE49-F238E27FC236}">
                <a16:creationId xmlns:a16="http://schemas.microsoft.com/office/drawing/2014/main" id="{FADB0F15-D68A-7B75-371A-3C304F568133}"/>
              </a:ext>
            </a:extLst>
          </p:cNvPr>
          <p:cNvSpPr txBox="1"/>
          <p:nvPr/>
        </p:nvSpPr>
        <p:spPr>
          <a:xfrm>
            <a:off x="949980" y="3351117"/>
            <a:ext cx="2118016"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effectLst/>
                <a:uLnTx/>
                <a:uFillTx/>
                <a:latin typeface="Calibri "/>
                <a:ea typeface="+mn-ea"/>
                <a:cs typeface="+mn-cs"/>
              </a:rPr>
              <a:t>Diagnose</a:t>
            </a:r>
            <a:br>
              <a:rPr kumimoji="0" lang="en-US" sz="2800" b="1" i="0" u="none" strike="noStrike" kern="1200" cap="none" spc="0" normalizeH="0" baseline="0" noProof="0" dirty="0">
                <a:ln>
                  <a:noFill/>
                </a:ln>
                <a:effectLst/>
                <a:uLnTx/>
                <a:uFillTx/>
                <a:latin typeface="Calibri "/>
                <a:ea typeface="+mn-ea"/>
                <a:cs typeface="+mn-cs"/>
              </a:rPr>
            </a:br>
            <a:r>
              <a:rPr kumimoji="0" lang="en-US" sz="2800" b="1" i="0" u="none" strike="noStrike" kern="1200" cap="none" spc="0" normalizeH="0" baseline="0" noProof="0" dirty="0">
                <a:ln>
                  <a:noFill/>
                </a:ln>
                <a:effectLst/>
                <a:uLnTx/>
                <a:uFillTx/>
                <a:latin typeface="Calibri "/>
                <a:ea typeface="+mn-ea"/>
                <a:cs typeface="+mn-cs"/>
              </a:rPr>
              <a:t>+ Root Cause</a:t>
            </a:r>
          </a:p>
        </p:txBody>
      </p:sp>
      <p:cxnSp>
        <p:nvCxnSpPr>
          <p:cNvPr id="12" name="Straight Connector 11">
            <a:extLst>
              <a:ext uri="{FF2B5EF4-FFF2-40B4-BE49-F238E27FC236}">
                <a16:creationId xmlns:a16="http://schemas.microsoft.com/office/drawing/2014/main" id="{F9802517-AD7F-7C56-F29C-BD5B19D34C1E}"/>
              </a:ext>
            </a:extLst>
          </p:cNvPr>
          <p:cNvCxnSpPr/>
          <p:nvPr/>
        </p:nvCxnSpPr>
        <p:spPr>
          <a:xfrm>
            <a:off x="0" y="2924296"/>
            <a:ext cx="12192000" cy="0"/>
          </a:xfrm>
          <a:prstGeom prst="line">
            <a:avLst/>
          </a:prstGeom>
          <a:solidFill>
            <a:srgbClr val="0363A8"/>
          </a:solidFill>
          <a:ln w="57150">
            <a:solidFill>
              <a:srgbClr val="FFD029"/>
            </a:solidFill>
          </a:ln>
        </p:spPr>
        <p:style>
          <a:lnRef idx="2">
            <a:schemeClr val="accent1">
              <a:shade val="50000"/>
            </a:schemeClr>
          </a:lnRef>
          <a:fillRef idx="1">
            <a:schemeClr val="accent1"/>
          </a:fillRef>
          <a:effectRef idx="0">
            <a:schemeClr val="accent1"/>
          </a:effectRef>
          <a:fontRef idx="minor">
            <a:schemeClr val="lt1"/>
          </a:fontRef>
        </p:style>
      </p:cxnSp>
      <p:sp>
        <p:nvSpPr>
          <p:cNvPr id="10" name="Oval 9">
            <a:extLst>
              <a:ext uri="{FF2B5EF4-FFF2-40B4-BE49-F238E27FC236}">
                <a16:creationId xmlns:a16="http://schemas.microsoft.com/office/drawing/2014/main" id="{86C3CEEA-D015-FBD0-B08B-71FB389F1BE0}"/>
              </a:ext>
            </a:extLst>
          </p:cNvPr>
          <p:cNvSpPr/>
          <p:nvPr/>
        </p:nvSpPr>
        <p:spPr>
          <a:xfrm>
            <a:off x="5895975" y="2724271"/>
            <a:ext cx="400050" cy="400050"/>
          </a:xfrm>
          <a:prstGeom prst="ellipse">
            <a:avLst/>
          </a:prstGeom>
          <a:solidFill>
            <a:srgbClr val="00B0F0"/>
          </a:solidFill>
          <a:ln w="101600">
            <a:solidFill>
              <a:srgbClr val="FFD029"/>
            </a:solidFill>
          </a:ln>
          <a:effectLst>
            <a:glow rad="101600">
              <a:srgbClr val="0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73F38F5E-833D-7AAC-EFF6-ED4F8ECCB88F}"/>
              </a:ext>
            </a:extLst>
          </p:cNvPr>
          <p:cNvSpPr/>
          <p:nvPr/>
        </p:nvSpPr>
        <p:spPr>
          <a:xfrm>
            <a:off x="1779637" y="2724271"/>
            <a:ext cx="400050" cy="400050"/>
          </a:xfrm>
          <a:prstGeom prst="ellipse">
            <a:avLst/>
          </a:prstGeom>
          <a:solidFill>
            <a:srgbClr val="00B0F0"/>
          </a:solidFill>
          <a:ln w="101600">
            <a:solidFill>
              <a:srgbClr val="FFD029"/>
            </a:solidFill>
          </a:ln>
          <a:effectLst>
            <a:glow rad="101600">
              <a:srgbClr val="0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7856056D-58B9-D95E-19E1-904B5AF0EABE}"/>
              </a:ext>
            </a:extLst>
          </p:cNvPr>
          <p:cNvSpPr/>
          <p:nvPr/>
        </p:nvSpPr>
        <p:spPr>
          <a:xfrm>
            <a:off x="9714003" y="2724271"/>
            <a:ext cx="400050" cy="400050"/>
          </a:xfrm>
          <a:prstGeom prst="ellipse">
            <a:avLst/>
          </a:prstGeom>
          <a:solidFill>
            <a:srgbClr val="00B0F0"/>
          </a:solidFill>
          <a:ln w="101600">
            <a:solidFill>
              <a:srgbClr val="FFD029"/>
            </a:solidFill>
          </a:ln>
          <a:effectLst>
            <a:glow rad="101600">
              <a:srgbClr val="0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16" name="Clock" descr="Contented smile cartoon alarm clock">
            <a:extLst>
              <a:ext uri="{FF2B5EF4-FFF2-40B4-BE49-F238E27FC236}">
                <a16:creationId xmlns:a16="http://schemas.microsoft.com/office/drawing/2014/main" id="{28716999-D4E0-A006-D47A-794046113A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38205">
            <a:off x="9961369" y="960549"/>
            <a:ext cx="2205933" cy="2205933"/>
          </a:xfrm>
          <a:prstGeom prst="rect">
            <a:avLst/>
          </a:prstGeom>
          <a:effectLst>
            <a:glow rad="101600">
              <a:srgbClr val="000000">
                <a:alpha val="82000"/>
              </a:srgbClr>
            </a:glow>
          </a:effectLst>
        </p:spPr>
      </p:pic>
      <p:pic>
        <p:nvPicPr>
          <p:cNvPr id="20" name="&quot;Time&quot;">
            <a:extLst>
              <a:ext uri="{FF2B5EF4-FFF2-40B4-BE49-F238E27FC236}">
                <a16:creationId xmlns:a16="http://schemas.microsoft.com/office/drawing/2014/main" id="{23BAE093-26D9-9D0F-B8D1-513A4F5C294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8982966" y="1798128"/>
            <a:ext cx="1247775" cy="621464"/>
          </a:xfrm>
          <a:prstGeom prst="rect">
            <a:avLst/>
          </a:prstGeom>
        </p:spPr>
      </p:pic>
      <p:grpSp>
        <p:nvGrpSpPr>
          <p:cNvPr id="32" name="Group 31">
            <a:extLst>
              <a:ext uri="{FF2B5EF4-FFF2-40B4-BE49-F238E27FC236}">
                <a16:creationId xmlns:a16="http://schemas.microsoft.com/office/drawing/2014/main" id="{54DA6E8D-00D1-62DE-5E44-4EC48D7F2A8A}"/>
              </a:ext>
            </a:extLst>
          </p:cNvPr>
          <p:cNvGrpSpPr/>
          <p:nvPr/>
        </p:nvGrpSpPr>
        <p:grpSpPr>
          <a:xfrm>
            <a:off x="8099449" y="2108860"/>
            <a:ext cx="883518" cy="922198"/>
            <a:chOff x="8099449" y="2108860"/>
            <a:chExt cx="883518" cy="922198"/>
          </a:xfrm>
        </p:grpSpPr>
        <p:cxnSp>
          <p:nvCxnSpPr>
            <p:cNvPr id="22" name="Connector: Curved 21">
              <a:extLst>
                <a:ext uri="{FF2B5EF4-FFF2-40B4-BE49-F238E27FC236}">
                  <a16:creationId xmlns:a16="http://schemas.microsoft.com/office/drawing/2014/main" id="{83718DE5-6A0F-AD9B-8C32-357D14BACE0D}"/>
                </a:ext>
              </a:extLst>
            </p:cNvPr>
            <p:cNvCxnSpPr>
              <a:cxnSpLocks/>
              <a:stCxn id="20" idx="1"/>
              <a:endCxn id="24" idx="0"/>
            </p:cNvCxnSpPr>
            <p:nvPr/>
          </p:nvCxnSpPr>
          <p:spPr>
            <a:xfrm rot="10800000" flipV="1">
              <a:off x="8206212" y="2108860"/>
              <a:ext cx="776755" cy="70867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FC8FB42-46A6-A8A0-C6B6-AB329EB84B55}"/>
                </a:ext>
              </a:extLst>
            </p:cNvPr>
            <p:cNvSpPr/>
            <p:nvPr/>
          </p:nvSpPr>
          <p:spPr>
            <a:xfrm>
              <a:off x="8099449" y="2817534"/>
              <a:ext cx="213524" cy="21352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816409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14:presetBounceEnd="50000">
                                      <p:stCondLst>
                                        <p:cond delay="0"/>
                                      </p:stCondLst>
                                      <p:childTnLst>
                                        <p:animMotion origin="layout" path="M -1.66667E-6 4.07407E-6 L -1.66667E-6 -0.27524 " pathEditMode="relative" rAng="0" ptsTypes="AA" p14:bounceEnd="50000">
                                          <p:cBhvr>
                                            <p:cTn id="6" dur="500" fill="hold"/>
                                            <p:tgtEl>
                                              <p:spTgt spid="3"/>
                                            </p:tgtEl>
                                            <p:attrNameLst>
                                              <p:attrName>ppt_x</p:attrName>
                                              <p:attrName>ppt_y</p:attrName>
                                            </p:attrNameLst>
                                          </p:cBhvr>
                                          <p:rCtr x="0" y="-13773"/>
                                        </p:animMotion>
                                      </p:childTnLst>
                                    </p:cTn>
                                  </p:par>
                                  <p:par>
                                    <p:cTn id="7" presetID="22" presetClass="entr" presetSubtype="8" fill="hold" nodeType="withEffect">
                                      <p:stCondLst>
                                        <p:cond delay="25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par>
                                    <p:cTn id="10" presetID="2" presetClass="entr" presetSubtype="3"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250"/>
                                            <p:tgtEl>
                                              <p:spTgt spid="20"/>
                                            </p:tgtEl>
                                          </p:cBhvr>
                                        </p:animEffect>
                                      </p:childTnLst>
                                    </p:cTn>
                                  </p:par>
                                  <p:par>
                                    <p:cTn id="18" presetID="22" presetClass="entr" presetSubtype="2"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righ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25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childTnLst>
                              </p:cTn>
                            </p:par>
                            <p:par>
                              <p:cTn id="35" fill="hold">
                                <p:stCondLst>
                                  <p:cond delay="25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childTnLst>
                              </p:cTn>
                            </p:par>
                            <p:par>
                              <p:cTn id="44" fill="hold">
                                <p:stCondLst>
                                  <p:cond delay="25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P spid="10"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0"/>
                                      </p:stCondLst>
                                      <p:childTnLst>
                                        <p:animMotion origin="layout" path="M -1.66667E-6 4.07407E-6 L -1.66667E-6 -0.27524 " pathEditMode="relative" rAng="0" ptsTypes="AA">
                                          <p:cBhvr>
                                            <p:cTn id="6" dur="500" fill="hold"/>
                                            <p:tgtEl>
                                              <p:spTgt spid="3"/>
                                            </p:tgtEl>
                                            <p:attrNameLst>
                                              <p:attrName>ppt_x</p:attrName>
                                              <p:attrName>ppt_y</p:attrName>
                                            </p:attrNameLst>
                                          </p:cBhvr>
                                          <p:rCtr x="0" y="-13773"/>
                                        </p:animMotion>
                                      </p:childTnLst>
                                    </p:cTn>
                                  </p:par>
                                  <p:par>
                                    <p:cTn id="7" presetID="22" presetClass="entr" presetSubtype="8" fill="hold" nodeType="withEffect">
                                      <p:stCondLst>
                                        <p:cond delay="25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par>
                                    <p:cTn id="10" presetID="2" presetClass="entr" presetSubtype="3"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250"/>
                                            <p:tgtEl>
                                              <p:spTgt spid="20"/>
                                            </p:tgtEl>
                                          </p:cBhvr>
                                        </p:animEffect>
                                      </p:childTnLst>
                                    </p:cTn>
                                  </p:par>
                                  <p:par>
                                    <p:cTn id="18" presetID="22" presetClass="entr" presetSubtype="2"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righ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25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childTnLst>
                              </p:cTn>
                            </p:par>
                            <p:par>
                              <p:cTn id="35" fill="hold">
                                <p:stCondLst>
                                  <p:cond delay="25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childTnLst>
                              </p:cTn>
                            </p:par>
                            <p:par>
                              <p:cTn id="44" fill="hold">
                                <p:stCondLst>
                                  <p:cond delay="25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P spid="10" grpId="0" animBg="1"/>
          <p:bldP spid="13" grpId="0" animBg="1"/>
          <p:bldP spid="1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E7CF6169-66C3-9912-BC47-2F26B794573E}"/>
              </a:ext>
            </a:extLst>
          </p:cNvPr>
          <p:cNvGrpSpPr/>
          <p:nvPr/>
        </p:nvGrpSpPr>
        <p:grpSpPr>
          <a:xfrm>
            <a:off x="949980" y="2724271"/>
            <a:ext cx="9754072" cy="1580953"/>
            <a:chOff x="949980" y="2724271"/>
            <a:chExt cx="9754072" cy="1580953"/>
          </a:xfrm>
        </p:grpSpPr>
        <p:sp>
          <p:nvSpPr>
            <p:cNvPr id="49" name="TextBox 48">
              <a:extLst>
                <a:ext uri="{FF2B5EF4-FFF2-40B4-BE49-F238E27FC236}">
                  <a16:creationId xmlns:a16="http://schemas.microsoft.com/office/drawing/2014/main" id="{F9863D03-C24F-AD2F-E24A-5499982254EE}"/>
                </a:ext>
              </a:extLst>
            </p:cNvPr>
            <p:cNvSpPr txBox="1"/>
            <p:nvPr/>
          </p:nvSpPr>
          <p:spPr>
            <a:xfrm>
              <a:off x="5205243" y="3348658"/>
              <a:ext cx="1781514"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
                  <a:ea typeface="+mn-ea"/>
                  <a:cs typeface="+mn-cs"/>
                </a:rPr>
                <a:t>Describe</a:t>
              </a:r>
              <a:br>
                <a:rPr kumimoji="0" lang="en-US" sz="2800" b="1" i="0" u="none" strike="noStrike" kern="1200" cap="none" spc="0" normalizeH="0" baseline="0" noProof="0" dirty="0">
                  <a:ln>
                    <a:noFill/>
                  </a:ln>
                  <a:solidFill>
                    <a:srgbClr val="FFFFFF"/>
                  </a:solidFill>
                  <a:effectLst/>
                  <a:uLnTx/>
                  <a:uFillTx/>
                  <a:latin typeface="Calibri "/>
                  <a:ea typeface="+mn-ea"/>
                  <a:cs typeface="+mn-cs"/>
                </a:rPr>
              </a:br>
              <a:r>
                <a:rPr kumimoji="0" lang="en-US" sz="2800" b="1" i="0" u="none" strike="noStrike" kern="1200" cap="none" spc="0" normalizeH="0" baseline="0" noProof="0" dirty="0">
                  <a:ln>
                    <a:noFill/>
                  </a:ln>
                  <a:solidFill>
                    <a:srgbClr val="FFFFFF"/>
                  </a:solidFill>
                  <a:effectLst/>
                  <a:uLnTx/>
                  <a:uFillTx/>
                  <a:latin typeface="Calibri "/>
                  <a:ea typeface="+mn-ea"/>
                  <a:cs typeface="+mn-cs"/>
                </a:rPr>
                <a:t>+ Interpret</a:t>
              </a:r>
            </a:p>
          </p:txBody>
        </p:sp>
        <p:sp>
          <p:nvSpPr>
            <p:cNvPr id="50" name="TextBox 49">
              <a:extLst>
                <a:ext uri="{FF2B5EF4-FFF2-40B4-BE49-F238E27FC236}">
                  <a16:creationId xmlns:a16="http://schemas.microsoft.com/office/drawing/2014/main" id="{8CAF7D3F-7725-BD12-4C73-BD6A2DBA02EC}"/>
                </a:ext>
              </a:extLst>
            </p:cNvPr>
            <p:cNvSpPr txBox="1"/>
            <p:nvPr/>
          </p:nvSpPr>
          <p:spPr>
            <a:xfrm>
              <a:off x="9124004" y="3351117"/>
              <a:ext cx="1580048"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
                  <a:ea typeface="+mn-ea"/>
                  <a:cs typeface="+mn-cs"/>
                </a:rPr>
                <a:t>Predict + </a:t>
              </a:r>
              <a:br>
                <a:rPr kumimoji="0" lang="en-US" sz="2800" b="1" i="0" u="none" strike="noStrike" kern="1200" cap="none" spc="0" normalizeH="0" baseline="0" noProof="0" dirty="0">
                  <a:ln>
                    <a:noFill/>
                  </a:ln>
                  <a:solidFill>
                    <a:srgbClr val="FFFFFF"/>
                  </a:solidFill>
                  <a:effectLst/>
                  <a:uLnTx/>
                  <a:uFillTx/>
                  <a:latin typeface="Calibri "/>
                  <a:ea typeface="+mn-ea"/>
                  <a:cs typeface="+mn-cs"/>
                </a:rPr>
              </a:br>
              <a:r>
                <a:rPr kumimoji="0" lang="en-US" sz="2800" b="1" i="0" u="none" strike="noStrike" kern="1200" cap="none" spc="0" normalizeH="0" baseline="0" noProof="0" dirty="0">
                  <a:ln>
                    <a:noFill/>
                  </a:ln>
                  <a:solidFill>
                    <a:srgbClr val="FFFFFF"/>
                  </a:solidFill>
                  <a:effectLst/>
                  <a:uLnTx/>
                  <a:uFillTx/>
                  <a:latin typeface="Calibri "/>
                  <a:ea typeface="+mn-ea"/>
                  <a:cs typeface="+mn-cs"/>
                </a:rPr>
                <a:t>Prescribe</a:t>
              </a:r>
              <a:endParaRPr kumimoji="0" lang="en-US" sz="2800" b="1" i="0" u="none" strike="noStrike" kern="1200" cap="none" spc="0" normalizeH="0" baseline="0" noProof="0" dirty="0">
                <a:ln>
                  <a:noFill/>
                </a:ln>
                <a:solidFill>
                  <a:srgbClr val="00B0F0"/>
                </a:solidFill>
                <a:effectLst/>
                <a:uLnTx/>
                <a:uFillTx/>
                <a:latin typeface="Calibri "/>
                <a:ea typeface="+mn-ea"/>
                <a:cs typeface="+mn-cs"/>
              </a:endParaRPr>
            </a:p>
          </p:txBody>
        </p:sp>
        <p:sp>
          <p:nvSpPr>
            <p:cNvPr id="51" name="TextBox 50">
              <a:extLst>
                <a:ext uri="{FF2B5EF4-FFF2-40B4-BE49-F238E27FC236}">
                  <a16:creationId xmlns:a16="http://schemas.microsoft.com/office/drawing/2014/main" id="{AD03D7E0-205C-997D-0DD6-44403CF02377}"/>
                </a:ext>
              </a:extLst>
            </p:cNvPr>
            <p:cNvSpPr txBox="1"/>
            <p:nvPr/>
          </p:nvSpPr>
          <p:spPr>
            <a:xfrm>
              <a:off x="949980" y="3351117"/>
              <a:ext cx="2118016"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
                  <a:ea typeface="+mn-ea"/>
                  <a:cs typeface="+mn-cs"/>
                </a:rPr>
                <a:t>Diagnose</a:t>
              </a:r>
              <a:br>
                <a:rPr kumimoji="0" lang="en-US" sz="2800" b="1" i="0" u="none" strike="noStrike" kern="1200" cap="none" spc="0" normalizeH="0" baseline="0" noProof="0" dirty="0">
                  <a:ln>
                    <a:noFill/>
                  </a:ln>
                  <a:solidFill>
                    <a:srgbClr val="FFFFFF"/>
                  </a:solidFill>
                  <a:effectLst/>
                  <a:uLnTx/>
                  <a:uFillTx/>
                  <a:latin typeface="Calibri "/>
                  <a:ea typeface="+mn-ea"/>
                  <a:cs typeface="+mn-cs"/>
                </a:rPr>
              </a:br>
              <a:r>
                <a:rPr kumimoji="0" lang="en-US" sz="2800" b="1" i="0" u="none" strike="noStrike" kern="1200" cap="none" spc="0" normalizeH="0" baseline="0" noProof="0" dirty="0">
                  <a:ln>
                    <a:noFill/>
                  </a:ln>
                  <a:solidFill>
                    <a:srgbClr val="FFFFFF"/>
                  </a:solidFill>
                  <a:effectLst/>
                  <a:uLnTx/>
                  <a:uFillTx/>
                  <a:latin typeface="Calibri "/>
                  <a:ea typeface="+mn-ea"/>
                  <a:cs typeface="+mn-cs"/>
                </a:rPr>
                <a:t>+ Root Cause</a:t>
              </a:r>
              <a:endParaRPr kumimoji="0" lang="en-US" sz="2800" b="1" i="0" u="none" strike="noStrike" kern="1200" cap="none" spc="0" normalizeH="0" baseline="0" noProof="0" dirty="0">
                <a:ln>
                  <a:noFill/>
                </a:ln>
                <a:solidFill>
                  <a:srgbClr val="00B0F0"/>
                </a:solidFill>
                <a:effectLst/>
                <a:uLnTx/>
                <a:uFillTx/>
                <a:latin typeface="Calibri "/>
                <a:ea typeface="+mn-ea"/>
                <a:cs typeface="+mn-cs"/>
              </a:endParaRPr>
            </a:p>
          </p:txBody>
        </p:sp>
        <p:sp>
          <p:nvSpPr>
            <p:cNvPr id="52" name="Oval 51">
              <a:extLst>
                <a:ext uri="{FF2B5EF4-FFF2-40B4-BE49-F238E27FC236}">
                  <a16:creationId xmlns:a16="http://schemas.microsoft.com/office/drawing/2014/main" id="{B555DEA2-61ED-0A6E-110F-7746AAF7A393}"/>
                </a:ext>
              </a:extLst>
            </p:cNvPr>
            <p:cNvSpPr/>
            <p:nvPr/>
          </p:nvSpPr>
          <p:spPr>
            <a:xfrm>
              <a:off x="5895975" y="2724271"/>
              <a:ext cx="400050" cy="400050"/>
            </a:xfrm>
            <a:prstGeom prst="ellipse">
              <a:avLst/>
            </a:prstGeom>
            <a:solidFill>
              <a:srgbClr val="00B0F0"/>
            </a:solidFill>
            <a:ln w="101600">
              <a:solidFill>
                <a:srgbClr val="FFD029"/>
              </a:solidFill>
            </a:ln>
            <a:effectLst>
              <a:glow rad="101600">
                <a:srgbClr val="0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10391289-F748-BDCC-80FD-5051D9A0E108}"/>
                </a:ext>
              </a:extLst>
            </p:cNvPr>
            <p:cNvSpPr/>
            <p:nvPr/>
          </p:nvSpPr>
          <p:spPr>
            <a:xfrm>
              <a:off x="1779637" y="2724271"/>
              <a:ext cx="400050" cy="400050"/>
            </a:xfrm>
            <a:prstGeom prst="ellipse">
              <a:avLst/>
            </a:prstGeom>
            <a:solidFill>
              <a:srgbClr val="00B0F0"/>
            </a:solidFill>
            <a:ln w="101600">
              <a:solidFill>
                <a:srgbClr val="FFD029"/>
              </a:solidFill>
            </a:ln>
            <a:effectLst>
              <a:glow rad="101600">
                <a:srgbClr val="0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A7D85886-7097-69EA-8CFB-250E3DACA177}"/>
                </a:ext>
              </a:extLst>
            </p:cNvPr>
            <p:cNvSpPr/>
            <p:nvPr/>
          </p:nvSpPr>
          <p:spPr>
            <a:xfrm>
              <a:off x="9714003" y="2724271"/>
              <a:ext cx="400050" cy="400050"/>
            </a:xfrm>
            <a:prstGeom prst="ellipse">
              <a:avLst/>
            </a:prstGeom>
            <a:solidFill>
              <a:srgbClr val="00B0F0"/>
            </a:solidFill>
            <a:ln w="101600">
              <a:solidFill>
                <a:srgbClr val="FFD029"/>
              </a:solidFill>
            </a:ln>
            <a:effectLst>
              <a:glow rad="101600">
                <a:srgbClr val="0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Knowledge Gaps">
            <a:extLst>
              <a:ext uri="{FF2B5EF4-FFF2-40B4-BE49-F238E27FC236}">
                <a16:creationId xmlns:a16="http://schemas.microsoft.com/office/drawing/2014/main" id="{99F00CEF-F313-74B0-0D2A-B69FE8A1C4D3}"/>
              </a:ext>
            </a:extLst>
          </p:cNvPr>
          <p:cNvGrpSpPr/>
          <p:nvPr/>
        </p:nvGrpSpPr>
        <p:grpSpPr>
          <a:xfrm>
            <a:off x="-6697" y="2284116"/>
            <a:ext cx="4071810" cy="2289768"/>
            <a:chOff x="-6697" y="2284116"/>
            <a:chExt cx="4071810" cy="2289768"/>
          </a:xfrm>
        </p:grpSpPr>
        <p:pic>
          <p:nvPicPr>
            <p:cNvPr id="56" name="Confused Man">
              <a:extLst>
                <a:ext uri="{FF2B5EF4-FFF2-40B4-BE49-F238E27FC236}">
                  <a16:creationId xmlns:a16="http://schemas.microsoft.com/office/drawing/2014/main" id="{F791E27D-A2BF-DB43-EBC7-2133F1CCB6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206" r="-41656"/>
            <a:stretch/>
          </p:blipFill>
          <p:spPr>
            <a:xfrm>
              <a:off x="-6697" y="2284116"/>
              <a:ext cx="4071810" cy="2289768"/>
            </a:xfrm>
            <a:prstGeom prst="rect">
              <a:avLst/>
            </a:prstGeom>
            <a:solidFill>
              <a:srgbClr val="81D4FA"/>
            </a:solidFill>
          </p:spPr>
        </p:pic>
        <p:sp>
          <p:nvSpPr>
            <p:cNvPr id="57" name="TextBox 56">
              <a:extLst>
                <a:ext uri="{FF2B5EF4-FFF2-40B4-BE49-F238E27FC236}">
                  <a16:creationId xmlns:a16="http://schemas.microsoft.com/office/drawing/2014/main" id="{3F1C6976-C0D3-C0F3-87A9-146B9B9FC193}"/>
                </a:ext>
              </a:extLst>
            </p:cNvPr>
            <p:cNvSpPr txBox="1"/>
            <p:nvPr/>
          </p:nvSpPr>
          <p:spPr>
            <a:xfrm>
              <a:off x="1" y="4245752"/>
              <a:ext cx="4064000" cy="326243"/>
            </a:xfrm>
            <a:prstGeom prst="rect">
              <a:avLst/>
            </a:prstGeom>
            <a:solidFill>
              <a:srgbClr val="0363A8"/>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Diagnose Knowledge Gaps</a:t>
              </a:r>
            </a:p>
          </p:txBody>
        </p:sp>
      </p:grpSp>
      <p:grpSp>
        <p:nvGrpSpPr>
          <p:cNvPr id="62" name="Hints and Explain">
            <a:extLst>
              <a:ext uri="{FF2B5EF4-FFF2-40B4-BE49-F238E27FC236}">
                <a16:creationId xmlns:a16="http://schemas.microsoft.com/office/drawing/2014/main" id="{D207D125-D885-DA28-BA74-473229D0F38C}"/>
              </a:ext>
            </a:extLst>
          </p:cNvPr>
          <p:cNvGrpSpPr/>
          <p:nvPr/>
        </p:nvGrpSpPr>
        <p:grpSpPr>
          <a:xfrm>
            <a:off x="4062888" y="2286004"/>
            <a:ext cx="4087338" cy="2285993"/>
            <a:chOff x="4062888" y="2286004"/>
            <a:chExt cx="4087338" cy="2285993"/>
          </a:xfrm>
        </p:grpSpPr>
        <p:pic>
          <p:nvPicPr>
            <p:cNvPr id="58" name="Chatbot">
              <a:extLst>
                <a:ext uri="{FF2B5EF4-FFF2-40B4-BE49-F238E27FC236}">
                  <a16:creationId xmlns:a16="http://schemas.microsoft.com/office/drawing/2014/main" id="{EF9A6C4E-44A7-BACA-F27E-126D1D1280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34" r="-7934" b="-11272"/>
            <a:stretch/>
          </p:blipFill>
          <p:spPr>
            <a:xfrm>
              <a:off x="4062888" y="2286004"/>
              <a:ext cx="4063994" cy="2285993"/>
            </a:xfrm>
            <a:prstGeom prst="rect">
              <a:avLst/>
            </a:prstGeom>
            <a:solidFill>
              <a:srgbClr val="3FB7AB"/>
            </a:solidFill>
          </p:spPr>
        </p:pic>
        <p:sp>
          <p:nvSpPr>
            <p:cNvPr id="59" name="TextBox 58">
              <a:extLst>
                <a:ext uri="{FF2B5EF4-FFF2-40B4-BE49-F238E27FC236}">
                  <a16:creationId xmlns:a16="http://schemas.microsoft.com/office/drawing/2014/main" id="{891DDF8F-11DD-B00A-9A25-55A67A6D3F52}"/>
                </a:ext>
              </a:extLst>
            </p:cNvPr>
            <p:cNvSpPr txBox="1"/>
            <p:nvPr/>
          </p:nvSpPr>
          <p:spPr>
            <a:xfrm>
              <a:off x="4086226" y="4245752"/>
              <a:ext cx="4064000" cy="326243"/>
            </a:xfrm>
            <a:prstGeom prst="rect">
              <a:avLst/>
            </a:prstGeom>
            <a:solidFill>
              <a:srgbClr val="29756E"/>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Hints and Explanations</a:t>
              </a:r>
            </a:p>
          </p:txBody>
        </p:sp>
      </p:grpSp>
      <p:grpSp>
        <p:nvGrpSpPr>
          <p:cNvPr id="64" name="Learning Path">
            <a:extLst>
              <a:ext uri="{FF2B5EF4-FFF2-40B4-BE49-F238E27FC236}">
                <a16:creationId xmlns:a16="http://schemas.microsoft.com/office/drawing/2014/main" id="{BEE1DA84-4145-FDE4-0442-2434AA95CE06}"/>
              </a:ext>
            </a:extLst>
          </p:cNvPr>
          <p:cNvGrpSpPr/>
          <p:nvPr/>
        </p:nvGrpSpPr>
        <p:grpSpPr>
          <a:xfrm>
            <a:off x="8124826" y="2284258"/>
            <a:ext cx="4078286" cy="2289485"/>
            <a:chOff x="8124826" y="2284258"/>
            <a:chExt cx="4078286" cy="2289485"/>
          </a:xfrm>
        </p:grpSpPr>
        <p:pic>
          <p:nvPicPr>
            <p:cNvPr id="60" name="Roadmap">
              <a:extLst>
                <a:ext uri="{FF2B5EF4-FFF2-40B4-BE49-F238E27FC236}">
                  <a16:creationId xmlns:a16="http://schemas.microsoft.com/office/drawing/2014/main" id="{34087B31-14A5-8C47-F53B-4425251C289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l="-25614" t="-12269" r="-25614" b="-37255"/>
            <a:stretch/>
          </p:blipFill>
          <p:spPr>
            <a:xfrm>
              <a:off x="8144698" y="2284258"/>
              <a:ext cx="4058414" cy="2289485"/>
            </a:xfrm>
            <a:prstGeom prst="rect">
              <a:avLst/>
            </a:prstGeom>
            <a:solidFill>
              <a:srgbClr val="FFCA28"/>
            </a:solidFill>
          </p:spPr>
        </p:pic>
        <p:sp>
          <p:nvSpPr>
            <p:cNvPr id="61" name="TextBox 60">
              <a:extLst>
                <a:ext uri="{FF2B5EF4-FFF2-40B4-BE49-F238E27FC236}">
                  <a16:creationId xmlns:a16="http://schemas.microsoft.com/office/drawing/2014/main" id="{B900EF28-2F88-CD7A-830E-15CAF4D98BD2}"/>
                </a:ext>
              </a:extLst>
            </p:cNvPr>
            <p:cNvSpPr txBox="1"/>
            <p:nvPr/>
          </p:nvSpPr>
          <p:spPr>
            <a:xfrm>
              <a:off x="8124826" y="4245752"/>
              <a:ext cx="4064000" cy="326243"/>
            </a:xfrm>
            <a:prstGeom prst="rect">
              <a:avLst/>
            </a:prstGeom>
            <a:solidFill>
              <a:srgbClr val="49853F"/>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Recommend learning path</a:t>
              </a:r>
            </a:p>
          </p:txBody>
        </p:sp>
      </p:grpSp>
      <p:grpSp>
        <p:nvGrpSpPr>
          <p:cNvPr id="7" name="V Lines">
            <a:extLst>
              <a:ext uri="{FF2B5EF4-FFF2-40B4-BE49-F238E27FC236}">
                <a16:creationId xmlns:a16="http://schemas.microsoft.com/office/drawing/2014/main" id="{85F0EF20-C115-BC7C-2E67-064672DB0517}"/>
              </a:ext>
            </a:extLst>
          </p:cNvPr>
          <p:cNvGrpSpPr/>
          <p:nvPr/>
        </p:nvGrpSpPr>
        <p:grpSpPr>
          <a:xfrm>
            <a:off x="4064000" y="1762125"/>
            <a:ext cx="4064000" cy="3333750"/>
            <a:chOff x="4064000" y="0"/>
            <a:chExt cx="4064000" cy="6858000"/>
          </a:xfrm>
        </p:grpSpPr>
        <p:cxnSp>
          <p:nvCxnSpPr>
            <p:cNvPr id="19" name="Straight Connector 18">
              <a:extLst>
                <a:ext uri="{FF2B5EF4-FFF2-40B4-BE49-F238E27FC236}">
                  <a16:creationId xmlns:a16="http://schemas.microsoft.com/office/drawing/2014/main" id="{811AC629-C43B-4F31-230A-815B8EC554E3}"/>
                </a:ext>
              </a:extLst>
            </p:cNvPr>
            <p:cNvCxnSpPr/>
            <p:nvPr/>
          </p:nvCxnSpPr>
          <p:spPr>
            <a:xfrm>
              <a:off x="4064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DD7112-5A3C-5912-4CF8-AA1FA236A308}"/>
                </a:ext>
              </a:extLst>
            </p:cNvPr>
            <p:cNvCxnSpPr/>
            <p:nvPr/>
          </p:nvCxnSpPr>
          <p:spPr>
            <a:xfrm>
              <a:off x="8128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0A89A18-C7E2-64A2-3D41-C9856681FF96}"/>
              </a:ext>
            </a:extLst>
          </p:cNvPr>
          <p:cNvSpPr>
            <a:spLocks noGrp="1"/>
          </p:cNvSpPr>
          <p:nvPr>
            <p:ph type="title"/>
          </p:nvPr>
        </p:nvSpPr>
        <p:spPr/>
        <p:txBody>
          <a:bodyPr/>
          <a:lstStyle/>
          <a:p>
            <a:pPr algn="l"/>
            <a:r>
              <a:rPr lang="en-US" dirty="0" err="1"/>
              <a:t>ELI5</a:t>
            </a:r>
            <a:r>
              <a:rPr lang="en-US" dirty="0"/>
              <a:t>: What is Machine Learning?</a:t>
            </a:r>
          </a:p>
        </p:txBody>
      </p:sp>
      <p:grpSp>
        <p:nvGrpSpPr>
          <p:cNvPr id="5" name="Arrow Group">
            <a:extLst>
              <a:ext uri="{FF2B5EF4-FFF2-40B4-BE49-F238E27FC236}">
                <a16:creationId xmlns:a16="http://schemas.microsoft.com/office/drawing/2014/main" id="{79B19B78-E15A-0E8C-052C-E33C8438AE88}"/>
              </a:ext>
            </a:extLst>
          </p:cNvPr>
          <p:cNvGrpSpPr/>
          <p:nvPr/>
        </p:nvGrpSpPr>
        <p:grpSpPr>
          <a:xfrm flipV="1">
            <a:off x="6296025" y="4527102"/>
            <a:ext cx="1485893" cy="1372802"/>
            <a:chOff x="8099449" y="2108860"/>
            <a:chExt cx="883518" cy="922198"/>
          </a:xfrm>
        </p:grpSpPr>
        <p:cxnSp>
          <p:nvCxnSpPr>
            <p:cNvPr id="6" name="Connector: Curved 5">
              <a:extLst>
                <a:ext uri="{FF2B5EF4-FFF2-40B4-BE49-F238E27FC236}">
                  <a16:creationId xmlns:a16="http://schemas.microsoft.com/office/drawing/2014/main" id="{74CB16BE-73FE-2F4D-4F91-E8D74D793DAC}"/>
                </a:ext>
              </a:extLst>
            </p:cNvPr>
            <p:cNvCxnSpPr>
              <a:cxnSpLocks/>
              <a:endCxn id="8" idx="0"/>
            </p:cNvCxnSpPr>
            <p:nvPr/>
          </p:nvCxnSpPr>
          <p:spPr>
            <a:xfrm rot="10800000" flipV="1">
              <a:off x="8206212" y="2108860"/>
              <a:ext cx="776755" cy="70867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CA03911-6D1B-E3AA-7D95-88855AABC2C4}"/>
                </a:ext>
              </a:extLst>
            </p:cNvPr>
            <p:cNvSpPr/>
            <p:nvPr/>
          </p:nvSpPr>
          <p:spPr>
            <a:xfrm>
              <a:off x="8099449" y="2817534"/>
              <a:ext cx="213524" cy="21352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12" name="Text: Learner">
            <a:extLst>
              <a:ext uri="{FF2B5EF4-FFF2-40B4-BE49-F238E27FC236}">
                <a16:creationId xmlns:a16="http://schemas.microsoft.com/office/drawing/2014/main" id="{C7F3B9CE-F36D-F86E-3FC1-5EF0F737F6D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rot="21372386">
            <a:off x="7482579" y="5106462"/>
            <a:ext cx="2068668" cy="626847"/>
          </a:xfrm>
          <a:prstGeom prst="rect">
            <a:avLst/>
          </a:prstGeom>
        </p:spPr>
      </p:pic>
      <p:pic>
        <p:nvPicPr>
          <p:cNvPr id="13" name="Text: Interactions">
            <a:extLst>
              <a:ext uri="{FF2B5EF4-FFF2-40B4-BE49-F238E27FC236}">
                <a16:creationId xmlns:a16="http://schemas.microsoft.com/office/drawing/2014/main" id="{81562E3A-A8C4-6D23-90B1-C5D7E70B73A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rot="21354895">
            <a:off x="7796736" y="5641872"/>
            <a:ext cx="2914650" cy="519945"/>
          </a:xfrm>
          <a:prstGeom prst="rect">
            <a:avLst/>
          </a:prstGeom>
        </p:spPr>
      </p:pic>
    </p:spTree>
    <p:extLst>
      <p:ext uri="{BB962C8B-B14F-4D97-AF65-F5344CB8AC3E}">
        <p14:creationId xmlns:p14="http://schemas.microsoft.com/office/powerpoint/2010/main" val="105292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nodeType="withEffect">
                                  <p:stCondLst>
                                    <p:cond delay="25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250"/>
                                        <p:tgtEl>
                                          <p:spTgt spid="5"/>
                                        </p:tgtEl>
                                      </p:cBhvr>
                                    </p:animEffect>
                                  </p:childTnLst>
                                </p:cTn>
                              </p:par>
                            </p:childTnLst>
                          </p:cTn>
                        </p:par>
                        <p:par>
                          <p:cTn id="26" fill="hold">
                            <p:stCondLst>
                              <p:cond delay="25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250"/>
                                        <p:tgtEl>
                                          <p:spTgt spid="12"/>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830AE38-09F5-EBD1-D3BB-1CF94E21F557}"/>
              </a:ext>
            </a:extLst>
          </p:cNvPr>
          <p:cNvSpPr>
            <a:spLocks noGrp="1"/>
          </p:cNvSpPr>
          <p:nvPr>
            <p:ph type="title"/>
          </p:nvPr>
        </p:nvSpPr>
        <p:spPr/>
        <p:txBody>
          <a:bodyPr/>
          <a:lstStyle/>
          <a:p>
            <a:pPr algn="l"/>
            <a:r>
              <a:rPr lang="en-US" dirty="0" err="1"/>
              <a:t>ELI5</a:t>
            </a:r>
            <a:r>
              <a:rPr lang="en-US" dirty="0"/>
              <a:t>: What is Machine Learning?</a:t>
            </a:r>
          </a:p>
        </p:txBody>
      </p:sp>
      <p:grpSp>
        <p:nvGrpSpPr>
          <p:cNvPr id="63" name="Knowledge Gaps">
            <a:extLst>
              <a:ext uri="{FF2B5EF4-FFF2-40B4-BE49-F238E27FC236}">
                <a16:creationId xmlns:a16="http://schemas.microsoft.com/office/drawing/2014/main" id="{99F00CEF-F313-74B0-0D2A-B69FE8A1C4D3}"/>
              </a:ext>
            </a:extLst>
          </p:cNvPr>
          <p:cNvGrpSpPr/>
          <p:nvPr/>
        </p:nvGrpSpPr>
        <p:grpSpPr>
          <a:xfrm>
            <a:off x="-6697" y="2284116"/>
            <a:ext cx="4071810" cy="2289768"/>
            <a:chOff x="-6697" y="2284116"/>
            <a:chExt cx="4071810" cy="2289768"/>
          </a:xfrm>
        </p:grpSpPr>
        <p:pic>
          <p:nvPicPr>
            <p:cNvPr id="56" name="Confused Man">
              <a:extLst>
                <a:ext uri="{FF2B5EF4-FFF2-40B4-BE49-F238E27FC236}">
                  <a16:creationId xmlns:a16="http://schemas.microsoft.com/office/drawing/2014/main" id="{F791E27D-A2BF-DB43-EBC7-2133F1CCB6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1206" r="-41656"/>
            <a:stretch/>
          </p:blipFill>
          <p:spPr>
            <a:xfrm>
              <a:off x="-6697" y="2284116"/>
              <a:ext cx="4071810" cy="2289768"/>
            </a:xfrm>
            <a:prstGeom prst="rect">
              <a:avLst/>
            </a:prstGeom>
            <a:solidFill>
              <a:srgbClr val="81D4FA"/>
            </a:solidFill>
          </p:spPr>
        </p:pic>
        <p:sp>
          <p:nvSpPr>
            <p:cNvPr id="57" name="TextBox 56">
              <a:extLst>
                <a:ext uri="{FF2B5EF4-FFF2-40B4-BE49-F238E27FC236}">
                  <a16:creationId xmlns:a16="http://schemas.microsoft.com/office/drawing/2014/main" id="{3F1C6976-C0D3-C0F3-87A9-146B9B9FC193}"/>
                </a:ext>
              </a:extLst>
            </p:cNvPr>
            <p:cNvSpPr txBox="1"/>
            <p:nvPr/>
          </p:nvSpPr>
          <p:spPr>
            <a:xfrm>
              <a:off x="1" y="4245752"/>
              <a:ext cx="4064000" cy="326243"/>
            </a:xfrm>
            <a:prstGeom prst="rect">
              <a:avLst/>
            </a:prstGeom>
            <a:solidFill>
              <a:srgbClr val="0363A8"/>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Diagnose Knowledge Gaps</a:t>
              </a:r>
            </a:p>
          </p:txBody>
        </p:sp>
      </p:grpSp>
      <p:grpSp>
        <p:nvGrpSpPr>
          <p:cNvPr id="62" name="Hints and Explain">
            <a:extLst>
              <a:ext uri="{FF2B5EF4-FFF2-40B4-BE49-F238E27FC236}">
                <a16:creationId xmlns:a16="http://schemas.microsoft.com/office/drawing/2014/main" id="{D207D125-D885-DA28-BA74-473229D0F38C}"/>
              </a:ext>
              <a:ext uri="{C183D7F6-B498-43B3-948B-1728B52AA6E4}">
                <adec:decorative xmlns:adec="http://schemas.microsoft.com/office/drawing/2017/decorative" val="1"/>
              </a:ext>
            </a:extLst>
          </p:cNvPr>
          <p:cNvGrpSpPr/>
          <p:nvPr/>
        </p:nvGrpSpPr>
        <p:grpSpPr>
          <a:xfrm>
            <a:off x="4062888" y="2286004"/>
            <a:ext cx="4087338" cy="2285993"/>
            <a:chOff x="4062888" y="2286004"/>
            <a:chExt cx="4087338" cy="2285993"/>
          </a:xfrm>
        </p:grpSpPr>
        <p:pic>
          <p:nvPicPr>
            <p:cNvPr id="58" name="Chatbot">
              <a:extLst>
                <a:ext uri="{FF2B5EF4-FFF2-40B4-BE49-F238E27FC236}">
                  <a16:creationId xmlns:a16="http://schemas.microsoft.com/office/drawing/2014/main" id="{EF9A6C4E-44A7-BACA-F27E-126D1D1280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934" r="-7934" b="-11272"/>
            <a:stretch/>
          </p:blipFill>
          <p:spPr>
            <a:xfrm>
              <a:off x="4062888" y="2286004"/>
              <a:ext cx="4063994" cy="2285993"/>
            </a:xfrm>
            <a:prstGeom prst="rect">
              <a:avLst/>
            </a:prstGeom>
            <a:solidFill>
              <a:srgbClr val="3FB7AB"/>
            </a:solidFill>
          </p:spPr>
        </p:pic>
        <p:sp>
          <p:nvSpPr>
            <p:cNvPr id="59" name="TextBox 58">
              <a:extLst>
                <a:ext uri="{FF2B5EF4-FFF2-40B4-BE49-F238E27FC236}">
                  <a16:creationId xmlns:a16="http://schemas.microsoft.com/office/drawing/2014/main" id="{891DDF8F-11DD-B00A-9A25-55A67A6D3F52}"/>
                </a:ext>
              </a:extLst>
            </p:cNvPr>
            <p:cNvSpPr txBox="1"/>
            <p:nvPr/>
          </p:nvSpPr>
          <p:spPr>
            <a:xfrm>
              <a:off x="4086226" y="4245752"/>
              <a:ext cx="4064000" cy="326243"/>
            </a:xfrm>
            <a:prstGeom prst="rect">
              <a:avLst/>
            </a:prstGeom>
            <a:solidFill>
              <a:srgbClr val="29756E"/>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Hints and Explanations</a:t>
              </a:r>
            </a:p>
          </p:txBody>
        </p:sp>
      </p:grpSp>
      <p:grpSp>
        <p:nvGrpSpPr>
          <p:cNvPr id="64" name="Learning Path">
            <a:extLst>
              <a:ext uri="{FF2B5EF4-FFF2-40B4-BE49-F238E27FC236}">
                <a16:creationId xmlns:a16="http://schemas.microsoft.com/office/drawing/2014/main" id="{BEE1DA84-4145-FDE4-0442-2434AA95CE06}"/>
              </a:ext>
            </a:extLst>
          </p:cNvPr>
          <p:cNvGrpSpPr/>
          <p:nvPr/>
        </p:nvGrpSpPr>
        <p:grpSpPr>
          <a:xfrm>
            <a:off x="8124826" y="2284258"/>
            <a:ext cx="4078286" cy="2289485"/>
            <a:chOff x="8124826" y="2284258"/>
            <a:chExt cx="4078286" cy="2289485"/>
          </a:xfrm>
        </p:grpSpPr>
        <p:pic>
          <p:nvPicPr>
            <p:cNvPr id="60" name="Roadmap">
              <a:extLst>
                <a:ext uri="{FF2B5EF4-FFF2-40B4-BE49-F238E27FC236}">
                  <a16:creationId xmlns:a16="http://schemas.microsoft.com/office/drawing/2014/main" id="{34087B31-14A5-8C47-F53B-4425251C2899}"/>
                </a:ext>
                <a:ext uri="{C183D7F6-B498-43B3-948B-1728B52AA6E4}">
                  <adec:decorative xmlns:adec="http://schemas.microsoft.com/office/drawing/2017/decorative" val="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rcRect l="-25614" t="-12269" r="-25614" b="-37255"/>
            <a:stretch/>
          </p:blipFill>
          <p:spPr>
            <a:xfrm>
              <a:off x="8144698" y="2284258"/>
              <a:ext cx="4058414" cy="2289485"/>
            </a:xfrm>
            <a:prstGeom prst="rect">
              <a:avLst/>
            </a:prstGeom>
            <a:solidFill>
              <a:srgbClr val="FFCA28"/>
            </a:solidFill>
          </p:spPr>
        </p:pic>
        <p:sp>
          <p:nvSpPr>
            <p:cNvPr id="61" name="TextBox 60">
              <a:extLst>
                <a:ext uri="{FF2B5EF4-FFF2-40B4-BE49-F238E27FC236}">
                  <a16:creationId xmlns:a16="http://schemas.microsoft.com/office/drawing/2014/main" id="{B900EF28-2F88-CD7A-830E-15CAF4D98BD2}"/>
                </a:ext>
                <a:ext uri="{C183D7F6-B498-43B3-948B-1728B52AA6E4}">
                  <adec:decorative xmlns:adec="http://schemas.microsoft.com/office/drawing/2017/decorative" val="1"/>
                </a:ext>
              </a:extLst>
            </p:cNvPr>
            <p:cNvSpPr txBox="1"/>
            <p:nvPr/>
          </p:nvSpPr>
          <p:spPr>
            <a:xfrm>
              <a:off x="8124826" y="4245752"/>
              <a:ext cx="4064000" cy="326243"/>
            </a:xfrm>
            <a:prstGeom prst="rect">
              <a:avLst/>
            </a:prstGeom>
            <a:solidFill>
              <a:srgbClr val="49853F"/>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Recommend learning path</a:t>
              </a:r>
            </a:p>
          </p:txBody>
        </p:sp>
      </p:grpSp>
      <p:grpSp>
        <p:nvGrpSpPr>
          <p:cNvPr id="30" name="Diagnose Course Gaps">
            <a:extLst>
              <a:ext uri="{FF2B5EF4-FFF2-40B4-BE49-F238E27FC236}">
                <a16:creationId xmlns:a16="http://schemas.microsoft.com/office/drawing/2014/main" id="{CE2B175C-07BF-8881-1838-F329987E0CF5}"/>
              </a:ext>
              <a:ext uri="{C183D7F6-B498-43B3-948B-1728B52AA6E4}">
                <adec:decorative xmlns:adec="http://schemas.microsoft.com/office/drawing/2017/decorative" val="1"/>
              </a:ext>
            </a:extLst>
          </p:cNvPr>
          <p:cNvGrpSpPr/>
          <p:nvPr/>
        </p:nvGrpSpPr>
        <p:grpSpPr>
          <a:xfrm>
            <a:off x="0" y="4557491"/>
            <a:ext cx="4086324" cy="2309100"/>
            <a:chOff x="0" y="4557491"/>
            <a:chExt cx="4086324" cy="2309100"/>
          </a:xfrm>
        </p:grpSpPr>
        <p:pic>
          <p:nvPicPr>
            <p:cNvPr id="23" name="Beakers" descr="Logo&#10;&#10;Description automatically generated">
              <a:extLst>
                <a:ext uri="{FF2B5EF4-FFF2-40B4-BE49-F238E27FC236}">
                  <a16:creationId xmlns:a16="http://schemas.microsoft.com/office/drawing/2014/main" id="{694B4A41-44AE-5616-0668-B334F5440D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859" t="-12746" r="-59968" b="-14116"/>
            <a:stretch/>
          </p:blipFill>
          <p:spPr>
            <a:xfrm>
              <a:off x="0" y="4557491"/>
              <a:ext cx="4086324" cy="2300509"/>
            </a:xfrm>
            <a:prstGeom prst="rect">
              <a:avLst/>
            </a:prstGeom>
            <a:solidFill>
              <a:srgbClr val="987ACF"/>
            </a:solidFill>
          </p:spPr>
        </p:pic>
        <p:sp>
          <p:nvSpPr>
            <p:cNvPr id="29" name="TextBox 28">
              <a:extLst>
                <a:ext uri="{FF2B5EF4-FFF2-40B4-BE49-F238E27FC236}">
                  <a16:creationId xmlns:a16="http://schemas.microsoft.com/office/drawing/2014/main" id="{0307EBA4-4F4E-2A5D-038F-F86A41291199}"/>
                </a:ext>
              </a:extLst>
            </p:cNvPr>
            <p:cNvSpPr txBox="1"/>
            <p:nvPr/>
          </p:nvSpPr>
          <p:spPr>
            <a:xfrm>
              <a:off x="0" y="6540348"/>
              <a:ext cx="4064000" cy="326243"/>
            </a:xfrm>
            <a:prstGeom prst="rect">
              <a:avLst/>
            </a:prstGeom>
            <a:solidFill>
              <a:srgbClr val="472B79"/>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Diagnose gaps in course</a:t>
              </a:r>
            </a:p>
          </p:txBody>
        </p:sp>
      </p:grpSp>
      <p:grpSp>
        <p:nvGrpSpPr>
          <p:cNvPr id="27" name="Interaction Nudges">
            <a:extLst>
              <a:ext uri="{FF2B5EF4-FFF2-40B4-BE49-F238E27FC236}">
                <a16:creationId xmlns:a16="http://schemas.microsoft.com/office/drawing/2014/main" id="{2FDF08D2-7F57-E64E-2AF7-2102125F5D50}"/>
              </a:ext>
              <a:ext uri="{C183D7F6-B498-43B3-948B-1728B52AA6E4}">
                <adec:decorative xmlns:adec="http://schemas.microsoft.com/office/drawing/2017/decorative" val="1"/>
              </a:ext>
            </a:extLst>
          </p:cNvPr>
          <p:cNvGrpSpPr/>
          <p:nvPr/>
        </p:nvGrpSpPr>
        <p:grpSpPr>
          <a:xfrm>
            <a:off x="8126888" y="4560675"/>
            <a:ext cx="4065112" cy="2305916"/>
            <a:chOff x="8126888" y="4560675"/>
            <a:chExt cx="4065112" cy="2305916"/>
          </a:xfrm>
        </p:grpSpPr>
        <p:pic>
          <p:nvPicPr>
            <p:cNvPr id="24" name="Teacher Automation">
              <a:extLst>
                <a:ext uri="{FF2B5EF4-FFF2-40B4-BE49-F238E27FC236}">
                  <a16:creationId xmlns:a16="http://schemas.microsoft.com/office/drawing/2014/main" id="{F323AC98-3A4F-D1B4-3427-950B2015F84E}"/>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9578" t="-7691" r="-38351" b="-6125"/>
            <a:stretch/>
          </p:blipFill>
          <p:spPr>
            <a:xfrm>
              <a:off x="8126888" y="4560675"/>
              <a:ext cx="4065112" cy="2297325"/>
            </a:xfrm>
            <a:prstGeom prst="rect">
              <a:avLst/>
            </a:prstGeom>
            <a:solidFill>
              <a:srgbClr val="81D4FA"/>
            </a:solidFill>
          </p:spPr>
        </p:pic>
        <p:sp>
          <p:nvSpPr>
            <p:cNvPr id="26" name="TextBox 25">
              <a:extLst>
                <a:ext uri="{FF2B5EF4-FFF2-40B4-BE49-F238E27FC236}">
                  <a16:creationId xmlns:a16="http://schemas.microsoft.com/office/drawing/2014/main" id="{6F8C0242-F3B7-38DD-DB4E-D1EA795450A2}"/>
                </a:ext>
              </a:extLst>
            </p:cNvPr>
            <p:cNvSpPr txBox="1"/>
            <p:nvPr/>
          </p:nvSpPr>
          <p:spPr>
            <a:xfrm>
              <a:off x="8128000" y="6540348"/>
              <a:ext cx="4064000" cy="326243"/>
            </a:xfrm>
            <a:prstGeom prst="rect">
              <a:avLst/>
            </a:prstGeom>
            <a:solidFill>
              <a:srgbClr val="B3544F"/>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interaction nudges</a:t>
              </a:r>
            </a:p>
          </p:txBody>
        </p:sp>
      </p:grpSp>
      <p:pic>
        <p:nvPicPr>
          <p:cNvPr id="16" name="Text: Faculty">
            <a:extLst>
              <a:ext uri="{FF2B5EF4-FFF2-40B4-BE49-F238E27FC236}">
                <a16:creationId xmlns:a16="http://schemas.microsoft.com/office/drawing/2014/main" id="{9DBB7B5C-8CE3-ADE9-A607-544326E8A8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a:xfrm rot="21196101">
            <a:off x="219767" y="5060595"/>
            <a:ext cx="3723330" cy="750091"/>
          </a:xfrm>
          <a:prstGeom prst="rect">
            <a:avLst/>
          </a:prstGeom>
        </p:spPr>
      </p:pic>
      <p:pic>
        <p:nvPicPr>
          <p:cNvPr id="17" name="Text: Interactions2">
            <a:extLst>
              <a:ext uri="{FF2B5EF4-FFF2-40B4-BE49-F238E27FC236}">
                <a16:creationId xmlns:a16="http://schemas.microsoft.com/office/drawing/2014/main" id="{9F8F6D18-3624-A264-D868-1D9D2EFCDC22}"/>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rot="21354895">
            <a:off x="622900" y="5734989"/>
            <a:ext cx="2914650" cy="519945"/>
          </a:xfrm>
          <a:prstGeom prst="rect">
            <a:avLst/>
          </a:prstGeom>
        </p:spPr>
      </p:pic>
      <p:grpSp>
        <p:nvGrpSpPr>
          <p:cNvPr id="22" name="Auto Grade">
            <a:extLst>
              <a:ext uri="{FF2B5EF4-FFF2-40B4-BE49-F238E27FC236}">
                <a16:creationId xmlns:a16="http://schemas.microsoft.com/office/drawing/2014/main" id="{4C5DA40B-CA16-112B-F99E-A8410E908E74}"/>
              </a:ext>
              <a:ext uri="{C183D7F6-B498-43B3-948B-1728B52AA6E4}">
                <adec:decorative xmlns:adec="http://schemas.microsoft.com/office/drawing/2017/decorative" val="1"/>
              </a:ext>
            </a:extLst>
          </p:cNvPr>
          <p:cNvGrpSpPr/>
          <p:nvPr/>
        </p:nvGrpSpPr>
        <p:grpSpPr>
          <a:xfrm>
            <a:off x="4064000" y="4572007"/>
            <a:ext cx="4064000" cy="2294584"/>
            <a:chOff x="4064000" y="4572007"/>
            <a:chExt cx="4064000" cy="2294584"/>
          </a:xfrm>
        </p:grpSpPr>
        <p:pic>
          <p:nvPicPr>
            <p:cNvPr id="18" name="Auto Assessment">
              <a:extLst>
                <a:ext uri="{FF2B5EF4-FFF2-40B4-BE49-F238E27FC236}">
                  <a16:creationId xmlns:a16="http://schemas.microsoft.com/office/drawing/2014/main" id="{99A99E86-14EE-1CB3-9FAA-0A9E971DBB9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3492" r="-13492" b="-16792"/>
            <a:stretch/>
          </p:blipFill>
          <p:spPr>
            <a:xfrm>
              <a:off x="4064003" y="4572007"/>
              <a:ext cx="4063994" cy="2285993"/>
            </a:xfrm>
            <a:prstGeom prst="rect">
              <a:avLst/>
            </a:prstGeom>
            <a:solidFill>
              <a:srgbClr val="F1757A"/>
            </a:solidFill>
          </p:spPr>
        </p:pic>
        <p:sp>
          <p:nvSpPr>
            <p:cNvPr id="20" name="TextBox 19">
              <a:extLst>
                <a:ext uri="{FF2B5EF4-FFF2-40B4-BE49-F238E27FC236}">
                  <a16:creationId xmlns:a16="http://schemas.microsoft.com/office/drawing/2014/main" id="{370C448C-0FA3-9428-76C3-7946C456793C}"/>
                </a:ext>
              </a:extLst>
            </p:cNvPr>
            <p:cNvSpPr txBox="1"/>
            <p:nvPr/>
          </p:nvSpPr>
          <p:spPr>
            <a:xfrm>
              <a:off x="4064000" y="6540348"/>
              <a:ext cx="4064000" cy="326243"/>
            </a:xfrm>
            <a:prstGeom prst="rect">
              <a:avLst/>
            </a:prstGeom>
            <a:solidFill>
              <a:srgbClr val="1B7DBF"/>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AUTO GRADING</a:t>
              </a:r>
            </a:p>
          </p:txBody>
        </p:sp>
      </p:grpSp>
      <p:pic>
        <p:nvPicPr>
          <p:cNvPr id="34" name="Text: Interactions3">
            <a:extLst>
              <a:ext uri="{FF2B5EF4-FFF2-40B4-BE49-F238E27FC236}">
                <a16:creationId xmlns:a16="http://schemas.microsoft.com/office/drawing/2014/main" id="{CE6BE1DF-4639-0040-8C1D-3EB76C10AE72}"/>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rot="21354895">
            <a:off x="8528651" y="1224950"/>
            <a:ext cx="2914650" cy="519945"/>
          </a:xfrm>
          <a:prstGeom prst="rect">
            <a:avLst/>
          </a:prstGeom>
        </p:spPr>
      </p:pic>
      <p:pic>
        <p:nvPicPr>
          <p:cNvPr id="39" name="Text: Org">
            <a:extLst>
              <a:ext uri="{FF2B5EF4-FFF2-40B4-BE49-F238E27FC236}">
                <a16:creationId xmlns:a16="http://schemas.microsoft.com/office/drawing/2014/main" id="{B65035B3-1599-DC4D-DAAB-B6D463226AAE}"/>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rot="21283459">
            <a:off x="7950448" y="439282"/>
            <a:ext cx="4569172" cy="1182768"/>
          </a:xfrm>
          <a:prstGeom prst="rect">
            <a:avLst/>
          </a:prstGeom>
        </p:spPr>
      </p:pic>
      <p:grpSp>
        <p:nvGrpSpPr>
          <p:cNvPr id="11" name="Readiness Reporting">
            <a:extLst>
              <a:ext uri="{FF2B5EF4-FFF2-40B4-BE49-F238E27FC236}">
                <a16:creationId xmlns:a16="http://schemas.microsoft.com/office/drawing/2014/main" id="{39005461-67C1-5D9C-8542-3EB5457E5B25}"/>
              </a:ext>
            </a:extLst>
          </p:cNvPr>
          <p:cNvGrpSpPr/>
          <p:nvPr/>
        </p:nvGrpSpPr>
        <p:grpSpPr>
          <a:xfrm>
            <a:off x="4062888" y="-9633"/>
            <a:ext cx="4065112" cy="2285997"/>
            <a:chOff x="4062888" y="-9633"/>
            <a:chExt cx="4065112" cy="2285997"/>
          </a:xfrm>
        </p:grpSpPr>
        <p:grpSp>
          <p:nvGrpSpPr>
            <p:cNvPr id="40" name="T-Readiness">
              <a:extLst>
                <a:ext uri="{FF2B5EF4-FFF2-40B4-BE49-F238E27FC236}">
                  <a16:creationId xmlns:a16="http://schemas.microsoft.com/office/drawing/2014/main" id="{435B8348-52C5-4BFC-A80B-B654B7977F66}"/>
                </a:ext>
              </a:extLst>
            </p:cNvPr>
            <p:cNvGrpSpPr/>
            <p:nvPr/>
          </p:nvGrpSpPr>
          <p:grpSpPr>
            <a:xfrm>
              <a:off x="4062888" y="-9633"/>
              <a:ext cx="4061938" cy="2285158"/>
              <a:chOff x="8126891" y="2284957"/>
              <a:chExt cx="4061938" cy="2285158"/>
            </a:xfrm>
          </p:grpSpPr>
          <p:pic>
            <p:nvPicPr>
              <p:cNvPr id="41" name="Picture 40">
                <a:extLst>
                  <a:ext uri="{FF2B5EF4-FFF2-40B4-BE49-F238E27FC236}">
                    <a16:creationId xmlns:a16="http://schemas.microsoft.com/office/drawing/2014/main" id="{3068CEC0-51EA-10D7-0F12-BC4C97A57036}"/>
                  </a:ext>
                  <a:ext uri="{C183D7F6-B498-43B3-948B-1728B52AA6E4}">
                    <adec:decorative xmlns:adec="http://schemas.microsoft.com/office/drawing/2017/decorative" val="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16146" r="-16006" b="-14914"/>
              <a:stretch/>
            </p:blipFill>
            <p:spPr>
              <a:xfrm>
                <a:off x="8126891" y="2284957"/>
                <a:ext cx="4061938" cy="2285158"/>
              </a:xfrm>
              <a:prstGeom prst="rect">
                <a:avLst/>
              </a:prstGeom>
              <a:solidFill>
                <a:srgbClr val="81D4FA"/>
              </a:solidFill>
            </p:spPr>
          </p:pic>
          <p:sp>
            <p:nvSpPr>
              <p:cNvPr id="42" name="TextBox 41">
                <a:extLst>
                  <a:ext uri="{FF2B5EF4-FFF2-40B4-BE49-F238E27FC236}">
                    <a16:creationId xmlns:a16="http://schemas.microsoft.com/office/drawing/2014/main" id="{25E92DCD-A339-36B1-DEEC-9546BA123011}"/>
                  </a:ext>
                </a:extLst>
              </p:cNvPr>
              <p:cNvSpPr txBox="1"/>
              <p:nvPr/>
            </p:nvSpPr>
            <p:spPr>
              <a:xfrm>
                <a:off x="9342626" y="2486194"/>
                <a:ext cx="1638376" cy="307777"/>
              </a:xfrm>
              <a:prstGeom prst="rect">
                <a:avLst/>
              </a:prstGeom>
              <a:solidFill>
                <a:srgbClr val="FFCA2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T-READINESS</a:t>
                </a:r>
              </a:p>
            </p:txBody>
          </p:sp>
        </p:grpSp>
        <p:sp>
          <p:nvSpPr>
            <p:cNvPr id="10" name="TextBox 9">
              <a:extLst>
                <a:ext uri="{FF2B5EF4-FFF2-40B4-BE49-F238E27FC236}">
                  <a16:creationId xmlns:a16="http://schemas.microsoft.com/office/drawing/2014/main" id="{0BB151A3-482A-A873-3751-712B3386AAB7}"/>
                </a:ext>
                <a:ext uri="{C183D7F6-B498-43B3-948B-1728B52AA6E4}">
                  <adec:decorative xmlns:adec="http://schemas.microsoft.com/office/drawing/2017/decorative" val="1"/>
                </a:ext>
              </a:extLst>
            </p:cNvPr>
            <p:cNvSpPr txBox="1"/>
            <p:nvPr/>
          </p:nvSpPr>
          <p:spPr>
            <a:xfrm>
              <a:off x="4064000" y="1950121"/>
              <a:ext cx="4064000" cy="326243"/>
            </a:xfrm>
            <a:prstGeom prst="rect">
              <a:avLst/>
            </a:prstGeom>
            <a:solidFill>
              <a:srgbClr val="0363A8"/>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Personnel Readiness reporting</a:t>
              </a:r>
            </a:p>
          </p:txBody>
        </p:sp>
      </p:grpSp>
      <p:grpSp>
        <p:nvGrpSpPr>
          <p:cNvPr id="38" name="Root Cause">
            <a:extLst>
              <a:ext uri="{FF2B5EF4-FFF2-40B4-BE49-F238E27FC236}">
                <a16:creationId xmlns:a16="http://schemas.microsoft.com/office/drawing/2014/main" id="{FC63BF1D-C570-55B9-CDF9-AA285A6D5D83}"/>
              </a:ext>
              <a:ext uri="{C183D7F6-B498-43B3-948B-1728B52AA6E4}">
                <adec:decorative xmlns:adec="http://schemas.microsoft.com/office/drawing/2017/decorative" val="1"/>
              </a:ext>
            </a:extLst>
          </p:cNvPr>
          <p:cNvGrpSpPr/>
          <p:nvPr/>
        </p:nvGrpSpPr>
        <p:grpSpPr>
          <a:xfrm>
            <a:off x="0" y="0"/>
            <a:ext cx="4071810" cy="2285994"/>
            <a:chOff x="0" y="0"/>
            <a:chExt cx="4071810" cy="2285994"/>
          </a:xfrm>
        </p:grpSpPr>
        <p:pic>
          <p:nvPicPr>
            <p:cNvPr id="14" name="Magnifying Glass">
              <a:extLst>
                <a:ext uri="{FF2B5EF4-FFF2-40B4-BE49-F238E27FC236}">
                  <a16:creationId xmlns:a16="http://schemas.microsoft.com/office/drawing/2014/main" id="{D2DC2AA6-41C1-6151-171A-255C2A195DCD}"/>
                </a:ext>
                <a:ext uri="{C183D7F6-B498-43B3-948B-1728B52AA6E4}">
                  <adec:decorative xmlns:adec="http://schemas.microsoft.com/office/drawing/2017/decorative" val="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b="-32110"/>
            <a:stretch/>
          </p:blipFill>
          <p:spPr>
            <a:xfrm>
              <a:off x="0" y="0"/>
              <a:ext cx="4071810" cy="2285994"/>
            </a:xfrm>
            <a:prstGeom prst="rect">
              <a:avLst/>
            </a:prstGeom>
            <a:solidFill>
              <a:srgbClr val="00AEC7"/>
            </a:solidFill>
          </p:spPr>
        </p:pic>
        <p:sp>
          <p:nvSpPr>
            <p:cNvPr id="25" name="TextBox 24">
              <a:extLst>
                <a:ext uri="{FF2B5EF4-FFF2-40B4-BE49-F238E27FC236}">
                  <a16:creationId xmlns:a16="http://schemas.microsoft.com/office/drawing/2014/main" id="{AA8C8D91-35DE-74EB-8BF0-851956F6FFC4}"/>
                </a:ext>
              </a:extLst>
            </p:cNvPr>
            <p:cNvSpPr txBox="1"/>
            <p:nvPr/>
          </p:nvSpPr>
          <p:spPr>
            <a:xfrm>
              <a:off x="0" y="1950121"/>
              <a:ext cx="4064000" cy="326243"/>
            </a:xfrm>
            <a:prstGeom prst="rect">
              <a:avLst/>
            </a:prstGeom>
            <a:solidFill>
              <a:srgbClr val="000000"/>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Incident Root Cause Analysis</a:t>
              </a:r>
            </a:p>
          </p:txBody>
        </p:sp>
      </p:grpSp>
      <p:grpSp>
        <p:nvGrpSpPr>
          <p:cNvPr id="37" name="Workforce Planning">
            <a:extLst>
              <a:ext uri="{FF2B5EF4-FFF2-40B4-BE49-F238E27FC236}">
                <a16:creationId xmlns:a16="http://schemas.microsoft.com/office/drawing/2014/main" id="{684F036E-3D6F-50B4-06CC-F7C55F170447}"/>
              </a:ext>
              <a:ext uri="{C183D7F6-B498-43B3-948B-1728B52AA6E4}">
                <adec:decorative xmlns:adec="http://schemas.microsoft.com/office/drawing/2017/decorative" val="1"/>
              </a:ext>
            </a:extLst>
          </p:cNvPr>
          <p:cNvGrpSpPr/>
          <p:nvPr/>
        </p:nvGrpSpPr>
        <p:grpSpPr>
          <a:xfrm>
            <a:off x="8120190" y="0"/>
            <a:ext cx="4071810" cy="2282230"/>
            <a:chOff x="8120190" y="0"/>
            <a:chExt cx="4071810" cy="2282230"/>
          </a:xfrm>
        </p:grpSpPr>
        <p:pic>
          <p:nvPicPr>
            <p:cNvPr id="28" name="Workforce">
              <a:extLst>
                <a:ext uri="{FF2B5EF4-FFF2-40B4-BE49-F238E27FC236}">
                  <a16:creationId xmlns:a16="http://schemas.microsoft.com/office/drawing/2014/main" id="{C60CE724-C39E-A390-69DF-B3989D3CD48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4667" t="-10455" r="-4877"/>
            <a:stretch/>
          </p:blipFill>
          <p:spPr>
            <a:xfrm>
              <a:off x="8120190" y="0"/>
              <a:ext cx="4071810" cy="2282230"/>
            </a:xfrm>
            <a:prstGeom prst="rect">
              <a:avLst/>
            </a:prstGeom>
            <a:solidFill>
              <a:srgbClr val="F15766"/>
            </a:solidFill>
          </p:spPr>
        </p:pic>
        <p:sp>
          <p:nvSpPr>
            <p:cNvPr id="36" name="TextBox 35">
              <a:extLst>
                <a:ext uri="{FF2B5EF4-FFF2-40B4-BE49-F238E27FC236}">
                  <a16:creationId xmlns:a16="http://schemas.microsoft.com/office/drawing/2014/main" id="{752A954A-2E6E-BAE4-2234-DA17CE58CC2F}"/>
                </a:ext>
              </a:extLst>
            </p:cNvPr>
            <p:cNvSpPr txBox="1"/>
            <p:nvPr/>
          </p:nvSpPr>
          <p:spPr>
            <a:xfrm>
              <a:off x="8128000" y="1950121"/>
              <a:ext cx="4064000" cy="326243"/>
            </a:xfrm>
            <a:prstGeom prst="rect">
              <a:avLst/>
            </a:prstGeom>
            <a:solidFill>
              <a:srgbClr val="723147"/>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student body analysis</a:t>
              </a:r>
            </a:p>
          </p:txBody>
        </p:sp>
      </p:grpSp>
      <p:grpSp>
        <p:nvGrpSpPr>
          <p:cNvPr id="2" name="H Lines">
            <a:extLst>
              <a:ext uri="{FF2B5EF4-FFF2-40B4-BE49-F238E27FC236}">
                <a16:creationId xmlns:a16="http://schemas.microsoft.com/office/drawing/2014/main" id="{5CE631D6-9DD1-D7DF-7F96-7E70FF2CFA7C}"/>
              </a:ext>
            </a:extLst>
          </p:cNvPr>
          <p:cNvGrpSpPr/>
          <p:nvPr/>
        </p:nvGrpSpPr>
        <p:grpSpPr>
          <a:xfrm rot="16200000">
            <a:off x="4952999" y="-2667000"/>
            <a:ext cx="2286001" cy="12191997"/>
            <a:chOff x="4064000" y="0"/>
            <a:chExt cx="4064000" cy="6858000"/>
          </a:xfrm>
        </p:grpSpPr>
        <p:cxnSp>
          <p:nvCxnSpPr>
            <p:cNvPr id="3" name="Straight Connector 2">
              <a:extLst>
                <a:ext uri="{FF2B5EF4-FFF2-40B4-BE49-F238E27FC236}">
                  <a16:creationId xmlns:a16="http://schemas.microsoft.com/office/drawing/2014/main" id="{C15CB7D2-0C53-FBDD-4093-A7F3D241285F}"/>
                </a:ext>
              </a:extLst>
            </p:cNvPr>
            <p:cNvCxnSpPr/>
            <p:nvPr/>
          </p:nvCxnSpPr>
          <p:spPr>
            <a:xfrm>
              <a:off x="4064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BF4D96E-76E2-0EF1-31DF-FFF8B90267F2}"/>
                </a:ext>
              </a:extLst>
            </p:cNvPr>
            <p:cNvCxnSpPr/>
            <p:nvPr/>
          </p:nvCxnSpPr>
          <p:spPr>
            <a:xfrm>
              <a:off x="8128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V Lines">
            <a:extLst>
              <a:ext uri="{FF2B5EF4-FFF2-40B4-BE49-F238E27FC236}">
                <a16:creationId xmlns:a16="http://schemas.microsoft.com/office/drawing/2014/main" id="{85F0EF20-C115-BC7C-2E67-064672DB0517}"/>
              </a:ext>
            </a:extLst>
          </p:cNvPr>
          <p:cNvGrpSpPr/>
          <p:nvPr/>
        </p:nvGrpSpPr>
        <p:grpSpPr>
          <a:xfrm>
            <a:off x="4064000" y="0"/>
            <a:ext cx="4064000" cy="6858000"/>
            <a:chOff x="4064000" y="0"/>
            <a:chExt cx="4064000" cy="6858000"/>
          </a:xfrm>
        </p:grpSpPr>
        <p:cxnSp>
          <p:nvCxnSpPr>
            <p:cNvPr id="19" name="Straight Connector 18">
              <a:extLst>
                <a:ext uri="{FF2B5EF4-FFF2-40B4-BE49-F238E27FC236}">
                  <a16:creationId xmlns:a16="http://schemas.microsoft.com/office/drawing/2014/main" id="{811AC629-C43B-4F31-230A-815B8EC554E3}"/>
                </a:ext>
              </a:extLst>
            </p:cNvPr>
            <p:cNvCxnSpPr/>
            <p:nvPr/>
          </p:nvCxnSpPr>
          <p:spPr>
            <a:xfrm>
              <a:off x="4064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DD7112-5A3C-5912-4CF8-AA1FA236A308}"/>
                </a:ext>
              </a:extLst>
            </p:cNvPr>
            <p:cNvCxnSpPr/>
            <p:nvPr/>
          </p:nvCxnSpPr>
          <p:spPr>
            <a:xfrm>
              <a:off x="8128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V Lines">
            <a:extLst>
              <a:ext uri="{FF2B5EF4-FFF2-40B4-BE49-F238E27FC236}">
                <a16:creationId xmlns:a16="http://schemas.microsoft.com/office/drawing/2014/main" id="{791ADD6B-7A79-AC0C-F950-2447156DA43E}"/>
              </a:ext>
            </a:extLst>
          </p:cNvPr>
          <p:cNvGrpSpPr/>
          <p:nvPr/>
        </p:nvGrpSpPr>
        <p:grpSpPr>
          <a:xfrm>
            <a:off x="4064000" y="1762125"/>
            <a:ext cx="4064000" cy="3333750"/>
            <a:chOff x="4064000" y="0"/>
            <a:chExt cx="4064000" cy="6858000"/>
          </a:xfrm>
        </p:grpSpPr>
        <p:cxnSp>
          <p:nvCxnSpPr>
            <p:cNvPr id="32" name="Straight Connector 31">
              <a:extLst>
                <a:ext uri="{FF2B5EF4-FFF2-40B4-BE49-F238E27FC236}">
                  <a16:creationId xmlns:a16="http://schemas.microsoft.com/office/drawing/2014/main" id="{0E4B4D46-F5ED-430C-44C5-56DBD8138533}"/>
                </a:ext>
              </a:extLst>
            </p:cNvPr>
            <p:cNvCxnSpPr/>
            <p:nvPr/>
          </p:nvCxnSpPr>
          <p:spPr>
            <a:xfrm>
              <a:off x="4064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3E96A2-86C1-CD8F-CA4B-D1F1A4FC776D}"/>
                </a:ext>
              </a:extLst>
            </p:cNvPr>
            <p:cNvCxnSpPr/>
            <p:nvPr/>
          </p:nvCxnSpPr>
          <p:spPr>
            <a:xfrm>
              <a:off x="8128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9100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Horizontal)">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50"/>
                                        <p:tgtEl>
                                          <p:spTgt spid="16"/>
                                        </p:tgtEl>
                                      </p:cBhvr>
                                    </p:animEffect>
                                  </p:childTnLst>
                                </p:cTn>
                              </p:par>
                            </p:childTnLst>
                          </p:cTn>
                        </p:par>
                        <p:par>
                          <p:cTn id="15" fill="hold">
                            <p:stCondLst>
                              <p:cond delay="75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25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50"/>
                                        <p:tgtEl>
                                          <p:spTgt spid="17"/>
                                        </p:tgtEl>
                                      </p:cBhvr>
                                    </p:animEffect>
                                    <p:set>
                                      <p:cBhvr>
                                        <p:cTn id="28" dur="1" fill="hold">
                                          <p:stCondLst>
                                            <p:cond delay="249"/>
                                          </p:stCondLst>
                                        </p:cTn>
                                        <p:tgtEl>
                                          <p:spTgt spid="1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50"/>
                                        <p:tgtEl>
                                          <p:spTgt spid="16"/>
                                        </p:tgtEl>
                                      </p:cBhvr>
                                    </p:animEffect>
                                    <p:set>
                                      <p:cBhvr>
                                        <p:cTn id="31" dur="1" fill="hold">
                                          <p:stCondLst>
                                            <p:cond delay="249"/>
                                          </p:stCondLst>
                                        </p:cTn>
                                        <p:tgtEl>
                                          <p:spTgt spid="1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250"/>
                                        <p:tgtEl>
                                          <p:spTgt spid="39"/>
                                        </p:tgtEl>
                                      </p:cBhvr>
                                    </p:animEffect>
                                  </p:childTnLst>
                                </p:cTn>
                              </p:par>
                            </p:childTnLst>
                          </p:cTn>
                        </p:par>
                        <p:par>
                          <p:cTn id="45" fill="hold">
                            <p:stCondLst>
                              <p:cond delay="250"/>
                            </p:stCondLst>
                            <p:childTnLst>
                              <p:par>
                                <p:cTn id="46" presetID="22" presetClass="entr" presetSubtype="8"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25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Knowledge Gaps">
            <a:extLst>
              <a:ext uri="{FF2B5EF4-FFF2-40B4-BE49-F238E27FC236}">
                <a16:creationId xmlns:a16="http://schemas.microsoft.com/office/drawing/2014/main" id="{99F00CEF-F313-74B0-0D2A-B69FE8A1C4D3}"/>
              </a:ext>
            </a:extLst>
          </p:cNvPr>
          <p:cNvGrpSpPr/>
          <p:nvPr/>
        </p:nvGrpSpPr>
        <p:grpSpPr>
          <a:xfrm>
            <a:off x="-6697" y="2284116"/>
            <a:ext cx="4071810" cy="2289768"/>
            <a:chOff x="-6697" y="2284116"/>
            <a:chExt cx="4071810" cy="2289768"/>
          </a:xfrm>
        </p:grpSpPr>
        <p:pic>
          <p:nvPicPr>
            <p:cNvPr id="56" name="Confused Man">
              <a:extLst>
                <a:ext uri="{FF2B5EF4-FFF2-40B4-BE49-F238E27FC236}">
                  <a16:creationId xmlns:a16="http://schemas.microsoft.com/office/drawing/2014/main" id="{F791E27D-A2BF-DB43-EBC7-2133F1CCB6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206" r="-41656"/>
            <a:stretch/>
          </p:blipFill>
          <p:spPr>
            <a:xfrm>
              <a:off x="-6697" y="2284116"/>
              <a:ext cx="4071810" cy="2289768"/>
            </a:xfrm>
            <a:prstGeom prst="rect">
              <a:avLst/>
            </a:prstGeom>
            <a:solidFill>
              <a:srgbClr val="81D4FA"/>
            </a:solidFill>
          </p:spPr>
        </p:pic>
        <p:sp>
          <p:nvSpPr>
            <p:cNvPr id="57" name="TextBox 56">
              <a:extLst>
                <a:ext uri="{FF2B5EF4-FFF2-40B4-BE49-F238E27FC236}">
                  <a16:creationId xmlns:a16="http://schemas.microsoft.com/office/drawing/2014/main" id="{3F1C6976-C0D3-C0F3-87A9-146B9B9FC193}"/>
                </a:ext>
              </a:extLst>
            </p:cNvPr>
            <p:cNvSpPr txBox="1"/>
            <p:nvPr/>
          </p:nvSpPr>
          <p:spPr>
            <a:xfrm>
              <a:off x="1" y="4245752"/>
              <a:ext cx="4064000" cy="326243"/>
            </a:xfrm>
            <a:prstGeom prst="rect">
              <a:avLst/>
            </a:prstGeom>
            <a:solidFill>
              <a:srgbClr val="0363A8"/>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Diagnose Knowledge Gaps</a:t>
              </a:r>
            </a:p>
          </p:txBody>
        </p:sp>
      </p:grpSp>
      <p:grpSp>
        <p:nvGrpSpPr>
          <p:cNvPr id="62" name="Hints and Explain">
            <a:extLst>
              <a:ext uri="{FF2B5EF4-FFF2-40B4-BE49-F238E27FC236}">
                <a16:creationId xmlns:a16="http://schemas.microsoft.com/office/drawing/2014/main" id="{D207D125-D885-DA28-BA74-473229D0F38C}"/>
              </a:ext>
              <a:ext uri="{C183D7F6-B498-43B3-948B-1728B52AA6E4}">
                <adec:decorative xmlns:adec="http://schemas.microsoft.com/office/drawing/2017/decorative" val="1"/>
              </a:ext>
            </a:extLst>
          </p:cNvPr>
          <p:cNvGrpSpPr/>
          <p:nvPr/>
        </p:nvGrpSpPr>
        <p:grpSpPr>
          <a:xfrm>
            <a:off x="4062888" y="2286004"/>
            <a:ext cx="4087338" cy="2285993"/>
            <a:chOff x="4062888" y="2286004"/>
            <a:chExt cx="4087338" cy="2285993"/>
          </a:xfrm>
        </p:grpSpPr>
        <p:pic>
          <p:nvPicPr>
            <p:cNvPr id="58" name="Chatbot">
              <a:extLst>
                <a:ext uri="{FF2B5EF4-FFF2-40B4-BE49-F238E27FC236}">
                  <a16:creationId xmlns:a16="http://schemas.microsoft.com/office/drawing/2014/main" id="{EF9A6C4E-44A7-BACA-F27E-126D1D1280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34" r="-7934" b="-11272"/>
            <a:stretch/>
          </p:blipFill>
          <p:spPr>
            <a:xfrm>
              <a:off x="4062888" y="2286004"/>
              <a:ext cx="4063994" cy="2285993"/>
            </a:xfrm>
            <a:prstGeom prst="rect">
              <a:avLst/>
            </a:prstGeom>
            <a:solidFill>
              <a:srgbClr val="3FB7AB"/>
            </a:solidFill>
          </p:spPr>
        </p:pic>
        <p:sp>
          <p:nvSpPr>
            <p:cNvPr id="59" name="TextBox 58">
              <a:extLst>
                <a:ext uri="{FF2B5EF4-FFF2-40B4-BE49-F238E27FC236}">
                  <a16:creationId xmlns:a16="http://schemas.microsoft.com/office/drawing/2014/main" id="{891DDF8F-11DD-B00A-9A25-55A67A6D3F52}"/>
                </a:ext>
              </a:extLst>
            </p:cNvPr>
            <p:cNvSpPr txBox="1"/>
            <p:nvPr/>
          </p:nvSpPr>
          <p:spPr>
            <a:xfrm>
              <a:off x="4086226" y="4245752"/>
              <a:ext cx="4064000" cy="326243"/>
            </a:xfrm>
            <a:prstGeom prst="rect">
              <a:avLst/>
            </a:prstGeom>
            <a:solidFill>
              <a:srgbClr val="29756E"/>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Hints and Explanations</a:t>
              </a:r>
            </a:p>
          </p:txBody>
        </p:sp>
      </p:grpSp>
      <p:grpSp>
        <p:nvGrpSpPr>
          <p:cNvPr id="64" name="Learning Path">
            <a:extLst>
              <a:ext uri="{FF2B5EF4-FFF2-40B4-BE49-F238E27FC236}">
                <a16:creationId xmlns:a16="http://schemas.microsoft.com/office/drawing/2014/main" id="{BEE1DA84-4145-FDE4-0442-2434AA95CE06}"/>
              </a:ext>
            </a:extLst>
          </p:cNvPr>
          <p:cNvGrpSpPr/>
          <p:nvPr/>
        </p:nvGrpSpPr>
        <p:grpSpPr>
          <a:xfrm>
            <a:off x="8124826" y="2284258"/>
            <a:ext cx="4078286" cy="2289485"/>
            <a:chOff x="8124826" y="2284258"/>
            <a:chExt cx="4078286" cy="2289485"/>
          </a:xfrm>
        </p:grpSpPr>
        <p:pic>
          <p:nvPicPr>
            <p:cNvPr id="60" name="Roadmap">
              <a:extLst>
                <a:ext uri="{FF2B5EF4-FFF2-40B4-BE49-F238E27FC236}">
                  <a16:creationId xmlns:a16="http://schemas.microsoft.com/office/drawing/2014/main" id="{34087B31-14A5-8C47-F53B-4425251C2899}"/>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l="-25614" t="-12269" r="-25614" b="-37255"/>
            <a:stretch/>
          </p:blipFill>
          <p:spPr>
            <a:xfrm>
              <a:off x="8144698" y="2284258"/>
              <a:ext cx="4058414" cy="2289485"/>
            </a:xfrm>
            <a:prstGeom prst="rect">
              <a:avLst/>
            </a:prstGeom>
            <a:solidFill>
              <a:srgbClr val="FFCA28"/>
            </a:solidFill>
          </p:spPr>
        </p:pic>
        <p:sp>
          <p:nvSpPr>
            <p:cNvPr id="61" name="TextBox 60">
              <a:extLst>
                <a:ext uri="{FF2B5EF4-FFF2-40B4-BE49-F238E27FC236}">
                  <a16:creationId xmlns:a16="http://schemas.microsoft.com/office/drawing/2014/main" id="{B900EF28-2F88-CD7A-830E-15CAF4D98BD2}"/>
                </a:ext>
                <a:ext uri="{C183D7F6-B498-43B3-948B-1728B52AA6E4}">
                  <adec:decorative xmlns:adec="http://schemas.microsoft.com/office/drawing/2017/decorative" val="1"/>
                </a:ext>
              </a:extLst>
            </p:cNvPr>
            <p:cNvSpPr txBox="1"/>
            <p:nvPr/>
          </p:nvSpPr>
          <p:spPr>
            <a:xfrm>
              <a:off x="8124826" y="4245752"/>
              <a:ext cx="4064000" cy="326243"/>
            </a:xfrm>
            <a:prstGeom prst="rect">
              <a:avLst/>
            </a:prstGeom>
            <a:solidFill>
              <a:srgbClr val="49853F"/>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Recommend learning path</a:t>
              </a:r>
            </a:p>
          </p:txBody>
        </p:sp>
      </p:grpSp>
      <p:grpSp>
        <p:nvGrpSpPr>
          <p:cNvPr id="30" name="Diagnose Course Gaps">
            <a:extLst>
              <a:ext uri="{FF2B5EF4-FFF2-40B4-BE49-F238E27FC236}">
                <a16:creationId xmlns:a16="http://schemas.microsoft.com/office/drawing/2014/main" id="{CE2B175C-07BF-8881-1838-F329987E0CF5}"/>
              </a:ext>
              <a:ext uri="{C183D7F6-B498-43B3-948B-1728B52AA6E4}">
                <adec:decorative xmlns:adec="http://schemas.microsoft.com/office/drawing/2017/decorative" val="1"/>
              </a:ext>
            </a:extLst>
          </p:cNvPr>
          <p:cNvGrpSpPr/>
          <p:nvPr/>
        </p:nvGrpSpPr>
        <p:grpSpPr>
          <a:xfrm>
            <a:off x="0" y="4557491"/>
            <a:ext cx="4086324" cy="2309100"/>
            <a:chOff x="0" y="4557491"/>
            <a:chExt cx="4086324" cy="2309100"/>
          </a:xfrm>
        </p:grpSpPr>
        <p:pic>
          <p:nvPicPr>
            <p:cNvPr id="23" name="Beakers" descr="Logo&#10;&#10;Description automatically generated">
              <a:extLst>
                <a:ext uri="{FF2B5EF4-FFF2-40B4-BE49-F238E27FC236}">
                  <a16:creationId xmlns:a16="http://schemas.microsoft.com/office/drawing/2014/main" id="{694B4A41-44AE-5616-0668-B334F5440D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859" t="-12746" r="-59968" b="-14116"/>
            <a:stretch/>
          </p:blipFill>
          <p:spPr>
            <a:xfrm>
              <a:off x="0" y="4557491"/>
              <a:ext cx="4086324" cy="2300509"/>
            </a:xfrm>
            <a:prstGeom prst="rect">
              <a:avLst/>
            </a:prstGeom>
            <a:solidFill>
              <a:srgbClr val="987ACF"/>
            </a:solidFill>
          </p:spPr>
        </p:pic>
        <p:sp>
          <p:nvSpPr>
            <p:cNvPr id="29" name="TextBox 28">
              <a:extLst>
                <a:ext uri="{FF2B5EF4-FFF2-40B4-BE49-F238E27FC236}">
                  <a16:creationId xmlns:a16="http://schemas.microsoft.com/office/drawing/2014/main" id="{0307EBA4-4F4E-2A5D-038F-F86A41291199}"/>
                </a:ext>
              </a:extLst>
            </p:cNvPr>
            <p:cNvSpPr txBox="1"/>
            <p:nvPr/>
          </p:nvSpPr>
          <p:spPr>
            <a:xfrm>
              <a:off x="0" y="6540348"/>
              <a:ext cx="4064000" cy="326243"/>
            </a:xfrm>
            <a:prstGeom prst="rect">
              <a:avLst/>
            </a:prstGeom>
            <a:solidFill>
              <a:srgbClr val="472B79"/>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Diagnose gaps in course</a:t>
              </a:r>
            </a:p>
          </p:txBody>
        </p:sp>
      </p:grpSp>
      <p:grpSp>
        <p:nvGrpSpPr>
          <p:cNvPr id="27" name="Interaction Nudges">
            <a:extLst>
              <a:ext uri="{FF2B5EF4-FFF2-40B4-BE49-F238E27FC236}">
                <a16:creationId xmlns:a16="http://schemas.microsoft.com/office/drawing/2014/main" id="{2FDF08D2-7F57-E64E-2AF7-2102125F5D50}"/>
              </a:ext>
              <a:ext uri="{C183D7F6-B498-43B3-948B-1728B52AA6E4}">
                <adec:decorative xmlns:adec="http://schemas.microsoft.com/office/drawing/2017/decorative" val="1"/>
              </a:ext>
            </a:extLst>
          </p:cNvPr>
          <p:cNvGrpSpPr/>
          <p:nvPr/>
        </p:nvGrpSpPr>
        <p:grpSpPr>
          <a:xfrm>
            <a:off x="8126888" y="4560675"/>
            <a:ext cx="4065112" cy="2305916"/>
            <a:chOff x="8126888" y="4560675"/>
            <a:chExt cx="4065112" cy="2305916"/>
          </a:xfrm>
        </p:grpSpPr>
        <p:pic>
          <p:nvPicPr>
            <p:cNvPr id="24" name="Teacher Automation">
              <a:extLst>
                <a:ext uri="{FF2B5EF4-FFF2-40B4-BE49-F238E27FC236}">
                  <a16:creationId xmlns:a16="http://schemas.microsoft.com/office/drawing/2014/main" id="{F323AC98-3A4F-D1B4-3427-950B2015F84E}"/>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9578" t="-7691" r="-38351" b="-6125"/>
            <a:stretch/>
          </p:blipFill>
          <p:spPr>
            <a:xfrm>
              <a:off x="8126888" y="4560675"/>
              <a:ext cx="4065112" cy="2297325"/>
            </a:xfrm>
            <a:prstGeom prst="rect">
              <a:avLst/>
            </a:prstGeom>
            <a:solidFill>
              <a:srgbClr val="81D4FA"/>
            </a:solidFill>
          </p:spPr>
        </p:pic>
        <p:sp>
          <p:nvSpPr>
            <p:cNvPr id="26" name="TextBox 25">
              <a:extLst>
                <a:ext uri="{FF2B5EF4-FFF2-40B4-BE49-F238E27FC236}">
                  <a16:creationId xmlns:a16="http://schemas.microsoft.com/office/drawing/2014/main" id="{6F8C0242-F3B7-38DD-DB4E-D1EA795450A2}"/>
                </a:ext>
              </a:extLst>
            </p:cNvPr>
            <p:cNvSpPr txBox="1"/>
            <p:nvPr/>
          </p:nvSpPr>
          <p:spPr>
            <a:xfrm>
              <a:off x="8128000" y="6540348"/>
              <a:ext cx="4064000" cy="326243"/>
            </a:xfrm>
            <a:prstGeom prst="rect">
              <a:avLst/>
            </a:prstGeom>
            <a:solidFill>
              <a:srgbClr val="B3544F"/>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interaction nudges</a:t>
              </a:r>
            </a:p>
          </p:txBody>
        </p:sp>
      </p:grpSp>
      <p:grpSp>
        <p:nvGrpSpPr>
          <p:cNvPr id="22" name="Auto Grade">
            <a:extLst>
              <a:ext uri="{FF2B5EF4-FFF2-40B4-BE49-F238E27FC236}">
                <a16:creationId xmlns:a16="http://schemas.microsoft.com/office/drawing/2014/main" id="{4C5DA40B-CA16-112B-F99E-A8410E908E74}"/>
              </a:ext>
              <a:ext uri="{C183D7F6-B498-43B3-948B-1728B52AA6E4}">
                <adec:decorative xmlns:adec="http://schemas.microsoft.com/office/drawing/2017/decorative" val="1"/>
              </a:ext>
            </a:extLst>
          </p:cNvPr>
          <p:cNvGrpSpPr/>
          <p:nvPr/>
        </p:nvGrpSpPr>
        <p:grpSpPr>
          <a:xfrm>
            <a:off x="4064000" y="4572007"/>
            <a:ext cx="4064000" cy="2294584"/>
            <a:chOff x="4064000" y="4572007"/>
            <a:chExt cx="4064000" cy="2294584"/>
          </a:xfrm>
        </p:grpSpPr>
        <p:pic>
          <p:nvPicPr>
            <p:cNvPr id="18" name="Auto Assessment">
              <a:extLst>
                <a:ext uri="{FF2B5EF4-FFF2-40B4-BE49-F238E27FC236}">
                  <a16:creationId xmlns:a16="http://schemas.microsoft.com/office/drawing/2014/main" id="{99A99E86-14EE-1CB3-9FAA-0A9E971DBB9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3492" r="-13492" b="-16792"/>
            <a:stretch/>
          </p:blipFill>
          <p:spPr>
            <a:xfrm>
              <a:off x="4064003" y="4572007"/>
              <a:ext cx="4063994" cy="2285993"/>
            </a:xfrm>
            <a:prstGeom prst="rect">
              <a:avLst/>
            </a:prstGeom>
            <a:solidFill>
              <a:srgbClr val="F1757A"/>
            </a:solidFill>
          </p:spPr>
        </p:pic>
        <p:sp>
          <p:nvSpPr>
            <p:cNvPr id="20" name="TextBox 19">
              <a:extLst>
                <a:ext uri="{FF2B5EF4-FFF2-40B4-BE49-F238E27FC236}">
                  <a16:creationId xmlns:a16="http://schemas.microsoft.com/office/drawing/2014/main" id="{370C448C-0FA3-9428-76C3-7946C456793C}"/>
                </a:ext>
              </a:extLst>
            </p:cNvPr>
            <p:cNvSpPr txBox="1"/>
            <p:nvPr/>
          </p:nvSpPr>
          <p:spPr>
            <a:xfrm>
              <a:off x="4064000" y="6540348"/>
              <a:ext cx="4064000" cy="326243"/>
            </a:xfrm>
            <a:prstGeom prst="rect">
              <a:avLst/>
            </a:prstGeom>
            <a:solidFill>
              <a:srgbClr val="1B7DBF"/>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AUTO GRADING</a:t>
              </a:r>
            </a:p>
          </p:txBody>
        </p:sp>
      </p:grpSp>
      <p:grpSp>
        <p:nvGrpSpPr>
          <p:cNvPr id="11" name="Readiness Reporting">
            <a:extLst>
              <a:ext uri="{FF2B5EF4-FFF2-40B4-BE49-F238E27FC236}">
                <a16:creationId xmlns:a16="http://schemas.microsoft.com/office/drawing/2014/main" id="{39005461-67C1-5D9C-8542-3EB5457E5B25}"/>
              </a:ext>
            </a:extLst>
          </p:cNvPr>
          <p:cNvGrpSpPr/>
          <p:nvPr/>
        </p:nvGrpSpPr>
        <p:grpSpPr>
          <a:xfrm>
            <a:off x="4062888" y="-9633"/>
            <a:ext cx="4065112" cy="2285997"/>
            <a:chOff x="4062888" y="-9633"/>
            <a:chExt cx="4065112" cy="2285997"/>
          </a:xfrm>
        </p:grpSpPr>
        <p:grpSp>
          <p:nvGrpSpPr>
            <p:cNvPr id="40" name="T-Readiness">
              <a:extLst>
                <a:ext uri="{FF2B5EF4-FFF2-40B4-BE49-F238E27FC236}">
                  <a16:creationId xmlns:a16="http://schemas.microsoft.com/office/drawing/2014/main" id="{435B8348-52C5-4BFC-A80B-B654B7977F66}"/>
                </a:ext>
              </a:extLst>
            </p:cNvPr>
            <p:cNvGrpSpPr/>
            <p:nvPr/>
          </p:nvGrpSpPr>
          <p:grpSpPr>
            <a:xfrm>
              <a:off x="4062888" y="-9633"/>
              <a:ext cx="4061938" cy="2285158"/>
              <a:chOff x="8126891" y="2284957"/>
              <a:chExt cx="4061938" cy="2285158"/>
            </a:xfrm>
          </p:grpSpPr>
          <p:pic>
            <p:nvPicPr>
              <p:cNvPr id="41" name="Picture 40">
                <a:extLst>
                  <a:ext uri="{FF2B5EF4-FFF2-40B4-BE49-F238E27FC236}">
                    <a16:creationId xmlns:a16="http://schemas.microsoft.com/office/drawing/2014/main" id="{3068CEC0-51EA-10D7-0F12-BC4C97A57036}"/>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6146" r="-16006" b="-14914"/>
              <a:stretch/>
            </p:blipFill>
            <p:spPr>
              <a:xfrm>
                <a:off x="8126891" y="2284957"/>
                <a:ext cx="4061938" cy="2285158"/>
              </a:xfrm>
              <a:prstGeom prst="rect">
                <a:avLst/>
              </a:prstGeom>
              <a:solidFill>
                <a:srgbClr val="81D4FA"/>
              </a:solidFill>
            </p:spPr>
          </p:pic>
          <p:sp>
            <p:nvSpPr>
              <p:cNvPr id="42" name="TextBox 41">
                <a:extLst>
                  <a:ext uri="{FF2B5EF4-FFF2-40B4-BE49-F238E27FC236}">
                    <a16:creationId xmlns:a16="http://schemas.microsoft.com/office/drawing/2014/main" id="{25E92DCD-A339-36B1-DEEC-9546BA123011}"/>
                  </a:ext>
                </a:extLst>
              </p:cNvPr>
              <p:cNvSpPr txBox="1"/>
              <p:nvPr/>
            </p:nvSpPr>
            <p:spPr>
              <a:xfrm>
                <a:off x="9342626" y="2486194"/>
                <a:ext cx="1638376" cy="307777"/>
              </a:xfrm>
              <a:prstGeom prst="rect">
                <a:avLst/>
              </a:prstGeom>
              <a:solidFill>
                <a:srgbClr val="FFCA2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T-READINESS</a:t>
                </a:r>
              </a:p>
            </p:txBody>
          </p:sp>
        </p:grpSp>
        <p:sp>
          <p:nvSpPr>
            <p:cNvPr id="10" name="TextBox 9">
              <a:extLst>
                <a:ext uri="{FF2B5EF4-FFF2-40B4-BE49-F238E27FC236}">
                  <a16:creationId xmlns:a16="http://schemas.microsoft.com/office/drawing/2014/main" id="{0BB151A3-482A-A873-3751-712B3386AAB7}"/>
                </a:ext>
                <a:ext uri="{C183D7F6-B498-43B3-948B-1728B52AA6E4}">
                  <adec:decorative xmlns:adec="http://schemas.microsoft.com/office/drawing/2017/decorative" val="1"/>
                </a:ext>
              </a:extLst>
            </p:cNvPr>
            <p:cNvSpPr txBox="1"/>
            <p:nvPr/>
          </p:nvSpPr>
          <p:spPr>
            <a:xfrm>
              <a:off x="4064000" y="1950121"/>
              <a:ext cx="4064000" cy="326243"/>
            </a:xfrm>
            <a:prstGeom prst="rect">
              <a:avLst/>
            </a:prstGeom>
            <a:solidFill>
              <a:srgbClr val="0363A8"/>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Personnel Readiness reporting</a:t>
              </a:r>
            </a:p>
          </p:txBody>
        </p:sp>
      </p:grpSp>
      <p:grpSp>
        <p:nvGrpSpPr>
          <p:cNvPr id="38" name="Root Cause">
            <a:extLst>
              <a:ext uri="{FF2B5EF4-FFF2-40B4-BE49-F238E27FC236}">
                <a16:creationId xmlns:a16="http://schemas.microsoft.com/office/drawing/2014/main" id="{FC63BF1D-C570-55B9-CDF9-AA285A6D5D83}"/>
              </a:ext>
              <a:ext uri="{C183D7F6-B498-43B3-948B-1728B52AA6E4}">
                <adec:decorative xmlns:adec="http://schemas.microsoft.com/office/drawing/2017/decorative" val="1"/>
              </a:ext>
            </a:extLst>
          </p:cNvPr>
          <p:cNvGrpSpPr/>
          <p:nvPr/>
        </p:nvGrpSpPr>
        <p:grpSpPr>
          <a:xfrm>
            <a:off x="0" y="0"/>
            <a:ext cx="4071810" cy="2285994"/>
            <a:chOff x="0" y="0"/>
            <a:chExt cx="4071810" cy="2285994"/>
          </a:xfrm>
        </p:grpSpPr>
        <p:pic>
          <p:nvPicPr>
            <p:cNvPr id="14" name="Magnifying Glass">
              <a:extLst>
                <a:ext uri="{FF2B5EF4-FFF2-40B4-BE49-F238E27FC236}">
                  <a16:creationId xmlns:a16="http://schemas.microsoft.com/office/drawing/2014/main" id="{D2DC2AA6-41C1-6151-171A-255C2A195DCD}"/>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32110"/>
            <a:stretch/>
          </p:blipFill>
          <p:spPr>
            <a:xfrm>
              <a:off x="0" y="0"/>
              <a:ext cx="4071810" cy="2285994"/>
            </a:xfrm>
            <a:prstGeom prst="rect">
              <a:avLst/>
            </a:prstGeom>
            <a:solidFill>
              <a:srgbClr val="00AEC7"/>
            </a:solidFill>
          </p:spPr>
        </p:pic>
        <p:sp>
          <p:nvSpPr>
            <p:cNvPr id="25" name="TextBox 24">
              <a:extLst>
                <a:ext uri="{FF2B5EF4-FFF2-40B4-BE49-F238E27FC236}">
                  <a16:creationId xmlns:a16="http://schemas.microsoft.com/office/drawing/2014/main" id="{AA8C8D91-35DE-74EB-8BF0-851956F6FFC4}"/>
                </a:ext>
              </a:extLst>
            </p:cNvPr>
            <p:cNvSpPr txBox="1"/>
            <p:nvPr/>
          </p:nvSpPr>
          <p:spPr>
            <a:xfrm>
              <a:off x="0" y="1950121"/>
              <a:ext cx="4064000" cy="326243"/>
            </a:xfrm>
            <a:prstGeom prst="rect">
              <a:avLst/>
            </a:prstGeom>
            <a:solidFill>
              <a:srgbClr val="000000"/>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Incident Root Cause Analysis</a:t>
              </a:r>
            </a:p>
          </p:txBody>
        </p:sp>
      </p:grpSp>
      <p:grpSp>
        <p:nvGrpSpPr>
          <p:cNvPr id="37" name="Workforce Planning">
            <a:extLst>
              <a:ext uri="{FF2B5EF4-FFF2-40B4-BE49-F238E27FC236}">
                <a16:creationId xmlns:a16="http://schemas.microsoft.com/office/drawing/2014/main" id="{684F036E-3D6F-50B4-06CC-F7C55F170447}"/>
              </a:ext>
              <a:ext uri="{C183D7F6-B498-43B3-948B-1728B52AA6E4}">
                <adec:decorative xmlns:adec="http://schemas.microsoft.com/office/drawing/2017/decorative" val="1"/>
              </a:ext>
            </a:extLst>
          </p:cNvPr>
          <p:cNvGrpSpPr/>
          <p:nvPr/>
        </p:nvGrpSpPr>
        <p:grpSpPr>
          <a:xfrm>
            <a:off x="8120190" y="0"/>
            <a:ext cx="4071810" cy="2282230"/>
            <a:chOff x="8120190" y="0"/>
            <a:chExt cx="4071810" cy="2282230"/>
          </a:xfrm>
        </p:grpSpPr>
        <p:pic>
          <p:nvPicPr>
            <p:cNvPr id="28" name="Workforce">
              <a:extLst>
                <a:ext uri="{FF2B5EF4-FFF2-40B4-BE49-F238E27FC236}">
                  <a16:creationId xmlns:a16="http://schemas.microsoft.com/office/drawing/2014/main" id="{C60CE724-C39E-A390-69DF-B3989D3CD48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4667" t="-10455" r="-4877"/>
            <a:stretch/>
          </p:blipFill>
          <p:spPr>
            <a:xfrm>
              <a:off x="8120190" y="0"/>
              <a:ext cx="4071810" cy="2282230"/>
            </a:xfrm>
            <a:prstGeom prst="rect">
              <a:avLst/>
            </a:prstGeom>
            <a:solidFill>
              <a:srgbClr val="F15766"/>
            </a:solidFill>
          </p:spPr>
        </p:pic>
        <p:sp>
          <p:nvSpPr>
            <p:cNvPr id="36" name="TextBox 35">
              <a:extLst>
                <a:ext uri="{FF2B5EF4-FFF2-40B4-BE49-F238E27FC236}">
                  <a16:creationId xmlns:a16="http://schemas.microsoft.com/office/drawing/2014/main" id="{752A954A-2E6E-BAE4-2234-DA17CE58CC2F}"/>
                </a:ext>
              </a:extLst>
            </p:cNvPr>
            <p:cNvSpPr txBox="1"/>
            <p:nvPr/>
          </p:nvSpPr>
          <p:spPr>
            <a:xfrm>
              <a:off x="8128000" y="1950121"/>
              <a:ext cx="4064000" cy="326243"/>
            </a:xfrm>
            <a:prstGeom prst="rect">
              <a:avLst/>
            </a:prstGeom>
            <a:solidFill>
              <a:srgbClr val="723147"/>
            </a:solidFill>
          </p:spPr>
          <p:txBody>
            <a:bodyPr wrap="square" lIns="0" tIns="9144" rIns="0" bIns="9144" rtlCol="0">
              <a:spAutoFit/>
            </a:bodyPr>
            <a:lstStyle>
              <a:defPPr>
                <a:defRPr lang="en-US"/>
              </a:defPPr>
              <a:lvl1pPr algn="ctr">
                <a:defRPr sz="3200">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student body analysis</a:t>
              </a:r>
            </a:p>
          </p:txBody>
        </p:sp>
      </p:grpSp>
      <p:grpSp>
        <p:nvGrpSpPr>
          <p:cNvPr id="2" name="H Lines">
            <a:extLst>
              <a:ext uri="{FF2B5EF4-FFF2-40B4-BE49-F238E27FC236}">
                <a16:creationId xmlns:a16="http://schemas.microsoft.com/office/drawing/2014/main" id="{5CE631D6-9DD1-D7DF-7F96-7E70FF2CFA7C}"/>
              </a:ext>
            </a:extLst>
          </p:cNvPr>
          <p:cNvGrpSpPr/>
          <p:nvPr/>
        </p:nvGrpSpPr>
        <p:grpSpPr>
          <a:xfrm rot="16200000">
            <a:off x="4952999" y="-2667000"/>
            <a:ext cx="2286001" cy="12191997"/>
            <a:chOff x="4064000" y="0"/>
            <a:chExt cx="4064000" cy="6858000"/>
          </a:xfrm>
        </p:grpSpPr>
        <p:cxnSp>
          <p:nvCxnSpPr>
            <p:cNvPr id="3" name="Straight Connector 2">
              <a:extLst>
                <a:ext uri="{FF2B5EF4-FFF2-40B4-BE49-F238E27FC236}">
                  <a16:creationId xmlns:a16="http://schemas.microsoft.com/office/drawing/2014/main" id="{C15CB7D2-0C53-FBDD-4093-A7F3D241285F}"/>
                </a:ext>
              </a:extLst>
            </p:cNvPr>
            <p:cNvCxnSpPr/>
            <p:nvPr/>
          </p:nvCxnSpPr>
          <p:spPr>
            <a:xfrm>
              <a:off x="4064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BF4D96E-76E2-0EF1-31DF-FFF8B90267F2}"/>
                </a:ext>
              </a:extLst>
            </p:cNvPr>
            <p:cNvCxnSpPr/>
            <p:nvPr/>
          </p:nvCxnSpPr>
          <p:spPr>
            <a:xfrm>
              <a:off x="8128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V Lines">
            <a:extLst>
              <a:ext uri="{FF2B5EF4-FFF2-40B4-BE49-F238E27FC236}">
                <a16:creationId xmlns:a16="http://schemas.microsoft.com/office/drawing/2014/main" id="{85F0EF20-C115-BC7C-2E67-064672DB0517}"/>
              </a:ext>
            </a:extLst>
          </p:cNvPr>
          <p:cNvGrpSpPr/>
          <p:nvPr/>
        </p:nvGrpSpPr>
        <p:grpSpPr>
          <a:xfrm>
            <a:off x="4064000" y="0"/>
            <a:ext cx="4064000" cy="6858000"/>
            <a:chOff x="4064000" y="0"/>
            <a:chExt cx="4064000" cy="6858000"/>
          </a:xfrm>
        </p:grpSpPr>
        <p:cxnSp>
          <p:nvCxnSpPr>
            <p:cNvPr id="19" name="Straight Connector 18">
              <a:extLst>
                <a:ext uri="{FF2B5EF4-FFF2-40B4-BE49-F238E27FC236}">
                  <a16:creationId xmlns:a16="http://schemas.microsoft.com/office/drawing/2014/main" id="{811AC629-C43B-4F31-230A-815B8EC554E3}"/>
                </a:ext>
              </a:extLst>
            </p:cNvPr>
            <p:cNvCxnSpPr/>
            <p:nvPr/>
          </p:nvCxnSpPr>
          <p:spPr>
            <a:xfrm>
              <a:off x="4064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DD7112-5A3C-5912-4CF8-AA1FA236A308}"/>
                </a:ext>
              </a:extLst>
            </p:cNvPr>
            <p:cNvCxnSpPr/>
            <p:nvPr/>
          </p:nvCxnSpPr>
          <p:spPr>
            <a:xfrm>
              <a:off x="8128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V Lines">
            <a:extLst>
              <a:ext uri="{FF2B5EF4-FFF2-40B4-BE49-F238E27FC236}">
                <a16:creationId xmlns:a16="http://schemas.microsoft.com/office/drawing/2014/main" id="{791ADD6B-7A79-AC0C-F950-2447156DA43E}"/>
              </a:ext>
            </a:extLst>
          </p:cNvPr>
          <p:cNvGrpSpPr/>
          <p:nvPr/>
        </p:nvGrpSpPr>
        <p:grpSpPr>
          <a:xfrm>
            <a:off x="4064000" y="1762125"/>
            <a:ext cx="4064000" cy="3333750"/>
            <a:chOff x="4064000" y="0"/>
            <a:chExt cx="4064000" cy="6858000"/>
          </a:xfrm>
        </p:grpSpPr>
        <p:cxnSp>
          <p:nvCxnSpPr>
            <p:cNvPr id="32" name="Straight Connector 31">
              <a:extLst>
                <a:ext uri="{FF2B5EF4-FFF2-40B4-BE49-F238E27FC236}">
                  <a16:creationId xmlns:a16="http://schemas.microsoft.com/office/drawing/2014/main" id="{0E4B4D46-F5ED-430C-44C5-56DBD8138533}"/>
                </a:ext>
              </a:extLst>
            </p:cNvPr>
            <p:cNvCxnSpPr/>
            <p:nvPr/>
          </p:nvCxnSpPr>
          <p:spPr>
            <a:xfrm>
              <a:off x="4064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3E96A2-86C1-CD8F-CA4B-D1F1A4FC776D}"/>
                </a:ext>
              </a:extLst>
            </p:cNvPr>
            <p:cNvCxnSpPr/>
            <p:nvPr/>
          </p:nvCxnSpPr>
          <p:spPr>
            <a:xfrm>
              <a:off x="8128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Mask">
            <a:extLst>
              <a:ext uri="{FF2B5EF4-FFF2-40B4-BE49-F238E27FC236}">
                <a16:creationId xmlns:a16="http://schemas.microsoft.com/office/drawing/2014/main" id="{3C11C078-1DAF-D81E-65DB-512FA12D306F}"/>
              </a:ext>
            </a:extLst>
          </p:cNvPr>
          <p:cNvSpPr/>
          <p:nvPr/>
        </p:nvSpPr>
        <p:spPr>
          <a:xfrm>
            <a:off x="-28922" y="-19266"/>
            <a:ext cx="12232034" cy="6885857"/>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 name="Guy">
            <a:extLst>
              <a:ext uri="{FF2B5EF4-FFF2-40B4-BE49-F238E27FC236}">
                <a16:creationId xmlns:a16="http://schemas.microsoft.com/office/drawing/2014/main" id="{EAC69965-E5CA-703D-AD4E-221575826A20}"/>
              </a:ext>
              <a:ext uri="{C183D7F6-B498-43B3-948B-1728B52AA6E4}">
                <adec:decorative xmlns:adec="http://schemas.microsoft.com/office/drawing/2017/decorative" val="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flipH="1">
            <a:off x="5727665" y="437489"/>
            <a:ext cx="5583884" cy="6429102"/>
          </a:xfrm>
          <a:prstGeom prst="rect">
            <a:avLst/>
          </a:prstGeom>
          <a:effectLst>
            <a:glow rad="279400">
              <a:srgbClr val="000000">
                <a:alpha val="92000"/>
              </a:srgbClr>
            </a:glow>
          </a:effectLst>
        </p:spPr>
      </p:pic>
      <p:sp>
        <p:nvSpPr>
          <p:cNvPr id="15" name="Speech Bubble: Oval 14">
            <a:extLst>
              <a:ext uri="{FF2B5EF4-FFF2-40B4-BE49-F238E27FC236}">
                <a16:creationId xmlns:a16="http://schemas.microsoft.com/office/drawing/2014/main" id="{59FA13E0-82D8-88BB-F256-871DDD301415}"/>
              </a:ext>
            </a:extLst>
          </p:cNvPr>
          <p:cNvSpPr/>
          <p:nvPr/>
        </p:nvSpPr>
        <p:spPr>
          <a:xfrm>
            <a:off x="2312041" y="2322850"/>
            <a:ext cx="4612617" cy="2729704"/>
          </a:xfrm>
          <a:prstGeom prst="wedgeEllipseCallout">
            <a:avLst>
              <a:gd name="adj1" fmla="val 53167"/>
              <a:gd name="adj2" fmla="val -47067"/>
            </a:avLst>
          </a:prstGeom>
          <a:solidFill>
            <a:srgbClr val="FFCA28"/>
          </a:solidFill>
          <a:ln w="38100">
            <a:solidFill>
              <a:srgbClr val="FFFFFF"/>
            </a:solidFill>
          </a:ln>
          <a:effectLst>
            <a:glow rad="279400">
              <a:srgbClr val="000000">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rial" panose="020B0604020202020204"/>
                <a:ea typeface="+mn-ea"/>
                <a:cs typeface="+mn-cs"/>
              </a:rPr>
              <a:t>No!</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I want to hear about the </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cool </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AI! Like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ChatGPT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and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Midjourney</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498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E466063F-EAA9-DCC4-97F9-12F25373E84D}"/>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Generative AI?</a:t>
            </a:r>
          </a:p>
        </p:txBody>
      </p:sp>
      <p:grpSp>
        <p:nvGrpSpPr>
          <p:cNvPr id="17" name="Group 16">
            <a:extLst>
              <a:ext uri="{FF2B5EF4-FFF2-40B4-BE49-F238E27FC236}">
                <a16:creationId xmlns:a16="http://schemas.microsoft.com/office/drawing/2014/main" id="{FCDF9349-6ACE-2885-9E07-FC43A06CC28A}"/>
              </a:ext>
            </a:extLst>
          </p:cNvPr>
          <p:cNvGrpSpPr/>
          <p:nvPr/>
        </p:nvGrpSpPr>
        <p:grpSpPr>
          <a:xfrm>
            <a:off x="473940" y="1318097"/>
            <a:ext cx="3566160" cy="2792553"/>
            <a:chOff x="473940" y="1318097"/>
            <a:chExt cx="3566160" cy="2792553"/>
          </a:xfrm>
        </p:grpSpPr>
        <p:pic>
          <p:nvPicPr>
            <p:cNvPr id="12" name="Programmer" descr="A picture containing grass&#10;&#10;Description automatically generated">
              <a:extLst>
                <a:ext uri="{FF2B5EF4-FFF2-40B4-BE49-F238E27FC236}">
                  <a16:creationId xmlns:a16="http://schemas.microsoft.com/office/drawing/2014/main" id="{47B49C9F-A624-4C67-8DCD-F3C27E27B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605" y="1318097"/>
              <a:ext cx="3291840" cy="2194560"/>
            </a:xfrm>
            <a:prstGeom prst="rect">
              <a:avLst/>
            </a:prstGeom>
            <a:ln w="76200">
              <a:solidFill>
                <a:srgbClr val="FFFFFF"/>
              </a:solidFill>
              <a:miter lim="800000"/>
            </a:ln>
            <a:effectLst>
              <a:glow rad="88900">
                <a:srgbClr val="000000"/>
              </a:glow>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BE0E4627-058D-449B-A4E6-F8C2F8F0FE82}"/>
                </a:ext>
              </a:extLst>
            </p:cNvPr>
            <p:cNvSpPr txBox="1"/>
            <p:nvPr/>
          </p:nvSpPr>
          <p:spPr>
            <a:xfrm>
              <a:off x="473940" y="3679763"/>
              <a:ext cx="3566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Good Old-Fashioned AI </a:t>
              </a:r>
            </a:p>
          </p:txBody>
        </p:sp>
      </p:grpSp>
      <p:sp>
        <p:nvSpPr>
          <p:cNvPr id="9" name="Mask">
            <a:extLst>
              <a:ext uri="{FF2B5EF4-FFF2-40B4-BE49-F238E27FC236}">
                <a16:creationId xmlns:a16="http://schemas.microsoft.com/office/drawing/2014/main" id="{C7E93A54-1775-4BB5-2215-290662D3B808}"/>
              </a:ext>
            </a:extLst>
          </p:cNvPr>
          <p:cNvSpPr/>
          <p:nvPr/>
        </p:nvSpPr>
        <p:spPr>
          <a:xfrm>
            <a:off x="214184" y="957943"/>
            <a:ext cx="3979183" cy="35646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1CE00B50-B69E-2FCD-43CA-AA8D8E58B7E1}"/>
              </a:ext>
            </a:extLst>
          </p:cNvPr>
          <p:cNvGrpSpPr/>
          <p:nvPr/>
        </p:nvGrpSpPr>
        <p:grpSpPr>
          <a:xfrm>
            <a:off x="4212771" y="684750"/>
            <a:ext cx="7556186" cy="3425900"/>
            <a:chOff x="4212771" y="684750"/>
            <a:chExt cx="7556186" cy="3425900"/>
          </a:xfrm>
        </p:grpSpPr>
        <p:pic>
          <p:nvPicPr>
            <p:cNvPr id="14" name="Shrug">
              <a:extLst>
                <a:ext uri="{FF2B5EF4-FFF2-40B4-BE49-F238E27FC236}">
                  <a16:creationId xmlns:a16="http://schemas.microsoft.com/office/drawing/2014/main" id="{FF2C06EB-4A9E-4128-8519-6D9EFB31DA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341" r="-6341"/>
            <a:stretch/>
          </p:blipFill>
          <p:spPr>
            <a:xfrm>
              <a:off x="8337555" y="1318097"/>
              <a:ext cx="3291840" cy="2194560"/>
            </a:xfrm>
            <a:prstGeom prst="rect">
              <a:avLst/>
            </a:prstGeom>
            <a:solidFill>
              <a:srgbClr val="115E7D"/>
            </a:solidFill>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13" name="Person Data" descr="A picture containing text, toy, vector graphics, doll&#10;&#10;Description automatically generated">
              <a:extLst>
                <a:ext uri="{FF2B5EF4-FFF2-40B4-BE49-F238E27FC236}">
                  <a16:creationId xmlns:a16="http://schemas.microsoft.com/office/drawing/2014/main" id="{A5B4AC43-6EBC-4105-854B-7536A01C07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a:stretch/>
          </p:blipFill>
          <p:spPr>
            <a:xfrm>
              <a:off x="4450081" y="1318097"/>
              <a:ext cx="3291839" cy="2194560"/>
            </a:xfrm>
            <a:prstGeom prst="rect">
              <a:avLst/>
            </a:prstGeom>
            <a:ln w="76200">
              <a:solidFill>
                <a:srgbClr val="FFFFFF"/>
              </a:solidFill>
              <a:miter lim="800000"/>
            </a:ln>
            <a:effectLst>
              <a:glow rad="88900">
                <a:srgbClr val="000000"/>
              </a:glow>
              <a:outerShdw blurRad="63500" sx="102000" sy="102000" algn="ctr" rotWithShape="0">
                <a:prstClr val="black">
                  <a:alpha val="40000"/>
                </a:prstClr>
              </a:outerShdw>
            </a:effectLst>
          </p:spPr>
        </p:pic>
        <p:pic>
          <p:nvPicPr>
            <p:cNvPr id="20" name="Picture 19" descr="Icon&#10;&#10;Description automatically generated">
              <a:extLst>
                <a:ext uri="{FF2B5EF4-FFF2-40B4-BE49-F238E27FC236}">
                  <a16:creationId xmlns:a16="http://schemas.microsoft.com/office/drawing/2014/main" id="{80B3E4E9-3D79-4FF5-9752-AF006025D9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10567186" y="684750"/>
              <a:ext cx="940127" cy="939392"/>
            </a:xfrm>
            <a:prstGeom prst="rect">
              <a:avLst/>
            </a:prstGeom>
            <a:effectLst>
              <a:glow rad="101600">
                <a:srgbClr val="000000">
                  <a:alpha val="75000"/>
                </a:srgbClr>
              </a:glow>
            </a:effectLst>
          </p:spPr>
        </p:pic>
        <p:sp>
          <p:nvSpPr>
            <p:cNvPr id="15" name="TextBox 14">
              <a:extLst>
                <a:ext uri="{FF2B5EF4-FFF2-40B4-BE49-F238E27FC236}">
                  <a16:creationId xmlns:a16="http://schemas.microsoft.com/office/drawing/2014/main" id="{DE1A8D73-1747-4A0F-BAF3-1CEDC401EE0F}"/>
                </a:ext>
              </a:extLst>
            </p:cNvPr>
            <p:cNvSpPr txBox="1"/>
            <p:nvPr/>
          </p:nvSpPr>
          <p:spPr>
            <a:xfrm>
              <a:off x="4212771" y="3679763"/>
              <a:ext cx="379558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(Shallow) Machine Learning</a:t>
              </a:r>
            </a:p>
          </p:txBody>
        </p:sp>
        <p:sp>
          <p:nvSpPr>
            <p:cNvPr id="16" name="TextBox 15">
              <a:extLst>
                <a:ext uri="{FF2B5EF4-FFF2-40B4-BE49-F238E27FC236}">
                  <a16:creationId xmlns:a16="http://schemas.microsoft.com/office/drawing/2014/main" id="{58F0C44D-0B15-4657-8B2A-B5F406B8E436}"/>
                </a:ext>
              </a:extLst>
            </p:cNvPr>
            <p:cNvSpPr txBox="1"/>
            <p:nvPr/>
          </p:nvSpPr>
          <p:spPr>
            <a:xfrm>
              <a:off x="8202797" y="3679763"/>
              <a:ext cx="3566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Deep Learning</a:t>
              </a:r>
            </a:p>
          </p:txBody>
        </p:sp>
      </p:grpSp>
      <p:sp>
        <p:nvSpPr>
          <p:cNvPr id="2" name="TextBox 1">
            <a:extLst>
              <a:ext uri="{FF2B5EF4-FFF2-40B4-BE49-F238E27FC236}">
                <a16:creationId xmlns:a16="http://schemas.microsoft.com/office/drawing/2014/main" id="{8A0FC5BB-510B-C382-31C8-AF876CDAF765}"/>
              </a:ext>
            </a:extLst>
          </p:cNvPr>
          <p:cNvSpPr txBox="1"/>
          <p:nvPr/>
        </p:nvSpPr>
        <p:spPr>
          <a:xfrm>
            <a:off x="0" y="5623034"/>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63380"/>
                </a:solidFill>
                <a:latin typeface="Calibri" panose="020F0502020204030204" pitchFamily="34" charset="0"/>
                <a:cs typeface="Calibri" panose="020F0502020204030204" pitchFamily="34" charset="0"/>
              </a:rPr>
              <a:t>Generative AI </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is a kind of Deep Learning</a:t>
            </a:r>
          </a:p>
        </p:txBody>
      </p:sp>
      <p:sp>
        <p:nvSpPr>
          <p:cNvPr id="3" name="Freeform: Shape 2">
            <a:extLst>
              <a:ext uri="{FF2B5EF4-FFF2-40B4-BE49-F238E27FC236}">
                <a16:creationId xmlns:a16="http://schemas.microsoft.com/office/drawing/2014/main" id="{8465EDD2-36E1-8B34-7874-461541266DAB}"/>
              </a:ext>
            </a:extLst>
          </p:cNvPr>
          <p:cNvSpPr/>
          <p:nvPr/>
        </p:nvSpPr>
        <p:spPr bwMode="auto">
          <a:xfrm>
            <a:off x="2900502" y="6162090"/>
            <a:ext cx="2279196" cy="45719"/>
          </a:xfrm>
          <a:custGeom>
            <a:avLst/>
            <a:gdLst>
              <a:gd name="connsiteX0" fmla="*/ 0 w 2144486"/>
              <a:gd name="connsiteY0" fmla="*/ 96677 h 96677"/>
              <a:gd name="connsiteX1" fmla="*/ 2144486 w 2144486"/>
              <a:gd name="connsiteY1" fmla="*/ 74905 h 96677"/>
            </a:gdLst>
            <a:ahLst/>
            <a:cxnLst>
              <a:cxn ang="0">
                <a:pos x="connsiteX0" y="connsiteY0"/>
              </a:cxn>
              <a:cxn ang="0">
                <a:pos x="connsiteX1" y="connsiteY1"/>
              </a:cxn>
            </a:cxnLst>
            <a:rect l="l" t="t" r="r" b="b"/>
            <a:pathLst>
              <a:path w="2144486" h="96677">
                <a:moveTo>
                  <a:pt x="0" y="96677"/>
                </a:moveTo>
                <a:cubicBezTo>
                  <a:pt x="730250" y="16848"/>
                  <a:pt x="1460500" y="-62981"/>
                  <a:pt x="2144486" y="74905"/>
                </a:cubicBezTo>
              </a:path>
            </a:pathLst>
          </a:custGeom>
          <a:noFill/>
          <a:ln w="76200" cap="rnd"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charset="0"/>
              <a:ea typeface="+mn-ea"/>
              <a:cs typeface="+mn-cs"/>
            </a:endParaRPr>
          </a:p>
        </p:txBody>
      </p:sp>
      <p:sp>
        <p:nvSpPr>
          <p:cNvPr id="21" name="Mask">
            <a:extLst>
              <a:ext uri="{FF2B5EF4-FFF2-40B4-BE49-F238E27FC236}">
                <a16:creationId xmlns:a16="http://schemas.microsoft.com/office/drawing/2014/main" id="{56046FC4-EE9A-2EB7-0866-2DD2D924E440}"/>
              </a:ext>
            </a:extLst>
          </p:cNvPr>
          <p:cNvSpPr/>
          <p:nvPr/>
        </p:nvSpPr>
        <p:spPr>
          <a:xfrm>
            <a:off x="4138484" y="957943"/>
            <a:ext cx="3979183" cy="35646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EB34CF5D-F1A7-CD81-6E9E-2DB28E9F32F9}"/>
              </a:ext>
            </a:extLst>
          </p:cNvPr>
          <p:cNvSpPr/>
          <p:nvPr/>
        </p:nvSpPr>
        <p:spPr>
          <a:xfrm>
            <a:off x="8265069" y="1096363"/>
            <a:ext cx="3655276" cy="3345007"/>
          </a:xfrm>
          <a:custGeom>
            <a:avLst/>
            <a:gdLst>
              <a:gd name="connsiteX0" fmla="*/ 0 w 3655276"/>
              <a:gd name="connsiteY0" fmla="*/ 1672504 h 3345007"/>
              <a:gd name="connsiteX1" fmla="*/ 1827638 w 3655276"/>
              <a:gd name="connsiteY1" fmla="*/ 0 h 3345007"/>
              <a:gd name="connsiteX2" fmla="*/ 3655276 w 3655276"/>
              <a:gd name="connsiteY2" fmla="*/ 1672504 h 3345007"/>
              <a:gd name="connsiteX3" fmla="*/ 1827638 w 3655276"/>
              <a:gd name="connsiteY3" fmla="*/ 3345008 h 3345007"/>
              <a:gd name="connsiteX4" fmla="*/ 0 w 3655276"/>
              <a:gd name="connsiteY4" fmla="*/ 1672504 h 3345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5276" h="3345007" extrusionOk="0">
                <a:moveTo>
                  <a:pt x="0" y="1672504"/>
                </a:moveTo>
                <a:cubicBezTo>
                  <a:pt x="-15637" y="773634"/>
                  <a:pt x="918332" y="-87388"/>
                  <a:pt x="1827638" y="0"/>
                </a:cubicBezTo>
                <a:cubicBezTo>
                  <a:pt x="2877080" y="57057"/>
                  <a:pt x="3744498" y="682812"/>
                  <a:pt x="3655276" y="1672504"/>
                </a:cubicBezTo>
                <a:cubicBezTo>
                  <a:pt x="3676610" y="2489411"/>
                  <a:pt x="2969944" y="3459127"/>
                  <a:pt x="1827638" y="3345008"/>
                </a:cubicBezTo>
                <a:cubicBezTo>
                  <a:pt x="815761" y="3361498"/>
                  <a:pt x="-23395" y="2573208"/>
                  <a:pt x="0" y="1672504"/>
                </a:cubicBezTo>
                <a:close/>
              </a:path>
            </a:pathLst>
          </a:custGeom>
          <a:noFill/>
          <a:ln w="98425">
            <a:solidFill>
              <a:srgbClr val="00B0F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c 5">
            <a:extLst>
              <a:ext uri="{FF2B5EF4-FFF2-40B4-BE49-F238E27FC236}">
                <a16:creationId xmlns:a16="http://schemas.microsoft.com/office/drawing/2014/main" id="{9392DD1F-5604-A384-4D7B-7D6AC7AC1BA3}"/>
              </a:ext>
            </a:extLst>
          </p:cNvPr>
          <p:cNvSpPr/>
          <p:nvPr/>
        </p:nvSpPr>
        <p:spPr>
          <a:xfrm>
            <a:off x="8284515" y="1110227"/>
            <a:ext cx="3765971" cy="3131901"/>
          </a:xfrm>
          <a:custGeom>
            <a:avLst/>
            <a:gdLst>
              <a:gd name="connsiteX0" fmla="*/ 2468688 w 3765971"/>
              <a:gd name="connsiteY0" fmla="*/ 77681 h 3131901"/>
              <a:gd name="connsiteX1" fmla="*/ 3752689 w 3765971"/>
              <a:gd name="connsiteY1" fmla="*/ 1751620 h 3131901"/>
              <a:gd name="connsiteX2" fmla="*/ 2159997 w 3765971"/>
              <a:gd name="connsiteY2" fmla="*/ 3114864 h 3131901"/>
              <a:gd name="connsiteX3" fmla="*/ 257818 w 3765971"/>
              <a:gd name="connsiteY3" fmla="*/ 2356862 h 3131901"/>
              <a:gd name="connsiteX4" fmla="*/ 799541 w 3765971"/>
              <a:gd name="connsiteY4" fmla="*/ 2093225 h 3131901"/>
              <a:gd name="connsiteX5" fmla="*/ 1308760 w 3765971"/>
              <a:gd name="connsiteY5" fmla="*/ 1845406 h 3131901"/>
              <a:gd name="connsiteX6" fmla="*/ 1882986 w 3765971"/>
              <a:gd name="connsiteY6" fmla="*/ 1565951 h 3131901"/>
              <a:gd name="connsiteX7" fmla="*/ 2060649 w 3765971"/>
              <a:gd name="connsiteY7" fmla="*/ 1114509 h 3131901"/>
              <a:gd name="connsiteX8" fmla="*/ 2261740 w 3765971"/>
              <a:gd name="connsiteY8" fmla="*/ 603536 h 3131901"/>
              <a:gd name="connsiteX9" fmla="*/ 2468688 w 3765971"/>
              <a:gd name="connsiteY9" fmla="*/ 77681 h 3131901"/>
              <a:gd name="connsiteX0" fmla="*/ 2468688 w 3765971"/>
              <a:gd name="connsiteY0" fmla="*/ 77681 h 3131901"/>
              <a:gd name="connsiteX1" fmla="*/ 3752689 w 3765971"/>
              <a:gd name="connsiteY1" fmla="*/ 1751620 h 3131901"/>
              <a:gd name="connsiteX2" fmla="*/ 2159997 w 3765971"/>
              <a:gd name="connsiteY2" fmla="*/ 3114864 h 3131901"/>
              <a:gd name="connsiteX3" fmla="*/ 257818 w 3765971"/>
              <a:gd name="connsiteY3" fmla="*/ 2356862 h 3131901"/>
            </a:gdLst>
            <a:ahLst/>
            <a:cxnLst>
              <a:cxn ang="0">
                <a:pos x="connsiteX0" y="connsiteY0"/>
              </a:cxn>
              <a:cxn ang="0">
                <a:pos x="connsiteX1" y="connsiteY1"/>
              </a:cxn>
              <a:cxn ang="0">
                <a:pos x="connsiteX2" y="connsiteY2"/>
              </a:cxn>
              <a:cxn ang="0">
                <a:pos x="connsiteX3" y="connsiteY3"/>
              </a:cxn>
            </a:cxnLst>
            <a:rect l="l" t="t" r="r" b="b"/>
            <a:pathLst>
              <a:path w="3765971" h="3131901" stroke="0" extrusionOk="0">
                <a:moveTo>
                  <a:pt x="2468688" y="77681"/>
                </a:moveTo>
                <a:cubicBezTo>
                  <a:pt x="3311076" y="326739"/>
                  <a:pt x="3878725" y="993328"/>
                  <a:pt x="3752689" y="1751620"/>
                </a:cubicBezTo>
                <a:cubicBezTo>
                  <a:pt x="3746031" y="2586533"/>
                  <a:pt x="3047702" y="2975512"/>
                  <a:pt x="2159997" y="3114864"/>
                </a:cubicBezTo>
                <a:cubicBezTo>
                  <a:pt x="1417282" y="3118938"/>
                  <a:pt x="672687" y="2931568"/>
                  <a:pt x="257818" y="2356862"/>
                </a:cubicBezTo>
                <a:cubicBezTo>
                  <a:pt x="438740" y="2287538"/>
                  <a:pt x="595572" y="2216283"/>
                  <a:pt x="799541" y="2093225"/>
                </a:cubicBezTo>
                <a:cubicBezTo>
                  <a:pt x="1003510" y="1970167"/>
                  <a:pt x="1139546" y="1925304"/>
                  <a:pt x="1308760" y="1845406"/>
                </a:cubicBezTo>
                <a:cubicBezTo>
                  <a:pt x="1477975" y="1765509"/>
                  <a:pt x="1629420" y="1681396"/>
                  <a:pt x="1882986" y="1565951"/>
                </a:cubicBezTo>
                <a:cubicBezTo>
                  <a:pt x="1931601" y="1477053"/>
                  <a:pt x="1979981" y="1317049"/>
                  <a:pt x="2060649" y="1114509"/>
                </a:cubicBezTo>
                <a:cubicBezTo>
                  <a:pt x="2141317" y="911969"/>
                  <a:pt x="2203500" y="744680"/>
                  <a:pt x="2261740" y="603536"/>
                </a:cubicBezTo>
                <a:cubicBezTo>
                  <a:pt x="2319980" y="462392"/>
                  <a:pt x="2443870" y="191410"/>
                  <a:pt x="2468688" y="77681"/>
                </a:cubicBezTo>
                <a:close/>
              </a:path>
              <a:path w="3765971" h="3131901" fill="none" extrusionOk="0">
                <a:moveTo>
                  <a:pt x="2468688" y="77681"/>
                </a:moveTo>
                <a:cubicBezTo>
                  <a:pt x="3163500" y="337363"/>
                  <a:pt x="3804410" y="1113085"/>
                  <a:pt x="3752689" y="1751620"/>
                </a:cubicBezTo>
                <a:cubicBezTo>
                  <a:pt x="3784962" y="2593602"/>
                  <a:pt x="2984486" y="2933078"/>
                  <a:pt x="2159997" y="3114864"/>
                </a:cubicBezTo>
                <a:cubicBezTo>
                  <a:pt x="1528255" y="3309048"/>
                  <a:pt x="615727" y="2837937"/>
                  <a:pt x="257818" y="2356862"/>
                </a:cubicBezTo>
              </a:path>
            </a:pathLst>
          </a:custGeom>
          <a:noFill/>
          <a:ln w="98425" cap="rnd">
            <a:solidFill>
              <a:srgbClr val="00B0F0"/>
            </a:solidFill>
            <a:round/>
            <a:extLst>
              <a:ext uri="{C807C97D-BFC1-408E-A445-0C87EB9F89A2}">
                <ask:lineSketchStyleProps xmlns:ask="http://schemas.microsoft.com/office/drawing/2018/sketchyshapes" sd="3809068511">
                  <a:prstGeom prst="arc">
                    <a:avLst>
                      <a:gd name="adj1" fmla="val 17488915"/>
                      <a:gd name="adj2" fmla="val 92429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219E66C7-1338-4B59-9168-CFD1E737EA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71566">
            <a:off x="6662593" y="684750"/>
            <a:ext cx="940127" cy="939392"/>
          </a:xfrm>
          <a:prstGeom prst="rect">
            <a:avLst/>
          </a:prstGeom>
          <a:effectLst>
            <a:glow rad="101600">
              <a:srgbClr val="000000">
                <a:alpha val="75000"/>
              </a:srgbClr>
            </a:glow>
          </a:effectLst>
        </p:spPr>
      </p:pic>
    </p:spTree>
    <p:extLst>
      <p:ext uri="{BB962C8B-B14F-4D97-AF65-F5344CB8AC3E}">
        <p14:creationId xmlns:p14="http://schemas.microsoft.com/office/powerpoint/2010/main" val="1220996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50"/>
                                        <p:tgtEl>
                                          <p:spTgt spid="3"/>
                                        </p:tgtEl>
                                      </p:cBhvr>
                                    </p:animEffect>
                                  </p:childTnLst>
                                </p:cTn>
                              </p:par>
                            </p:childTnLst>
                          </p:cTn>
                        </p:par>
                        <p:par>
                          <p:cTn id="18" fill="hold">
                            <p:stCondLst>
                              <p:cond delay="650"/>
                            </p:stCondLst>
                            <p:childTnLst>
                              <p:par>
                                <p:cTn id="19" presetID="21"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500"/>
                                        <p:tgtEl>
                                          <p:spTgt spid="4"/>
                                        </p:tgtEl>
                                      </p:cBhvr>
                                    </p:animEffect>
                                  </p:childTnLst>
                                </p:cTn>
                              </p:par>
                            </p:childTnLst>
                          </p:cTn>
                        </p:par>
                        <p:par>
                          <p:cTn id="22" fill="hold">
                            <p:stCondLst>
                              <p:cond delay="1150"/>
                            </p:stCondLst>
                            <p:childTnLst>
                              <p:par>
                                <p:cTn id="23" presetID="21"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1" grpId="0" animBg="1"/>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A5123BC-C76E-9894-9C26-31DCACE7D1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0"/>
          <a:stretch/>
        </p:blipFill>
        <p:spPr>
          <a:xfrm flipH="1" flipV="1">
            <a:off x="-8861" y="795129"/>
            <a:ext cx="12283686" cy="5581162"/>
          </a:xfrm>
          <a:prstGeom prst="rect">
            <a:avLst/>
          </a:prstGeom>
          <a:solidFill>
            <a:srgbClr val="000000"/>
          </a:solidFill>
        </p:spPr>
      </p:pic>
      <p:sp>
        <p:nvSpPr>
          <p:cNvPr id="37" name="Rectangle 36">
            <a:extLst>
              <a:ext uri="{FF2B5EF4-FFF2-40B4-BE49-F238E27FC236}">
                <a16:creationId xmlns:a16="http://schemas.microsoft.com/office/drawing/2014/main" id="{A084A223-DC0D-84A3-844E-6480D48D5722}"/>
              </a:ext>
            </a:extLst>
          </p:cNvPr>
          <p:cNvSpPr/>
          <p:nvPr/>
        </p:nvSpPr>
        <p:spPr>
          <a:xfrm>
            <a:off x="0" y="-52989"/>
            <a:ext cx="12192000" cy="899089"/>
          </a:xfrm>
          <a:prstGeom prst="rect">
            <a:avLst/>
          </a:prstGeom>
          <a:gradFill flip="none" rotWithShape="1">
            <a:gsLst>
              <a:gs pos="0">
                <a:srgbClr val="000000"/>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8A0FC5BB-510B-C382-31C8-AF876CDAF765}"/>
              </a:ext>
            </a:extLst>
          </p:cNvPr>
          <p:cNvSpPr txBox="1"/>
          <p:nvPr/>
        </p:nvSpPr>
        <p:spPr>
          <a:xfrm>
            <a:off x="0" y="5603984"/>
            <a:ext cx="102679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63380"/>
                </a:solidFill>
                <a:effectLst/>
                <a:uLnTx/>
                <a:uFillTx/>
                <a:latin typeface="Calibri" panose="020F0502020204030204" pitchFamily="34" charset="0"/>
                <a:ea typeface="+mn-ea"/>
                <a:cs typeface="Calibri" panose="020F0502020204030204" pitchFamily="34" charset="0"/>
              </a:rPr>
              <a:t>Generative AI</a:t>
            </a:r>
            <a:r>
              <a:rPr kumimoji="0" lang="en-US" sz="3200" b="0" i="0" u="none" strike="noStrike" kern="1200" cap="none" spc="0" normalizeH="0" baseline="0" noProof="0" dirty="0">
                <a:ln>
                  <a:noFill/>
                </a:ln>
                <a:solidFill>
                  <a:srgbClr val="06338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is fed unstructured data</a:t>
            </a:r>
          </a:p>
        </p:txBody>
      </p:sp>
      <p:pic>
        <p:nvPicPr>
          <p:cNvPr id="10" name="Graphic 9" descr="An open book">
            <a:extLst>
              <a:ext uri="{FF2B5EF4-FFF2-40B4-BE49-F238E27FC236}">
                <a16:creationId xmlns:a16="http://schemas.microsoft.com/office/drawing/2014/main" id="{44F5AB1E-FD63-5C2C-45E1-30F1EC15B3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35848">
            <a:off x="435736" y="2768987"/>
            <a:ext cx="1971675" cy="1971675"/>
          </a:xfrm>
          <a:prstGeom prst="rect">
            <a:avLst/>
          </a:prstGeom>
          <a:effectLst>
            <a:glow rad="190500">
              <a:srgbClr val="000000">
                <a:alpha val="80000"/>
              </a:srgbClr>
            </a:glow>
          </a:effectLst>
        </p:spPr>
      </p:pic>
      <p:pic>
        <p:nvPicPr>
          <p:cNvPr id="22" name="Graphic 21" descr="Balloon animal poodle">
            <a:extLst>
              <a:ext uri="{FF2B5EF4-FFF2-40B4-BE49-F238E27FC236}">
                <a16:creationId xmlns:a16="http://schemas.microsoft.com/office/drawing/2014/main" id="{208A650A-095C-3216-3B48-CEB715375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91487">
            <a:off x="172228" y="755618"/>
            <a:ext cx="2011827" cy="2011827"/>
          </a:xfrm>
          <a:prstGeom prst="rect">
            <a:avLst/>
          </a:prstGeom>
          <a:effectLst>
            <a:glow rad="190500">
              <a:srgbClr val="000000">
                <a:alpha val="80000"/>
              </a:srgbClr>
            </a:glow>
          </a:effectLst>
        </p:spPr>
      </p:pic>
      <p:pic>
        <p:nvPicPr>
          <p:cNvPr id="24" name="Graphic 23" descr="Two speech bubbles">
            <a:extLst>
              <a:ext uri="{FF2B5EF4-FFF2-40B4-BE49-F238E27FC236}">
                <a16:creationId xmlns:a16="http://schemas.microsoft.com/office/drawing/2014/main" id="{9AFB2E54-B94C-AA12-35CC-A55C54CD90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22214">
            <a:off x="2824963" y="481817"/>
            <a:ext cx="2876122" cy="2876122"/>
          </a:xfrm>
          <a:prstGeom prst="rect">
            <a:avLst/>
          </a:prstGeom>
          <a:effectLst>
            <a:glow rad="190500">
              <a:srgbClr val="000000">
                <a:alpha val="80000"/>
              </a:srgbClr>
            </a:glow>
          </a:effectLst>
        </p:spPr>
      </p:pic>
      <p:pic>
        <p:nvPicPr>
          <p:cNvPr id="26" name="Graphic 25" descr="Music notes">
            <a:extLst>
              <a:ext uri="{FF2B5EF4-FFF2-40B4-BE49-F238E27FC236}">
                <a16:creationId xmlns:a16="http://schemas.microsoft.com/office/drawing/2014/main" id="{C802FE9A-02F9-74CD-6E2D-259921950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36609" y="1443859"/>
            <a:ext cx="2224125" cy="2224125"/>
          </a:xfrm>
          <a:prstGeom prst="rect">
            <a:avLst/>
          </a:prstGeom>
          <a:effectLst>
            <a:glow rad="190500">
              <a:srgbClr val="000000">
                <a:alpha val="80000"/>
              </a:srgbClr>
            </a:glow>
          </a:effectLst>
        </p:spPr>
      </p:pic>
      <p:pic>
        <p:nvPicPr>
          <p:cNvPr id="28" name="Graphic 27" descr="Graph paper with paints, pencil, and a ruler">
            <a:extLst>
              <a:ext uri="{FF2B5EF4-FFF2-40B4-BE49-F238E27FC236}">
                <a16:creationId xmlns:a16="http://schemas.microsoft.com/office/drawing/2014/main" id="{3AD7E068-67FF-A5A1-6A5F-B6647A4E8D3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15661" y="347101"/>
            <a:ext cx="1569660" cy="1569660"/>
          </a:xfrm>
          <a:prstGeom prst="rect">
            <a:avLst/>
          </a:prstGeom>
          <a:effectLst>
            <a:glow rad="190500">
              <a:srgbClr val="000000">
                <a:alpha val="80000"/>
              </a:srgbClr>
            </a:glow>
          </a:effectLst>
        </p:spPr>
      </p:pic>
      <p:sp>
        <p:nvSpPr>
          <p:cNvPr id="38" name="TextBox 37">
            <a:extLst>
              <a:ext uri="{FF2B5EF4-FFF2-40B4-BE49-F238E27FC236}">
                <a16:creationId xmlns:a16="http://schemas.microsoft.com/office/drawing/2014/main" id="{4D1D722F-14E5-1A3F-9573-F5D0F5AFC990}"/>
              </a:ext>
            </a:extLst>
          </p:cNvPr>
          <p:cNvSpPr txBox="1"/>
          <p:nvPr/>
        </p:nvSpPr>
        <p:spPr>
          <a:xfrm>
            <a:off x="0" y="5603984"/>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It learns to make new—but derivative—media based on the patterns</a:t>
            </a:r>
          </a:p>
        </p:txBody>
      </p:sp>
      <p:pic>
        <p:nvPicPr>
          <p:cNvPr id="40" name="Graphic 39" descr="A splash">
            <a:extLst>
              <a:ext uri="{FF2B5EF4-FFF2-40B4-BE49-F238E27FC236}">
                <a16:creationId xmlns:a16="http://schemas.microsoft.com/office/drawing/2014/main" id="{BF5C2A0A-BB2D-3CC7-6025-0085FC4908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44124" y="2064778"/>
            <a:ext cx="1915953" cy="1915953"/>
          </a:xfrm>
          <a:prstGeom prst="rect">
            <a:avLst/>
          </a:prstGeom>
        </p:spPr>
      </p:pic>
      <p:pic>
        <p:nvPicPr>
          <p:cNvPr id="42" name="Graphic 41" descr="Music notes">
            <a:extLst>
              <a:ext uri="{FF2B5EF4-FFF2-40B4-BE49-F238E27FC236}">
                <a16:creationId xmlns:a16="http://schemas.microsoft.com/office/drawing/2014/main" id="{AA399A2B-BED6-CF57-AEB7-2A6DCE8F008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0234868">
            <a:off x="8483013" y="3442340"/>
            <a:ext cx="2554607" cy="2554607"/>
          </a:xfrm>
          <a:prstGeom prst="rect">
            <a:avLst/>
          </a:prstGeom>
        </p:spPr>
      </p:pic>
      <p:pic>
        <p:nvPicPr>
          <p:cNvPr id="44" name="Graphic 43" descr="Balloon animal rabbit">
            <a:extLst>
              <a:ext uri="{FF2B5EF4-FFF2-40B4-BE49-F238E27FC236}">
                <a16:creationId xmlns:a16="http://schemas.microsoft.com/office/drawing/2014/main" id="{AB2A353C-BC46-73B7-D13C-8DDC5EE728A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63582" y="-25438"/>
            <a:ext cx="2299411" cy="2299411"/>
          </a:xfrm>
          <a:prstGeom prst="rect">
            <a:avLst/>
          </a:prstGeom>
          <a:effectLst>
            <a:glow rad="190500">
              <a:srgbClr val="000000">
                <a:alpha val="80000"/>
              </a:srgbClr>
            </a:glow>
          </a:effectLst>
        </p:spPr>
      </p:pic>
      <p:sp>
        <p:nvSpPr>
          <p:cNvPr id="4" name="Title 5">
            <a:extLst>
              <a:ext uri="{FF2B5EF4-FFF2-40B4-BE49-F238E27FC236}">
                <a16:creationId xmlns:a16="http://schemas.microsoft.com/office/drawing/2014/main" id="{F1E8DB92-1DFC-EDFD-0B60-07DD2FA26F34}"/>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Generative AI?</a:t>
            </a:r>
          </a:p>
        </p:txBody>
      </p:sp>
    </p:spTree>
    <p:extLst>
      <p:ext uri="{BB962C8B-B14F-4D97-AF65-F5344CB8AC3E}">
        <p14:creationId xmlns:p14="http://schemas.microsoft.com/office/powerpoint/2010/main" val="1176588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
                                        <p:tgtEl>
                                          <p:spTgt spid="28"/>
                                        </p:tgtEl>
                                      </p:cBhvr>
                                    </p:animEffect>
                                  </p:childTnLst>
                                </p:cTn>
                              </p:par>
                            </p:childTnLst>
                          </p:cTn>
                        </p:par>
                        <p:par>
                          <p:cTn id="12" fill="hold">
                            <p:stCondLst>
                              <p:cond delay="65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50"/>
                                        <p:tgtEl>
                                          <p:spTgt spid="22"/>
                                        </p:tgtEl>
                                      </p:cBhvr>
                                    </p:animEffect>
                                  </p:childTnLst>
                                </p:cTn>
                              </p:par>
                            </p:childTnLst>
                          </p:cTn>
                        </p:par>
                        <p:par>
                          <p:cTn id="16" fill="hold">
                            <p:stCondLst>
                              <p:cond delay="8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50"/>
                                        <p:tgtEl>
                                          <p:spTgt spid="26"/>
                                        </p:tgtEl>
                                      </p:cBhvr>
                                    </p:animEffect>
                                  </p:childTnLst>
                                </p:cTn>
                              </p:par>
                            </p:childTnLst>
                          </p:cTn>
                        </p:par>
                        <p:par>
                          <p:cTn id="20" fill="hold">
                            <p:stCondLst>
                              <p:cond delay="95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50"/>
                                        <p:tgtEl>
                                          <p:spTgt spid="24"/>
                                        </p:tgtEl>
                                      </p:cBhvr>
                                    </p:animEffect>
                                  </p:childTnLst>
                                </p:cTn>
                              </p:par>
                            </p:childTnLst>
                          </p:cTn>
                        </p:par>
                        <p:par>
                          <p:cTn id="24" fill="hold">
                            <p:stCondLst>
                              <p:cond delay="11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750"/>
                                        <p:tgtEl>
                                          <p:spTgt spid="36"/>
                                        </p:tgtEl>
                                      </p:cBhvr>
                                    </p:animEffect>
                                  </p:childTnLst>
                                </p:cTn>
                              </p:par>
                              <p:par>
                                <p:cTn id="33" presetID="10" presetClass="exit" presetSubtype="0" fill="hold" grpId="1" nodeType="withEffect">
                                  <p:stCondLst>
                                    <p:cond delay="0"/>
                                  </p:stCondLst>
                                  <p:childTnLst>
                                    <p:animEffect transition="out" filter="fade">
                                      <p:cBhvr>
                                        <p:cTn id="34" dur="150"/>
                                        <p:tgtEl>
                                          <p:spTgt spid="2"/>
                                        </p:tgtEl>
                                      </p:cBhvr>
                                    </p:animEffect>
                                    <p:set>
                                      <p:cBhvr>
                                        <p:cTn id="35" dur="1" fill="hold">
                                          <p:stCondLst>
                                            <p:cond delay="149"/>
                                          </p:stCondLst>
                                        </p:cTn>
                                        <p:tgtEl>
                                          <p:spTgt spid="2"/>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par>
                          <p:cTn id="39" fill="hold">
                            <p:stCondLst>
                              <p:cond delay="750"/>
                            </p:stCondLst>
                            <p:childTnLst>
                              <p:par>
                                <p:cTn id="40" presetID="10" presetClass="entr" presetSubtype="0"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50"/>
                                        <p:tgtEl>
                                          <p:spTgt spid="44"/>
                                        </p:tgtEl>
                                      </p:cBhvr>
                                    </p:animEffect>
                                  </p:childTnLst>
                                </p:cTn>
                              </p:par>
                            </p:childTnLst>
                          </p:cTn>
                        </p:par>
                        <p:par>
                          <p:cTn id="43" fill="hold">
                            <p:stCondLst>
                              <p:cond delay="900"/>
                            </p:stCondLst>
                            <p:childTnLst>
                              <p:par>
                                <p:cTn id="44" presetID="10"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50"/>
                                        <p:tgtEl>
                                          <p:spTgt spid="40"/>
                                        </p:tgtEl>
                                      </p:cBhvr>
                                    </p:animEffect>
                                  </p:childTnLst>
                                </p:cTn>
                              </p:par>
                            </p:childTnLst>
                          </p:cTn>
                        </p:par>
                        <p:par>
                          <p:cTn id="47" fill="hold">
                            <p:stCondLst>
                              <p:cond delay="1050"/>
                            </p:stCondLst>
                            <p:childTnLst>
                              <p:par>
                                <p:cTn id="48" presetID="10"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1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A5123BC-C76E-9894-9C26-31DCACE7D1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 b="12470"/>
          <a:stretch/>
        </p:blipFill>
        <p:spPr>
          <a:xfrm flipH="1" flipV="1">
            <a:off x="-8861" y="795129"/>
            <a:ext cx="12283686" cy="5581162"/>
          </a:xfrm>
          <a:prstGeom prst="rect">
            <a:avLst/>
          </a:prstGeom>
          <a:solidFill>
            <a:srgbClr val="000000"/>
          </a:solidFill>
        </p:spPr>
      </p:pic>
      <p:sp>
        <p:nvSpPr>
          <p:cNvPr id="37" name="Rectangle 36">
            <a:extLst>
              <a:ext uri="{FF2B5EF4-FFF2-40B4-BE49-F238E27FC236}">
                <a16:creationId xmlns:a16="http://schemas.microsoft.com/office/drawing/2014/main" id="{A084A223-DC0D-84A3-844E-6480D48D5722}"/>
              </a:ext>
            </a:extLst>
          </p:cNvPr>
          <p:cNvSpPr/>
          <p:nvPr/>
        </p:nvSpPr>
        <p:spPr>
          <a:xfrm>
            <a:off x="0" y="-52989"/>
            <a:ext cx="12192000" cy="899089"/>
          </a:xfrm>
          <a:prstGeom prst="rect">
            <a:avLst/>
          </a:prstGeom>
          <a:gradFill flip="none" rotWithShape="1">
            <a:gsLst>
              <a:gs pos="0">
                <a:srgbClr val="000000"/>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Graphic 9" descr="An open book">
            <a:extLst>
              <a:ext uri="{FF2B5EF4-FFF2-40B4-BE49-F238E27FC236}">
                <a16:creationId xmlns:a16="http://schemas.microsoft.com/office/drawing/2014/main" id="{44F5AB1E-FD63-5C2C-45E1-30F1EC15B3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35848">
            <a:off x="435736" y="2768987"/>
            <a:ext cx="1971675" cy="1971675"/>
          </a:xfrm>
          <a:prstGeom prst="rect">
            <a:avLst/>
          </a:prstGeom>
          <a:effectLst>
            <a:glow rad="190500">
              <a:srgbClr val="000000">
                <a:alpha val="80000"/>
              </a:srgbClr>
            </a:glow>
          </a:effectLst>
        </p:spPr>
      </p:pic>
      <p:pic>
        <p:nvPicPr>
          <p:cNvPr id="22" name="Graphic 21" descr="Balloon animal poodle">
            <a:extLst>
              <a:ext uri="{FF2B5EF4-FFF2-40B4-BE49-F238E27FC236}">
                <a16:creationId xmlns:a16="http://schemas.microsoft.com/office/drawing/2014/main" id="{208A650A-095C-3216-3B48-CEB715375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91487">
            <a:off x="172228" y="755618"/>
            <a:ext cx="2011827" cy="2011827"/>
          </a:xfrm>
          <a:prstGeom prst="rect">
            <a:avLst/>
          </a:prstGeom>
          <a:effectLst>
            <a:glow rad="190500">
              <a:srgbClr val="000000">
                <a:alpha val="80000"/>
              </a:srgbClr>
            </a:glow>
          </a:effectLst>
        </p:spPr>
      </p:pic>
      <p:pic>
        <p:nvPicPr>
          <p:cNvPr id="24" name="Graphic 23" descr="Two speech bubbles">
            <a:extLst>
              <a:ext uri="{FF2B5EF4-FFF2-40B4-BE49-F238E27FC236}">
                <a16:creationId xmlns:a16="http://schemas.microsoft.com/office/drawing/2014/main" id="{9AFB2E54-B94C-AA12-35CC-A55C54CD90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22214">
            <a:off x="2824963" y="481817"/>
            <a:ext cx="2876122" cy="2876122"/>
          </a:xfrm>
          <a:prstGeom prst="rect">
            <a:avLst/>
          </a:prstGeom>
          <a:effectLst>
            <a:glow rad="190500">
              <a:srgbClr val="000000">
                <a:alpha val="80000"/>
              </a:srgbClr>
            </a:glow>
          </a:effectLst>
        </p:spPr>
      </p:pic>
      <p:pic>
        <p:nvPicPr>
          <p:cNvPr id="26" name="Graphic 25" descr="Music notes">
            <a:extLst>
              <a:ext uri="{FF2B5EF4-FFF2-40B4-BE49-F238E27FC236}">
                <a16:creationId xmlns:a16="http://schemas.microsoft.com/office/drawing/2014/main" id="{C802FE9A-02F9-74CD-6E2D-259921950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36609" y="1443859"/>
            <a:ext cx="2224125" cy="2224125"/>
          </a:xfrm>
          <a:prstGeom prst="rect">
            <a:avLst/>
          </a:prstGeom>
          <a:effectLst>
            <a:glow rad="190500">
              <a:srgbClr val="000000">
                <a:alpha val="80000"/>
              </a:srgbClr>
            </a:glow>
          </a:effectLst>
        </p:spPr>
      </p:pic>
      <p:pic>
        <p:nvPicPr>
          <p:cNvPr id="28" name="Graphic 27" descr="Graph paper with paints, pencil, and a ruler">
            <a:extLst>
              <a:ext uri="{FF2B5EF4-FFF2-40B4-BE49-F238E27FC236}">
                <a16:creationId xmlns:a16="http://schemas.microsoft.com/office/drawing/2014/main" id="{3AD7E068-67FF-A5A1-6A5F-B6647A4E8D3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15661" y="347101"/>
            <a:ext cx="1569660" cy="1569660"/>
          </a:xfrm>
          <a:prstGeom prst="rect">
            <a:avLst/>
          </a:prstGeom>
          <a:effectLst>
            <a:glow rad="190500">
              <a:srgbClr val="000000">
                <a:alpha val="80000"/>
              </a:srgbClr>
            </a:glow>
          </a:effectLst>
        </p:spPr>
      </p:pic>
      <p:pic>
        <p:nvPicPr>
          <p:cNvPr id="40" name="Graphic 39" descr="A splash">
            <a:extLst>
              <a:ext uri="{FF2B5EF4-FFF2-40B4-BE49-F238E27FC236}">
                <a16:creationId xmlns:a16="http://schemas.microsoft.com/office/drawing/2014/main" id="{BF5C2A0A-BB2D-3CC7-6025-0085FC4908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44124" y="2064778"/>
            <a:ext cx="1915953" cy="1915953"/>
          </a:xfrm>
          <a:prstGeom prst="rect">
            <a:avLst/>
          </a:prstGeom>
        </p:spPr>
      </p:pic>
      <p:pic>
        <p:nvPicPr>
          <p:cNvPr id="42" name="Graphic 41" descr="Music notes">
            <a:extLst>
              <a:ext uri="{FF2B5EF4-FFF2-40B4-BE49-F238E27FC236}">
                <a16:creationId xmlns:a16="http://schemas.microsoft.com/office/drawing/2014/main" id="{AA399A2B-BED6-CF57-AEB7-2A6DCE8F008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0234868">
            <a:off x="8483013" y="3442340"/>
            <a:ext cx="2554607" cy="2554607"/>
          </a:xfrm>
          <a:prstGeom prst="rect">
            <a:avLst/>
          </a:prstGeom>
        </p:spPr>
      </p:pic>
      <p:pic>
        <p:nvPicPr>
          <p:cNvPr id="44" name="Graphic 43" descr="Balloon animal rabbit">
            <a:extLst>
              <a:ext uri="{FF2B5EF4-FFF2-40B4-BE49-F238E27FC236}">
                <a16:creationId xmlns:a16="http://schemas.microsoft.com/office/drawing/2014/main" id="{AB2A353C-BC46-73B7-D13C-8DDC5EE728A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63582" y="-25438"/>
            <a:ext cx="2299411" cy="2299411"/>
          </a:xfrm>
          <a:prstGeom prst="rect">
            <a:avLst/>
          </a:prstGeom>
          <a:effectLst>
            <a:glow rad="190500">
              <a:srgbClr val="000000">
                <a:alpha val="80000"/>
              </a:srgbClr>
            </a:glow>
          </a:effectLst>
        </p:spPr>
      </p:pic>
      <p:sp>
        <p:nvSpPr>
          <p:cNvPr id="4" name="Title 5">
            <a:extLst>
              <a:ext uri="{FF2B5EF4-FFF2-40B4-BE49-F238E27FC236}">
                <a16:creationId xmlns:a16="http://schemas.microsoft.com/office/drawing/2014/main" id="{F1E8DB92-1DFC-EDFD-0B60-07DD2FA26F34}"/>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Generative AI?</a:t>
            </a:r>
          </a:p>
        </p:txBody>
      </p:sp>
      <p:sp>
        <p:nvSpPr>
          <p:cNvPr id="1025" name="Rectangle 1024">
            <a:extLst>
              <a:ext uri="{FF2B5EF4-FFF2-40B4-BE49-F238E27FC236}">
                <a16:creationId xmlns:a16="http://schemas.microsoft.com/office/drawing/2014/main" id="{3674E863-4B32-48B8-2522-58677A3608E8}"/>
              </a:ext>
            </a:extLst>
          </p:cNvPr>
          <p:cNvSpPr/>
          <p:nvPr/>
        </p:nvSpPr>
        <p:spPr bwMode="auto">
          <a:xfrm>
            <a:off x="-8861" y="0"/>
            <a:ext cx="12200861" cy="6858000"/>
          </a:xfrm>
          <a:prstGeom prst="rect">
            <a:avLst/>
          </a:prstGeom>
          <a:solidFill>
            <a:schemeClr val="bg1">
              <a:alpha val="50000"/>
            </a:schemeClr>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 name="text">
            <a:extLst>
              <a:ext uri="{FF2B5EF4-FFF2-40B4-BE49-F238E27FC236}">
                <a16:creationId xmlns:a16="http://schemas.microsoft.com/office/drawing/2014/main" id="{174E7C24-73BC-B2BC-BD8C-3C0EE15F68A4}"/>
              </a:ext>
            </a:extLst>
          </p:cNvPr>
          <p:cNvSpPr/>
          <p:nvPr/>
        </p:nvSpPr>
        <p:spPr>
          <a:xfrm>
            <a:off x="2" y="5038547"/>
            <a:ext cx="1741712" cy="430887"/>
          </a:xfrm>
          <a:prstGeom prst="rect">
            <a:avLst/>
          </a:prstGeom>
          <a:solidFill>
            <a:srgbClr val="FF5151"/>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ChatGPT</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 name="text">
            <a:extLst>
              <a:ext uri="{FF2B5EF4-FFF2-40B4-BE49-F238E27FC236}">
                <a16:creationId xmlns:a16="http://schemas.microsoft.com/office/drawing/2014/main" id="{D95F48B3-AB55-0B7D-4E36-35C821331BF8}"/>
              </a:ext>
            </a:extLst>
          </p:cNvPr>
          <p:cNvSpPr/>
          <p:nvPr/>
        </p:nvSpPr>
        <p:spPr>
          <a:xfrm>
            <a:off x="2" y="5510035"/>
            <a:ext cx="1741712" cy="430887"/>
          </a:xfrm>
          <a:prstGeom prst="rect">
            <a:avLst/>
          </a:prstGeom>
          <a:solidFill>
            <a:srgbClr val="FF5151"/>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Claude</a:t>
            </a:r>
          </a:p>
        </p:txBody>
      </p:sp>
      <p:sp>
        <p:nvSpPr>
          <p:cNvPr id="1028" name="text">
            <a:extLst>
              <a:ext uri="{FF2B5EF4-FFF2-40B4-BE49-F238E27FC236}">
                <a16:creationId xmlns:a16="http://schemas.microsoft.com/office/drawing/2014/main" id="{EBBC7C1C-1A21-6BEF-27D9-DB3A4F3A726B}"/>
              </a:ext>
            </a:extLst>
          </p:cNvPr>
          <p:cNvSpPr/>
          <p:nvPr/>
        </p:nvSpPr>
        <p:spPr>
          <a:xfrm>
            <a:off x="2" y="5981522"/>
            <a:ext cx="1741712" cy="430887"/>
          </a:xfrm>
          <a:prstGeom prst="rect">
            <a:avLst/>
          </a:prstGeom>
          <a:solidFill>
            <a:srgbClr val="FF5151"/>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Bard</a:t>
            </a:r>
          </a:p>
        </p:txBody>
      </p:sp>
      <p:sp>
        <p:nvSpPr>
          <p:cNvPr id="1029" name="text">
            <a:extLst>
              <a:ext uri="{FF2B5EF4-FFF2-40B4-BE49-F238E27FC236}">
                <a16:creationId xmlns:a16="http://schemas.microsoft.com/office/drawing/2014/main" id="{F9EF1E00-2D77-FCC1-9B56-4C889BDAC0C2}"/>
              </a:ext>
            </a:extLst>
          </p:cNvPr>
          <p:cNvSpPr/>
          <p:nvPr/>
        </p:nvSpPr>
        <p:spPr>
          <a:xfrm>
            <a:off x="1741714" y="5038547"/>
            <a:ext cx="1741712" cy="430887"/>
          </a:xfrm>
          <a:prstGeom prst="rect">
            <a:avLst/>
          </a:prstGeom>
          <a:solidFill>
            <a:srgbClr val="40B7AD"/>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GitHub Copilot</a:t>
            </a:r>
          </a:p>
        </p:txBody>
      </p:sp>
      <p:sp>
        <p:nvSpPr>
          <p:cNvPr id="1030" name="text">
            <a:extLst>
              <a:ext uri="{FF2B5EF4-FFF2-40B4-BE49-F238E27FC236}">
                <a16:creationId xmlns:a16="http://schemas.microsoft.com/office/drawing/2014/main" id="{1F2CBF77-FFCE-984E-56F5-DB6FE79ED82D}"/>
              </a:ext>
            </a:extLst>
          </p:cNvPr>
          <p:cNvSpPr/>
          <p:nvPr/>
        </p:nvSpPr>
        <p:spPr>
          <a:xfrm>
            <a:off x="1741714" y="5510035"/>
            <a:ext cx="1741712" cy="430887"/>
          </a:xfrm>
          <a:prstGeom prst="rect">
            <a:avLst/>
          </a:prstGeom>
          <a:solidFill>
            <a:srgbClr val="40B7AD"/>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ChatGPT</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1" name="text">
            <a:extLst>
              <a:ext uri="{FF2B5EF4-FFF2-40B4-BE49-F238E27FC236}">
                <a16:creationId xmlns:a16="http://schemas.microsoft.com/office/drawing/2014/main" id="{7AF6C600-A2C4-6860-7E98-9A2338DACEF2}"/>
              </a:ext>
            </a:extLst>
          </p:cNvPr>
          <p:cNvSpPr/>
          <p:nvPr/>
        </p:nvSpPr>
        <p:spPr>
          <a:xfrm>
            <a:off x="1741714" y="5981522"/>
            <a:ext cx="1741712" cy="430887"/>
          </a:xfrm>
          <a:prstGeom prst="rect">
            <a:avLst/>
          </a:prstGeom>
          <a:solidFill>
            <a:srgbClr val="40B7AD"/>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TabNine</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2" name="text">
            <a:extLst>
              <a:ext uri="{FF2B5EF4-FFF2-40B4-BE49-F238E27FC236}">
                <a16:creationId xmlns:a16="http://schemas.microsoft.com/office/drawing/2014/main" id="{B24FF440-0161-A863-27DF-8B90436C072E}"/>
              </a:ext>
            </a:extLst>
          </p:cNvPr>
          <p:cNvSpPr/>
          <p:nvPr/>
        </p:nvSpPr>
        <p:spPr>
          <a:xfrm>
            <a:off x="3483430" y="5038547"/>
            <a:ext cx="1741712" cy="430887"/>
          </a:xfrm>
          <a:prstGeom prst="rect">
            <a:avLst/>
          </a:prstGeom>
          <a:solidFill>
            <a:srgbClr val="29B6F6"/>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Midjourney</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3" name="text">
            <a:extLst>
              <a:ext uri="{FF2B5EF4-FFF2-40B4-BE49-F238E27FC236}">
                <a16:creationId xmlns:a16="http://schemas.microsoft.com/office/drawing/2014/main" id="{00C446A2-798B-0A91-06E1-A6428E85AB91}"/>
              </a:ext>
            </a:extLst>
          </p:cNvPr>
          <p:cNvSpPr/>
          <p:nvPr/>
        </p:nvSpPr>
        <p:spPr>
          <a:xfrm>
            <a:off x="3483430" y="5510035"/>
            <a:ext cx="1741712" cy="430887"/>
          </a:xfrm>
          <a:prstGeom prst="rect">
            <a:avLst/>
          </a:prstGeom>
          <a:solidFill>
            <a:srgbClr val="29B6F6"/>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Stable Diffusion</a:t>
            </a:r>
          </a:p>
        </p:txBody>
      </p:sp>
      <p:sp>
        <p:nvSpPr>
          <p:cNvPr id="1034" name="text">
            <a:extLst>
              <a:ext uri="{FF2B5EF4-FFF2-40B4-BE49-F238E27FC236}">
                <a16:creationId xmlns:a16="http://schemas.microsoft.com/office/drawing/2014/main" id="{41C98BFC-F96C-898D-935A-8BFECCDAD232}"/>
              </a:ext>
            </a:extLst>
          </p:cNvPr>
          <p:cNvSpPr/>
          <p:nvPr/>
        </p:nvSpPr>
        <p:spPr>
          <a:xfrm>
            <a:off x="3483430" y="5981522"/>
            <a:ext cx="1741712" cy="430887"/>
          </a:xfrm>
          <a:prstGeom prst="rect">
            <a:avLst/>
          </a:prstGeom>
          <a:solidFill>
            <a:srgbClr val="29B6F6"/>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DALL-E</a:t>
            </a:r>
          </a:p>
        </p:txBody>
      </p:sp>
      <p:sp>
        <p:nvSpPr>
          <p:cNvPr id="1035" name="text">
            <a:extLst>
              <a:ext uri="{FF2B5EF4-FFF2-40B4-BE49-F238E27FC236}">
                <a16:creationId xmlns:a16="http://schemas.microsoft.com/office/drawing/2014/main" id="{0C516187-0377-DF74-0AAE-69BA859C37DF}"/>
              </a:ext>
            </a:extLst>
          </p:cNvPr>
          <p:cNvSpPr/>
          <p:nvPr/>
        </p:nvSpPr>
        <p:spPr>
          <a:xfrm>
            <a:off x="5226505" y="5038547"/>
            <a:ext cx="1741712" cy="430887"/>
          </a:xfrm>
          <a:prstGeom prst="rect">
            <a:avLst/>
          </a:prstGeom>
          <a:solidFill>
            <a:srgbClr val="FFB300"/>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ElevenLabs</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6" name="text">
            <a:extLst>
              <a:ext uri="{FF2B5EF4-FFF2-40B4-BE49-F238E27FC236}">
                <a16:creationId xmlns:a16="http://schemas.microsoft.com/office/drawing/2014/main" id="{011A9BD6-ABD9-13E1-A0C1-61592601567C}"/>
              </a:ext>
            </a:extLst>
          </p:cNvPr>
          <p:cNvSpPr/>
          <p:nvPr/>
        </p:nvSpPr>
        <p:spPr>
          <a:xfrm>
            <a:off x="5226505" y="5510035"/>
            <a:ext cx="1741712" cy="430887"/>
          </a:xfrm>
          <a:prstGeom prst="rect">
            <a:avLst/>
          </a:prstGeom>
          <a:solidFill>
            <a:srgbClr val="FFB300"/>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Streams Speak</a:t>
            </a:r>
          </a:p>
        </p:txBody>
      </p:sp>
      <p:sp>
        <p:nvSpPr>
          <p:cNvPr id="1037" name="text">
            <a:extLst>
              <a:ext uri="{FF2B5EF4-FFF2-40B4-BE49-F238E27FC236}">
                <a16:creationId xmlns:a16="http://schemas.microsoft.com/office/drawing/2014/main" id="{85CBA860-ABBF-C6AF-DA61-0629262C7263}"/>
              </a:ext>
            </a:extLst>
          </p:cNvPr>
          <p:cNvSpPr/>
          <p:nvPr/>
        </p:nvSpPr>
        <p:spPr>
          <a:xfrm>
            <a:off x="5226505" y="5981522"/>
            <a:ext cx="1741712" cy="430887"/>
          </a:xfrm>
          <a:prstGeom prst="rect">
            <a:avLst/>
          </a:prstGeom>
          <a:solidFill>
            <a:srgbClr val="FFB300"/>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Lovo.ai</a:t>
            </a:r>
          </a:p>
        </p:txBody>
      </p:sp>
      <p:sp>
        <p:nvSpPr>
          <p:cNvPr id="1038" name="text">
            <a:extLst>
              <a:ext uri="{FF2B5EF4-FFF2-40B4-BE49-F238E27FC236}">
                <a16:creationId xmlns:a16="http://schemas.microsoft.com/office/drawing/2014/main" id="{5211C2E2-BFBA-6E52-3B03-E8E0C77FA308}"/>
              </a:ext>
            </a:extLst>
          </p:cNvPr>
          <p:cNvSpPr/>
          <p:nvPr/>
        </p:nvSpPr>
        <p:spPr>
          <a:xfrm>
            <a:off x="6952342" y="5038547"/>
            <a:ext cx="1741712" cy="430887"/>
          </a:xfrm>
          <a:prstGeom prst="rect">
            <a:avLst/>
          </a:prstGeom>
          <a:solidFill>
            <a:srgbClr val="455A64"/>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Descript</a:t>
            </a:r>
          </a:p>
        </p:txBody>
      </p:sp>
      <p:sp>
        <p:nvSpPr>
          <p:cNvPr id="1039" name="text">
            <a:extLst>
              <a:ext uri="{FF2B5EF4-FFF2-40B4-BE49-F238E27FC236}">
                <a16:creationId xmlns:a16="http://schemas.microsoft.com/office/drawing/2014/main" id="{3CFF2E8F-0AF9-5385-0867-90CBE6C9381A}"/>
              </a:ext>
            </a:extLst>
          </p:cNvPr>
          <p:cNvSpPr/>
          <p:nvPr/>
        </p:nvSpPr>
        <p:spPr>
          <a:xfrm>
            <a:off x="6952342" y="5510035"/>
            <a:ext cx="1741712" cy="430887"/>
          </a:xfrm>
          <a:prstGeom prst="rect">
            <a:avLst/>
          </a:prstGeom>
          <a:solidFill>
            <a:srgbClr val="455A64"/>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Runway </a:t>
            </a:r>
          </a:p>
        </p:txBody>
      </p:sp>
      <p:sp>
        <p:nvSpPr>
          <p:cNvPr id="1040" name="text">
            <a:extLst>
              <a:ext uri="{FF2B5EF4-FFF2-40B4-BE49-F238E27FC236}">
                <a16:creationId xmlns:a16="http://schemas.microsoft.com/office/drawing/2014/main" id="{EE0D0B0E-32C0-5224-FA41-2845014FF40B}"/>
              </a:ext>
            </a:extLst>
          </p:cNvPr>
          <p:cNvSpPr/>
          <p:nvPr/>
        </p:nvSpPr>
        <p:spPr>
          <a:xfrm>
            <a:off x="6952342" y="5981522"/>
            <a:ext cx="1741712" cy="430887"/>
          </a:xfrm>
          <a:prstGeom prst="rect">
            <a:avLst/>
          </a:prstGeom>
          <a:solidFill>
            <a:srgbClr val="455A64"/>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Synthesia</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41" name="text">
            <a:extLst>
              <a:ext uri="{FF2B5EF4-FFF2-40B4-BE49-F238E27FC236}">
                <a16:creationId xmlns:a16="http://schemas.microsoft.com/office/drawing/2014/main" id="{3D99964D-F9A1-EDF2-934F-F82B607F476C}"/>
              </a:ext>
            </a:extLst>
          </p:cNvPr>
          <p:cNvSpPr/>
          <p:nvPr/>
        </p:nvSpPr>
        <p:spPr>
          <a:xfrm>
            <a:off x="8707208" y="5038547"/>
            <a:ext cx="1741712" cy="430887"/>
          </a:xfrm>
          <a:prstGeom prst="rect">
            <a:avLst/>
          </a:prstGeom>
          <a:solidFill>
            <a:srgbClr val="FF7043"/>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DreamFusion</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42" name="text">
            <a:extLst>
              <a:ext uri="{FF2B5EF4-FFF2-40B4-BE49-F238E27FC236}">
                <a16:creationId xmlns:a16="http://schemas.microsoft.com/office/drawing/2014/main" id="{F6D7C0D0-FA74-D0D2-5AEE-CB2805DD549C}"/>
              </a:ext>
            </a:extLst>
          </p:cNvPr>
          <p:cNvSpPr/>
          <p:nvPr/>
        </p:nvSpPr>
        <p:spPr>
          <a:xfrm>
            <a:off x="8707208" y="5510035"/>
            <a:ext cx="1741712" cy="430887"/>
          </a:xfrm>
          <a:prstGeom prst="rect">
            <a:avLst/>
          </a:prstGeom>
          <a:solidFill>
            <a:srgbClr val="FF7043"/>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Nvidia </a:t>
            </a: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Magic3D</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p>
        </p:txBody>
      </p:sp>
      <p:sp>
        <p:nvSpPr>
          <p:cNvPr id="1043" name="text">
            <a:extLst>
              <a:ext uri="{FF2B5EF4-FFF2-40B4-BE49-F238E27FC236}">
                <a16:creationId xmlns:a16="http://schemas.microsoft.com/office/drawing/2014/main" id="{9F35E8DE-F1BA-4F82-D643-9BF3A769A8C5}"/>
              </a:ext>
            </a:extLst>
          </p:cNvPr>
          <p:cNvSpPr/>
          <p:nvPr/>
        </p:nvSpPr>
        <p:spPr>
          <a:xfrm>
            <a:off x="8707208" y="5981522"/>
            <a:ext cx="1741712" cy="430887"/>
          </a:xfrm>
          <a:prstGeom prst="rect">
            <a:avLst/>
          </a:prstGeom>
          <a:solidFill>
            <a:srgbClr val="FF7043"/>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MDM</a:t>
            </a:r>
          </a:p>
        </p:txBody>
      </p:sp>
      <p:sp>
        <p:nvSpPr>
          <p:cNvPr id="1044" name="text">
            <a:extLst>
              <a:ext uri="{FF2B5EF4-FFF2-40B4-BE49-F238E27FC236}">
                <a16:creationId xmlns:a16="http://schemas.microsoft.com/office/drawing/2014/main" id="{46386816-044D-E341-57B1-7B053700E2A1}"/>
              </a:ext>
            </a:extLst>
          </p:cNvPr>
          <p:cNvSpPr/>
          <p:nvPr/>
        </p:nvSpPr>
        <p:spPr>
          <a:xfrm>
            <a:off x="10459808" y="5038547"/>
            <a:ext cx="1741712" cy="430887"/>
          </a:xfrm>
          <a:prstGeom prst="rect">
            <a:avLst/>
          </a:prstGeom>
          <a:solidFill>
            <a:srgbClr val="006D96"/>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Stable Diffusion</a:t>
            </a:r>
          </a:p>
        </p:txBody>
      </p:sp>
      <p:sp>
        <p:nvSpPr>
          <p:cNvPr id="1045" name="text">
            <a:extLst>
              <a:ext uri="{FF2B5EF4-FFF2-40B4-BE49-F238E27FC236}">
                <a16:creationId xmlns:a16="http://schemas.microsoft.com/office/drawing/2014/main" id="{B5F0F89E-04C7-23D1-10A0-416E660C0C67}"/>
              </a:ext>
            </a:extLst>
          </p:cNvPr>
          <p:cNvSpPr/>
          <p:nvPr/>
        </p:nvSpPr>
        <p:spPr>
          <a:xfrm>
            <a:off x="10459808" y="5510035"/>
            <a:ext cx="1741712" cy="430887"/>
          </a:xfrm>
          <a:prstGeom prst="rect">
            <a:avLst/>
          </a:prstGeom>
          <a:solidFill>
            <a:srgbClr val="006D96"/>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Amper</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Music</a:t>
            </a:r>
          </a:p>
        </p:txBody>
      </p:sp>
      <p:sp>
        <p:nvSpPr>
          <p:cNvPr id="1046" name="text">
            <a:extLst>
              <a:ext uri="{FF2B5EF4-FFF2-40B4-BE49-F238E27FC236}">
                <a16:creationId xmlns:a16="http://schemas.microsoft.com/office/drawing/2014/main" id="{C1AB9DB8-AE30-F0A8-DBD4-051D348A9557}"/>
              </a:ext>
            </a:extLst>
          </p:cNvPr>
          <p:cNvSpPr/>
          <p:nvPr/>
        </p:nvSpPr>
        <p:spPr>
          <a:xfrm>
            <a:off x="10459808" y="5981522"/>
            <a:ext cx="1741712" cy="430887"/>
          </a:xfrm>
          <a:prstGeom prst="rect">
            <a:avLst/>
          </a:prstGeom>
          <a:solidFill>
            <a:srgbClr val="006D96"/>
          </a:solidFill>
          <a:ln>
            <a:solidFill>
              <a:srgbClr val="000000"/>
            </a:solidFill>
          </a:ln>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MuseNet</a:t>
            </a:r>
            <a:endPar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1047" name="Group 1046">
            <a:extLst>
              <a:ext uri="{FF2B5EF4-FFF2-40B4-BE49-F238E27FC236}">
                <a16:creationId xmlns:a16="http://schemas.microsoft.com/office/drawing/2014/main" id="{2FE8C48F-6453-98D9-4E17-8F8C791C8B90}"/>
              </a:ext>
            </a:extLst>
          </p:cNvPr>
          <p:cNvGrpSpPr/>
          <p:nvPr/>
        </p:nvGrpSpPr>
        <p:grpSpPr>
          <a:xfrm>
            <a:off x="10448920" y="0"/>
            <a:ext cx="1752600" cy="4887695"/>
            <a:chOff x="10448920" y="0"/>
            <a:chExt cx="1752600" cy="4887695"/>
          </a:xfrm>
        </p:grpSpPr>
        <p:pic>
          <p:nvPicPr>
            <p:cNvPr id="1048" name="Picture 1047" descr="Violin and sheet music">
              <a:extLst>
                <a:ext uri="{FF2B5EF4-FFF2-40B4-BE49-F238E27FC236}">
                  <a16:creationId xmlns:a16="http://schemas.microsoft.com/office/drawing/2014/main" id="{D01C6C80-34D9-AE29-FA6F-4E31990D1117}"/>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9028" r="37222"/>
            <a:stretch/>
          </p:blipFill>
          <p:spPr>
            <a:xfrm>
              <a:off x="10448920" y="0"/>
              <a:ext cx="1752600" cy="4887695"/>
            </a:xfrm>
            <a:prstGeom prst="rect">
              <a:avLst/>
            </a:prstGeom>
          </p:spPr>
        </p:pic>
        <p:sp>
          <p:nvSpPr>
            <p:cNvPr id="1049" name="other">
              <a:extLst>
                <a:ext uri="{FF2B5EF4-FFF2-40B4-BE49-F238E27FC236}">
                  <a16:creationId xmlns:a16="http://schemas.microsoft.com/office/drawing/2014/main" id="{159A4B14-D802-B47F-982D-3C0EFB799357}"/>
                </a:ext>
              </a:extLst>
            </p:cNvPr>
            <p:cNvSpPr/>
            <p:nvPr/>
          </p:nvSpPr>
          <p:spPr>
            <a:xfrm>
              <a:off x="10450286" y="4333697"/>
              <a:ext cx="1751234" cy="553998"/>
            </a:xfrm>
            <a:prstGeom prst="rect">
              <a:avLst/>
            </a:prstGeom>
            <a:solidFill>
              <a:srgbClr val="031417">
                <a:alpha val="69804"/>
              </a:srgb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MORE</a:t>
              </a:r>
            </a:p>
          </p:txBody>
        </p:sp>
      </p:grpSp>
      <p:grpSp>
        <p:nvGrpSpPr>
          <p:cNvPr id="1050" name="Group 1049">
            <a:extLst>
              <a:ext uri="{FF2B5EF4-FFF2-40B4-BE49-F238E27FC236}">
                <a16:creationId xmlns:a16="http://schemas.microsoft.com/office/drawing/2014/main" id="{A31BBBA8-8A11-DB42-53DB-D23A54F62DE6}"/>
              </a:ext>
            </a:extLst>
          </p:cNvPr>
          <p:cNvGrpSpPr/>
          <p:nvPr/>
        </p:nvGrpSpPr>
        <p:grpSpPr>
          <a:xfrm>
            <a:off x="8707208" y="0"/>
            <a:ext cx="1752600" cy="6858000"/>
            <a:chOff x="8707208" y="0"/>
            <a:chExt cx="1752600" cy="6858000"/>
          </a:xfrm>
        </p:grpSpPr>
        <p:pic>
          <p:nvPicPr>
            <p:cNvPr id="1051" name="Picture 1050" descr="Green environment containing rocks with wind power turbines">
              <a:extLst>
                <a:ext uri="{FF2B5EF4-FFF2-40B4-BE49-F238E27FC236}">
                  <a16:creationId xmlns:a16="http://schemas.microsoft.com/office/drawing/2014/main" id="{7B5ADC79-1571-E6CF-1994-06F68D1E7AF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49675" r="25231"/>
            <a:stretch/>
          </p:blipFill>
          <p:spPr>
            <a:xfrm>
              <a:off x="8707208" y="0"/>
              <a:ext cx="1752600" cy="4887695"/>
            </a:xfrm>
            <a:prstGeom prst="rect">
              <a:avLst/>
            </a:prstGeom>
            <a:solidFill>
              <a:srgbClr val="FFFFFF"/>
            </a:solidFill>
          </p:spPr>
        </p:pic>
        <p:sp>
          <p:nvSpPr>
            <p:cNvPr id="1052" name="3d">
              <a:extLst>
                <a:ext uri="{FF2B5EF4-FFF2-40B4-BE49-F238E27FC236}">
                  <a16:creationId xmlns:a16="http://schemas.microsoft.com/office/drawing/2014/main" id="{7F30F186-FAA7-E034-205B-94EEFD762360}"/>
                </a:ext>
              </a:extLst>
            </p:cNvPr>
            <p:cNvSpPr/>
            <p:nvPr/>
          </p:nvSpPr>
          <p:spPr>
            <a:xfrm>
              <a:off x="8708572" y="4333697"/>
              <a:ext cx="1741712" cy="553998"/>
            </a:xfrm>
            <a:prstGeom prst="rect">
              <a:avLst/>
            </a:prstGeom>
            <a:solidFill>
              <a:srgbClr val="031417">
                <a:alpha val="69804"/>
              </a:srgb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3D</a:t>
              </a:r>
            </a:p>
          </p:txBody>
        </p:sp>
        <p:cxnSp>
          <p:nvCxnSpPr>
            <p:cNvPr id="1053" name="Straight Connector 1052">
              <a:extLst>
                <a:ext uri="{FF2B5EF4-FFF2-40B4-BE49-F238E27FC236}">
                  <a16:creationId xmlns:a16="http://schemas.microsoft.com/office/drawing/2014/main" id="{35DC8148-AD7A-B0A6-C49C-10785CE86B84}"/>
                </a:ext>
              </a:extLst>
            </p:cNvPr>
            <p:cNvCxnSpPr/>
            <p:nvPr/>
          </p:nvCxnSpPr>
          <p:spPr>
            <a:xfrm>
              <a:off x="10450284"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4" name="Group 1053">
            <a:extLst>
              <a:ext uri="{FF2B5EF4-FFF2-40B4-BE49-F238E27FC236}">
                <a16:creationId xmlns:a16="http://schemas.microsoft.com/office/drawing/2014/main" id="{FBC53893-5E0D-B874-5B93-07F29F97756D}"/>
              </a:ext>
            </a:extLst>
          </p:cNvPr>
          <p:cNvGrpSpPr/>
          <p:nvPr/>
        </p:nvGrpSpPr>
        <p:grpSpPr>
          <a:xfrm>
            <a:off x="6966858" y="0"/>
            <a:ext cx="1757585" cy="6858000"/>
            <a:chOff x="6966858" y="0"/>
            <a:chExt cx="1757585" cy="6858000"/>
          </a:xfrm>
        </p:grpSpPr>
        <p:pic>
          <p:nvPicPr>
            <p:cNvPr id="1055" name="Picture 1054" descr="Film reel and slate">
              <a:extLst>
                <a:ext uri="{FF2B5EF4-FFF2-40B4-BE49-F238E27FC236}">
                  <a16:creationId xmlns:a16="http://schemas.microsoft.com/office/drawing/2014/main" id="{46444D49-E104-7CE7-A873-86327ECA7D6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0266" r="25800"/>
            <a:stretch/>
          </p:blipFill>
          <p:spPr>
            <a:xfrm>
              <a:off x="6971843" y="0"/>
              <a:ext cx="1752600" cy="4887695"/>
            </a:xfrm>
            <a:prstGeom prst="rect">
              <a:avLst/>
            </a:prstGeom>
            <a:solidFill>
              <a:srgbClr val="FFFFFF"/>
            </a:solidFill>
          </p:spPr>
        </p:pic>
        <p:sp>
          <p:nvSpPr>
            <p:cNvPr id="1056" name="video">
              <a:extLst>
                <a:ext uri="{FF2B5EF4-FFF2-40B4-BE49-F238E27FC236}">
                  <a16:creationId xmlns:a16="http://schemas.microsoft.com/office/drawing/2014/main" id="{B16D7B86-EDAE-50B0-15A1-CBF737C7398E}"/>
                </a:ext>
              </a:extLst>
            </p:cNvPr>
            <p:cNvSpPr/>
            <p:nvPr/>
          </p:nvSpPr>
          <p:spPr>
            <a:xfrm>
              <a:off x="6966858" y="4333697"/>
              <a:ext cx="1741712" cy="553998"/>
            </a:xfrm>
            <a:prstGeom prst="rect">
              <a:avLst/>
            </a:prstGeom>
            <a:solidFill>
              <a:srgbClr val="031417">
                <a:alpha val="69804"/>
              </a:srgb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VIDEO</a:t>
              </a:r>
            </a:p>
          </p:txBody>
        </p:sp>
        <p:cxnSp>
          <p:nvCxnSpPr>
            <p:cNvPr id="1057" name="Straight Connector 1056">
              <a:extLst>
                <a:ext uri="{FF2B5EF4-FFF2-40B4-BE49-F238E27FC236}">
                  <a16:creationId xmlns:a16="http://schemas.microsoft.com/office/drawing/2014/main" id="{CEE9B3AA-C1C7-D53E-CEBD-E3FF3376594A}"/>
                </a:ext>
              </a:extLst>
            </p:cNvPr>
            <p:cNvCxnSpPr/>
            <p:nvPr/>
          </p:nvCxnSpPr>
          <p:spPr>
            <a:xfrm>
              <a:off x="870857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8" name="Group 1057">
            <a:extLst>
              <a:ext uri="{FF2B5EF4-FFF2-40B4-BE49-F238E27FC236}">
                <a16:creationId xmlns:a16="http://schemas.microsoft.com/office/drawing/2014/main" id="{17393296-A0C8-91DA-9EEA-214F27541FA6}"/>
              </a:ext>
            </a:extLst>
          </p:cNvPr>
          <p:cNvGrpSpPr/>
          <p:nvPr/>
        </p:nvGrpSpPr>
        <p:grpSpPr>
          <a:xfrm>
            <a:off x="5212442" y="0"/>
            <a:ext cx="1754414" cy="6858000"/>
            <a:chOff x="5212442" y="0"/>
            <a:chExt cx="1754414" cy="6858000"/>
          </a:xfrm>
        </p:grpSpPr>
        <p:pic>
          <p:nvPicPr>
            <p:cNvPr id="1059" name="Picture 1058">
              <a:extLst>
                <a:ext uri="{FF2B5EF4-FFF2-40B4-BE49-F238E27FC236}">
                  <a16:creationId xmlns:a16="http://schemas.microsoft.com/office/drawing/2014/main" id="{7DFB88F2-CE7C-49E9-CDE0-04BF63F551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7524" r="55680"/>
            <a:stretch/>
          </p:blipFill>
          <p:spPr>
            <a:xfrm>
              <a:off x="5212442" y="0"/>
              <a:ext cx="1752600" cy="4887695"/>
            </a:xfrm>
            <a:prstGeom prst="rect">
              <a:avLst/>
            </a:prstGeom>
            <a:solidFill>
              <a:srgbClr val="FFFFFF"/>
            </a:solidFill>
          </p:spPr>
        </p:pic>
        <p:sp>
          <p:nvSpPr>
            <p:cNvPr id="1060" name="speech">
              <a:extLst>
                <a:ext uri="{FF2B5EF4-FFF2-40B4-BE49-F238E27FC236}">
                  <a16:creationId xmlns:a16="http://schemas.microsoft.com/office/drawing/2014/main" id="{DEBB07C1-A404-5228-4BAD-0710A8CA900C}"/>
                </a:ext>
              </a:extLst>
            </p:cNvPr>
            <p:cNvSpPr/>
            <p:nvPr/>
          </p:nvSpPr>
          <p:spPr>
            <a:xfrm>
              <a:off x="5225144" y="4333697"/>
              <a:ext cx="1741712" cy="553998"/>
            </a:xfrm>
            <a:prstGeom prst="rect">
              <a:avLst/>
            </a:prstGeom>
            <a:solidFill>
              <a:srgbClr val="031417">
                <a:alpha val="69804"/>
              </a:srgb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SPEECH</a:t>
              </a:r>
            </a:p>
          </p:txBody>
        </p:sp>
        <p:cxnSp>
          <p:nvCxnSpPr>
            <p:cNvPr id="1061" name="Straight Connector 1060">
              <a:extLst>
                <a:ext uri="{FF2B5EF4-FFF2-40B4-BE49-F238E27FC236}">
                  <a16:creationId xmlns:a16="http://schemas.microsoft.com/office/drawing/2014/main" id="{6BC0BDCE-4618-6050-90E3-4A6AE708967E}"/>
                </a:ext>
              </a:extLst>
            </p:cNvPr>
            <p:cNvCxnSpPr/>
            <p:nvPr/>
          </p:nvCxnSpPr>
          <p:spPr>
            <a:xfrm>
              <a:off x="6966856"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2" name="Group 1061">
            <a:extLst>
              <a:ext uri="{FF2B5EF4-FFF2-40B4-BE49-F238E27FC236}">
                <a16:creationId xmlns:a16="http://schemas.microsoft.com/office/drawing/2014/main" id="{F52C274B-5B21-5FD5-E6F9-7A3C9234FE18}"/>
              </a:ext>
            </a:extLst>
          </p:cNvPr>
          <p:cNvGrpSpPr/>
          <p:nvPr/>
        </p:nvGrpSpPr>
        <p:grpSpPr>
          <a:xfrm>
            <a:off x="3478892" y="0"/>
            <a:ext cx="1752600" cy="6858000"/>
            <a:chOff x="3478892" y="0"/>
            <a:chExt cx="1752600" cy="6858000"/>
          </a:xfrm>
        </p:grpSpPr>
        <p:pic>
          <p:nvPicPr>
            <p:cNvPr id="1063" name="Picture 1062" descr="Art paintbrushes on surface scraped with paint samples">
              <a:extLst>
                <a:ext uri="{FF2B5EF4-FFF2-40B4-BE49-F238E27FC236}">
                  <a16:creationId xmlns:a16="http://schemas.microsoft.com/office/drawing/2014/main" id="{767FC6F8-212A-B734-6E9E-21A985C57EA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52644" r="23452"/>
            <a:stretch/>
          </p:blipFill>
          <p:spPr>
            <a:xfrm>
              <a:off x="3478892" y="0"/>
              <a:ext cx="1752600" cy="4887695"/>
            </a:xfrm>
            <a:prstGeom prst="rect">
              <a:avLst/>
            </a:prstGeom>
            <a:solidFill>
              <a:srgbClr val="FFFFFF"/>
            </a:solidFill>
          </p:spPr>
        </p:pic>
        <p:sp>
          <p:nvSpPr>
            <p:cNvPr id="1064" name="image">
              <a:extLst>
                <a:ext uri="{FF2B5EF4-FFF2-40B4-BE49-F238E27FC236}">
                  <a16:creationId xmlns:a16="http://schemas.microsoft.com/office/drawing/2014/main" id="{EECBB437-B157-FA51-0BF5-596FD3B63A06}"/>
                </a:ext>
              </a:extLst>
            </p:cNvPr>
            <p:cNvSpPr/>
            <p:nvPr/>
          </p:nvSpPr>
          <p:spPr>
            <a:xfrm>
              <a:off x="3483430" y="4333697"/>
              <a:ext cx="1741712" cy="553998"/>
            </a:xfrm>
            <a:prstGeom prst="rect">
              <a:avLst/>
            </a:prstGeom>
            <a:solidFill>
              <a:srgbClr val="031417">
                <a:alpha val="69804"/>
              </a:srgb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IMAGE</a:t>
              </a:r>
            </a:p>
          </p:txBody>
        </p:sp>
        <p:cxnSp>
          <p:nvCxnSpPr>
            <p:cNvPr id="1065" name="Straight Connector 1064">
              <a:extLst>
                <a:ext uri="{FF2B5EF4-FFF2-40B4-BE49-F238E27FC236}">
                  <a16:creationId xmlns:a16="http://schemas.microsoft.com/office/drawing/2014/main" id="{5C4C1AC3-7B97-BAB2-4A0C-6FC661399CDF}"/>
                </a:ext>
              </a:extLst>
            </p:cNvPr>
            <p:cNvCxnSpPr/>
            <p:nvPr/>
          </p:nvCxnSpPr>
          <p:spPr>
            <a:xfrm>
              <a:off x="5225142"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6" name="Group 1065">
            <a:extLst>
              <a:ext uri="{FF2B5EF4-FFF2-40B4-BE49-F238E27FC236}">
                <a16:creationId xmlns:a16="http://schemas.microsoft.com/office/drawing/2014/main" id="{B8A0643B-C94A-2B7D-7C22-7A9006D5A838}"/>
              </a:ext>
            </a:extLst>
          </p:cNvPr>
          <p:cNvGrpSpPr/>
          <p:nvPr/>
        </p:nvGrpSpPr>
        <p:grpSpPr>
          <a:xfrm>
            <a:off x="1738200" y="0"/>
            <a:ext cx="1752600" cy="6858000"/>
            <a:chOff x="1738200" y="0"/>
            <a:chExt cx="1752600" cy="6858000"/>
          </a:xfrm>
        </p:grpSpPr>
        <p:pic>
          <p:nvPicPr>
            <p:cNvPr id="1067" name="Picture 1066" descr="Computer script on a screen">
              <a:extLst>
                <a:ext uri="{FF2B5EF4-FFF2-40B4-BE49-F238E27FC236}">
                  <a16:creationId xmlns:a16="http://schemas.microsoft.com/office/drawing/2014/main" id="{A45CB15B-9BE3-AFDD-273E-AC827D03CAC5}"/>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9425" r="56675"/>
            <a:stretch/>
          </p:blipFill>
          <p:spPr>
            <a:xfrm>
              <a:off x="1738200" y="0"/>
              <a:ext cx="1752600" cy="4887695"/>
            </a:xfrm>
            <a:prstGeom prst="rect">
              <a:avLst/>
            </a:prstGeom>
            <a:solidFill>
              <a:srgbClr val="FFFFFF"/>
            </a:solidFill>
          </p:spPr>
        </p:pic>
        <p:sp>
          <p:nvSpPr>
            <p:cNvPr id="1068" name="code">
              <a:extLst>
                <a:ext uri="{FF2B5EF4-FFF2-40B4-BE49-F238E27FC236}">
                  <a16:creationId xmlns:a16="http://schemas.microsoft.com/office/drawing/2014/main" id="{F12827B0-5F94-10AC-9854-C1A5BA07FEB8}"/>
                </a:ext>
              </a:extLst>
            </p:cNvPr>
            <p:cNvSpPr/>
            <p:nvPr/>
          </p:nvSpPr>
          <p:spPr>
            <a:xfrm>
              <a:off x="1741716" y="4333697"/>
              <a:ext cx="1741712" cy="553998"/>
            </a:xfrm>
            <a:prstGeom prst="rect">
              <a:avLst/>
            </a:prstGeom>
            <a:solidFill>
              <a:srgbClr val="031417">
                <a:alpha val="69804"/>
              </a:srgb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CODE</a:t>
              </a:r>
            </a:p>
          </p:txBody>
        </p:sp>
        <p:cxnSp>
          <p:nvCxnSpPr>
            <p:cNvPr id="1069" name="Straight Connector 1068">
              <a:extLst>
                <a:ext uri="{FF2B5EF4-FFF2-40B4-BE49-F238E27FC236}">
                  <a16:creationId xmlns:a16="http://schemas.microsoft.com/office/drawing/2014/main" id="{2F295C2D-6883-8056-30F2-22AA1317C1F6}"/>
                </a:ext>
              </a:extLst>
            </p:cNvPr>
            <p:cNvCxnSpPr/>
            <p:nvPr/>
          </p:nvCxnSpPr>
          <p:spPr>
            <a:xfrm>
              <a:off x="3483428"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0" name="Group 1069">
            <a:extLst>
              <a:ext uri="{FF2B5EF4-FFF2-40B4-BE49-F238E27FC236}">
                <a16:creationId xmlns:a16="http://schemas.microsoft.com/office/drawing/2014/main" id="{76A13580-9F5D-8E22-330B-8B72C2F154C7}"/>
              </a:ext>
            </a:extLst>
          </p:cNvPr>
          <p:cNvGrpSpPr/>
          <p:nvPr/>
        </p:nvGrpSpPr>
        <p:grpSpPr>
          <a:xfrm>
            <a:off x="-31296" y="0"/>
            <a:ext cx="1776638" cy="6858000"/>
            <a:chOff x="-31296" y="0"/>
            <a:chExt cx="1776638" cy="6858000"/>
          </a:xfrm>
        </p:grpSpPr>
        <p:pic>
          <p:nvPicPr>
            <p:cNvPr id="1071" name="Picture 1070" descr="Stack of file folders">
              <a:extLst>
                <a:ext uri="{FF2B5EF4-FFF2-40B4-BE49-F238E27FC236}">
                  <a16:creationId xmlns:a16="http://schemas.microsoft.com/office/drawing/2014/main" id="{4FE08DDC-7E4D-70BE-2A6C-D32B8EA6DA8A}"/>
                </a:ext>
              </a:extLst>
            </p:cNvPr>
            <p:cNvPicPr>
              <a:picLocks noChangeAspect="1"/>
            </p:cNvPicPr>
            <p:nvPr/>
          </p:nvPicPr>
          <p:blipFill>
            <a:blip r:embed="rId27" cstate="print">
              <a:extLst>
                <a:ext uri="{28A0092B-C50C-407E-A947-70E740481C1C}">
                  <a14:useLocalDpi xmlns:a14="http://schemas.microsoft.com/office/drawing/2010/main" val="0"/>
                </a:ext>
              </a:extLst>
            </a:blip>
            <a:srcRect l="23134" r="23134"/>
            <a:stretch/>
          </p:blipFill>
          <p:spPr>
            <a:xfrm>
              <a:off x="-7258" y="0"/>
              <a:ext cx="1752600" cy="4887695"/>
            </a:xfrm>
            <a:prstGeom prst="rect">
              <a:avLst/>
            </a:prstGeom>
            <a:solidFill>
              <a:srgbClr val="FFFFFF"/>
            </a:solidFill>
          </p:spPr>
        </p:pic>
        <p:sp>
          <p:nvSpPr>
            <p:cNvPr id="1072" name="text">
              <a:extLst>
                <a:ext uri="{FF2B5EF4-FFF2-40B4-BE49-F238E27FC236}">
                  <a16:creationId xmlns:a16="http://schemas.microsoft.com/office/drawing/2014/main" id="{B8650BF8-B0D0-5FC7-7B94-B25F7BCD3E33}"/>
                </a:ext>
              </a:extLst>
            </p:cNvPr>
            <p:cNvSpPr/>
            <p:nvPr/>
          </p:nvSpPr>
          <p:spPr>
            <a:xfrm>
              <a:off x="-31296" y="4333697"/>
              <a:ext cx="1773010" cy="553998"/>
            </a:xfrm>
            <a:prstGeom prst="rect">
              <a:avLst/>
            </a:prstGeom>
            <a:solidFill>
              <a:srgbClr val="031417">
                <a:alpha val="69804"/>
              </a:srgb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TEXT</a:t>
              </a:r>
            </a:p>
          </p:txBody>
        </p:sp>
        <p:cxnSp>
          <p:nvCxnSpPr>
            <p:cNvPr id="1073" name="Straight Connector 1072">
              <a:extLst>
                <a:ext uri="{FF2B5EF4-FFF2-40B4-BE49-F238E27FC236}">
                  <a16:creationId xmlns:a16="http://schemas.microsoft.com/office/drawing/2014/main" id="{5C19E8EC-0D3B-A3EE-C354-8A057BCC83D3}"/>
                </a:ext>
              </a:extLst>
            </p:cNvPr>
            <p:cNvCxnSpPr/>
            <p:nvPr/>
          </p:nvCxnSpPr>
          <p:spPr>
            <a:xfrm>
              <a:off x="1741714"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7917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70"/>
                                        </p:tgtEl>
                                        <p:attrNameLst>
                                          <p:attrName>style.visibility</p:attrName>
                                        </p:attrNameLst>
                                      </p:cBhvr>
                                      <p:to>
                                        <p:strVal val="visible"/>
                                      </p:to>
                                    </p:set>
                                    <p:animEffect transition="in" filter="wipe(up)">
                                      <p:cBhvr>
                                        <p:cTn id="7" dur="250"/>
                                        <p:tgtEl>
                                          <p:spTgt spid="107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50"/>
                                        <p:tgtEl>
                                          <p:spTgt spid="102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250"/>
                                        <p:tgtEl>
                                          <p:spTgt spid="1027"/>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25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66"/>
                                        </p:tgtEl>
                                        <p:attrNameLst>
                                          <p:attrName>style.visibility</p:attrName>
                                        </p:attrNameLst>
                                      </p:cBhvr>
                                      <p:to>
                                        <p:strVal val="visible"/>
                                      </p:to>
                                    </p:set>
                                    <p:animEffect transition="in" filter="wipe(up)">
                                      <p:cBhvr>
                                        <p:cTn id="24" dur="250"/>
                                        <p:tgtEl>
                                          <p:spTgt spid="1066"/>
                                        </p:tgtEl>
                                      </p:cBhvr>
                                    </p:animEffect>
                                  </p:childTnLst>
                                </p:cTn>
                              </p:par>
                            </p:childTnLst>
                          </p:cTn>
                        </p:par>
                        <p:par>
                          <p:cTn id="25" fill="hold">
                            <p:stCondLst>
                              <p:cond delay="250"/>
                            </p:stCondLst>
                            <p:childTnLst>
                              <p:par>
                                <p:cTn id="26" presetID="10" presetClass="entr" presetSubtype="0" fill="hold" grpId="0" nodeType="after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fade">
                                      <p:cBhvr>
                                        <p:cTn id="28" dur="250"/>
                                        <p:tgtEl>
                                          <p:spTgt spid="1029"/>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250"/>
                                        <p:tgtEl>
                                          <p:spTgt spid="1030"/>
                                        </p:tgtEl>
                                      </p:cBhvr>
                                    </p:animEffect>
                                  </p:childTnLst>
                                </p:cTn>
                              </p:par>
                            </p:childTnLst>
                          </p:cTn>
                        </p:par>
                        <p:par>
                          <p:cTn id="33" fill="hold">
                            <p:stCondLst>
                              <p:cond delay="750"/>
                            </p:stCondLst>
                            <p:childTnLst>
                              <p:par>
                                <p:cTn id="34" presetID="10" presetClass="entr" presetSubtype="0" fill="hold" grpId="0" nodeType="afterEffect">
                                  <p:stCondLst>
                                    <p:cond delay="0"/>
                                  </p:stCondLst>
                                  <p:childTnLst>
                                    <p:set>
                                      <p:cBhvr>
                                        <p:cTn id="35" dur="1" fill="hold">
                                          <p:stCondLst>
                                            <p:cond delay="0"/>
                                          </p:stCondLst>
                                        </p:cTn>
                                        <p:tgtEl>
                                          <p:spTgt spid="1031"/>
                                        </p:tgtEl>
                                        <p:attrNameLst>
                                          <p:attrName>style.visibility</p:attrName>
                                        </p:attrNameLst>
                                      </p:cBhvr>
                                      <p:to>
                                        <p:strVal val="visible"/>
                                      </p:to>
                                    </p:set>
                                    <p:animEffect transition="in" filter="fade">
                                      <p:cBhvr>
                                        <p:cTn id="36" dur="250"/>
                                        <p:tgtEl>
                                          <p:spTgt spid="10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062"/>
                                        </p:tgtEl>
                                        <p:attrNameLst>
                                          <p:attrName>style.visibility</p:attrName>
                                        </p:attrNameLst>
                                      </p:cBhvr>
                                      <p:to>
                                        <p:strVal val="visible"/>
                                      </p:to>
                                    </p:set>
                                    <p:animEffect transition="in" filter="wipe(up)">
                                      <p:cBhvr>
                                        <p:cTn id="41" dur="250"/>
                                        <p:tgtEl>
                                          <p:spTgt spid="1062"/>
                                        </p:tgtEl>
                                      </p:cBhvr>
                                    </p:animEffect>
                                  </p:childTnLst>
                                </p:cTn>
                              </p:par>
                            </p:childTnLst>
                          </p:cTn>
                        </p:par>
                        <p:par>
                          <p:cTn id="42" fill="hold">
                            <p:stCondLst>
                              <p:cond delay="250"/>
                            </p:stCondLst>
                            <p:childTnLst>
                              <p:par>
                                <p:cTn id="43" presetID="10" presetClass="entr" presetSubtype="0" fill="hold" grpId="0" nodeType="afterEffect">
                                  <p:stCondLst>
                                    <p:cond delay="0"/>
                                  </p:stCondLst>
                                  <p:childTnLst>
                                    <p:set>
                                      <p:cBhvr>
                                        <p:cTn id="44" dur="1" fill="hold">
                                          <p:stCondLst>
                                            <p:cond delay="0"/>
                                          </p:stCondLst>
                                        </p:cTn>
                                        <p:tgtEl>
                                          <p:spTgt spid="1032"/>
                                        </p:tgtEl>
                                        <p:attrNameLst>
                                          <p:attrName>style.visibility</p:attrName>
                                        </p:attrNameLst>
                                      </p:cBhvr>
                                      <p:to>
                                        <p:strVal val="visible"/>
                                      </p:to>
                                    </p:set>
                                    <p:animEffect transition="in" filter="fade">
                                      <p:cBhvr>
                                        <p:cTn id="45" dur="250"/>
                                        <p:tgtEl>
                                          <p:spTgt spid="103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033"/>
                                        </p:tgtEl>
                                        <p:attrNameLst>
                                          <p:attrName>style.visibility</p:attrName>
                                        </p:attrNameLst>
                                      </p:cBhvr>
                                      <p:to>
                                        <p:strVal val="visible"/>
                                      </p:to>
                                    </p:set>
                                    <p:animEffect transition="in" filter="fade">
                                      <p:cBhvr>
                                        <p:cTn id="49" dur="250"/>
                                        <p:tgtEl>
                                          <p:spTgt spid="1033"/>
                                        </p:tgtEl>
                                      </p:cBhvr>
                                    </p:animEffect>
                                  </p:childTnLst>
                                </p:cTn>
                              </p:par>
                            </p:childTnLst>
                          </p:cTn>
                        </p:par>
                        <p:par>
                          <p:cTn id="50" fill="hold">
                            <p:stCondLst>
                              <p:cond delay="750"/>
                            </p:stCondLst>
                            <p:childTnLst>
                              <p:par>
                                <p:cTn id="51" presetID="10" presetClass="entr" presetSubtype="0" fill="hold" grpId="0" nodeType="afterEffect">
                                  <p:stCondLst>
                                    <p:cond delay="0"/>
                                  </p:stCondLst>
                                  <p:childTnLst>
                                    <p:set>
                                      <p:cBhvr>
                                        <p:cTn id="52" dur="1" fill="hold">
                                          <p:stCondLst>
                                            <p:cond delay="0"/>
                                          </p:stCondLst>
                                        </p:cTn>
                                        <p:tgtEl>
                                          <p:spTgt spid="1034"/>
                                        </p:tgtEl>
                                        <p:attrNameLst>
                                          <p:attrName>style.visibility</p:attrName>
                                        </p:attrNameLst>
                                      </p:cBhvr>
                                      <p:to>
                                        <p:strVal val="visible"/>
                                      </p:to>
                                    </p:set>
                                    <p:animEffect transition="in" filter="fade">
                                      <p:cBhvr>
                                        <p:cTn id="53" dur="250"/>
                                        <p:tgtEl>
                                          <p:spTgt spid="10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58"/>
                                        </p:tgtEl>
                                        <p:attrNameLst>
                                          <p:attrName>style.visibility</p:attrName>
                                        </p:attrNameLst>
                                      </p:cBhvr>
                                      <p:to>
                                        <p:strVal val="visible"/>
                                      </p:to>
                                    </p:set>
                                    <p:animEffect transition="in" filter="wipe(up)">
                                      <p:cBhvr>
                                        <p:cTn id="58" dur="250"/>
                                        <p:tgtEl>
                                          <p:spTgt spid="1058"/>
                                        </p:tgtEl>
                                      </p:cBhvr>
                                    </p:animEffect>
                                  </p:childTnLst>
                                </p:cTn>
                              </p:par>
                            </p:childTnLst>
                          </p:cTn>
                        </p:par>
                        <p:par>
                          <p:cTn id="59" fill="hold">
                            <p:stCondLst>
                              <p:cond delay="250"/>
                            </p:stCondLst>
                            <p:childTnLst>
                              <p:par>
                                <p:cTn id="60" presetID="10" presetClass="entr" presetSubtype="0" fill="hold" grpId="0" nodeType="afterEffect">
                                  <p:stCondLst>
                                    <p:cond delay="0"/>
                                  </p:stCondLst>
                                  <p:childTnLst>
                                    <p:set>
                                      <p:cBhvr>
                                        <p:cTn id="61" dur="1" fill="hold">
                                          <p:stCondLst>
                                            <p:cond delay="0"/>
                                          </p:stCondLst>
                                        </p:cTn>
                                        <p:tgtEl>
                                          <p:spTgt spid="1035"/>
                                        </p:tgtEl>
                                        <p:attrNameLst>
                                          <p:attrName>style.visibility</p:attrName>
                                        </p:attrNameLst>
                                      </p:cBhvr>
                                      <p:to>
                                        <p:strVal val="visible"/>
                                      </p:to>
                                    </p:set>
                                    <p:animEffect transition="in" filter="fade">
                                      <p:cBhvr>
                                        <p:cTn id="62" dur="250"/>
                                        <p:tgtEl>
                                          <p:spTgt spid="1035"/>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fade">
                                      <p:cBhvr>
                                        <p:cTn id="66" dur="250"/>
                                        <p:tgtEl>
                                          <p:spTgt spid="1036"/>
                                        </p:tgtEl>
                                      </p:cBhvr>
                                    </p:animEffect>
                                  </p:childTnLst>
                                </p:cTn>
                              </p:par>
                            </p:childTnLst>
                          </p:cTn>
                        </p:par>
                        <p:par>
                          <p:cTn id="67" fill="hold">
                            <p:stCondLst>
                              <p:cond delay="750"/>
                            </p:stCondLst>
                            <p:childTnLst>
                              <p:par>
                                <p:cTn id="68" presetID="10" presetClass="entr" presetSubtype="0" fill="hold" grpId="0" nodeType="afterEffect">
                                  <p:stCondLst>
                                    <p:cond delay="0"/>
                                  </p:stCondLst>
                                  <p:childTnLst>
                                    <p:set>
                                      <p:cBhvr>
                                        <p:cTn id="69" dur="1" fill="hold">
                                          <p:stCondLst>
                                            <p:cond delay="0"/>
                                          </p:stCondLst>
                                        </p:cTn>
                                        <p:tgtEl>
                                          <p:spTgt spid="1037"/>
                                        </p:tgtEl>
                                        <p:attrNameLst>
                                          <p:attrName>style.visibility</p:attrName>
                                        </p:attrNameLst>
                                      </p:cBhvr>
                                      <p:to>
                                        <p:strVal val="visible"/>
                                      </p:to>
                                    </p:set>
                                    <p:animEffect transition="in" filter="fade">
                                      <p:cBhvr>
                                        <p:cTn id="70" dur="250"/>
                                        <p:tgtEl>
                                          <p:spTgt spid="103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054"/>
                                        </p:tgtEl>
                                        <p:attrNameLst>
                                          <p:attrName>style.visibility</p:attrName>
                                        </p:attrNameLst>
                                      </p:cBhvr>
                                      <p:to>
                                        <p:strVal val="visible"/>
                                      </p:to>
                                    </p:set>
                                    <p:animEffect transition="in" filter="wipe(up)">
                                      <p:cBhvr>
                                        <p:cTn id="75" dur="250"/>
                                        <p:tgtEl>
                                          <p:spTgt spid="1054"/>
                                        </p:tgtEl>
                                      </p:cBhvr>
                                    </p:animEffect>
                                  </p:childTnLst>
                                </p:cTn>
                              </p:par>
                            </p:childTnLst>
                          </p:cTn>
                        </p:par>
                        <p:par>
                          <p:cTn id="76" fill="hold">
                            <p:stCondLst>
                              <p:cond delay="250"/>
                            </p:stCondLst>
                            <p:childTnLst>
                              <p:par>
                                <p:cTn id="77" presetID="10" presetClass="entr" presetSubtype="0" fill="hold" grpId="0" nodeType="afterEffect">
                                  <p:stCondLst>
                                    <p:cond delay="0"/>
                                  </p:stCondLst>
                                  <p:childTnLst>
                                    <p:set>
                                      <p:cBhvr>
                                        <p:cTn id="78" dur="1" fill="hold">
                                          <p:stCondLst>
                                            <p:cond delay="0"/>
                                          </p:stCondLst>
                                        </p:cTn>
                                        <p:tgtEl>
                                          <p:spTgt spid="1038"/>
                                        </p:tgtEl>
                                        <p:attrNameLst>
                                          <p:attrName>style.visibility</p:attrName>
                                        </p:attrNameLst>
                                      </p:cBhvr>
                                      <p:to>
                                        <p:strVal val="visible"/>
                                      </p:to>
                                    </p:set>
                                    <p:animEffect transition="in" filter="fade">
                                      <p:cBhvr>
                                        <p:cTn id="79" dur="250"/>
                                        <p:tgtEl>
                                          <p:spTgt spid="1038"/>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039"/>
                                        </p:tgtEl>
                                        <p:attrNameLst>
                                          <p:attrName>style.visibility</p:attrName>
                                        </p:attrNameLst>
                                      </p:cBhvr>
                                      <p:to>
                                        <p:strVal val="visible"/>
                                      </p:to>
                                    </p:set>
                                    <p:animEffect transition="in" filter="fade">
                                      <p:cBhvr>
                                        <p:cTn id="83" dur="250"/>
                                        <p:tgtEl>
                                          <p:spTgt spid="1039"/>
                                        </p:tgtEl>
                                      </p:cBhvr>
                                    </p:animEffect>
                                  </p:childTnLst>
                                </p:cTn>
                              </p:par>
                            </p:childTnLst>
                          </p:cTn>
                        </p:par>
                        <p:par>
                          <p:cTn id="84" fill="hold">
                            <p:stCondLst>
                              <p:cond delay="750"/>
                            </p:stCondLst>
                            <p:childTnLst>
                              <p:par>
                                <p:cTn id="85" presetID="10" presetClass="entr" presetSubtype="0" fill="hold" grpId="0" nodeType="afterEffect">
                                  <p:stCondLst>
                                    <p:cond delay="0"/>
                                  </p:stCondLst>
                                  <p:childTnLst>
                                    <p:set>
                                      <p:cBhvr>
                                        <p:cTn id="86" dur="1" fill="hold">
                                          <p:stCondLst>
                                            <p:cond delay="0"/>
                                          </p:stCondLst>
                                        </p:cTn>
                                        <p:tgtEl>
                                          <p:spTgt spid="1040"/>
                                        </p:tgtEl>
                                        <p:attrNameLst>
                                          <p:attrName>style.visibility</p:attrName>
                                        </p:attrNameLst>
                                      </p:cBhvr>
                                      <p:to>
                                        <p:strVal val="visible"/>
                                      </p:to>
                                    </p:set>
                                    <p:animEffect transition="in" filter="fade">
                                      <p:cBhvr>
                                        <p:cTn id="87" dur="250"/>
                                        <p:tgtEl>
                                          <p:spTgt spid="104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050"/>
                                        </p:tgtEl>
                                        <p:attrNameLst>
                                          <p:attrName>style.visibility</p:attrName>
                                        </p:attrNameLst>
                                      </p:cBhvr>
                                      <p:to>
                                        <p:strVal val="visible"/>
                                      </p:to>
                                    </p:set>
                                    <p:animEffect transition="in" filter="wipe(up)">
                                      <p:cBhvr>
                                        <p:cTn id="92" dur="250"/>
                                        <p:tgtEl>
                                          <p:spTgt spid="1050"/>
                                        </p:tgtEl>
                                      </p:cBhvr>
                                    </p:animEffect>
                                  </p:childTnLst>
                                </p:cTn>
                              </p:par>
                            </p:childTnLst>
                          </p:cTn>
                        </p:par>
                        <p:par>
                          <p:cTn id="93" fill="hold">
                            <p:stCondLst>
                              <p:cond delay="250"/>
                            </p:stCondLst>
                            <p:childTnLst>
                              <p:par>
                                <p:cTn id="94" presetID="10" presetClass="entr" presetSubtype="0" fill="hold" grpId="0" nodeType="afterEffect">
                                  <p:stCondLst>
                                    <p:cond delay="0"/>
                                  </p:stCondLst>
                                  <p:childTnLst>
                                    <p:set>
                                      <p:cBhvr>
                                        <p:cTn id="95" dur="1" fill="hold">
                                          <p:stCondLst>
                                            <p:cond delay="0"/>
                                          </p:stCondLst>
                                        </p:cTn>
                                        <p:tgtEl>
                                          <p:spTgt spid="1041"/>
                                        </p:tgtEl>
                                        <p:attrNameLst>
                                          <p:attrName>style.visibility</p:attrName>
                                        </p:attrNameLst>
                                      </p:cBhvr>
                                      <p:to>
                                        <p:strVal val="visible"/>
                                      </p:to>
                                    </p:set>
                                    <p:animEffect transition="in" filter="fade">
                                      <p:cBhvr>
                                        <p:cTn id="96" dur="250"/>
                                        <p:tgtEl>
                                          <p:spTgt spid="1041"/>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1042"/>
                                        </p:tgtEl>
                                        <p:attrNameLst>
                                          <p:attrName>style.visibility</p:attrName>
                                        </p:attrNameLst>
                                      </p:cBhvr>
                                      <p:to>
                                        <p:strVal val="visible"/>
                                      </p:to>
                                    </p:set>
                                    <p:animEffect transition="in" filter="fade">
                                      <p:cBhvr>
                                        <p:cTn id="100" dur="250"/>
                                        <p:tgtEl>
                                          <p:spTgt spid="1042"/>
                                        </p:tgtEl>
                                      </p:cBhvr>
                                    </p:animEffect>
                                  </p:childTnLst>
                                </p:cTn>
                              </p:par>
                            </p:childTnLst>
                          </p:cTn>
                        </p:par>
                        <p:par>
                          <p:cTn id="101" fill="hold">
                            <p:stCondLst>
                              <p:cond delay="750"/>
                            </p:stCondLst>
                            <p:childTnLst>
                              <p:par>
                                <p:cTn id="102" presetID="10" presetClass="entr" presetSubtype="0" fill="hold" grpId="0" nodeType="afterEffect">
                                  <p:stCondLst>
                                    <p:cond delay="0"/>
                                  </p:stCondLst>
                                  <p:childTnLst>
                                    <p:set>
                                      <p:cBhvr>
                                        <p:cTn id="103" dur="1" fill="hold">
                                          <p:stCondLst>
                                            <p:cond delay="0"/>
                                          </p:stCondLst>
                                        </p:cTn>
                                        <p:tgtEl>
                                          <p:spTgt spid="1043"/>
                                        </p:tgtEl>
                                        <p:attrNameLst>
                                          <p:attrName>style.visibility</p:attrName>
                                        </p:attrNameLst>
                                      </p:cBhvr>
                                      <p:to>
                                        <p:strVal val="visible"/>
                                      </p:to>
                                    </p:set>
                                    <p:animEffect transition="in" filter="fade">
                                      <p:cBhvr>
                                        <p:cTn id="104" dur="250"/>
                                        <p:tgtEl>
                                          <p:spTgt spid="104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1047"/>
                                        </p:tgtEl>
                                        <p:attrNameLst>
                                          <p:attrName>style.visibility</p:attrName>
                                        </p:attrNameLst>
                                      </p:cBhvr>
                                      <p:to>
                                        <p:strVal val="visible"/>
                                      </p:to>
                                    </p:set>
                                    <p:animEffect transition="in" filter="wipe(up)">
                                      <p:cBhvr>
                                        <p:cTn id="109" dur="250"/>
                                        <p:tgtEl>
                                          <p:spTgt spid="1047"/>
                                        </p:tgtEl>
                                      </p:cBhvr>
                                    </p:animEffect>
                                  </p:childTnLst>
                                </p:cTn>
                              </p:par>
                            </p:childTnLst>
                          </p:cTn>
                        </p:par>
                        <p:par>
                          <p:cTn id="110" fill="hold">
                            <p:stCondLst>
                              <p:cond delay="250"/>
                            </p:stCondLst>
                            <p:childTnLst>
                              <p:par>
                                <p:cTn id="111" presetID="10" presetClass="entr" presetSubtype="0" fill="hold" grpId="0" nodeType="afterEffect">
                                  <p:stCondLst>
                                    <p:cond delay="0"/>
                                  </p:stCondLst>
                                  <p:childTnLst>
                                    <p:set>
                                      <p:cBhvr>
                                        <p:cTn id="112" dur="1" fill="hold">
                                          <p:stCondLst>
                                            <p:cond delay="0"/>
                                          </p:stCondLst>
                                        </p:cTn>
                                        <p:tgtEl>
                                          <p:spTgt spid="1044"/>
                                        </p:tgtEl>
                                        <p:attrNameLst>
                                          <p:attrName>style.visibility</p:attrName>
                                        </p:attrNameLst>
                                      </p:cBhvr>
                                      <p:to>
                                        <p:strVal val="visible"/>
                                      </p:to>
                                    </p:set>
                                    <p:animEffect transition="in" filter="fade">
                                      <p:cBhvr>
                                        <p:cTn id="113" dur="250"/>
                                        <p:tgtEl>
                                          <p:spTgt spid="1044"/>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1045"/>
                                        </p:tgtEl>
                                        <p:attrNameLst>
                                          <p:attrName>style.visibility</p:attrName>
                                        </p:attrNameLst>
                                      </p:cBhvr>
                                      <p:to>
                                        <p:strVal val="visible"/>
                                      </p:to>
                                    </p:set>
                                    <p:animEffect transition="in" filter="fade">
                                      <p:cBhvr>
                                        <p:cTn id="117" dur="250"/>
                                        <p:tgtEl>
                                          <p:spTgt spid="1045"/>
                                        </p:tgtEl>
                                      </p:cBhvr>
                                    </p:animEffect>
                                  </p:childTnLst>
                                </p:cTn>
                              </p:par>
                            </p:childTnLst>
                          </p:cTn>
                        </p:par>
                        <p:par>
                          <p:cTn id="118" fill="hold">
                            <p:stCondLst>
                              <p:cond delay="750"/>
                            </p:stCondLst>
                            <p:childTnLst>
                              <p:par>
                                <p:cTn id="119" presetID="10" presetClass="entr" presetSubtype="0" fill="hold" grpId="0" nodeType="afterEffect">
                                  <p:stCondLst>
                                    <p:cond delay="0"/>
                                  </p:stCondLst>
                                  <p:childTnLst>
                                    <p:set>
                                      <p:cBhvr>
                                        <p:cTn id="120" dur="1" fill="hold">
                                          <p:stCondLst>
                                            <p:cond delay="0"/>
                                          </p:stCondLst>
                                        </p:cTn>
                                        <p:tgtEl>
                                          <p:spTgt spid="1046"/>
                                        </p:tgtEl>
                                        <p:attrNameLst>
                                          <p:attrName>style.visibility</p:attrName>
                                        </p:attrNameLst>
                                      </p:cBhvr>
                                      <p:to>
                                        <p:strVal val="visible"/>
                                      </p:to>
                                    </p:set>
                                    <p:animEffect transition="in" filter="fade">
                                      <p:cBhvr>
                                        <p:cTn id="121" dur="25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P spid="1028"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57DCEDD-AC7A-59B4-48C5-6A22822076EA}"/>
              </a:ext>
            </a:extLst>
          </p:cNvPr>
          <p:cNvSpPr txBox="1">
            <a:spLocks/>
          </p:cNvSpPr>
          <p:nvPr/>
        </p:nvSpPr>
        <p:spPr bwMode="auto">
          <a:xfrm>
            <a:off x="0" y="0"/>
            <a:ext cx="9813839" cy="795130"/>
          </a:xfrm>
          <a:prstGeom prst="rect">
            <a:avLst/>
          </a:prstGeom>
          <a:noFill/>
          <a:ln w="9525">
            <a:noFill/>
            <a:miter lim="800000"/>
            <a:headEnd/>
            <a:tailEnd/>
          </a:ln>
          <a:effectLst/>
        </p:spPr>
        <p:txBody>
          <a:bodyPr vert="horz" wrap="square" lIns="396000" tIns="45720" rIns="91440" bIns="45720" numCol="1" anchor="ctr" anchorCtr="0" compatLnSpc="1">
            <a:prstTxWarp prst="textNoShape">
              <a:avLst/>
            </a:prstTxWarp>
          </a:bodyPr>
          <a:lstStyle>
            <a:lvl1pPr algn="ctr" rtl="0" eaLnBrk="1" fontAlgn="base" hangingPunct="1">
              <a:spcBef>
                <a:spcPct val="0"/>
              </a:spcBef>
              <a:spcAft>
                <a:spcPct val="0"/>
              </a:spcAft>
              <a:defRPr lang="en-US"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Tahoma"/>
                <a:ea typeface="+mj-ea"/>
                <a:cs typeface="+mj-cs"/>
              </a:rPr>
              <a:t>ELI5</a:t>
            </a:r>
            <a:r>
              <a:rPr kumimoji="0" lang="en-US" sz="2400" b="1" i="0" u="none" strike="noStrike" kern="0" cap="none" spc="0" normalizeH="0" baseline="0" noProof="0" dirty="0">
                <a:ln>
                  <a:noFill/>
                </a:ln>
                <a:solidFill>
                  <a:srgbClr val="FFFFFF"/>
                </a:solidFill>
                <a:effectLst/>
                <a:uLnTx/>
                <a:uFillTx/>
                <a:latin typeface="Tahoma"/>
                <a:ea typeface="+mj-ea"/>
                <a:cs typeface="+mj-cs"/>
              </a:rPr>
              <a:t>: What is Generative AI?</a:t>
            </a:r>
          </a:p>
        </p:txBody>
      </p:sp>
      <p:pic>
        <p:nvPicPr>
          <p:cNvPr id="5" name="Picture 4">
            <a:extLst>
              <a:ext uri="{FF2B5EF4-FFF2-40B4-BE49-F238E27FC236}">
                <a16:creationId xmlns:a16="http://schemas.microsoft.com/office/drawing/2014/main" id="{B0223B7B-3D0E-3334-80A6-16FFE7EBB7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59" t="16294" r="33021" b="18477"/>
          <a:stretch/>
        </p:blipFill>
        <p:spPr>
          <a:xfrm flipH="1" flipV="1">
            <a:off x="4016406" y="1178125"/>
            <a:ext cx="4159188" cy="4159188"/>
          </a:xfrm>
          <a:prstGeom prst="ellipse">
            <a:avLst/>
          </a:prstGeom>
          <a:solidFill>
            <a:srgbClr val="000000"/>
          </a:solidFill>
        </p:spPr>
      </p:pic>
      <p:sp>
        <p:nvSpPr>
          <p:cNvPr id="6" name="Speech Bubble: Oval 5">
            <a:extLst>
              <a:ext uri="{FF2B5EF4-FFF2-40B4-BE49-F238E27FC236}">
                <a16:creationId xmlns:a16="http://schemas.microsoft.com/office/drawing/2014/main" id="{57FCA869-FE87-AE79-8C2E-F898E65ADD8C}"/>
              </a:ext>
            </a:extLst>
          </p:cNvPr>
          <p:cNvSpPr/>
          <p:nvPr/>
        </p:nvSpPr>
        <p:spPr>
          <a:xfrm>
            <a:off x="6480895" y="4729572"/>
            <a:ext cx="2176088" cy="1233905"/>
          </a:xfrm>
          <a:prstGeom prst="wedgeEllipseCallout">
            <a:avLst>
              <a:gd name="adj1" fmla="val -40712"/>
              <a:gd name="adj2" fmla="val -67509"/>
            </a:avLst>
          </a:prstGeom>
          <a:solidFill>
            <a:srgbClr val="FFCA28"/>
          </a:solidFill>
          <a:ln w="38100">
            <a:solidFill>
              <a:srgbClr val="FFFFFF"/>
            </a:solidFill>
          </a:ln>
          <a:effectLst>
            <a:glow rad="279400">
              <a:srgbClr val="000000">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Feed me!</a:t>
            </a:r>
          </a:p>
        </p:txBody>
      </p:sp>
      <p:sp>
        <p:nvSpPr>
          <p:cNvPr id="7" name="TextBox 6">
            <a:extLst>
              <a:ext uri="{FF2B5EF4-FFF2-40B4-BE49-F238E27FC236}">
                <a16:creationId xmlns:a16="http://schemas.microsoft.com/office/drawing/2014/main" id="{8475952C-9079-AD47-4D5E-C802A671A747}"/>
              </a:ext>
            </a:extLst>
          </p:cNvPr>
          <p:cNvSpPr txBox="1"/>
          <p:nvPr/>
        </p:nvSpPr>
        <p:spPr>
          <a:xfrm>
            <a:off x="312581" y="1699591"/>
            <a:ext cx="351673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D1A32"/>
                </a:solidFill>
                <a:effectLst/>
                <a:uLnTx/>
                <a:uFillTx/>
                <a:latin typeface="Calibri" panose="020F0502020204030204" pitchFamily="34" charset="0"/>
                <a:ea typeface="+mn-ea"/>
                <a:cs typeface="Calibri" panose="020F0502020204030204" pitchFamily="34" charset="0"/>
              </a:rPr>
              <a:t>Quantity</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of data (fuel)</a:t>
            </a:r>
          </a:p>
        </p:txBody>
      </p:sp>
    </p:spTree>
    <p:extLst>
      <p:ext uri="{BB962C8B-B14F-4D97-AF65-F5344CB8AC3E}">
        <p14:creationId xmlns:p14="http://schemas.microsoft.com/office/powerpoint/2010/main" val="12426442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
                                        <p:tgtEl>
                                          <p:spTgt spid="6"/>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6F5F0"/>
        </a:solidFill>
        <a:effectLst/>
      </p:bgPr>
    </p:bg>
    <p:spTree>
      <p:nvGrpSpPr>
        <p:cNvPr id="1" name=""/>
        <p:cNvGrpSpPr/>
        <p:nvPr/>
      </p:nvGrpSpPr>
      <p:grpSpPr>
        <a:xfrm>
          <a:off x="0" y="0"/>
          <a:ext cx="0" cy="0"/>
          <a:chOff x="0" y="0"/>
          <a:chExt cx="0" cy="0"/>
        </a:xfrm>
      </p:grpSpPr>
      <p:pic>
        <p:nvPicPr>
          <p:cNvPr id="4" name="Picture 3" descr="A diagram of machine learning&#10;&#10;Description automatically generated">
            <a:extLst>
              <a:ext uri="{FF2B5EF4-FFF2-40B4-BE49-F238E27FC236}">
                <a16:creationId xmlns:a16="http://schemas.microsoft.com/office/drawing/2014/main" id="{4B151DB9-448C-4E4E-DB42-8709E621E4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6227" y="181429"/>
            <a:ext cx="7257144" cy="6676571"/>
          </a:xfrm>
          <a:prstGeom prst="rect">
            <a:avLst/>
          </a:prstGeom>
        </p:spPr>
      </p:pic>
      <p:sp>
        <p:nvSpPr>
          <p:cNvPr id="5" name="TextBox 4">
            <a:extLst>
              <a:ext uri="{FF2B5EF4-FFF2-40B4-BE49-F238E27FC236}">
                <a16:creationId xmlns:a16="http://schemas.microsoft.com/office/drawing/2014/main" id="{6BFB66ED-666D-0FE3-C805-7442D1B3DCAB}"/>
              </a:ext>
            </a:extLst>
          </p:cNvPr>
          <p:cNvSpPr txBox="1"/>
          <p:nvPr/>
        </p:nvSpPr>
        <p:spPr>
          <a:xfrm>
            <a:off x="867952" y="2020223"/>
            <a:ext cx="3428275" cy="2585323"/>
          </a:xfrm>
          <a:prstGeom prst="rect">
            <a:avLst/>
          </a:prstGeom>
          <a:noFill/>
        </p:spPr>
        <p:txBody>
          <a:bodyPr wrap="square" rtlCol="0">
            <a:spAutoFit/>
          </a:bodyPr>
          <a:lstStyle/>
          <a:p>
            <a:pPr algn="ctr"/>
            <a:r>
              <a:rPr lang="en-US" sz="5400" b="1" dirty="0">
                <a:solidFill>
                  <a:srgbClr val="568693"/>
                </a:solidFill>
                <a:latin typeface="Calibri" panose="020F0502020204030204" pitchFamily="34" charset="0"/>
                <a:cs typeface="Calibri" panose="020F0502020204030204" pitchFamily="34" charset="0"/>
              </a:rPr>
              <a:t>Explain Like I’m 5: What is AI?</a:t>
            </a:r>
          </a:p>
        </p:txBody>
      </p:sp>
      <p:sp>
        <p:nvSpPr>
          <p:cNvPr id="6" name="Rectangle: Rounded Corners 5">
            <a:extLst>
              <a:ext uri="{FF2B5EF4-FFF2-40B4-BE49-F238E27FC236}">
                <a16:creationId xmlns:a16="http://schemas.microsoft.com/office/drawing/2014/main" id="{DE40A1D1-2483-265C-A6E3-78A764F2AEF5}"/>
              </a:ext>
            </a:extLst>
          </p:cNvPr>
          <p:cNvSpPr/>
          <p:nvPr/>
        </p:nvSpPr>
        <p:spPr bwMode="auto">
          <a:xfrm>
            <a:off x="1943460" y="1320799"/>
            <a:ext cx="1277258" cy="522515"/>
          </a:xfrm>
          <a:prstGeom prst="roundRect">
            <a:avLst/>
          </a:prstGeom>
          <a:solidFill>
            <a:schemeClr val="tx1"/>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PART 1</a:t>
            </a:r>
          </a:p>
        </p:txBody>
      </p:sp>
    </p:spTree>
    <p:extLst>
      <p:ext uri="{BB962C8B-B14F-4D97-AF65-F5344CB8AC3E}">
        <p14:creationId xmlns:p14="http://schemas.microsoft.com/office/powerpoint/2010/main" val="83194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AE9BFE-BF0D-5388-9129-33B10D5DD499}"/>
              </a:ext>
            </a:extLst>
          </p:cNvPr>
          <p:cNvSpPr txBox="1"/>
          <p:nvPr/>
        </p:nvSpPr>
        <p:spPr>
          <a:xfrm>
            <a:off x="312581" y="2431982"/>
            <a:ext cx="3290837" cy="523220"/>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Quality</a:t>
            </a:r>
            <a:r>
              <a:rPr lang="en-US" sz="2800" b="1" dirty="0">
                <a:latin typeface="Calibri" panose="020F0502020204030204" pitchFamily="34" charset="0"/>
                <a:cs typeface="Calibri" panose="020F0502020204030204" pitchFamily="34" charset="0"/>
              </a:rPr>
              <a:t> of data (fuel)</a:t>
            </a:r>
          </a:p>
        </p:txBody>
      </p:sp>
      <p:sp>
        <p:nvSpPr>
          <p:cNvPr id="13" name="TextBox 12">
            <a:extLst>
              <a:ext uri="{FF2B5EF4-FFF2-40B4-BE49-F238E27FC236}">
                <a16:creationId xmlns:a16="http://schemas.microsoft.com/office/drawing/2014/main" id="{6996239C-17CB-0634-7ABF-956B0BE2C5C6}"/>
              </a:ext>
            </a:extLst>
          </p:cNvPr>
          <p:cNvSpPr txBox="1"/>
          <p:nvPr/>
        </p:nvSpPr>
        <p:spPr>
          <a:xfrm>
            <a:off x="312581" y="1699591"/>
            <a:ext cx="3516732" cy="523220"/>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Quantity</a:t>
            </a:r>
            <a:r>
              <a:rPr lang="en-US" sz="2800" b="1" dirty="0">
                <a:latin typeface="Calibri" panose="020F0502020204030204" pitchFamily="34" charset="0"/>
                <a:cs typeface="Calibri" panose="020F0502020204030204" pitchFamily="34" charset="0"/>
              </a:rPr>
              <a:t> of data (fuel)</a:t>
            </a:r>
          </a:p>
        </p:txBody>
      </p:sp>
      <p:pic>
        <p:nvPicPr>
          <p:cNvPr id="10" name="Picture 9">
            <a:extLst>
              <a:ext uri="{FF2B5EF4-FFF2-40B4-BE49-F238E27FC236}">
                <a16:creationId xmlns:a16="http://schemas.microsoft.com/office/drawing/2014/main" id="{C25EBFD9-AD15-5AA6-8073-89AD17C26D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flipV="1">
            <a:off x="4016406" y="1178125"/>
            <a:ext cx="4159188" cy="4159188"/>
          </a:xfrm>
          <a:prstGeom prst="ellipse">
            <a:avLst/>
          </a:prstGeom>
          <a:solidFill>
            <a:srgbClr val="000000"/>
          </a:solidFill>
        </p:spPr>
      </p:pic>
      <p:sp>
        <p:nvSpPr>
          <p:cNvPr id="11" name="Speech Bubble: Oval 10">
            <a:extLst>
              <a:ext uri="{FF2B5EF4-FFF2-40B4-BE49-F238E27FC236}">
                <a16:creationId xmlns:a16="http://schemas.microsoft.com/office/drawing/2014/main" id="{C7304BBC-7DAD-BBAE-CD73-5E81C6AD9406}"/>
              </a:ext>
            </a:extLst>
          </p:cNvPr>
          <p:cNvSpPr/>
          <p:nvPr/>
        </p:nvSpPr>
        <p:spPr>
          <a:xfrm>
            <a:off x="6480895" y="4729572"/>
            <a:ext cx="2176088" cy="1233905"/>
          </a:xfrm>
          <a:prstGeom prst="wedgeEllipseCallout">
            <a:avLst>
              <a:gd name="adj1" fmla="val -40712"/>
              <a:gd name="adj2" fmla="val -67509"/>
            </a:avLst>
          </a:prstGeom>
          <a:solidFill>
            <a:srgbClr val="FFCA28"/>
          </a:solidFill>
          <a:ln w="38100">
            <a:solidFill>
              <a:srgbClr val="FFFFFF"/>
            </a:solidFill>
          </a:ln>
          <a:effectLst>
            <a:glow rad="279400">
              <a:srgbClr val="000000">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Feed me!</a:t>
            </a:r>
          </a:p>
        </p:txBody>
      </p:sp>
      <p:sp>
        <p:nvSpPr>
          <p:cNvPr id="4" name="Title 5">
            <a:extLst>
              <a:ext uri="{FF2B5EF4-FFF2-40B4-BE49-F238E27FC236}">
                <a16:creationId xmlns:a16="http://schemas.microsoft.com/office/drawing/2014/main" id="{D57DCEDD-AC7A-59B4-48C5-6A22822076EA}"/>
              </a:ext>
            </a:extLst>
          </p:cNvPr>
          <p:cNvSpPr txBox="1">
            <a:spLocks/>
          </p:cNvSpPr>
          <p:nvPr/>
        </p:nvSpPr>
        <p:spPr bwMode="auto">
          <a:xfrm>
            <a:off x="0" y="0"/>
            <a:ext cx="9813839" cy="795130"/>
          </a:xfrm>
          <a:prstGeom prst="rect">
            <a:avLst/>
          </a:prstGeom>
          <a:noFill/>
          <a:ln w="9525">
            <a:noFill/>
            <a:miter lim="800000"/>
            <a:headEnd/>
            <a:tailEnd/>
          </a:ln>
          <a:effectLst/>
        </p:spPr>
        <p:txBody>
          <a:bodyPr vert="horz" wrap="square" lIns="396000" tIns="45720" rIns="91440" bIns="45720" numCol="1" anchor="ctr" anchorCtr="0" compatLnSpc="1">
            <a:prstTxWarp prst="textNoShape">
              <a:avLst/>
            </a:prstTxWarp>
          </a:bodyPr>
          <a:lstStyle>
            <a:lvl1pPr algn="ctr" rtl="0" eaLnBrk="1" fontAlgn="base" hangingPunct="1">
              <a:spcBef>
                <a:spcPct val="0"/>
              </a:spcBef>
              <a:spcAft>
                <a:spcPct val="0"/>
              </a:spcAft>
              <a:defRPr lang="en-US"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Tahoma"/>
                <a:ea typeface="+mj-ea"/>
                <a:cs typeface="+mj-cs"/>
              </a:rPr>
              <a:t>ELI5: What is Generative AI?</a:t>
            </a:r>
            <a:endParaRPr kumimoji="0" lang="en-US" sz="2400" b="1" i="0" u="none" strike="noStrike" kern="0" cap="none" spc="0" normalizeH="0" baseline="0" noProof="0" dirty="0">
              <a:ln>
                <a:noFill/>
              </a:ln>
              <a:solidFill>
                <a:srgbClr val="FFFFFF"/>
              </a:solidFill>
              <a:effectLst/>
              <a:uLnTx/>
              <a:uFillTx/>
              <a:latin typeface="Tahoma"/>
              <a:ea typeface="+mj-ea"/>
              <a:cs typeface="+mj-cs"/>
            </a:endParaRPr>
          </a:p>
        </p:txBody>
      </p:sp>
      <p:pic>
        <p:nvPicPr>
          <p:cNvPr id="3" name="Picture 2">
            <a:extLst>
              <a:ext uri="{FF2B5EF4-FFF2-40B4-BE49-F238E27FC236}">
                <a16:creationId xmlns:a16="http://schemas.microsoft.com/office/drawing/2014/main" id="{E67F64E1-D69B-4912-F391-727DB56249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88459">
            <a:off x="6926795" y="785278"/>
            <a:ext cx="3954742" cy="5597212"/>
          </a:xfrm>
          <a:prstGeom prst="rect">
            <a:avLst/>
          </a:prstGeom>
          <a:effectLst>
            <a:glow rad="101600">
              <a:srgbClr val="000000">
                <a:alpha val="60000"/>
              </a:srgbClr>
            </a:glow>
          </a:effectLst>
        </p:spPr>
      </p:pic>
      <p:sp>
        <p:nvSpPr>
          <p:cNvPr id="9" name="Rectangle 8">
            <a:extLst>
              <a:ext uri="{FF2B5EF4-FFF2-40B4-BE49-F238E27FC236}">
                <a16:creationId xmlns:a16="http://schemas.microsoft.com/office/drawing/2014/main" id="{EB12BCA1-7427-26A0-040C-7CB161F81741}"/>
              </a:ext>
            </a:extLst>
          </p:cNvPr>
          <p:cNvSpPr/>
          <p:nvPr/>
        </p:nvSpPr>
        <p:spPr>
          <a:xfrm>
            <a:off x="815008" y="5290931"/>
            <a:ext cx="6094521" cy="858753"/>
          </a:xfrm>
          <a:prstGeom prst="rect">
            <a:avLst/>
          </a:prstGeom>
          <a:solidFill>
            <a:srgbClr val="36376E"/>
          </a:solidFill>
          <a:ln w="38100">
            <a:solidFill>
              <a:schemeClr val="tx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öhne"/>
                <a:ea typeface="+mn-ea"/>
                <a:cs typeface="+mn-cs"/>
              </a:rPr>
              <a:t>ChatGPT was trained on over 570 GB of text data, 8 million documents, and 11,000 books </a:t>
            </a:r>
            <a:r>
              <a:rPr kumimoji="0" lang="en-US" sz="1800" b="0" i="0" u="none" strike="noStrike" kern="1200" cap="none" spc="0" normalizeH="0" baseline="0" noProof="0" dirty="0">
                <a:ln>
                  <a:noFill/>
                </a:ln>
                <a:solidFill>
                  <a:srgbClr val="FFFFFF"/>
                </a:solidFill>
                <a:effectLst/>
                <a:uLnTx/>
                <a:uFillTx/>
                <a:latin typeface="open-sans"/>
                <a:ea typeface="+mn-ea"/>
                <a:cs typeface="+mn-cs"/>
              </a:rPr>
              <a:t>(over 300 billion words)</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FB256022-432A-3F99-A62F-69C3581585DC}"/>
              </a:ext>
            </a:extLst>
          </p:cNvPr>
          <p:cNvGrpSpPr/>
          <p:nvPr/>
        </p:nvGrpSpPr>
        <p:grpSpPr>
          <a:xfrm>
            <a:off x="815008" y="1121324"/>
            <a:ext cx="6094521" cy="4020833"/>
            <a:chOff x="1401151" y="879542"/>
            <a:chExt cx="7196749" cy="4748023"/>
          </a:xfrm>
        </p:grpSpPr>
        <p:sp>
          <p:nvSpPr>
            <p:cNvPr id="2" name="Speech Bubble: Rectangle 1">
              <a:extLst>
                <a:ext uri="{FF2B5EF4-FFF2-40B4-BE49-F238E27FC236}">
                  <a16:creationId xmlns:a16="http://schemas.microsoft.com/office/drawing/2014/main" id="{E1A21CD1-E829-4404-5921-222852998097}"/>
                </a:ext>
              </a:extLst>
            </p:cNvPr>
            <p:cNvSpPr/>
            <p:nvPr/>
          </p:nvSpPr>
          <p:spPr>
            <a:xfrm>
              <a:off x="1401151" y="879542"/>
              <a:ext cx="7196749" cy="4748023"/>
            </a:xfrm>
            <a:prstGeom prst="wedgeRectCallout">
              <a:avLst>
                <a:gd name="adj1" fmla="val 68282"/>
                <a:gd name="adj2" fmla="val -26967"/>
              </a:avLst>
            </a:prstGeom>
            <a:solidFill>
              <a:srgbClr val="FFFFFF"/>
            </a:solidFill>
            <a:ln w="57150">
              <a:solidFill>
                <a:srgbClr val="3E53AD"/>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 name="Picture 2">
              <a:extLst>
                <a:ext uri="{FF2B5EF4-FFF2-40B4-BE49-F238E27FC236}">
                  <a16:creationId xmlns:a16="http://schemas.microsoft.com/office/drawing/2014/main" id="{6A95A1FB-650E-F6CC-6ACB-B8D897408B2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572" t="-207" r="-1572" b="-1572"/>
            <a:stretch/>
          </p:blipFill>
          <p:spPr bwMode="auto">
            <a:xfrm>
              <a:off x="1634026" y="1006467"/>
              <a:ext cx="6759896" cy="4505547"/>
            </a:xfrm>
            <a:prstGeom prst="rect">
              <a:avLst/>
            </a:prstGeom>
            <a:solidFill>
              <a:srgbClr val="FFFFFF"/>
            </a:solidFill>
          </p:spPr>
        </p:pic>
      </p:grpSp>
    </p:spTree>
    <p:extLst>
      <p:ext uri="{BB962C8B-B14F-4D97-AF65-F5344CB8AC3E}">
        <p14:creationId xmlns:p14="http://schemas.microsoft.com/office/powerpoint/2010/main" val="230387906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250"/>
                                            <p:tgtEl>
                                              <p:spTgt spid="7"/>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par>
                                    <p:cTn id="23" presetID="2" presetClass="exit" presetSubtype="4" fill="hold" nodeType="withEffect">
                                      <p:stCondLst>
                                        <p:cond delay="10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0" nodeType="withEffect">
                                      <p:stCondLst>
                                        <p:cond delay="100"/>
                                      </p:stCondLst>
                                      <p:childTnLst>
                                        <p:animEffect transition="out" filter="fade">
                                          <p:cBhvr>
                                            <p:cTn id="28" dur="250"/>
                                            <p:tgtEl>
                                              <p:spTgt spid="11"/>
                                            </p:tgtEl>
                                          </p:cBhvr>
                                        </p:animEffect>
                                        <p:set>
                                          <p:cBhvr>
                                            <p:cTn id="29" dur="1" fill="hold">
                                              <p:stCondLst>
                                                <p:cond delay="249"/>
                                              </p:stCondLst>
                                            </p:cTn>
                                            <p:tgtEl>
                                              <p:spTgt spid="11"/>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par>
                                    <p:cTn id="34" presetID="8" presetClass="emph" presetSubtype="0" fill="hold" nodeType="withEffect">
                                      <p:stCondLst>
                                        <p:cond delay="0"/>
                                      </p:stCondLst>
                                      <p:childTnLst>
                                        <p:animRot by="5400000">
                                          <p:cBhvr>
                                            <p:cTn id="35" dur="500" fill="hold"/>
                                            <p:tgtEl>
                                              <p:spTgt spid="3"/>
                                            </p:tgtEl>
                                            <p:attrNameLst>
                                              <p:attrName>r</p:attrName>
                                            </p:attrNameLst>
                                          </p:cBhvr>
                                        </p:animRot>
                                      </p:childTnLst>
                                    </p:cTn>
                                  </p:par>
                                  <p:par>
                                    <p:cTn id="36" presetID="8" presetClass="emph" presetSubtype="0" fill="hold" nodeType="withEffect">
                                      <p:stCondLst>
                                        <p:cond delay="200"/>
                                      </p:stCondLst>
                                      <p:childTnLst>
                                        <p:animRot by="-5400000">
                                          <p:cBhvr>
                                            <p:cTn id="37" dur="500" fill="hold"/>
                                            <p:tgtEl>
                                              <p:spTgt spid="7"/>
                                            </p:tgtEl>
                                            <p:attrNameLst>
                                              <p:attrName>r</p:attrName>
                                            </p:attrNameLst>
                                          </p:cBhvr>
                                        </p:animRot>
                                      </p:childTnLst>
                                    </p:cTn>
                                  </p:par>
                                  <p:par>
                                    <p:cTn id="38" presetID="8" presetClass="emph" presetSubtype="0" fill="hold" grpId="2" nodeType="withEffect">
                                      <p:stCondLst>
                                        <p:cond delay="250"/>
                                      </p:stCondLst>
                                      <p:childTnLst>
                                        <p:animRot by="-10800000">
                                          <p:cBhvr>
                                            <p:cTn id="39" dur="500" fill="hold"/>
                                            <p:tgtEl>
                                              <p:spTgt spid="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9" grpId="0" animBg="1"/>
          <p:bldP spid="9" grpId="1" animBg="1"/>
          <p:bldP spid="9"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250"/>
                                            <p:tgtEl>
                                              <p:spTgt spid="7"/>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par>
                                    <p:cTn id="23" presetID="2" presetClass="exit" presetSubtype="4" fill="hold" nodeType="withEffect">
                                      <p:stCondLst>
                                        <p:cond delay="10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0" nodeType="withEffect">
                                      <p:stCondLst>
                                        <p:cond delay="100"/>
                                      </p:stCondLst>
                                      <p:childTnLst>
                                        <p:animEffect transition="out" filter="fade">
                                          <p:cBhvr>
                                            <p:cTn id="28" dur="250"/>
                                            <p:tgtEl>
                                              <p:spTgt spid="11"/>
                                            </p:tgtEl>
                                          </p:cBhvr>
                                        </p:animEffect>
                                        <p:set>
                                          <p:cBhvr>
                                            <p:cTn id="29" dur="1" fill="hold">
                                              <p:stCondLst>
                                                <p:cond delay="249"/>
                                              </p:stCondLst>
                                            </p:cTn>
                                            <p:tgtEl>
                                              <p:spTgt spid="11"/>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par>
                                    <p:cTn id="34" presetID="8" presetClass="emph" presetSubtype="0" fill="hold" nodeType="withEffect">
                                      <p:stCondLst>
                                        <p:cond delay="0"/>
                                      </p:stCondLst>
                                      <p:childTnLst>
                                        <p:animRot by="5400000">
                                          <p:cBhvr>
                                            <p:cTn id="35" dur="500" fill="hold"/>
                                            <p:tgtEl>
                                              <p:spTgt spid="3"/>
                                            </p:tgtEl>
                                            <p:attrNameLst>
                                              <p:attrName>r</p:attrName>
                                            </p:attrNameLst>
                                          </p:cBhvr>
                                        </p:animRot>
                                      </p:childTnLst>
                                    </p:cTn>
                                  </p:par>
                                  <p:par>
                                    <p:cTn id="36" presetID="8" presetClass="emph" presetSubtype="0" fill="hold" nodeType="withEffect">
                                      <p:stCondLst>
                                        <p:cond delay="200"/>
                                      </p:stCondLst>
                                      <p:childTnLst>
                                        <p:animRot by="-5400000">
                                          <p:cBhvr>
                                            <p:cTn id="37" dur="500" fill="hold"/>
                                            <p:tgtEl>
                                              <p:spTgt spid="7"/>
                                            </p:tgtEl>
                                            <p:attrNameLst>
                                              <p:attrName>r</p:attrName>
                                            </p:attrNameLst>
                                          </p:cBhvr>
                                        </p:animRot>
                                      </p:childTnLst>
                                    </p:cTn>
                                  </p:par>
                                  <p:par>
                                    <p:cTn id="38" presetID="8" presetClass="emph" presetSubtype="0" fill="hold" grpId="2" nodeType="withEffect">
                                      <p:stCondLst>
                                        <p:cond delay="250"/>
                                      </p:stCondLst>
                                      <p:childTnLst>
                                        <p:animRot by="-10800000">
                                          <p:cBhvr>
                                            <p:cTn id="39" dur="500" fill="hold"/>
                                            <p:tgtEl>
                                              <p:spTgt spid="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9" grpId="0" animBg="1"/>
          <p:bldP spid="9" grpId="1" animBg="1"/>
          <p:bldP spid="9" grpId="2"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AE9BFE-BF0D-5388-9129-33B10D5DD499}"/>
              </a:ext>
            </a:extLst>
          </p:cNvPr>
          <p:cNvSpPr txBox="1"/>
          <p:nvPr/>
        </p:nvSpPr>
        <p:spPr>
          <a:xfrm>
            <a:off x="312581" y="2431982"/>
            <a:ext cx="3290837" cy="523220"/>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Quality</a:t>
            </a:r>
            <a:r>
              <a:rPr lang="en-US" sz="2800" b="1" dirty="0">
                <a:latin typeface="Calibri" panose="020F0502020204030204" pitchFamily="34" charset="0"/>
                <a:cs typeface="Calibri" panose="020F0502020204030204" pitchFamily="34" charset="0"/>
              </a:rPr>
              <a:t> of data (fuel)</a:t>
            </a:r>
          </a:p>
        </p:txBody>
      </p:sp>
      <p:sp>
        <p:nvSpPr>
          <p:cNvPr id="13" name="TextBox 12">
            <a:extLst>
              <a:ext uri="{FF2B5EF4-FFF2-40B4-BE49-F238E27FC236}">
                <a16:creationId xmlns:a16="http://schemas.microsoft.com/office/drawing/2014/main" id="{6996239C-17CB-0634-7ABF-956B0BE2C5C6}"/>
              </a:ext>
            </a:extLst>
          </p:cNvPr>
          <p:cNvSpPr txBox="1"/>
          <p:nvPr/>
        </p:nvSpPr>
        <p:spPr>
          <a:xfrm>
            <a:off x="312581" y="1699591"/>
            <a:ext cx="3516732" cy="523220"/>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Quantity</a:t>
            </a:r>
            <a:r>
              <a:rPr lang="en-US" sz="2800" b="1" dirty="0">
                <a:latin typeface="Calibri" panose="020F0502020204030204" pitchFamily="34" charset="0"/>
                <a:cs typeface="Calibri" panose="020F0502020204030204" pitchFamily="34" charset="0"/>
              </a:rPr>
              <a:t> of data (fuel)</a:t>
            </a:r>
          </a:p>
        </p:txBody>
      </p:sp>
      <p:pic>
        <p:nvPicPr>
          <p:cNvPr id="10" name="Picture 9">
            <a:extLst>
              <a:ext uri="{FF2B5EF4-FFF2-40B4-BE49-F238E27FC236}">
                <a16:creationId xmlns:a16="http://schemas.microsoft.com/office/drawing/2014/main" id="{C25EBFD9-AD15-5AA6-8073-89AD17C26D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flipV="1">
            <a:off x="4016406" y="1178125"/>
            <a:ext cx="4159188" cy="4159188"/>
          </a:xfrm>
          <a:prstGeom prst="ellipse">
            <a:avLst/>
          </a:prstGeom>
          <a:solidFill>
            <a:srgbClr val="000000"/>
          </a:solidFill>
        </p:spPr>
      </p:pic>
      <p:sp>
        <p:nvSpPr>
          <p:cNvPr id="4" name="Title 5">
            <a:extLst>
              <a:ext uri="{FF2B5EF4-FFF2-40B4-BE49-F238E27FC236}">
                <a16:creationId xmlns:a16="http://schemas.microsoft.com/office/drawing/2014/main" id="{D57DCEDD-AC7A-59B4-48C5-6A22822076EA}"/>
              </a:ext>
            </a:extLst>
          </p:cNvPr>
          <p:cNvSpPr txBox="1">
            <a:spLocks/>
          </p:cNvSpPr>
          <p:nvPr/>
        </p:nvSpPr>
        <p:spPr bwMode="auto">
          <a:xfrm>
            <a:off x="0" y="0"/>
            <a:ext cx="9813839" cy="795130"/>
          </a:xfrm>
          <a:prstGeom prst="rect">
            <a:avLst/>
          </a:prstGeom>
          <a:noFill/>
          <a:ln w="9525">
            <a:noFill/>
            <a:miter lim="800000"/>
            <a:headEnd/>
            <a:tailEnd/>
          </a:ln>
          <a:effectLst/>
        </p:spPr>
        <p:txBody>
          <a:bodyPr vert="horz" wrap="square" lIns="396000" tIns="45720" rIns="91440" bIns="45720" numCol="1" anchor="ctr" anchorCtr="0" compatLnSpc="1">
            <a:prstTxWarp prst="textNoShape">
              <a:avLst/>
            </a:prstTxWarp>
          </a:bodyPr>
          <a:lstStyle>
            <a:lvl1pPr algn="ctr" rtl="0" eaLnBrk="1" fontAlgn="base" hangingPunct="1">
              <a:spcBef>
                <a:spcPct val="0"/>
              </a:spcBef>
              <a:spcAft>
                <a:spcPct val="0"/>
              </a:spcAft>
              <a:defRPr lang="en-US"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Tahoma"/>
                <a:ea typeface="+mj-ea"/>
                <a:cs typeface="+mj-cs"/>
              </a:rPr>
              <a:t>ELI5: What is Generative AI?</a:t>
            </a:r>
            <a:endParaRPr kumimoji="0" lang="en-US" sz="2400" b="1" i="0" u="none" strike="noStrike" kern="0" cap="none" spc="0" normalizeH="0" baseline="0" noProof="0" dirty="0">
              <a:ln>
                <a:noFill/>
              </a:ln>
              <a:solidFill>
                <a:srgbClr val="FFFFFF"/>
              </a:solidFill>
              <a:effectLst/>
              <a:uLnTx/>
              <a:uFillTx/>
              <a:latin typeface="Tahoma"/>
              <a:ea typeface="+mj-ea"/>
              <a:cs typeface="+mj-cs"/>
            </a:endParaRPr>
          </a:p>
        </p:txBody>
      </p:sp>
      <p:sp>
        <p:nvSpPr>
          <p:cNvPr id="5" name="TextBox 4">
            <a:extLst>
              <a:ext uri="{FF2B5EF4-FFF2-40B4-BE49-F238E27FC236}">
                <a16:creationId xmlns:a16="http://schemas.microsoft.com/office/drawing/2014/main" id="{B6453B41-5E1D-F62A-550D-52DF2AEA519C}"/>
              </a:ext>
            </a:extLst>
          </p:cNvPr>
          <p:cNvSpPr txBox="1"/>
          <p:nvPr/>
        </p:nvSpPr>
        <p:spPr>
          <a:xfrm>
            <a:off x="312581" y="3167390"/>
            <a:ext cx="3298916" cy="830997"/>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Parameters </a:t>
            </a:r>
            <a:r>
              <a:rPr lang="en-US" sz="2800" b="1" dirty="0">
                <a:solidFill>
                  <a:srgbClr val="000000"/>
                </a:solidFill>
                <a:latin typeface="Calibri" panose="020F0502020204030204" pitchFamily="34" charset="0"/>
                <a:cs typeface="Calibri" panose="020F0502020204030204" pitchFamily="34" charset="0"/>
              </a:rPr>
              <a:t>of model</a:t>
            </a:r>
          </a:p>
          <a:p>
            <a:pPr algn="l"/>
            <a:r>
              <a:rPr lang="en-US" sz="2000" dirty="0">
                <a:solidFill>
                  <a:srgbClr val="000000"/>
                </a:solidFill>
                <a:latin typeface="Calibri" panose="020F0502020204030204" pitchFamily="34" charset="0"/>
                <a:cs typeface="Calibri" panose="020F0502020204030204" pitchFamily="34" charset="0"/>
              </a:rPr>
              <a:t>(knobs and switches)</a:t>
            </a:r>
          </a:p>
        </p:txBody>
      </p:sp>
      <p:sp>
        <p:nvSpPr>
          <p:cNvPr id="15" name="TextBox 14">
            <a:extLst>
              <a:ext uri="{FF2B5EF4-FFF2-40B4-BE49-F238E27FC236}">
                <a16:creationId xmlns:a16="http://schemas.microsoft.com/office/drawing/2014/main" id="{7B5B50B2-BE46-CDE2-0807-3FD274F6854F}"/>
              </a:ext>
            </a:extLst>
          </p:cNvPr>
          <p:cNvSpPr txBox="1"/>
          <p:nvPr/>
        </p:nvSpPr>
        <p:spPr>
          <a:xfrm>
            <a:off x="8588582" y="2351782"/>
            <a:ext cx="2892286" cy="1631216"/>
          </a:xfrm>
          <a:prstGeom prst="rect">
            <a:avLst/>
          </a:prstGeom>
          <a:noFill/>
        </p:spPr>
        <p:txBody>
          <a:bodyPr wrap="square">
            <a:spAutoFit/>
          </a:bodyPr>
          <a:lstStyle/>
          <a:p>
            <a:r>
              <a:rPr lang="en-US" sz="2000" b="0" i="0" u="none" strike="noStrike" baseline="0" dirty="0" err="1">
                <a:solidFill>
                  <a:srgbClr val="1B1B21"/>
                </a:solidFill>
                <a:latin typeface="SourceSerifVariable-Roman"/>
              </a:rPr>
              <a:t>GPT</a:t>
            </a:r>
            <a:r>
              <a:rPr lang="en-US" sz="2000" b="0" i="0" u="none" strike="noStrike" baseline="0" dirty="0">
                <a:solidFill>
                  <a:srgbClr val="1B1B21"/>
                </a:solidFill>
                <a:latin typeface="SourceSerifVariable-Roman"/>
              </a:rPr>
              <a:t>-4 (OpenAI’s language model at the core of ChatGPT) reportedly has over </a:t>
            </a:r>
            <a:r>
              <a:rPr lang="en-US" sz="2000" b="1" i="0" u="none" strike="noStrike" baseline="0" dirty="0">
                <a:solidFill>
                  <a:srgbClr val="1B1B21"/>
                </a:solidFill>
                <a:latin typeface="SourceSerifVariable-Roman"/>
              </a:rPr>
              <a:t>1.7 trillion </a:t>
            </a:r>
            <a:r>
              <a:rPr lang="en-US" sz="2000" b="0" i="0" u="none" strike="noStrike" baseline="0" dirty="0">
                <a:solidFill>
                  <a:srgbClr val="1B1B21"/>
                </a:solidFill>
                <a:latin typeface="SourceSerifVariable-Roman"/>
              </a:rPr>
              <a:t>parameters</a:t>
            </a:r>
            <a:endParaRPr lang="en-US" sz="2000" dirty="0"/>
          </a:p>
        </p:txBody>
      </p:sp>
      <p:sp>
        <p:nvSpPr>
          <p:cNvPr id="17" name="TextBox 16">
            <a:extLst>
              <a:ext uri="{FF2B5EF4-FFF2-40B4-BE49-F238E27FC236}">
                <a16:creationId xmlns:a16="http://schemas.microsoft.com/office/drawing/2014/main" id="{4C8A09B9-A5EF-3055-553E-1EA0C89D2DDD}"/>
              </a:ext>
            </a:extLst>
          </p:cNvPr>
          <p:cNvSpPr txBox="1"/>
          <p:nvPr/>
        </p:nvSpPr>
        <p:spPr>
          <a:xfrm>
            <a:off x="5634437" y="4160343"/>
            <a:ext cx="5616919" cy="754053"/>
          </a:xfrm>
          <a:prstGeom prst="rect">
            <a:avLst/>
          </a:prstGeom>
          <a:solidFill>
            <a:srgbClr val="FBE851"/>
          </a:solidFill>
          <a:effectLst>
            <a:outerShdw blurRad="50800" dist="38100" dir="8100000" algn="tr" rotWithShape="0">
              <a:prstClr val="black">
                <a:alpha val="40000"/>
              </a:prstClr>
            </a:outerShdw>
          </a:effectLst>
        </p:spPr>
        <p:txBody>
          <a:bodyPr wrap="square" lIns="182880" tIns="91440" rIns="182880">
            <a:spAutoFit/>
          </a:bodyPr>
          <a:lstStyle/>
          <a:p>
            <a:pPr algn="ctr"/>
            <a:r>
              <a:rPr lang="en-US" sz="4000" b="1" dirty="0">
                <a:latin typeface="Courier New" panose="02070309020205020404" pitchFamily="49" charset="0"/>
                <a:ea typeface="Calibri" panose="020F0502020204030204" pitchFamily="34" charset="0"/>
                <a:cs typeface="Courier New" panose="02070309020205020404" pitchFamily="49" charset="0"/>
              </a:rPr>
              <a:t>1,700,000,000,000</a:t>
            </a:r>
          </a:p>
        </p:txBody>
      </p:sp>
    </p:spTree>
    <p:extLst>
      <p:ext uri="{BB962C8B-B14F-4D97-AF65-F5344CB8AC3E}">
        <p14:creationId xmlns:p14="http://schemas.microsoft.com/office/powerpoint/2010/main" val="780023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50"/>
                                        <p:tgtEl>
                                          <p:spTgt spid="15"/>
                                        </p:tgtEl>
                                      </p:cBhvr>
                                    </p:animEffect>
                                  </p:childTnLst>
                                </p:cTn>
                              </p:par>
                            </p:childTnLst>
                          </p:cTn>
                        </p:par>
                        <p:par>
                          <p:cTn id="13" fill="hold">
                            <p:stCondLst>
                              <p:cond delay="25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115BB7C-BBE3-2163-DCCD-C527882C999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8697008" flipV="1">
            <a:off x="7936474" y="3570264"/>
            <a:ext cx="2223465" cy="30881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BAE9BFE-BF0D-5388-9129-33B10D5DD499}"/>
              </a:ext>
            </a:extLst>
          </p:cNvPr>
          <p:cNvSpPr txBox="1"/>
          <p:nvPr/>
        </p:nvSpPr>
        <p:spPr>
          <a:xfrm>
            <a:off x="312581" y="2431982"/>
            <a:ext cx="3290837" cy="523220"/>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Quality</a:t>
            </a:r>
            <a:r>
              <a:rPr lang="en-US" sz="2800" b="1" dirty="0">
                <a:latin typeface="Calibri" panose="020F0502020204030204" pitchFamily="34" charset="0"/>
                <a:cs typeface="Calibri" panose="020F0502020204030204" pitchFamily="34" charset="0"/>
              </a:rPr>
              <a:t> of data (fuel)</a:t>
            </a:r>
          </a:p>
        </p:txBody>
      </p:sp>
      <p:sp>
        <p:nvSpPr>
          <p:cNvPr id="13" name="TextBox 12">
            <a:extLst>
              <a:ext uri="{FF2B5EF4-FFF2-40B4-BE49-F238E27FC236}">
                <a16:creationId xmlns:a16="http://schemas.microsoft.com/office/drawing/2014/main" id="{6996239C-17CB-0634-7ABF-956B0BE2C5C6}"/>
              </a:ext>
            </a:extLst>
          </p:cNvPr>
          <p:cNvSpPr txBox="1"/>
          <p:nvPr/>
        </p:nvSpPr>
        <p:spPr>
          <a:xfrm>
            <a:off x="312581" y="1699591"/>
            <a:ext cx="3516732" cy="523220"/>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Quantity</a:t>
            </a:r>
            <a:r>
              <a:rPr lang="en-US" sz="2800" b="1" dirty="0">
                <a:latin typeface="Calibri" panose="020F0502020204030204" pitchFamily="34" charset="0"/>
                <a:cs typeface="Calibri" panose="020F0502020204030204" pitchFamily="34" charset="0"/>
              </a:rPr>
              <a:t> of data (fuel)</a:t>
            </a:r>
          </a:p>
        </p:txBody>
      </p:sp>
      <p:pic>
        <p:nvPicPr>
          <p:cNvPr id="10" name="Picture 9">
            <a:extLst>
              <a:ext uri="{FF2B5EF4-FFF2-40B4-BE49-F238E27FC236}">
                <a16:creationId xmlns:a16="http://schemas.microsoft.com/office/drawing/2014/main" id="{C25EBFD9-AD15-5AA6-8073-89AD17C26D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4016406" y="1178125"/>
            <a:ext cx="4159188" cy="4159188"/>
          </a:xfrm>
          <a:prstGeom prst="ellipse">
            <a:avLst/>
          </a:prstGeom>
          <a:solidFill>
            <a:srgbClr val="000000"/>
          </a:solidFill>
        </p:spPr>
      </p:pic>
      <p:sp>
        <p:nvSpPr>
          <p:cNvPr id="4" name="Title 5">
            <a:extLst>
              <a:ext uri="{FF2B5EF4-FFF2-40B4-BE49-F238E27FC236}">
                <a16:creationId xmlns:a16="http://schemas.microsoft.com/office/drawing/2014/main" id="{D57DCEDD-AC7A-59B4-48C5-6A22822076EA}"/>
              </a:ext>
            </a:extLst>
          </p:cNvPr>
          <p:cNvSpPr txBox="1">
            <a:spLocks/>
          </p:cNvSpPr>
          <p:nvPr/>
        </p:nvSpPr>
        <p:spPr bwMode="auto">
          <a:xfrm>
            <a:off x="0" y="0"/>
            <a:ext cx="9813839" cy="795130"/>
          </a:xfrm>
          <a:prstGeom prst="rect">
            <a:avLst/>
          </a:prstGeom>
          <a:noFill/>
          <a:ln w="9525">
            <a:noFill/>
            <a:miter lim="800000"/>
            <a:headEnd/>
            <a:tailEnd/>
          </a:ln>
          <a:effectLst/>
        </p:spPr>
        <p:txBody>
          <a:bodyPr vert="horz" wrap="square" lIns="396000" tIns="45720" rIns="91440" bIns="45720" numCol="1" anchor="ctr" anchorCtr="0" compatLnSpc="1">
            <a:prstTxWarp prst="textNoShape">
              <a:avLst/>
            </a:prstTxWarp>
          </a:bodyPr>
          <a:lstStyle>
            <a:lvl1pPr algn="ctr" rtl="0" eaLnBrk="1" fontAlgn="base" hangingPunct="1">
              <a:spcBef>
                <a:spcPct val="0"/>
              </a:spcBef>
              <a:spcAft>
                <a:spcPct val="0"/>
              </a:spcAft>
              <a:defRPr lang="en-US"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Tahoma"/>
                <a:ea typeface="+mj-ea"/>
                <a:cs typeface="+mj-cs"/>
              </a:rPr>
              <a:t>ELI5: What is Generative AI?</a:t>
            </a:r>
            <a:endParaRPr kumimoji="0" lang="en-US" sz="2400" b="1" i="0" u="none" strike="noStrike" kern="0" cap="none" spc="0" normalizeH="0" baseline="0" noProof="0" dirty="0">
              <a:ln>
                <a:noFill/>
              </a:ln>
              <a:solidFill>
                <a:srgbClr val="FFFFFF"/>
              </a:solidFill>
              <a:effectLst/>
              <a:uLnTx/>
              <a:uFillTx/>
              <a:latin typeface="Tahoma"/>
              <a:ea typeface="+mj-ea"/>
              <a:cs typeface="+mj-cs"/>
            </a:endParaRPr>
          </a:p>
        </p:txBody>
      </p:sp>
      <p:sp>
        <p:nvSpPr>
          <p:cNvPr id="5" name="TextBox 4">
            <a:extLst>
              <a:ext uri="{FF2B5EF4-FFF2-40B4-BE49-F238E27FC236}">
                <a16:creationId xmlns:a16="http://schemas.microsoft.com/office/drawing/2014/main" id="{B6453B41-5E1D-F62A-550D-52DF2AEA519C}"/>
              </a:ext>
            </a:extLst>
          </p:cNvPr>
          <p:cNvSpPr txBox="1"/>
          <p:nvPr/>
        </p:nvSpPr>
        <p:spPr>
          <a:xfrm>
            <a:off x="312581" y="3167390"/>
            <a:ext cx="3298916" cy="830997"/>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Parameters </a:t>
            </a:r>
            <a:r>
              <a:rPr lang="en-US" sz="2800" b="1" dirty="0">
                <a:solidFill>
                  <a:srgbClr val="000000"/>
                </a:solidFill>
                <a:latin typeface="Calibri" panose="020F0502020204030204" pitchFamily="34" charset="0"/>
                <a:cs typeface="Calibri" panose="020F0502020204030204" pitchFamily="34" charset="0"/>
              </a:rPr>
              <a:t>of model</a:t>
            </a:r>
          </a:p>
          <a:p>
            <a:pPr algn="l"/>
            <a:r>
              <a:rPr lang="en-US" sz="2000" dirty="0">
                <a:solidFill>
                  <a:srgbClr val="000000"/>
                </a:solidFill>
                <a:latin typeface="Calibri" panose="020F0502020204030204" pitchFamily="34" charset="0"/>
                <a:cs typeface="Calibri" panose="020F0502020204030204" pitchFamily="34" charset="0"/>
              </a:rPr>
              <a:t>(knobs and switches)</a:t>
            </a:r>
          </a:p>
        </p:txBody>
      </p:sp>
      <p:sp>
        <p:nvSpPr>
          <p:cNvPr id="2" name="TextBox 1">
            <a:extLst>
              <a:ext uri="{FF2B5EF4-FFF2-40B4-BE49-F238E27FC236}">
                <a16:creationId xmlns:a16="http://schemas.microsoft.com/office/drawing/2014/main" id="{3FD45160-D09D-801E-8235-42A94394D5C4}"/>
              </a:ext>
            </a:extLst>
          </p:cNvPr>
          <p:cNvSpPr txBox="1"/>
          <p:nvPr/>
        </p:nvSpPr>
        <p:spPr>
          <a:xfrm>
            <a:off x="312581" y="4210575"/>
            <a:ext cx="2586093" cy="523220"/>
          </a:xfrm>
          <a:prstGeom prst="rect">
            <a:avLst/>
          </a:prstGeom>
          <a:noFill/>
        </p:spPr>
        <p:txBody>
          <a:bodyPr wrap="none" rtlCol="0">
            <a:spAutoFit/>
          </a:bodyPr>
          <a:lstStyle/>
          <a:p>
            <a:pPr algn="l"/>
            <a:r>
              <a:rPr lang="en-US" sz="2800" b="1" dirty="0">
                <a:solidFill>
                  <a:srgbClr val="DD1A32"/>
                </a:solidFill>
                <a:latin typeface="Calibri" panose="020F0502020204030204" pitchFamily="34" charset="0"/>
                <a:cs typeface="Calibri" panose="020F0502020204030204" pitchFamily="34" charset="0"/>
              </a:rPr>
              <a:t>Compute </a:t>
            </a:r>
            <a:r>
              <a:rPr lang="en-US" sz="2800" b="1" dirty="0">
                <a:solidFill>
                  <a:srgbClr val="000000"/>
                </a:solidFill>
                <a:latin typeface="Calibri" panose="020F0502020204030204" pitchFamily="34" charset="0"/>
                <a:cs typeface="Calibri" panose="020F0502020204030204" pitchFamily="34" charset="0"/>
              </a:rPr>
              <a:t>power</a:t>
            </a:r>
          </a:p>
        </p:txBody>
      </p:sp>
      <p:grpSp>
        <p:nvGrpSpPr>
          <p:cNvPr id="8" name="Nvidia">
            <a:extLst>
              <a:ext uri="{FF2B5EF4-FFF2-40B4-BE49-F238E27FC236}">
                <a16:creationId xmlns:a16="http://schemas.microsoft.com/office/drawing/2014/main" id="{A060C4DC-3FD2-50FB-0016-7D1BB932811C}"/>
              </a:ext>
            </a:extLst>
          </p:cNvPr>
          <p:cNvGrpSpPr/>
          <p:nvPr/>
        </p:nvGrpSpPr>
        <p:grpSpPr>
          <a:xfrm>
            <a:off x="6398962" y="454495"/>
            <a:ext cx="4363081" cy="2821891"/>
            <a:chOff x="3771054" y="530934"/>
            <a:chExt cx="4363081" cy="2821891"/>
          </a:xfrm>
        </p:grpSpPr>
        <p:pic>
          <p:nvPicPr>
            <p:cNvPr id="9" name="GeForce" descr="VisionTek GeForce 256 (c. 1999), the world's first GPU.">
              <a:extLst>
                <a:ext uri="{FF2B5EF4-FFF2-40B4-BE49-F238E27FC236}">
                  <a16:creationId xmlns:a16="http://schemas.microsoft.com/office/drawing/2014/main" id="{71C423E5-2A1D-7EB0-9C79-797EB877358F}"/>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7632" b="99474" l="5547" r="91016">
                          <a14:foregroundMark x1="5781" y1="7632" x2="12734" y2="13816"/>
                          <a14:foregroundMark x1="12734" y1="13816" x2="15703" y2="7632"/>
                          <a14:foregroundMark x1="15703" y1="7632" x2="15547" y2="7763"/>
                          <a14:foregroundMark x1="14297" y1="8553" x2="31094" y2="9079"/>
                          <a14:foregroundMark x1="31094" y1="9079" x2="72266" y2="6842"/>
                          <a14:foregroundMark x1="72266" y1="6842" x2="83750" y2="8553"/>
                          <a14:foregroundMark x1="83750" y1="8553" x2="88516" y2="19868"/>
                          <a14:foregroundMark x1="88516" y1="19868" x2="90683" y2="48034"/>
                          <a14:foregroundMark x1="90579" y1="57442" x2="88828" y2="77763"/>
                          <a14:foregroundMark x1="78672" y1="83158" x2="78281" y2="84211"/>
                          <a14:foregroundMark x1="43984" y1="89605" x2="47656" y2="90132"/>
                          <a14:foregroundMark x1="10234" y1="95132" x2="10781" y2="99474"/>
                          <a14:foregroundMark x1="10547" y1="93947" x2="12266" y2="98289"/>
                          <a14:foregroundMark x1="8438" y1="39868" x2="9531" y2="48553"/>
                          <a14:foregroundMark x1="9531" y1="48553" x2="11484" y2="32763"/>
                          <a14:foregroundMark x1="11484" y1="32763" x2="10859" y2="22237"/>
                          <a14:foregroundMark x1="10859" y1="22237" x2="14453" y2="32895"/>
                          <a14:foregroundMark x1="14453" y1="32895" x2="13516" y2="45789"/>
                          <a14:foregroundMark x1="15937" y1="23158" x2="19453" y2="24474"/>
                          <a14:foregroundMark x1="34844" y1="60000" x2="43672" y2="61974"/>
                          <a14:foregroundMark x1="43672" y1="61974" x2="50781" y2="60395"/>
                          <a14:foregroundMark x1="73984" y1="12368" x2="76641" y2="11711"/>
                          <a14:foregroundMark x1="5703" y1="9605" x2="5547" y2="9474"/>
                          <a14:foregroundMark x1="90547" y1="56842" x2="90938" y2="53289"/>
                          <a14:foregroundMark x1="90469" y1="54474" x2="90781" y2="58684"/>
                          <a14:backgroundMark x1="91016" y1="53289" x2="91250" y2="50526"/>
                          <a14:backgroundMark x1="91250" y1="48158" x2="90763" y2="54412"/>
                        </a14:backgroundRemoval>
                      </a14:imgEffect>
                    </a14:imgLayer>
                  </a14:imgProps>
                </a:ext>
                <a:ext uri="{28A0092B-C50C-407E-A947-70E740481C1C}">
                  <a14:useLocalDpi xmlns:a14="http://schemas.microsoft.com/office/drawing/2010/main"/>
                </a:ext>
              </a:extLst>
            </a:blip>
            <a:stretch>
              <a:fillRect/>
            </a:stretch>
          </p:blipFill>
          <p:spPr>
            <a:xfrm rot="21394253">
              <a:off x="3771054" y="762246"/>
              <a:ext cx="4363081" cy="2590579"/>
            </a:xfrm>
            <a:prstGeom prst="rect">
              <a:avLst/>
            </a:prstGeom>
            <a:noFill/>
            <a:effectLst>
              <a:glow rad="114300">
                <a:schemeClr val="tx1">
                  <a:alpha val="30000"/>
                </a:schemeClr>
              </a:glow>
              <a:outerShdw blurRad="12700" dist="127000" dir="5400000" sx="103000" sy="103000" algn="ctr" rotWithShape="0">
                <a:srgbClr val="000000">
                  <a:alpha val="80000"/>
                </a:srgbClr>
              </a:outerShdw>
            </a:effectLst>
          </p:spPr>
        </p:pic>
        <p:sp>
          <p:nvSpPr>
            <p:cNvPr id="11" name="Box Title">
              <a:extLst>
                <a:ext uri="{FF2B5EF4-FFF2-40B4-BE49-F238E27FC236}">
                  <a16:creationId xmlns:a16="http://schemas.microsoft.com/office/drawing/2014/main" id="{882B80FC-59A0-30AA-62CF-0C1B4048F557}"/>
                </a:ext>
              </a:extLst>
            </p:cNvPr>
            <p:cNvSpPr txBox="1"/>
            <p:nvPr/>
          </p:nvSpPr>
          <p:spPr>
            <a:xfrm rot="21361259">
              <a:off x="4223085" y="530934"/>
              <a:ext cx="3002289" cy="307777"/>
            </a:xfrm>
            <a:prstGeom prst="rect">
              <a:avLst/>
            </a:prstGeom>
            <a:solidFill>
              <a:srgbClr val="000000">
                <a:alpha val="80000"/>
              </a:srgbClr>
            </a:solidFill>
          </p:spPr>
          <p:txBody>
            <a:bodyPr wrap="square" lIns="182880" bIns="4572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lumMod val="75000"/>
                    </a:prstClr>
                  </a:solidFill>
                  <a:effectLst/>
                  <a:uLnTx/>
                  <a:uFillTx/>
                  <a:latin typeface="Calibri" panose="020F0502020204030204"/>
                </a:rPr>
                <a:t>General-purpose computing on GPUs</a:t>
              </a:r>
            </a:p>
          </p:txBody>
        </p:sp>
      </p:grpSp>
      <p:sp>
        <p:nvSpPr>
          <p:cNvPr id="12" name="TextBox 11">
            <a:extLst>
              <a:ext uri="{FF2B5EF4-FFF2-40B4-BE49-F238E27FC236}">
                <a16:creationId xmlns:a16="http://schemas.microsoft.com/office/drawing/2014/main" id="{44A69103-0279-AAFB-7C9A-87AAC2B76302}"/>
              </a:ext>
            </a:extLst>
          </p:cNvPr>
          <p:cNvSpPr txBox="1"/>
          <p:nvPr/>
        </p:nvSpPr>
        <p:spPr>
          <a:xfrm>
            <a:off x="312581" y="4733795"/>
            <a:ext cx="3785441" cy="707886"/>
          </a:xfrm>
          <a:prstGeom prst="rect">
            <a:avLst/>
          </a:prstGeom>
          <a:noFill/>
        </p:spPr>
        <p:txBody>
          <a:bodyPr wrap="square">
            <a:spAutoFit/>
          </a:bodyPr>
          <a:lstStyle/>
          <a:p>
            <a:r>
              <a:rPr lang="en-US" sz="2000" b="0" i="0" u="none" strike="noStrike" baseline="0" dirty="0" err="1">
                <a:solidFill>
                  <a:srgbClr val="1B1B21"/>
                </a:solidFill>
                <a:latin typeface="SourceSerifVariable-Roman"/>
              </a:rPr>
              <a:t>GPT</a:t>
            </a:r>
            <a:r>
              <a:rPr lang="en-US" sz="2000" b="0" i="0" u="none" strike="noStrike" baseline="0" dirty="0">
                <a:solidFill>
                  <a:srgbClr val="1B1B21"/>
                </a:solidFill>
                <a:latin typeface="SourceSerifVariable-Roman"/>
              </a:rPr>
              <a:t>-4 reportedly cost </a:t>
            </a:r>
            <a:r>
              <a:rPr lang="en-US" sz="2000" b="1" i="0" u="none" strike="noStrike" baseline="0" dirty="0">
                <a:solidFill>
                  <a:srgbClr val="1B1B21"/>
                </a:solidFill>
                <a:latin typeface="SourceSerifVariable-Roman"/>
              </a:rPr>
              <a:t>$63 million </a:t>
            </a:r>
            <a:r>
              <a:rPr lang="en-US" sz="2000" b="0" i="0" u="none" strike="noStrike" baseline="0" dirty="0">
                <a:solidFill>
                  <a:srgbClr val="1B1B21"/>
                </a:solidFill>
                <a:latin typeface="SourceSerifVariable-Roman"/>
              </a:rPr>
              <a:t>in compute power to train it</a:t>
            </a:r>
            <a:endParaRPr lang="en-US" sz="2000" dirty="0"/>
          </a:p>
        </p:txBody>
      </p:sp>
      <p:sp>
        <p:nvSpPr>
          <p:cNvPr id="16" name="TextBox 15">
            <a:extLst>
              <a:ext uri="{FF2B5EF4-FFF2-40B4-BE49-F238E27FC236}">
                <a16:creationId xmlns:a16="http://schemas.microsoft.com/office/drawing/2014/main" id="{DD27D156-1000-B6A1-8C01-C78D00CC237D}"/>
              </a:ext>
            </a:extLst>
          </p:cNvPr>
          <p:cNvSpPr txBox="1"/>
          <p:nvPr/>
        </p:nvSpPr>
        <p:spPr>
          <a:xfrm>
            <a:off x="4729229" y="3566147"/>
            <a:ext cx="5616919" cy="754053"/>
          </a:xfrm>
          <a:prstGeom prst="rect">
            <a:avLst/>
          </a:prstGeom>
          <a:solidFill>
            <a:srgbClr val="FBE851"/>
          </a:solidFill>
          <a:effectLst>
            <a:outerShdw blurRad="50800" dist="38100" dir="8100000" algn="tr" rotWithShape="0">
              <a:prstClr val="black">
                <a:alpha val="40000"/>
              </a:prstClr>
            </a:outerShdw>
          </a:effectLst>
        </p:spPr>
        <p:txBody>
          <a:bodyPr wrap="square" lIns="182880" tIns="91440" rIns="182880">
            <a:spAutoFit/>
          </a:bodyPr>
          <a:lstStyle/>
          <a:p>
            <a:pPr algn="ctr"/>
            <a:r>
              <a:rPr lang="en-US" sz="4000" b="1" dirty="0">
                <a:latin typeface="Courier New" panose="02070309020205020404" pitchFamily="49" charset="0"/>
                <a:ea typeface="Calibri" panose="020F0502020204030204" pitchFamily="34" charset="0"/>
                <a:cs typeface="Courier New" panose="02070309020205020404" pitchFamily="49" charset="0"/>
              </a:rPr>
              <a:t>$63,000,000</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4000" b="1" dirty="0">
                <a:latin typeface="Courier New" panose="02070309020205020404" pitchFamily="49" charset="0"/>
                <a:ea typeface="Calibri" panose="020F0502020204030204" pitchFamily="34" charset="0"/>
                <a:cs typeface="Courier New" panose="02070309020205020404" pitchFamily="49" charset="0"/>
              </a:rPr>
              <a:t>(USD)</a:t>
            </a:r>
          </a:p>
        </p:txBody>
      </p:sp>
    </p:spTree>
    <p:extLst>
      <p:ext uri="{BB962C8B-B14F-4D97-AF65-F5344CB8AC3E}">
        <p14:creationId xmlns:p14="http://schemas.microsoft.com/office/powerpoint/2010/main" val="8344707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14:presetBounceEnd="5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0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up)">
                                          <p:cBhvr>
                                            <p:cTn id="18" dur="500"/>
                                            <p:tgtEl>
                                              <p:spTgt spid="10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up)">
                                          <p:cBhvr>
                                            <p:cTn id="18" dur="500"/>
                                            <p:tgtEl>
                                              <p:spTgt spid="10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6F5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B66ED-666D-0FE3-C805-7442D1B3DCAB}"/>
              </a:ext>
            </a:extLst>
          </p:cNvPr>
          <p:cNvSpPr txBox="1"/>
          <p:nvPr/>
        </p:nvSpPr>
        <p:spPr>
          <a:xfrm>
            <a:off x="1277978" y="2020223"/>
            <a:ext cx="3979822"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568693"/>
                </a:solidFill>
                <a:effectLst/>
                <a:uLnTx/>
                <a:uFillTx/>
                <a:latin typeface="Calibri" panose="020F0502020204030204" pitchFamily="34" charset="0"/>
                <a:ea typeface="+mn-ea"/>
                <a:cs typeface="Calibri" panose="020F0502020204030204" pitchFamily="34" charset="0"/>
              </a:rPr>
              <a:t>Humanum in Machina </a:t>
            </a:r>
          </a:p>
        </p:txBody>
      </p:sp>
      <p:sp>
        <p:nvSpPr>
          <p:cNvPr id="6" name="Rectangle: Rounded Corners 5">
            <a:extLst>
              <a:ext uri="{FF2B5EF4-FFF2-40B4-BE49-F238E27FC236}">
                <a16:creationId xmlns:a16="http://schemas.microsoft.com/office/drawing/2014/main" id="{DE40A1D1-2483-265C-A6E3-78A764F2AEF5}"/>
              </a:ext>
            </a:extLst>
          </p:cNvPr>
          <p:cNvSpPr/>
          <p:nvPr/>
        </p:nvSpPr>
        <p:spPr bwMode="auto">
          <a:xfrm>
            <a:off x="2629259" y="1320799"/>
            <a:ext cx="1277258" cy="522515"/>
          </a:xfrm>
          <a:prstGeom prst="roundRect">
            <a:avLst/>
          </a:prstGeom>
          <a:solidFill>
            <a:schemeClr val="tx1"/>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PART 2</a:t>
            </a:r>
          </a:p>
        </p:txBody>
      </p:sp>
      <p:pic>
        <p:nvPicPr>
          <p:cNvPr id="2" name="Picture 1">
            <a:extLst>
              <a:ext uri="{FF2B5EF4-FFF2-40B4-BE49-F238E27FC236}">
                <a16:creationId xmlns:a16="http://schemas.microsoft.com/office/drawing/2014/main" id="{DA8E86D3-0A00-A87D-624F-1AEA83DBB1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0240" y="74543"/>
            <a:ext cx="5269221" cy="6708913"/>
          </a:xfrm>
          <a:prstGeom prst="rect">
            <a:avLst/>
          </a:prstGeom>
          <a:solidFill>
            <a:srgbClr val="F6F5F0"/>
          </a:solidFill>
        </p:spPr>
      </p:pic>
    </p:spTree>
    <p:extLst>
      <p:ext uri="{BB962C8B-B14F-4D97-AF65-F5344CB8AC3E}">
        <p14:creationId xmlns:p14="http://schemas.microsoft.com/office/powerpoint/2010/main" val="25254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Where does bias come from?</a:t>
            </a:r>
          </a:p>
        </p:txBody>
      </p:sp>
      <p:pic>
        <p:nvPicPr>
          <p:cNvPr id="2" name="Oil">
            <a:extLst>
              <a:ext uri="{FF2B5EF4-FFF2-40B4-BE49-F238E27FC236}">
                <a16:creationId xmlns:a16="http://schemas.microsoft.com/office/drawing/2014/main" id="{215E3AFA-CBC6-55C0-0235-4B958D9BB55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986" y="794718"/>
            <a:ext cx="7024751" cy="5268563"/>
          </a:xfrm>
          <a:prstGeom prst="rect">
            <a:avLst/>
          </a:prstGeom>
        </p:spPr>
      </p:pic>
      <p:pic>
        <p:nvPicPr>
          <p:cNvPr id="4" name="Skull" descr="Free Death'S Head Bones vector and picture">
            <a:extLst>
              <a:ext uri="{FF2B5EF4-FFF2-40B4-BE49-F238E27FC236}">
                <a16:creationId xmlns:a16="http://schemas.microsoft.com/office/drawing/2014/main" id="{47DD31B5-1CDF-8A6F-385B-58FA35C148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6963" y="2972407"/>
            <a:ext cx="1299038" cy="1112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D90499-1FA5-B484-6013-77903C830EBE}"/>
              </a:ext>
            </a:extLst>
          </p:cNvPr>
          <p:cNvSpPr txBox="1"/>
          <p:nvPr/>
        </p:nvSpPr>
        <p:spPr>
          <a:xfrm>
            <a:off x="7078746" y="1816882"/>
            <a:ext cx="4915517"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Bad actors poisoning our data</a:t>
            </a:r>
          </a:p>
        </p:txBody>
      </p:sp>
      <p:sp>
        <p:nvSpPr>
          <p:cNvPr id="8" name="TextBox 7">
            <a:extLst>
              <a:ext uri="{FF2B5EF4-FFF2-40B4-BE49-F238E27FC236}">
                <a16:creationId xmlns:a16="http://schemas.microsoft.com/office/drawing/2014/main" id="{CE0AAFB3-F599-2079-E086-70AFDD93E4CA}"/>
              </a:ext>
            </a:extLst>
          </p:cNvPr>
          <p:cNvSpPr txBox="1"/>
          <p:nvPr/>
        </p:nvSpPr>
        <p:spPr>
          <a:xfrm>
            <a:off x="7078747" y="2477282"/>
            <a:ext cx="4430844"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Too little fuel</a:t>
            </a:r>
          </a:p>
        </p:txBody>
      </p:sp>
      <p:sp>
        <p:nvSpPr>
          <p:cNvPr id="9" name="TextBox 8">
            <a:extLst>
              <a:ext uri="{FF2B5EF4-FFF2-40B4-BE49-F238E27FC236}">
                <a16:creationId xmlns:a16="http://schemas.microsoft.com/office/drawing/2014/main" id="{3AA55ADE-D237-0E14-8602-E21AD1631A0B}"/>
              </a:ext>
            </a:extLst>
          </p:cNvPr>
          <p:cNvSpPr txBox="1"/>
          <p:nvPr/>
        </p:nvSpPr>
        <p:spPr>
          <a:xfrm>
            <a:off x="7078747" y="3137682"/>
            <a:ext cx="4430844"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Bad real-world behavior</a:t>
            </a:r>
          </a:p>
        </p:txBody>
      </p:sp>
      <p:pic>
        <p:nvPicPr>
          <p:cNvPr id="10" name="Graphic 9" descr="Close with solid fill">
            <a:extLst>
              <a:ext uri="{FF2B5EF4-FFF2-40B4-BE49-F238E27FC236}">
                <a16:creationId xmlns:a16="http://schemas.microsoft.com/office/drawing/2014/main" id="{7E450AE4-A189-26B6-20BE-02084AFA0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8880" y="1857699"/>
            <a:ext cx="441586" cy="441586"/>
          </a:xfrm>
          <a:prstGeom prst="rect">
            <a:avLst/>
          </a:prstGeom>
        </p:spPr>
      </p:pic>
      <p:pic>
        <p:nvPicPr>
          <p:cNvPr id="11" name="Graphic 10" descr="Close with solid fill">
            <a:extLst>
              <a:ext uri="{FF2B5EF4-FFF2-40B4-BE49-F238E27FC236}">
                <a16:creationId xmlns:a16="http://schemas.microsoft.com/office/drawing/2014/main" id="{5E84B97A-92AF-0EA1-945B-31D2C54E79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8880" y="2518099"/>
            <a:ext cx="441586" cy="441586"/>
          </a:xfrm>
          <a:prstGeom prst="rect">
            <a:avLst/>
          </a:prstGeom>
        </p:spPr>
      </p:pic>
      <p:pic>
        <p:nvPicPr>
          <p:cNvPr id="12" name="Graphic 11" descr="Close with solid fill">
            <a:extLst>
              <a:ext uri="{FF2B5EF4-FFF2-40B4-BE49-F238E27FC236}">
                <a16:creationId xmlns:a16="http://schemas.microsoft.com/office/drawing/2014/main" id="{CE1ADF61-1CE9-E1B2-AF13-A07397B138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8880" y="3178499"/>
            <a:ext cx="441586" cy="441586"/>
          </a:xfrm>
          <a:prstGeom prst="rect">
            <a:avLst/>
          </a:prstGeom>
        </p:spPr>
      </p:pic>
      <p:sp>
        <p:nvSpPr>
          <p:cNvPr id="13" name="Oval 12">
            <a:extLst>
              <a:ext uri="{FF2B5EF4-FFF2-40B4-BE49-F238E27FC236}">
                <a16:creationId xmlns:a16="http://schemas.microsoft.com/office/drawing/2014/main" id="{0CC26B1B-FDC4-0BC1-D213-48BC4D6E995B}"/>
              </a:ext>
            </a:extLst>
          </p:cNvPr>
          <p:cNvSpPr/>
          <p:nvPr/>
        </p:nvSpPr>
        <p:spPr>
          <a:xfrm>
            <a:off x="6221015" y="2667392"/>
            <a:ext cx="4947669" cy="1987019"/>
          </a:xfrm>
          <a:custGeom>
            <a:avLst/>
            <a:gdLst>
              <a:gd name="connsiteX0" fmla="*/ 0 w 4947669"/>
              <a:gd name="connsiteY0" fmla="*/ 993510 h 1987019"/>
              <a:gd name="connsiteX1" fmla="*/ 2473835 w 4947669"/>
              <a:gd name="connsiteY1" fmla="*/ 0 h 1987019"/>
              <a:gd name="connsiteX2" fmla="*/ 4947670 w 4947669"/>
              <a:gd name="connsiteY2" fmla="*/ 993510 h 1987019"/>
              <a:gd name="connsiteX3" fmla="*/ 2473835 w 4947669"/>
              <a:gd name="connsiteY3" fmla="*/ 1987020 h 1987019"/>
              <a:gd name="connsiteX4" fmla="*/ 0 w 4947669"/>
              <a:gd name="connsiteY4" fmla="*/ 993510 h 1987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669" h="1987019" extrusionOk="0">
                <a:moveTo>
                  <a:pt x="0" y="993510"/>
                </a:moveTo>
                <a:cubicBezTo>
                  <a:pt x="-97319" y="599334"/>
                  <a:pt x="1283546" y="-153670"/>
                  <a:pt x="2473835" y="0"/>
                </a:cubicBezTo>
                <a:cubicBezTo>
                  <a:pt x="3882804" y="60821"/>
                  <a:pt x="5017488" y="393169"/>
                  <a:pt x="4947670" y="993510"/>
                </a:cubicBezTo>
                <a:cubicBezTo>
                  <a:pt x="4970318" y="1428844"/>
                  <a:pt x="3947312" y="2079065"/>
                  <a:pt x="2473835" y="1987020"/>
                </a:cubicBezTo>
                <a:cubicBezTo>
                  <a:pt x="1105226" y="2002502"/>
                  <a:pt x="-73865" y="1469611"/>
                  <a:pt x="0" y="993510"/>
                </a:cubicBezTo>
                <a:close/>
              </a:path>
            </a:pathLst>
          </a:custGeom>
          <a:noFill/>
          <a:ln w="98425">
            <a:solidFill>
              <a:srgbClr val="C000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3AF89B0A-A307-2286-2651-65DF79EBFE0D}"/>
              </a:ext>
            </a:extLst>
          </p:cNvPr>
          <p:cNvSpPr/>
          <p:nvPr/>
        </p:nvSpPr>
        <p:spPr>
          <a:xfrm>
            <a:off x="5970987" y="2667392"/>
            <a:ext cx="5109484" cy="1705825"/>
          </a:xfrm>
          <a:custGeom>
            <a:avLst/>
            <a:gdLst>
              <a:gd name="connsiteX0" fmla="*/ 2887542 w 5109484"/>
              <a:gd name="connsiteY0" fmla="*/ 7268 h 1705825"/>
              <a:gd name="connsiteX1" fmla="*/ 5003455 w 5109484"/>
              <a:gd name="connsiteY1" fmla="*/ 1096080 h 1705825"/>
              <a:gd name="connsiteX2" fmla="*/ 2707007 w 5109484"/>
              <a:gd name="connsiteY2" fmla="*/ 1704310 h 1705825"/>
              <a:gd name="connsiteX3" fmla="*/ 1109544 w 5109484"/>
              <a:gd name="connsiteY3" fmla="*/ 1556240 h 1705825"/>
              <a:gd name="connsiteX4" fmla="*/ 1591277 w 5109484"/>
              <a:gd name="connsiteY4" fmla="*/ 1321798 h 1705825"/>
              <a:gd name="connsiteX5" fmla="*/ 2044105 w 5109484"/>
              <a:gd name="connsiteY5" fmla="*/ 1101422 h 1705825"/>
              <a:gd name="connsiteX6" fmla="*/ 2554742 w 5109484"/>
              <a:gd name="connsiteY6" fmla="*/ 852913 h 1705825"/>
              <a:gd name="connsiteX7" fmla="*/ 2711158 w 5109484"/>
              <a:gd name="connsiteY7" fmla="*/ 455460 h 1705825"/>
              <a:gd name="connsiteX8" fmla="*/ 2887542 w 5109484"/>
              <a:gd name="connsiteY8" fmla="*/ 7268 h 1705825"/>
              <a:gd name="connsiteX0" fmla="*/ 2887542 w 5109484"/>
              <a:gd name="connsiteY0" fmla="*/ 7268 h 1705825"/>
              <a:gd name="connsiteX1" fmla="*/ 5003455 w 5109484"/>
              <a:gd name="connsiteY1" fmla="*/ 1096080 h 1705825"/>
              <a:gd name="connsiteX2" fmla="*/ 2707007 w 5109484"/>
              <a:gd name="connsiteY2" fmla="*/ 1704310 h 1705825"/>
              <a:gd name="connsiteX3" fmla="*/ 1109544 w 5109484"/>
              <a:gd name="connsiteY3" fmla="*/ 1556240 h 1705825"/>
            </a:gdLst>
            <a:ahLst/>
            <a:cxnLst>
              <a:cxn ang="0">
                <a:pos x="connsiteX0" y="connsiteY0"/>
              </a:cxn>
              <a:cxn ang="0">
                <a:pos x="connsiteX1" y="connsiteY1"/>
              </a:cxn>
              <a:cxn ang="0">
                <a:pos x="connsiteX2" y="connsiteY2"/>
              </a:cxn>
              <a:cxn ang="0">
                <a:pos x="connsiteX3" y="connsiteY3"/>
              </a:cxn>
            </a:cxnLst>
            <a:rect l="l" t="t" r="r" b="b"/>
            <a:pathLst>
              <a:path w="5109484" h="1705825" stroke="0" extrusionOk="0">
                <a:moveTo>
                  <a:pt x="2887542" y="7268"/>
                </a:moveTo>
                <a:cubicBezTo>
                  <a:pt x="4393726" y="158505"/>
                  <a:pt x="5509619" y="542422"/>
                  <a:pt x="5003455" y="1096080"/>
                </a:cubicBezTo>
                <a:cubicBezTo>
                  <a:pt x="4815574" y="1608478"/>
                  <a:pt x="3961906" y="1547944"/>
                  <a:pt x="2707007" y="1704310"/>
                </a:cubicBezTo>
                <a:cubicBezTo>
                  <a:pt x="2146231" y="1684528"/>
                  <a:pt x="1590499" y="1674309"/>
                  <a:pt x="1109544" y="1556240"/>
                </a:cubicBezTo>
                <a:cubicBezTo>
                  <a:pt x="1286737" y="1443461"/>
                  <a:pt x="1475878" y="1370168"/>
                  <a:pt x="1591277" y="1321798"/>
                </a:cubicBezTo>
                <a:cubicBezTo>
                  <a:pt x="1706676" y="1273427"/>
                  <a:pt x="1954578" y="1150618"/>
                  <a:pt x="2044105" y="1101422"/>
                </a:cubicBezTo>
                <a:cubicBezTo>
                  <a:pt x="2133633" y="1052226"/>
                  <a:pt x="2302842" y="948652"/>
                  <a:pt x="2554742" y="852913"/>
                </a:cubicBezTo>
                <a:cubicBezTo>
                  <a:pt x="2596442" y="747967"/>
                  <a:pt x="2672760" y="590560"/>
                  <a:pt x="2711158" y="455460"/>
                </a:cubicBezTo>
                <a:cubicBezTo>
                  <a:pt x="2749556" y="320360"/>
                  <a:pt x="2850306" y="115426"/>
                  <a:pt x="2887542" y="7268"/>
                </a:cubicBezTo>
                <a:close/>
              </a:path>
              <a:path w="5109484" h="1705825" fill="none" extrusionOk="0">
                <a:moveTo>
                  <a:pt x="2887542" y="7268"/>
                </a:moveTo>
                <a:cubicBezTo>
                  <a:pt x="4499839" y="-43555"/>
                  <a:pt x="5512074" y="586634"/>
                  <a:pt x="5003455" y="1096080"/>
                </a:cubicBezTo>
                <a:cubicBezTo>
                  <a:pt x="4757513" y="1388741"/>
                  <a:pt x="3919367" y="1744653"/>
                  <a:pt x="2707007" y="1704310"/>
                </a:cubicBezTo>
                <a:cubicBezTo>
                  <a:pt x="2045323" y="1714980"/>
                  <a:pt x="1474496" y="1720288"/>
                  <a:pt x="1109544" y="1556240"/>
                </a:cubicBezTo>
              </a:path>
            </a:pathLst>
          </a:custGeom>
          <a:noFill/>
          <a:ln w="98425" cap="rnd">
            <a:solidFill>
              <a:srgbClr val="C00000"/>
            </a:solidFill>
            <a:round/>
            <a:extLst>
              <a:ext uri="{C807C97D-BFC1-408E-A445-0C87EB9F89A2}">
                <ask:lineSketchStyleProps xmlns:ask="http://schemas.microsoft.com/office/drawing/2018/sketchyshapes" sd="3809068511">
                  <a:prstGeom prst="arc">
                    <a:avLst>
                      <a:gd name="adj1" fmla="val 17488915"/>
                      <a:gd name="adj2" fmla="val 92429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090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50"/>
                                            <p:tgtEl>
                                              <p:spTgt spid="10"/>
                                            </p:tgtEl>
                                          </p:cBhvr>
                                        </p:animEffect>
                                      </p:childTnLst>
                                    </p:cTn>
                                  </p:par>
                                </p:childTnLst>
                              </p:cTn>
                            </p:par>
                            <p:par>
                              <p:cTn id="13" fill="hold">
                                <p:stCondLst>
                                  <p:cond delay="65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out)">
                                          <p:cBhvr>
                                            <p:cTn id="21" dur="150"/>
                                            <p:tgtEl>
                                              <p:spTgt spid="11"/>
                                            </p:tgtEl>
                                          </p:cBhvr>
                                        </p:animEffect>
                                      </p:childTnLst>
                                    </p:cTn>
                                  </p:par>
                                  <p:par>
                                    <p:cTn id="22" presetID="10" presetClass="exit" presetSubtype="0" fill="hold" nodeType="withEffect">
                                      <p:stCondLst>
                                        <p:cond delay="0"/>
                                      </p:stCondLst>
                                      <p:childTnLst>
                                        <p:animEffect transition="out" filter="fade">
                                          <p:cBhvr>
                                            <p:cTn id="23" dur="250"/>
                                            <p:tgtEl>
                                              <p:spTgt spid="4"/>
                                            </p:tgtEl>
                                          </p:cBhvr>
                                        </p:animEffect>
                                        <p:set>
                                          <p:cBhvr>
                                            <p:cTn id="24" dur="1" fill="hold">
                                              <p:stCondLst>
                                                <p:cond delay="249"/>
                                              </p:stCondLst>
                                            </p:cTn>
                                            <p:tgtEl>
                                              <p:spTgt spid="4"/>
                                            </p:tgtEl>
                                            <p:attrNameLst>
                                              <p:attrName>style.visibility</p:attrName>
                                            </p:attrNameLst>
                                          </p:cBhvr>
                                          <p:to>
                                            <p:strVal val="hidden"/>
                                          </p:to>
                                        </p:set>
                                      </p:childTnLst>
                                    </p:cTn>
                                  </p:par>
                                  <p:par>
                                    <p:cTn id="25" presetID="22" presetClass="entr" presetSubtype="8" fill="hold" grpId="0" nodeType="with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out)">
                                          <p:cBhvr>
                                            <p:cTn id="32" dur="150"/>
                                            <p:tgtEl>
                                              <p:spTgt spid="12"/>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250"/>
                                            <p:tgtEl>
                                              <p:spTgt spid="9"/>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500"/>
                                            <p:tgtEl>
                                              <p:spTgt spid="13"/>
                                            </p:tgtEl>
                                          </p:cBhvr>
                                        </p:animEffect>
                                      </p:childTnLst>
                                    </p:cTn>
                                  </p:par>
                                </p:childTnLst>
                              </p:cTn>
                            </p:par>
                            <p:par>
                              <p:cTn id="40" fill="hold">
                                <p:stCondLst>
                                  <p:cond delay="1000"/>
                                </p:stCondLst>
                                <p:childTnLst>
                                  <p:par>
                                    <p:cTn id="41" presetID="21"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50"/>
                                            <p:tgtEl>
                                              <p:spTgt spid="10"/>
                                            </p:tgtEl>
                                          </p:cBhvr>
                                        </p:animEffect>
                                      </p:childTnLst>
                                    </p:cTn>
                                  </p:par>
                                </p:childTnLst>
                              </p:cTn>
                            </p:par>
                            <p:par>
                              <p:cTn id="13" fill="hold">
                                <p:stCondLst>
                                  <p:cond delay="65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out)">
                                          <p:cBhvr>
                                            <p:cTn id="21" dur="150"/>
                                            <p:tgtEl>
                                              <p:spTgt spid="11"/>
                                            </p:tgtEl>
                                          </p:cBhvr>
                                        </p:animEffect>
                                      </p:childTnLst>
                                    </p:cTn>
                                  </p:par>
                                  <p:par>
                                    <p:cTn id="22" presetID="10" presetClass="exit" presetSubtype="0" fill="hold" nodeType="withEffect">
                                      <p:stCondLst>
                                        <p:cond delay="0"/>
                                      </p:stCondLst>
                                      <p:childTnLst>
                                        <p:animEffect transition="out" filter="fade">
                                          <p:cBhvr>
                                            <p:cTn id="23" dur="250"/>
                                            <p:tgtEl>
                                              <p:spTgt spid="4"/>
                                            </p:tgtEl>
                                          </p:cBhvr>
                                        </p:animEffect>
                                        <p:set>
                                          <p:cBhvr>
                                            <p:cTn id="24" dur="1" fill="hold">
                                              <p:stCondLst>
                                                <p:cond delay="249"/>
                                              </p:stCondLst>
                                            </p:cTn>
                                            <p:tgtEl>
                                              <p:spTgt spid="4"/>
                                            </p:tgtEl>
                                            <p:attrNameLst>
                                              <p:attrName>style.visibility</p:attrName>
                                            </p:attrNameLst>
                                          </p:cBhvr>
                                          <p:to>
                                            <p:strVal val="hidden"/>
                                          </p:to>
                                        </p:set>
                                      </p:childTnLst>
                                    </p:cTn>
                                  </p:par>
                                  <p:par>
                                    <p:cTn id="25" presetID="22" presetClass="entr" presetSubtype="8" fill="hold" grpId="0" nodeType="with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out)">
                                          <p:cBhvr>
                                            <p:cTn id="32" dur="150"/>
                                            <p:tgtEl>
                                              <p:spTgt spid="12"/>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250"/>
                                            <p:tgtEl>
                                              <p:spTgt spid="9"/>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500"/>
                                            <p:tgtEl>
                                              <p:spTgt spid="13"/>
                                            </p:tgtEl>
                                          </p:cBhvr>
                                        </p:animEffect>
                                      </p:childTnLst>
                                    </p:cTn>
                                  </p:par>
                                </p:childTnLst>
                              </p:cTn>
                            </p:par>
                            <p:par>
                              <p:cTn id="40" fill="hold">
                                <p:stCondLst>
                                  <p:cond delay="1000"/>
                                </p:stCondLst>
                                <p:childTnLst>
                                  <p:par>
                                    <p:cTn id="41" presetID="21"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animBg="1"/>
          <p:bldP spid="14"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Where does bias come from?</a:t>
            </a:r>
          </a:p>
        </p:txBody>
      </p:sp>
      <p:pic>
        <p:nvPicPr>
          <p:cNvPr id="2" name="Oil">
            <a:extLst>
              <a:ext uri="{FF2B5EF4-FFF2-40B4-BE49-F238E27FC236}">
                <a16:creationId xmlns:a16="http://schemas.microsoft.com/office/drawing/2014/main" id="{215E3AFA-CBC6-55C0-0235-4B958D9BB55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986" y="794718"/>
            <a:ext cx="7024751" cy="5268563"/>
          </a:xfrm>
          <a:prstGeom prst="rect">
            <a:avLst/>
          </a:prstGeom>
        </p:spPr>
      </p:pic>
      <p:sp>
        <p:nvSpPr>
          <p:cNvPr id="7" name="TextBox 6">
            <a:extLst>
              <a:ext uri="{FF2B5EF4-FFF2-40B4-BE49-F238E27FC236}">
                <a16:creationId xmlns:a16="http://schemas.microsoft.com/office/drawing/2014/main" id="{1ED90499-1FA5-B484-6013-77903C830EBE}"/>
              </a:ext>
            </a:extLst>
          </p:cNvPr>
          <p:cNvSpPr txBox="1"/>
          <p:nvPr/>
        </p:nvSpPr>
        <p:spPr>
          <a:xfrm>
            <a:off x="7078746" y="1816882"/>
            <a:ext cx="4915517"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Bad actors poisoning our data</a:t>
            </a:r>
          </a:p>
        </p:txBody>
      </p:sp>
      <p:sp>
        <p:nvSpPr>
          <p:cNvPr id="8" name="TextBox 7">
            <a:extLst>
              <a:ext uri="{FF2B5EF4-FFF2-40B4-BE49-F238E27FC236}">
                <a16:creationId xmlns:a16="http://schemas.microsoft.com/office/drawing/2014/main" id="{CE0AAFB3-F599-2079-E086-70AFDD93E4CA}"/>
              </a:ext>
            </a:extLst>
          </p:cNvPr>
          <p:cNvSpPr txBox="1"/>
          <p:nvPr/>
        </p:nvSpPr>
        <p:spPr>
          <a:xfrm>
            <a:off x="7078747" y="2477282"/>
            <a:ext cx="4430844"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Too little fuel</a:t>
            </a:r>
          </a:p>
        </p:txBody>
      </p:sp>
      <p:sp>
        <p:nvSpPr>
          <p:cNvPr id="9" name="TextBox 8">
            <a:extLst>
              <a:ext uri="{FF2B5EF4-FFF2-40B4-BE49-F238E27FC236}">
                <a16:creationId xmlns:a16="http://schemas.microsoft.com/office/drawing/2014/main" id="{3AA55ADE-D237-0E14-8602-E21AD1631A0B}"/>
              </a:ext>
            </a:extLst>
          </p:cNvPr>
          <p:cNvSpPr txBox="1"/>
          <p:nvPr/>
        </p:nvSpPr>
        <p:spPr>
          <a:xfrm>
            <a:off x="7078747" y="3137682"/>
            <a:ext cx="4430844"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Bad real-world behavior</a:t>
            </a:r>
          </a:p>
        </p:txBody>
      </p:sp>
      <p:pic>
        <p:nvPicPr>
          <p:cNvPr id="10" name="Graphic 9" descr="Close with solid fill">
            <a:extLst>
              <a:ext uri="{FF2B5EF4-FFF2-40B4-BE49-F238E27FC236}">
                <a16:creationId xmlns:a16="http://schemas.microsoft.com/office/drawing/2014/main" id="{7E450AE4-A189-26B6-20BE-02084AFA01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8880" y="1857699"/>
            <a:ext cx="441586" cy="441586"/>
          </a:xfrm>
          <a:prstGeom prst="rect">
            <a:avLst/>
          </a:prstGeom>
        </p:spPr>
      </p:pic>
      <p:pic>
        <p:nvPicPr>
          <p:cNvPr id="11" name="Graphic 10" descr="Close with solid fill">
            <a:extLst>
              <a:ext uri="{FF2B5EF4-FFF2-40B4-BE49-F238E27FC236}">
                <a16:creationId xmlns:a16="http://schemas.microsoft.com/office/drawing/2014/main" id="{5E84B97A-92AF-0EA1-945B-31D2C54E79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8880" y="2518099"/>
            <a:ext cx="441586" cy="441586"/>
          </a:xfrm>
          <a:prstGeom prst="rect">
            <a:avLst/>
          </a:prstGeom>
        </p:spPr>
      </p:pic>
      <p:pic>
        <p:nvPicPr>
          <p:cNvPr id="12" name="Graphic 11" descr="Close with solid fill">
            <a:extLst>
              <a:ext uri="{FF2B5EF4-FFF2-40B4-BE49-F238E27FC236}">
                <a16:creationId xmlns:a16="http://schemas.microsoft.com/office/drawing/2014/main" id="{CE1ADF61-1CE9-E1B2-AF13-A07397B13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8880" y="3178499"/>
            <a:ext cx="441586" cy="441586"/>
          </a:xfrm>
          <a:prstGeom prst="rect">
            <a:avLst/>
          </a:prstGeom>
        </p:spPr>
      </p:pic>
      <p:sp>
        <p:nvSpPr>
          <p:cNvPr id="13" name="Oval 12">
            <a:extLst>
              <a:ext uri="{FF2B5EF4-FFF2-40B4-BE49-F238E27FC236}">
                <a16:creationId xmlns:a16="http://schemas.microsoft.com/office/drawing/2014/main" id="{0CC26B1B-FDC4-0BC1-D213-48BC4D6E995B}"/>
              </a:ext>
            </a:extLst>
          </p:cNvPr>
          <p:cNvSpPr/>
          <p:nvPr/>
        </p:nvSpPr>
        <p:spPr>
          <a:xfrm>
            <a:off x="6221015" y="2667392"/>
            <a:ext cx="4947669" cy="1987019"/>
          </a:xfrm>
          <a:custGeom>
            <a:avLst/>
            <a:gdLst>
              <a:gd name="connsiteX0" fmla="*/ 0 w 4947669"/>
              <a:gd name="connsiteY0" fmla="*/ 993510 h 1987019"/>
              <a:gd name="connsiteX1" fmla="*/ 2473835 w 4947669"/>
              <a:gd name="connsiteY1" fmla="*/ 0 h 1987019"/>
              <a:gd name="connsiteX2" fmla="*/ 4947670 w 4947669"/>
              <a:gd name="connsiteY2" fmla="*/ 993510 h 1987019"/>
              <a:gd name="connsiteX3" fmla="*/ 2473835 w 4947669"/>
              <a:gd name="connsiteY3" fmla="*/ 1987020 h 1987019"/>
              <a:gd name="connsiteX4" fmla="*/ 0 w 4947669"/>
              <a:gd name="connsiteY4" fmla="*/ 993510 h 1987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669" h="1987019" extrusionOk="0">
                <a:moveTo>
                  <a:pt x="0" y="993510"/>
                </a:moveTo>
                <a:cubicBezTo>
                  <a:pt x="-97319" y="599334"/>
                  <a:pt x="1283546" y="-153670"/>
                  <a:pt x="2473835" y="0"/>
                </a:cubicBezTo>
                <a:cubicBezTo>
                  <a:pt x="3882804" y="60821"/>
                  <a:pt x="5017488" y="393169"/>
                  <a:pt x="4947670" y="993510"/>
                </a:cubicBezTo>
                <a:cubicBezTo>
                  <a:pt x="4970318" y="1428844"/>
                  <a:pt x="3947312" y="2079065"/>
                  <a:pt x="2473835" y="1987020"/>
                </a:cubicBezTo>
                <a:cubicBezTo>
                  <a:pt x="1105226" y="2002502"/>
                  <a:pt x="-73865" y="1469611"/>
                  <a:pt x="0" y="993510"/>
                </a:cubicBezTo>
                <a:close/>
              </a:path>
            </a:pathLst>
          </a:custGeom>
          <a:noFill/>
          <a:ln w="98425">
            <a:solidFill>
              <a:srgbClr val="C000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3AF89B0A-A307-2286-2651-65DF79EBFE0D}"/>
              </a:ext>
            </a:extLst>
          </p:cNvPr>
          <p:cNvSpPr/>
          <p:nvPr/>
        </p:nvSpPr>
        <p:spPr>
          <a:xfrm>
            <a:off x="5970987" y="2667392"/>
            <a:ext cx="5109484" cy="1705825"/>
          </a:xfrm>
          <a:custGeom>
            <a:avLst/>
            <a:gdLst>
              <a:gd name="connsiteX0" fmla="*/ 2887542 w 5109484"/>
              <a:gd name="connsiteY0" fmla="*/ 7268 h 1705825"/>
              <a:gd name="connsiteX1" fmla="*/ 5003455 w 5109484"/>
              <a:gd name="connsiteY1" fmla="*/ 1096080 h 1705825"/>
              <a:gd name="connsiteX2" fmla="*/ 2707007 w 5109484"/>
              <a:gd name="connsiteY2" fmla="*/ 1704310 h 1705825"/>
              <a:gd name="connsiteX3" fmla="*/ 1109544 w 5109484"/>
              <a:gd name="connsiteY3" fmla="*/ 1556240 h 1705825"/>
              <a:gd name="connsiteX4" fmla="*/ 1591277 w 5109484"/>
              <a:gd name="connsiteY4" fmla="*/ 1321798 h 1705825"/>
              <a:gd name="connsiteX5" fmla="*/ 2044105 w 5109484"/>
              <a:gd name="connsiteY5" fmla="*/ 1101422 h 1705825"/>
              <a:gd name="connsiteX6" fmla="*/ 2554742 w 5109484"/>
              <a:gd name="connsiteY6" fmla="*/ 852913 h 1705825"/>
              <a:gd name="connsiteX7" fmla="*/ 2711158 w 5109484"/>
              <a:gd name="connsiteY7" fmla="*/ 455460 h 1705825"/>
              <a:gd name="connsiteX8" fmla="*/ 2887542 w 5109484"/>
              <a:gd name="connsiteY8" fmla="*/ 7268 h 1705825"/>
              <a:gd name="connsiteX0" fmla="*/ 2887542 w 5109484"/>
              <a:gd name="connsiteY0" fmla="*/ 7268 h 1705825"/>
              <a:gd name="connsiteX1" fmla="*/ 5003455 w 5109484"/>
              <a:gd name="connsiteY1" fmla="*/ 1096080 h 1705825"/>
              <a:gd name="connsiteX2" fmla="*/ 2707007 w 5109484"/>
              <a:gd name="connsiteY2" fmla="*/ 1704310 h 1705825"/>
              <a:gd name="connsiteX3" fmla="*/ 1109544 w 5109484"/>
              <a:gd name="connsiteY3" fmla="*/ 1556240 h 1705825"/>
            </a:gdLst>
            <a:ahLst/>
            <a:cxnLst>
              <a:cxn ang="0">
                <a:pos x="connsiteX0" y="connsiteY0"/>
              </a:cxn>
              <a:cxn ang="0">
                <a:pos x="connsiteX1" y="connsiteY1"/>
              </a:cxn>
              <a:cxn ang="0">
                <a:pos x="connsiteX2" y="connsiteY2"/>
              </a:cxn>
              <a:cxn ang="0">
                <a:pos x="connsiteX3" y="connsiteY3"/>
              </a:cxn>
            </a:cxnLst>
            <a:rect l="l" t="t" r="r" b="b"/>
            <a:pathLst>
              <a:path w="5109484" h="1705825" stroke="0" extrusionOk="0">
                <a:moveTo>
                  <a:pt x="2887542" y="7268"/>
                </a:moveTo>
                <a:cubicBezTo>
                  <a:pt x="4393726" y="158505"/>
                  <a:pt x="5509619" y="542422"/>
                  <a:pt x="5003455" y="1096080"/>
                </a:cubicBezTo>
                <a:cubicBezTo>
                  <a:pt x="4815574" y="1608478"/>
                  <a:pt x="3961906" y="1547944"/>
                  <a:pt x="2707007" y="1704310"/>
                </a:cubicBezTo>
                <a:cubicBezTo>
                  <a:pt x="2146231" y="1684528"/>
                  <a:pt x="1590499" y="1674309"/>
                  <a:pt x="1109544" y="1556240"/>
                </a:cubicBezTo>
                <a:cubicBezTo>
                  <a:pt x="1286737" y="1443461"/>
                  <a:pt x="1475878" y="1370168"/>
                  <a:pt x="1591277" y="1321798"/>
                </a:cubicBezTo>
                <a:cubicBezTo>
                  <a:pt x="1706676" y="1273427"/>
                  <a:pt x="1954578" y="1150618"/>
                  <a:pt x="2044105" y="1101422"/>
                </a:cubicBezTo>
                <a:cubicBezTo>
                  <a:pt x="2133633" y="1052226"/>
                  <a:pt x="2302842" y="948652"/>
                  <a:pt x="2554742" y="852913"/>
                </a:cubicBezTo>
                <a:cubicBezTo>
                  <a:pt x="2596442" y="747967"/>
                  <a:pt x="2672760" y="590560"/>
                  <a:pt x="2711158" y="455460"/>
                </a:cubicBezTo>
                <a:cubicBezTo>
                  <a:pt x="2749556" y="320360"/>
                  <a:pt x="2850306" y="115426"/>
                  <a:pt x="2887542" y="7268"/>
                </a:cubicBezTo>
                <a:close/>
              </a:path>
              <a:path w="5109484" h="1705825" fill="none" extrusionOk="0">
                <a:moveTo>
                  <a:pt x="2887542" y="7268"/>
                </a:moveTo>
                <a:cubicBezTo>
                  <a:pt x="4499839" y="-43555"/>
                  <a:pt x="5512074" y="586634"/>
                  <a:pt x="5003455" y="1096080"/>
                </a:cubicBezTo>
                <a:cubicBezTo>
                  <a:pt x="4757513" y="1388741"/>
                  <a:pt x="3919367" y="1744653"/>
                  <a:pt x="2707007" y="1704310"/>
                </a:cubicBezTo>
                <a:cubicBezTo>
                  <a:pt x="2045323" y="1714980"/>
                  <a:pt x="1474496" y="1720288"/>
                  <a:pt x="1109544" y="1556240"/>
                </a:cubicBezTo>
              </a:path>
            </a:pathLst>
          </a:custGeom>
          <a:noFill/>
          <a:ln w="98425" cap="rnd">
            <a:solidFill>
              <a:srgbClr val="C00000"/>
            </a:solidFill>
            <a:round/>
            <a:extLst>
              <a:ext uri="{C807C97D-BFC1-408E-A445-0C87EB9F89A2}">
                <ask:lineSketchStyleProps xmlns:ask="http://schemas.microsoft.com/office/drawing/2018/sketchyshapes" sd="3809068511">
                  <a:prstGeom prst="arc">
                    <a:avLst>
                      <a:gd name="adj1" fmla="val 17488915"/>
                      <a:gd name="adj2" fmla="val 92429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0F11806-C0A6-3574-85BF-279DBADDAE89}"/>
              </a:ext>
            </a:extLst>
          </p:cNvPr>
          <p:cNvSpPr/>
          <p:nvPr/>
        </p:nvSpPr>
        <p:spPr bwMode="auto">
          <a:xfrm>
            <a:off x="0" y="983972"/>
            <a:ext cx="12192000" cy="5257801"/>
          </a:xfrm>
          <a:prstGeom prst="rect">
            <a:avLst/>
          </a:prstGeom>
          <a:solidFill>
            <a:schemeClr val="bg1">
              <a:alpha val="50000"/>
            </a:schemeClr>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6" name="Picture 5" descr="Businessman shrugging">
            <a:extLst>
              <a:ext uri="{FF2B5EF4-FFF2-40B4-BE49-F238E27FC236}">
                <a16:creationId xmlns:a16="http://schemas.microsoft.com/office/drawing/2014/main" id="{016A0CB1-2944-01C0-DF9A-73CE7A96CC7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50908" y="188843"/>
            <a:ext cx="8970858" cy="6669157"/>
          </a:xfrm>
          <a:prstGeom prst="rect">
            <a:avLst/>
          </a:prstGeom>
          <a:effectLst>
            <a:outerShdw blurRad="50800" dist="38100" dir="8100000" algn="tr" rotWithShape="0">
              <a:prstClr val="black">
                <a:alpha val="70000"/>
              </a:prstClr>
            </a:outerShdw>
          </a:effectLst>
        </p:spPr>
      </p:pic>
      <p:sp>
        <p:nvSpPr>
          <p:cNvPr id="16" name="Speech Bubble: Oval 15">
            <a:extLst>
              <a:ext uri="{FF2B5EF4-FFF2-40B4-BE49-F238E27FC236}">
                <a16:creationId xmlns:a16="http://schemas.microsoft.com/office/drawing/2014/main" id="{53F8AC71-241E-0420-7469-ED0501DFD0E3}"/>
              </a:ext>
            </a:extLst>
          </p:cNvPr>
          <p:cNvSpPr/>
          <p:nvPr/>
        </p:nvSpPr>
        <p:spPr>
          <a:xfrm>
            <a:off x="1852889" y="2249470"/>
            <a:ext cx="4588254" cy="2359058"/>
          </a:xfrm>
          <a:prstGeom prst="wedgeEllipseCallout">
            <a:avLst>
              <a:gd name="adj1" fmla="val 47318"/>
              <a:gd name="adj2" fmla="val -58443"/>
            </a:avLst>
          </a:prstGeom>
          <a:solidFill>
            <a:srgbClr val="FFCA28"/>
          </a:solidFill>
          <a:ln w="38100">
            <a:solidFill>
              <a:srgbClr val="FFFFFF"/>
            </a:solidFill>
          </a:ln>
          <a:effectLst>
            <a:glow rad="279400">
              <a:srgbClr val="000000">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000000"/>
                </a:solidFill>
                <a:effectLst/>
                <a:uLnTx/>
                <a:uFillTx/>
                <a:latin typeface="Arial" panose="020B0604020202020204"/>
                <a:ea typeface="+mn-ea"/>
                <a:cs typeface="+mn-cs"/>
              </a:rPr>
              <a:t>Just fix the algorithm to correct for our bias.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Arial" panose="020B0604020202020204"/>
              </a:rPr>
              <a:t>(</a:t>
            </a:r>
            <a:r>
              <a:rPr kumimoji="0" lang="en-US" sz="2800" b="0" u="none" strike="noStrike" kern="1200" cap="none" spc="0" normalizeH="0" baseline="0" noProof="0" dirty="0">
                <a:ln>
                  <a:noFill/>
                </a:ln>
                <a:solidFill>
                  <a:srgbClr val="000000"/>
                </a:solidFill>
                <a:effectLst/>
                <a:uLnTx/>
                <a:uFillTx/>
                <a:latin typeface="Arial" panose="020B0604020202020204"/>
                <a:ea typeface="+mn-ea"/>
                <a:cs typeface="+mn-cs"/>
              </a:rPr>
              <a:t>Solved!)</a:t>
            </a:r>
          </a:p>
        </p:txBody>
      </p:sp>
    </p:spTree>
    <p:extLst>
      <p:ext uri="{BB962C8B-B14F-4D97-AF65-F5344CB8AC3E}">
        <p14:creationId xmlns:p14="http://schemas.microsoft.com/office/powerpoint/2010/main" val="32441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Black Box Problem</a:t>
            </a:r>
          </a:p>
        </p:txBody>
      </p:sp>
      <p:sp>
        <p:nvSpPr>
          <p:cNvPr id="7" name="TextBox 6">
            <a:extLst>
              <a:ext uri="{FF2B5EF4-FFF2-40B4-BE49-F238E27FC236}">
                <a16:creationId xmlns:a16="http://schemas.microsoft.com/office/drawing/2014/main" id="{08D4F74E-10FD-896F-8BB6-70BFFDCCFE96}"/>
              </a:ext>
            </a:extLst>
          </p:cNvPr>
          <p:cNvSpPr txBox="1"/>
          <p:nvPr/>
        </p:nvSpPr>
        <p:spPr>
          <a:xfrm>
            <a:off x="-1100666" y="855006"/>
            <a:ext cx="15983863"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1001 0101 0010 0101 1110 0100 0000 0111 0111 1011 1111 0110 1010</a:t>
            </a:r>
          </a:p>
        </p:txBody>
      </p:sp>
      <p:sp>
        <p:nvSpPr>
          <p:cNvPr id="8" name="TextBox 7">
            <a:extLst>
              <a:ext uri="{FF2B5EF4-FFF2-40B4-BE49-F238E27FC236}">
                <a16:creationId xmlns:a16="http://schemas.microsoft.com/office/drawing/2014/main" id="{479D6B1F-D247-3C6C-3E59-5FA5FC579111}"/>
              </a:ext>
            </a:extLst>
          </p:cNvPr>
          <p:cNvSpPr txBox="1"/>
          <p:nvPr/>
        </p:nvSpPr>
        <p:spPr>
          <a:xfrm>
            <a:off x="-2448195" y="1482519"/>
            <a:ext cx="16230725"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0101 1110 0100 0110 0101 0111 1001 1111 0110 1010 1001 0101 0010 </a:t>
            </a:r>
          </a:p>
        </p:txBody>
      </p:sp>
      <p:sp>
        <p:nvSpPr>
          <p:cNvPr id="10" name="TextBox 9">
            <a:extLst>
              <a:ext uri="{FF2B5EF4-FFF2-40B4-BE49-F238E27FC236}">
                <a16:creationId xmlns:a16="http://schemas.microsoft.com/office/drawing/2014/main" id="{376ED30D-3E15-B639-E49B-673B3ED67F1E}"/>
              </a:ext>
            </a:extLst>
          </p:cNvPr>
          <p:cNvSpPr txBox="1"/>
          <p:nvPr/>
        </p:nvSpPr>
        <p:spPr>
          <a:xfrm>
            <a:off x="-2797022" y="2110032"/>
            <a:ext cx="15983863"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1001 0101 0010 0101 1110 0100 0000 0111 0111 1011 1111 0110 1010</a:t>
            </a:r>
          </a:p>
        </p:txBody>
      </p:sp>
      <p:sp>
        <p:nvSpPr>
          <p:cNvPr id="11" name="TextBox 10">
            <a:extLst>
              <a:ext uri="{FF2B5EF4-FFF2-40B4-BE49-F238E27FC236}">
                <a16:creationId xmlns:a16="http://schemas.microsoft.com/office/drawing/2014/main" id="{FE681F0E-7D60-1587-2587-99BF9CAD781D}"/>
              </a:ext>
            </a:extLst>
          </p:cNvPr>
          <p:cNvSpPr txBox="1"/>
          <p:nvPr/>
        </p:nvSpPr>
        <p:spPr>
          <a:xfrm>
            <a:off x="0" y="2737545"/>
            <a:ext cx="19933662"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0110 1010 0000 0101 1110 0100 0110 0101 0111 1001 1001 0110 1010 1001 0101 0010 </a:t>
            </a:r>
          </a:p>
        </p:txBody>
      </p:sp>
      <p:sp>
        <p:nvSpPr>
          <p:cNvPr id="12" name="TextBox 11">
            <a:extLst>
              <a:ext uri="{FF2B5EF4-FFF2-40B4-BE49-F238E27FC236}">
                <a16:creationId xmlns:a16="http://schemas.microsoft.com/office/drawing/2014/main" id="{CA067DDF-F980-0A13-CE8B-AB5D02F978FF}"/>
              </a:ext>
            </a:extLst>
          </p:cNvPr>
          <p:cNvSpPr txBox="1"/>
          <p:nvPr/>
        </p:nvSpPr>
        <p:spPr>
          <a:xfrm>
            <a:off x="-1100666" y="3405166"/>
            <a:ext cx="15983863"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1001 0101 0010 0101 1110 0100 0000 0111 0111 1011 1111 0110 1010</a:t>
            </a:r>
          </a:p>
        </p:txBody>
      </p:sp>
      <p:sp>
        <p:nvSpPr>
          <p:cNvPr id="13" name="TextBox 12">
            <a:extLst>
              <a:ext uri="{FF2B5EF4-FFF2-40B4-BE49-F238E27FC236}">
                <a16:creationId xmlns:a16="http://schemas.microsoft.com/office/drawing/2014/main" id="{28401126-9975-10E3-EA6B-7CAF1C8C0CFB}"/>
              </a:ext>
            </a:extLst>
          </p:cNvPr>
          <p:cNvSpPr txBox="1"/>
          <p:nvPr/>
        </p:nvSpPr>
        <p:spPr>
          <a:xfrm>
            <a:off x="-2448195" y="4032679"/>
            <a:ext cx="16230725"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0101 1110 0100 0110 0101 0111 1001 1111 0110 1010 1001 0101 0010 </a:t>
            </a:r>
          </a:p>
        </p:txBody>
      </p:sp>
      <p:sp>
        <p:nvSpPr>
          <p:cNvPr id="14" name="TextBox 13">
            <a:extLst>
              <a:ext uri="{FF2B5EF4-FFF2-40B4-BE49-F238E27FC236}">
                <a16:creationId xmlns:a16="http://schemas.microsoft.com/office/drawing/2014/main" id="{91D30269-AC9F-8E46-6EDA-4E0C8D1575A7}"/>
              </a:ext>
            </a:extLst>
          </p:cNvPr>
          <p:cNvSpPr txBox="1"/>
          <p:nvPr/>
        </p:nvSpPr>
        <p:spPr>
          <a:xfrm>
            <a:off x="-2797022" y="4660192"/>
            <a:ext cx="15983863"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1001 0101 0010 0101 1110 0100 0000 0111 0111 1011 1111 0110 1010</a:t>
            </a:r>
          </a:p>
        </p:txBody>
      </p:sp>
      <p:sp>
        <p:nvSpPr>
          <p:cNvPr id="15" name="TextBox 14">
            <a:extLst>
              <a:ext uri="{FF2B5EF4-FFF2-40B4-BE49-F238E27FC236}">
                <a16:creationId xmlns:a16="http://schemas.microsoft.com/office/drawing/2014/main" id="{471167D6-7C7C-D06E-BBF3-2FFFC060378E}"/>
              </a:ext>
            </a:extLst>
          </p:cNvPr>
          <p:cNvSpPr txBox="1"/>
          <p:nvPr/>
        </p:nvSpPr>
        <p:spPr>
          <a:xfrm>
            <a:off x="0" y="5287705"/>
            <a:ext cx="19933662"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0110 1010 0000 0101 1110 0100 0110 0101 0111 1001 1001 0110 1010 1001 0101 0010 </a:t>
            </a:r>
          </a:p>
        </p:txBody>
      </p:sp>
      <p:sp>
        <p:nvSpPr>
          <p:cNvPr id="17" name="TextBox 16">
            <a:extLst>
              <a:ext uri="{FF2B5EF4-FFF2-40B4-BE49-F238E27FC236}">
                <a16:creationId xmlns:a16="http://schemas.microsoft.com/office/drawing/2014/main" id="{2B582A5E-70CE-D9E6-F676-FF5832062443}"/>
              </a:ext>
            </a:extLst>
          </p:cNvPr>
          <p:cNvSpPr txBox="1"/>
          <p:nvPr/>
        </p:nvSpPr>
        <p:spPr>
          <a:xfrm>
            <a:off x="-825982" y="5844473"/>
            <a:ext cx="15983863" cy="584775"/>
          </a:xfrm>
          <a:prstGeom prst="rect">
            <a:avLst/>
          </a:prstGeom>
          <a:noFill/>
        </p:spPr>
        <p:txBody>
          <a:bodyPr wrap="none" rtlCol="0">
            <a:spAutoFit/>
          </a:bodyPr>
          <a:lstStyle/>
          <a:p>
            <a:pPr algn="l"/>
            <a:r>
              <a:rPr lang="en-US" b="1" dirty="0">
                <a:latin typeface="Courier New" panose="02070309020205020404" pitchFamily="49" charset="0"/>
                <a:cs typeface="Courier New" panose="02070309020205020404" pitchFamily="49" charset="0"/>
              </a:rPr>
              <a:t>1001 0101 0010 0101 1110 0100 0000 0111 0111 1011 1111 0110 1010</a:t>
            </a:r>
          </a:p>
        </p:txBody>
      </p:sp>
      <p:pic>
        <p:nvPicPr>
          <p:cNvPr id="6" name="Graphic 5" descr="Box with solid fill">
            <a:extLst>
              <a:ext uri="{FF2B5EF4-FFF2-40B4-BE49-F238E27FC236}">
                <a16:creationId xmlns:a16="http://schemas.microsoft.com/office/drawing/2014/main" id="{8975D80F-11BE-E247-DC76-0642BCB6C6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4835" y="1176131"/>
            <a:ext cx="5062330" cy="5062330"/>
          </a:xfrm>
          <a:prstGeom prst="rect">
            <a:avLst/>
          </a:prstGeom>
        </p:spPr>
      </p:pic>
      <p:sp>
        <p:nvSpPr>
          <p:cNvPr id="18" name="TextBox 17">
            <a:extLst>
              <a:ext uri="{FF2B5EF4-FFF2-40B4-BE49-F238E27FC236}">
                <a16:creationId xmlns:a16="http://schemas.microsoft.com/office/drawing/2014/main" id="{863DBE44-49E6-A226-7085-63ECADC2862C}"/>
              </a:ext>
            </a:extLst>
          </p:cNvPr>
          <p:cNvSpPr txBox="1"/>
          <p:nvPr/>
        </p:nvSpPr>
        <p:spPr>
          <a:xfrm>
            <a:off x="479081" y="1947046"/>
            <a:ext cx="5616919" cy="754053"/>
          </a:xfrm>
          <a:prstGeom prst="rect">
            <a:avLst/>
          </a:prstGeom>
          <a:solidFill>
            <a:srgbClr val="FBE851"/>
          </a:solidFill>
          <a:effectLst>
            <a:outerShdw blurRad="50800" dist="38100" dir="8100000" algn="tr" rotWithShape="0">
              <a:prstClr val="black">
                <a:alpha val="40000"/>
              </a:prstClr>
            </a:outerShdw>
          </a:effectLst>
        </p:spPr>
        <p:txBody>
          <a:bodyPr wrap="square" lIns="182880" tIns="91440" rIns="182880">
            <a:spAutoFit/>
          </a:bodyPr>
          <a:lstStyle/>
          <a:p>
            <a:pPr algn="ctr"/>
            <a:r>
              <a:rPr lang="en-US" sz="4000" b="1" dirty="0">
                <a:latin typeface="Courier New" panose="02070309020205020404" pitchFamily="49" charset="0"/>
                <a:ea typeface="Calibri" panose="020F0502020204030204" pitchFamily="34" charset="0"/>
                <a:cs typeface="Courier New" panose="02070309020205020404" pitchFamily="49" charset="0"/>
              </a:rPr>
              <a:t>12,000 dimension</a:t>
            </a:r>
          </a:p>
        </p:txBody>
      </p:sp>
      <p:sp>
        <p:nvSpPr>
          <p:cNvPr id="19" name="TextBox 18">
            <a:extLst>
              <a:ext uri="{FF2B5EF4-FFF2-40B4-BE49-F238E27FC236}">
                <a16:creationId xmlns:a16="http://schemas.microsoft.com/office/drawing/2014/main" id="{607E21F8-4F01-E36F-3DA8-50234225BA0C}"/>
              </a:ext>
            </a:extLst>
          </p:cNvPr>
          <p:cNvSpPr txBox="1"/>
          <p:nvPr/>
        </p:nvSpPr>
        <p:spPr>
          <a:xfrm>
            <a:off x="2560320" y="2837352"/>
            <a:ext cx="4023360" cy="754053"/>
          </a:xfrm>
          <a:prstGeom prst="rect">
            <a:avLst/>
          </a:prstGeom>
          <a:solidFill>
            <a:srgbClr val="FBE851"/>
          </a:solidFill>
          <a:effectLst>
            <a:outerShdw blurRad="50800" dist="38100" dir="8100000" algn="tr" rotWithShape="0">
              <a:prstClr val="black">
                <a:alpha val="40000"/>
              </a:prstClr>
            </a:outerShdw>
          </a:effectLst>
        </p:spPr>
        <p:txBody>
          <a:bodyPr wrap="square" lIns="182880" tIns="91440" rIns="182880">
            <a:spAutoFit/>
          </a:bodyPr>
          <a:lstStyle/>
          <a:p>
            <a:pPr algn="ctr"/>
            <a:r>
              <a:rPr lang="en-US" sz="4000" b="1" dirty="0">
                <a:latin typeface="Courier New" panose="02070309020205020404" pitchFamily="49" charset="0"/>
                <a:ea typeface="Calibri" panose="020F0502020204030204" pitchFamily="34" charset="0"/>
                <a:cs typeface="Courier New" panose="02070309020205020404" pitchFamily="49" charset="0"/>
              </a:rPr>
              <a:t>per feature</a:t>
            </a:r>
          </a:p>
        </p:txBody>
      </p:sp>
      <p:sp>
        <p:nvSpPr>
          <p:cNvPr id="20" name="TextBox 19">
            <a:extLst>
              <a:ext uri="{FF2B5EF4-FFF2-40B4-BE49-F238E27FC236}">
                <a16:creationId xmlns:a16="http://schemas.microsoft.com/office/drawing/2014/main" id="{D9C41ACE-61B0-7AD4-BC85-B92C663174F2}"/>
              </a:ext>
            </a:extLst>
          </p:cNvPr>
          <p:cNvSpPr txBox="1"/>
          <p:nvPr/>
        </p:nvSpPr>
        <p:spPr>
          <a:xfrm>
            <a:off x="7991186" y="2924980"/>
            <a:ext cx="3721733" cy="1908215"/>
          </a:xfrm>
          <a:prstGeom prst="rect">
            <a:avLst/>
          </a:prstGeom>
          <a:solidFill>
            <a:schemeClr val="bg1"/>
          </a:solidFill>
          <a:ln>
            <a:solidFill>
              <a:schemeClr val="tx1"/>
            </a:solidFill>
          </a:ln>
        </p:spPr>
        <p:txBody>
          <a:bodyPr wrap="square" lIns="274320" tIns="182880" rIns="274320" bIns="182880">
            <a:spAutoFit/>
          </a:bodyPr>
          <a:lstStyle/>
          <a:p>
            <a:r>
              <a:rPr lang="en-US" sz="2000" b="0" i="0" u="none" strike="noStrike" baseline="0" dirty="0" err="1">
                <a:solidFill>
                  <a:srgbClr val="1B1B21"/>
                </a:solidFill>
                <a:latin typeface="SourceSerifVariable-Roman"/>
              </a:rPr>
              <a:t>GPT</a:t>
            </a:r>
            <a:r>
              <a:rPr lang="en-US" sz="2000" b="0" i="0" u="none" strike="noStrike" baseline="0" dirty="0">
                <a:solidFill>
                  <a:srgbClr val="1B1B21"/>
                </a:solidFill>
                <a:latin typeface="SourceSerifVariable-Roman"/>
              </a:rPr>
              <a:t>-3 reportedly has over </a:t>
            </a:r>
            <a:r>
              <a:rPr lang="en-US" sz="2000" b="1" i="0" u="none" strike="noStrike" baseline="0" dirty="0">
                <a:solidFill>
                  <a:srgbClr val="1B1B21"/>
                </a:solidFill>
                <a:latin typeface="SourceSerifVariable-Roman"/>
              </a:rPr>
              <a:t>12,000 </a:t>
            </a:r>
            <a:r>
              <a:rPr lang="en-US" sz="2000" b="0" i="0" u="none" strike="noStrike" baseline="0" dirty="0">
                <a:solidFill>
                  <a:srgbClr val="1B1B21"/>
                </a:solidFill>
                <a:latin typeface="SourceSerifVariable-Roman"/>
              </a:rPr>
              <a:t>different dimensions per feature; that translates to billions </a:t>
            </a:r>
            <a:r>
              <a:rPr lang="en-US" sz="2000" b="0" i="1" u="none" strike="noStrike" baseline="0" dirty="0">
                <a:solidFill>
                  <a:srgbClr val="1B1B21"/>
                </a:solidFill>
                <a:latin typeface="SourceSerifVariable-Roman"/>
              </a:rPr>
              <a:t>or trillions </a:t>
            </a:r>
            <a:r>
              <a:rPr lang="en-US" sz="2000" b="0" i="0" u="none" strike="noStrike" baseline="0" dirty="0">
                <a:solidFill>
                  <a:srgbClr val="1B1B21"/>
                </a:solidFill>
                <a:latin typeface="SourceSerifVariable-Roman"/>
              </a:rPr>
              <a:t>of mathematical relationships</a:t>
            </a:r>
            <a:endParaRPr lang="en-US" sz="2000" dirty="0"/>
          </a:p>
        </p:txBody>
      </p:sp>
    </p:spTree>
    <p:extLst>
      <p:ext uri="{BB962C8B-B14F-4D97-AF65-F5344CB8AC3E}">
        <p14:creationId xmlns:p14="http://schemas.microsoft.com/office/powerpoint/2010/main" val="4165013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grpId="0" nodeType="withEffect">
                                  <p:stCondLst>
                                    <p:cond delay="35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2"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2"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par>
                                <p:cTn id="23" presetID="22" presetClass="entr" presetSubtype="8" fill="hold" grpId="0" nodeType="withEffect">
                                  <p:stCondLst>
                                    <p:cond delay="35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8" fill="hold" grpId="0" nodeType="withEffect">
                                  <p:stCondLst>
                                    <p:cond delay="35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50"/>
                                        <p:tgtEl>
                                          <p:spTgt spid="18"/>
                                        </p:tgtEl>
                                      </p:cBhvr>
                                    </p:animEffect>
                                  </p:childTnLst>
                                </p:cTn>
                              </p:par>
                            </p:childTnLst>
                          </p:cTn>
                        </p:par>
                        <p:par>
                          <p:cTn id="40" fill="hold">
                            <p:stCondLst>
                              <p:cond delay="25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7" grpId="0"/>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Black Box Problem</a:t>
            </a:r>
          </a:p>
        </p:txBody>
      </p:sp>
      <p:sp>
        <p:nvSpPr>
          <p:cNvPr id="4" name="TextBox 3">
            <a:extLst>
              <a:ext uri="{FF2B5EF4-FFF2-40B4-BE49-F238E27FC236}">
                <a16:creationId xmlns:a16="http://schemas.microsoft.com/office/drawing/2014/main" id="{B1DF310D-6223-292C-2CC6-6800145515EF}"/>
              </a:ext>
            </a:extLst>
          </p:cNvPr>
          <p:cNvSpPr txBox="1"/>
          <p:nvPr/>
        </p:nvSpPr>
        <p:spPr>
          <a:xfrm>
            <a:off x="3042203" y="2490570"/>
            <a:ext cx="6107594" cy="1107996"/>
          </a:xfrm>
          <a:prstGeom prst="rect">
            <a:avLst/>
          </a:prstGeom>
          <a:noFill/>
        </p:spPr>
        <p:txBody>
          <a:bodyPr wrap="square">
            <a:spAutoFit/>
          </a:bodyPr>
          <a:lstStyle/>
          <a:p>
            <a:pPr algn="ctr"/>
            <a:r>
              <a:rPr lang="en-US" sz="6600" b="0" i="1" u="none" strike="noStrike" baseline="0" dirty="0">
                <a:solidFill>
                  <a:srgbClr val="1B1B21"/>
                </a:solidFill>
                <a:latin typeface="CenturySchoolbook-Italic"/>
              </a:rPr>
              <a:t>S</a:t>
            </a:r>
            <a:r>
              <a:rPr lang="en-US" sz="6600" b="0" i="0" u="none" strike="noStrike" baseline="0" dirty="0">
                <a:solidFill>
                  <a:srgbClr val="1B1B21"/>
                </a:solidFill>
                <a:latin typeface="SourceSerifVariable-Roman"/>
              </a:rPr>
              <a:t>(</a:t>
            </a:r>
            <a:r>
              <a:rPr lang="en-US" sz="6600" b="0" i="1" u="none" strike="noStrike" baseline="0" dirty="0">
                <a:solidFill>
                  <a:srgbClr val="1B1B21"/>
                </a:solidFill>
                <a:latin typeface="CenturySchoolbook-Italic"/>
              </a:rPr>
              <a:t>x</a:t>
            </a:r>
            <a:r>
              <a:rPr lang="en-US" sz="6600" b="0" i="0" u="none" strike="noStrike" baseline="0" dirty="0">
                <a:solidFill>
                  <a:srgbClr val="1B1B21"/>
                </a:solidFill>
                <a:latin typeface="SourceSerifVariable-Roman"/>
              </a:rPr>
              <a:t>) = 1 ÷ (1 + </a:t>
            </a:r>
            <a:r>
              <a:rPr lang="en-US" sz="6600" b="0" i="1" u="none" strike="noStrike" baseline="0" dirty="0">
                <a:solidFill>
                  <a:srgbClr val="1B1B21"/>
                </a:solidFill>
                <a:latin typeface="CenturySchoolbook-Italic"/>
              </a:rPr>
              <a:t>e</a:t>
            </a:r>
            <a:r>
              <a:rPr lang="en-US" sz="6600" b="0" i="0" u="none" strike="noStrike" baseline="30000" dirty="0">
                <a:solidFill>
                  <a:srgbClr val="1B1B21"/>
                </a:solidFill>
                <a:latin typeface="SourceSerifVariable-Roman"/>
              </a:rPr>
              <a:t>-</a:t>
            </a:r>
            <a:r>
              <a:rPr lang="en-US" sz="6600" b="0" i="1" u="none" strike="noStrike" baseline="30000" dirty="0">
                <a:solidFill>
                  <a:srgbClr val="1B1B21"/>
                </a:solidFill>
                <a:latin typeface="CenturySchoolbook-Italic"/>
              </a:rPr>
              <a:t>x</a:t>
            </a:r>
            <a:r>
              <a:rPr lang="en-US" sz="6600" b="0" i="0" u="none" strike="noStrike" baseline="0" dirty="0">
                <a:solidFill>
                  <a:srgbClr val="1B1B21"/>
                </a:solidFill>
                <a:latin typeface="SourceSerifVariable-Roman"/>
              </a:rPr>
              <a:t>)</a:t>
            </a:r>
            <a:endParaRPr lang="en-US" sz="6600" dirty="0"/>
          </a:p>
        </p:txBody>
      </p:sp>
    </p:spTree>
    <p:extLst>
      <p:ext uri="{BB962C8B-B14F-4D97-AF65-F5344CB8AC3E}">
        <p14:creationId xmlns:p14="http://schemas.microsoft.com/office/powerpoint/2010/main" val="1976575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Black Box Problem</a:t>
            </a:r>
          </a:p>
        </p:txBody>
      </p:sp>
      <p:sp>
        <p:nvSpPr>
          <p:cNvPr id="4" name="TextBox 3">
            <a:extLst>
              <a:ext uri="{FF2B5EF4-FFF2-40B4-BE49-F238E27FC236}">
                <a16:creationId xmlns:a16="http://schemas.microsoft.com/office/drawing/2014/main" id="{B1DF310D-6223-292C-2CC6-6800145515EF}"/>
              </a:ext>
            </a:extLst>
          </p:cNvPr>
          <p:cNvSpPr txBox="1"/>
          <p:nvPr/>
        </p:nvSpPr>
        <p:spPr>
          <a:xfrm>
            <a:off x="3042203" y="2490570"/>
            <a:ext cx="6107594" cy="1107996"/>
          </a:xfrm>
          <a:prstGeom prst="rect">
            <a:avLst/>
          </a:prstGeom>
          <a:noFill/>
        </p:spPr>
        <p:txBody>
          <a:bodyPr wrap="square">
            <a:spAutoFit/>
          </a:bodyPr>
          <a:lstStyle/>
          <a:p>
            <a:pPr algn="ctr"/>
            <a:r>
              <a:rPr lang="en-US" sz="6600" b="0" i="1" u="none" strike="noStrike" baseline="0" dirty="0">
                <a:solidFill>
                  <a:srgbClr val="1B1B21"/>
                </a:solidFill>
                <a:latin typeface="CenturySchoolbook-Italic"/>
              </a:rPr>
              <a:t>S</a:t>
            </a:r>
            <a:r>
              <a:rPr lang="en-US" sz="6600" b="0" i="0" u="none" strike="noStrike" baseline="0" dirty="0">
                <a:solidFill>
                  <a:srgbClr val="1B1B21"/>
                </a:solidFill>
                <a:latin typeface="SourceSerifVariable-Roman"/>
              </a:rPr>
              <a:t>(</a:t>
            </a:r>
            <a:r>
              <a:rPr lang="en-US" sz="6600" b="0" i="1" u="none" strike="noStrike" baseline="0" dirty="0">
                <a:solidFill>
                  <a:srgbClr val="1B1B21"/>
                </a:solidFill>
                <a:latin typeface="CenturySchoolbook-Italic"/>
              </a:rPr>
              <a:t>x</a:t>
            </a:r>
            <a:r>
              <a:rPr lang="en-US" sz="6600" b="0" i="0" u="none" strike="noStrike" baseline="0" dirty="0">
                <a:solidFill>
                  <a:srgbClr val="1B1B21"/>
                </a:solidFill>
                <a:latin typeface="SourceSerifVariable-Roman"/>
              </a:rPr>
              <a:t>) = 1 ÷ (1 + </a:t>
            </a:r>
            <a:r>
              <a:rPr lang="en-US" sz="6600" b="0" i="1" u="none" strike="noStrike" baseline="0" dirty="0">
                <a:solidFill>
                  <a:srgbClr val="1B1B21"/>
                </a:solidFill>
                <a:latin typeface="CenturySchoolbook-Italic"/>
              </a:rPr>
              <a:t>e</a:t>
            </a:r>
            <a:r>
              <a:rPr lang="en-US" sz="6600" b="0" i="0" u="none" strike="noStrike" baseline="30000" dirty="0">
                <a:solidFill>
                  <a:srgbClr val="1B1B21"/>
                </a:solidFill>
                <a:latin typeface="SourceSerifVariable-Roman"/>
              </a:rPr>
              <a:t>-</a:t>
            </a:r>
            <a:r>
              <a:rPr lang="en-US" sz="6600" b="0" i="1" u="none" strike="noStrike" baseline="30000" dirty="0">
                <a:solidFill>
                  <a:srgbClr val="1B1B21"/>
                </a:solidFill>
                <a:latin typeface="CenturySchoolbook-Italic"/>
              </a:rPr>
              <a:t>x</a:t>
            </a:r>
            <a:r>
              <a:rPr lang="en-US" sz="6600" b="0" i="0" u="none" strike="noStrike" baseline="0" dirty="0">
                <a:solidFill>
                  <a:srgbClr val="1B1B21"/>
                </a:solidFill>
                <a:latin typeface="SourceSerifVariable-Roman"/>
              </a:rPr>
              <a:t>)</a:t>
            </a:r>
            <a:endParaRPr lang="en-US" sz="6600" dirty="0"/>
          </a:p>
        </p:txBody>
      </p:sp>
      <p:sp>
        <p:nvSpPr>
          <p:cNvPr id="6" name="Rectangle 5">
            <a:extLst>
              <a:ext uri="{FF2B5EF4-FFF2-40B4-BE49-F238E27FC236}">
                <a16:creationId xmlns:a16="http://schemas.microsoft.com/office/drawing/2014/main" id="{61EF2F17-7900-2D14-7AC9-73FCA87C214F}"/>
              </a:ext>
            </a:extLst>
          </p:cNvPr>
          <p:cNvSpPr/>
          <p:nvPr/>
        </p:nvSpPr>
        <p:spPr bwMode="auto">
          <a:xfrm>
            <a:off x="0" y="983972"/>
            <a:ext cx="12192000" cy="5257801"/>
          </a:xfrm>
          <a:prstGeom prst="rect">
            <a:avLst/>
          </a:prstGeom>
          <a:solidFill>
            <a:schemeClr val="bg1">
              <a:alpha val="50000"/>
            </a:schemeClr>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3" name="Picture 2" descr="Businessman pointing to side face front">
            <a:extLst>
              <a:ext uri="{FF2B5EF4-FFF2-40B4-BE49-F238E27FC236}">
                <a16:creationId xmlns:a16="http://schemas.microsoft.com/office/drawing/2014/main" id="{965D172F-F7E7-0B82-ADCA-D32E0F2ADB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48473" y="129209"/>
            <a:ext cx="8495054" cy="6728791"/>
          </a:xfrm>
          <a:prstGeom prst="rect">
            <a:avLst/>
          </a:prstGeom>
          <a:effectLst>
            <a:outerShdw blurRad="50800" dist="38100" dir="8100000" algn="tr" rotWithShape="0">
              <a:prstClr val="black">
                <a:alpha val="70000"/>
              </a:prstClr>
            </a:outerShdw>
          </a:effectLst>
        </p:spPr>
      </p:pic>
      <p:sp>
        <p:nvSpPr>
          <p:cNvPr id="7" name="TextBox 6">
            <a:extLst>
              <a:ext uri="{FF2B5EF4-FFF2-40B4-BE49-F238E27FC236}">
                <a16:creationId xmlns:a16="http://schemas.microsoft.com/office/drawing/2014/main" id="{5C1E0FAF-E493-43F2-2502-7BFFC81770B7}"/>
              </a:ext>
            </a:extLst>
          </p:cNvPr>
          <p:cNvSpPr txBox="1"/>
          <p:nvPr/>
        </p:nvSpPr>
        <p:spPr>
          <a:xfrm>
            <a:off x="960371" y="2582903"/>
            <a:ext cx="4716356" cy="1015663"/>
          </a:xfrm>
          <a:prstGeom prst="rect">
            <a:avLst/>
          </a:prstGeom>
          <a:solidFill>
            <a:srgbClr val="FFFFFF"/>
          </a:solidFill>
        </p:spPr>
        <p:txBody>
          <a:bodyPr wrap="none" rtlCol="0">
            <a:spAutoFit/>
          </a:bodyPr>
          <a:lstStyle/>
          <a:p>
            <a:pPr algn="l"/>
            <a:r>
              <a:rPr lang="en-US" sz="6000" b="1" dirty="0">
                <a:solidFill>
                  <a:srgbClr val="BF2703"/>
                </a:solidFill>
                <a:highlight>
                  <a:srgbClr val="FFFFFF"/>
                </a:highlight>
                <a:latin typeface="Calibri" panose="020F0502020204030204" pitchFamily="34" charset="0"/>
                <a:cs typeface="Calibri" panose="020F0502020204030204" pitchFamily="34" charset="0"/>
              </a:rPr>
              <a:t>Explainable AI</a:t>
            </a:r>
          </a:p>
        </p:txBody>
      </p:sp>
      <p:sp>
        <p:nvSpPr>
          <p:cNvPr id="8" name="Speech Bubble: Oval 7">
            <a:extLst>
              <a:ext uri="{FF2B5EF4-FFF2-40B4-BE49-F238E27FC236}">
                <a16:creationId xmlns:a16="http://schemas.microsoft.com/office/drawing/2014/main" id="{1EC12D26-1DA8-B837-E228-9B91C4EB61A5}"/>
              </a:ext>
            </a:extLst>
          </p:cNvPr>
          <p:cNvSpPr/>
          <p:nvPr/>
        </p:nvSpPr>
        <p:spPr>
          <a:xfrm>
            <a:off x="3846443" y="397565"/>
            <a:ext cx="2336281" cy="1603686"/>
          </a:xfrm>
          <a:prstGeom prst="wedgeEllipseCallout">
            <a:avLst>
              <a:gd name="adj1" fmla="val 67738"/>
              <a:gd name="adj2" fmla="val 50636"/>
            </a:avLst>
          </a:prstGeom>
          <a:solidFill>
            <a:srgbClr val="FFCA28"/>
          </a:solidFill>
          <a:ln w="38100">
            <a:solidFill>
              <a:srgbClr val="FFFFFF"/>
            </a:solidFill>
          </a:ln>
          <a:effectLst>
            <a:glow rad="279400">
              <a:srgbClr val="000000">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Arial" panose="020B0604020202020204"/>
              </a:rPr>
              <a:t>(</a:t>
            </a:r>
            <a:r>
              <a:rPr kumimoji="0" lang="en-US" sz="2800" b="0" u="none" strike="noStrike" kern="1200" cap="none" spc="0" normalizeH="0" baseline="0" noProof="0" dirty="0">
                <a:ln>
                  <a:noFill/>
                </a:ln>
                <a:solidFill>
                  <a:srgbClr val="000000"/>
                </a:solidFill>
                <a:effectLst/>
                <a:uLnTx/>
                <a:uFillTx/>
                <a:latin typeface="Arial" panose="020B0604020202020204"/>
                <a:ea typeface="+mn-ea"/>
                <a:cs typeface="+mn-cs"/>
              </a:rPr>
              <a:t>Solved!)</a:t>
            </a:r>
          </a:p>
        </p:txBody>
      </p:sp>
    </p:spTree>
    <p:extLst>
      <p:ext uri="{BB962C8B-B14F-4D97-AF65-F5344CB8AC3E}">
        <p14:creationId xmlns:p14="http://schemas.microsoft.com/office/powerpoint/2010/main" val="210583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Who solves the bias?</a:t>
            </a:r>
          </a:p>
        </p:txBody>
      </p:sp>
      <p:pic>
        <p:nvPicPr>
          <p:cNvPr id="9" name="Graphic 8" descr="Box with solid fill">
            <a:extLst>
              <a:ext uri="{FF2B5EF4-FFF2-40B4-BE49-F238E27FC236}">
                <a16:creationId xmlns:a16="http://schemas.microsoft.com/office/drawing/2014/main" id="{B64D9993-1C66-3D56-0245-EE6793A110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4835" y="1176131"/>
            <a:ext cx="5062330" cy="5062330"/>
          </a:xfrm>
          <a:prstGeom prst="rect">
            <a:avLst/>
          </a:prstGeom>
        </p:spPr>
      </p:pic>
      <p:sp>
        <p:nvSpPr>
          <p:cNvPr id="10" name="Speech Bubble: Oval 9">
            <a:extLst>
              <a:ext uri="{FF2B5EF4-FFF2-40B4-BE49-F238E27FC236}">
                <a16:creationId xmlns:a16="http://schemas.microsoft.com/office/drawing/2014/main" id="{4E5FB975-E510-DEB5-B169-97B54780F6CB}"/>
              </a:ext>
            </a:extLst>
          </p:cNvPr>
          <p:cNvSpPr/>
          <p:nvPr/>
        </p:nvSpPr>
        <p:spPr>
          <a:xfrm>
            <a:off x="2844799" y="4976546"/>
            <a:ext cx="2714172" cy="1570469"/>
          </a:xfrm>
          <a:prstGeom prst="wedgeEllipseCallout">
            <a:avLst>
              <a:gd name="adj1" fmla="val 47318"/>
              <a:gd name="adj2" fmla="val -58443"/>
            </a:avLst>
          </a:prstGeom>
          <a:solidFill>
            <a:srgbClr val="FFCA28"/>
          </a:solidFill>
          <a:ln w="38100">
            <a:solidFill>
              <a:srgbClr val="FFFF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Arial" panose="020B0604020202020204"/>
              </a:rPr>
              <a:t>i</a:t>
            </a:r>
            <a:r>
              <a:rPr lang="en-US" sz="2800" dirty="0">
                <a:solidFill>
                  <a:srgbClr val="000000"/>
                </a:solidFill>
                <a:latin typeface="Arial" panose="020B0604020202020204"/>
              </a:rPr>
              <a:t> did a bad thing…</a:t>
            </a:r>
            <a:endParaRPr kumimoji="0" lang="en-US" sz="2800" b="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1" name="Programmer" descr="A picture containing grass&#10;&#10;Description automatically generated">
            <a:extLst>
              <a:ext uri="{FF2B5EF4-FFF2-40B4-BE49-F238E27FC236}">
                <a16:creationId xmlns:a16="http://schemas.microsoft.com/office/drawing/2014/main" id="{DC657AA9-18E3-2C43-3D8C-DD9A0B11A6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034" y="1555793"/>
            <a:ext cx="3291840" cy="2194560"/>
          </a:xfrm>
          <a:prstGeom prst="rect">
            <a:avLst/>
          </a:prstGeom>
          <a:ln w="76200">
            <a:solidFill>
              <a:srgbClr val="FFFFFF"/>
            </a:solidFill>
            <a:miter lim="800000"/>
          </a:ln>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DFF60807-00E1-454F-54E8-090279E24183}"/>
              </a:ext>
            </a:extLst>
          </p:cNvPr>
          <p:cNvSpPr txBox="1"/>
          <p:nvPr/>
        </p:nvSpPr>
        <p:spPr>
          <a:xfrm>
            <a:off x="381515" y="3991556"/>
            <a:ext cx="3291840" cy="830997"/>
          </a:xfrm>
          <a:prstGeom prst="rect">
            <a:avLst/>
          </a:prstGeom>
          <a:noFill/>
        </p:spPr>
        <p:txBody>
          <a:bodyPr wrap="square" rtlCol="0">
            <a:spAutoFit/>
          </a:bodyPr>
          <a:lstStyle/>
          <a:p>
            <a:pPr algn="l"/>
            <a:r>
              <a:rPr lang="en-US" sz="2400" b="1" dirty="0" err="1">
                <a:latin typeface="Calibri" panose="020F0502020204030204" pitchFamily="34" charset="0"/>
                <a:cs typeface="Calibri" panose="020F0502020204030204" pitchFamily="34" charset="0"/>
              </a:rPr>
              <a:t>GOFAI</a:t>
            </a:r>
            <a:endParaRPr lang="en-US" sz="2400" b="1" dirty="0">
              <a:latin typeface="Calibri" panose="020F0502020204030204" pitchFamily="34" charset="0"/>
              <a:cs typeface="Calibri" panose="020F0502020204030204" pitchFamily="34" charset="0"/>
            </a:endParaRPr>
          </a:p>
          <a:p>
            <a:pPr algn="l"/>
            <a:r>
              <a:rPr lang="en-US" sz="2400" dirty="0">
                <a:latin typeface="Calibri" panose="020F0502020204030204" pitchFamily="34" charset="0"/>
                <a:cs typeface="Calibri" panose="020F0502020204030204" pitchFamily="34" charset="0"/>
              </a:rPr>
              <a:t>(programmers fix it)</a:t>
            </a:r>
          </a:p>
        </p:txBody>
      </p:sp>
      <p:pic>
        <p:nvPicPr>
          <p:cNvPr id="1032" name="Picture 8">
            <a:extLst>
              <a:ext uri="{FF2B5EF4-FFF2-40B4-BE49-F238E27FC236}">
                <a16:creationId xmlns:a16="http://schemas.microsoft.com/office/drawing/2014/main" id="{3720832C-0CFF-00B1-6D34-CEAB3FD3B69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091" r="-3091"/>
          <a:stretch/>
        </p:blipFill>
        <p:spPr bwMode="auto">
          <a:xfrm>
            <a:off x="8433741" y="1494206"/>
            <a:ext cx="3291840" cy="2256147"/>
          </a:xfrm>
          <a:prstGeom prst="rect">
            <a:avLst/>
          </a:prstGeom>
          <a:solidFill>
            <a:srgbClr val="61CBE6"/>
          </a:solidFill>
          <a:ln w="76200">
            <a:solidFill>
              <a:srgbClr val="FFFFFF"/>
            </a:solidFill>
            <a:miter lim="800000"/>
          </a:ln>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3B272B7A-29A2-0715-5959-0DF9B43A1E13}"/>
              </a:ext>
            </a:extLst>
          </p:cNvPr>
          <p:cNvSpPr txBox="1"/>
          <p:nvPr/>
        </p:nvSpPr>
        <p:spPr>
          <a:xfrm>
            <a:off x="7919416" y="3991556"/>
            <a:ext cx="3891069" cy="830997"/>
          </a:xfrm>
          <a:prstGeom prst="rect">
            <a:avLst/>
          </a:prstGeom>
          <a:noFill/>
        </p:spPr>
        <p:txBody>
          <a:bodyPr wrap="square" rtlCol="0">
            <a:spAutoFit/>
          </a:bodyPr>
          <a:lstStyle/>
          <a:p>
            <a:pPr algn="r"/>
            <a:r>
              <a:rPr lang="en-US" sz="2400" b="1" dirty="0">
                <a:latin typeface="Calibri" panose="020F0502020204030204" pitchFamily="34" charset="0"/>
                <a:cs typeface="Calibri" panose="020F0502020204030204" pitchFamily="34" charset="0"/>
              </a:rPr>
              <a:t>Reinforcement Learning</a:t>
            </a:r>
          </a:p>
          <a:p>
            <a:pPr algn="r"/>
            <a:r>
              <a:rPr lang="en-US" sz="2400" dirty="0">
                <a:latin typeface="Calibri" panose="020F0502020204030204" pitchFamily="34" charset="0"/>
                <a:cs typeface="Calibri" panose="020F0502020204030204" pitchFamily="34" charset="0"/>
              </a:rPr>
              <a:t>(crowdsource corrections)</a:t>
            </a:r>
          </a:p>
        </p:txBody>
      </p:sp>
    </p:spTree>
    <p:extLst>
      <p:ext uri="{BB962C8B-B14F-4D97-AF65-F5344CB8AC3E}">
        <p14:creationId xmlns:p14="http://schemas.microsoft.com/office/powerpoint/2010/main" val="4168039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14:presetBounceEnd="50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50000">
                                          <p:cBhvr additive="base">
                                            <p:cTn id="12"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14:presetBounceEnd="50000">
                                      <p:stCondLst>
                                        <p:cond delay="0"/>
                                      </p:stCondLst>
                                      <p:childTnLst>
                                        <p:set>
                                          <p:cBhvr>
                                            <p:cTn id="20" dur="1" fill="hold">
                                              <p:stCondLst>
                                                <p:cond delay="0"/>
                                              </p:stCondLst>
                                            </p:cTn>
                                            <p:tgtEl>
                                              <p:spTgt spid="1032"/>
                                            </p:tgtEl>
                                            <p:attrNameLst>
                                              <p:attrName>style.visibility</p:attrName>
                                            </p:attrNameLst>
                                          </p:cBhvr>
                                          <p:to>
                                            <p:strVal val="visible"/>
                                          </p:to>
                                        </p:set>
                                        <p:anim calcmode="lin" valueType="num" p14:bounceEnd="50000">
                                          <p:cBhvr additive="base">
                                            <p:cTn id="21" dur="500" fill="hold"/>
                                            <p:tgtEl>
                                              <p:spTgt spid="1032"/>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032"/>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 calcmode="lin" valueType="num">
                                          <p:cBhvr additive="base">
                                            <p:cTn id="21" dur="500" fill="hold"/>
                                            <p:tgtEl>
                                              <p:spTgt spid="1032"/>
                                            </p:tgtEl>
                                            <p:attrNameLst>
                                              <p:attrName>ppt_x</p:attrName>
                                            </p:attrNameLst>
                                          </p:cBhvr>
                                          <p:tavLst>
                                            <p:tav tm="0">
                                              <p:val>
                                                <p:strVal val="1+#ppt_w/2"/>
                                              </p:val>
                                            </p:tav>
                                            <p:tav tm="100000">
                                              <p:val>
                                                <p:strVal val="#ppt_x"/>
                                              </p:val>
                                            </p:tav>
                                          </p:tavLst>
                                        </p:anim>
                                        <p:anim calcmode="lin" valueType="num">
                                          <p:cBhvr additive="base">
                                            <p:cTn id="22" dur="500" fill="hold"/>
                                            <p:tgtEl>
                                              <p:spTgt spid="1032"/>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8395F6D5-D846-D462-44C9-7478AAF95DDC}"/>
              </a:ext>
            </a:extLst>
          </p:cNvPr>
          <p:cNvSpPr/>
          <p:nvPr/>
        </p:nvSpPr>
        <p:spPr bwMode="auto">
          <a:xfrm>
            <a:off x="511792" y="492163"/>
            <a:ext cx="11168417" cy="6154297"/>
          </a:xfrm>
          <a:prstGeom prst="ellipse">
            <a:avLst/>
          </a:prstGeom>
          <a:noFill/>
          <a:ln w="76200" cap="flat" cmpd="sng" algn="ctr">
            <a:solidFill>
              <a:srgbClr val="CC33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7" name="TextBox 6">
            <a:extLst>
              <a:ext uri="{FF2B5EF4-FFF2-40B4-BE49-F238E27FC236}">
                <a16:creationId xmlns:a16="http://schemas.microsoft.com/office/drawing/2014/main" id="{71CEBEDB-71B5-4722-B235-C01CE4633698}"/>
              </a:ext>
            </a:extLst>
          </p:cNvPr>
          <p:cNvSpPr txBox="1"/>
          <p:nvPr/>
        </p:nvSpPr>
        <p:spPr>
          <a:xfrm>
            <a:off x="2222344" y="1557202"/>
            <a:ext cx="7747314" cy="110799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300" normalizeH="0" baseline="0" noProof="0" dirty="0">
                <a:ln>
                  <a:noFill/>
                </a:ln>
                <a:solidFill>
                  <a:schemeClr val="bg1"/>
                </a:solidFill>
                <a:effectLst/>
                <a:uLnTx/>
                <a:uFillTx/>
                <a:latin typeface="Calibri Light" panose="020F0302020204030204" pitchFamily="34" charset="0"/>
                <a:ea typeface="+mn-ea"/>
                <a:cs typeface="+mn-cs"/>
              </a:rPr>
              <a:t>artificial intelligence</a:t>
            </a:r>
          </a:p>
        </p:txBody>
      </p:sp>
      <p:sp>
        <p:nvSpPr>
          <p:cNvPr id="8" name="TextBox 7">
            <a:extLst>
              <a:ext uri="{FF2B5EF4-FFF2-40B4-BE49-F238E27FC236}">
                <a16:creationId xmlns:a16="http://schemas.microsoft.com/office/drawing/2014/main" id="{60835CC1-68C1-4A60-956F-79F5106E5099}"/>
              </a:ext>
            </a:extLst>
          </p:cNvPr>
          <p:cNvSpPr txBox="1"/>
          <p:nvPr/>
        </p:nvSpPr>
        <p:spPr>
          <a:xfrm>
            <a:off x="754412" y="2721114"/>
            <a:ext cx="10683181"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libri "/>
                <a:ea typeface="+mn-ea"/>
                <a:cs typeface="+mn-cs"/>
              </a:rPr>
              <a:t>simulating human cognitive activities via machines</a:t>
            </a:r>
          </a:p>
        </p:txBody>
      </p:sp>
      <p:sp>
        <p:nvSpPr>
          <p:cNvPr id="2" name="TextBox 1">
            <a:extLst>
              <a:ext uri="{FF2B5EF4-FFF2-40B4-BE49-F238E27FC236}">
                <a16:creationId xmlns:a16="http://schemas.microsoft.com/office/drawing/2014/main" id="{D2785A69-5357-1265-791D-D48582733BAE}"/>
              </a:ext>
            </a:extLst>
          </p:cNvPr>
          <p:cNvSpPr txBox="1"/>
          <p:nvPr/>
        </p:nvSpPr>
        <p:spPr>
          <a:xfrm>
            <a:off x="4867116" y="3994458"/>
            <a:ext cx="7010557" cy="356251"/>
          </a:xfrm>
          <a:prstGeom prst="rect">
            <a:avLst/>
          </a:prstGeom>
          <a:noFill/>
        </p:spPr>
        <p:txBody>
          <a:bodyPr wrap="square" rtlCol="0">
            <a:spAutoFit/>
          </a:bodyPr>
          <a:lstStyle/>
          <a:p>
            <a:pPr marL="342900" marR="0" lvl="0" indent="-342900" algn="l" defTabSz="914400" rtl="0" eaLnBrk="1" fontAlgn="base" latinLnBrk="0" hangingPunct="1">
              <a:lnSpc>
                <a:spcPct val="85000"/>
              </a:lnSpc>
              <a:spcBef>
                <a:spcPct val="0"/>
              </a:spcBef>
              <a:spcAft>
                <a:spcPct val="0"/>
              </a:spcAft>
              <a:buClrTx/>
              <a:buSzTx/>
              <a:buFont typeface="Wingdings" panose="05000000000000000000" pitchFamily="2" charset="2"/>
              <a:buChar char="l"/>
              <a:tabLst/>
              <a:defRPr/>
            </a:pPr>
            <a:r>
              <a:rPr kumimoji="0" lang="en-US" sz="2000" b="0" i="0" u="none" strike="noStrike" kern="0" cap="none" spc="0" normalizeH="0" baseline="0" noProof="0" dirty="0">
                <a:ln>
                  <a:noFill/>
                </a:ln>
                <a:solidFill>
                  <a:schemeClr val="bg1"/>
                </a:solidFill>
                <a:effectLst/>
                <a:uLnTx/>
                <a:uFillTx/>
                <a:latin typeface="Calibri "/>
                <a:ea typeface="+mn-ea"/>
                <a:cs typeface="+mn-cs"/>
              </a:rPr>
              <a:t>Knowledge Representation &amp; Reasoning </a:t>
            </a:r>
            <a:r>
              <a:rPr kumimoji="0" lang="en-US" sz="1600" b="0" i="0" u="none" strike="noStrike" kern="0" cap="none" spc="0" normalizeH="0" baseline="0" noProof="0" dirty="0">
                <a:ln>
                  <a:noFill/>
                </a:ln>
                <a:solidFill>
                  <a:schemeClr val="bg1"/>
                </a:solidFill>
                <a:effectLst/>
                <a:uLnTx/>
                <a:uFillTx/>
                <a:latin typeface="Calibri "/>
                <a:ea typeface="+mn-ea"/>
                <a:cs typeface="+mn-cs"/>
              </a:rPr>
              <a:t>(e.g., Jeopardy)</a:t>
            </a:r>
            <a:endParaRPr kumimoji="0" lang="en-US" sz="2000" b="0" i="0" u="none" strike="noStrike" kern="0" cap="none" spc="0" normalizeH="0" baseline="0" noProof="0" dirty="0">
              <a:ln>
                <a:noFill/>
              </a:ln>
              <a:solidFill>
                <a:schemeClr val="bg1"/>
              </a:solidFill>
              <a:effectLst/>
              <a:uLnTx/>
              <a:uFillTx/>
              <a:latin typeface="Calibri "/>
              <a:ea typeface="+mn-ea"/>
              <a:cs typeface="+mn-cs"/>
            </a:endParaRPr>
          </a:p>
        </p:txBody>
      </p:sp>
      <p:sp>
        <p:nvSpPr>
          <p:cNvPr id="4" name="TextBox 3">
            <a:extLst>
              <a:ext uri="{FF2B5EF4-FFF2-40B4-BE49-F238E27FC236}">
                <a16:creationId xmlns:a16="http://schemas.microsoft.com/office/drawing/2014/main" id="{E32A7C04-B55C-9765-CD7B-83383CFDD520}"/>
              </a:ext>
            </a:extLst>
          </p:cNvPr>
          <p:cNvSpPr txBox="1"/>
          <p:nvPr/>
        </p:nvSpPr>
        <p:spPr>
          <a:xfrm>
            <a:off x="4867118" y="4471578"/>
            <a:ext cx="7010557" cy="356251"/>
          </a:xfrm>
          <a:prstGeom prst="rect">
            <a:avLst/>
          </a:prstGeom>
          <a:noFill/>
        </p:spPr>
        <p:txBody>
          <a:bodyPr wrap="square" rtlCol="0">
            <a:spAutoFit/>
          </a:bodyPr>
          <a:lstStyle/>
          <a:p>
            <a:pPr marL="342900" marR="0" lvl="0" indent="-342900" algn="l" defTabSz="914400" rtl="0" eaLnBrk="1" fontAlgn="base" latinLnBrk="0" hangingPunct="1">
              <a:lnSpc>
                <a:spcPct val="85000"/>
              </a:lnSpc>
              <a:spcBef>
                <a:spcPct val="0"/>
              </a:spcBef>
              <a:spcAft>
                <a:spcPct val="0"/>
              </a:spcAft>
              <a:buClrTx/>
              <a:buSzTx/>
              <a:buFont typeface="Wingdings" panose="05000000000000000000" pitchFamily="2" charset="2"/>
              <a:buChar char="l"/>
              <a:tabLst/>
              <a:defRPr/>
            </a:pPr>
            <a:r>
              <a:rPr kumimoji="0" lang="en-US" sz="2000" b="0" i="0" u="none" strike="noStrike" kern="0" cap="none" spc="0" normalizeH="0" baseline="0" noProof="0" dirty="0">
                <a:ln>
                  <a:noFill/>
                </a:ln>
                <a:solidFill>
                  <a:schemeClr val="bg1"/>
                </a:solidFill>
                <a:effectLst/>
                <a:uLnTx/>
                <a:uFillTx/>
                <a:latin typeface="Calibri "/>
                <a:ea typeface="+mn-ea"/>
                <a:cs typeface="+mn-cs"/>
              </a:rPr>
              <a:t>Perception </a:t>
            </a:r>
            <a:r>
              <a:rPr kumimoji="0" lang="en-US" sz="1600" b="0" i="0" u="none" strike="noStrike" kern="0" cap="none" spc="0" normalizeH="0" baseline="0" noProof="0" dirty="0">
                <a:ln>
                  <a:noFill/>
                </a:ln>
                <a:solidFill>
                  <a:schemeClr val="bg1"/>
                </a:solidFill>
                <a:effectLst/>
                <a:uLnTx/>
                <a:uFillTx/>
                <a:latin typeface="Calibri "/>
                <a:ea typeface="+mn-ea"/>
                <a:cs typeface="+mn-cs"/>
              </a:rPr>
              <a:t>(e.g., computer vision)</a:t>
            </a:r>
            <a:endParaRPr kumimoji="0" lang="en-US" sz="2000" b="0" i="0" u="none" strike="noStrike" kern="0" cap="none" spc="0" normalizeH="0" baseline="0" noProof="0" dirty="0">
              <a:ln>
                <a:noFill/>
              </a:ln>
              <a:solidFill>
                <a:schemeClr val="bg1"/>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6761983-D23E-761B-9215-D76BDF3DDE4B}"/>
              </a:ext>
            </a:extLst>
          </p:cNvPr>
          <p:cNvSpPr txBox="1"/>
          <p:nvPr/>
        </p:nvSpPr>
        <p:spPr>
          <a:xfrm>
            <a:off x="4867119" y="4948698"/>
            <a:ext cx="7010557" cy="356251"/>
          </a:xfrm>
          <a:prstGeom prst="rect">
            <a:avLst/>
          </a:prstGeom>
          <a:noFill/>
        </p:spPr>
        <p:txBody>
          <a:bodyPr wrap="square" rtlCol="0">
            <a:spAutoFit/>
          </a:bodyPr>
          <a:lstStyle/>
          <a:p>
            <a:pPr marL="342900" marR="0" lvl="0" indent="-342900" algn="l" defTabSz="914400" rtl="0" eaLnBrk="1" fontAlgn="base" latinLnBrk="0" hangingPunct="1">
              <a:lnSpc>
                <a:spcPct val="85000"/>
              </a:lnSpc>
              <a:spcBef>
                <a:spcPct val="0"/>
              </a:spcBef>
              <a:spcAft>
                <a:spcPct val="0"/>
              </a:spcAft>
              <a:buClrTx/>
              <a:buSzTx/>
              <a:buFont typeface="Wingdings" panose="05000000000000000000" pitchFamily="2" charset="2"/>
              <a:buChar char="l"/>
              <a:tabLst/>
              <a:defRPr/>
            </a:pPr>
            <a:r>
              <a:rPr kumimoji="0" lang="en-US" sz="2000" b="0" i="0" u="none" strike="noStrike" kern="0" cap="none" spc="0" normalizeH="0" baseline="0" noProof="0" dirty="0">
                <a:ln>
                  <a:noFill/>
                </a:ln>
                <a:solidFill>
                  <a:schemeClr val="bg1"/>
                </a:solidFill>
                <a:effectLst/>
                <a:uLnTx/>
                <a:uFillTx/>
                <a:latin typeface="Calibri "/>
                <a:ea typeface="+mn-ea"/>
                <a:cs typeface="+mn-cs"/>
              </a:rPr>
              <a:t>Natural Language Processing </a:t>
            </a:r>
            <a:r>
              <a:rPr kumimoji="0" lang="en-US" sz="1600" b="0" i="0" u="none" strike="noStrike" kern="0" cap="none" spc="0" normalizeH="0" baseline="0" noProof="0" dirty="0">
                <a:ln>
                  <a:noFill/>
                </a:ln>
                <a:solidFill>
                  <a:schemeClr val="bg1"/>
                </a:solidFill>
                <a:effectLst/>
                <a:uLnTx/>
                <a:uFillTx/>
                <a:latin typeface="Calibri "/>
                <a:ea typeface="+mn-ea"/>
                <a:cs typeface="+mn-cs"/>
              </a:rPr>
              <a:t>(e.g., translate)</a:t>
            </a:r>
            <a:endParaRPr kumimoji="0" lang="en-US" sz="2000" b="0" i="0" u="none" strike="noStrike" kern="0" cap="none" spc="0" normalizeH="0" baseline="0" noProof="0" dirty="0">
              <a:ln>
                <a:noFill/>
              </a:ln>
              <a:solidFill>
                <a:schemeClr val="bg1"/>
              </a:solidFill>
              <a:effectLst/>
              <a:uLnTx/>
              <a:uFillTx/>
              <a:latin typeface="Calibri "/>
              <a:ea typeface="+mn-ea"/>
              <a:cs typeface="+mn-cs"/>
            </a:endParaRPr>
          </a:p>
        </p:txBody>
      </p:sp>
      <p:sp>
        <p:nvSpPr>
          <p:cNvPr id="6" name="TextBox 5">
            <a:extLst>
              <a:ext uri="{FF2B5EF4-FFF2-40B4-BE49-F238E27FC236}">
                <a16:creationId xmlns:a16="http://schemas.microsoft.com/office/drawing/2014/main" id="{21894F83-9B25-23EE-1274-A8C6F3D77075}"/>
              </a:ext>
            </a:extLst>
          </p:cNvPr>
          <p:cNvSpPr txBox="1"/>
          <p:nvPr/>
        </p:nvSpPr>
        <p:spPr>
          <a:xfrm>
            <a:off x="4867119" y="5425818"/>
            <a:ext cx="7010557" cy="356251"/>
          </a:xfrm>
          <a:prstGeom prst="rect">
            <a:avLst/>
          </a:prstGeom>
          <a:noFill/>
        </p:spPr>
        <p:txBody>
          <a:bodyPr wrap="square" rtlCol="0">
            <a:spAutoFit/>
          </a:bodyPr>
          <a:lstStyle/>
          <a:p>
            <a:pPr marL="342900" marR="0" lvl="0" indent="-342900" algn="l" defTabSz="914400" rtl="0" eaLnBrk="1" fontAlgn="base" latinLnBrk="0" hangingPunct="1">
              <a:lnSpc>
                <a:spcPct val="85000"/>
              </a:lnSpc>
              <a:spcBef>
                <a:spcPct val="0"/>
              </a:spcBef>
              <a:spcAft>
                <a:spcPct val="0"/>
              </a:spcAft>
              <a:buClrTx/>
              <a:buSzTx/>
              <a:buFont typeface="Wingdings" panose="05000000000000000000" pitchFamily="2" charset="2"/>
              <a:buChar char="l"/>
              <a:tabLst/>
              <a:defRPr/>
            </a:pPr>
            <a:r>
              <a:rPr kumimoji="0" lang="en-US" sz="2000" b="0" i="0" u="none" strike="noStrike" kern="0" cap="none" spc="0" normalizeH="0" baseline="0" noProof="0" dirty="0">
                <a:ln>
                  <a:noFill/>
                </a:ln>
                <a:solidFill>
                  <a:schemeClr val="bg1"/>
                </a:solidFill>
                <a:effectLst/>
                <a:uLnTx/>
                <a:uFillTx/>
                <a:latin typeface="Calibri "/>
                <a:ea typeface="+mn-ea"/>
                <a:cs typeface="+mn-cs"/>
              </a:rPr>
              <a:t>Actuators </a:t>
            </a:r>
            <a:r>
              <a:rPr kumimoji="0" lang="en-US" sz="1600" b="0" i="0" u="none" strike="noStrike" kern="0" cap="none" spc="0" normalizeH="0" baseline="0" noProof="0" dirty="0">
                <a:ln>
                  <a:noFill/>
                </a:ln>
                <a:solidFill>
                  <a:schemeClr val="bg1"/>
                </a:solidFill>
                <a:effectLst/>
                <a:uLnTx/>
                <a:uFillTx/>
                <a:latin typeface="Calibri "/>
                <a:ea typeface="+mn-ea"/>
                <a:cs typeface="+mn-cs"/>
              </a:rPr>
              <a:t>(e.g., robot arms)</a:t>
            </a:r>
          </a:p>
        </p:txBody>
      </p:sp>
      <p:sp>
        <p:nvSpPr>
          <p:cNvPr id="11" name="TextBox 10">
            <a:extLst>
              <a:ext uri="{FF2B5EF4-FFF2-40B4-BE49-F238E27FC236}">
                <a16:creationId xmlns:a16="http://schemas.microsoft.com/office/drawing/2014/main" id="{3E1C5FDB-7AFD-B100-87C7-8F862852CAC9}"/>
              </a:ext>
            </a:extLst>
          </p:cNvPr>
          <p:cNvSpPr txBox="1"/>
          <p:nvPr/>
        </p:nvSpPr>
        <p:spPr>
          <a:xfrm>
            <a:off x="4867114" y="3517338"/>
            <a:ext cx="7010557" cy="356251"/>
          </a:xfrm>
          <a:prstGeom prst="rect">
            <a:avLst/>
          </a:prstGeom>
          <a:noFill/>
        </p:spPr>
        <p:txBody>
          <a:bodyPr wrap="square" rtlCol="0">
            <a:spAutoFit/>
          </a:bodyPr>
          <a:lstStyle/>
          <a:p>
            <a:pPr marL="342900" marR="0" lvl="0" indent="-342900" algn="l" defTabSz="914400" rtl="0" eaLnBrk="1" fontAlgn="base" latinLnBrk="0" hangingPunct="1">
              <a:lnSpc>
                <a:spcPct val="85000"/>
              </a:lnSpc>
              <a:spcBef>
                <a:spcPct val="0"/>
              </a:spcBef>
              <a:spcAft>
                <a:spcPct val="0"/>
              </a:spcAft>
              <a:buClrTx/>
              <a:buSzTx/>
              <a:buFont typeface="Wingdings" panose="05000000000000000000" pitchFamily="2" charset="2"/>
              <a:buChar char="l"/>
              <a:tabLst/>
              <a:defRPr/>
            </a:pPr>
            <a:r>
              <a:rPr kumimoji="0" lang="en-US" sz="2000" b="0" i="0" u="none" strike="noStrike" kern="0" cap="none" spc="0" normalizeH="0" baseline="0" noProof="0" dirty="0">
                <a:ln>
                  <a:noFill/>
                </a:ln>
                <a:solidFill>
                  <a:schemeClr val="bg1"/>
                </a:solidFill>
                <a:effectLst/>
                <a:uLnTx/>
                <a:uFillTx/>
                <a:latin typeface="Calibri "/>
                <a:ea typeface="+mn-ea"/>
                <a:cs typeface="+mn-cs"/>
              </a:rPr>
              <a:t>Search and planning </a:t>
            </a:r>
            <a:r>
              <a:rPr kumimoji="0" lang="en-US" sz="1600" b="0" i="0" u="none" strike="noStrike" kern="0" cap="none" spc="0" normalizeH="0" baseline="0" noProof="0" dirty="0">
                <a:ln>
                  <a:noFill/>
                </a:ln>
                <a:solidFill>
                  <a:schemeClr val="bg1"/>
                </a:solidFill>
                <a:effectLst/>
                <a:uLnTx/>
                <a:uFillTx/>
                <a:latin typeface="Calibri "/>
                <a:ea typeface="+mn-ea"/>
                <a:cs typeface="+mn-cs"/>
              </a:rPr>
              <a:t>(e.g., playing chess)</a:t>
            </a:r>
            <a:endParaRPr kumimoji="0" lang="en-US" sz="2000" b="0" i="0" u="none" strike="noStrike" kern="0" cap="none" spc="0" normalizeH="0" baseline="0" noProof="0" dirty="0">
              <a:ln>
                <a:noFill/>
              </a:ln>
              <a:solidFill>
                <a:schemeClr val="bg1"/>
              </a:solidFill>
              <a:effectLst/>
              <a:uLnTx/>
              <a:uFillTx/>
              <a:latin typeface="Calibri "/>
              <a:ea typeface="+mn-ea"/>
              <a:cs typeface="+mn-cs"/>
            </a:endParaRPr>
          </a:p>
        </p:txBody>
      </p:sp>
      <p:sp>
        <p:nvSpPr>
          <p:cNvPr id="12" name="Learning white">
            <a:extLst>
              <a:ext uri="{FF2B5EF4-FFF2-40B4-BE49-F238E27FC236}">
                <a16:creationId xmlns:a16="http://schemas.microsoft.com/office/drawing/2014/main" id="{0939395E-818B-A048-FD5E-879777D02C92}"/>
              </a:ext>
            </a:extLst>
          </p:cNvPr>
          <p:cNvSpPr txBox="1"/>
          <p:nvPr/>
        </p:nvSpPr>
        <p:spPr>
          <a:xfrm>
            <a:off x="4863396" y="5902937"/>
            <a:ext cx="7010557" cy="356251"/>
          </a:xfrm>
          <a:prstGeom prst="rect">
            <a:avLst/>
          </a:prstGeom>
          <a:noFill/>
        </p:spPr>
        <p:txBody>
          <a:bodyPr wrap="square" rtlCol="0">
            <a:spAutoFit/>
          </a:bodyPr>
          <a:lstStyle/>
          <a:p>
            <a:pPr marL="342900" marR="0" lvl="0" indent="-342900" algn="l" defTabSz="914400" rtl="0" eaLnBrk="1" fontAlgn="base" latinLnBrk="0" hangingPunct="1">
              <a:lnSpc>
                <a:spcPct val="85000"/>
              </a:lnSpc>
              <a:spcBef>
                <a:spcPct val="0"/>
              </a:spcBef>
              <a:spcAft>
                <a:spcPct val="0"/>
              </a:spcAft>
              <a:buClrTx/>
              <a:buSzTx/>
              <a:buFont typeface="Wingdings" panose="05000000000000000000" pitchFamily="2" charset="2"/>
              <a:buChar char="l"/>
              <a:tabLst/>
              <a:defRPr/>
            </a:pPr>
            <a:r>
              <a:rPr kumimoji="0" lang="en-US" sz="2000" b="0" i="0" u="none" strike="noStrike" kern="1200" cap="none" spc="0" normalizeH="0" baseline="0" noProof="0" dirty="0">
                <a:ln>
                  <a:noFill/>
                </a:ln>
                <a:solidFill>
                  <a:schemeClr val="bg1"/>
                </a:solidFill>
                <a:effectLst/>
                <a:uLnTx/>
                <a:uFillTx/>
                <a:latin typeface="Calibri "/>
                <a:ea typeface="+mn-ea"/>
                <a:cs typeface="+mn-cs"/>
              </a:rPr>
              <a:t>Learning</a:t>
            </a:r>
          </a:p>
        </p:txBody>
      </p:sp>
      <p:cxnSp>
        <p:nvCxnSpPr>
          <p:cNvPr id="15" name="Straight Connector 14">
            <a:extLst>
              <a:ext uri="{FF2B5EF4-FFF2-40B4-BE49-F238E27FC236}">
                <a16:creationId xmlns:a16="http://schemas.microsoft.com/office/drawing/2014/main" id="{D1A2F6BC-9750-E896-2CA6-5127A7CCB731}"/>
              </a:ext>
            </a:extLst>
          </p:cNvPr>
          <p:cNvCxnSpPr>
            <a:cxnSpLocks/>
          </p:cNvCxnSpPr>
          <p:nvPr/>
        </p:nvCxnSpPr>
        <p:spPr>
          <a:xfrm>
            <a:off x="5048250" y="3333750"/>
            <a:ext cx="0" cy="32194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18D1ED93-595E-2872-DFE8-D3076DB087BE}"/>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AI?</a:t>
            </a:r>
          </a:p>
        </p:txBody>
      </p:sp>
    </p:spTree>
    <p:extLst>
      <p:ext uri="{BB962C8B-B14F-4D97-AF65-F5344CB8AC3E}">
        <p14:creationId xmlns:p14="http://schemas.microsoft.com/office/powerpoint/2010/main" val="43913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8" fill="hold" grpId="0" nodeType="withEffect">
                                  <p:stCondLst>
                                    <p:cond delay="1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50"/>
                                        <p:tgtEl>
                                          <p:spTgt spid="11"/>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250"/>
                                        <p:tgtEl>
                                          <p:spTgt spid="2"/>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250"/>
                                        <p:tgtEl>
                                          <p:spTgt spid="4"/>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250"/>
                                        <p:tgtEl>
                                          <p:spTgt spid="5"/>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250"/>
                                        <p:tgtEl>
                                          <p:spTgt spid="6"/>
                                        </p:tgtEl>
                                      </p:cBhvr>
                                    </p:animEffect>
                                  </p:childTnLst>
                                </p:cTn>
                              </p:par>
                              <p:par>
                                <p:cTn id="32" presetID="22" presetClass="entr" presetSubtype="8" fill="hold" grpId="0" nodeType="withEffect">
                                  <p:stCondLst>
                                    <p:cond delay="6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P spid="2" grpId="0"/>
      <p:bldP spid="4" grpId="0"/>
      <p:bldP spid="5" grpId="0"/>
      <p:bldP spid="6"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Who solves the bias?</a:t>
            </a:r>
          </a:p>
        </p:txBody>
      </p:sp>
      <p:pic>
        <p:nvPicPr>
          <p:cNvPr id="3" name="Picture 2">
            <a:extLst>
              <a:ext uri="{FF2B5EF4-FFF2-40B4-BE49-F238E27FC236}">
                <a16:creationId xmlns:a16="http://schemas.microsoft.com/office/drawing/2014/main" id="{DED3A7FD-AEE8-9AF1-8117-A071E7406E6B}"/>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8000" contrast="5000"/>
                    </a14:imgEffect>
                  </a14:imgLayer>
                </a14:imgProps>
              </a:ext>
              <a:ext uri="{28A0092B-C50C-407E-A947-70E740481C1C}">
                <a14:useLocalDpi xmlns:a14="http://schemas.microsoft.com/office/drawing/2010/main"/>
              </a:ext>
            </a:extLst>
          </a:blip>
          <a:srcRect t="5573" b="3298"/>
          <a:stretch/>
        </p:blipFill>
        <p:spPr>
          <a:xfrm>
            <a:off x="6563530" y="914488"/>
            <a:ext cx="4560116" cy="5943512"/>
          </a:xfrm>
          <a:prstGeom prst="rect">
            <a:avLst/>
          </a:prstGeom>
          <a:effectLst>
            <a:softEdge rad="127000"/>
          </a:effectLst>
        </p:spPr>
      </p:pic>
      <p:sp>
        <p:nvSpPr>
          <p:cNvPr id="6" name="TextBox 5">
            <a:extLst>
              <a:ext uri="{FF2B5EF4-FFF2-40B4-BE49-F238E27FC236}">
                <a16:creationId xmlns:a16="http://schemas.microsoft.com/office/drawing/2014/main" id="{242D38FD-1F8C-5768-8910-F1ACF7305FE6}"/>
              </a:ext>
            </a:extLst>
          </p:cNvPr>
          <p:cNvSpPr txBox="1"/>
          <p:nvPr/>
        </p:nvSpPr>
        <p:spPr>
          <a:xfrm>
            <a:off x="551543" y="1556184"/>
            <a:ext cx="6352486" cy="1754326"/>
          </a:xfrm>
          <a:prstGeom prst="rect">
            <a:avLst/>
          </a:prstGeom>
          <a:noFill/>
        </p:spPr>
        <p:txBody>
          <a:bodyPr wrap="square" rtlCol="0">
            <a:spAutoFit/>
          </a:bodyPr>
          <a:lstStyle/>
          <a:p>
            <a:pPr algn="l"/>
            <a:r>
              <a:rPr lang="en-US" sz="3600" dirty="0">
                <a:latin typeface="Calibri" panose="020F0502020204030204" pitchFamily="34" charset="0"/>
                <a:cs typeface="Calibri" panose="020F0502020204030204" pitchFamily="34" charset="0"/>
              </a:rPr>
              <a:t>Even if you had a perfect “bias spotting robot” who would you trust to de-bias the algorithm?</a:t>
            </a:r>
          </a:p>
        </p:txBody>
      </p:sp>
      <p:pic>
        <p:nvPicPr>
          <p:cNvPr id="7" name="Picture 6" descr="Text, logo&#10;&#10;Description automatically generated">
            <a:extLst>
              <a:ext uri="{FF2B5EF4-FFF2-40B4-BE49-F238E27FC236}">
                <a16:creationId xmlns:a16="http://schemas.microsoft.com/office/drawing/2014/main" id="{41649CF0-173F-8DA2-6BE6-C429C93E3E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29276" y="6369744"/>
            <a:ext cx="1094689" cy="438303"/>
          </a:xfrm>
          <a:prstGeom prst="rect">
            <a:avLst/>
          </a:prstGeom>
        </p:spPr>
      </p:pic>
      <p:pic>
        <p:nvPicPr>
          <p:cNvPr id="8" name="Picture 7">
            <a:extLst>
              <a:ext uri="{FF2B5EF4-FFF2-40B4-BE49-F238E27FC236}">
                <a16:creationId xmlns:a16="http://schemas.microsoft.com/office/drawing/2014/main" id="{9193A7E9-D366-AFF6-57B6-D757D33EF3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2380" t="14145" r="22571" b="14339"/>
          <a:stretch/>
        </p:blipFill>
        <p:spPr>
          <a:xfrm>
            <a:off x="11618016" y="6351151"/>
            <a:ext cx="473689" cy="475488"/>
          </a:xfrm>
          <a:prstGeom prst="rect">
            <a:avLst/>
          </a:prstGeom>
        </p:spPr>
      </p:pic>
      <p:sp>
        <p:nvSpPr>
          <p:cNvPr id="13" name="TextBox 12">
            <a:extLst>
              <a:ext uri="{FF2B5EF4-FFF2-40B4-BE49-F238E27FC236}">
                <a16:creationId xmlns:a16="http://schemas.microsoft.com/office/drawing/2014/main" id="{D1E25DD0-C604-E546-02AF-63F1C3AD3BF0}"/>
              </a:ext>
            </a:extLst>
          </p:cNvPr>
          <p:cNvSpPr txBox="1"/>
          <p:nvPr/>
        </p:nvSpPr>
        <p:spPr>
          <a:xfrm>
            <a:off x="1381590" y="3547491"/>
            <a:ext cx="4915517"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Chatbots and image generators</a:t>
            </a:r>
          </a:p>
        </p:txBody>
      </p:sp>
      <p:sp>
        <p:nvSpPr>
          <p:cNvPr id="15" name="TextBox 14">
            <a:extLst>
              <a:ext uri="{FF2B5EF4-FFF2-40B4-BE49-F238E27FC236}">
                <a16:creationId xmlns:a16="http://schemas.microsoft.com/office/drawing/2014/main" id="{A578F447-BD61-B296-CE23-F9156102CD7E}"/>
              </a:ext>
            </a:extLst>
          </p:cNvPr>
          <p:cNvSpPr txBox="1"/>
          <p:nvPr/>
        </p:nvSpPr>
        <p:spPr>
          <a:xfrm>
            <a:off x="1381590" y="4207891"/>
            <a:ext cx="5308569"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Automated HR systems</a:t>
            </a:r>
          </a:p>
        </p:txBody>
      </p:sp>
      <p:sp>
        <p:nvSpPr>
          <p:cNvPr id="16" name="TextBox 15">
            <a:extLst>
              <a:ext uri="{FF2B5EF4-FFF2-40B4-BE49-F238E27FC236}">
                <a16:creationId xmlns:a16="http://schemas.microsoft.com/office/drawing/2014/main" id="{05029568-40BF-7C25-2041-D95BAD4A6784}"/>
              </a:ext>
            </a:extLst>
          </p:cNvPr>
          <p:cNvSpPr txBox="1"/>
          <p:nvPr/>
        </p:nvSpPr>
        <p:spPr>
          <a:xfrm>
            <a:off x="1381591" y="4868291"/>
            <a:ext cx="5522438"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Predictive policing algorithms</a:t>
            </a:r>
          </a:p>
        </p:txBody>
      </p:sp>
      <p:pic>
        <p:nvPicPr>
          <p:cNvPr id="17" name="Graphic 16" descr="Checkbox Checked with solid fill">
            <a:extLst>
              <a:ext uri="{FF2B5EF4-FFF2-40B4-BE49-F238E27FC236}">
                <a16:creationId xmlns:a16="http://schemas.microsoft.com/office/drawing/2014/main" id="{E0935D97-5B65-F02D-8EF0-21CC31FC42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49561" y="3496145"/>
            <a:ext cx="625912" cy="625912"/>
          </a:xfrm>
          <a:prstGeom prst="rect">
            <a:avLst/>
          </a:prstGeom>
        </p:spPr>
      </p:pic>
      <p:pic>
        <p:nvPicPr>
          <p:cNvPr id="18" name="Graphic 17" descr="Badge Question Mark with solid fill">
            <a:extLst>
              <a:ext uri="{FF2B5EF4-FFF2-40B4-BE49-F238E27FC236}">
                <a16:creationId xmlns:a16="http://schemas.microsoft.com/office/drawing/2014/main" id="{21E9A8B7-65BC-2BDF-94B2-2DB98CC0E2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41724" y="4248708"/>
            <a:ext cx="441586" cy="441586"/>
          </a:xfrm>
          <a:prstGeom prst="rect">
            <a:avLst/>
          </a:prstGeom>
        </p:spPr>
      </p:pic>
      <p:pic>
        <p:nvPicPr>
          <p:cNvPr id="19" name="Graphic 18" descr="Close with solid fill">
            <a:extLst>
              <a:ext uri="{FF2B5EF4-FFF2-40B4-BE49-F238E27FC236}">
                <a16:creationId xmlns:a16="http://schemas.microsoft.com/office/drawing/2014/main" id="{DBA41427-5211-8C32-6CE1-DE463A324C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1724" y="4909108"/>
            <a:ext cx="441586" cy="441586"/>
          </a:xfrm>
          <a:prstGeom prst="rect">
            <a:avLst/>
          </a:prstGeom>
        </p:spPr>
      </p:pic>
    </p:spTree>
    <p:extLst>
      <p:ext uri="{BB962C8B-B14F-4D97-AF65-F5344CB8AC3E}">
        <p14:creationId xmlns:p14="http://schemas.microsoft.com/office/powerpoint/2010/main" val="2670026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150"/>
                                        <p:tgtEl>
                                          <p:spTgt spid="17"/>
                                        </p:tgtEl>
                                      </p:cBhvr>
                                    </p:animEffect>
                                  </p:childTnLst>
                                </p:cTn>
                              </p:par>
                            </p:childTnLst>
                          </p:cTn>
                        </p:par>
                        <p:par>
                          <p:cTn id="8" fill="hold">
                            <p:stCondLst>
                              <p:cond delay="15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5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out)">
                                      <p:cBhvr>
                                        <p:cTn id="16" dur="150"/>
                                        <p:tgtEl>
                                          <p:spTgt spid="18"/>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5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out)">
                                      <p:cBhvr>
                                        <p:cTn id="24" dur="150"/>
                                        <p:tgtEl>
                                          <p:spTgt spid="19"/>
                                        </p:tgtEl>
                                      </p:cBhvr>
                                    </p:animEffect>
                                  </p:childTnLst>
                                </p:cTn>
                              </p:par>
                              <p:par>
                                <p:cTn id="25" presetID="22" presetClass="entr" presetSubtype="8"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334F-B26E-0580-CD65-8F558967FE3A}"/>
              </a:ext>
            </a:extLst>
          </p:cNvPr>
          <p:cNvSpPr>
            <a:spLocks noGrp="1"/>
          </p:cNvSpPr>
          <p:nvPr>
            <p:ph type="title"/>
          </p:nvPr>
        </p:nvSpPr>
        <p:spPr/>
        <p:txBody>
          <a:bodyPr/>
          <a:lstStyle/>
          <a:p>
            <a:pPr algn="l"/>
            <a:r>
              <a:rPr lang="en-US" dirty="0"/>
              <a:t>Who solves the bias? The Government, of course!</a:t>
            </a:r>
          </a:p>
        </p:txBody>
      </p:sp>
      <p:sp>
        <p:nvSpPr>
          <p:cNvPr id="11" name="Text: EU AI Act">
            <a:extLst>
              <a:ext uri="{FF2B5EF4-FFF2-40B4-BE49-F238E27FC236}">
                <a16:creationId xmlns:a16="http://schemas.microsoft.com/office/drawing/2014/main" id="{88D6F9D8-3943-4F6F-5A6E-24DECE33BD86}"/>
              </a:ext>
            </a:extLst>
          </p:cNvPr>
          <p:cNvSpPr/>
          <p:nvPr/>
        </p:nvSpPr>
        <p:spPr>
          <a:xfrm>
            <a:off x="3751149" y="5054735"/>
            <a:ext cx="4250554" cy="571500"/>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mn-cs"/>
              </a:rPr>
              <a:t>EU AI Act</a:t>
            </a:r>
          </a:p>
        </p:txBody>
      </p:sp>
      <p:sp>
        <p:nvSpPr>
          <p:cNvPr id="12" name="TextBox 11">
            <a:extLst>
              <a:ext uri="{FF2B5EF4-FFF2-40B4-BE49-F238E27FC236}">
                <a16:creationId xmlns:a16="http://schemas.microsoft.com/office/drawing/2014/main" id="{099DF0C2-EE5E-1B30-C618-6B1362B12882}"/>
              </a:ext>
            </a:extLst>
          </p:cNvPr>
          <p:cNvSpPr txBox="1"/>
          <p:nvPr/>
        </p:nvSpPr>
        <p:spPr>
          <a:xfrm>
            <a:off x="1911350" y="5684291"/>
            <a:ext cx="6134100" cy="646331"/>
          </a:xfrm>
          <a:prstGeom prst="rect">
            <a:avLst/>
          </a:prstGeom>
          <a:noFill/>
        </p:spPr>
        <p:txBody>
          <a:bodyPr wrap="square">
            <a:spAutoFit/>
          </a:bodyPr>
          <a:lstStyle/>
          <a:p>
            <a:pPr algn="r" defTabSz="457200" fontAlgn="auto">
              <a:spcBef>
                <a:spcPts val="0"/>
              </a:spcBef>
              <a:spcAft>
                <a:spcPts val="0"/>
              </a:spcAft>
            </a:pPr>
            <a:r>
              <a:rPr lang="en-US" sz="1200" dirty="0">
                <a:latin typeface="Calibri" panose="020F0502020204030204"/>
              </a:rPr>
              <a:t>Negotiations began June 2023</a:t>
            </a:r>
          </a:p>
          <a:p>
            <a:pPr algn="r" defTabSz="457200" fontAlgn="auto">
              <a:spcBef>
                <a:spcPts val="0"/>
              </a:spcBef>
              <a:spcAft>
                <a:spcPts val="0"/>
              </a:spcAft>
            </a:pPr>
            <a:r>
              <a:rPr lang="en-US" sz="1200" dirty="0">
                <a:latin typeface="Calibri" panose="020F0502020204030204"/>
              </a:rPr>
              <a:t>Passed unanimously in May 2024</a:t>
            </a:r>
          </a:p>
          <a:p>
            <a:pPr algn="r" defTabSz="457200" fontAlgn="auto">
              <a:spcBef>
                <a:spcPts val="0"/>
              </a:spcBef>
              <a:spcAft>
                <a:spcPts val="0"/>
              </a:spcAft>
            </a:pPr>
            <a:r>
              <a:rPr lang="en-US" sz="1200" dirty="0">
                <a:latin typeface="Calibri" panose="020F0502020204030204"/>
              </a:rPr>
              <a:t>Expected enaction 2024–2026</a:t>
            </a:r>
          </a:p>
        </p:txBody>
      </p:sp>
      <p:pic>
        <p:nvPicPr>
          <p:cNvPr id="13" name="AI Act" descr="EU AI Act screen capture">
            <a:hlinkClick r:id="rId3"/>
            <a:extLst>
              <a:ext uri="{FF2B5EF4-FFF2-40B4-BE49-F238E27FC236}">
                <a16:creationId xmlns:a16="http://schemas.microsoft.com/office/drawing/2014/main" id="{2B9E8349-BE55-0979-2C73-82B6530EE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49806">
            <a:off x="1078421" y="959256"/>
            <a:ext cx="3901057" cy="5553036"/>
          </a:xfrm>
          <a:prstGeom prst="rect">
            <a:avLst/>
          </a:prstGeom>
          <a:noFill/>
          <a:ln>
            <a:solidFill>
              <a:schemeClr val="tx1"/>
            </a:solidFill>
          </a:ln>
          <a:effectLst>
            <a:outerShdw blurRad="76200" dist="38100" dir="8100000" sx="101000" sy="101000" algn="tr" rotWithShape="0">
              <a:prstClr val="black">
                <a:alpha val="70000"/>
              </a:prstClr>
            </a:outerShdw>
          </a:effectLst>
        </p:spPr>
      </p:pic>
      <p:sp>
        <p:nvSpPr>
          <p:cNvPr id="14" name="Rectangle 13">
            <a:extLst>
              <a:ext uri="{FF2B5EF4-FFF2-40B4-BE49-F238E27FC236}">
                <a16:creationId xmlns:a16="http://schemas.microsoft.com/office/drawing/2014/main" id="{17588BA3-D640-8BCE-1BDD-D17999A62F5C}"/>
              </a:ext>
            </a:extLst>
          </p:cNvPr>
          <p:cNvSpPr/>
          <p:nvPr/>
        </p:nvSpPr>
        <p:spPr>
          <a:xfrm>
            <a:off x="3283293" y="3757262"/>
            <a:ext cx="9144000" cy="553998"/>
          </a:xfrm>
          <a:prstGeom prst="rect">
            <a:avLst/>
          </a:prstGeom>
          <a:solidFill>
            <a:srgbClr val="FBE851"/>
          </a:solidFill>
          <a:ln w="12700" cap="flat" cmpd="sng" algn="ctr">
            <a:solidFill>
              <a:sysClr val="windowText" lastClr="000000"/>
            </a:solidFill>
            <a:prstDash val="solid"/>
            <a:miter lim="800000"/>
          </a:ln>
          <a:effectLst>
            <a:outerShdw blurRad="50800" dist="38100" dir="8100000" algn="tr" rotWithShape="0">
              <a:prstClr val="black">
                <a:alpha val="40000"/>
              </a:prstClr>
            </a:outerShdw>
          </a:effectLst>
        </p:spPr>
        <p:txBody>
          <a:bodyPr wrap="square" lIns="182880" tIns="91440" rIns="182880" bIns="91440"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High risk AI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(e.g., employment) must be registered and monitored</a:t>
            </a:r>
          </a:p>
        </p:txBody>
      </p:sp>
      <p:sp>
        <p:nvSpPr>
          <p:cNvPr id="15" name="Rectangle 14">
            <a:extLst>
              <a:ext uri="{FF2B5EF4-FFF2-40B4-BE49-F238E27FC236}">
                <a16:creationId xmlns:a16="http://schemas.microsoft.com/office/drawing/2014/main" id="{5116D929-112E-EFDB-7D43-20BD2B8E3633}"/>
              </a:ext>
            </a:extLst>
          </p:cNvPr>
          <p:cNvSpPr/>
          <p:nvPr/>
        </p:nvSpPr>
        <p:spPr>
          <a:xfrm>
            <a:off x="3283293" y="2253658"/>
            <a:ext cx="9144000" cy="553998"/>
          </a:xfrm>
          <a:prstGeom prst="rect">
            <a:avLst/>
          </a:prstGeom>
          <a:solidFill>
            <a:srgbClr val="FBE851"/>
          </a:solidFill>
          <a:ln w="12700" cap="flat" cmpd="sng" algn="ctr">
            <a:solidFill>
              <a:sysClr val="windowText" lastClr="000000"/>
            </a:solidFill>
            <a:prstDash val="solid"/>
            <a:miter lim="800000"/>
          </a:ln>
          <a:effectLst>
            <a:outerShdw blurRad="50800" dist="38100" dir="8100000" algn="tr" rotWithShape="0">
              <a:prstClr val="black">
                <a:alpha val="40000"/>
              </a:prstClr>
            </a:outerShdw>
          </a:effectLst>
        </p:spPr>
        <p:txBody>
          <a:bodyPr wrap="square" lIns="182880" tIns="91440" rIns="182880" bIns="91440"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Bans </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predictive policing</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criminal prediction systems</a:t>
            </a:r>
          </a:p>
        </p:txBody>
      </p:sp>
      <p:sp>
        <p:nvSpPr>
          <p:cNvPr id="16" name="Rectangle 15">
            <a:extLst>
              <a:ext uri="{FF2B5EF4-FFF2-40B4-BE49-F238E27FC236}">
                <a16:creationId xmlns:a16="http://schemas.microsoft.com/office/drawing/2014/main" id="{D87CC183-43D5-2542-CCF2-61C31A0D4CB1}"/>
              </a:ext>
            </a:extLst>
          </p:cNvPr>
          <p:cNvSpPr/>
          <p:nvPr/>
        </p:nvSpPr>
        <p:spPr>
          <a:xfrm>
            <a:off x="3283293" y="3005460"/>
            <a:ext cx="9144000" cy="553998"/>
          </a:xfrm>
          <a:prstGeom prst="rect">
            <a:avLst/>
          </a:prstGeom>
          <a:solidFill>
            <a:srgbClr val="FBE851"/>
          </a:solidFill>
          <a:ln w="12700" cap="flat" cmpd="sng" algn="ctr">
            <a:solidFill>
              <a:sysClr val="windowText" lastClr="000000"/>
            </a:solidFill>
            <a:prstDash val="solid"/>
            <a:miter lim="800000"/>
          </a:ln>
          <a:effectLst>
            <a:outerShdw blurRad="50800" dist="38100" dir="8100000" algn="tr" rotWithShape="0">
              <a:prstClr val="black">
                <a:alpha val="40000"/>
              </a:prstClr>
            </a:outerShdw>
          </a:effectLst>
        </p:spPr>
        <p:txBody>
          <a:bodyPr wrap="square" lIns="182880" tIns="91440" rIns="182880" bIns="91440"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Ban </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remote biometric ID systems</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e.g., face surveillance</a:t>
            </a:r>
          </a:p>
        </p:txBody>
      </p:sp>
      <p:sp>
        <p:nvSpPr>
          <p:cNvPr id="17" name="Rectangle 16">
            <a:extLst>
              <a:ext uri="{FF2B5EF4-FFF2-40B4-BE49-F238E27FC236}">
                <a16:creationId xmlns:a16="http://schemas.microsoft.com/office/drawing/2014/main" id="{13E09ACD-2643-9EA4-16D2-CC266B7652A7}"/>
              </a:ext>
            </a:extLst>
          </p:cNvPr>
          <p:cNvSpPr/>
          <p:nvPr/>
        </p:nvSpPr>
        <p:spPr>
          <a:xfrm>
            <a:off x="3283293" y="1501856"/>
            <a:ext cx="9144000" cy="553998"/>
          </a:xfrm>
          <a:prstGeom prst="rect">
            <a:avLst/>
          </a:prstGeom>
          <a:solidFill>
            <a:srgbClr val="FBE851"/>
          </a:solidFill>
          <a:ln w="12700" cap="flat" cmpd="sng" algn="ctr">
            <a:solidFill>
              <a:sysClr val="windowText" lastClr="000000"/>
            </a:solidFill>
            <a:prstDash val="solid"/>
            <a:miter lim="800000"/>
          </a:ln>
          <a:effectLst>
            <a:outerShdw blurRad="50800" dist="38100" dir="8100000" algn="tr" rotWithShape="0">
              <a:prstClr val="black">
                <a:alpha val="40000"/>
              </a:prstClr>
            </a:outerShdw>
          </a:effectLst>
        </p:spPr>
        <p:txBody>
          <a:bodyPr wrap="square" lIns="182880" tIns="91440" rIns="182880" bIns="91440"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Bans </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social scoring systems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 behavior or socio-economics</a:t>
            </a:r>
          </a:p>
        </p:txBody>
      </p:sp>
      <p:pic>
        <p:nvPicPr>
          <p:cNvPr id="18" name="EU" descr="EU Flag&#10;">
            <a:extLst>
              <a:ext uri="{FF2B5EF4-FFF2-40B4-BE49-F238E27FC236}">
                <a16:creationId xmlns:a16="http://schemas.microsoft.com/office/drawing/2014/main" id="{E24E648F-0A9D-8A9A-083A-20722546741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52686" y="4628854"/>
            <a:ext cx="1422400" cy="1422400"/>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084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14:presetBounceEnd="50000">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14:bounceEnd="50000">
                                          <p:cBhvr additive="base">
                                            <p:cTn id="11"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25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25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5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25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25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5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animBg="1"/>
          <p:bldP spid="16" grpId="0" animBg="1"/>
          <p:bldP spid="17"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334F-B26E-0580-CD65-8F558967FE3A}"/>
              </a:ext>
            </a:extLst>
          </p:cNvPr>
          <p:cNvSpPr>
            <a:spLocks noGrp="1"/>
          </p:cNvSpPr>
          <p:nvPr>
            <p:ph type="title"/>
          </p:nvPr>
        </p:nvSpPr>
        <p:spPr/>
        <p:txBody>
          <a:bodyPr/>
          <a:lstStyle/>
          <a:p>
            <a:pPr algn="l"/>
            <a:r>
              <a:rPr lang="en-US" dirty="0"/>
              <a:t>Who solves the bias?</a:t>
            </a:r>
          </a:p>
        </p:txBody>
      </p:sp>
      <p:sp>
        <p:nvSpPr>
          <p:cNvPr id="3" name="TextBox 2">
            <a:extLst>
              <a:ext uri="{FF2B5EF4-FFF2-40B4-BE49-F238E27FC236}">
                <a16:creationId xmlns:a16="http://schemas.microsoft.com/office/drawing/2014/main" id="{14E70C21-B6CA-FBBD-5233-BDA96EEC876A}"/>
              </a:ext>
            </a:extLst>
          </p:cNvPr>
          <p:cNvSpPr txBox="1"/>
          <p:nvPr/>
        </p:nvSpPr>
        <p:spPr>
          <a:xfrm>
            <a:off x="6096000" y="5581134"/>
            <a:ext cx="6095998" cy="523220"/>
          </a:xfrm>
          <a:prstGeom prst="rect">
            <a:avLst/>
          </a:prstGeom>
          <a:noFill/>
        </p:spPr>
        <p:txBody>
          <a:bodyPr wrap="square">
            <a:spAutoFit/>
          </a:bodyPr>
          <a:lstStyle/>
          <a:p>
            <a:pPr algn="ctr"/>
            <a:r>
              <a:rPr lang="en-US" sz="2800" b="0" i="0" dirty="0">
                <a:effectLst/>
                <a:latin typeface="Calibri" panose="020F0502020204030204" pitchFamily="34" charset="0"/>
                <a:ea typeface="Calibri" panose="020F0502020204030204" pitchFamily="34" charset="0"/>
                <a:cs typeface="Calibri" panose="020F0502020204030204" pitchFamily="34" charset="0"/>
              </a:rPr>
              <a:t>Educate and Influence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4" name="USA" descr="US Flag">
            <a:extLst>
              <a:ext uri="{FF2B5EF4-FFF2-40B4-BE49-F238E27FC236}">
                <a16:creationId xmlns:a16="http://schemas.microsoft.com/office/drawing/2014/main" id="{B264619F-FE60-42DB-FF7B-9982C33FC6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334" r="40000"/>
          <a:stretch/>
        </p:blipFill>
        <p:spPr bwMode="auto">
          <a:xfrm>
            <a:off x="6956878" y="1169488"/>
            <a:ext cx="4089400" cy="4089400"/>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EU" descr="EU Flag&#10;">
            <a:extLst>
              <a:ext uri="{FF2B5EF4-FFF2-40B4-BE49-F238E27FC236}">
                <a16:creationId xmlns:a16="http://schemas.microsoft.com/office/drawing/2014/main" id="{354E9DAF-CDD2-4BC9-B184-73B1CA8FE2A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45723" y="1169488"/>
            <a:ext cx="4089400" cy="4089400"/>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135E588-1633-56AB-6A43-C712EE709140}"/>
              </a:ext>
            </a:extLst>
          </p:cNvPr>
          <p:cNvCxnSpPr>
            <a:cxnSpLocks/>
          </p:cNvCxnSpPr>
          <p:nvPr/>
        </p:nvCxnSpPr>
        <p:spPr>
          <a:xfrm>
            <a:off x="6096000" y="1490544"/>
            <a:ext cx="0" cy="4361616"/>
          </a:xfrm>
          <a:prstGeom prst="line">
            <a:avLst/>
          </a:prstGeom>
          <a:noFill/>
          <a:ln w="38100" cap="flat" cmpd="sng" algn="ctr">
            <a:solidFill>
              <a:schemeClr val="tx1"/>
            </a:solidFill>
            <a:prstDash val="sysDash"/>
          </a:ln>
          <a:effectLst/>
        </p:spPr>
      </p:cxnSp>
      <p:sp>
        <p:nvSpPr>
          <p:cNvPr id="7" name="TextBox 6">
            <a:extLst>
              <a:ext uri="{FF2B5EF4-FFF2-40B4-BE49-F238E27FC236}">
                <a16:creationId xmlns:a16="http://schemas.microsoft.com/office/drawing/2014/main" id="{D970BF5A-8ADB-0C9A-ED86-DA573056A3C0}"/>
              </a:ext>
            </a:extLst>
          </p:cNvPr>
          <p:cNvSpPr txBox="1"/>
          <p:nvPr/>
        </p:nvSpPr>
        <p:spPr>
          <a:xfrm>
            <a:off x="2" y="5581134"/>
            <a:ext cx="6095998" cy="523220"/>
          </a:xfrm>
          <a:prstGeom prst="rect">
            <a:avLst/>
          </a:prstGeom>
          <a:noFill/>
        </p:spPr>
        <p:txBody>
          <a:bodyPr wrap="square">
            <a:spAutoFit/>
          </a:bodyPr>
          <a:lstStyle/>
          <a:p>
            <a:pPr algn="ctr"/>
            <a:r>
              <a:rPr lang="en-US" sz="2800" b="0" i="0" dirty="0">
                <a:effectLst/>
                <a:latin typeface="Calibri" panose="020F0502020204030204" pitchFamily="34" charset="0"/>
                <a:ea typeface="Calibri" panose="020F0502020204030204" pitchFamily="34" charset="0"/>
                <a:cs typeface="Calibri" panose="020F0502020204030204" pitchFamily="34" charset="0"/>
              </a:rPr>
              <a:t>Regulate and Enforce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68179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50"/>
                                            <p:tgtEl>
                                              <p:spTgt spid="6"/>
                                            </p:tgtEl>
                                          </p:cBhvr>
                                        </p:animEffect>
                                      </p:childTnLst>
                                    </p:cTn>
                                  </p:par>
                                  <p:par>
                                    <p:cTn id="13" presetID="2" presetClass="entr" presetSubtype="3"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50"/>
                                            <p:tgtEl>
                                              <p:spTgt spid="6"/>
                                            </p:tgtEl>
                                          </p:cBhvr>
                                        </p:animEffect>
                                      </p:childTnLst>
                                    </p:cTn>
                                  </p:par>
                                  <p:par>
                                    <p:cTn id="13" presetID="2" presetClass="entr" presetSubtype="3"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334F-B26E-0580-CD65-8F558967FE3A}"/>
              </a:ext>
            </a:extLst>
          </p:cNvPr>
          <p:cNvSpPr>
            <a:spLocks noGrp="1"/>
          </p:cNvSpPr>
          <p:nvPr>
            <p:ph type="title"/>
          </p:nvPr>
        </p:nvSpPr>
        <p:spPr/>
        <p:txBody>
          <a:bodyPr/>
          <a:lstStyle/>
          <a:p>
            <a:pPr algn="l"/>
            <a:r>
              <a:rPr lang="en-US" dirty="0"/>
              <a:t>Who solves the bias? Research Initiatives </a:t>
            </a:r>
          </a:p>
        </p:txBody>
      </p:sp>
      <p:pic>
        <p:nvPicPr>
          <p:cNvPr id="4" name="USA" descr="US Flag">
            <a:extLst>
              <a:ext uri="{FF2B5EF4-FFF2-40B4-BE49-F238E27FC236}">
                <a16:creationId xmlns:a16="http://schemas.microsoft.com/office/drawing/2014/main" id="{B264619F-FE60-42DB-FF7B-9982C33FC6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334" r="40000"/>
          <a:stretch/>
        </p:blipFill>
        <p:spPr bwMode="auto">
          <a:xfrm>
            <a:off x="6956878" y="1169488"/>
            <a:ext cx="4089400" cy="4089400"/>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7" name="Speech Bubble: Oval 36">
            <a:extLst>
              <a:ext uri="{FF2B5EF4-FFF2-40B4-BE49-F238E27FC236}">
                <a16:creationId xmlns:a16="http://schemas.microsoft.com/office/drawing/2014/main" id="{287659E0-DB26-71AB-9F9E-756360068A0F}"/>
              </a:ext>
            </a:extLst>
          </p:cNvPr>
          <p:cNvSpPr/>
          <p:nvPr/>
        </p:nvSpPr>
        <p:spPr>
          <a:xfrm>
            <a:off x="6309558" y="4660757"/>
            <a:ext cx="2216167" cy="1499139"/>
          </a:xfrm>
          <a:prstGeom prst="wedgeEllipseCallout">
            <a:avLst>
              <a:gd name="adj1" fmla="val 49980"/>
              <a:gd name="adj2" fmla="val -98272"/>
            </a:avLst>
          </a:prstGeom>
          <a:solidFill>
            <a:srgbClr val="0F1633"/>
          </a:solidFill>
          <a:ln w="38100" cap="rnd" cmpd="sng" algn="ctr">
            <a:solidFill>
              <a:srgbClr val="FECD53"/>
            </a:solidFill>
            <a:prstDash val="solid"/>
            <a:round/>
          </a:ln>
          <a:effectLst>
            <a:glow rad="139700">
              <a:srgbClr val="000000">
                <a:alpha val="70000"/>
              </a:srgbClr>
            </a:glow>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First, let’s study the situation</a:t>
            </a:r>
          </a:p>
        </p:txBody>
      </p:sp>
      <p:sp>
        <p:nvSpPr>
          <p:cNvPr id="38" name="TextBox 37" descr="URL to NSCAI report">
            <a:extLst>
              <a:ext uri="{FF2B5EF4-FFF2-40B4-BE49-F238E27FC236}">
                <a16:creationId xmlns:a16="http://schemas.microsoft.com/office/drawing/2014/main" id="{C5AF8073-3A92-72D6-AB9E-09920A78EBA0}"/>
              </a:ext>
            </a:extLst>
          </p:cNvPr>
          <p:cNvSpPr txBox="1"/>
          <p:nvPr/>
        </p:nvSpPr>
        <p:spPr>
          <a:xfrm>
            <a:off x="258897" y="5845780"/>
            <a:ext cx="2094484" cy="338554"/>
          </a:xfrm>
          <a:prstGeom prst="rect">
            <a:avLst/>
          </a:prstGeom>
          <a:noFill/>
        </p:spPr>
        <p:txBody>
          <a:bodyPr wrap="none" rtlCol="0">
            <a:spAutoFit/>
          </a:bodyPr>
          <a:lstStyle/>
          <a:p>
            <a:pPr defTabSz="457200" fontAlgn="auto">
              <a:spcBef>
                <a:spcPts val="0"/>
              </a:spcBef>
              <a:spcAft>
                <a:spcPts val="0"/>
              </a:spcAft>
            </a:pPr>
            <a:r>
              <a:rPr lang="en-US" sz="1600" dirty="0">
                <a:latin typeface="Calibri" panose="020F0502020204030204"/>
              </a:rPr>
              <a:t>https://www.</a:t>
            </a:r>
            <a:r>
              <a:rPr lang="en-US" sz="1600" b="1" dirty="0">
                <a:solidFill>
                  <a:srgbClr val="BF2703"/>
                </a:solidFill>
                <a:latin typeface="Calibri" panose="020F0502020204030204"/>
              </a:rPr>
              <a:t>nscai.gov</a:t>
            </a:r>
          </a:p>
        </p:txBody>
      </p:sp>
      <p:sp>
        <p:nvSpPr>
          <p:cNvPr id="39" name="TextBox 38" descr="URL to Lenhart Report">
            <a:extLst>
              <a:ext uri="{FF2B5EF4-FFF2-40B4-BE49-F238E27FC236}">
                <a16:creationId xmlns:a16="http://schemas.microsoft.com/office/drawing/2014/main" id="{C6E04E97-C2DF-16B3-67F2-8D2B898BFA5D}"/>
              </a:ext>
            </a:extLst>
          </p:cNvPr>
          <p:cNvSpPr txBox="1"/>
          <p:nvPr/>
        </p:nvSpPr>
        <p:spPr>
          <a:xfrm>
            <a:off x="258897" y="5569226"/>
            <a:ext cx="2881686" cy="338554"/>
          </a:xfrm>
          <a:prstGeom prst="rect">
            <a:avLst/>
          </a:prstGeom>
          <a:noFill/>
        </p:spPr>
        <p:txBody>
          <a:bodyPr wrap="none" rtlCol="0">
            <a:spAutoFit/>
          </a:bodyPr>
          <a:lstStyle/>
          <a:p>
            <a:pPr defTabSz="457200" fontAlgn="auto">
              <a:spcBef>
                <a:spcPts val="0"/>
              </a:spcBef>
              <a:spcAft>
                <a:spcPts val="0"/>
              </a:spcAft>
            </a:pPr>
            <a:r>
              <a:rPr lang="en-US" sz="1600" dirty="0">
                <a:latin typeface="Calibri" panose="020F0502020204030204"/>
              </a:rPr>
              <a:t>from 2021 but still very relevant</a:t>
            </a:r>
          </a:p>
        </p:txBody>
      </p:sp>
      <p:pic>
        <p:nvPicPr>
          <p:cNvPr id="40" name="Website" descr="Website showing headline &quot;Majority Leader Schumer Opening Remarks for the Senate's Inaugural AI Insight Forum&quot; dated 13 September 2023">
            <a:extLst>
              <a:ext uri="{FF2B5EF4-FFF2-40B4-BE49-F238E27FC236}">
                <a16:creationId xmlns:a16="http://schemas.microsoft.com/office/drawing/2014/main" id="{5C426B28-FD87-367E-B19F-15AC41C9305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rot="164206">
            <a:off x="3334237" y="610636"/>
            <a:ext cx="8552274" cy="5430116"/>
          </a:xfrm>
          <a:prstGeom prst="rect">
            <a:avLst/>
          </a:prstGeom>
        </p:spPr>
      </p:pic>
      <p:sp>
        <p:nvSpPr>
          <p:cNvPr id="41" name="Freeform: Shape 40">
            <a:extLst>
              <a:ext uri="{FF2B5EF4-FFF2-40B4-BE49-F238E27FC236}">
                <a16:creationId xmlns:a16="http://schemas.microsoft.com/office/drawing/2014/main" id="{CB44843A-6B35-FF03-4812-0DBC7B9352AD}"/>
              </a:ext>
              <a:ext uri="{C183D7F6-B498-43B3-948B-1728B52AA6E4}">
                <adec:decorative xmlns:adec="http://schemas.microsoft.com/office/drawing/2017/decorative" val="1"/>
              </a:ext>
            </a:extLst>
          </p:cNvPr>
          <p:cNvSpPr/>
          <p:nvPr/>
        </p:nvSpPr>
        <p:spPr>
          <a:xfrm rot="1872834">
            <a:off x="4660668" y="3842096"/>
            <a:ext cx="2557529" cy="1327344"/>
          </a:xfrm>
          <a:custGeom>
            <a:avLst/>
            <a:gdLst>
              <a:gd name="connsiteX0" fmla="*/ 0 w 1894787"/>
              <a:gd name="connsiteY0" fmla="*/ 1150070 h 1150070"/>
              <a:gd name="connsiteX1" fmla="*/ 1894787 w 1894787"/>
              <a:gd name="connsiteY1" fmla="*/ 0 h 1150070"/>
            </a:gdLst>
            <a:ahLst/>
            <a:cxnLst>
              <a:cxn ang="0">
                <a:pos x="connsiteX0" y="connsiteY0"/>
              </a:cxn>
              <a:cxn ang="0">
                <a:pos x="connsiteX1" y="connsiteY1"/>
              </a:cxn>
            </a:cxnLst>
            <a:rect l="l" t="t" r="r" b="b"/>
            <a:pathLst>
              <a:path w="1894787" h="1150070">
                <a:moveTo>
                  <a:pt x="0" y="1150070"/>
                </a:moveTo>
                <a:cubicBezTo>
                  <a:pt x="600173" y="637094"/>
                  <a:pt x="1200346" y="124119"/>
                  <a:pt x="1894787" y="0"/>
                </a:cubicBezTo>
              </a:path>
            </a:pathLst>
          </a:custGeom>
          <a:noFill/>
          <a:ln w="76200" cap="rnd" cmpd="sng" algn="ctr">
            <a:solidFill>
              <a:srgbClr val="FECD53"/>
            </a:solidFill>
            <a:prstDash val="solid"/>
            <a:bevel/>
          </a:ln>
          <a:effectLst>
            <a:glow rad="101600">
              <a:srgbClr val="000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NSCAI" descr="National Security Commission on AI report">
            <a:extLst>
              <a:ext uri="{FF2B5EF4-FFF2-40B4-BE49-F238E27FC236}">
                <a16:creationId xmlns:a16="http://schemas.microsoft.com/office/drawing/2014/main" id="{74962A84-69FC-9CA0-9999-402962A0B5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434295">
            <a:off x="6069044" y="406094"/>
            <a:ext cx="4583354" cy="5945362"/>
          </a:xfrm>
          <a:prstGeom prst="rect">
            <a:avLst/>
          </a:prstGeom>
          <a:noFill/>
          <a:effectLst>
            <a:glow rad="190500">
              <a:sysClr val="windowText" lastClr="000000">
                <a:alpha val="90000"/>
              </a:sysClr>
            </a:glow>
          </a:effectLst>
        </p:spPr>
      </p:pic>
      <p:pic>
        <p:nvPicPr>
          <p:cNvPr id="43" name="QR for NSCAI" descr="QR code for NSCAI report">
            <a:extLst>
              <a:ext uri="{FF2B5EF4-FFF2-40B4-BE49-F238E27FC236}">
                <a16:creationId xmlns:a16="http://schemas.microsoft.com/office/drawing/2014/main" id="{065F6763-7CCB-2F76-793A-C9DED48918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4115" y="4175518"/>
            <a:ext cx="1753999" cy="1753999"/>
          </a:xfrm>
          <a:prstGeom prst="rect">
            <a:avLst/>
          </a:prstGeom>
          <a:ln w="38100">
            <a:solidFill>
              <a:sysClr val="windowText" lastClr="000000"/>
            </a:solidFill>
          </a:ln>
        </p:spPr>
      </p:pic>
      <p:sp>
        <p:nvSpPr>
          <p:cNvPr id="44" name="Speech Bubble: Rectangle 43">
            <a:extLst>
              <a:ext uri="{FF2B5EF4-FFF2-40B4-BE49-F238E27FC236}">
                <a16:creationId xmlns:a16="http://schemas.microsoft.com/office/drawing/2014/main" id="{BA0B3CC9-4157-6FC3-4D7D-2686A6467146}"/>
              </a:ext>
            </a:extLst>
          </p:cNvPr>
          <p:cNvSpPr/>
          <p:nvPr/>
        </p:nvSpPr>
        <p:spPr>
          <a:xfrm>
            <a:off x="2191621" y="466250"/>
            <a:ext cx="3452961" cy="1687571"/>
          </a:xfrm>
          <a:prstGeom prst="wedgeRectCallout">
            <a:avLst>
              <a:gd name="adj1" fmla="val 77204"/>
              <a:gd name="adj2" fmla="val -11528"/>
            </a:avLst>
          </a:prstGeom>
          <a:solidFill>
            <a:srgbClr val="BF2703"/>
          </a:solidFill>
          <a:ln w="12700" cap="flat" cmpd="sng" algn="ctr">
            <a:solidFill>
              <a:srgbClr val="000000"/>
            </a:solidFill>
            <a:prstDash val="solid"/>
            <a:miter lim="800000"/>
          </a:ln>
          <a:effectLst>
            <a:outerShdw blurRad="50800" dist="88900" dir="8100000" algn="tr" rotWithShape="0">
              <a:prstClr val="black">
                <a:alpha val="8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2A4B8"/>
                </a:solidFill>
                <a:effectLst/>
                <a:uLnTx/>
                <a:uFillTx/>
                <a:latin typeface="Calibri" panose="020F0502020204030204"/>
                <a:ea typeface="+mn-ea"/>
                <a:cs typeface="+mn-cs"/>
              </a:rPr>
              <a:t>“Despite exciting experimentation and a few small AI programs, the U.S. </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government is a long way from being ‘AI-ready</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100" b="0" i="0" u="none" strike="noStrike" kern="0" cap="none" spc="0" normalizeH="0" baseline="0" noProof="0" dirty="0">
                <a:ln>
                  <a:noFill/>
                </a:ln>
                <a:solidFill>
                  <a:srgbClr val="F2A4B8"/>
                </a:solidFill>
                <a:effectLst/>
                <a:uLnTx/>
                <a:uFillTx/>
                <a:latin typeface="Calibri" panose="020F0502020204030204"/>
                <a:ea typeface="+mn-ea"/>
                <a:cs typeface="+mn-cs"/>
              </a:rPr>
              <a:t> (p. 2)</a:t>
            </a:r>
            <a:endParaRPr kumimoji="0" lang="en-US" sz="1800" b="0" i="0" u="none" strike="noStrike" kern="0" cap="none" spc="0" normalizeH="0" baseline="0" noProof="0" dirty="0">
              <a:ln>
                <a:noFill/>
              </a:ln>
              <a:solidFill>
                <a:srgbClr val="F2A4B8"/>
              </a:solidFill>
              <a:effectLst/>
              <a:uLnTx/>
              <a:uFillTx/>
              <a:latin typeface="Calibri" panose="020F0502020204030204"/>
              <a:ea typeface="+mn-ea"/>
              <a:cs typeface="+mn-cs"/>
            </a:endParaRPr>
          </a:p>
        </p:txBody>
      </p:sp>
      <p:sp>
        <p:nvSpPr>
          <p:cNvPr id="45" name="Speech Bubble: Rectangle 44">
            <a:extLst>
              <a:ext uri="{FF2B5EF4-FFF2-40B4-BE49-F238E27FC236}">
                <a16:creationId xmlns:a16="http://schemas.microsoft.com/office/drawing/2014/main" id="{40D172CA-578D-1CB2-C8F6-240D9BA5AE46}"/>
              </a:ext>
            </a:extLst>
          </p:cNvPr>
          <p:cNvSpPr/>
          <p:nvPr/>
        </p:nvSpPr>
        <p:spPr>
          <a:xfrm>
            <a:off x="400050" y="2335290"/>
            <a:ext cx="5335435" cy="2118121"/>
          </a:xfrm>
          <a:prstGeom prst="wedgeRectCallout">
            <a:avLst>
              <a:gd name="adj1" fmla="val 70608"/>
              <a:gd name="adj2" fmla="val -63406"/>
            </a:avLst>
          </a:prstGeom>
          <a:solidFill>
            <a:srgbClr val="BF2703"/>
          </a:solidFill>
          <a:ln w="12700" cap="flat" cmpd="sng" algn="ctr">
            <a:solidFill>
              <a:srgbClr val="000000"/>
            </a:solidFill>
            <a:prstDash val="solid"/>
            <a:miter lim="800000"/>
          </a:ln>
          <a:effectLst>
            <a:outerShdw blurRad="50800" dist="88900" dir="8100000" algn="tr" rotWithShape="0">
              <a:prstClr val="black">
                <a:alpha val="8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2A4B8"/>
                </a:solidFill>
                <a:effectLst/>
                <a:uLnTx/>
                <a:uFillTx/>
                <a:latin typeface="Calibri" panose="020F0502020204030204"/>
                <a:ea typeface="+mn-ea"/>
                <a:cs typeface="+mn-cs"/>
              </a:rPr>
              <a:t>“Senior military leaders have warned that </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if current trend lines are not altered, the U.S. military will lose its military-technical superiority in the coming years. Artificial intelligence (AI) is a key aspect</a:t>
            </a:r>
            <a:r>
              <a:rPr kumimoji="0" lang="en-US" sz="2000" b="1" i="0" u="none" strike="noStrike" kern="0" cap="none" spc="0" normalizeH="0" baseline="0" noProof="0" dirty="0">
                <a:ln>
                  <a:noFill/>
                </a:ln>
                <a:solidFill>
                  <a:srgbClr val="F2A4B8"/>
                </a:solidFill>
                <a:effectLst/>
                <a:uLnTx/>
                <a:uFillTx/>
                <a:latin typeface="Calibri" panose="020F0502020204030204"/>
                <a:ea typeface="+mn-ea"/>
                <a:cs typeface="+mn-cs"/>
              </a:rPr>
              <a:t> </a:t>
            </a:r>
            <a:r>
              <a:rPr kumimoji="0" lang="en-US" sz="1800" b="0" i="0" u="none" strike="noStrike" kern="0" cap="none" spc="0" normalizeH="0" baseline="0" noProof="0" dirty="0">
                <a:ln>
                  <a:noFill/>
                </a:ln>
                <a:solidFill>
                  <a:srgbClr val="F2A4B8"/>
                </a:solidFill>
                <a:effectLst/>
                <a:uLnTx/>
                <a:uFillTx/>
                <a:latin typeface="Calibri" panose="020F0502020204030204"/>
                <a:ea typeface="+mn-ea"/>
                <a:cs typeface="+mn-cs"/>
              </a:rPr>
              <a:t>of this challenge…” (p. 61)</a:t>
            </a:r>
          </a:p>
        </p:txBody>
      </p:sp>
      <p:pic>
        <p:nvPicPr>
          <p:cNvPr id="46" name="CRS 1" descr="AI Background report (2021)">
            <a:hlinkClick r:id="rId7"/>
            <a:extLst>
              <a:ext uri="{FF2B5EF4-FFF2-40B4-BE49-F238E27FC236}">
                <a16:creationId xmlns:a16="http://schemas.microsoft.com/office/drawing/2014/main" id="{51533746-CC0B-64FC-21DF-83D77D2AE8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53510">
            <a:off x="808251" y="129279"/>
            <a:ext cx="4399070" cy="5736256"/>
          </a:xfrm>
          <a:prstGeom prst="rect">
            <a:avLst/>
          </a:prstGeom>
          <a:noFill/>
          <a:effectLst>
            <a:glow rad="190500">
              <a:sysClr val="windowText" lastClr="000000">
                <a:alpha val="90000"/>
              </a:sysClr>
            </a:glow>
          </a:effectLst>
        </p:spPr>
      </p:pic>
      <p:pic>
        <p:nvPicPr>
          <p:cNvPr id="47" name="CRS2" descr="Generative AI and Copyright Law (2023)">
            <a:hlinkClick r:id="rId9"/>
            <a:extLst>
              <a:ext uri="{FF2B5EF4-FFF2-40B4-BE49-F238E27FC236}">
                <a16:creationId xmlns:a16="http://schemas.microsoft.com/office/drawing/2014/main" id="{66CC2489-1CD2-8A43-8BA5-85D83FE64F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210220">
            <a:off x="2326065" y="1962013"/>
            <a:ext cx="4432549" cy="5728808"/>
          </a:xfrm>
          <a:prstGeom prst="rect">
            <a:avLst/>
          </a:prstGeom>
          <a:noFill/>
          <a:effectLst>
            <a:glow rad="190500">
              <a:sysClr val="windowText" lastClr="000000">
                <a:alpha val="90000"/>
              </a:sysClr>
            </a:glow>
          </a:effectLst>
        </p:spPr>
      </p:pic>
      <p:pic>
        <p:nvPicPr>
          <p:cNvPr id="48" name="CRS3">
            <a:hlinkClick r:id="rId11"/>
            <a:extLst>
              <a:ext uri="{FF2B5EF4-FFF2-40B4-BE49-F238E27FC236}">
                <a16:creationId xmlns:a16="http://schemas.microsoft.com/office/drawing/2014/main" id="{FD153BA8-5514-EC12-9D30-DFEC0F7D1D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432732">
            <a:off x="6116378" y="502190"/>
            <a:ext cx="4270949" cy="5593291"/>
          </a:xfrm>
          <a:prstGeom prst="rect">
            <a:avLst/>
          </a:prstGeom>
          <a:noFill/>
          <a:effectLst>
            <a:glow rad="190500">
              <a:sysClr val="windowText" lastClr="000000">
                <a:alpha val="90000"/>
              </a:sysClr>
            </a:glow>
          </a:effectLst>
        </p:spPr>
      </p:pic>
      <p:pic>
        <p:nvPicPr>
          <p:cNvPr id="49" name="CRS4">
            <a:hlinkClick r:id="rId13"/>
            <a:extLst>
              <a:ext uri="{FF2B5EF4-FFF2-40B4-BE49-F238E27FC236}">
                <a16:creationId xmlns:a16="http://schemas.microsoft.com/office/drawing/2014/main" id="{4AF01321-4C9F-B2DB-6C48-BE7AF75DA77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659438">
            <a:off x="6888772" y="2694048"/>
            <a:ext cx="4348852" cy="5652969"/>
          </a:xfrm>
          <a:prstGeom prst="rect">
            <a:avLst/>
          </a:prstGeom>
          <a:noFill/>
          <a:effectLst>
            <a:glow rad="190500">
              <a:sysClr val="windowText" lastClr="000000">
                <a:alpha val="90000"/>
              </a:sysClr>
            </a:glow>
          </a:effectLst>
        </p:spPr>
      </p:pic>
    </p:spTree>
    <p:extLst>
      <p:ext uri="{BB962C8B-B14F-4D97-AF65-F5344CB8AC3E}">
        <p14:creationId xmlns:p14="http://schemas.microsoft.com/office/powerpoint/2010/main" val="20436353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2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14:presetBounceEnd="50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50000">
                                          <p:cBhvr additive="base">
                                            <p:cTn id="12" dur="50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4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2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14:presetBounceEnd="50000">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14:bounceEnd="50000">
                                          <p:cBhvr additive="base">
                                            <p:cTn id="22" dur="500" fill="hold"/>
                                            <p:tgtEl>
                                              <p:spTgt spid="42"/>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right)">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right)">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14:presetBounceEnd="50000">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14:bounceEnd="50000">
                                          <p:cBhvr additive="base">
                                            <p:cTn id="48"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14:presetBounceEnd="50000">
                                      <p:stCondLst>
                                        <p:cond delay="200"/>
                                      </p:stCondLst>
                                      <p:childTnLst>
                                        <p:set>
                                          <p:cBhvr>
                                            <p:cTn id="51" dur="1" fill="hold">
                                              <p:stCondLst>
                                                <p:cond delay="0"/>
                                              </p:stCondLst>
                                            </p:cTn>
                                            <p:tgtEl>
                                              <p:spTgt spid="47"/>
                                            </p:tgtEl>
                                            <p:attrNameLst>
                                              <p:attrName>style.visibility</p:attrName>
                                            </p:attrNameLst>
                                          </p:cBhvr>
                                          <p:to>
                                            <p:strVal val="visible"/>
                                          </p:to>
                                        </p:set>
                                        <p:anim calcmode="lin" valueType="num" p14:bounceEnd="50000">
                                          <p:cBhvr additive="base">
                                            <p:cTn id="52"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4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14:presetBounceEnd="50000">
                                      <p:stCondLst>
                                        <p:cond delay="350"/>
                                      </p:stCondLst>
                                      <p:childTnLst>
                                        <p:set>
                                          <p:cBhvr>
                                            <p:cTn id="55" dur="1" fill="hold">
                                              <p:stCondLst>
                                                <p:cond delay="0"/>
                                              </p:stCondLst>
                                            </p:cTn>
                                            <p:tgtEl>
                                              <p:spTgt spid="48"/>
                                            </p:tgtEl>
                                            <p:attrNameLst>
                                              <p:attrName>style.visibility</p:attrName>
                                            </p:attrNameLst>
                                          </p:cBhvr>
                                          <p:to>
                                            <p:strVal val="visible"/>
                                          </p:to>
                                        </p:set>
                                        <p:anim calcmode="lin" valueType="num" p14:bounceEnd="50000">
                                          <p:cBhvr additive="base">
                                            <p:cTn id="56" dur="50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14:presetBounceEnd="50000">
                                      <p:stCondLst>
                                        <p:cond delay="300"/>
                                      </p:stCondLst>
                                      <p:childTnLst>
                                        <p:set>
                                          <p:cBhvr>
                                            <p:cTn id="59" dur="1" fill="hold">
                                              <p:stCondLst>
                                                <p:cond delay="0"/>
                                              </p:stCondLst>
                                            </p:cTn>
                                            <p:tgtEl>
                                              <p:spTgt spid="49"/>
                                            </p:tgtEl>
                                            <p:attrNameLst>
                                              <p:attrName>style.visibility</p:attrName>
                                            </p:attrNameLst>
                                          </p:cBhvr>
                                          <p:to>
                                            <p:strVal val="visible"/>
                                          </p:to>
                                        </p:set>
                                        <p:anim calcmode="lin" valueType="num" p14:bounceEnd="50000">
                                          <p:cBhvr additive="base">
                                            <p:cTn id="60" dur="500" fill="hold"/>
                                            <p:tgtEl>
                                              <p:spTgt spid="49"/>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p:bldP spid="41" grpId="0" animBg="1"/>
          <p:bldP spid="44" grpId="0" animBg="1"/>
          <p:bldP spid="4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2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1+#ppt_w/2"/>
                                              </p:val>
                                            </p:tav>
                                            <p:tav tm="100000">
                                              <p:val>
                                                <p:strVal val="#ppt_x"/>
                                              </p:val>
                                            </p:tav>
                                          </p:tavLst>
                                        </p:anim>
                                        <p:anim calcmode="lin" valueType="num">
                                          <p:cBhvr additive="base">
                                            <p:cTn id="13" dur="500" fill="hold"/>
                                            <p:tgtEl>
                                              <p:spTgt spid="4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2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right)">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right)">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500" fill="hold"/>
                                            <p:tgtEl>
                                              <p:spTgt spid="46"/>
                                            </p:tgtEl>
                                            <p:attrNameLst>
                                              <p:attrName>ppt_x</p:attrName>
                                            </p:attrNameLst>
                                          </p:cBhvr>
                                          <p:tavLst>
                                            <p:tav tm="0">
                                              <p:val>
                                                <p:strVal val="#ppt_x"/>
                                              </p:val>
                                            </p:tav>
                                            <p:tav tm="100000">
                                              <p:val>
                                                <p:strVal val="#ppt_x"/>
                                              </p:val>
                                            </p:tav>
                                          </p:tavLst>
                                        </p:anim>
                                        <p:anim calcmode="lin" valueType="num">
                                          <p:cBhvr additive="base">
                                            <p:cTn id="49" dur="500" fill="hold"/>
                                            <p:tgtEl>
                                              <p:spTgt spid="4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20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ppt_x"/>
                                              </p:val>
                                            </p:tav>
                                            <p:tav tm="100000">
                                              <p:val>
                                                <p:strVal val="#ppt_x"/>
                                              </p:val>
                                            </p:tav>
                                          </p:tavLst>
                                        </p:anim>
                                        <p:anim calcmode="lin" valueType="num">
                                          <p:cBhvr additive="base">
                                            <p:cTn id="53" dur="500" fill="hold"/>
                                            <p:tgtEl>
                                              <p:spTgt spid="4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35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500" fill="hold"/>
                                            <p:tgtEl>
                                              <p:spTgt spid="48"/>
                                            </p:tgtEl>
                                            <p:attrNameLst>
                                              <p:attrName>ppt_x</p:attrName>
                                            </p:attrNameLst>
                                          </p:cBhvr>
                                          <p:tavLst>
                                            <p:tav tm="0">
                                              <p:val>
                                                <p:strVal val="#ppt_x"/>
                                              </p:val>
                                            </p:tav>
                                            <p:tav tm="100000">
                                              <p:val>
                                                <p:strVal val="#ppt_x"/>
                                              </p:val>
                                            </p:tav>
                                          </p:tavLst>
                                        </p:anim>
                                        <p:anim calcmode="lin" valueType="num">
                                          <p:cBhvr additive="base">
                                            <p:cTn id="57" dur="500" fill="hold"/>
                                            <p:tgtEl>
                                              <p:spTgt spid="4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300"/>
                                      </p:stCondLst>
                                      <p:childTnLst>
                                        <p:set>
                                          <p:cBhvr>
                                            <p:cTn id="59" dur="1" fill="hold">
                                              <p:stCondLst>
                                                <p:cond delay="0"/>
                                              </p:stCondLst>
                                            </p:cTn>
                                            <p:tgtEl>
                                              <p:spTgt spid="49"/>
                                            </p:tgtEl>
                                            <p:attrNameLst>
                                              <p:attrName>style.visibility</p:attrName>
                                            </p:attrNameLst>
                                          </p:cBhvr>
                                          <p:to>
                                            <p:strVal val="visible"/>
                                          </p:to>
                                        </p:set>
                                        <p:anim calcmode="lin" valueType="num">
                                          <p:cBhvr additive="base">
                                            <p:cTn id="60" dur="500" fill="hold"/>
                                            <p:tgtEl>
                                              <p:spTgt spid="49"/>
                                            </p:tgtEl>
                                            <p:attrNameLst>
                                              <p:attrName>ppt_x</p:attrName>
                                            </p:attrNameLst>
                                          </p:cBhvr>
                                          <p:tavLst>
                                            <p:tav tm="0">
                                              <p:val>
                                                <p:strVal val="#ppt_x"/>
                                              </p:val>
                                            </p:tav>
                                            <p:tav tm="100000">
                                              <p:val>
                                                <p:strVal val="#ppt_x"/>
                                              </p:val>
                                            </p:tav>
                                          </p:tavLst>
                                        </p:anim>
                                        <p:anim calcmode="lin" valueType="num">
                                          <p:cBhvr additive="base">
                                            <p:cTn id="6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p:bldP spid="41" grpId="0" animBg="1"/>
          <p:bldP spid="44" grpId="0" animBg="1"/>
          <p:bldP spid="45"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334F-B26E-0580-CD65-8F558967FE3A}"/>
              </a:ext>
            </a:extLst>
          </p:cNvPr>
          <p:cNvSpPr>
            <a:spLocks noGrp="1"/>
          </p:cNvSpPr>
          <p:nvPr>
            <p:ph type="title"/>
          </p:nvPr>
        </p:nvSpPr>
        <p:spPr/>
        <p:txBody>
          <a:bodyPr/>
          <a:lstStyle/>
          <a:p>
            <a:pPr algn="l"/>
            <a:r>
              <a:rPr lang="en-US" dirty="0"/>
              <a:t>Who solves the bias? Research Initiatives </a:t>
            </a:r>
          </a:p>
        </p:txBody>
      </p:sp>
      <p:pic>
        <p:nvPicPr>
          <p:cNvPr id="24" name="Research">
            <a:extLst>
              <a:ext uri="{FF2B5EF4-FFF2-40B4-BE49-F238E27FC236}">
                <a16:creationId xmlns:a16="http://schemas.microsoft.com/office/drawing/2014/main" id="{27463A9A-1C89-D6E2-BDF8-5C5F18CB2C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3370" y="3576046"/>
            <a:ext cx="2121592" cy="920576"/>
          </a:xfrm>
          <a:prstGeom prst="rect">
            <a:avLst/>
          </a:prstGeom>
        </p:spPr>
      </p:pic>
      <p:pic>
        <p:nvPicPr>
          <p:cNvPr id="31" name="Picture 30">
            <a:extLst>
              <a:ext uri="{FF2B5EF4-FFF2-40B4-BE49-F238E27FC236}">
                <a16:creationId xmlns:a16="http://schemas.microsoft.com/office/drawing/2014/main" id="{192CD416-84D4-B51A-7627-4E099E0159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50519" y="1141055"/>
            <a:ext cx="6997534" cy="4575889"/>
          </a:xfrm>
          <a:prstGeom prst="rect">
            <a:avLst/>
          </a:prstGeom>
          <a:noFill/>
          <a:effectLst>
            <a:outerShdw blurRad="50800" dist="38100" dir="8100000" algn="tr" rotWithShape="0">
              <a:prstClr val="black">
                <a:alpha val="80000"/>
              </a:prstClr>
            </a:outerShdw>
          </a:effectLst>
        </p:spPr>
      </p:pic>
      <p:sp>
        <p:nvSpPr>
          <p:cNvPr id="5" name="TextBox 4">
            <a:extLst>
              <a:ext uri="{FF2B5EF4-FFF2-40B4-BE49-F238E27FC236}">
                <a16:creationId xmlns:a16="http://schemas.microsoft.com/office/drawing/2014/main" id="{98BA66B6-E60A-233E-8601-8EC1A48E0223}"/>
              </a:ext>
            </a:extLst>
          </p:cNvPr>
          <p:cNvSpPr txBox="1"/>
          <p:nvPr/>
        </p:nvSpPr>
        <p:spPr>
          <a:xfrm>
            <a:off x="326337" y="1556184"/>
            <a:ext cx="4007124" cy="1754326"/>
          </a:xfrm>
          <a:prstGeom prst="rect">
            <a:avLst/>
          </a:prstGeom>
          <a:noFill/>
        </p:spPr>
        <p:txBody>
          <a:bodyPr wrap="square" rtlCol="0">
            <a:spAutoFit/>
          </a:bodyPr>
          <a:lstStyle/>
          <a:p>
            <a:pPr algn="l"/>
            <a:r>
              <a:rPr lang="en-US" sz="3600" dirty="0">
                <a:latin typeface="Calibri" panose="020F0502020204030204" pitchFamily="34" charset="0"/>
                <a:cs typeface="Calibri" panose="020F0502020204030204" pitchFamily="34" charset="0"/>
              </a:rPr>
              <a:t>You can monitor US AI legislation from the Brennan Center</a:t>
            </a:r>
          </a:p>
        </p:txBody>
      </p:sp>
      <p:sp>
        <p:nvSpPr>
          <p:cNvPr id="7" name="TextBox 6">
            <a:extLst>
              <a:ext uri="{FF2B5EF4-FFF2-40B4-BE49-F238E27FC236}">
                <a16:creationId xmlns:a16="http://schemas.microsoft.com/office/drawing/2014/main" id="{2187C0FA-50A0-7C40-20C8-2929A8E1AADF}"/>
              </a:ext>
            </a:extLst>
          </p:cNvPr>
          <p:cNvSpPr txBox="1"/>
          <p:nvPr/>
        </p:nvSpPr>
        <p:spPr>
          <a:xfrm>
            <a:off x="326337" y="4701651"/>
            <a:ext cx="3255063" cy="1200329"/>
          </a:xfrm>
          <a:prstGeom prst="rect">
            <a:avLst/>
          </a:prstGeom>
          <a:noFill/>
        </p:spPr>
        <p:txBody>
          <a:bodyPr wrap="square">
            <a:spAutoFit/>
          </a:bodyPr>
          <a:lstStyle/>
          <a:p>
            <a:r>
              <a:rPr lang="en-US" sz="1800" dirty="0"/>
              <a:t>https://www.brennancenter.org/our-work/research-reports/artificial-intelligence-legislation-tracker</a:t>
            </a:r>
          </a:p>
        </p:txBody>
      </p:sp>
      <p:pic>
        <p:nvPicPr>
          <p:cNvPr id="11" name="Picture 10">
            <a:extLst>
              <a:ext uri="{FF2B5EF4-FFF2-40B4-BE49-F238E27FC236}">
                <a16:creationId xmlns:a16="http://schemas.microsoft.com/office/drawing/2014/main" id="{4662CEC1-7A34-60DD-5B49-B0151997BCAF}"/>
              </a:ext>
            </a:extLst>
          </p:cNvPr>
          <p:cNvPicPr>
            <a:picLocks noChangeAspect="1"/>
          </p:cNvPicPr>
          <p:nvPr/>
        </p:nvPicPr>
        <p:blipFill>
          <a:blip r:embed="rId5"/>
          <a:stretch>
            <a:fillRect/>
          </a:stretch>
        </p:blipFill>
        <p:spPr>
          <a:xfrm>
            <a:off x="6279337" y="611648"/>
            <a:ext cx="5509044" cy="5634701"/>
          </a:xfrm>
          <a:prstGeom prst="rect">
            <a:avLst/>
          </a:prstGeom>
          <a:noFill/>
          <a:effectLst>
            <a:outerShdw blurRad="50800" dist="38100" dir="8100000" algn="tr" rotWithShape="0">
              <a:prstClr val="black">
                <a:alpha val="80000"/>
              </a:prstClr>
            </a:outerShdw>
          </a:effectLst>
        </p:spPr>
      </p:pic>
      <p:pic>
        <p:nvPicPr>
          <p:cNvPr id="9" name="Picture 8">
            <a:extLst>
              <a:ext uri="{FF2B5EF4-FFF2-40B4-BE49-F238E27FC236}">
                <a16:creationId xmlns:a16="http://schemas.microsoft.com/office/drawing/2014/main" id="{A64A4EBB-7D98-A2F2-CADB-320559E681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4962" y="4505650"/>
            <a:ext cx="1954414" cy="1954414"/>
          </a:xfrm>
          <a:prstGeom prst="rect">
            <a:avLst/>
          </a:prstGeom>
          <a:noFill/>
          <a:effectLst>
            <a:outerShdw blurRad="50800" dist="38100" dir="8100000" algn="tr" rotWithShape="0">
              <a:prstClr val="black">
                <a:alpha val="80000"/>
              </a:prstClr>
            </a:outerShdw>
          </a:effectLst>
        </p:spPr>
      </p:pic>
      <p:sp>
        <p:nvSpPr>
          <p:cNvPr id="13" name="TextBox 12">
            <a:extLst>
              <a:ext uri="{FF2B5EF4-FFF2-40B4-BE49-F238E27FC236}">
                <a16:creationId xmlns:a16="http://schemas.microsoft.com/office/drawing/2014/main" id="{FD70F5CF-5720-3DEF-EC86-B9A61DB6B3FC}"/>
              </a:ext>
            </a:extLst>
          </p:cNvPr>
          <p:cNvSpPr txBox="1"/>
          <p:nvPr/>
        </p:nvSpPr>
        <p:spPr>
          <a:xfrm>
            <a:off x="5192343" y="2491216"/>
            <a:ext cx="7111267" cy="646331"/>
          </a:xfrm>
          <a:prstGeom prst="rect">
            <a:avLst/>
          </a:prstGeom>
          <a:solidFill>
            <a:srgbClr val="FBE851"/>
          </a:solidFill>
          <a:ln w="19050">
            <a:solidFill>
              <a:schemeClr val="tx1"/>
            </a:solidFill>
          </a:ln>
          <a:effectLst>
            <a:outerShdw blurRad="50800" dist="38100" dir="8100000" algn="tr" rotWithShape="0">
              <a:prstClr val="black">
                <a:alpha val="40000"/>
              </a:prstClr>
            </a:outerShdw>
          </a:effectLst>
        </p:spPr>
        <p:txBody>
          <a:bodyPr wrap="square" rtlCol="0">
            <a:spAutoFit/>
          </a:bodyPr>
          <a:lstStyle/>
          <a:p>
            <a:r>
              <a:rPr lang="en-US" sz="3600" b="0" i="0" dirty="0">
                <a:solidFill>
                  <a:srgbClr val="000000"/>
                </a:solidFill>
                <a:effectLst/>
                <a:latin typeface="Google Sans"/>
              </a:rPr>
              <a:t>Algorithmic Accountability Act</a:t>
            </a:r>
            <a:endParaRPr lang="en-US" sz="3600" dirty="0">
              <a:solidFill>
                <a:srgbClr val="000000"/>
              </a:solidFill>
            </a:endParaRPr>
          </a:p>
        </p:txBody>
      </p:sp>
      <p:sp>
        <p:nvSpPr>
          <p:cNvPr id="14" name="TextBox 13">
            <a:extLst>
              <a:ext uri="{FF2B5EF4-FFF2-40B4-BE49-F238E27FC236}">
                <a16:creationId xmlns:a16="http://schemas.microsoft.com/office/drawing/2014/main" id="{BC60B970-28A3-DCCF-B139-3E60D27673DD}"/>
              </a:ext>
            </a:extLst>
          </p:cNvPr>
          <p:cNvSpPr txBox="1"/>
          <p:nvPr/>
        </p:nvSpPr>
        <p:spPr>
          <a:xfrm>
            <a:off x="6849280" y="1659232"/>
            <a:ext cx="5454330" cy="646331"/>
          </a:xfrm>
          <a:prstGeom prst="rect">
            <a:avLst/>
          </a:prstGeom>
          <a:solidFill>
            <a:srgbClr val="FBE851"/>
          </a:solidFill>
          <a:ln w="19050">
            <a:solidFill>
              <a:schemeClr val="tx1"/>
            </a:solidFill>
          </a:ln>
          <a:effectLst>
            <a:outerShdw blurRad="50800" dist="38100" dir="8100000" algn="tr" rotWithShape="0">
              <a:prstClr val="black">
                <a:alpha val="40000"/>
              </a:prstClr>
            </a:outerShdw>
          </a:effectLst>
        </p:spPr>
        <p:txBody>
          <a:bodyPr wrap="square" rtlCol="0">
            <a:spAutoFit/>
          </a:bodyPr>
          <a:lstStyle/>
          <a:p>
            <a:r>
              <a:rPr lang="en-US" sz="3600" b="0" i="0" dirty="0">
                <a:solidFill>
                  <a:srgbClr val="000000"/>
                </a:solidFill>
                <a:effectLst/>
                <a:latin typeface="Google Sans"/>
              </a:rPr>
              <a:t>AI Labeling Act of 2023</a:t>
            </a:r>
            <a:endParaRPr lang="en-US" sz="3600" dirty="0">
              <a:solidFill>
                <a:srgbClr val="000000"/>
              </a:solidFill>
            </a:endParaRPr>
          </a:p>
        </p:txBody>
      </p:sp>
      <p:grpSp>
        <p:nvGrpSpPr>
          <p:cNvPr id="43" name="Mask">
            <a:extLst>
              <a:ext uri="{FF2B5EF4-FFF2-40B4-BE49-F238E27FC236}">
                <a16:creationId xmlns:a16="http://schemas.microsoft.com/office/drawing/2014/main" id="{E18AE8EF-1CB5-05F0-2CE1-78F1670A581E}"/>
              </a:ext>
            </a:extLst>
          </p:cNvPr>
          <p:cNvGrpSpPr/>
          <p:nvPr/>
        </p:nvGrpSpPr>
        <p:grpSpPr>
          <a:xfrm>
            <a:off x="257175" y="611648"/>
            <a:ext cx="12112230" cy="6334149"/>
            <a:chOff x="4112546" y="611648"/>
            <a:chExt cx="8055944" cy="6334149"/>
          </a:xfrm>
        </p:grpSpPr>
        <p:sp>
          <p:nvSpPr>
            <p:cNvPr id="41" name="Mask">
              <a:extLst>
                <a:ext uri="{FF2B5EF4-FFF2-40B4-BE49-F238E27FC236}">
                  <a16:creationId xmlns:a16="http://schemas.microsoft.com/office/drawing/2014/main" id="{D3EA5DD2-135A-59BF-FEF9-E490EF916B11}"/>
                </a:ext>
              </a:extLst>
            </p:cNvPr>
            <p:cNvSpPr/>
            <p:nvPr/>
          </p:nvSpPr>
          <p:spPr bwMode="auto">
            <a:xfrm>
              <a:off x="8069877" y="611648"/>
              <a:ext cx="3718504" cy="5718199"/>
            </a:xfrm>
            <a:prstGeom prst="rect">
              <a:avLst/>
            </a:prstGeom>
            <a:solidFill>
              <a:srgbClr val="FFFFFF">
                <a:alpha val="49804"/>
              </a:srgbClr>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2" name="Mask">
              <a:extLst>
                <a:ext uri="{FF2B5EF4-FFF2-40B4-BE49-F238E27FC236}">
                  <a16:creationId xmlns:a16="http://schemas.microsoft.com/office/drawing/2014/main" id="{69B2B91A-BFCA-358D-3FB2-D3F672FBFDB6}"/>
                </a:ext>
              </a:extLst>
            </p:cNvPr>
            <p:cNvSpPr/>
            <p:nvPr/>
          </p:nvSpPr>
          <p:spPr bwMode="auto">
            <a:xfrm>
              <a:off x="4112546" y="6331298"/>
              <a:ext cx="5701293" cy="614499"/>
            </a:xfrm>
            <a:prstGeom prst="rect">
              <a:avLst/>
            </a:prstGeom>
            <a:solidFill>
              <a:srgbClr val="FFFFFF">
                <a:alpha val="49804"/>
              </a:srgbClr>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4" name="Mask">
              <a:extLst>
                <a:ext uri="{FF2B5EF4-FFF2-40B4-BE49-F238E27FC236}">
                  <a16:creationId xmlns:a16="http://schemas.microsoft.com/office/drawing/2014/main" id="{2320C1C0-BC23-9DF3-7735-9249AA63B59A}"/>
                </a:ext>
              </a:extLst>
            </p:cNvPr>
            <p:cNvSpPr/>
            <p:nvPr/>
          </p:nvSpPr>
          <p:spPr bwMode="auto">
            <a:xfrm>
              <a:off x="4112546" y="886317"/>
              <a:ext cx="3969770" cy="5443530"/>
            </a:xfrm>
            <a:prstGeom prst="rect">
              <a:avLst/>
            </a:prstGeom>
            <a:solidFill>
              <a:srgbClr val="FFFFFF">
                <a:alpha val="49804"/>
              </a:srgbClr>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5" name="Mask">
              <a:extLst>
                <a:ext uri="{FF2B5EF4-FFF2-40B4-BE49-F238E27FC236}">
                  <a16:creationId xmlns:a16="http://schemas.microsoft.com/office/drawing/2014/main" id="{3119BE93-79DA-BDBF-5251-0016F76FB416}"/>
                </a:ext>
              </a:extLst>
            </p:cNvPr>
            <p:cNvSpPr/>
            <p:nvPr/>
          </p:nvSpPr>
          <p:spPr bwMode="auto">
            <a:xfrm>
              <a:off x="11788381" y="1141055"/>
              <a:ext cx="380109" cy="5188792"/>
            </a:xfrm>
            <a:prstGeom prst="rect">
              <a:avLst/>
            </a:prstGeom>
            <a:solidFill>
              <a:srgbClr val="FFFFFF">
                <a:alpha val="49804"/>
              </a:srgbClr>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pic>
        <p:nvPicPr>
          <p:cNvPr id="40" name="AI.gov" descr="National AI Initiative">
            <a:hlinkClick r:id="rId7"/>
            <a:extLst>
              <a:ext uri="{FF2B5EF4-FFF2-40B4-BE49-F238E27FC236}">
                <a16:creationId xmlns:a16="http://schemas.microsoft.com/office/drawing/2014/main" id="{DABE082B-7568-4B6A-7711-6F109F4CC1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418659">
            <a:off x="671178" y="469597"/>
            <a:ext cx="6448348" cy="5481840"/>
          </a:xfrm>
          <a:prstGeom prst="rect">
            <a:avLst/>
          </a:prstGeom>
          <a:noFill/>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A584E37B-1E97-0AFC-04C6-EF9BCC61BBF9}"/>
              </a:ext>
            </a:extLst>
          </p:cNvPr>
          <p:cNvSpPr txBox="1"/>
          <p:nvPr/>
        </p:nvSpPr>
        <p:spPr>
          <a:xfrm>
            <a:off x="5764109" y="3310510"/>
            <a:ext cx="6539501" cy="646331"/>
          </a:xfrm>
          <a:prstGeom prst="rect">
            <a:avLst/>
          </a:prstGeom>
          <a:solidFill>
            <a:srgbClr val="FBE851"/>
          </a:solidFill>
          <a:ln w="19050">
            <a:solidFill>
              <a:schemeClr val="tx1"/>
            </a:solidFill>
          </a:ln>
          <a:effectLst>
            <a:outerShdw blurRad="50800" dist="38100" dir="8100000" algn="tr" rotWithShape="0">
              <a:prstClr val="black">
                <a:alpha val="40000"/>
              </a:prstClr>
            </a:outerShdw>
          </a:effectLst>
        </p:spPr>
        <p:txBody>
          <a:bodyPr wrap="square" rtlCol="0">
            <a:spAutoFit/>
          </a:bodyPr>
          <a:lstStyle/>
          <a:p>
            <a:r>
              <a:rPr lang="en-US" sz="3600" b="0" i="0" dirty="0">
                <a:solidFill>
                  <a:srgbClr val="000000"/>
                </a:solidFill>
                <a:effectLst/>
                <a:latin typeface="Google Sans"/>
              </a:rPr>
              <a:t>National AI Commission Act</a:t>
            </a:r>
            <a:endParaRPr lang="en-US" sz="3600" dirty="0">
              <a:solidFill>
                <a:srgbClr val="000000"/>
              </a:solidFill>
            </a:endParaRPr>
          </a:p>
        </p:txBody>
      </p:sp>
      <p:sp>
        <p:nvSpPr>
          <p:cNvPr id="16" name="TextBox 15">
            <a:extLst>
              <a:ext uri="{FF2B5EF4-FFF2-40B4-BE49-F238E27FC236}">
                <a16:creationId xmlns:a16="http://schemas.microsoft.com/office/drawing/2014/main" id="{E9822F6F-5861-ECFC-C4C4-7C147A2E909E}"/>
              </a:ext>
            </a:extLst>
          </p:cNvPr>
          <p:cNvSpPr txBox="1"/>
          <p:nvPr/>
        </p:nvSpPr>
        <p:spPr>
          <a:xfrm>
            <a:off x="5764109" y="3984640"/>
            <a:ext cx="5266250" cy="369332"/>
          </a:xfrm>
          <a:prstGeom prst="rect">
            <a:avLst/>
          </a:prstGeom>
          <a:solidFill>
            <a:schemeClr val="bg1"/>
          </a:solidFill>
        </p:spPr>
        <p:txBody>
          <a:bodyPr wrap="none" rtlCol="0">
            <a:spAutoFit/>
          </a:bodyPr>
          <a:lstStyle/>
          <a:p>
            <a:pPr algn="l"/>
            <a:r>
              <a:rPr lang="en-US" sz="1800" b="1" dirty="0">
                <a:solidFill>
                  <a:srgbClr val="BF2703"/>
                </a:solidFill>
                <a:latin typeface="Calibri" panose="020F0502020204030204" pitchFamily="34" charset="0"/>
                <a:cs typeface="Calibri" panose="020F0502020204030204" pitchFamily="34" charset="0"/>
              </a:rPr>
              <a:t>(This one was passed; it’s basically a research center.)</a:t>
            </a:r>
          </a:p>
        </p:txBody>
      </p:sp>
      <p:cxnSp>
        <p:nvCxnSpPr>
          <p:cNvPr id="32" name="Connector: Curved 31">
            <a:extLst>
              <a:ext uri="{FF2B5EF4-FFF2-40B4-BE49-F238E27FC236}">
                <a16:creationId xmlns:a16="http://schemas.microsoft.com/office/drawing/2014/main" id="{81B81B4C-F264-077B-FB26-A21D4EED0DB5}"/>
              </a:ext>
            </a:extLst>
          </p:cNvPr>
          <p:cNvCxnSpPr>
            <a:cxnSpLocks/>
            <a:stCxn id="16" idx="1"/>
            <a:endCxn id="15" idx="1"/>
          </p:cNvCxnSpPr>
          <p:nvPr/>
        </p:nvCxnSpPr>
        <p:spPr bwMode="auto">
          <a:xfrm rot="10800000">
            <a:off x="5764109" y="3633676"/>
            <a:ext cx="12700" cy="535630"/>
          </a:xfrm>
          <a:prstGeom prst="curvedConnector3">
            <a:avLst>
              <a:gd name="adj1" fmla="val 1800000"/>
            </a:avLst>
          </a:prstGeom>
          <a:solidFill>
            <a:schemeClr val="accent1"/>
          </a:solidFill>
          <a:ln w="28575" cap="flat" cmpd="sng" algn="ctr">
            <a:solidFill>
              <a:srgbClr val="BF2703"/>
            </a:solidFill>
            <a:prstDash val="solid"/>
            <a:miter lim="800000"/>
            <a:headEnd type="none" w="med" len="med"/>
            <a:tailEnd type="triangle"/>
          </a:ln>
          <a:effectLst/>
        </p:spPr>
      </p:cxnSp>
      <p:sp>
        <p:nvSpPr>
          <p:cNvPr id="50" name="TextBox 49" descr="URL to NSCAI report">
            <a:extLst>
              <a:ext uri="{FF2B5EF4-FFF2-40B4-BE49-F238E27FC236}">
                <a16:creationId xmlns:a16="http://schemas.microsoft.com/office/drawing/2014/main" id="{96F2B2EE-DB56-7D11-9282-180ADA19FB53}"/>
              </a:ext>
            </a:extLst>
          </p:cNvPr>
          <p:cNvSpPr txBox="1"/>
          <p:nvPr/>
        </p:nvSpPr>
        <p:spPr>
          <a:xfrm>
            <a:off x="8110041" y="6380221"/>
            <a:ext cx="2203488" cy="400110"/>
          </a:xfrm>
          <a:prstGeom prst="rect">
            <a:avLst/>
          </a:prstGeom>
          <a:noFill/>
        </p:spPr>
        <p:txBody>
          <a:bodyPr wrap="none" rtlCol="0">
            <a:spAutoFit/>
          </a:bodyPr>
          <a:lstStyle/>
          <a:p>
            <a:r>
              <a:rPr lang="en-US" sz="2000" dirty="0"/>
              <a:t>https://www.ai.gov</a:t>
            </a:r>
          </a:p>
        </p:txBody>
      </p:sp>
    </p:spTree>
    <p:extLst>
      <p:ext uri="{BB962C8B-B14F-4D97-AF65-F5344CB8AC3E}">
        <p14:creationId xmlns:p14="http://schemas.microsoft.com/office/powerpoint/2010/main" val="15279037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25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25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14:presetBounceEnd="50000">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14:bounceEnd="50000">
                                          <p:cBhvr additive="base">
                                            <p:cTn id="28" dur="50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40"/>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50"/>
                                            <p:tgtEl>
                                              <p:spTgt spid="43"/>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right)">
                                          <p:cBhvr>
                                            <p:cTn id="35" dur="250"/>
                                            <p:tgtEl>
                                              <p:spTgt spid="50"/>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500"/>
                                            <p:tgtEl>
                                              <p:spTgt spid="16"/>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250"/>
                                            <p:tgtEl>
                                              <p:spTgt spid="32"/>
                                            </p:tgtEl>
                                          </p:cBhvr>
                                        </p:animEffect>
                                      </p:childTnLst>
                                    </p:cTn>
                                  </p:par>
                                  <p:par>
                                    <p:cTn id="44" presetID="10" presetClass="exit" presetSubtype="0" fill="hold" grpId="1" nodeType="withEffect">
                                      <p:stCondLst>
                                        <p:cond delay="0"/>
                                      </p:stCondLst>
                                      <p:childTnLst>
                                        <p:animEffect transition="out" filter="fade">
                                          <p:cBhvr>
                                            <p:cTn id="45" dur="250"/>
                                            <p:tgtEl>
                                              <p:spTgt spid="50"/>
                                            </p:tgtEl>
                                          </p:cBhvr>
                                        </p:animEffect>
                                        <p:set>
                                          <p:cBhvr>
                                            <p:cTn id="46" dur="1" fill="hold">
                                              <p:stCondLst>
                                                <p:cond delay="24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50" grpId="0"/>
          <p:bldP spid="50"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25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25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1+#ppt_w/2"/>
                                              </p:val>
                                            </p:tav>
                                            <p:tav tm="100000">
                                              <p:val>
                                                <p:strVal val="#ppt_x"/>
                                              </p:val>
                                            </p:tav>
                                          </p:tavLst>
                                        </p:anim>
                                        <p:anim calcmode="lin" valueType="num">
                                          <p:cBhvr additive="base">
                                            <p:cTn id="29" dur="500" fill="hold"/>
                                            <p:tgtEl>
                                              <p:spTgt spid="40"/>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50"/>
                                            <p:tgtEl>
                                              <p:spTgt spid="43"/>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right)">
                                          <p:cBhvr>
                                            <p:cTn id="35" dur="250"/>
                                            <p:tgtEl>
                                              <p:spTgt spid="50"/>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500"/>
                                            <p:tgtEl>
                                              <p:spTgt spid="16"/>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250"/>
                                            <p:tgtEl>
                                              <p:spTgt spid="32"/>
                                            </p:tgtEl>
                                          </p:cBhvr>
                                        </p:animEffect>
                                      </p:childTnLst>
                                    </p:cTn>
                                  </p:par>
                                  <p:par>
                                    <p:cTn id="44" presetID="10" presetClass="exit" presetSubtype="0" fill="hold" grpId="1" nodeType="withEffect">
                                      <p:stCondLst>
                                        <p:cond delay="0"/>
                                      </p:stCondLst>
                                      <p:childTnLst>
                                        <p:animEffect transition="out" filter="fade">
                                          <p:cBhvr>
                                            <p:cTn id="45" dur="250"/>
                                            <p:tgtEl>
                                              <p:spTgt spid="50"/>
                                            </p:tgtEl>
                                          </p:cBhvr>
                                        </p:animEffect>
                                        <p:set>
                                          <p:cBhvr>
                                            <p:cTn id="46" dur="1" fill="hold">
                                              <p:stCondLst>
                                                <p:cond delay="24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50" grpId="0"/>
          <p:bldP spid="50" grpId="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334F-B26E-0580-CD65-8F558967FE3A}"/>
              </a:ext>
            </a:extLst>
          </p:cNvPr>
          <p:cNvSpPr>
            <a:spLocks noGrp="1"/>
          </p:cNvSpPr>
          <p:nvPr>
            <p:ph type="title"/>
          </p:nvPr>
        </p:nvSpPr>
        <p:spPr/>
        <p:txBody>
          <a:bodyPr/>
          <a:lstStyle/>
          <a:p>
            <a:pPr algn="l"/>
            <a:r>
              <a:rPr lang="en-US" dirty="0"/>
              <a:t>Who solves the bias? Future Legislation . . . ?</a:t>
            </a:r>
          </a:p>
        </p:txBody>
      </p:sp>
      <p:pic>
        <p:nvPicPr>
          <p:cNvPr id="24" name="Research">
            <a:extLst>
              <a:ext uri="{FF2B5EF4-FFF2-40B4-BE49-F238E27FC236}">
                <a16:creationId xmlns:a16="http://schemas.microsoft.com/office/drawing/2014/main" id="{27463A9A-1C89-D6E2-BDF8-5C5F18CB2C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3370" y="3576046"/>
            <a:ext cx="2121592" cy="920576"/>
          </a:xfrm>
          <a:prstGeom prst="rect">
            <a:avLst/>
          </a:prstGeom>
        </p:spPr>
      </p:pic>
      <p:grpSp>
        <p:nvGrpSpPr>
          <p:cNvPr id="25" name="Judge" hidden="1">
            <a:extLst>
              <a:ext uri="{FF2B5EF4-FFF2-40B4-BE49-F238E27FC236}">
                <a16:creationId xmlns:a16="http://schemas.microsoft.com/office/drawing/2014/main" id="{5E14B096-2154-1F64-9E06-06459618A3D4}"/>
              </a:ext>
            </a:extLst>
          </p:cNvPr>
          <p:cNvGrpSpPr/>
          <p:nvPr/>
        </p:nvGrpSpPr>
        <p:grpSpPr>
          <a:xfrm>
            <a:off x="-702862" y="91187"/>
            <a:ext cx="6628203" cy="7135523"/>
            <a:chOff x="-702862" y="91187"/>
            <a:chExt cx="6628203" cy="7135523"/>
          </a:xfrm>
        </p:grpSpPr>
        <p:pic>
          <p:nvPicPr>
            <p:cNvPr id="26" name="Picture 25">
              <a:extLst>
                <a:ext uri="{FF2B5EF4-FFF2-40B4-BE49-F238E27FC236}">
                  <a16:creationId xmlns:a16="http://schemas.microsoft.com/office/drawing/2014/main" id="{84793EDA-F3D2-7D35-9213-99A6C4E6811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862" y="91187"/>
              <a:ext cx="6628203" cy="7135523"/>
            </a:xfrm>
            <a:prstGeom prst="rect">
              <a:avLst/>
            </a:prstGeom>
            <a:noFill/>
            <a:effectLst>
              <a:outerShdw blurRad="50800" dist="38100" dir="18900000" algn="bl" rotWithShape="0">
                <a:prstClr val="black">
                  <a:alpha val="70000"/>
                </a:prstClr>
              </a:outerShdw>
            </a:effectLst>
          </p:spPr>
        </p:pic>
        <p:pic>
          <p:nvPicPr>
            <p:cNvPr id="27" name="Picture 26" descr="Major Legislation Passed">
              <a:extLst>
                <a:ext uri="{FF2B5EF4-FFF2-40B4-BE49-F238E27FC236}">
                  <a16:creationId xmlns:a16="http://schemas.microsoft.com/office/drawing/2014/main" id="{D55AF672-2F38-4081-0D2B-525DC732CF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109" y="3210518"/>
              <a:ext cx="3090940" cy="542591"/>
            </a:xfrm>
            <a:prstGeom prst="rect">
              <a:avLst/>
            </a:prstGeom>
          </p:spPr>
        </p:pic>
        <p:pic>
          <p:nvPicPr>
            <p:cNvPr id="28" name="Picture 27" descr="Score">
              <a:extLst>
                <a:ext uri="{FF2B5EF4-FFF2-40B4-BE49-F238E27FC236}">
                  <a16:creationId xmlns:a16="http://schemas.microsoft.com/office/drawing/2014/main" id="{3E48E6F4-5BD8-5B39-F0A1-A2FA6752FD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87799" y="4838302"/>
              <a:ext cx="3029975" cy="542591"/>
            </a:xfrm>
            <a:prstGeom prst="rect">
              <a:avLst/>
            </a:prstGeom>
          </p:spPr>
        </p:pic>
      </p:grpSp>
      <p:pic>
        <p:nvPicPr>
          <p:cNvPr id="5" name="Picture 4">
            <a:extLst>
              <a:ext uri="{FF2B5EF4-FFF2-40B4-BE49-F238E27FC236}">
                <a16:creationId xmlns:a16="http://schemas.microsoft.com/office/drawing/2014/main" id="{88484BCF-D0C4-C207-AF0C-A0D843FB6F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28739" y="1326854"/>
            <a:ext cx="3029975" cy="3934838"/>
          </a:xfrm>
          <a:prstGeom prst="rect">
            <a:avLst/>
          </a:prstGeom>
          <a:noFill/>
          <a:ln>
            <a:solidFill>
              <a:schemeClr val="tx1"/>
            </a:solidFill>
          </a:ln>
          <a:effectLst>
            <a:outerShdw blurRad="76200" dist="38100" dir="8100000" sx="101000" sy="101000" algn="tr" rotWithShape="0">
              <a:prstClr val="black">
                <a:alpha val="70000"/>
              </a:prstClr>
            </a:outerShdw>
          </a:effectLst>
        </p:spPr>
      </p:pic>
      <p:sp>
        <p:nvSpPr>
          <p:cNvPr id="7" name="TextBox 6">
            <a:extLst>
              <a:ext uri="{FF2B5EF4-FFF2-40B4-BE49-F238E27FC236}">
                <a16:creationId xmlns:a16="http://schemas.microsoft.com/office/drawing/2014/main" id="{7613EC19-7749-5155-ABCB-978FE6758C40}"/>
              </a:ext>
            </a:extLst>
          </p:cNvPr>
          <p:cNvSpPr txBox="1"/>
          <p:nvPr/>
        </p:nvSpPr>
        <p:spPr>
          <a:xfrm>
            <a:off x="-58700" y="5552843"/>
            <a:ext cx="12650722" cy="584775"/>
          </a:xfrm>
          <a:prstGeom prst="rect">
            <a:avLst/>
          </a:prstGeom>
          <a:noFill/>
        </p:spPr>
        <p:txBody>
          <a:bodyPr wrap="square">
            <a:spAutoFit/>
          </a:bodyPr>
          <a:lstStyle/>
          <a:p>
            <a:pPr algn="ctr"/>
            <a:r>
              <a:rPr lang="en-US" sz="3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Anna Lenhart: Congressional AI legislation tracking</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91DD9CA-ACC6-110E-4A84-C5CEEC9179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2112" y="2421103"/>
            <a:ext cx="2371606" cy="2371606"/>
          </a:xfrm>
          <a:prstGeom prst="rect">
            <a:avLst/>
          </a:prstGeom>
          <a:noFill/>
          <a:ln>
            <a:solidFill>
              <a:schemeClr val="tx1"/>
            </a:solidFill>
          </a:ln>
          <a:effectLst>
            <a:outerShdw blurRad="76200" dist="38100" dir="8100000" sx="101000" sy="101000" algn="tr" rotWithShape="0">
              <a:prstClr val="black">
                <a:alpha val="70000"/>
              </a:prstClr>
            </a:outerShdw>
          </a:effectLst>
        </p:spPr>
      </p:pic>
      <p:pic>
        <p:nvPicPr>
          <p:cNvPr id="11" name="Picture 10">
            <a:extLst>
              <a:ext uri="{FF2B5EF4-FFF2-40B4-BE49-F238E27FC236}">
                <a16:creationId xmlns:a16="http://schemas.microsoft.com/office/drawing/2014/main" id="{269CDBEF-5D19-B365-9104-7A6F80E958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13500" y="1327471"/>
            <a:ext cx="3033798" cy="3934222"/>
          </a:xfrm>
          <a:prstGeom prst="rect">
            <a:avLst/>
          </a:prstGeom>
          <a:noFill/>
          <a:ln>
            <a:solidFill>
              <a:schemeClr val="tx1"/>
            </a:solidFill>
          </a:ln>
          <a:effectLst>
            <a:outerShdw blurRad="76200" dist="38100" dir="8100000" sx="101000" sy="101000" algn="tr" rotWithShape="0">
              <a:prstClr val="black">
                <a:alpha val="70000"/>
              </a:prstClr>
            </a:outerShdw>
          </a:effectLst>
        </p:spPr>
      </p:pic>
      <p:pic>
        <p:nvPicPr>
          <p:cNvPr id="13" name="Picture 12">
            <a:extLst>
              <a:ext uri="{FF2B5EF4-FFF2-40B4-BE49-F238E27FC236}">
                <a16:creationId xmlns:a16="http://schemas.microsoft.com/office/drawing/2014/main" id="{AD2616B3-305E-C1C1-C7BF-569200EDB7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85140" y="2297665"/>
            <a:ext cx="2368296" cy="2368296"/>
          </a:xfrm>
          <a:prstGeom prst="rect">
            <a:avLst/>
          </a:prstGeom>
          <a:noFill/>
          <a:ln>
            <a:solidFill>
              <a:schemeClr val="tx1"/>
            </a:solidFill>
          </a:ln>
          <a:effectLst>
            <a:outerShdw blurRad="76200" dist="38100" dir="8100000" sx="101000" sy="101000" algn="tr" rotWithShape="0">
              <a:prstClr val="black">
                <a:alpha val="70000"/>
              </a:prstClr>
            </a:outerShdw>
          </a:effectLst>
        </p:spPr>
      </p:pic>
    </p:spTree>
    <p:extLst>
      <p:ext uri="{BB962C8B-B14F-4D97-AF65-F5344CB8AC3E}">
        <p14:creationId xmlns:p14="http://schemas.microsoft.com/office/powerpoint/2010/main" val="3162522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decel="5000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 presetClass="exit" presetSubtype="4" fill="hold" nodeType="withEffect">
                                  <p:stCondLst>
                                    <p:cond delay="0"/>
                                  </p:stCondLst>
                                  <p:childTnLst>
                                    <p:anim calcmode="lin" valueType="num">
                                      <p:cBhvr additive="base">
                                        <p:cTn id="15" dur="500"/>
                                        <p:tgtEl>
                                          <p:spTgt spid="24"/>
                                        </p:tgtEl>
                                        <p:attrNameLst>
                                          <p:attrName>ppt_x</p:attrName>
                                        </p:attrNameLst>
                                      </p:cBhvr>
                                      <p:tavLst>
                                        <p:tav tm="0">
                                          <p:val>
                                            <p:strVal val="ppt_x"/>
                                          </p:val>
                                        </p:tav>
                                        <p:tav tm="100000">
                                          <p:val>
                                            <p:strVal val="ppt_x"/>
                                          </p:val>
                                        </p:tav>
                                      </p:tavLst>
                                    </p:anim>
                                    <p:anim calcmode="lin" valueType="num">
                                      <p:cBhvr additive="base">
                                        <p:cTn id="16" dur="500"/>
                                        <p:tgtEl>
                                          <p:spTgt spid="24"/>
                                        </p:tgtEl>
                                        <p:attrNameLst>
                                          <p:attrName>ppt_y</p:attrName>
                                        </p:attrNameLst>
                                      </p:cBhvr>
                                      <p:tavLst>
                                        <p:tav tm="0">
                                          <p:val>
                                            <p:strVal val="ppt_y"/>
                                          </p:val>
                                        </p:tav>
                                        <p:tav tm="100000">
                                          <p:val>
                                            <p:strVal val="1+ppt_h/2"/>
                                          </p:val>
                                        </p:tav>
                                      </p:tavLst>
                                    </p:anim>
                                    <p:set>
                                      <p:cBhvr>
                                        <p:cTn id="17" dur="1" fill="hold">
                                          <p:stCondLst>
                                            <p:cond delay="499"/>
                                          </p:stCondLst>
                                        </p:cTn>
                                        <p:tgtEl>
                                          <p:spTgt spid="24"/>
                                        </p:tgtEl>
                                        <p:attrNameLst>
                                          <p:attrName>style.visibility</p:attrName>
                                        </p:attrNameLst>
                                      </p:cBhvr>
                                      <p:to>
                                        <p:strVal val="hidden"/>
                                      </p:to>
                                    </p:set>
                                  </p:childTnLst>
                                </p:cTn>
                              </p:par>
                              <p:par>
                                <p:cTn id="18" presetID="8" presetClass="emph" presetSubtype="0" fill="hold" nodeType="withEffect">
                                  <p:stCondLst>
                                    <p:cond delay="0"/>
                                  </p:stCondLst>
                                  <p:childTnLst>
                                    <p:animRot by="-10800000">
                                      <p:cBhvr>
                                        <p:cTn id="19" dur="500" fill="hold"/>
                                        <p:tgtEl>
                                          <p:spTgt spid="25"/>
                                        </p:tgtEl>
                                        <p:attrNameLst>
                                          <p:attrName>r</p:attrName>
                                        </p:attrNameLst>
                                      </p:cBhvr>
                                    </p:animRot>
                                  </p:childTnLst>
                                </p:cTn>
                              </p:par>
                              <p:par>
                                <p:cTn id="20" presetID="8" presetClass="emph" presetSubtype="0" fill="hold" nodeType="withEffect">
                                  <p:stCondLst>
                                    <p:cond delay="0"/>
                                  </p:stCondLst>
                                  <p:childTnLst>
                                    <p:animRot by="-10800000">
                                      <p:cBhvr>
                                        <p:cTn id="21" dur="500" fill="hold"/>
                                        <p:tgtEl>
                                          <p:spTgt spid="24"/>
                                        </p:tgtEl>
                                        <p:attrNameLst>
                                          <p:attrName>r</p:attrName>
                                        </p:attrNameLst>
                                      </p:cBhvr>
                                    </p:animRot>
                                  </p:childTnLst>
                                </p:cTn>
                              </p:par>
                              <p:par>
                                <p:cTn id="22" presetID="2" presetClass="exit" presetSubtype="4" fill="hold" nodeType="withEffect">
                                  <p:stCondLst>
                                    <p:cond delay="0"/>
                                  </p:stCondLst>
                                  <p:childTnLst>
                                    <p:anim calcmode="lin" valueType="num">
                                      <p:cBhvr additive="base">
                                        <p:cTn id="23" dur="500"/>
                                        <p:tgtEl>
                                          <p:spTgt spid="25"/>
                                        </p:tgtEl>
                                        <p:attrNameLst>
                                          <p:attrName>ppt_x</p:attrName>
                                        </p:attrNameLst>
                                      </p:cBhvr>
                                      <p:tavLst>
                                        <p:tav tm="0">
                                          <p:val>
                                            <p:strVal val="ppt_x"/>
                                          </p:val>
                                        </p:tav>
                                        <p:tav tm="100000">
                                          <p:val>
                                            <p:strVal val="ppt_x"/>
                                          </p:val>
                                        </p:tav>
                                      </p:tavLst>
                                    </p:anim>
                                    <p:anim calcmode="lin" valueType="num">
                                      <p:cBhvr additive="base">
                                        <p:cTn id="24" dur="500"/>
                                        <p:tgtEl>
                                          <p:spTgt spid="25"/>
                                        </p:tgtEl>
                                        <p:attrNameLst>
                                          <p:attrName>ppt_y</p:attrName>
                                        </p:attrNameLst>
                                      </p:cBhvr>
                                      <p:tavLst>
                                        <p:tav tm="0">
                                          <p:val>
                                            <p:strVal val="ppt_y"/>
                                          </p:val>
                                        </p:tav>
                                        <p:tav tm="100000">
                                          <p:val>
                                            <p:strVal val="1+ppt_h/2"/>
                                          </p:val>
                                        </p:tav>
                                      </p:tavLst>
                                    </p:anim>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334F-B26E-0580-CD65-8F558967FE3A}"/>
              </a:ext>
            </a:extLst>
          </p:cNvPr>
          <p:cNvSpPr>
            <a:spLocks noGrp="1"/>
          </p:cNvSpPr>
          <p:nvPr>
            <p:ph type="title"/>
          </p:nvPr>
        </p:nvSpPr>
        <p:spPr/>
        <p:txBody>
          <a:bodyPr/>
          <a:lstStyle/>
          <a:p>
            <a:pPr algn="l"/>
            <a:r>
              <a:rPr lang="en-US" dirty="0"/>
              <a:t>Who solves the bias? The White House . . . ?</a:t>
            </a:r>
          </a:p>
        </p:txBody>
      </p:sp>
      <p:pic>
        <p:nvPicPr>
          <p:cNvPr id="3" name="Picture 2">
            <a:extLst>
              <a:ext uri="{FF2B5EF4-FFF2-40B4-BE49-F238E27FC236}">
                <a16:creationId xmlns:a16="http://schemas.microsoft.com/office/drawing/2014/main" id="{C40652F7-50A3-A424-9AB7-E8A469DEC6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875" y="1238320"/>
            <a:ext cx="7870320" cy="4381360"/>
          </a:xfrm>
          <a:prstGeom prst="rect">
            <a:avLst/>
          </a:prstGeom>
        </p:spPr>
      </p:pic>
      <p:pic>
        <p:nvPicPr>
          <p:cNvPr id="4" name="Picture 3">
            <a:extLst>
              <a:ext uri="{FF2B5EF4-FFF2-40B4-BE49-F238E27FC236}">
                <a16:creationId xmlns:a16="http://schemas.microsoft.com/office/drawing/2014/main" id="{8E64A7B5-D142-8E3E-C5BB-2F47EB14CA81}"/>
              </a:ext>
            </a:extLst>
          </p:cNvPr>
          <p:cNvPicPr>
            <a:picLocks noChangeAspect="1"/>
          </p:cNvPicPr>
          <p:nvPr/>
        </p:nvPicPr>
        <p:blipFill>
          <a:blip r:embed="rId4"/>
          <a:stretch>
            <a:fillRect/>
          </a:stretch>
        </p:blipFill>
        <p:spPr>
          <a:xfrm>
            <a:off x="5614516" y="1128989"/>
            <a:ext cx="5620512" cy="3419709"/>
          </a:xfrm>
          <a:prstGeom prst="rect">
            <a:avLst/>
          </a:prstGeom>
          <a:noFill/>
          <a:ln>
            <a:solidFill>
              <a:schemeClr val="tx1"/>
            </a:solidFill>
          </a:ln>
          <a:effectLst>
            <a:outerShdw blurRad="76200" dist="38100" dir="8100000" sx="101000" sy="101000" algn="tr" rotWithShape="0">
              <a:prstClr val="black">
                <a:alpha val="70000"/>
              </a:prstClr>
            </a:outerShdw>
          </a:effectLst>
        </p:spPr>
      </p:pic>
      <p:pic>
        <p:nvPicPr>
          <p:cNvPr id="6" name="Picture 5">
            <a:extLst>
              <a:ext uri="{FF2B5EF4-FFF2-40B4-BE49-F238E27FC236}">
                <a16:creationId xmlns:a16="http://schemas.microsoft.com/office/drawing/2014/main" id="{3F19492A-FAB1-31A7-DF1B-C3F514182BD0}"/>
              </a:ext>
            </a:extLst>
          </p:cNvPr>
          <p:cNvPicPr>
            <a:picLocks noChangeAspect="1"/>
          </p:cNvPicPr>
          <p:nvPr/>
        </p:nvPicPr>
        <p:blipFill>
          <a:blip r:embed="rId5"/>
          <a:stretch>
            <a:fillRect/>
          </a:stretch>
        </p:blipFill>
        <p:spPr>
          <a:xfrm>
            <a:off x="6949509" y="3319669"/>
            <a:ext cx="4914477" cy="2591381"/>
          </a:xfrm>
          <a:prstGeom prst="rect">
            <a:avLst/>
          </a:prstGeom>
          <a:noFill/>
          <a:ln>
            <a:solidFill>
              <a:schemeClr val="tx1"/>
            </a:solidFill>
          </a:ln>
          <a:effectLst>
            <a:outerShdw blurRad="76200" dist="38100" dir="8100000" sx="101000" sy="101000" algn="tr" rotWithShape="0">
              <a:prstClr val="black">
                <a:alpha val="70000"/>
              </a:prstClr>
            </a:outerShdw>
          </a:effectLst>
        </p:spPr>
      </p:pic>
    </p:spTree>
    <p:extLst>
      <p:ext uri="{BB962C8B-B14F-4D97-AF65-F5344CB8AC3E}">
        <p14:creationId xmlns:p14="http://schemas.microsoft.com/office/powerpoint/2010/main" val="193298131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descr="URL to NSCAI report">
            <a:extLst>
              <a:ext uri="{FF2B5EF4-FFF2-40B4-BE49-F238E27FC236}">
                <a16:creationId xmlns:a16="http://schemas.microsoft.com/office/drawing/2014/main" id="{F179EC4E-43B4-7C0A-DC51-B62EFDCCFB67}"/>
              </a:ext>
            </a:extLst>
          </p:cNvPr>
          <p:cNvSpPr txBox="1"/>
          <p:nvPr/>
        </p:nvSpPr>
        <p:spPr>
          <a:xfrm>
            <a:off x="2792896" y="4013433"/>
            <a:ext cx="6373312" cy="523220"/>
          </a:xfrm>
          <a:prstGeom prst="rect">
            <a:avLst/>
          </a:prstGeom>
          <a:noFill/>
        </p:spPr>
        <p:txBody>
          <a:bodyPr wrap="square" rtlCol="0">
            <a:spAutoFit/>
          </a:body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National Defense Authorization Act</a:t>
            </a:r>
          </a:p>
        </p:txBody>
      </p:sp>
      <p:sp>
        <p:nvSpPr>
          <p:cNvPr id="33" name="TextBox 32">
            <a:extLst>
              <a:ext uri="{FF2B5EF4-FFF2-40B4-BE49-F238E27FC236}">
                <a16:creationId xmlns:a16="http://schemas.microsoft.com/office/drawing/2014/main" id="{79486275-D685-E0FF-71EA-171F2ACDC055}"/>
              </a:ext>
            </a:extLst>
          </p:cNvPr>
          <p:cNvSpPr txBox="1"/>
          <p:nvPr/>
        </p:nvSpPr>
        <p:spPr>
          <a:xfrm>
            <a:off x="4155885" y="2552700"/>
            <a:ext cx="3880229" cy="1569660"/>
          </a:xfrm>
          <a:prstGeom prst="rect">
            <a:avLst/>
          </a:prstGeom>
          <a:noFill/>
        </p:spPr>
        <p:txBody>
          <a:bodyPr wrap="none" rtlCol="0">
            <a:spAutoFit/>
          </a:bodyPr>
          <a:lstStyle/>
          <a:p>
            <a:pPr algn="l"/>
            <a:r>
              <a:rPr lang="en-US" sz="9600" dirty="0">
                <a:latin typeface="Calibri" panose="020F0502020204030204" pitchFamily="34" charset="0"/>
                <a:cs typeface="Calibri" panose="020F0502020204030204" pitchFamily="34" charset="0"/>
              </a:rPr>
              <a:t>Except!</a:t>
            </a:r>
          </a:p>
        </p:txBody>
      </p:sp>
      <p:sp>
        <p:nvSpPr>
          <p:cNvPr id="2" name="Title 1">
            <a:extLst>
              <a:ext uri="{FF2B5EF4-FFF2-40B4-BE49-F238E27FC236}">
                <a16:creationId xmlns:a16="http://schemas.microsoft.com/office/drawing/2014/main" id="{821B334F-B26E-0580-CD65-8F558967FE3A}"/>
              </a:ext>
            </a:extLst>
          </p:cNvPr>
          <p:cNvSpPr>
            <a:spLocks noGrp="1"/>
          </p:cNvSpPr>
          <p:nvPr>
            <p:ph type="title"/>
          </p:nvPr>
        </p:nvSpPr>
        <p:spPr/>
        <p:txBody>
          <a:bodyPr/>
          <a:lstStyle/>
          <a:p>
            <a:pPr algn="l"/>
            <a:r>
              <a:rPr lang="en-US" dirty="0"/>
              <a:t>Who solves the bias? The DoD, via the NDAA</a:t>
            </a:r>
          </a:p>
        </p:txBody>
      </p:sp>
      <p:sp>
        <p:nvSpPr>
          <p:cNvPr id="44" name="Rectangle 43">
            <a:extLst>
              <a:ext uri="{FF2B5EF4-FFF2-40B4-BE49-F238E27FC236}">
                <a16:creationId xmlns:a16="http://schemas.microsoft.com/office/drawing/2014/main" id="{4A689125-58E6-45A3-86D2-218FDE81078A}"/>
              </a:ext>
            </a:extLst>
          </p:cNvPr>
          <p:cNvSpPr/>
          <p:nvPr/>
        </p:nvSpPr>
        <p:spPr bwMode="auto">
          <a:xfrm>
            <a:off x="0" y="0"/>
            <a:ext cx="12192000" cy="6858000"/>
          </a:xfrm>
          <a:prstGeom prst="rect">
            <a:avLst/>
          </a:prstGeom>
          <a:solidFill>
            <a:srgbClr val="F6F5F0"/>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9" name="NDAA" descr="NDAA 2023">
            <a:hlinkClick r:id="rId3"/>
            <a:extLst>
              <a:ext uri="{FF2B5EF4-FFF2-40B4-BE49-F238E27FC236}">
                <a16:creationId xmlns:a16="http://schemas.microsoft.com/office/drawing/2014/main" id="{3195D416-3C74-F9AF-4B92-E968CF29BD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430524">
            <a:off x="6132410" y="267650"/>
            <a:ext cx="4821856" cy="6322700"/>
          </a:xfrm>
          <a:prstGeom prst="rect">
            <a:avLst/>
          </a:prstGeom>
          <a:noFill/>
          <a:ln>
            <a:solidFill>
              <a:schemeClr val="tx1"/>
            </a:solidFill>
          </a:ln>
          <a:effectLst>
            <a:outerShdw blurRad="50800" dist="38100" dir="8100000" algn="tr" rotWithShape="0">
              <a:prstClr val="black">
                <a:alpha val="40000"/>
              </a:prstClr>
            </a:outerShdw>
          </a:effectLst>
        </p:spPr>
      </p:pic>
      <p:pic>
        <p:nvPicPr>
          <p:cNvPr id="22" name="NDAA Grab 1">
            <a:extLst>
              <a:ext uri="{FF2B5EF4-FFF2-40B4-BE49-F238E27FC236}">
                <a16:creationId xmlns:a16="http://schemas.microsoft.com/office/drawing/2014/main" id="{ED8B03A1-7A9B-1693-37E8-2B2FEDFFC9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7237" y="524758"/>
            <a:ext cx="8896825" cy="1297793"/>
          </a:xfrm>
          <a:prstGeom prst="rect">
            <a:avLst/>
          </a:prstGeom>
          <a:ln>
            <a:solidFill>
              <a:schemeClr val="tx1"/>
            </a:solidFill>
          </a:ln>
          <a:effectLst>
            <a:outerShdw blurRad="50800" dist="63500" dir="2700000" algn="tl" rotWithShape="0">
              <a:prstClr val="black">
                <a:alpha val="80000"/>
              </a:prstClr>
            </a:outerShdw>
          </a:effectLst>
        </p:spPr>
      </p:pic>
      <p:pic>
        <p:nvPicPr>
          <p:cNvPr id="23" name="NDAA Grab 2">
            <a:extLst>
              <a:ext uri="{FF2B5EF4-FFF2-40B4-BE49-F238E27FC236}">
                <a16:creationId xmlns:a16="http://schemas.microsoft.com/office/drawing/2014/main" id="{5A018B02-0AAF-87CD-C260-5E434478289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58321" y="1915643"/>
            <a:ext cx="8407091" cy="1224333"/>
          </a:xfrm>
          <a:prstGeom prst="rect">
            <a:avLst/>
          </a:prstGeom>
          <a:ln>
            <a:solidFill>
              <a:schemeClr val="tx1"/>
            </a:solidFill>
          </a:ln>
          <a:effectLst>
            <a:outerShdw blurRad="50800" dist="63500" dir="2700000" algn="tl" rotWithShape="0">
              <a:prstClr val="black">
                <a:alpha val="80000"/>
              </a:prstClr>
            </a:outerShdw>
          </a:effectLst>
        </p:spPr>
      </p:pic>
      <p:pic>
        <p:nvPicPr>
          <p:cNvPr id="29" name="NDAA Grab 3">
            <a:extLst>
              <a:ext uri="{FF2B5EF4-FFF2-40B4-BE49-F238E27FC236}">
                <a16:creationId xmlns:a16="http://schemas.microsoft.com/office/drawing/2014/main" id="{B5895726-1CEE-E1C0-5EC3-9D4D41444B6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237" y="3276356"/>
            <a:ext cx="8521363" cy="1330443"/>
          </a:xfrm>
          <a:prstGeom prst="rect">
            <a:avLst/>
          </a:prstGeom>
          <a:ln>
            <a:solidFill>
              <a:schemeClr val="tx1"/>
            </a:solidFill>
          </a:ln>
          <a:effectLst>
            <a:outerShdw blurRad="50800" dist="63500" dir="2700000" algn="tl" rotWithShape="0">
              <a:prstClr val="black">
                <a:alpha val="80000"/>
              </a:prstClr>
            </a:outerShdw>
          </a:effectLst>
        </p:spPr>
      </p:pic>
      <p:pic>
        <p:nvPicPr>
          <p:cNvPr id="30" name="NDAA Grab 4">
            <a:extLst>
              <a:ext uri="{FF2B5EF4-FFF2-40B4-BE49-F238E27FC236}">
                <a16:creationId xmlns:a16="http://schemas.microsoft.com/office/drawing/2014/main" id="{1920F8AE-AA1F-C6FA-6957-D3B40271F63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90206" y="4733298"/>
            <a:ext cx="6693024" cy="563194"/>
          </a:xfrm>
          <a:prstGeom prst="rect">
            <a:avLst/>
          </a:prstGeom>
          <a:ln>
            <a:solidFill>
              <a:schemeClr val="tx1"/>
            </a:solidFill>
          </a:ln>
          <a:effectLst>
            <a:outerShdw blurRad="50800" dist="63500" dir="2700000" algn="tl" rotWithShape="0">
              <a:prstClr val="black">
                <a:alpha val="80000"/>
              </a:prstClr>
            </a:outerShdw>
          </a:effectLst>
        </p:spPr>
      </p:pic>
      <p:pic>
        <p:nvPicPr>
          <p:cNvPr id="31" name="NDAA Grab 5">
            <a:extLst>
              <a:ext uri="{FF2B5EF4-FFF2-40B4-BE49-F238E27FC236}">
                <a16:creationId xmlns:a16="http://schemas.microsoft.com/office/drawing/2014/main" id="{210AB508-05F5-59EC-A82D-BD5397A70F6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17838" y="1568895"/>
            <a:ext cx="8333631" cy="1975259"/>
          </a:xfrm>
          <a:prstGeom prst="rect">
            <a:avLst/>
          </a:prstGeom>
          <a:ln>
            <a:solidFill>
              <a:schemeClr val="tx1"/>
            </a:solidFill>
          </a:ln>
          <a:effectLst>
            <a:outerShdw blurRad="50800" dist="63500" dir="2700000" algn="tl" rotWithShape="0">
              <a:prstClr val="black">
                <a:alpha val="80000"/>
              </a:prstClr>
            </a:outerShdw>
          </a:effectLst>
        </p:spPr>
      </p:pic>
      <p:pic>
        <p:nvPicPr>
          <p:cNvPr id="32" name="NDAA Grab 6">
            <a:extLst>
              <a:ext uri="{FF2B5EF4-FFF2-40B4-BE49-F238E27FC236}">
                <a16:creationId xmlns:a16="http://schemas.microsoft.com/office/drawing/2014/main" id="{9C098B00-547D-7D5F-1255-29CCED22A56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37747" y="3836951"/>
            <a:ext cx="8407091" cy="2220125"/>
          </a:xfrm>
          <a:prstGeom prst="rect">
            <a:avLst/>
          </a:prstGeom>
          <a:ln>
            <a:solidFill>
              <a:schemeClr val="tx1"/>
            </a:solidFill>
          </a:ln>
          <a:effectLst>
            <a:outerShdw blurRad="50800" dist="63500" dir="2700000" algn="tl" rotWithShape="0">
              <a:prstClr val="black">
                <a:alpha val="80000"/>
              </a:prstClr>
            </a:outerShdw>
          </a:effectLst>
        </p:spPr>
      </p:pic>
      <p:pic>
        <p:nvPicPr>
          <p:cNvPr id="34" name="NDAA">
            <a:hlinkClick r:id="rId3"/>
            <a:extLst>
              <a:ext uri="{FF2B5EF4-FFF2-40B4-BE49-F238E27FC236}">
                <a16:creationId xmlns:a16="http://schemas.microsoft.com/office/drawing/2014/main" id="{BD1220B7-B1E5-EA9F-FCD7-4D5F68BCEC88}"/>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255668">
            <a:off x="1187638" y="190872"/>
            <a:ext cx="4341414" cy="6293314"/>
          </a:xfrm>
          <a:prstGeom prst="rect">
            <a:avLst/>
          </a:prstGeom>
          <a:noFill/>
          <a:ln>
            <a:solidFill>
              <a:schemeClr val="tx1"/>
            </a:solidFill>
          </a:ln>
          <a:effectLst>
            <a:outerShdw blurRad="50800" dist="38100" dir="8100000" algn="tr" rotWithShape="0">
              <a:prstClr val="black">
                <a:alpha val="40000"/>
              </a:prstClr>
            </a:outerShdw>
          </a:effectLst>
        </p:spPr>
      </p:pic>
      <p:pic>
        <p:nvPicPr>
          <p:cNvPr id="36" name="Picture 35">
            <a:extLst>
              <a:ext uri="{FF2B5EF4-FFF2-40B4-BE49-F238E27FC236}">
                <a16:creationId xmlns:a16="http://schemas.microsoft.com/office/drawing/2014/main" id="{856E8DF7-EFF1-687B-A70F-09AE4FE959F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604125" y="1476701"/>
            <a:ext cx="7878417" cy="1140943"/>
          </a:xfrm>
          <a:prstGeom prst="rect">
            <a:avLst/>
          </a:prstGeom>
          <a:ln>
            <a:solidFill>
              <a:schemeClr val="tx1"/>
            </a:solidFill>
          </a:ln>
          <a:effectLst>
            <a:outerShdw blurRad="50800" dist="63500" dir="2700000" algn="tl" rotWithShape="0">
              <a:prstClr val="black">
                <a:alpha val="80000"/>
              </a:prstClr>
            </a:outerShdw>
          </a:effectLst>
        </p:spPr>
      </p:pic>
      <p:pic>
        <p:nvPicPr>
          <p:cNvPr id="39" name="Picture 38">
            <a:extLst>
              <a:ext uri="{FF2B5EF4-FFF2-40B4-BE49-F238E27FC236}">
                <a16:creationId xmlns:a16="http://schemas.microsoft.com/office/drawing/2014/main" id="{78E04540-F639-1121-61F8-D726084A39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7237" y="2801052"/>
            <a:ext cx="8229600" cy="1141009"/>
          </a:xfrm>
          <a:prstGeom prst="rect">
            <a:avLst/>
          </a:prstGeom>
          <a:ln>
            <a:solidFill>
              <a:schemeClr val="tx1"/>
            </a:solidFill>
          </a:ln>
          <a:effectLst>
            <a:outerShdw blurRad="50800" dist="63500" dir="2700000" algn="tl" rotWithShape="0">
              <a:prstClr val="black">
                <a:alpha val="80000"/>
              </a:prstClr>
            </a:outerShdw>
          </a:effectLst>
        </p:spPr>
      </p:pic>
      <p:pic>
        <p:nvPicPr>
          <p:cNvPr id="41" name="Picture 40">
            <a:extLst>
              <a:ext uri="{FF2B5EF4-FFF2-40B4-BE49-F238E27FC236}">
                <a16:creationId xmlns:a16="http://schemas.microsoft.com/office/drawing/2014/main" id="{82D49D28-A8D0-67C7-5A96-862BB293572A}"/>
              </a:ext>
            </a:extLst>
          </p:cNvPr>
          <p:cNvPicPr>
            <a:picLocks noChangeAspect="1"/>
          </p:cNvPicPr>
          <p:nvPr/>
        </p:nvPicPr>
        <p:blipFill>
          <a:blip r:embed="rId14"/>
          <a:stretch>
            <a:fillRect/>
          </a:stretch>
        </p:blipFill>
        <p:spPr>
          <a:xfrm>
            <a:off x="2344569" y="4070726"/>
            <a:ext cx="9470194" cy="2162830"/>
          </a:xfrm>
          <a:prstGeom prst="rect">
            <a:avLst/>
          </a:prstGeom>
          <a:ln>
            <a:solidFill>
              <a:schemeClr val="tx1"/>
            </a:solidFill>
          </a:ln>
          <a:effectLst>
            <a:outerShdw blurRad="50800" dist="63500" dir="2700000" algn="tl" rotWithShape="0">
              <a:prstClr val="black">
                <a:alpha val="80000"/>
              </a:prstClr>
            </a:outerShdw>
          </a:effectLst>
        </p:spPr>
      </p:pic>
      <p:pic>
        <p:nvPicPr>
          <p:cNvPr id="43" name="Picture 42">
            <a:extLst>
              <a:ext uri="{FF2B5EF4-FFF2-40B4-BE49-F238E27FC236}">
                <a16:creationId xmlns:a16="http://schemas.microsoft.com/office/drawing/2014/main" id="{9382D1DC-D1D7-5B4D-45CA-6548BAF0D51B}"/>
              </a:ext>
            </a:extLst>
          </p:cNvPr>
          <p:cNvPicPr>
            <a:picLocks noChangeAspect="1"/>
          </p:cNvPicPr>
          <p:nvPr/>
        </p:nvPicPr>
        <p:blipFill>
          <a:blip r:embed="rId15"/>
          <a:stretch>
            <a:fillRect/>
          </a:stretch>
        </p:blipFill>
        <p:spPr>
          <a:xfrm>
            <a:off x="436872" y="953778"/>
            <a:ext cx="10273883" cy="2494617"/>
          </a:xfrm>
          <a:prstGeom prst="rect">
            <a:avLst/>
          </a:prstGeom>
          <a:ln>
            <a:solidFill>
              <a:schemeClr val="tx1"/>
            </a:solidFill>
          </a:ln>
          <a:effectLst>
            <a:outerShdw blurRad="50800" dist="63500" dir="2700000" algn="tl" rotWithShape="0">
              <a:prstClr val="black">
                <a:alpha val="80000"/>
              </a:prstClr>
            </a:outerShdw>
          </a:effectLst>
        </p:spPr>
      </p:pic>
    </p:spTree>
    <p:extLst>
      <p:ext uri="{BB962C8B-B14F-4D97-AF65-F5344CB8AC3E}">
        <p14:creationId xmlns:p14="http://schemas.microsoft.com/office/powerpoint/2010/main" val="25179803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righ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righ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righ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right)">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right)">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nodeType="clickEffect" p14:presetBounceEnd="50000">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14:bounceEnd="50000">
                                          <p:cBhvr additive="base">
                                            <p:cTn id="48" dur="5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49"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left)">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left)">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1"/>
                                            </p:tgtEl>
                                            <p:attrNameLst>
                                              <p:attrName>ppt_x</p:attrName>
                                            </p:attrNameLst>
                                          </p:cBhvr>
                                          <p:tavLst>
                                            <p:tav tm="0">
                                              <p:val>
                                                <p:strVal val="ppt_x"/>
                                              </p:val>
                                            </p:tav>
                                            <p:tav tm="100000">
                                              <p:val>
                                                <p:strVal val="ppt_x"/>
                                              </p:val>
                                            </p:tav>
                                          </p:tavLst>
                                        </p:anim>
                                        <p:anim calcmode="lin" valueType="num">
                                          <p:cBhvr additive="base">
                                            <p:cTn id="74" dur="500"/>
                                            <p:tgtEl>
                                              <p:spTgt spid="21"/>
                                            </p:tgtEl>
                                            <p:attrNameLst>
                                              <p:attrName>ppt_y</p:attrName>
                                            </p:attrNameLst>
                                          </p:cBhvr>
                                          <p:tavLst>
                                            <p:tav tm="0">
                                              <p:val>
                                                <p:strVal val="ppt_y"/>
                                              </p:val>
                                            </p:tav>
                                            <p:tav tm="100000">
                                              <p:val>
                                                <p:strVal val="1+ppt_h/2"/>
                                              </p:val>
                                            </p:tav>
                                          </p:tavLst>
                                        </p:anim>
                                        <p:set>
                                          <p:cBhvr>
                                            <p:cTn id="75" dur="1" fill="hold">
                                              <p:stCondLst>
                                                <p:cond delay="499"/>
                                              </p:stCondLst>
                                            </p:cTn>
                                            <p:tgtEl>
                                              <p:spTgt spid="21"/>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par>
                                    <p:cTn id="79" presetID="2" presetClass="exit" presetSubtype="4" fill="hold" nodeType="withEffect">
                                      <p:stCondLst>
                                        <p:cond delay="150"/>
                                      </p:stCondLst>
                                      <p:childTnLst>
                                        <p:anim calcmode="lin" valueType="num">
                                          <p:cBhvr additive="base">
                                            <p:cTn id="80" dur="500"/>
                                            <p:tgtEl>
                                              <p:spTgt spid="19"/>
                                            </p:tgtEl>
                                            <p:attrNameLst>
                                              <p:attrName>ppt_x</p:attrName>
                                            </p:attrNameLst>
                                          </p:cBhvr>
                                          <p:tavLst>
                                            <p:tav tm="0">
                                              <p:val>
                                                <p:strVal val="ppt_x"/>
                                              </p:val>
                                            </p:tav>
                                            <p:tav tm="100000">
                                              <p:val>
                                                <p:strVal val="ppt_x"/>
                                              </p:val>
                                            </p:tav>
                                          </p:tavLst>
                                        </p:anim>
                                        <p:anim calcmode="lin" valueType="num">
                                          <p:cBhvr additive="base">
                                            <p:cTn id="81" dur="500"/>
                                            <p:tgtEl>
                                              <p:spTgt spid="19"/>
                                            </p:tgtEl>
                                            <p:attrNameLst>
                                              <p:attrName>ppt_y</p:attrName>
                                            </p:attrNameLst>
                                          </p:cBhvr>
                                          <p:tavLst>
                                            <p:tav tm="0">
                                              <p:val>
                                                <p:strVal val="ppt_y"/>
                                              </p:val>
                                            </p:tav>
                                            <p:tav tm="100000">
                                              <p:val>
                                                <p:strVal val="1+ppt_h/2"/>
                                              </p:val>
                                            </p:tav>
                                          </p:tavLst>
                                        </p:anim>
                                        <p:set>
                                          <p:cBhvr>
                                            <p:cTn id="82" dur="1" fill="hold">
                                              <p:stCondLst>
                                                <p:cond delay="499"/>
                                              </p:stCondLst>
                                            </p:cTn>
                                            <p:tgtEl>
                                              <p:spTgt spid="19"/>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22"/>
                                            </p:tgtEl>
                                            <p:attrNameLst>
                                              <p:attrName>ppt_x</p:attrName>
                                            </p:attrNameLst>
                                          </p:cBhvr>
                                          <p:tavLst>
                                            <p:tav tm="0">
                                              <p:val>
                                                <p:strVal val="ppt_x"/>
                                              </p:val>
                                            </p:tav>
                                            <p:tav tm="100000">
                                              <p:val>
                                                <p:strVal val="ppt_x"/>
                                              </p:val>
                                            </p:tav>
                                          </p:tavLst>
                                        </p:anim>
                                        <p:anim calcmode="lin" valueType="num">
                                          <p:cBhvr additive="base">
                                            <p:cTn id="85" dur="500"/>
                                            <p:tgtEl>
                                              <p:spTgt spid="22"/>
                                            </p:tgtEl>
                                            <p:attrNameLst>
                                              <p:attrName>ppt_y</p:attrName>
                                            </p:attrNameLst>
                                          </p:cBhvr>
                                          <p:tavLst>
                                            <p:tav tm="0">
                                              <p:val>
                                                <p:strVal val="ppt_y"/>
                                              </p:val>
                                            </p:tav>
                                            <p:tav tm="100000">
                                              <p:val>
                                                <p:strVal val="1+ppt_h/2"/>
                                              </p:val>
                                            </p:tav>
                                          </p:tavLst>
                                        </p:anim>
                                        <p:set>
                                          <p:cBhvr>
                                            <p:cTn id="86" dur="1" fill="hold">
                                              <p:stCondLst>
                                                <p:cond delay="499"/>
                                              </p:stCondLst>
                                            </p:cTn>
                                            <p:tgtEl>
                                              <p:spTgt spid="22"/>
                                            </p:tgtEl>
                                            <p:attrNameLst>
                                              <p:attrName>style.visibility</p:attrName>
                                            </p:attrNameLst>
                                          </p:cBhvr>
                                          <p:to>
                                            <p:strVal val="hidden"/>
                                          </p:to>
                                        </p:set>
                                      </p:childTnLst>
                                    </p:cTn>
                                  </p:par>
                                  <p:par>
                                    <p:cTn id="87" presetID="2" presetClass="exit" presetSubtype="4" fill="hold" nodeType="withEffect">
                                      <p:stCondLst>
                                        <p:cond delay="500"/>
                                      </p:stCondLst>
                                      <p:childTnLst>
                                        <p:anim calcmode="lin" valueType="num">
                                          <p:cBhvr additive="base">
                                            <p:cTn id="88" dur="500"/>
                                            <p:tgtEl>
                                              <p:spTgt spid="23"/>
                                            </p:tgtEl>
                                            <p:attrNameLst>
                                              <p:attrName>ppt_x</p:attrName>
                                            </p:attrNameLst>
                                          </p:cBhvr>
                                          <p:tavLst>
                                            <p:tav tm="0">
                                              <p:val>
                                                <p:strVal val="ppt_x"/>
                                              </p:val>
                                            </p:tav>
                                            <p:tav tm="100000">
                                              <p:val>
                                                <p:strVal val="ppt_x"/>
                                              </p:val>
                                            </p:tav>
                                          </p:tavLst>
                                        </p:anim>
                                        <p:anim calcmode="lin" valueType="num">
                                          <p:cBhvr additive="base">
                                            <p:cTn id="89" dur="500"/>
                                            <p:tgtEl>
                                              <p:spTgt spid="23"/>
                                            </p:tgtEl>
                                            <p:attrNameLst>
                                              <p:attrName>ppt_y</p:attrName>
                                            </p:attrNameLst>
                                          </p:cBhvr>
                                          <p:tavLst>
                                            <p:tav tm="0">
                                              <p:val>
                                                <p:strVal val="ppt_y"/>
                                              </p:val>
                                            </p:tav>
                                            <p:tav tm="100000">
                                              <p:val>
                                                <p:strVal val="1+ppt_h/2"/>
                                              </p:val>
                                            </p:tav>
                                          </p:tavLst>
                                        </p:anim>
                                        <p:set>
                                          <p:cBhvr>
                                            <p:cTn id="90" dur="1" fill="hold">
                                              <p:stCondLst>
                                                <p:cond delay="499"/>
                                              </p:stCondLst>
                                            </p:cTn>
                                            <p:tgtEl>
                                              <p:spTgt spid="23"/>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29"/>
                                            </p:tgtEl>
                                            <p:attrNameLst>
                                              <p:attrName>ppt_x</p:attrName>
                                            </p:attrNameLst>
                                          </p:cBhvr>
                                          <p:tavLst>
                                            <p:tav tm="0">
                                              <p:val>
                                                <p:strVal val="ppt_x"/>
                                              </p:val>
                                            </p:tav>
                                            <p:tav tm="100000">
                                              <p:val>
                                                <p:strVal val="ppt_x"/>
                                              </p:val>
                                            </p:tav>
                                          </p:tavLst>
                                        </p:anim>
                                        <p:anim calcmode="lin" valueType="num">
                                          <p:cBhvr additive="base">
                                            <p:cTn id="93" dur="500"/>
                                            <p:tgtEl>
                                              <p:spTgt spid="29"/>
                                            </p:tgtEl>
                                            <p:attrNameLst>
                                              <p:attrName>ppt_y</p:attrName>
                                            </p:attrNameLst>
                                          </p:cBhvr>
                                          <p:tavLst>
                                            <p:tav tm="0">
                                              <p:val>
                                                <p:strVal val="ppt_y"/>
                                              </p:val>
                                            </p:tav>
                                            <p:tav tm="100000">
                                              <p:val>
                                                <p:strVal val="1+ppt_h/2"/>
                                              </p:val>
                                            </p:tav>
                                          </p:tavLst>
                                        </p:anim>
                                        <p:set>
                                          <p:cBhvr>
                                            <p:cTn id="94" dur="1" fill="hold">
                                              <p:stCondLst>
                                                <p:cond delay="499"/>
                                              </p:stCondLst>
                                            </p:cTn>
                                            <p:tgtEl>
                                              <p:spTgt spid="29"/>
                                            </p:tgtEl>
                                            <p:attrNameLst>
                                              <p:attrName>style.visibility</p:attrName>
                                            </p:attrNameLst>
                                          </p:cBhvr>
                                          <p:to>
                                            <p:strVal val="hidden"/>
                                          </p:to>
                                        </p:set>
                                      </p:childTnLst>
                                    </p:cTn>
                                  </p:par>
                                  <p:par>
                                    <p:cTn id="95" presetID="2" presetClass="exit" presetSubtype="4" fill="hold" nodeType="withEffect">
                                      <p:stCondLst>
                                        <p:cond delay="500"/>
                                      </p:stCondLst>
                                      <p:childTnLst>
                                        <p:anim calcmode="lin" valueType="num">
                                          <p:cBhvr additive="base">
                                            <p:cTn id="96" dur="500"/>
                                            <p:tgtEl>
                                              <p:spTgt spid="30"/>
                                            </p:tgtEl>
                                            <p:attrNameLst>
                                              <p:attrName>ppt_x</p:attrName>
                                            </p:attrNameLst>
                                          </p:cBhvr>
                                          <p:tavLst>
                                            <p:tav tm="0">
                                              <p:val>
                                                <p:strVal val="ppt_x"/>
                                              </p:val>
                                            </p:tav>
                                            <p:tav tm="100000">
                                              <p:val>
                                                <p:strVal val="ppt_x"/>
                                              </p:val>
                                            </p:tav>
                                          </p:tavLst>
                                        </p:anim>
                                        <p:anim calcmode="lin" valueType="num">
                                          <p:cBhvr additive="base">
                                            <p:cTn id="97" dur="500"/>
                                            <p:tgtEl>
                                              <p:spTgt spid="30"/>
                                            </p:tgtEl>
                                            <p:attrNameLst>
                                              <p:attrName>ppt_y</p:attrName>
                                            </p:attrNameLst>
                                          </p:cBhvr>
                                          <p:tavLst>
                                            <p:tav tm="0">
                                              <p:val>
                                                <p:strVal val="ppt_y"/>
                                              </p:val>
                                            </p:tav>
                                            <p:tav tm="100000">
                                              <p:val>
                                                <p:strVal val="1+ppt_h/2"/>
                                              </p:val>
                                            </p:tav>
                                          </p:tavLst>
                                        </p:anim>
                                        <p:set>
                                          <p:cBhvr>
                                            <p:cTn id="98" dur="1" fill="hold">
                                              <p:stCondLst>
                                                <p:cond delay="499"/>
                                              </p:stCondLst>
                                            </p:cTn>
                                            <p:tgtEl>
                                              <p:spTgt spid="30"/>
                                            </p:tgtEl>
                                            <p:attrNameLst>
                                              <p:attrName>style.visibility</p:attrName>
                                            </p:attrNameLst>
                                          </p:cBhvr>
                                          <p:to>
                                            <p:strVal val="hidden"/>
                                          </p:to>
                                        </p:set>
                                      </p:childTnLst>
                                    </p:cTn>
                                  </p:par>
                                  <p:par>
                                    <p:cTn id="99" presetID="2" presetClass="exit" presetSubtype="4" fill="hold" nodeType="withEffect">
                                      <p:stCondLst>
                                        <p:cond delay="350"/>
                                      </p:stCondLst>
                                      <p:childTnLst>
                                        <p:anim calcmode="lin" valueType="num">
                                          <p:cBhvr additive="base">
                                            <p:cTn id="100" dur="500"/>
                                            <p:tgtEl>
                                              <p:spTgt spid="31"/>
                                            </p:tgtEl>
                                            <p:attrNameLst>
                                              <p:attrName>ppt_x</p:attrName>
                                            </p:attrNameLst>
                                          </p:cBhvr>
                                          <p:tavLst>
                                            <p:tav tm="0">
                                              <p:val>
                                                <p:strVal val="ppt_x"/>
                                              </p:val>
                                            </p:tav>
                                            <p:tav tm="100000">
                                              <p:val>
                                                <p:strVal val="ppt_x"/>
                                              </p:val>
                                            </p:tav>
                                          </p:tavLst>
                                        </p:anim>
                                        <p:anim calcmode="lin" valueType="num">
                                          <p:cBhvr additive="base">
                                            <p:cTn id="101" dur="500"/>
                                            <p:tgtEl>
                                              <p:spTgt spid="31"/>
                                            </p:tgtEl>
                                            <p:attrNameLst>
                                              <p:attrName>ppt_y</p:attrName>
                                            </p:attrNameLst>
                                          </p:cBhvr>
                                          <p:tavLst>
                                            <p:tav tm="0">
                                              <p:val>
                                                <p:strVal val="ppt_y"/>
                                              </p:val>
                                            </p:tav>
                                            <p:tav tm="100000">
                                              <p:val>
                                                <p:strVal val="1+ppt_h/2"/>
                                              </p:val>
                                            </p:tav>
                                          </p:tavLst>
                                        </p:anim>
                                        <p:set>
                                          <p:cBhvr>
                                            <p:cTn id="102" dur="1" fill="hold">
                                              <p:stCondLst>
                                                <p:cond delay="499"/>
                                              </p:stCondLst>
                                            </p:cTn>
                                            <p:tgtEl>
                                              <p:spTgt spid="31"/>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32"/>
                                            </p:tgtEl>
                                            <p:attrNameLst>
                                              <p:attrName>ppt_x</p:attrName>
                                            </p:attrNameLst>
                                          </p:cBhvr>
                                          <p:tavLst>
                                            <p:tav tm="0">
                                              <p:val>
                                                <p:strVal val="ppt_x"/>
                                              </p:val>
                                            </p:tav>
                                            <p:tav tm="100000">
                                              <p:val>
                                                <p:strVal val="ppt_x"/>
                                              </p:val>
                                            </p:tav>
                                          </p:tavLst>
                                        </p:anim>
                                        <p:anim calcmode="lin" valueType="num">
                                          <p:cBhvr additive="base">
                                            <p:cTn id="105" dur="500"/>
                                            <p:tgtEl>
                                              <p:spTgt spid="32"/>
                                            </p:tgtEl>
                                            <p:attrNameLst>
                                              <p:attrName>ppt_y</p:attrName>
                                            </p:attrNameLst>
                                          </p:cBhvr>
                                          <p:tavLst>
                                            <p:tav tm="0">
                                              <p:val>
                                                <p:strVal val="ppt_y"/>
                                              </p:val>
                                            </p:tav>
                                            <p:tav tm="100000">
                                              <p:val>
                                                <p:strVal val="1+ppt_h/2"/>
                                              </p:val>
                                            </p:tav>
                                          </p:tavLst>
                                        </p:anim>
                                        <p:set>
                                          <p:cBhvr>
                                            <p:cTn id="106" dur="1" fill="hold">
                                              <p:stCondLst>
                                                <p:cond delay="499"/>
                                              </p:stCondLst>
                                            </p:cTn>
                                            <p:tgtEl>
                                              <p:spTgt spid="32"/>
                                            </p:tgtEl>
                                            <p:attrNameLst>
                                              <p:attrName>style.visibility</p:attrName>
                                            </p:attrNameLst>
                                          </p:cBhvr>
                                          <p:to>
                                            <p:strVal val="hidden"/>
                                          </p:to>
                                        </p:set>
                                      </p:childTnLst>
                                    </p:cTn>
                                  </p:par>
                                  <p:par>
                                    <p:cTn id="107" presetID="2" presetClass="exit" presetSubtype="4" fill="hold" nodeType="withEffect">
                                      <p:stCondLst>
                                        <p:cond delay="500"/>
                                      </p:stCondLst>
                                      <p:childTnLst>
                                        <p:anim calcmode="lin" valueType="num">
                                          <p:cBhvr additive="base">
                                            <p:cTn id="108" dur="500"/>
                                            <p:tgtEl>
                                              <p:spTgt spid="34"/>
                                            </p:tgtEl>
                                            <p:attrNameLst>
                                              <p:attrName>ppt_x</p:attrName>
                                            </p:attrNameLst>
                                          </p:cBhvr>
                                          <p:tavLst>
                                            <p:tav tm="0">
                                              <p:val>
                                                <p:strVal val="ppt_x"/>
                                              </p:val>
                                            </p:tav>
                                            <p:tav tm="100000">
                                              <p:val>
                                                <p:strVal val="ppt_x"/>
                                              </p:val>
                                            </p:tav>
                                          </p:tavLst>
                                        </p:anim>
                                        <p:anim calcmode="lin" valueType="num">
                                          <p:cBhvr additive="base">
                                            <p:cTn id="109" dur="500"/>
                                            <p:tgtEl>
                                              <p:spTgt spid="34"/>
                                            </p:tgtEl>
                                            <p:attrNameLst>
                                              <p:attrName>ppt_y</p:attrName>
                                            </p:attrNameLst>
                                          </p:cBhvr>
                                          <p:tavLst>
                                            <p:tav tm="0">
                                              <p:val>
                                                <p:strVal val="ppt_y"/>
                                              </p:val>
                                            </p:tav>
                                            <p:tav tm="100000">
                                              <p:val>
                                                <p:strVal val="1+ppt_h/2"/>
                                              </p:val>
                                            </p:tav>
                                          </p:tavLst>
                                        </p:anim>
                                        <p:set>
                                          <p:cBhvr>
                                            <p:cTn id="110" dur="1" fill="hold">
                                              <p:stCondLst>
                                                <p:cond delay="499"/>
                                              </p:stCondLst>
                                            </p:cTn>
                                            <p:tgtEl>
                                              <p:spTgt spid="34"/>
                                            </p:tgtEl>
                                            <p:attrNameLst>
                                              <p:attrName>style.visibility</p:attrName>
                                            </p:attrNameLst>
                                          </p:cBhvr>
                                          <p:to>
                                            <p:strVal val="hidden"/>
                                          </p:to>
                                        </p:set>
                                      </p:childTnLst>
                                    </p:cTn>
                                  </p:par>
                                  <p:par>
                                    <p:cTn id="111" presetID="2" presetClass="exit" presetSubtype="4" fill="hold" nodeType="withEffect">
                                      <p:stCondLst>
                                        <p:cond delay="150"/>
                                      </p:stCondLst>
                                      <p:childTnLst>
                                        <p:anim calcmode="lin" valueType="num">
                                          <p:cBhvr additive="base">
                                            <p:cTn id="112" dur="500"/>
                                            <p:tgtEl>
                                              <p:spTgt spid="36"/>
                                            </p:tgtEl>
                                            <p:attrNameLst>
                                              <p:attrName>ppt_x</p:attrName>
                                            </p:attrNameLst>
                                          </p:cBhvr>
                                          <p:tavLst>
                                            <p:tav tm="0">
                                              <p:val>
                                                <p:strVal val="ppt_x"/>
                                              </p:val>
                                            </p:tav>
                                            <p:tav tm="100000">
                                              <p:val>
                                                <p:strVal val="ppt_x"/>
                                              </p:val>
                                            </p:tav>
                                          </p:tavLst>
                                        </p:anim>
                                        <p:anim calcmode="lin" valueType="num">
                                          <p:cBhvr additive="base">
                                            <p:cTn id="113" dur="500"/>
                                            <p:tgtEl>
                                              <p:spTgt spid="36"/>
                                            </p:tgtEl>
                                            <p:attrNameLst>
                                              <p:attrName>ppt_y</p:attrName>
                                            </p:attrNameLst>
                                          </p:cBhvr>
                                          <p:tavLst>
                                            <p:tav tm="0">
                                              <p:val>
                                                <p:strVal val="ppt_y"/>
                                              </p:val>
                                            </p:tav>
                                            <p:tav tm="100000">
                                              <p:val>
                                                <p:strVal val="1+ppt_h/2"/>
                                              </p:val>
                                            </p:tav>
                                          </p:tavLst>
                                        </p:anim>
                                        <p:set>
                                          <p:cBhvr>
                                            <p:cTn id="114" dur="1" fill="hold">
                                              <p:stCondLst>
                                                <p:cond delay="499"/>
                                              </p:stCondLst>
                                            </p:cTn>
                                            <p:tgtEl>
                                              <p:spTgt spid="36"/>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41"/>
                                            </p:tgtEl>
                                            <p:attrNameLst>
                                              <p:attrName>ppt_x</p:attrName>
                                            </p:attrNameLst>
                                          </p:cBhvr>
                                          <p:tavLst>
                                            <p:tav tm="0">
                                              <p:val>
                                                <p:strVal val="ppt_x"/>
                                              </p:val>
                                            </p:tav>
                                            <p:tav tm="100000">
                                              <p:val>
                                                <p:strVal val="ppt_x"/>
                                              </p:val>
                                            </p:tav>
                                          </p:tavLst>
                                        </p:anim>
                                        <p:anim calcmode="lin" valueType="num">
                                          <p:cBhvr additive="base">
                                            <p:cTn id="117" dur="500"/>
                                            <p:tgtEl>
                                              <p:spTgt spid="41"/>
                                            </p:tgtEl>
                                            <p:attrNameLst>
                                              <p:attrName>ppt_y</p:attrName>
                                            </p:attrNameLst>
                                          </p:cBhvr>
                                          <p:tavLst>
                                            <p:tav tm="0">
                                              <p:val>
                                                <p:strVal val="ppt_y"/>
                                              </p:val>
                                            </p:tav>
                                            <p:tav tm="100000">
                                              <p:val>
                                                <p:strVal val="1+ppt_h/2"/>
                                              </p:val>
                                            </p:tav>
                                          </p:tavLst>
                                        </p:anim>
                                        <p:set>
                                          <p:cBhvr>
                                            <p:cTn id="118" dur="1" fill="hold">
                                              <p:stCondLst>
                                                <p:cond delay="499"/>
                                              </p:stCondLst>
                                            </p:cTn>
                                            <p:tgtEl>
                                              <p:spTgt spid="41"/>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39"/>
                                            </p:tgtEl>
                                            <p:attrNameLst>
                                              <p:attrName>ppt_x</p:attrName>
                                            </p:attrNameLst>
                                          </p:cBhvr>
                                          <p:tavLst>
                                            <p:tav tm="0">
                                              <p:val>
                                                <p:strVal val="ppt_x"/>
                                              </p:val>
                                            </p:tav>
                                            <p:tav tm="100000">
                                              <p:val>
                                                <p:strVal val="ppt_x"/>
                                              </p:val>
                                            </p:tav>
                                          </p:tavLst>
                                        </p:anim>
                                        <p:anim calcmode="lin" valueType="num">
                                          <p:cBhvr additive="base">
                                            <p:cTn id="121" dur="500"/>
                                            <p:tgtEl>
                                              <p:spTgt spid="39"/>
                                            </p:tgtEl>
                                            <p:attrNameLst>
                                              <p:attrName>ppt_y</p:attrName>
                                            </p:attrNameLst>
                                          </p:cBhvr>
                                          <p:tavLst>
                                            <p:tav tm="0">
                                              <p:val>
                                                <p:strVal val="ppt_y"/>
                                              </p:val>
                                            </p:tav>
                                            <p:tav tm="100000">
                                              <p:val>
                                                <p:strVal val="1+ppt_h/2"/>
                                              </p:val>
                                            </p:tav>
                                          </p:tavLst>
                                        </p:anim>
                                        <p:set>
                                          <p:cBhvr>
                                            <p:cTn id="122" dur="1" fill="hold">
                                              <p:stCondLst>
                                                <p:cond delay="499"/>
                                              </p:stCondLst>
                                            </p:cTn>
                                            <p:tgtEl>
                                              <p:spTgt spid="39"/>
                                            </p:tgtEl>
                                            <p:attrNameLst>
                                              <p:attrName>style.visibility</p:attrName>
                                            </p:attrNameLst>
                                          </p:cBhvr>
                                          <p:to>
                                            <p:strVal val="hidden"/>
                                          </p:to>
                                        </p:set>
                                      </p:childTnLst>
                                    </p:cTn>
                                  </p:par>
                                  <p:par>
                                    <p:cTn id="123" presetID="2" presetClass="exit" presetSubtype="4" fill="hold" nodeType="withEffect">
                                      <p:stCondLst>
                                        <p:cond delay="350"/>
                                      </p:stCondLst>
                                      <p:childTnLst>
                                        <p:anim calcmode="lin" valueType="num">
                                          <p:cBhvr additive="base">
                                            <p:cTn id="124" dur="500"/>
                                            <p:tgtEl>
                                              <p:spTgt spid="43"/>
                                            </p:tgtEl>
                                            <p:attrNameLst>
                                              <p:attrName>ppt_x</p:attrName>
                                            </p:attrNameLst>
                                          </p:cBhvr>
                                          <p:tavLst>
                                            <p:tav tm="0">
                                              <p:val>
                                                <p:strVal val="ppt_x"/>
                                              </p:val>
                                            </p:tav>
                                            <p:tav tm="100000">
                                              <p:val>
                                                <p:strVal val="ppt_x"/>
                                              </p:val>
                                            </p:tav>
                                          </p:tavLst>
                                        </p:anim>
                                        <p:anim calcmode="lin" valueType="num">
                                          <p:cBhvr additive="base">
                                            <p:cTn id="125" dur="500"/>
                                            <p:tgtEl>
                                              <p:spTgt spid="43"/>
                                            </p:tgtEl>
                                            <p:attrNameLst>
                                              <p:attrName>ppt_y</p:attrName>
                                            </p:attrNameLst>
                                          </p:cBhvr>
                                          <p:tavLst>
                                            <p:tav tm="0">
                                              <p:val>
                                                <p:strVal val="ppt_y"/>
                                              </p:val>
                                            </p:tav>
                                            <p:tav tm="100000">
                                              <p:val>
                                                <p:strVal val="1+ppt_h/2"/>
                                              </p:val>
                                            </p:tav>
                                          </p:tavLst>
                                        </p:anim>
                                        <p:set>
                                          <p:cBhvr>
                                            <p:cTn id="126" dur="1" fill="hold">
                                              <p:stCondLst>
                                                <p:cond delay="499"/>
                                              </p:stCondLst>
                                            </p:cTn>
                                            <p:tgtEl>
                                              <p:spTgt spid="43"/>
                                            </p:tgtEl>
                                            <p:attrNameLst>
                                              <p:attrName>style.visibility</p:attrName>
                                            </p:attrNameLst>
                                          </p:cBhvr>
                                          <p:to>
                                            <p:strVal val="hidden"/>
                                          </p:to>
                                        </p:set>
                                      </p:childTnLst>
                                    </p:cTn>
                                  </p:par>
                                  <p:par>
                                    <p:cTn id="127" presetID="2" presetClass="exit" presetSubtype="4" fill="hold" grpId="0" nodeType="withEffect">
                                      <p:stCondLst>
                                        <p:cond delay="350"/>
                                      </p:stCondLst>
                                      <p:childTnLst>
                                        <p:anim calcmode="lin" valueType="num">
                                          <p:cBhvr additive="base">
                                            <p:cTn id="128" dur="500"/>
                                            <p:tgtEl>
                                              <p:spTgt spid="33"/>
                                            </p:tgtEl>
                                            <p:attrNameLst>
                                              <p:attrName>ppt_x</p:attrName>
                                            </p:attrNameLst>
                                          </p:cBhvr>
                                          <p:tavLst>
                                            <p:tav tm="0">
                                              <p:val>
                                                <p:strVal val="ppt_x"/>
                                              </p:val>
                                            </p:tav>
                                            <p:tav tm="100000">
                                              <p:val>
                                                <p:strVal val="ppt_x"/>
                                              </p:val>
                                            </p:tav>
                                          </p:tavLst>
                                        </p:anim>
                                        <p:anim calcmode="lin" valueType="num">
                                          <p:cBhvr additive="base">
                                            <p:cTn id="129" dur="500"/>
                                            <p:tgtEl>
                                              <p:spTgt spid="33"/>
                                            </p:tgtEl>
                                            <p:attrNameLst>
                                              <p:attrName>ppt_y</p:attrName>
                                            </p:attrNameLst>
                                          </p:cBhvr>
                                          <p:tavLst>
                                            <p:tav tm="0">
                                              <p:val>
                                                <p:strVal val="ppt_y"/>
                                              </p:val>
                                            </p:tav>
                                            <p:tav tm="100000">
                                              <p:val>
                                                <p:strVal val="1+ppt_h/2"/>
                                              </p:val>
                                            </p:tav>
                                          </p:tavLst>
                                        </p:anim>
                                        <p:set>
                                          <p:cBhvr>
                                            <p:cTn id="130" dur="1" fill="hold">
                                              <p:stCondLst>
                                                <p:cond delay="499"/>
                                              </p:stCondLst>
                                            </p:cTn>
                                            <p:tgtEl>
                                              <p:spTgt spid="33"/>
                                            </p:tgtEl>
                                            <p:attrNameLst>
                                              <p:attrName>style.visibility</p:attrName>
                                            </p:attrNameLst>
                                          </p:cBhvr>
                                          <p:to>
                                            <p:strVal val="hidden"/>
                                          </p:to>
                                        </p:set>
                                      </p:childTnLst>
                                    </p:cTn>
                                  </p:par>
                                  <p:par>
                                    <p:cTn id="131" presetID="8" presetClass="emph" presetSubtype="0" fill="hold" grpId="2" nodeType="withEffect">
                                      <p:stCondLst>
                                        <p:cond delay="150"/>
                                      </p:stCondLst>
                                      <p:childTnLst>
                                        <p:animRot by="5400000">
                                          <p:cBhvr>
                                            <p:cTn id="132" dur="500" fill="hold"/>
                                            <p:tgtEl>
                                              <p:spTgt spid="21"/>
                                            </p:tgtEl>
                                            <p:attrNameLst>
                                              <p:attrName>r</p:attrName>
                                            </p:attrNameLst>
                                          </p:cBhvr>
                                        </p:animRot>
                                      </p:childTnLst>
                                    </p:cTn>
                                  </p:par>
                                  <p:par>
                                    <p:cTn id="133" presetID="8" presetClass="emph" presetSubtype="0" fill="hold" nodeType="withEffect">
                                      <p:stCondLst>
                                        <p:cond delay="0"/>
                                      </p:stCondLst>
                                      <p:childTnLst>
                                        <p:animRot by="5400000">
                                          <p:cBhvr>
                                            <p:cTn id="134" dur="500" fill="hold"/>
                                            <p:tgtEl>
                                              <p:spTgt spid="19"/>
                                            </p:tgtEl>
                                            <p:attrNameLst>
                                              <p:attrName>r</p:attrName>
                                            </p:attrNameLst>
                                          </p:cBhvr>
                                        </p:animRot>
                                      </p:childTnLst>
                                    </p:cTn>
                                  </p:par>
                                  <p:par>
                                    <p:cTn id="135" presetID="8" presetClass="emph" presetSubtype="0" fill="hold" nodeType="withEffect">
                                      <p:stCondLst>
                                        <p:cond delay="0"/>
                                      </p:stCondLst>
                                      <p:childTnLst>
                                        <p:animRot by="-5400000">
                                          <p:cBhvr>
                                            <p:cTn id="136" dur="500" fill="hold"/>
                                            <p:tgtEl>
                                              <p:spTgt spid="22"/>
                                            </p:tgtEl>
                                            <p:attrNameLst>
                                              <p:attrName>r</p:attrName>
                                            </p:attrNameLst>
                                          </p:cBhvr>
                                        </p:animRot>
                                      </p:childTnLst>
                                    </p:cTn>
                                  </p:par>
                                  <p:par>
                                    <p:cTn id="137" presetID="8" presetClass="emph" presetSubtype="0" fill="hold" nodeType="withEffect">
                                      <p:stCondLst>
                                        <p:cond delay="350"/>
                                      </p:stCondLst>
                                      <p:childTnLst>
                                        <p:animRot by="-10800000">
                                          <p:cBhvr>
                                            <p:cTn id="138" dur="500" fill="hold"/>
                                            <p:tgtEl>
                                              <p:spTgt spid="23"/>
                                            </p:tgtEl>
                                            <p:attrNameLst>
                                              <p:attrName>r</p:attrName>
                                            </p:attrNameLst>
                                          </p:cBhvr>
                                        </p:animRot>
                                      </p:childTnLst>
                                    </p:cTn>
                                  </p:par>
                                  <p:par>
                                    <p:cTn id="139" presetID="8" presetClass="emph" presetSubtype="0" fill="hold" nodeType="withEffect">
                                      <p:stCondLst>
                                        <p:cond delay="0"/>
                                      </p:stCondLst>
                                      <p:childTnLst>
                                        <p:animRot by="5400000">
                                          <p:cBhvr>
                                            <p:cTn id="140" dur="500" fill="hold"/>
                                            <p:tgtEl>
                                              <p:spTgt spid="29"/>
                                            </p:tgtEl>
                                            <p:attrNameLst>
                                              <p:attrName>r</p:attrName>
                                            </p:attrNameLst>
                                          </p:cBhvr>
                                        </p:animRot>
                                      </p:childTnLst>
                                    </p:cTn>
                                  </p:par>
                                  <p:par>
                                    <p:cTn id="141" presetID="8" presetClass="emph" presetSubtype="0" fill="hold" nodeType="withEffect">
                                      <p:stCondLst>
                                        <p:cond delay="0"/>
                                      </p:stCondLst>
                                      <p:childTnLst>
                                        <p:animRot by="5400000">
                                          <p:cBhvr>
                                            <p:cTn id="142" dur="500" fill="hold"/>
                                            <p:tgtEl>
                                              <p:spTgt spid="30"/>
                                            </p:tgtEl>
                                            <p:attrNameLst>
                                              <p:attrName>r</p:attrName>
                                            </p:attrNameLst>
                                          </p:cBhvr>
                                        </p:animRot>
                                      </p:childTnLst>
                                    </p:cTn>
                                  </p:par>
                                  <p:par>
                                    <p:cTn id="143" presetID="8" presetClass="emph" presetSubtype="0" fill="hold" nodeType="withEffect">
                                      <p:stCondLst>
                                        <p:cond delay="500"/>
                                      </p:stCondLst>
                                      <p:childTnLst>
                                        <p:animRot by="-10800000">
                                          <p:cBhvr>
                                            <p:cTn id="144" dur="500" fill="hold"/>
                                            <p:tgtEl>
                                              <p:spTgt spid="31"/>
                                            </p:tgtEl>
                                            <p:attrNameLst>
                                              <p:attrName>r</p:attrName>
                                            </p:attrNameLst>
                                          </p:cBhvr>
                                        </p:animRot>
                                      </p:childTnLst>
                                    </p:cTn>
                                  </p:par>
                                  <p:par>
                                    <p:cTn id="145" presetID="8" presetClass="emph" presetSubtype="0" fill="hold" nodeType="withEffect">
                                      <p:stCondLst>
                                        <p:cond delay="150"/>
                                      </p:stCondLst>
                                      <p:childTnLst>
                                        <p:animRot by="5400000">
                                          <p:cBhvr>
                                            <p:cTn id="146" dur="500" fill="hold"/>
                                            <p:tgtEl>
                                              <p:spTgt spid="32"/>
                                            </p:tgtEl>
                                            <p:attrNameLst>
                                              <p:attrName>r</p:attrName>
                                            </p:attrNameLst>
                                          </p:cBhvr>
                                        </p:animRot>
                                      </p:childTnLst>
                                    </p:cTn>
                                  </p:par>
                                  <p:par>
                                    <p:cTn id="147" presetID="8" presetClass="emph" presetSubtype="0" fill="hold" nodeType="withEffect">
                                      <p:stCondLst>
                                        <p:cond delay="0"/>
                                      </p:stCondLst>
                                      <p:childTnLst>
                                        <p:animRot by="-5400000">
                                          <p:cBhvr>
                                            <p:cTn id="148" dur="500" fill="hold"/>
                                            <p:tgtEl>
                                              <p:spTgt spid="34"/>
                                            </p:tgtEl>
                                            <p:attrNameLst>
                                              <p:attrName>r</p:attrName>
                                            </p:attrNameLst>
                                          </p:cBhvr>
                                        </p:animRot>
                                      </p:childTnLst>
                                    </p:cTn>
                                  </p:par>
                                  <p:par>
                                    <p:cTn id="149" presetID="8" presetClass="emph" presetSubtype="0" fill="hold" nodeType="withEffect">
                                      <p:stCondLst>
                                        <p:cond delay="0"/>
                                      </p:stCondLst>
                                      <p:childTnLst>
                                        <p:animRot by="5400000">
                                          <p:cBhvr>
                                            <p:cTn id="150" dur="500" fill="hold"/>
                                            <p:tgtEl>
                                              <p:spTgt spid="36"/>
                                            </p:tgtEl>
                                            <p:attrNameLst>
                                              <p:attrName>r</p:attrName>
                                            </p:attrNameLst>
                                          </p:cBhvr>
                                        </p:animRot>
                                      </p:childTnLst>
                                    </p:cTn>
                                  </p:par>
                                  <p:par>
                                    <p:cTn id="151" presetID="8" presetClass="emph" presetSubtype="0" fill="hold" nodeType="withEffect">
                                      <p:stCondLst>
                                        <p:cond delay="150"/>
                                      </p:stCondLst>
                                      <p:childTnLst>
                                        <p:animRot by="-10800000">
                                          <p:cBhvr>
                                            <p:cTn id="152" dur="500" fill="hold"/>
                                            <p:tgtEl>
                                              <p:spTgt spid="41"/>
                                            </p:tgtEl>
                                            <p:attrNameLst>
                                              <p:attrName>r</p:attrName>
                                            </p:attrNameLst>
                                          </p:cBhvr>
                                        </p:animRot>
                                      </p:childTnLst>
                                    </p:cTn>
                                  </p:par>
                                  <p:par>
                                    <p:cTn id="153" presetID="8" presetClass="emph" presetSubtype="0" fill="hold" nodeType="withEffect">
                                      <p:stCondLst>
                                        <p:cond delay="500"/>
                                      </p:stCondLst>
                                      <p:childTnLst>
                                        <p:animRot by="-5400000">
                                          <p:cBhvr>
                                            <p:cTn id="154" dur="500" fill="hold"/>
                                            <p:tgtEl>
                                              <p:spTgt spid="39"/>
                                            </p:tgtEl>
                                            <p:attrNameLst>
                                              <p:attrName>r</p:attrName>
                                            </p:attrNameLst>
                                          </p:cBhvr>
                                        </p:animRot>
                                      </p:childTnLst>
                                    </p:cTn>
                                  </p:par>
                                  <p:par>
                                    <p:cTn id="155" presetID="8" presetClass="emph" presetSubtype="0" fill="hold" nodeType="withEffect">
                                      <p:stCondLst>
                                        <p:cond delay="0"/>
                                      </p:stCondLst>
                                      <p:childTnLst>
                                        <p:animRot by="5400000">
                                          <p:cBhvr>
                                            <p:cTn id="156" dur="500" fill="hold"/>
                                            <p:tgtEl>
                                              <p:spTgt spid="43"/>
                                            </p:tgtEl>
                                            <p:attrNameLst>
                                              <p:attrName>r</p:attrName>
                                            </p:attrNameLst>
                                          </p:cBhvr>
                                        </p:animRot>
                                      </p:childTnLst>
                                    </p:cTn>
                                  </p:par>
                                  <p:par>
                                    <p:cTn id="157" presetID="8" presetClass="emph" presetSubtype="0" fill="hold" grpId="1" nodeType="withEffect">
                                      <p:stCondLst>
                                        <p:cond delay="350"/>
                                      </p:stCondLst>
                                      <p:childTnLst>
                                        <p:animRot by="-10800000">
                                          <p:cBhvr>
                                            <p:cTn id="158" dur="5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3" grpId="0"/>
          <p:bldP spid="33" grpId="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righ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righ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righ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right)">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right)">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fill="hold"/>
                                            <p:tgtEl>
                                              <p:spTgt spid="34"/>
                                            </p:tgtEl>
                                            <p:attrNameLst>
                                              <p:attrName>ppt_x</p:attrName>
                                            </p:attrNameLst>
                                          </p:cBhvr>
                                          <p:tavLst>
                                            <p:tav tm="0">
                                              <p:val>
                                                <p:strVal val="1+#ppt_w/2"/>
                                              </p:val>
                                            </p:tav>
                                            <p:tav tm="100000">
                                              <p:val>
                                                <p:strVal val="#ppt_x"/>
                                              </p:val>
                                            </p:tav>
                                          </p:tavLst>
                                        </p:anim>
                                        <p:anim calcmode="lin" valueType="num">
                                          <p:cBhvr additive="base">
                                            <p:cTn id="49"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left)">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left)">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1"/>
                                            </p:tgtEl>
                                            <p:attrNameLst>
                                              <p:attrName>ppt_x</p:attrName>
                                            </p:attrNameLst>
                                          </p:cBhvr>
                                          <p:tavLst>
                                            <p:tav tm="0">
                                              <p:val>
                                                <p:strVal val="ppt_x"/>
                                              </p:val>
                                            </p:tav>
                                            <p:tav tm="100000">
                                              <p:val>
                                                <p:strVal val="ppt_x"/>
                                              </p:val>
                                            </p:tav>
                                          </p:tavLst>
                                        </p:anim>
                                        <p:anim calcmode="lin" valueType="num">
                                          <p:cBhvr additive="base">
                                            <p:cTn id="74" dur="500"/>
                                            <p:tgtEl>
                                              <p:spTgt spid="21"/>
                                            </p:tgtEl>
                                            <p:attrNameLst>
                                              <p:attrName>ppt_y</p:attrName>
                                            </p:attrNameLst>
                                          </p:cBhvr>
                                          <p:tavLst>
                                            <p:tav tm="0">
                                              <p:val>
                                                <p:strVal val="ppt_y"/>
                                              </p:val>
                                            </p:tav>
                                            <p:tav tm="100000">
                                              <p:val>
                                                <p:strVal val="1+ppt_h/2"/>
                                              </p:val>
                                            </p:tav>
                                          </p:tavLst>
                                        </p:anim>
                                        <p:set>
                                          <p:cBhvr>
                                            <p:cTn id="75" dur="1" fill="hold">
                                              <p:stCondLst>
                                                <p:cond delay="499"/>
                                              </p:stCondLst>
                                            </p:cTn>
                                            <p:tgtEl>
                                              <p:spTgt spid="21"/>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par>
                                    <p:cTn id="79" presetID="2" presetClass="exit" presetSubtype="4" fill="hold" nodeType="withEffect">
                                      <p:stCondLst>
                                        <p:cond delay="150"/>
                                      </p:stCondLst>
                                      <p:childTnLst>
                                        <p:anim calcmode="lin" valueType="num">
                                          <p:cBhvr additive="base">
                                            <p:cTn id="80" dur="500"/>
                                            <p:tgtEl>
                                              <p:spTgt spid="19"/>
                                            </p:tgtEl>
                                            <p:attrNameLst>
                                              <p:attrName>ppt_x</p:attrName>
                                            </p:attrNameLst>
                                          </p:cBhvr>
                                          <p:tavLst>
                                            <p:tav tm="0">
                                              <p:val>
                                                <p:strVal val="ppt_x"/>
                                              </p:val>
                                            </p:tav>
                                            <p:tav tm="100000">
                                              <p:val>
                                                <p:strVal val="ppt_x"/>
                                              </p:val>
                                            </p:tav>
                                          </p:tavLst>
                                        </p:anim>
                                        <p:anim calcmode="lin" valueType="num">
                                          <p:cBhvr additive="base">
                                            <p:cTn id="81" dur="500"/>
                                            <p:tgtEl>
                                              <p:spTgt spid="19"/>
                                            </p:tgtEl>
                                            <p:attrNameLst>
                                              <p:attrName>ppt_y</p:attrName>
                                            </p:attrNameLst>
                                          </p:cBhvr>
                                          <p:tavLst>
                                            <p:tav tm="0">
                                              <p:val>
                                                <p:strVal val="ppt_y"/>
                                              </p:val>
                                            </p:tav>
                                            <p:tav tm="100000">
                                              <p:val>
                                                <p:strVal val="1+ppt_h/2"/>
                                              </p:val>
                                            </p:tav>
                                          </p:tavLst>
                                        </p:anim>
                                        <p:set>
                                          <p:cBhvr>
                                            <p:cTn id="82" dur="1" fill="hold">
                                              <p:stCondLst>
                                                <p:cond delay="499"/>
                                              </p:stCondLst>
                                            </p:cTn>
                                            <p:tgtEl>
                                              <p:spTgt spid="19"/>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22"/>
                                            </p:tgtEl>
                                            <p:attrNameLst>
                                              <p:attrName>ppt_x</p:attrName>
                                            </p:attrNameLst>
                                          </p:cBhvr>
                                          <p:tavLst>
                                            <p:tav tm="0">
                                              <p:val>
                                                <p:strVal val="ppt_x"/>
                                              </p:val>
                                            </p:tav>
                                            <p:tav tm="100000">
                                              <p:val>
                                                <p:strVal val="ppt_x"/>
                                              </p:val>
                                            </p:tav>
                                          </p:tavLst>
                                        </p:anim>
                                        <p:anim calcmode="lin" valueType="num">
                                          <p:cBhvr additive="base">
                                            <p:cTn id="85" dur="500"/>
                                            <p:tgtEl>
                                              <p:spTgt spid="22"/>
                                            </p:tgtEl>
                                            <p:attrNameLst>
                                              <p:attrName>ppt_y</p:attrName>
                                            </p:attrNameLst>
                                          </p:cBhvr>
                                          <p:tavLst>
                                            <p:tav tm="0">
                                              <p:val>
                                                <p:strVal val="ppt_y"/>
                                              </p:val>
                                            </p:tav>
                                            <p:tav tm="100000">
                                              <p:val>
                                                <p:strVal val="1+ppt_h/2"/>
                                              </p:val>
                                            </p:tav>
                                          </p:tavLst>
                                        </p:anim>
                                        <p:set>
                                          <p:cBhvr>
                                            <p:cTn id="86" dur="1" fill="hold">
                                              <p:stCondLst>
                                                <p:cond delay="499"/>
                                              </p:stCondLst>
                                            </p:cTn>
                                            <p:tgtEl>
                                              <p:spTgt spid="22"/>
                                            </p:tgtEl>
                                            <p:attrNameLst>
                                              <p:attrName>style.visibility</p:attrName>
                                            </p:attrNameLst>
                                          </p:cBhvr>
                                          <p:to>
                                            <p:strVal val="hidden"/>
                                          </p:to>
                                        </p:set>
                                      </p:childTnLst>
                                    </p:cTn>
                                  </p:par>
                                  <p:par>
                                    <p:cTn id="87" presetID="2" presetClass="exit" presetSubtype="4" fill="hold" nodeType="withEffect">
                                      <p:stCondLst>
                                        <p:cond delay="500"/>
                                      </p:stCondLst>
                                      <p:childTnLst>
                                        <p:anim calcmode="lin" valueType="num">
                                          <p:cBhvr additive="base">
                                            <p:cTn id="88" dur="500"/>
                                            <p:tgtEl>
                                              <p:spTgt spid="23"/>
                                            </p:tgtEl>
                                            <p:attrNameLst>
                                              <p:attrName>ppt_x</p:attrName>
                                            </p:attrNameLst>
                                          </p:cBhvr>
                                          <p:tavLst>
                                            <p:tav tm="0">
                                              <p:val>
                                                <p:strVal val="ppt_x"/>
                                              </p:val>
                                            </p:tav>
                                            <p:tav tm="100000">
                                              <p:val>
                                                <p:strVal val="ppt_x"/>
                                              </p:val>
                                            </p:tav>
                                          </p:tavLst>
                                        </p:anim>
                                        <p:anim calcmode="lin" valueType="num">
                                          <p:cBhvr additive="base">
                                            <p:cTn id="89" dur="500"/>
                                            <p:tgtEl>
                                              <p:spTgt spid="23"/>
                                            </p:tgtEl>
                                            <p:attrNameLst>
                                              <p:attrName>ppt_y</p:attrName>
                                            </p:attrNameLst>
                                          </p:cBhvr>
                                          <p:tavLst>
                                            <p:tav tm="0">
                                              <p:val>
                                                <p:strVal val="ppt_y"/>
                                              </p:val>
                                            </p:tav>
                                            <p:tav tm="100000">
                                              <p:val>
                                                <p:strVal val="1+ppt_h/2"/>
                                              </p:val>
                                            </p:tav>
                                          </p:tavLst>
                                        </p:anim>
                                        <p:set>
                                          <p:cBhvr>
                                            <p:cTn id="90" dur="1" fill="hold">
                                              <p:stCondLst>
                                                <p:cond delay="499"/>
                                              </p:stCondLst>
                                            </p:cTn>
                                            <p:tgtEl>
                                              <p:spTgt spid="23"/>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29"/>
                                            </p:tgtEl>
                                            <p:attrNameLst>
                                              <p:attrName>ppt_x</p:attrName>
                                            </p:attrNameLst>
                                          </p:cBhvr>
                                          <p:tavLst>
                                            <p:tav tm="0">
                                              <p:val>
                                                <p:strVal val="ppt_x"/>
                                              </p:val>
                                            </p:tav>
                                            <p:tav tm="100000">
                                              <p:val>
                                                <p:strVal val="ppt_x"/>
                                              </p:val>
                                            </p:tav>
                                          </p:tavLst>
                                        </p:anim>
                                        <p:anim calcmode="lin" valueType="num">
                                          <p:cBhvr additive="base">
                                            <p:cTn id="93" dur="500"/>
                                            <p:tgtEl>
                                              <p:spTgt spid="29"/>
                                            </p:tgtEl>
                                            <p:attrNameLst>
                                              <p:attrName>ppt_y</p:attrName>
                                            </p:attrNameLst>
                                          </p:cBhvr>
                                          <p:tavLst>
                                            <p:tav tm="0">
                                              <p:val>
                                                <p:strVal val="ppt_y"/>
                                              </p:val>
                                            </p:tav>
                                            <p:tav tm="100000">
                                              <p:val>
                                                <p:strVal val="1+ppt_h/2"/>
                                              </p:val>
                                            </p:tav>
                                          </p:tavLst>
                                        </p:anim>
                                        <p:set>
                                          <p:cBhvr>
                                            <p:cTn id="94" dur="1" fill="hold">
                                              <p:stCondLst>
                                                <p:cond delay="499"/>
                                              </p:stCondLst>
                                            </p:cTn>
                                            <p:tgtEl>
                                              <p:spTgt spid="29"/>
                                            </p:tgtEl>
                                            <p:attrNameLst>
                                              <p:attrName>style.visibility</p:attrName>
                                            </p:attrNameLst>
                                          </p:cBhvr>
                                          <p:to>
                                            <p:strVal val="hidden"/>
                                          </p:to>
                                        </p:set>
                                      </p:childTnLst>
                                    </p:cTn>
                                  </p:par>
                                  <p:par>
                                    <p:cTn id="95" presetID="2" presetClass="exit" presetSubtype="4" fill="hold" nodeType="withEffect">
                                      <p:stCondLst>
                                        <p:cond delay="500"/>
                                      </p:stCondLst>
                                      <p:childTnLst>
                                        <p:anim calcmode="lin" valueType="num">
                                          <p:cBhvr additive="base">
                                            <p:cTn id="96" dur="500"/>
                                            <p:tgtEl>
                                              <p:spTgt spid="30"/>
                                            </p:tgtEl>
                                            <p:attrNameLst>
                                              <p:attrName>ppt_x</p:attrName>
                                            </p:attrNameLst>
                                          </p:cBhvr>
                                          <p:tavLst>
                                            <p:tav tm="0">
                                              <p:val>
                                                <p:strVal val="ppt_x"/>
                                              </p:val>
                                            </p:tav>
                                            <p:tav tm="100000">
                                              <p:val>
                                                <p:strVal val="ppt_x"/>
                                              </p:val>
                                            </p:tav>
                                          </p:tavLst>
                                        </p:anim>
                                        <p:anim calcmode="lin" valueType="num">
                                          <p:cBhvr additive="base">
                                            <p:cTn id="97" dur="500"/>
                                            <p:tgtEl>
                                              <p:spTgt spid="30"/>
                                            </p:tgtEl>
                                            <p:attrNameLst>
                                              <p:attrName>ppt_y</p:attrName>
                                            </p:attrNameLst>
                                          </p:cBhvr>
                                          <p:tavLst>
                                            <p:tav tm="0">
                                              <p:val>
                                                <p:strVal val="ppt_y"/>
                                              </p:val>
                                            </p:tav>
                                            <p:tav tm="100000">
                                              <p:val>
                                                <p:strVal val="1+ppt_h/2"/>
                                              </p:val>
                                            </p:tav>
                                          </p:tavLst>
                                        </p:anim>
                                        <p:set>
                                          <p:cBhvr>
                                            <p:cTn id="98" dur="1" fill="hold">
                                              <p:stCondLst>
                                                <p:cond delay="499"/>
                                              </p:stCondLst>
                                            </p:cTn>
                                            <p:tgtEl>
                                              <p:spTgt spid="30"/>
                                            </p:tgtEl>
                                            <p:attrNameLst>
                                              <p:attrName>style.visibility</p:attrName>
                                            </p:attrNameLst>
                                          </p:cBhvr>
                                          <p:to>
                                            <p:strVal val="hidden"/>
                                          </p:to>
                                        </p:set>
                                      </p:childTnLst>
                                    </p:cTn>
                                  </p:par>
                                  <p:par>
                                    <p:cTn id="99" presetID="2" presetClass="exit" presetSubtype="4" fill="hold" nodeType="withEffect">
                                      <p:stCondLst>
                                        <p:cond delay="350"/>
                                      </p:stCondLst>
                                      <p:childTnLst>
                                        <p:anim calcmode="lin" valueType="num">
                                          <p:cBhvr additive="base">
                                            <p:cTn id="100" dur="500"/>
                                            <p:tgtEl>
                                              <p:spTgt spid="31"/>
                                            </p:tgtEl>
                                            <p:attrNameLst>
                                              <p:attrName>ppt_x</p:attrName>
                                            </p:attrNameLst>
                                          </p:cBhvr>
                                          <p:tavLst>
                                            <p:tav tm="0">
                                              <p:val>
                                                <p:strVal val="ppt_x"/>
                                              </p:val>
                                            </p:tav>
                                            <p:tav tm="100000">
                                              <p:val>
                                                <p:strVal val="ppt_x"/>
                                              </p:val>
                                            </p:tav>
                                          </p:tavLst>
                                        </p:anim>
                                        <p:anim calcmode="lin" valueType="num">
                                          <p:cBhvr additive="base">
                                            <p:cTn id="101" dur="500"/>
                                            <p:tgtEl>
                                              <p:spTgt spid="31"/>
                                            </p:tgtEl>
                                            <p:attrNameLst>
                                              <p:attrName>ppt_y</p:attrName>
                                            </p:attrNameLst>
                                          </p:cBhvr>
                                          <p:tavLst>
                                            <p:tav tm="0">
                                              <p:val>
                                                <p:strVal val="ppt_y"/>
                                              </p:val>
                                            </p:tav>
                                            <p:tav tm="100000">
                                              <p:val>
                                                <p:strVal val="1+ppt_h/2"/>
                                              </p:val>
                                            </p:tav>
                                          </p:tavLst>
                                        </p:anim>
                                        <p:set>
                                          <p:cBhvr>
                                            <p:cTn id="102" dur="1" fill="hold">
                                              <p:stCondLst>
                                                <p:cond delay="499"/>
                                              </p:stCondLst>
                                            </p:cTn>
                                            <p:tgtEl>
                                              <p:spTgt spid="31"/>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32"/>
                                            </p:tgtEl>
                                            <p:attrNameLst>
                                              <p:attrName>ppt_x</p:attrName>
                                            </p:attrNameLst>
                                          </p:cBhvr>
                                          <p:tavLst>
                                            <p:tav tm="0">
                                              <p:val>
                                                <p:strVal val="ppt_x"/>
                                              </p:val>
                                            </p:tav>
                                            <p:tav tm="100000">
                                              <p:val>
                                                <p:strVal val="ppt_x"/>
                                              </p:val>
                                            </p:tav>
                                          </p:tavLst>
                                        </p:anim>
                                        <p:anim calcmode="lin" valueType="num">
                                          <p:cBhvr additive="base">
                                            <p:cTn id="105" dur="500"/>
                                            <p:tgtEl>
                                              <p:spTgt spid="32"/>
                                            </p:tgtEl>
                                            <p:attrNameLst>
                                              <p:attrName>ppt_y</p:attrName>
                                            </p:attrNameLst>
                                          </p:cBhvr>
                                          <p:tavLst>
                                            <p:tav tm="0">
                                              <p:val>
                                                <p:strVal val="ppt_y"/>
                                              </p:val>
                                            </p:tav>
                                            <p:tav tm="100000">
                                              <p:val>
                                                <p:strVal val="1+ppt_h/2"/>
                                              </p:val>
                                            </p:tav>
                                          </p:tavLst>
                                        </p:anim>
                                        <p:set>
                                          <p:cBhvr>
                                            <p:cTn id="106" dur="1" fill="hold">
                                              <p:stCondLst>
                                                <p:cond delay="499"/>
                                              </p:stCondLst>
                                            </p:cTn>
                                            <p:tgtEl>
                                              <p:spTgt spid="32"/>
                                            </p:tgtEl>
                                            <p:attrNameLst>
                                              <p:attrName>style.visibility</p:attrName>
                                            </p:attrNameLst>
                                          </p:cBhvr>
                                          <p:to>
                                            <p:strVal val="hidden"/>
                                          </p:to>
                                        </p:set>
                                      </p:childTnLst>
                                    </p:cTn>
                                  </p:par>
                                  <p:par>
                                    <p:cTn id="107" presetID="2" presetClass="exit" presetSubtype="4" fill="hold" nodeType="withEffect">
                                      <p:stCondLst>
                                        <p:cond delay="500"/>
                                      </p:stCondLst>
                                      <p:childTnLst>
                                        <p:anim calcmode="lin" valueType="num">
                                          <p:cBhvr additive="base">
                                            <p:cTn id="108" dur="500"/>
                                            <p:tgtEl>
                                              <p:spTgt spid="34"/>
                                            </p:tgtEl>
                                            <p:attrNameLst>
                                              <p:attrName>ppt_x</p:attrName>
                                            </p:attrNameLst>
                                          </p:cBhvr>
                                          <p:tavLst>
                                            <p:tav tm="0">
                                              <p:val>
                                                <p:strVal val="ppt_x"/>
                                              </p:val>
                                            </p:tav>
                                            <p:tav tm="100000">
                                              <p:val>
                                                <p:strVal val="ppt_x"/>
                                              </p:val>
                                            </p:tav>
                                          </p:tavLst>
                                        </p:anim>
                                        <p:anim calcmode="lin" valueType="num">
                                          <p:cBhvr additive="base">
                                            <p:cTn id="109" dur="500"/>
                                            <p:tgtEl>
                                              <p:spTgt spid="34"/>
                                            </p:tgtEl>
                                            <p:attrNameLst>
                                              <p:attrName>ppt_y</p:attrName>
                                            </p:attrNameLst>
                                          </p:cBhvr>
                                          <p:tavLst>
                                            <p:tav tm="0">
                                              <p:val>
                                                <p:strVal val="ppt_y"/>
                                              </p:val>
                                            </p:tav>
                                            <p:tav tm="100000">
                                              <p:val>
                                                <p:strVal val="1+ppt_h/2"/>
                                              </p:val>
                                            </p:tav>
                                          </p:tavLst>
                                        </p:anim>
                                        <p:set>
                                          <p:cBhvr>
                                            <p:cTn id="110" dur="1" fill="hold">
                                              <p:stCondLst>
                                                <p:cond delay="499"/>
                                              </p:stCondLst>
                                            </p:cTn>
                                            <p:tgtEl>
                                              <p:spTgt spid="34"/>
                                            </p:tgtEl>
                                            <p:attrNameLst>
                                              <p:attrName>style.visibility</p:attrName>
                                            </p:attrNameLst>
                                          </p:cBhvr>
                                          <p:to>
                                            <p:strVal val="hidden"/>
                                          </p:to>
                                        </p:set>
                                      </p:childTnLst>
                                    </p:cTn>
                                  </p:par>
                                  <p:par>
                                    <p:cTn id="111" presetID="2" presetClass="exit" presetSubtype="4" fill="hold" nodeType="withEffect">
                                      <p:stCondLst>
                                        <p:cond delay="150"/>
                                      </p:stCondLst>
                                      <p:childTnLst>
                                        <p:anim calcmode="lin" valueType="num">
                                          <p:cBhvr additive="base">
                                            <p:cTn id="112" dur="500"/>
                                            <p:tgtEl>
                                              <p:spTgt spid="36"/>
                                            </p:tgtEl>
                                            <p:attrNameLst>
                                              <p:attrName>ppt_x</p:attrName>
                                            </p:attrNameLst>
                                          </p:cBhvr>
                                          <p:tavLst>
                                            <p:tav tm="0">
                                              <p:val>
                                                <p:strVal val="ppt_x"/>
                                              </p:val>
                                            </p:tav>
                                            <p:tav tm="100000">
                                              <p:val>
                                                <p:strVal val="ppt_x"/>
                                              </p:val>
                                            </p:tav>
                                          </p:tavLst>
                                        </p:anim>
                                        <p:anim calcmode="lin" valueType="num">
                                          <p:cBhvr additive="base">
                                            <p:cTn id="113" dur="500"/>
                                            <p:tgtEl>
                                              <p:spTgt spid="36"/>
                                            </p:tgtEl>
                                            <p:attrNameLst>
                                              <p:attrName>ppt_y</p:attrName>
                                            </p:attrNameLst>
                                          </p:cBhvr>
                                          <p:tavLst>
                                            <p:tav tm="0">
                                              <p:val>
                                                <p:strVal val="ppt_y"/>
                                              </p:val>
                                            </p:tav>
                                            <p:tav tm="100000">
                                              <p:val>
                                                <p:strVal val="1+ppt_h/2"/>
                                              </p:val>
                                            </p:tav>
                                          </p:tavLst>
                                        </p:anim>
                                        <p:set>
                                          <p:cBhvr>
                                            <p:cTn id="114" dur="1" fill="hold">
                                              <p:stCondLst>
                                                <p:cond delay="499"/>
                                              </p:stCondLst>
                                            </p:cTn>
                                            <p:tgtEl>
                                              <p:spTgt spid="36"/>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41"/>
                                            </p:tgtEl>
                                            <p:attrNameLst>
                                              <p:attrName>ppt_x</p:attrName>
                                            </p:attrNameLst>
                                          </p:cBhvr>
                                          <p:tavLst>
                                            <p:tav tm="0">
                                              <p:val>
                                                <p:strVal val="ppt_x"/>
                                              </p:val>
                                            </p:tav>
                                            <p:tav tm="100000">
                                              <p:val>
                                                <p:strVal val="ppt_x"/>
                                              </p:val>
                                            </p:tav>
                                          </p:tavLst>
                                        </p:anim>
                                        <p:anim calcmode="lin" valueType="num">
                                          <p:cBhvr additive="base">
                                            <p:cTn id="117" dur="500"/>
                                            <p:tgtEl>
                                              <p:spTgt spid="41"/>
                                            </p:tgtEl>
                                            <p:attrNameLst>
                                              <p:attrName>ppt_y</p:attrName>
                                            </p:attrNameLst>
                                          </p:cBhvr>
                                          <p:tavLst>
                                            <p:tav tm="0">
                                              <p:val>
                                                <p:strVal val="ppt_y"/>
                                              </p:val>
                                            </p:tav>
                                            <p:tav tm="100000">
                                              <p:val>
                                                <p:strVal val="1+ppt_h/2"/>
                                              </p:val>
                                            </p:tav>
                                          </p:tavLst>
                                        </p:anim>
                                        <p:set>
                                          <p:cBhvr>
                                            <p:cTn id="118" dur="1" fill="hold">
                                              <p:stCondLst>
                                                <p:cond delay="499"/>
                                              </p:stCondLst>
                                            </p:cTn>
                                            <p:tgtEl>
                                              <p:spTgt spid="41"/>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39"/>
                                            </p:tgtEl>
                                            <p:attrNameLst>
                                              <p:attrName>ppt_x</p:attrName>
                                            </p:attrNameLst>
                                          </p:cBhvr>
                                          <p:tavLst>
                                            <p:tav tm="0">
                                              <p:val>
                                                <p:strVal val="ppt_x"/>
                                              </p:val>
                                            </p:tav>
                                            <p:tav tm="100000">
                                              <p:val>
                                                <p:strVal val="ppt_x"/>
                                              </p:val>
                                            </p:tav>
                                          </p:tavLst>
                                        </p:anim>
                                        <p:anim calcmode="lin" valueType="num">
                                          <p:cBhvr additive="base">
                                            <p:cTn id="121" dur="500"/>
                                            <p:tgtEl>
                                              <p:spTgt spid="39"/>
                                            </p:tgtEl>
                                            <p:attrNameLst>
                                              <p:attrName>ppt_y</p:attrName>
                                            </p:attrNameLst>
                                          </p:cBhvr>
                                          <p:tavLst>
                                            <p:tav tm="0">
                                              <p:val>
                                                <p:strVal val="ppt_y"/>
                                              </p:val>
                                            </p:tav>
                                            <p:tav tm="100000">
                                              <p:val>
                                                <p:strVal val="1+ppt_h/2"/>
                                              </p:val>
                                            </p:tav>
                                          </p:tavLst>
                                        </p:anim>
                                        <p:set>
                                          <p:cBhvr>
                                            <p:cTn id="122" dur="1" fill="hold">
                                              <p:stCondLst>
                                                <p:cond delay="499"/>
                                              </p:stCondLst>
                                            </p:cTn>
                                            <p:tgtEl>
                                              <p:spTgt spid="39"/>
                                            </p:tgtEl>
                                            <p:attrNameLst>
                                              <p:attrName>style.visibility</p:attrName>
                                            </p:attrNameLst>
                                          </p:cBhvr>
                                          <p:to>
                                            <p:strVal val="hidden"/>
                                          </p:to>
                                        </p:set>
                                      </p:childTnLst>
                                    </p:cTn>
                                  </p:par>
                                  <p:par>
                                    <p:cTn id="123" presetID="2" presetClass="exit" presetSubtype="4" fill="hold" nodeType="withEffect">
                                      <p:stCondLst>
                                        <p:cond delay="350"/>
                                      </p:stCondLst>
                                      <p:childTnLst>
                                        <p:anim calcmode="lin" valueType="num">
                                          <p:cBhvr additive="base">
                                            <p:cTn id="124" dur="500"/>
                                            <p:tgtEl>
                                              <p:spTgt spid="43"/>
                                            </p:tgtEl>
                                            <p:attrNameLst>
                                              <p:attrName>ppt_x</p:attrName>
                                            </p:attrNameLst>
                                          </p:cBhvr>
                                          <p:tavLst>
                                            <p:tav tm="0">
                                              <p:val>
                                                <p:strVal val="ppt_x"/>
                                              </p:val>
                                            </p:tav>
                                            <p:tav tm="100000">
                                              <p:val>
                                                <p:strVal val="ppt_x"/>
                                              </p:val>
                                            </p:tav>
                                          </p:tavLst>
                                        </p:anim>
                                        <p:anim calcmode="lin" valueType="num">
                                          <p:cBhvr additive="base">
                                            <p:cTn id="125" dur="500"/>
                                            <p:tgtEl>
                                              <p:spTgt spid="43"/>
                                            </p:tgtEl>
                                            <p:attrNameLst>
                                              <p:attrName>ppt_y</p:attrName>
                                            </p:attrNameLst>
                                          </p:cBhvr>
                                          <p:tavLst>
                                            <p:tav tm="0">
                                              <p:val>
                                                <p:strVal val="ppt_y"/>
                                              </p:val>
                                            </p:tav>
                                            <p:tav tm="100000">
                                              <p:val>
                                                <p:strVal val="1+ppt_h/2"/>
                                              </p:val>
                                            </p:tav>
                                          </p:tavLst>
                                        </p:anim>
                                        <p:set>
                                          <p:cBhvr>
                                            <p:cTn id="126" dur="1" fill="hold">
                                              <p:stCondLst>
                                                <p:cond delay="499"/>
                                              </p:stCondLst>
                                            </p:cTn>
                                            <p:tgtEl>
                                              <p:spTgt spid="43"/>
                                            </p:tgtEl>
                                            <p:attrNameLst>
                                              <p:attrName>style.visibility</p:attrName>
                                            </p:attrNameLst>
                                          </p:cBhvr>
                                          <p:to>
                                            <p:strVal val="hidden"/>
                                          </p:to>
                                        </p:set>
                                      </p:childTnLst>
                                    </p:cTn>
                                  </p:par>
                                  <p:par>
                                    <p:cTn id="127" presetID="2" presetClass="exit" presetSubtype="4" fill="hold" grpId="0" nodeType="withEffect">
                                      <p:stCondLst>
                                        <p:cond delay="350"/>
                                      </p:stCondLst>
                                      <p:childTnLst>
                                        <p:anim calcmode="lin" valueType="num">
                                          <p:cBhvr additive="base">
                                            <p:cTn id="128" dur="500"/>
                                            <p:tgtEl>
                                              <p:spTgt spid="33"/>
                                            </p:tgtEl>
                                            <p:attrNameLst>
                                              <p:attrName>ppt_x</p:attrName>
                                            </p:attrNameLst>
                                          </p:cBhvr>
                                          <p:tavLst>
                                            <p:tav tm="0">
                                              <p:val>
                                                <p:strVal val="ppt_x"/>
                                              </p:val>
                                            </p:tav>
                                            <p:tav tm="100000">
                                              <p:val>
                                                <p:strVal val="ppt_x"/>
                                              </p:val>
                                            </p:tav>
                                          </p:tavLst>
                                        </p:anim>
                                        <p:anim calcmode="lin" valueType="num">
                                          <p:cBhvr additive="base">
                                            <p:cTn id="129" dur="500"/>
                                            <p:tgtEl>
                                              <p:spTgt spid="33"/>
                                            </p:tgtEl>
                                            <p:attrNameLst>
                                              <p:attrName>ppt_y</p:attrName>
                                            </p:attrNameLst>
                                          </p:cBhvr>
                                          <p:tavLst>
                                            <p:tav tm="0">
                                              <p:val>
                                                <p:strVal val="ppt_y"/>
                                              </p:val>
                                            </p:tav>
                                            <p:tav tm="100000">
                                              <p:val>
                                                <p:strVal val="1+ppt_h/2"/>
                                              </p:val>
                                            </p:tav>
                                          </p:tavLst>
                                        </p:anim>
                                        <p:set>
                                          <p:cBhvr>
                                            <p:cTn id="130" dur="1" fill="hold">
                                              <p:stCondLst>
                                                <p:cond delay="499"/>
                                              </p:stCondLst>
                                            </p:cTn>
                                            <p:tgtEl>
                                              <p:spTgt spid="33"/>
                                            </p:tgtEl>
                                            <p:attrNameLst>
                                              <p:attrName>style.visibility</p:attrName>
                                            </p:attrNameLst>
                                          </p:cBhvr>
                                          <p:to>
                                            <p:strVal val="hidden"/>
                                          </p:to>
                                        </p:set>
                                      </p:childTnLst>
                                    </p:cTn>
                                  </p:par>
                                  <p:par>
                                    <p:cTn id="131" presetID="8" presetClass="emph" presetSubtype="0" fill="hold" grpId="2" nodeType="withEffect">
                                      <p:stCondLst>
                                        <p:cond delay="150"/>
                                      </p:stCondLst>
                                      <p:childTnLst>
                                        <p:animRot by="5400000">
                                          <p:cBhvr>
                                            <p:cTn id="132" dur="500" fill="hold"/>
                                            <p:tgtEl>
                                              <p:spTgt spid="21"/>
                                            </p:tgtEl>
                                            <p:attrNameLst>
                                              <p:attrName>r</p:attrName>
                                            </p:attrNameLst>
                                          </p:cBhvr>
                                        </p:animRot>
                                      </p:childTnLst>
                                    </p:cTn>
                                  </p:par>
                                  <p:par>
                                    <p:cTn id="133" presetID="8" presetClass="emph" presetSubtype="0" fill="hold" nodeType="withEffect">
                                      <p:stCondLst>
                                        <p:cond delay="0"/>
                                      </p:stCondLst>
                                      <p:childTnLst>
                                        <p:animRot by="5400000">
                                          <p:cBhvr>
                                            <p:cTn id="134" dur="500" fill="hold"/>
                                            <p:tgtEl>
                                              <p:spTgt spid="19"/>
                                            </p:tgtEl>
                                            <p:attrNameLst>
                                              <p:attrName>r</p:attrName>
                                            </p:attrNameLst>
                                          </p:cBhvr>
                                        </p:animRot>
                                      </p:childTnLst>
                                    </p:cTn>
                                  </p:par>
                                  <p:par>
                                    <p:cTn id="135" presetID="8" presetClass="emph" presetSubtype="0" fill="hold" nodeType="withEffect">
                                      <p:stCondLst>
                                        <p:cond delay="0"/>
                                      </p:stCondLst>
                                      <p:childTnLst>
                                        <p:animRot by="-5400000">
                                          <p:cBhvr>
                                            <p:cTn id="136" dur="500" fill="hold"/>
                                            <p:tgtEl>
                                              <p:spTgt spid="22"/>
                                            </p:tgtEl>
                                            <p:attrNameLst>
                                              <p:attrName>r</p:attrName>
                                            </p:attrNameLst>
                                          </p:cBhvr>
                                        </p:animRot>
                                      </p:childTnLst>
                                    </p:cTn>
                                  </p:par>
                                  <p:par>
                                    <p:cTn id="137" presetID="8" presetClass="emph" presetSubtype="0" fill="hold" nodeType="withEffect">
                                      <p:stCondLst>
                                        <p:cond delay="350"/>
                                      </p:stCondLst>
                                      <p:childTnLst>
                                        <p:animRot by="-10800000">
                                          <p:cBhvr>
                                            <p:cTn id="138" dur="500" fill="hold"/>
                                            <p:tgtEl>
                                              <p:spTgt spid="23"/>
                                            </p:tgtEl>
                                            <p:attrNameLst>
                                              <p:attrName>r</p:attrName>
                                            </p:attrNameLst>
                                          </p:cBhvr>
                                        </p:animRot>
                                      </p:childTnLst>
                                    </p:cTn>
                                  </p:par>
                                  <p:par>
                                    <p:cTn id="139" presetID="8" presetClass="emph" presetSubtype="0" fill="hold" nodeType="withEffect">
                                      <p:stCondLst>
                                        <p:cond delay="0"/>
                                      </p:stCondLst>
                                      <p:childTnLst>
                                        <p:animRot by="5400000">
                                          <p:cBhvr>
                                            <p:cTn id="140" dur="500" fill="hold"/>
                                            <p:tgtEl>
                                              <p:spTgt spid="29"/>
                                            </p:tgtEl>
                                            <p:attrNameLst>
                                              <p:attrName>r</p:attrName>
                                            </p:attrNameLst>
                                          </p:cBhvr>
                                        </p:animRot>
                                      </p:childTnLst>
                                    </p:cTn>
                                  </p:par>
                                  <p:par>
                                    <p:cTn id="141" presetID="8" presetClass="emph" presetSubtype="0" fill="hold" nodeType="withEffect">
                                      <p:stCondLst>
                                        <p:cond delay="0"/>
                                      </p:stCondLst>
                                      <p:childTnLst>
                                        <p:animRot by="5400000">
                                          <p:cBhvr>
                                            <p:cTn id="142" dur="500" fill="hold"/>
                                            <p:tgtEl>
                                              <p:spTgt spid="30"/>
                                            </p:tgtEl>
                                            <p:attrNameLst>
                                              <p:attrName>r</p:attrName>
                                            </p:attrNameLst>
                                          </p:cBhvr>
                                        </p:animRot>
                                      </p:childTnLst>
                                    </p:cTn>
                                  </p:par>
                                  <p:par>
                                    <p:cTn id="143" presetID="8" presetClass="emph" presetSubtype="0" fill="hold" nodeType="withEffect">
                                      <p:stCondLst>
                                        <p:cond delay="500"/>
                                      </p:stCondLst>
                                      <p:childTnLst>
                                        <p:animRot by="-10800000">
                                          <p:cBhvr>
                                            <p:cTn id="144" dur="500" fill="hold"/>
                                            <p:tgtEl>
                                              <p:spTgt spid="31"/>
                                            </p:tgtEl>
                                            <p:attrNameLst>
                                              <p:attrName>r</p:attrName>
                                            </p:attrNameLst>
                                          </p:cBhvr>
                                        </p:animRot>
                                      </p:childTnLst>
                                    </p:cTn>
                                  </p:par>
                                  <p:par>
                                    <p:cTn id="145" presetID="8" presetClass="emph" presetSubtype="0" fill="hold" nodeType="withEffect">
                                      <p:stCondLst>
                                        <p:cond delay="150"/>
                                      </p:stCondLst>
                                      <p:childTnLst>
                                        <p:animRot by="5400000">
                                          <p:cBhvr>
                                            <p:cTn id="146" dur="500" fill="hold"/>
                                            <p:tgtEl>
                                              <p:spTgt spid="32"/>
                                            </p:tgtEl>
                                            <p:attrNameLst>
                                              <p:attrName>r</p:attrName>
                                            </p:attrNameLst>
                                          </p:cBhvr>
                                        </p:animRot>
                                      </p:childTnLst>
                                    </p:cTn>
                                  </p:par>
                                  <p:par>
                                    <p:cTn id="147" presetID="8" presetClass="emph" presetSubtype="0" fill="hold" nodeType="withEffect">
                                      <p:stCondLst>
                                        <p:cond delay="0"/>
                                      </p:stCondLst>
                                      <p:childTnLst>
                                        <p:animRot by="-5400000">
                                          <p:cBhvr>
                                            <p:cTn id="148" dur="500" fill="hold"/>
                                            <p:tgtEl>
                                              <p:spTgt spid="34"/>
                                            </p:tgtEl>
                                            <p:attrNameLst>
                                              <p:attrName>r</p:attrName>
                                            </p:attrNameLst>
                                          </p:cBhvr>
                                        </p:animRot>
                                      </p:childTnLst>
                                    </p:cTn>
                                  </p:par>
                                  <p:par>
                                    <p:cTn id="149" presetID="8" presetClass="emph" presetSubtype="0" fill="hold" nodeType="withEffect">
                                      <p:stCondLst>
                                        <p:cond delay="0"/>
                                      </p:stCondLst>
                                      <p:childTnLst>
                                        <p:animRot by="5400000">
                                          <p:cBhvr>
                                            <p:cTn id="150" dur="500" fill="hold"/>
                                            <p:tgtEl>
                                              <p:spTgt spid="36"/>
                                            </p:tgtEl>
                                            <p:attrNameLst>
                                              <p:attrName>r</p:attrName>
                                            </p:attrNameLst>
                                          </p:cBhvr>
                                        </p:animRot>
                                      </p:childTnLst>
                                    </p:cTn>
                                  </p:par>
                                  <p:par>
                                    <p:cTn id="151" presetID="8" presetClass="emph" presetSubtype="0" fill="hold" nodeType="withEffect">
                                      <p:stCondLst>
                                        <p:cond delay="150"/>
                                      </p:stCondLst>
                                      <p:childTnLst>
                                        <p:animRot by="-10800000">
                                          <p:cBhvr>
                                            <p:cTn id="152" dur="500" fill="hold"/>
                                            <p:tgtEl>
                                              <p:spTgt spid="41"/>
                                            </p:tgtEl>
                                            <p:attrNameLst>
                                              <p:attrName>r</p:attrName>
                                            </p:attrNameLst>
                                          </p:cBhvr>
                                        </p:animRot>
                                      </p:childTnLst>
                                    </p:cTn>
                                  </p:par>
                                  <p:par>
                                    <p:cTn id="153" presetID="8" presetClass="emph" presetSubtype="0" fill="hold" nodeType="withEffect">
                                      <p:stCondLst>
                                        <p:cond delay="500"/>
                                      </p:stCondLst>
                                      <p:childTnLst>
                                        <p:animRot by="-5400000">
                                          <p:cBhvr>
                                            <p:cTn id="154" dur="500" fill="hold"/>
                                            <p:tgtEl>
                                              <p:spTgt spid="39"/>
                                            </p:tgtEl>
                                            <p:attrNameLst>
                                              <p:attrName>r</p:attrName>
                                            </p:attrNameLst>
                                          </p:cBhvr>
                                        </p:animRot>
                                      </p:childTnLst>
                                    </p:cTn>
                                  </p:par>
                                  <p:par>
                                    <p:cTn id="155" presetID="8" presetClass="emph" presetSubtype="0" fill="hold" nodeType="withEffect">
                                      <p:stCondLst>
                                        <p:cond delay="0"/>
                                      </p:stCondLst>
                                      <p:childTnLst>
                                        <p:animRot by="5400000">
                                          <p:cBhvr>
                                            <p:cTn id="156" dur="500" fill="hold"/>
                                            <p:tgtEl>
                                              <p:spTgt spid="43"/>
                                            </p:tgtEl>
                                            <p:attrNameLst>
                                              <p:attrName>r</p:attrName>
                                            </p:attrNameLst>
                                          </p:cBhvr>
                                        </p:animRot>
                                      </p:childTnLst>
                                    </p:cTn>
                                  </p:par>
                                  <p:par>
                                    <p:cTn id="157" presetID="8" presetClass="emph" presetSubtype="0" fill="hold" grpId="1" nodeType="withEffect">
                                      <p:stCondLst>
                                        <p:cond delay="350"/>
                                      </p:stCondLst>
                                      <p:childTnLst>
                                        <p:animRot by="-10800000">
                                          <p:cBhvr>
                                            <p:cTn id="158" dur="5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3" grpId="0"/>
          <p:bldP spid="33" grpId="1"/>
          <p:bldP spid="44"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6F5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B66ED-666D-0FE3-C805-7442D1B3DCAB}"/>
              </a:ext>
            </a:extLst>
          </p:cNvPr>
          <p:cNvSpPr txBox="1"/>
          <p:nvPr/>
        </p:nvSpPr>
        <p:spPr>
          <a:xfrm>
            <a:off x="669011" y="2020223"/>
            <a:ext cx="5140962" cy="258532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568693"/>
                </a:solidFill>
                <a:effectLst/>
                <a:uLnTx/>
                <a:uFillTx/>
                <a:latin typeface="Calibri" panose="020F0502020204030204" pitchFamily="34" charset="0"/>
                <a:ea typeface="+mn-ea"/>
                <a:cs typeface="Calibri" panose="020F0502020204030204" pitchFamily="34" charset="0"/>
              </a:rPr>
              <a:t>Engines of Change; Ripples of Impact</a:t>
            </a:r>
          </a:p>
        </p:txBody>
      </p:sp>
      <p:sp>
        <p:nvSpPr>
          <p:cNvPr id="6" name="Rectangle: Rounded Corners 5">
            <a:extLst>
              <a:ext uri="{FF2B5EF4-FFF2-40B4-BE49-F238E27FC236}">
                <a16:creationId xmlns:a16="http://schemas.microsoft.com/office/drawing/2014/main" id="{DE40A1D1-2483-265C-A6E3-78A764F2AEF5}"/>
              </a:ext>
            </a:extLst>
          </p:cNvPr>
          <p:cNvSpPr/>
          <p:nvPr/>
        </p:nvSpPr>
        <p:spPr bwMode="auto">
          <a:xfrm>
            <a:off x="2600862" y="1320799"/>
            <a:ext cx="1277258" cy="522515"/>
          </a:xfrm>
          <a:prstGeom prst="roundRect">
            <a:avLst/>
          </a:prstGeom>
          <a:solidFill>
            <a:schemeClr val="tx1"/>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PART 3</a:t>
            </a:r>
          </a:p>
        </p:txBody>
      </p:sp>
      <p:pic>
        <p:nvPicPr>
          <p:cNvPr id="2" name="Picture 1" descr="A cartoon of a steam engine&#10;&#10;Description automatically generated">
            <a:extLst>
              <a:ext uri="{FF2B5EF4-FFF2-40B4-BE49-F238E27FC236}">
                <a16:creationId xmlns:a16="http://schemas.microsoft.com/office/drawing/2014/main" id="{3A0521BB-34E9-6863-93C5-A3FE7E2A5AF8}"/>
              </a:ext>
            </a:extLst>
          </p:cNvPr>
          <p:cNvPicPr>
            <a:picLocks noChangeAspect="1"/>
          </p:cNvPicPr>
          <p:nvPr/>
        </p:nvPicPr>
        <p:blipFill rotWithShape="1">
          <a:blip r:embed="rId3"/>
          <a:srcRect t="-1" b="471"/>
          <a:stretch/>
        </p:blipFill>
        <p:spPr>
          <a:xfrm>
            <a:off x="5809973" y="0"/>
            <a:ext cx="5017683" cy="7130876"/>
          </a:xfrm>
          <a:prstGeom prst="rect">
            <a:avLst/>
          </a:prstGeom>
        </p:spPr>
      </p:pic>
    </p:spTree>
    <p:extLst>
      <p:ext uri="{BB962C8B-B14F-4D97-AF65-F5344CB8AC3E}">
        <p14:creationId xmlns:p14="http://schemas.microsoft.com/office/powerpoint/2010/main" val="1785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0AED3F-A77E-8687-6504-6EAB4B10E438}"/>
              </a:ext>
            </a:extLst>
          </p:cNvPr>
          <p:cNvSpPr txBox="1"/>
          <p:nvPr/>
        </p:nvSpPr>
        <p:spPr>
          <a:xfrm>
            <a:off x="609601" y="2320019"/>
            <a:ext cx="10972798" cy="1323439"/>
          </a:xfrm>
          <a:prstGeom prst="rect">
            <a:avLst/>
          </a:prstGeom>
          <a:noFill/>
        </p:spPr>
        <p:txBody>
          <a:bodyPr wrap="square" rtlCol="0">
            <a:spAutoFit/>
          </a:bodyPr>
          <a:lstStyle/>
          <a:p>
            <a:pPr algn="ctr"/>
            <a:r>
              <a:rPr lang="en-US" sz="8000" dirty="0">
                <a:latin typeface="Calibri" panose="020F0502020204030204" pitchFamily="34" charset="0"/>
                <a:ea typeface="Calibri" panose="020F0502020204030204" pitchFamily="34" charset="0"/>
                <a:cs typeface="Calibri" panose="020F0502020204030204" pitchFamily="34" charset="0"/>
              </a:rPr>
              <a:t>What is </a:t>
            </a:r>
            <a:r>
              <a:rPr lang="en-US" sz="8000" b="1" dirty="0">
                <a:solidFill>
                  <a:srgbClr val="BF2703"/>
                </a:solidFill>
                <a:latin typeface="Calibri" panose="020F0502020204030204" pitchFamily="34" charset="0"/>
                <a:ea typeface="Calibri" panose="020F0502020204030204" pitchFamily="34" charset="0"/>
                <a:cs typeface="Calibri" panose="020F0502020204030204" pitchFamily="34" charset="0"/>
              </a:rPr>
              <a:t>Intelligence</a:t>
            </a:r>
            <a:r>
              <a:rPr lang="en-US" sz="80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09674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E3CC715-F316-4FFF-A2F1-C76AF6E0B831}"/>
              </a:ext>
            </a:extLst>
          </p:cNvPr>
          <p:cNvCxnSpPr>
            <a:cxnSpLocks/>
            <a:endCxn id="4" idx="4"/>
          </p:cNvCxnSpPr>
          <p:nvPr/>
        </p:nvCxnSpPr>
        <p:spPr bwMode="auto">
          <a:xfrm>
            <a:off x="6096000" y="492163"/>
            <a:ext cx="1" cy="6154297"/>
          </a:xfrm>
          <a:prstGeom prst="line">
            <a:avLst/>
          </a:prstGeom>
          <a:solidFill>
            <a:schemeClr val="accent1"/>
          </a:solidFill>
          <a:ln w="38100" cap="flat" cmpd="sng" algn="ctr">
            <a:solidFill>
              <a:schemeClr val="bg1"/>
            </a:solidFill>
            <a:prstDash val="solid"/>
            <a:miter lim="800000"/>
            <a:headEnd type="none" w="med" len="med"/>
            <a:tailEnd type="none" w="med" len="med"/>
          </a:ln>
          <a:effectLst/>
        </p:spPr>
      </p:cxnSp>
      <p:sp>
        <p:nvSpPr>
          <p:cNvPr id="4" name="Oval 3">
            <a:extLst>
              <a:ext uri="{FF2B5EF4-FFF2-40B4-BE49-F238E27FC236}">
                <a16:creationId xmlns:a16="http://schemas.microsoft.com/office/drawing/2014/main" id="{BBF4ABD0-E9DE-38D5-C29A-E7D4E182EB63}"/>
              </a:ext>
            </a:extLst>
          </p:cNvPr>
          <p:cNvSpPr/>
          <p:nvPr/>
        </p:nvSpPr>
        <p:spPr bwMode="auto">
          <a:xfrm>
            <a:off x="511792" y="492163"/>
            <a:ext cx="11168417" cy="6154297"/>
          </a:xfrm>
          <a:prstGeom prst="ellipse">
            <a:avLst/>
          </a:prstGeom>
          <a:noFill/>
          <a:ln w="76200" cap="flat" cmpd="sng" algn="ctr">
            <a:solidFill>
              <a:srgbClr val="CC33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Tahoma" charset="0"/>
              <a:ea typeface="+mn-ea"/>
              <a:cs typeface="+mn-cs"/>
            </a:endParaRPr>
          </a:p>
        </p:txBody>
      </p:sp>
      <p:sp>
        <p:nvSpPr>
          <p:cNvPr id="2" name="mask">
            <a:extLst>
              <a:ext uri="{FF2B5EF4-FFF2-40B4-BE49-F238E27FC236}">
                <a16:creationId xmlns:a16="http://schemas.microsoft.com/office/drawing/2014/main" id="{CC329937-96C4-E1A0-6259-147990DC009A}"/>
              </a:ext>
            </a:extLst>
          </p:cNvPr>
          <p:cNvSpPr/>
          <p:nvPr/>
        </p:nvSpPr>
        <p:spPr>
          <a:xfrm>
            <a:off x="5848350" y="1924051"/>
            <a:ext cx="423186" cy="5270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1CEBEDB-71B5-4722-B235-C01CE4633698}"/>
              </a:ext>
            </a:extLst>
          </p:cNvPr>
          <p:cNvSpPr txBox="1"/>
          <p:nvPr/>
        </p:nvSpPr>
        <p:spPr>
          <a:xfrm>
            <a:off x="2222344" y="1557202"/>
            <a:ext cx="7747314" cy="1107996"/>
          </a:xfrm>
          <a:prstGeom prst="rect">
            <a:avLst/>
          </a:prstGeom>
          <a:solidFill>
            <a:srgbClr val="FFFFFF"/>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300" normalizeH="0" baseline="0" noProof="0" dirty="0">
                <a:ln>
                  <a:noFill/>
                </a:ln>
                <a:solidFill>
                  <a:schemeClr val="bg1"/>
                </a:solidFill>
                <a:effectLst/>
                <a:uLnTx/>
                <a:uFillTx/>
                <a:latin typeface="Calibri Light" panose="020F0302020204030204" pitchFamily="34" charset="0"/>
                <a:ea typeface="+mn-ea"/>
                <a:cs typeface="+mn-cs"/>
              </a:rPr>
              <a:t>artificial intelligence</a:t>
            </a:r>
          </a:p>
        </p:txBody>
      </p:sp>
      <p:sp>
        <p:nvSpPr>
          <p:cNvPr id="9" name="TextBox 8">
            <a:extLst>
              <a:ext uri="{FF2B5EF4-FFF2-40B4-BE49-F238E27FC236}">
                <a16:creationId xmlns:a16="http://schemas.microsoft.com/office/drawing/2014/main" id="{ED9F9002-9993-4D55-BA7E-55D7910D5095}"/>
              </a:ext>
            </a:extLst>
          </p:cNvPr>
          <p:cNvSpPr txBox="1"/>
          <p:nvPr/>
        </p:nvSpPr>
        <p:spPr>
          <a:xfrm>
            <a:off x="3008058" y="3075057"/>
            <a:ext cx="1279838"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libri "/>
                <a:ea typeface="+mn-ea"/>
                <a:cs typeface="+mn-cs"/>
              </a:rPr>
              <a:t>weak</a:t>
            </a:r>
          </a:p>
        </p:txBody>
      </p:sp>
      <p:sp>
        <p:nvSpPr>
          <p:cNvPr id="10" name="TextBox 9">
            <a:extLst>
              <a:ext uri="{FF2B5EF4-FFF2-40B4-BE49-F238E27FC236}">
                <a16:creationId xmlns:a16="http://schemas.microsoft.com/office/drawing/2014/main" id="{2D578817-DD3B-4C7A-B4ED-EC2DBBA6AF65}"/>
              </a:ext>
            </a:extLst>
          </p:cNvPr>
          <p:cNvSpPr txBox="1"/>
          <p:nvPr/>
        </p:nvSpPr>
        <p:spPr>
          <a:xfrm>
            <a:off x="7625084" y="3075057"/>
            <a:ext cx="1504322"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libri "/>
                <a:ea typeface="+mn-ea"/>
                <a:cs typeface="+mn-cs"/>
              </a:rPr>
              <a:t>strong</a:t>
            </a:r>
          </a:p>
        </p:txBody>
      </p:sp>
      <p:sp>
        <p:nvSpPr>
          <p:cNvPr id="16" name="Freeform: Shape 15">
            <a:extLst>
              <a:ext uri="{FF2B5EF4-FFF2-40B4-BE49-F238E27FC236}">
                <a16:creationId xmlns:a16="http://schemas.microsoft.com/office/drawing/2014/main" id="{F0E8D777-50A1-41D5-A6B6-2FF29E47A185}"/>
              </a:ext>
            </a:extLst>
          </p:cNvPr>
          <p:cNvSpPr/>
          <p:nvPr/>
        </p:nvSpPr>
        <p:spPr bwMode="auto">
          <a:xfrm>
            <a:off x="7704921" y="2976807"/>
            <a:ext cx="1266074" cy="928049"/>
          </a:xfrm>
          <a:custGeom>
            <a:avLst/>
            <a:gdLst>
              <a:gd name="connsiteX0" fmla="*/ 0 w 1419367"/>
              <a:gd name="connsiteY0" fmla="*/ 0 h 1910687"/>
              <a:gd name="connsiteX1" fmla="*/ 1419367 w 1419367"/>
              <a:gd name="connsiteY1" fmla="*/ 1910687 h 1910687"/>
            </a:gdLst>
            <a:ahLst/>
            <a:cxnLst>
              <a:cxn ang="0">
                <a:pos x="connsiteX0" y="connsiteY0"/>
              </a:cxn>
              <a:cxn ang="0">
                <a:pos x="connsiteX1" y="connsiteY1"/>
              </a:cxn>
            </a:cxnLst>
            <a:rect l="l" t="t" r="r" b="b"/>
            <a:pathLst>
              <a:path w="1419367" h="1910687">
                <a:moveTo>
                  <a:pt x="0" y="0"/>
                </a:moveTo>
                <a:cubicBezTo>
                  <a:pt x="577755" y="748352"/>
                  <a:pt x="1155510" y="1496705"/>
                  <a:pt x="1419367" y="1910687"/>
                </a:cubicBezTo>
              </a:path>
            </a:pathLst>
          </a:custGeom>
          <a:noFill/>
          <a:ln w="101600" cap="rnd"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17" name="Freeform: Shape 16">
            <a:extLst>
              <a:ext uri="{FF2B5EF4-FFF2-40B4-BE49-F238E27FC236}">
                <a16:creationId xmlns:a16="http://schemas.microsoft.com/office/drawing/2014/main" id="{8CA023E2-6B0D-42C4-AD53-2AFBF2100E40}"/>
              </a:ext>
            </a:extLst>
          </p:cNvPr>
          <p:cNvSpPr/>
          <p:nvPr/>
        </p:nvSpPr>
        <p:spPr bwMode="auto">
          <a:xfrm flipV="1">
            <a:off x="7625084" y="2976805"/>
            <a:ext cx="1345892" cy="928050"/>
          </a:xfrm>
          <a:custGeom>
            <a:avLst/>
            <a:gdLst>
              <a:gd name="connsiteX0" fmla="*/ 0 w 1419367"/>
              <a:gd name="connsiteY0" fmla="*/ 0 h 1910687"/>
              <a:gd name="connsiteX1" fmla="*/ 1419367 w 1419367"/>
              <a:gd name="connsiteY1" fmla="*/ 1910687 h 1910687"/>
            </a:gdLst>
            <a:ahLst/>
            <a:cxnLst>
              <a:cxn ang="0">
                <a:pos x="connsiteX0" y="connsiteY0"/>
              </a:cxn>
              <a:cxn ang="0">
                <a:pos x="connsiteX1" y="connsiteY1"/>
              </a:cxn>
            </a:cxnLst>
            <a:rect l="l" t="t" r="r" b="b"/>
            <a:pathLst>
              <a:path w="1419367" h="1910687">
                <a:moveTo>
                  <a:pt x="0" y="0"/>
                </a:moveTo>
                <a:cubicBezTo>
                  <a:pt x="577755" y="748352"/>
                  <a:pt x="1155510" y="1496705"/>
                  <a:pt x="1419367" y="1910687"/>
                </a:cubicBezTo>
              </a:path>
            </a:pathLst>
          </a:custGeom>
          <a:noFill/>
          <a:ln w="101600" cap="rnd"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18" name="TextBox 17">
            <a:extLst>
              <a:ext uri="{FF2B5EF4-FFF2-40B4-BE49-F238E27FC236}">
                <a16:creationId xmlns:a16="http://schemas.microsoft.com/office/drawing/2014/main" id="{77FD71DF-41ED-4BEF-B914-B7E9BF7D13C8}"/>
              </a:ext>
            </a:extLst>
          </p:cNvPr>
          <p:cNvSpPr txBox="1"/>
          <p:nvPr/>
        </p:nvSpPr>
        <p:spPr>
          <a:xfrm>
            <a:off x="3072338" y="3672134"/>
            <a:ext cx="1151277" cy="221599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chemeClr val="bg1"/>
                </a:solidFill>
                <a:effectLst/>
                <a:uLnTx/>
                <a:uFillTx/>
                <a:latin typeface="Tahoma" charset="0"/>
                <a:ea typeface="+mn-ea"/>
                <a:cs typeface="+mn-cs"/>
              </a:rPr>
              <a:t>1</a:t>
            </a:r>
          </a:p>
        </p:txBody>
      </p:sp>
      <p:sp>
        <p:nvSpPr>
          <p:cNvPr id="19" name="TextBox 18">
            <a:extLst>
              <a:ext uri="{FF2B5EF4-FFF2-40B4-BE49-F238E27FC236}">
                <a16:creationId xmlns:a16="http://schemas.microsoft.com/office/drawing/2014/main" id="{D4ED5986-4B4D-4520-9F7C-7A6813D68766}"/>
              </a:ext>
            </a:extLst>
          </p:cNvPr>
          <p:cNvSpPr txBox="1"/>
          <p:nvPr/>
        </p:nvSpPr>
        <p:spPr>
          <a:xfrm>
            <a:off x="7480204" y="3672134"/>
            <a:ext cx="1794081" cy="221599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chemeClr val="bg1"/>
                </a:solidFill>
                <a:effectLst/>
                <a:uLnTx/>
                <a:uFillTx/>
                <a:latin typeface="Tahoma" charset="0"/>
                <a:ea typeface="+mn-ea"/>
                <a:cs typeface="+mn-cs"/>
              </a:rPr>
              <a:t>∞</a:t>
            </a:r>
            <a:endParaRPr kumimoji="0" lang="en-US" sz="148100" b="0" i="0" u="none" strike="noStrike" kern="1200" cap="none" spc="0" normalizeH="0" baseline="0" noProof="0" dirty="0">
              <a:ln>
                <a:noFill/>
              </a:ln>
              <a:solidFill>
                <a:schemeClr val="bg1"/>
              </a:solidFill>
              <a:effectLst/>
              <a:uLnTx/>
              <a:uFillTx/>
              <a:latin typeface="Tahoma" charset="0"/>
              <a:ea typeface="+mn-ea"/>
              <a:cs typeface="+mn-cs"/>
            </a:endParaRPr>
          </a:p>
        </p:txBody>
      </p:sp>
      <p:sp>
        <p:nvSpPr>
          <p:cNvPr id="20" name="TextBox 19">
            <a:extLst>
              <a:ext uri="{FF2B5EF4-FFF2-40B4-BE49-F238E27FC236}">
                <a16:creationId xmlns:a16="http://schemas.microsoft.com/office/drawing/2014/main" id="{5839621F-09A2-4EF2-8943-A5DCAD534146}"/>
              </a:ext>
            </a:extLst>
          </p:cNvPr>
          <p:cNvSpPr txBox="1"/>
          <p:nvPr/>
        </p:nvSpPr>
        <p:spPr>
          <a:xfrm>
            <a:off x="8470900" y="3900320"/>
            <a:ext cx="3378613"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
                <a:ea typeface="+mn-ea"/>
                <a:cs typeface="+mn-cs"/>
              </a:rPr>
              <a:t>artificial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
                <a:ea typeface="+mn-ea"/>
                <a:cs typeface="+mn-cs"/>
              </a:rPr>
              <a:t>general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
                <a:ea typeface="+mn-ea"/>
                <a:cs typeface="+mn-cs"/>
              </a:rPr>
              <a:t>intelligence</a:t>
            </a:r>
          </a:p>
        </p:txBody>
      </p:sp>
      <p:sp>
        <p:nvSpPr>
          <p:cNvPr id="21" name="TextBox 20">
            <a:extLst>
              <a:ext uri="{FF2B5EF4-FFF2-40B4-BE49-F238E27FC236}">
                <a16:creationId xmlns:a16="http://schemas.microsoft.com/office/drawing/2014/main" id="{553AD3E8-866F-4582-809F-5EEE194F278D}"/>
              </a:ext>
            </a:extLst>
          </p:cNvPr>
          <p:cNvSpPr txBox="1"/>
          <p:nvPr/>
        </p:nvSpPr>
        <p:spPr>
          <a:xfrm>
            <a:off x="6209317" y="5675533"/>
            <a:ext cx="487255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CC3300"/>
                </a:solidFill>
                <a:effectLst>
                  <a:glow rad="114300">
                    <a:srgbClr val="FFFFFF"/>
                  </a:glow>
                </a:effectLst>
                <a:uLnTx/>
                <a:uFillTx/>
                <a:latin typeface="Arial Black" panose="020B0A04020102020204" pitchFamily="34" charset="0"/>
                <a:ea typeface="+mn-ea"/>
                <a:cs typeface="+mn-cs"/>
              </a:rPr>
              <a:t>“AI SINGULARITY”</a:t>
            </a:r>
          </a:p>
        </p:txBody>
      </p:sp>
      <p:cxnSp>
        <p:nvCxnSpPr>
          <p:cNvPr id="23" name="Straight Arrow Connector 22">
            <a:extLst>
              <a:ext uri="{FF2B5EF4-FFF2-40B4-BE49-F238E27FC236}">
                <a16:creationId xmlns:a16="http://schemas.microsoft.com/office/drawing/2014/main" id="{6FAB4337-DF26-4DAC-929B-EB75EC950768}"/>
              </a:ext>
            </a:extLst>
          </p:cNvPr>
          <p:cNvCxnSpPr>
            <a:cxnSpLocks/>
          </p:cNvCxnSpPr>
          <p:nvPr/>
        </p:nvCxnSpPr>
        <p:spPr bwMode="auto">
          <a:xfrm>
            <a:off x="8298030" y="3782943"/>
            <a:ext cx="0" cy="1892590"/>
          </a:xfrm>
          <a:prstGeom prst="straightConnector1">
            <a:avLst/>
          </a:prstGeom>
          <a:solidFill>
            <a:schemeClr val="accent1"/>
          </a:solidFill>
          <a:ln w="31750" cap="flat" cmpd="sng" algn="ctr">
            <a:solidFill>
              <a:srgbClr val="CC3300"/>
            </a:solidFill>
            <a:prstDash val="solid"/>
            <a:miter lim="800000"/>
            <a:headEnd type="none" w="med" len="med"/>
            <a:tailEnd type="triangle"/>
          </a:ln>
          <a:effectLst/>
        </p:spPr>
      </p:cxnSp>
      <p:pic>
        <p:nvPicPr>
          <p:cNvPr id="3" name="Robot" descr="Icon&#10;&#10;Description automatically generated with low confidence">
            <a:extLst>
              <a:ext uri="{FF2B5EF4-FFF2-40B4-BE49-F238E27FC236}">
                <a16:creationId xmlns:a16="http://schemas.microsoft.com/office/drawing/2014/main" id="{E5E24F0E-0FBE-4DA5-942E-9571BE8E49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45179">
            <a:off x="9461104" y="883069"/>
            <a:ext cx="3508042" cy="4134709"/>
          </a:xfrm>
          <a:prstGeom prst="rect">
            <a:avLst/>
          </a:prstGeom>
          <a:effectLst>
            <a:glow rad="101600">
              <a:schemeClr val="tx1"/>
            </a:glow>
          </a:effectLst>
        </p:spPr>
      </p:pic>
      <p:cxnSp>
        <p:nvCxnSpPr>
          <p:cNvPr id="6" name="Straight Connector 5">
            <a:extLst>
              <a:ext uri="{FF2B5EF4-FFF2-40B4-BE49-F238E27FC236}">
                <a16:creationId xmlns:a16="http://schemas.microsoft.com/office/drawing/2014/main" id="{140CFDBB-90C0-A9BF-7621-496898191B09}"/>
              </a:ext>
            </a:extLst>
          </p:cNvPr>
          <p:cNvCxnSpPr/>
          <p:nvPr/>
        </p:nvCxnSpPr>
        <p:spPr>
          <a:xfrm>
            <a:off x="10213233" y="1924051"/>
            <a:ext cx="611700" cy="86844"/>
          </a:xfrm>
          <a:prstGeom prst="line">
            <a:avLst/>
          </a:prstGeom>
          <a:ln w="127000">
            <a:solidFill>
              <a:srgbClr val="FF0000"/>
            </a:solidFill>
          </a:ln>
          <a:effectLst>
            <a:glow rad="63500">
              <a:srgbClr val="000000"/>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8E6A634-29F3-70D6-B1D0-86A1E2E83165}"/>
              </a:ext>
            </a:extLst>
          </p:cNvPr>
          <p:cNvCxnSpPr>
            <a:cxnSpLocks/>
          </p:cNvCxnSpPr>
          <p:nvPr/>
        </p:nvCxnSpPr>
        <p:spPr>
          <a:xfrm flipV="1">
            <a:off x="10976468" y="1510272"/>
            <a:ext cx="384017" cy="413779"/>
          </a:xfrm>
          <a:prstGeom prst="line">
            <a:avLst/>
          </a:prstGeom>
          <a:ln w="127000">
            <a:solidFill>
              <a:srgbClr val="FF0000"/>
            </a:solidFill>
          </a:ln>
          <a:effectLst>
            <a:glow rad="63500">
              <a:srgbClr val="000000"/>
            </a:glow>
          </a:effectLst>
        </p:spPr>
        <p:style>
          <a:lnRef idx="1">
            <a:schemeClr val="accent1"/>
          </a:lnRef>
          <a:fillRef idx="0">
            <a:schemeClr val="accent1"/>
          </a:fillRef>
          <a:effectRef idx="0">
            <a:schemeClr val="accent1"/>
          </a:effectRef>
          <a:fontRef idx="minor">
            <a:schemeClr val="tx1"/>
          </a:fontRef>
        </p:style>
      </p:cxnSp>
      <p:pic>
        <p:nvPicPr>
          <p:cNvPr id="22" name="Picture 21" descr="Icon&#10;&#10;Description automatically generated with low confidence">
            <a:extLst>
              <a:ext uri="{FF2B5EF4-FFF2-40B4-BE49-F238E27FC236}">
                <a16:creationId xmlns:a16="http://schemas.microsoft.com/office/drawing/2014/main" id="{CA797AAA-88DC-8CA5-73DD-120A01340275}"/>
              </a:ext>
            </a:extLst>
          </p:cNvPr>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t="-488"/>
          <a:stretch/>
        </p:blipFill>
        <p:spPr>
          <a:xfrm rot="20445179">
            <a:off x="10386026" y="989194"/>
            <a:ext cx="366317" cy="366317"/>
          </a:xfrm>
          <a:prstGeom prst="ellipse">
            <a:avLst/>
          </a:prstGeom>
          <a:effectLst>
            <a:glow rad="190500">
              <a:srgbClr val="FF0000">
                <a:alpha val="80000"/>
              </a:srgbClr>
            </a:glow>
          </a:effectLst>
        </p:spPr>
      </p:pic>
      <p:sp>
        <p:nvSpPr>
          <p:cNvPr id="5" name="Title 4">
            <a:extLst>
              <a:ext uri="{FF2B5EF4-FFF2-40B4-BE49-F238E27FC236}">
                <a16:creationId xmlns:a16="http://schemas.microsoft.com/office/drawing/2014/main" id="{E9455032-4CF6-2B76-3211-CF246142B18C}"/>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AI?</a:t>
            </a:r>
            <a:endParaRPr lang="en-US" dirty="0"/>
          </a:p>
        </p:txBody>
      </p:sp>
    </p:spTree>
    <p:extLst>
      <p:ext uri="{BB962C8B-B14F-4D97-AF65-F5344CB8AC3E}">
        <p14:creationId xmlns:p14="http://schemas.microsoft.com/office/powerpoint/2010/main" val="1726750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750"/>
                                        <p:tgtEl>
                                          <p:spTgt spid="23"/>
                                        </p:tgtEl>
                                      </p:cBhvr>
                                    </p:animEffect>
                                  </p:childTnLst>
                                </p:cTn>
                              </p:par>
                              <p:par>
                                <p:cTn id="31" presetID="10" presetClass="exit" presetSubtype="0" fill="hold" grpId="1" nodeType="withEffect">
                                  <p:stCondLst>
                                    <p:cond delay="0"/>
                                  </p:stCondLst>
                                  <p:childTnLst>
                                    <p:animEffect transition="out" filter="fade">
                                      <p:cBhvr>
                                        <p:cTn id="32" dur="250"/>
                                        <p:tgtEl>
                                          <p:spTgt spid="18"/>
                                        </p:tgtEl>
                                      </p:cBhvr>
                                    </p:animEffect>
                                    <p:set>
                                      <p:cBhvr>
                                        <p:cTn id="33" dur="1" fill="hold">
                                          <p:stCondLst>
                                            <p:cond delay="249"/>
                                          </p:stCondLst>
                                        </p:cTn>
                                        <p:tgtEl>
                                          <p:spTgt spid="1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50"/>
                                        <p:tgtEl>
                                          <p:spTgt spid="19"/>
                                        </p:tgtEl>
                                      </p:cBhvr>
                                    </p:animEffect>
                                    <p:set>
                                      <p:cBhvr>
                                        <p:cTn id="36" dur="1" fill="hold">
                                          <p:stCondLst>
                                            <p:cond delay="249"/>
                                          </p:stCondLst>
                                        </p:cTn>
                                        <p:tgtEl>
                                          <p:spTgt spid="19"/>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wipe(left)">
                                      <p:cBhvr>
                                        <p:cTn id="39" dur="250"/>
                                        <p:tgtEl>
                                          <p:spTgt spid="20">
                                            <p:txEl>
                                              <p:pRg st="0" end="0"/>
                                            </p:txEl>
                                          </p:spTgt>
                                        </p:tgtEl>
                                      </p:cBhvr>
                                    </p:animEffect>
                                  </p:childTnLst>
                                </p:cTn>
                              </p:par>
                              <p:par>
                                <p:cTn id="40" presetID="22" presetClass="entr" presetSubtype="8" fill="hold" nodeType="withEffect">
                                  <p:stCondLst>
                                    <p:cond delay="250"/>
                                  </p:stCondLst>
                                  <p:childTnLst>
                                    <p:set>
                                      <p:cBhvr>
                                        <p:cTn id="41" dur="1" fill="hold">
                                          <p:stCondLst>
                                            <p:cond delay="0"/>
                                          </p:stCondLst>
                                        </p:cTn>
                                        <p:tgtEl>
                                          <p:spTgt spid="20">
                                            <p:txEl>
                                              <p:pRg st="1" end="1"/>
                                            </p:txEl>
                                          </p:spTgt>
                                        </p:tgtEl>
                                        <p:attrNameLst>
                                          <p:attrName>style.visibility</p:attrName>
                                        </p:attrNameLst>
                                      </p:cBhvr>
                                      <p:to>
                                        <p:strVal val="visible"/>
                                      </p:to>
                                    </p:set>
                                    <p:animEffect transition="in" filter="wipe(left)">
                                      <p:cBhvr>
                                        <p:cTn id="42" dur="250"/>
                                        <p:tgtEl>
                                          <p:spTgt spid="20">
                                            <p:txEl>
                                              <p:pRg st="1" end="1"/>
                                            </p:txEl>
                                          </p:spTgt>
                                        </p:tgtEl>
                                      </p:cBhvr>
                                    </p:animEffect>
                                  </p:childTnLst>
                                </p:cTn>
                              </p:par>
                              <p:par>
                                <p:cTn id="43" presetID="22" presetClass="entr" presetSubtype="8" fill="hold" nodeType="withEffect">
                                  <p:stCondLst>
                                    <p:cond delay="500"/>
                                  </p:stCondLst>
                                  <p:childTnLst>
                                    <p:set>
                                      <p:cBhvr>
                                        <p:cTn id="44" dur="1" fill="hold">
                                          <p:stCondLst>
                                            <p:cond delay="0"/>
                                          </p:stCondLst>
                                        </p:cTn>
                                        <p:tgtEl>
                                          <p:spTgt spid="20">
                                            <p:txEl>
                                              <p:pRg st="2" end="2"/>
                                            </p:txEl>
                                          </p:spTgt>
                                        </p:tgtEl>
                                        <p:attrNameLst>
                                          <p:attrName>style.visibility</p:attrName>
                                        </p:attrNameLst>
                                      </p:cBhvr>
                                      <p:to>
                                        <p:strVal val="visible"/>
                                      </p:to>
                                    </p:set>
                                    <p:animEffect transition="in" filter="wipe(left)">
                                      <p:cBhvr>
                                        <p:cTn id="45" dur="250"/>
                                        <p:tgtEl>
                                          <p:spTgt spid="20">
                                            <p:txEl>
                                              <p:pRg st="2" end="2"/>
                                            </p:txEl>
                                          </p:spTgt>
                                        </p:tgtEl>
                                      </p:cBhvr>
                                    </p:animEffect>
                                  </p:childTnLst>
                                </p:cTn>
                              </p:par>
                            </p:childTnLst>
                          </p:cTn>
                        </p:par>
                        <p:par>
                          <p:cTn id="46" fill="hold">
                            <p:stCondLst>
                              <p:cond delay="750"/>
                            </p:stCondLst>
                            <p:childTnLst>
                              <p:par>
                                <p:cTn id="47" presetID="10"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2" presetClass="entr" presetSubtype="3"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1+#ppt_w/2"/>
                                          </p:val>
                                        </p:tav>
                                        <p:tav tm="100000">
                                          <p:val>
                                            <p:strVal val="#ppt_x"/>
                                          </p:val>
                                        </p:tav>
                                      </p:tavLst>
                                    </p:anim>
                                    <p:anim calcmode="lin" valueType="num">
                                      <p:cBhvr additive="base">
                                        <p:cTn id="53" dur="500" fill="hold"/>
                                        <p:tgtEl>
                                          <p:spTgt spid="3"/>
                                        </p:tgtEl>
                                        <p:attrNameLst>
                                          <p:attrName>ppt_y</p:attrName>
                                        </p:attrNameLst>
                                      </p:cBhvr>
                                      <p:tavLst>
                                        <p:tav tm="0">
                                          <p:val>
                                            <p:strVal val="0-#ppt_h/2"/>
                                          </p:val>
                                        </p:tav>
                                        <p:tav tm="100000">
                                          <p:val>
                                            <p:strVal val="#ppt_y"/>
                                          </p:val>
                                        </p:tav>
                                      </p:tavLst>
                                    </p:anim>
                                  </p:childTnLst>
                                </p:cTn>
                              </p:par>
                            </p:childTnLst>
                          </p:cTn>
                        </p:par>
                        <p:par>
                          <p:cTn id="54" fill="hold">
                            <p:stCondLst>
                              <p:cond delay="1250"/>
                            </p:stCondLst>
                            <p:childTnLst>
                              <p:par>
                                <p:cTn id="55" presetID="22" presetClass="entr" presetSubtype="8" fill="hold" nodeType="afterEffect">
                                  <p:stCondLst>
                                    <p:cond delay="20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150"/>
                                        <p:tgtEl>
                                          <p:spTgt spid="11"/>
                                        </p:tgtEl>
                                      </p:cBhvr>
                                    </p:animEffect>
                                  </p:childTnLst>
                                </p:cTn>
                              </p:par>
                            </p:childTnLst>
                          </p:cTn>
                        </p:par>
                        <p:par>
                          <p:cTn id="58" fill="hold">
                            <p:stCondLst>
                              <p:cond delay="1600"/>
                            </p:stCondLst>
                            <p:childTnLst>
                              <p:par>
                                <p:cTn id="59" presetID="22" presetClass="entr" presetSubtype="2"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right)">
                                      <p:cBhvr>
                                        <p:cTn id="61" dur="150"/>
                                        <p:tgtEl>
                                          <p:spTgt spid="6"/>
                                        </p:tgtEl>
                                      </p:cBhvr>
                                    </p:animEffect>
                                  </p:childTnLst>
                                </p:cTn>
                              </p:par>
                            </p:childTnLst>
                          </p:cTn>
                        </p:par>
                        <p:par>
                          <p:cTn id="62" fill="hold">
                            <p:stCondLst>
                              <p:cond delay="1750"/>
                            </p:stCondLst>
                            <p:childTnLst>
                              <p:par>
                                <p:cTn id="63" presetID="6" presetClass="entr" presetSubtype="32"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circle(out)">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250"/>
                                        <p:tgtEl>
                                          <p:spTgt spid="23"/>
                                        </p:tgtEl>
                                      </p:cBhvr>
                                    </p:animEffect>
                                    <p:set>
                                      <p:cBhvr>
                                        <p:cTn id="70" dur="1" fill="hold">
                                          <p:stCondLst>
                                            <p:cond delay="249"/>
                                          </p:stCondLst>
                                        </p:cTn>
                                        <p:tgtEl>
                                          <p:spTgt spid="23"/>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50"/>
                                        <p:tgtEl>
                                          <p:spTgt spid="20">
                                            <p:txEl>
                                              <p:pRg st="0" end="0"/>
                                            </p:txEl>
                                          </p:spTgt>
                                        </p:tgtEl>
                                      </p:cBhvr>
                                    </p:animEffect>
                                    <p:set>
                                      <p:cBhvr>
                                        <p:cTn id="73" dur="1" fill="hold">
                                          <p:stCondLst>
                                            <p:cond delay="249"/>
                                          </p:stCondLst>
                                        </p:cTn>
                                        <p:tgtEl>
                                          <p:spTgt spid="20">
                                            <p:txEl>
                                              <p:pRg st="0" end="0"/>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50"/>
                                        <p:tgtEl>
                                          <p:spTgt spid="20">
                                            <p:txEl>
                                              <p:pRg st="1" end="1"/>
                                            </p:txEl>
                                          </p:spTgt>
                                        </p:tgtEl>
                                      </p:cBhvr>
                                    </p:animEffect>
                                    <p:set>
                                      <p:cBhvr>
                                        <p:cTn id="76" dur="1" fill="hold">
                                          <p:stCondLst>
                                            <p:cond delay="249"/>
                                          </p:stCondLst>
                                        </p:cTn>
                                        <p:tgtEl>
                                          <p:spTgt spid="20">
                                            <p:txEl>
                                              <p:pRg st="1" end="1"/>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50"/>
                                        <p:tgtEl>
                                          <p:spTgt spid="20">
                                            <p:txEl>
                                              <p:pRg st="2" end="2"/>
                                            </p:txEl>
                                          </p:spTgt>
                                        </p:tgtEl>
                                      </p:cBhvr>
                                    </p:animEffect>
                                    <p:set>
                                      <p:cBhvr>
                                        <p:cTn id="79" dur="1" fill="hold">
                                          <p:stCondLst>
                                            <p:cond delay="249"/>
                                          </p:stCondLst>
                                        </p:cTn>
                                        <p:tgtEl>
                                          <p:spTgt spid="20">
                                            <p:txEl>
                                              <p:pRg st="2" end="2"/>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50"/>
                                        <p:tgtEl>
                                          <p:spTgt spid="21"/>
                                        </p:tgtEl>
                                      </p:cBhvr>
                                    </p:animEffect>
                                    <p:set>
                                      <p:cBhvr>
                                        <p:cTn id="82" dur="1" fill="hold">
                                          <p:stCondLst>
                                            <p:cond delay="249"/>
                                          </p:stCondLst>
                                        </p:cTn>
                                        <p:tgtEl>
                                          <p:spTgt spid="21"/>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3"/>
                                        </p:tgtEl>
                                        <p:attrNameLst>
                                          <p:attrName>ppt_x</p:attrName>
                                        </p:attrNameLst>
                                      </p:cBhvr>
                                      <p:tavLst>
                                        <p:tav tm="0">
                                          <p:val>
                                            <p:strVal val="ppt_x"/>
                                          </p:val>
                                        </p:tav>
                                        <p:tav tm="100000">
                                          <p:val>
                                            <p:strVal val="ppt_x"/>
                                          </p:val>
                                        </p:tav>
                                      </p:tavLst>
                                    </p:anim>
                                    <p:anim calcmode="lin" valueType="num">
                                      <p:cBhvr additive="base">
                                        <p:cTn id="85" dur="500"/>
                                        <p:tgtEl>
                                          <p:spTgt spid="3"/>
                                        </p:tgtEl>
                                        <p:attrNameLst>
                                          <p:attrName>ppt_y</p:attrName>
                                        </p:attrNameLst>
                                      </p:cBhvr>
                                      <p:tavLst>
                                        <p:tav tm="0">
                                          <p:val>
                                            <p:strVal val="ppt_y"/>
                                          </p:val>
                                        </p:tav>
                                        <p:tav tm="100000">
                                          <p:val>
                                            <p:strVal val="1+ppt_h/2"/>
                                          </p:val>
                                        </p:tav>
                                      </p:tavLst>
                                    </p:anim>
                                    <p:set>
                                      <p:cBhvr>
                                        <p:cTn id="86" dur="1" fill="hold">
                                          <p:stCondLst>
                                            <p:cond delay="499"/>
                                          </p:stCondLst>
                                        </p:cTn>
                                        <p:tgtEl>
                                          <p:spTgt spid="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
                                        <p:tgtEl>
                                          <p:spTgt spid="11"/>
                                        </p:tgtEl>
                                      </p:cBhvr>
                                    </p:animEffect>
                                    <p:set>
                                      <p:cBhvr>
                                        <p:cTn id="89" dur="1" fill="hold">
                                          <p:stCondLst>
                                            <p:cond delay="99"/>
                                          </p:stCondLst>
                                        </p:cTn>
                                        <p:tgtEl>
                                          <p:spTgt spid="1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
                                        <p:tgtEl>
                                          <p:spTgt spid="6"/>
                                        </p:tgtEl>
                                      </p:cBhvr>
                                    </p:animEffect>
                                    <p:set>
                                      <p:cBhvr>
                                        <p:cTn id="92" dur="1" fill="hold">
                                          <p:stCondLst>
                                            <p:cond delay="99"/>
                                          </p:stCondLst>
                                        </p:cTn>
                                        <p:tgtEl>
                                          <p:spTgt spid="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
                                        <p:tgtEl>
                                          <p:spTgt spid="22"/>
                                        </p:tgtEl>
                                      </p:cBhvr>
                                    </p:animEffect>
                                    <p:set>
                                      <p:cBhvr>
                                        <p:cTn id="95" dur="1" fill="hold">
                                          <p:stCondLst>
                                            <p:cond delay="99"/>
                                          </p:stCondLst>
                                        </p:cTn>
                                        <p:tgtEl>
                                          <p:spTgt spid="22"/>
                                        </p:tgtEl>
                                        <p:attrNameLst>
                                          <p:attrName>style.visibility</p:attrName>
                                        </p:attrNameLst>
                                      </p:cBhvr>
                                      <p:to>
                                        <p:strVal val="hidden"/>
                                      </p:to>
                                    </p:set>
                                  </p:childTnLst>
                                </p:cTn>
                              </p:par>
                              <p:par>
                                <p:cTn id="96" presetID="8" presetClass="emph" presetSubtype="0" fill="hold" nodeType="withEffect">
                                  <p:stCondLst>
                                    <p:cond delay="0"/>
                                  </p:stCondLst>
                                  <p:childTnLst>
                                    <p:animRot by="21600000">
                                      <p:cBhvr>
                                        <p:cTn id="97" dur="500" fill="hold"/>
                                        <p:tgtEl>
                                          <p:spTgt spid="3"/>
                                        </p:tgtEl>
                                        <p:attrNameLst>
                                          <p:attrName>r</p:attrName>
                                        </p:attrNameLst>
                                      </p:cBhvr>
                                    </p:animRo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wipe(left)">
                                      <p:cBhvr>
                                        <p:cTn id="101" dur="150"/>
                                        <p:tgtEl>
                                          <p:spTgt spid="16"/>
                                        </p:tgtEl>
                                      </p:cBhvr>
                                    </p:animEffect>
                                  </p:childTnLst>
                                </p:cTn>
                              </p:par>
                            </p:childTnLst>
                          </p:cTn>
                        </p:par>
                        <p:par>
                          <p:cTn id="102" fill="hold">
                            <p:stCondLst>
                              <p:cond delay="650"/>
                            </p:stCondLst>
                            <p:childTnLst>
                              <p:par>
                                <p:cTn id="103" presetID="22" presetClass="entr" presetSubtype="8" fill="hold" grpId="0" nodeType="after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wipe(left)">
                                      <p:cBhvr>
                                        <p:cTn id="105" dur="1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animBg="1"/>
      <p:bldP spid="17" grpId="0" animBg="1"/>
      <p:bldP spid="18" grpId="0"/>
      <p:bldP spid="18" grpId="1"/>
      <p:bldP spid="19" grpId="0"/>
      <p:bldP spid="19" grpId="1"/>
      <p:bldP spid="20" grpId="0" build="allAtOnce"/>
      <p:bldP spid="21" grpId="0"/>
      <p:bldP spid="21"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0BD9D91-361B-EA52-73A0-4BC83C6380D1}"/>
              </a:ext>
            </a:extLst>
          </p:cNvPr>
          <p:cNvGrpSpPr/>
          <p:nvPr/>
        </p:nvGrpSpPr>
        <p:grpSpPr>
          <a:xfrm>
            <a:off x="8979268" y="1614714"/>
            <a:ext cx="4257761" cy="3628571"/>
            <a:chOff x="-82011" y="1614714"/>
            <a:chExt cx="4257761" cy="3628571"/>
          </a:xfrm>
        </p:grpSpPr>
        <p:sp>
          <p:nvSpPr>
            <p:cNvPr id="13" name="Arrow: Right 12">
              <a:extLst>
                <a:ext uri="{FF2B5EF4-FFF2-40B4-BE49-F238E27FC236}">
                  <a16:creationId xmlns:a16="http://schemas.microsoft.com/office/drawing/2014/main" id="{061C8A02-7CAF-971B-EC7D-2BB98A7D6E00}"/>
                </a:ext>
              </a:extLst>
            </p:cNvPr>
            <p:cNvSpPr/>
            <p:nvPr/>
          </p:nvSpPr>
          <p:spPr bwMode="auto">
            <a:xfrm>
              <a:off x="-82011" y="1614714"/>
              <a:ext cx="4257761" cy="3628571"/>
            </a:xfrm>
            <a:prstGeom prst="rightArrow">
              <a:avLst/>
            </a:prstGeom>
            <a:solidFill>
              <a:schemeClr val="accent2"/>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4" name="Picture 8">
              <a:extLst>
                <a:ext uri="{FF2B5EF4-FFF2-40B4-BE49-F238E27FC236}">
                  <a16:creationId xmlns:a16="http://schemas.microsoft.com/office/drawing/2014/main" id="{66F438C8-B918-A96F-B98C-8FE315EA61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244" y="2856665"/>
              <a:ext cx="2093107" cy="114466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a:extLst>
              <a:ext uri="{FF2B5EF4-FFF2-40B4-BE49-F238E27FC236}">
                <a16:creationId xmlns:a16="http://schemas.microsoft.com/office/drawing/2014/main" id="{44C325C4-7EF6-7ED5-5187-0C2A04AD91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12732" y="1266549"/>
            <a:ext cx="5766536" cy="43249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“Chinese Room”</a:t>
            </a:r>
          </a:p>
        </p:txBody>
      </p:sp>
      <p:sp>
        <p:nvSpPr>
          <p:cNvPr id="8" name="TextBox 7">
            <a:extLst>
              <a:ext uri="{FF2B5EF4-FFF2-40B4-BE49-F238E27FC236}">
                <a16:creationId xmlns:a16="http://schemas.microsoft.com/office/drawing/2014/main" id="{343FD36C-8227-F016-9A33-DD647B38D90F}"/>
              </a:ext>
            </a:extLst>
          </p:cNvPr>
          <p:cNvSpPr txBox="1"/>
          <p:nvPr/>
        </p:nvSpPr>
        <p:spPr>
          <a:xfrm>
            <a:off x="5942154" y="5591451"/>
            <a:ext cx="3288931" cy="584775"/>
          </a:xfrm>
          <a:prstGeom prst="rect">
            <a:avLst/>
          </a:prstGeom>
          <a:noFill/>
        </p:spPr>
        <p:txBody>
          <a:bodyPr wrap="square">
            <a:spAutoFit/>
          </a:bodyPr>
          <a:lstStyle/>
          <a:p>
            <a:r>
              <a:rPr lang="en-US" sz="3200" b="0" i="0" u="none" strike="noStrike" baseline="0" dirty="0">
                <a:solidFill>
                  <a:srgbClr val="1B1B21"/>
                </a:solidFill>
                <a:latin typeface="SourceSerifVariable-Roman"/>
              </a:rPr>
              <a:t>John Searle, 1980</a:t>
            </a:r>
            <a:endParaRPr lang="en-US" dirty="0"/>
          </a:p>
        </p:txBody>
      </p:sp>
      <p:grpSp>
        <p:nvGrpSpPr>
          <p:cNvPr id="11" name="Group 10">
            <a:extLst>
              <a:ext uri="{FF2B5EF4-FFF2-40B4-BE49-F238E27FC236}">
                <a16:creationId xmlns:a16="http://schemas.microsoft.com/office/drawing/2014/main" id="{8D80394F-9F18-EE39-1BBE-84AFF8F4FA5A}"/>
              </a:ext>
            </a:extLst>
          </p:cNvPr>
          <p:cNvGrpSpPr/>
          <p:nvPr/>
        </p:nvGrpSpPr>
        <p:grpSpPr>
          <a:xfrm>
            <a:off x="-82011" y="1614714"/>
            <a:ext cx="4257761" cy="3628571"/>
            <a:chOff x="-82011" y="1614714"/>
            <a:chExt cx="4257761" cy="3628571"/>
          </a:xfrm>
        </p:grpSpPr>
        <p:sp>
          <p:nvSpPr>
            <p:cNvPr id="10" name="Arrow: Right 9">
              <a:extLst>
                <a:ext uri="{FF2B5EF4-FFF2-40B4-BE49-F238E27FC236}">
                  <a16:creationId xmlns:a16="http://schemas.microsoft.com/office/drawing/2014/main" id="{864C1E34-6603-19A7-822F-EEF758FF5823}"/>
                </a:ext>
              </a:extLst>
            </p:cNvPr>
            <p:cNvSpPr/>
            <p:nvPr/>
          </p:nvSpPr>
          <p:spPr bwMode="auto">
            <a:xfrm>
              <a:off x="-82011" y="1614714"/>
              <a:ext cx="4257761" cy="3628571"/>
            </a:xfrm>
            <a:prstGeom prst="rightArrow">
              <a:avLst/>
            </a:prstGeom>
            <a:solidFill>
              <a:schemeClr val="accent2"/>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2056" name="Picture 8">
              <a:extLst>
                <a:ext uri="{FF2B5EF4-FFF2-40B4-BE49-F238E27FC236}">
                  <a16:creationId xmlns:a16="http://schemas.microsoft.com/office/drawing/2014/main" id="{669FF125-AC15-6520-5366-62F42FA8EE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244" y="2856665"/>
              <a:ext cx="2093107" cy="11446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102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8F947D-0BA0-1CD3-A545-50D9AB04C459}"/>
              </a:ext>
            </a:extLst>
          </p:cNvPr>
          <p:cNvSpPr>
            <a:spLocks noGrp="1"/>
          </p:cNvSpPr>
          <p:nvPr>
            <p:ph type="title"/>
          </p:nvPr>
        </p:nvSpPr>
        <p:spPr/>
        <p:txBody>
          <a:bodyPr/>
          <a:lstStyle/>
          <a:p>
            <a:pPr algn="l"/>
            <a:r>
              <a:rPr lang="en-US" dirty="0"/>
              <a:t>Is AI intelligent?</a:t>
            </a:r>
          </a:p>
        </p:txBody>
      </p:sp>
      <p:sp>
        <p:nvSpPr>
          <p:cNvPr id="8" name="Arrow: Right 7">
            <a:extLst>
              <a:ext uri="{FF2B5EF4-FFF2-40B4-BE49-F238E27FC236}">
                <a16:creationId xmlns:a16="http://schemas.microsoft.com/office/drawing/2014/main" id="{68453805-C7AF-17DC-9A5A-792B1642F328}"/>
              </a:ext>
            </a:extLst>
          </p:cNvPr>
          <p:cNvSpPr/>
          <p:nvPr/>
        </p:nvSpPr>
        <p:spPr bwMode="auto">
          <a:xfrm>
            <a:off x="8979268" y="1614714"/>
            <a:ext cx="4257761" cy="3628571"/>
          </a:xfrm>
          <a:prstGeom prst="rightArrow">
            <a:avLst/>
          </a:prstGeom>
          <a:solidFill>
            <a:schemeClr val="accent2"/>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1" name="Arrow: Right 10">
            <a:extLst>
              <a:ext uri="{FF2B5EF4-FFF2-40B4-BE49-F238E27FC236}">
                <a16:creationId xmlns:a16="http://schemas.microsoft.com/office/drawing/2014/main" id="{48B7D183-A91F-5B89-8F80-7ACBA972672C}"/>
              </a:ext>
            </a:extLst>
          </p:cNvPr>
          <p:cNvSpPr/>
          <p:nvPr/>
        </p:nvSpPr>
        <p:spPr bwMode="auto">
          <a:xfrm>
            <a:off x="-82011" y="1614714"/>
            <a:ext cx="4257761" cy="3628571"/>
          </a:xfrm>
          <a:prstGeom prst="rightArrow">
            <a:avLst/>
          </a:prstGeom>
          <a:solidFill>
            <a:schemeClr val="accent2"/>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6BE921-96DB-8A24-4DEF-E0E6BC7E750F}"/>
              </a:ext>
            </a:extLst>
          </p:cNvPr>
          <p:cNvSpPr txBox="1"/>
          <p:nvPr/>
        </p:nvSpPr>
        <p:spPr>
          <a:xfrm>
            <a:off x="5081940" y="1378597"/>
            <a:ext cx="2028119" cy="4487382"/>
          </a:xfrm>
          <a:prstGeom prst="rect">
            <a:avLst/>
          </a:prstGeom>
          <a:noFill/>
        </p:spPr>
        <p:txBody>
          <a:bodyPr wrap="none" rtlCol="0">
            <a:spAutoFit/>
          </a:bodyPr>
          <a:lstStyle/>
          <a:p>
            <a:pPr algn="ctr">
              <a:lnSpc>
                <a:spcPct val="120000"/>
              </a:lnSpc>
            </a:pPr>
            <a:r>
              <a:rPr lang="en-US" sz="4800" b="1" dirty="0">
                <a:latin typeface="Courier New" panose="02070309020205020404" pitchFamily="49" charset="0"/>
                <a:cs typeface="Courier New" panose="02070309020205020404" pitchFamily="49" charset="0"/>
              </a:rPr>
              <a:t>one</a:t>
            </a:r>
          </a:p>
          <a:p>
            <a:pPr algn="ctr">
              <a:lnSpc>
                <a:spcPct val="120000"/>
              </a:lnSpc>
            </a:pPr>
            <a:r>
              <a:rPr lang="en-US" sz="4800" b="1" dirty="0">
                <a:latin typeface="Courier New" panose="02070309020205020404" pitchFamily="49" charset="0"/>
                <a:cs typeface="Courier New" panose="02070309020205020404" pitchFamily="49" charset="0"/>
              </a:rPr>
              <a:t>word</a:t>
            </a:r>
          </a:p>
          <a:p>
            <a:pPr algn="ctr">
              <a:lnSpc>
                <a:spcPct val="120000"/>
              </a:lnSpc>
            </a:pPr>
            <a:r>
              <a:rPr lang="en-US" sz="4800" b="1" dirty="0">
                <a:latin typeface="Courier New" panose="02070309020205020404" pitchFamily="49" charset="0"/>
                <a:cs typeface="Courier New" panose="02070309020205020404" pitchFamily="49" charset="0"/>
              </a:rPr>
              <a:t>after</a:t>
            </a:r>
          </a:p>
          <a:p>
            <a:pPr algn="ctr">
              <a:lnSpc>
                <a:spcPct val="120000"/>
              </a:lnSpc>
            </a:pPr>
            <a:r>
              <a:rPr lang="en-US" sz="4800" b="1" dirty="0">
                <a:latin typeface="Courier New" panose="02070309020205020404" pitchFamily="49" charset="0"/>
                <a:cs typeface="Courier New" panose="02070309020205020404" pitchFamily="49" charset="0"/>
              </a:rPr>
              <a:t>the</a:t>
            </a:r>
          </a:p>
          <a:p>
            <a:pPr algn="ctr">
              <a:lnSpc>
                <a:spcPct val="120000"/>
              </a:lnSpc>
            </a:pPr>
            <a:r>
              <a:rPr lang="en-US" sz="4800" b="1" dirty="0">
                <a:latin typeface="Courier New" panose="02070309020205020404" pitchFamily="49" charset="0"/>
                <a:cs typeface="Courier New" panose="02070309020205020404" pitchFamily="49" charset="0"/>
              </a:rPr>
              <a:t>next</a:t>
            </a:r>
          </a:p>
        </p:txBody>
      </p:sp>
    </p:spTree>
    <p:extLst>
      <p:ext uri="{BB962C8B-B14F-4D97-AF65-F5344CB8AC3E}">
        <p14:creationId xmlns:p14="http://schemas.microsoft.com/office/powerpoint/2010/main" val="559174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500"/>
                                        <p:tgtEl>
                                          <p:spTgt spid="1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left)">
                                      <p:cBhvr>
                                        <p:cTn id="15" dur="500"/>
                                        <p:tgtEl>
                                          <p:spTgt spid="1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500"/>
                                        <p:tgtEl>
                                          <p:spTgt spid="1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left)">
                                      <p:cBhvr>
                                        <p:cTn id="2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5CF1646-CDD6-830A-9CA1-466B32896C34}"/>
              </a:ext>
            </a:extLst>
          </p:cNvPr>
          <p:cNvSpPr txBox="1"/>
          <p:nvPr/>
        </p:nvSpPr>
        <p:spPr>
          <a:xfrm>
            <a:off x="609601" y="2320019"/>
            <a:ext cx="10972798" cy="1323439"/>
          </a:xfrm>
          <a:prstGeom prst="rect">
            <a:avLst/>
          </a:prstGeom>
          <a:noFill/>
        </p:spPr>
        <p:txBody>
          <a:bodyPr wrap="square" rtlCol="0">
            <a:spAutoFit/>
          </a:bodyPr>
          <a:lstStyle/>
          <a:p>
            <a:pPr algn="ctr"/>
            <a:r>
              <a:rPr lang="en-US" sz="8000" dirty="0">
                <a:latin typeface="Calibri" panose="020F0502020204030204" pitchFamily="34" charset="0"/>
                <a:ea typeface="Calibri" panose="020F0502020204030204" pitchFamily="34" charset="0"/>
                <a:cs typeface="Calibri" panose="020F0502020204030204" pitchFamily="34" charset="0"/>
              </a:rPr>
              <a:t>What is </a:t>
            </a:r>
            <a:r>
              <a:rPr lang="en-US" sz="8000" i="1" dirty="0">
                <a:latin typeface="Calibri" panose="020F0502020204030204" pitchFamily="34" charset="0"/>
                <a:ea typeface="Calibri" panose="020F0502020204030204" pitchFamily="34" charset="0"/>
                <a:cs typeface="Calibri" panose="020F0502020204030204" pitchFamily="34" charset="0"/>
              </a:rPr>
              <a:t>Intelligence</a:t>
            </a:r>
            <a:r>
              <a:rPr lang="en-US" sz="8000" dirty="0">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4127A654-108B-4315-25D0-A35BAB92CEE3}"/>
              </a:ext>
            </a:extLst>
          </p:cNvPr>
          <p:cNvSpPr txBox="1"/>
          <p:nvPr/>
        </p:nvSpPr>
        <p:spPr>
          <a:xfrm>
            <a:off x="725556" y="3762726"/>
            <a:ext cx="10525539" cy="769441"/>
          </a:xfrm>
          <a:prstGeom prst="rect">
            <a:avLst/>
          </a:prstGeom>
          <a:noFill/>
        </p:spPr>
        <p:txBody>
          <a:bodyPr wrap="square">
            <a:spAutoFit/>
          </a:bodyPr>
          <a:lstStyle/>
          <a:p>
            <a:pPr algn="r"/>
            <a:r>
              <a:rPr lang="en-US" sz="4400" b="0" i="0" u="none" strike="noStrike" baseline="0" dirty="0">
                <a:solidFill>
                  <a:srgbClr val="BF2703"/>
                </a:solidFill>
                <a:latin typeface="Calibri" panose="020F0502020204030204" pitchFamily="34" charset="0"/>
                <a:ea typeface="Calibri" panose="020F0502020204030204" pitchFamily="34" charset="0"/>
                <a:cs typeface="Calibri" panose="020F0502020204030204" pitchFamily="34" charset="0"/>
              </a:rPr>
              <a:t>…how can</a:t>
            </a:r>
            <a:r>
              <a:rPr lang="en-US" sz="4400" b="0" i="0" u="none" strike="noStrike" dirty="0">
                <a:solidFill>
                  <a:srgbClr val="BF2703"/>
                </a:solidFill>
                <a:latin typeface="Calibri" panose="020F0502020204030204" pitchFamily="34" charset="0"/>
                <a:ea typeface="Calibri" panose="020F0502020204030204" pitchFamily="34" charset="0"/>
                <a:cs typeface="Calibri" panose="020F0502020204030204" pitchFamily="34" charset="0"/>
              </a:rPr>
              <a:t> we augment our intelligence?</a:t>
            </a:r>
            <a:endParaRPr lang="en-US" sz="4400" dirty="0">
              <a:solidFill>
                <a:srgbClr val="BF2703"/>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CC7A0C90-77DF-74D9-B24F-6EFF25C1FD7F}"/>
              </a:ext>
            </a:extLst>
          </p:cNvPr>
          <p:cNvSpPr/>
          <p:nvPr/>
        </p:nvSpPr>
        <p:spPr bwMode="auto">
          <a:xfrm>
            <a:off x="2095500" y="2708412"/>
            <a:ext cx="8001000" cy="546652"/>
          </a:xfrm>
          <a:custGeom>
            <a:avLst/>
            <a:gdLst>
              <a:gd name="connsiteX0" fmla="*/ 0 w 10894603"/>
              <a:gd name="connsiteY0" fmla="*/ 1282524 h 1282524"/>
              <a:gd name="connsiteX1" fmla="*/ 1898374 w 10894603"/>
              <a:gd name="connsiteY1" fmla="*/ 865080 h 1282524"/>
              <a:gd name="connsiteX2" fmla="*/ 9949070 w 10894603"/>
              <a:gd name="connsiteY2" fmla="*/ 119646 h 1282524"/>
              <a:gd name="connsiteX3" fmla="*/ 10893287 w 10894603"/>
              <a:gd name="connsiteY3" fmla="*/ 376 h 1282524"/>
              <a:gd name="connsiteX4" fmla="*/ 10873409 w 10894603"/>
              <a:gd name="connsiteY4" fmla="*/ 376 h 128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03" h="1282524">
                <a:moveTo>
                  <a:pt x="0" y="1282524"/>
                </a:moveTo>
                <a:cubicBezTo>
                  <a:pt x="619077" y="1017209"/>
                  <a:pt x="619276" y="1011777"/>
                  <a:pt x="1898374" y="865080"/>
                </a:cubicBezTo>
                <a:cubicBezTo>
                  <a:pt x="4575867" y="558003"/>
                  <a:pt x="7275273" y="457390"/>
                  <a:pt x="9949070" y="119646"/>
                </a:cubicBezTo>
                <a:lnTo>
                  <a:pt x="10893287" y="376"/>
                </a:lnTo>
                <a:cubicBezTo>
                  <a:pt x="10899859" y="-472"/>
                  <a:pt x="10880035" y="376"/>
                  <a:pt x="10873409" y="376"/>
                </a:cubicBezTo>
              </a:path>
            </a:pathLst>
          </a:custGeom>
          <a:noFill/>
          <a:ln w="76200" cap="rnd" cmpd="sng" algn="ctr">
            <a:solidFill>
              <a:srgbClr val="BF2703"/>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6840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2D76C-3D04-DE6A-48DF-DFE494EF31C1}"/>
              </a:ext>
            </a:extLst>
          </p:cNvPr>
          <p:cNvSpPr>
            <a:spLocks noGrp="1"/>
          </p:cNvSpPr>
          <p:nvPr>
            <p:ph type="title"/>
          </p:nvPr>
        </p:nvSpPr>
        <p:spPr/>
        <p:txBody>
          <a:bodyPr/>
          <a:lstStyle/>
          <a:p>
            <a:pPr algn="l"/>
            <a:r>
              <a:rPr lang="en-US" dirty="0"/>
              <a:t>Not “or” but “and”</a:t>
            </a:r>
          </a:p>
        </p:txBody>
      </p:sp>
      <p:sp>
        <p:nvSpPr>
          <p:cNvPr id="3" name="R1 Outline">
            <a:extLst>
              <a:ext uri="{FF2B5EF4-FFF2-40B4-BE49-F238E27FC236}">
                <a16:creationId xmlns:a16="http://schemas.microsoft.com/office/drawing/2014/main" id="{E8C7A7C5-ADE8-FDB2-1218-2F357661802E}"/>
              </a:ext>
            </a:extLst>
          </p:cNvPr>
          <p:cNvSpPr/>
          <p:nvPr/>
        </p:nvSpPr>
        <p:spPr>
          <a:xfrm>
            <a:off x="5334000" y="151790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2 Outline">
            <a:extLst>
              <a:ext uri="{FF2B5EF4-FFF2-40B4-BE49-F238E27FC236}">
                <a16:creationId xmlns:a16="http://schemas.microsoft.com/office/drawing/2014/main" id="{24034304-5351-369E-90B2-93E7098465AA}"/>
              </a:ext>
            </a:extLst>
          </p:cNvPr>
          <p:cNvSpPr/>
          <p:nvPr/>
        </p:nvSpPr>
        <p:spPr>
          <a:xfrm>
            <a:off x="5334000" y="2359152"/>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3 Outline">
            <a:extLst>
              <a:ext uri="{FF2B5EF4-FFF2-40B4-BE49-F238E27FC236}">
                <a16:creationId xmlns:a16="http://schemas.microsoft.com/office/drawing/2014/main" id="{AC0A0934-9EA1-ED79-689D-B2952CA7C06D}"/>
              </a:ext>
            </a:extLst>
          </p:cNvPr>
          <p:cNvSpPr/>
          <p:nvPr/>
        </p:nvSpPr>
        <p:spPr>
          <a:xfrm>
            <a:off x="5334000" y="3200400"/>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4 Outline">
            <a:extLst>
              <a:ext uri="{FF2B5EF4-FFF2-40B4-BE49-F238E27FC236}">
                <a16:creationId xmlns:a16="http://schemas.microsoft.com/office/drawing/2014/main" id="{1A2B51ED-3C3B-7F6E-CD4D-498FAC2C40A6}"/>
              </a:ext>
            </a:extLst>
          </p:cNvPr>
          <p:cNvSpPr/>
          <p:nvPr/>
        </p:nvSpPr>
        <p:spPr>
          <a:xfrm>
            <a:off x="5334000" y="4041648"/>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5 Outline">
            <a:extLst>
              <a:ext uri="{FF2B5EF4-FFF2-40B4-BE49-F238E27FC236}">
                <a16:creationId xmlns:a16="http://schemas.microsoft.com/office/drawing/2014/main" id="{2E526013-C4E8-BA1F-1F8D-FC3C5157AE16}"/>
              </a:ext>
            </a:extLst>
          </p:cNvPr>
          <p:cNvSpPr/>
          <p:nvPr/>
        </p:nvSpPr>
        <p:spPr>
          <a:xfrm>
            <a:off x="5334000" y="4882896"/>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6 Outline">
            <a:extLst>
              <a:ext uri="{FF2B5EF4-FFF2-40B4-BE49-F238E27FC236}">
                <a16:creationId xmlns:a16="http://schemas.microsoft.com/office/drawing/2014/main" id="{F9D03F49-0BD8-18FA-E312-84C857C923D3}"/>
              </a:ext>
            </a:extLst>
          </p:cNvPr>
          <p:cNvSpPr/>
          <p:nvPr/>
        </p:nvSpPr>
        <p:spPr>
          <a:xfrm>
            <a:off x="5334000" y="572414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R4R1 Outline">
            <a:extLst>
              <a:ext uri="{FF2B5EF4-FFF2-40B4-BE49-F238E27FC236}">
                <a16:creationId xmlns:a16="http://schemas.microsoft.com/office/drawing/2014/main" id="{BB6AF9B8-A0B0-F194-5FA2-386FC5C5C283}"/>
              </a:ext>
            </a:extLst>
          </p:cNvPr>
          <p:cNvSpPr/>
          <p:nvPr/>
        </p:nvSpPr>
        <p:spPr>
          <a:xfrm>
            <a:off x="7226808" y="151790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4R2 Outline">
            <a:extLst>
              <a:ext uri="{FF2B5EF4-FFF2-40B4-BE49-F238E27FC236}">
                <a16:creationId xmlns:a16="http://schemas.microsoft.com/office/drawing/2014/main" id="{D715E32B-E423-A8FB-A4E8-29690EA7726C}"/>
              </a:ext>
            </a:extLst>
          </p:cNvPr>
          <p:cNvSpPr/>
          <p:nvPr/>
        </p:nvSpPr>
        <p:spPr>
          <a:xfrm>
            <a:off x="7226808" y="2359152"/>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4R3 Outline">
            <a:extLst>
              <a:ext uri="{FF2B5EF4-FFF2-40B4-BE49-F238E27FC236}">
                <a16:creationId xmlns:a16="http://schemas.microsoft.com/office/drawing/2014/main" id="{66F5C251-39AD-B80E-2A62-CC97F761B227}"/>
              </a:ext>
            </a:extLst>
          </p:cNvPr>
          <p:cNvSpPr/>
          <p:nvPr/>
        </p:nvSpPr>
        <p:spPr>
          <a:xfrm>
            <a:off x="7226808" y="3200400"/>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4R4 Outline">
            <a:extLst>
              <a:ext uri="{FF2B5EF4-FFF2-40B4-BE49-F238E27FC236}">
                <a16:creationId xmlns:a16="http://schemas.microsoft.com/office/drawing/2014/main" id="{955220A5-0899-AC7C-BFEB-7BEA94088054}"/>
              </a:ext>
            </a:extLst>
          </p:cNvPr>
          <p:cNvSpPr/>
          <p:nvPr/>
        </p:nvSpPr>
        <p:spPr>
          <a:xfrm>
            <a:off x="7226808" y="4041648"/>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R4R5 Outline">
            <a:extLst>
              <a:ext uri="{FF2B5EF4-FFF2-40B4-BE49-F238E27FC236}">
                <a16:creationId xmlns:a16="http://schemas.microsoft.com/office/drawing/2014/main" id="{02B60472-F5C8-8183-0F31-59BBE718E66F}"/>
              </a:ext>
            </a:extLst>
          </p:cNvPr>
          <p:cNvSpPr/>
          <p:nvPr/>
        </p:nvSpPr>
        <p:spPr>
          <a:xfrm>
            <a:off x="7226808" y="4882896"/>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4R6 Outline">
            <a:extLst>
              <a:ext uri="{FF2B5EF4-FFF2-40B4-BE49-F238E27FC236}">
                <a16:creationId xmlns:a16="http://schemas.microsoft.com/office/drawing/2014/main" id="{C9905218-4802-2CF2-D5DA-AA27499D760C}"/>
              </a:ext>
            </a:extLst>
          </p:cNvPr>
          <p:cNvSpPr/>
          <p:nvPr/>
        </p:nvSpPr>
        <p:spPr>
          <a:xfrm>
            <a:off x="7226808" y="572414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R1 Outline">
            <a:extLst>
              <a:ext uri="{FF2B5EF4-FFF2-40B4-BE49-F238E27FC236}">
                <a16:creationId xmlns:a16="http://schemas.microsoft.com/office/drawing/2014/main" id="{01E0E264-04E6-1939-D444-AE2999377850}"/>
              </a:ext>
            </a:extLst>
          </p:cNvPr>
          <p:cNvSpPr/>
          <p:nvPr/>
        </p:nvSpPr>
        <p:spPr>
          <a:xfrm>
            <a:off x="9119616" y="151790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2 Outline">
            <a:extLst>
              <a:ext uri="{FF2B5EF4-FFF2-40B4-BE49-F238E27FC236}">
                <a16:creationId xmlns:a16="http://schemas.microsoft.com/office/drawing/2014/main" id="{0F05A0B8-4906-1941-F18C-67FC096177F4}"/>
              </a:ext>
            </a:extLst>
          </p:cNvPr>
          <p:cNvSpPr/>
          <p:nvPr/>
        </p:nvSpPr>
        <p:spPr>
          <a:xfrm>
            <a:off x="9119616" y="2359152"/>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R3 Outline">
            <a:extLst>
              <a:ext uri="{FF2B5EF4-FFF2-40B4-BE49-F238E27FC236}">
                <a16:creationId xmlns:a16="http://schemas.microsoft.com/office/drawing/2014/main" id="{C565FD5D-D09C-A523-9FA4-A61F5B8FEEC6}"/>
              </a:ext>
            </a:extLst>
          </p:cNvPr>
          <p:cNvSpPr/>
          <p:nvPr/>
        </p:nvSpPr>
        <p:spPr>
          <a:xfrm>
            <a:off x="9119616" y="3200400"/>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R4 Outline">
            <a:extLst>
              <a:ext uri="{FF2B5EF4-FFF2-40B4-BE49-F238E27FC236}">
                <a16:creationId xmlns:a16="http://schemas.microsoft.com/office/drawing/2014/main" id="{09EEE984-A8B1-3FA3-69B2-2C2A482BABBA}"/>
              </a:ext>
            </a:extLst>
          </p:cNvPr>
          <p:cNvSpPr/>
          <p:nvPr/>
        </p:nvSpPr>
        <p:spPr>
          <a:xfrm>
            <a:off x="9119616" y="4041648"/>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R5 Outline">
            <a:extLst>
              <a:ext uri="{FF2B5EF4-FFF2-40B4-BE49-F238E27FC236}">
                <a16:creationId xmlns:a16="http://schemas.microsoft.com/office/drawing/2014/main" id="{DBE1E69D-0EF3-4A40-97AE-9CBB83F81C76}"/>
              </a:ext>
            </a:extLst>
          </p:cNvPr>
          <p:cNvSpPr/>
          <p:nvPr/>
        </p:nvSpPr>
        <p:spPr>
          <a:xfrm>
            <a:off x="9119616" y="4882896"/>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R6 Outline">
            <a:extLst>
              <a:ext uri="{FF2B5EF4-FFF2-40B4-BE49-F238E27FC236}">
                <a16:creationId xmlns:a16="http://schemas.microsoft.com/office/drawing/2014/main" id="{6E6EAC69-8311-6219-15D4-3CC28A1609FF}"/>
              </a:ext>
            </a:extLst>
          </p:cNvPr>
          <p:cNvSpPr/>
          <p:nvPr/>
        </p:nvSpPr>
        <p:spPr>
          <a:xfrm>
            <a:off x="9119616" y="572414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R1 Outline">
            <a:extLst>
              <a:ext uri="{FF2B5EF4-FFF2-40B4-BE49-F238E27FC236}">
                <a16:creationId xmlns:a16="http://schemas.microsoft.com/office/drawing/2014/main" id="{2021693F-66BF-E29C-D807-B06A23116465}"/>
              </a:ext>
            </a:extLst>
          </p:cNvPr>
          <p:cNvSpPr/>
          <p:nvPr/>
        </p:nvSpPr>
        <p:spPr>
          <a:xfrm>
            <a:off x="3441192" y="151790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R2 Outline">
            <a:extLst>
              <a:ext uri="{FF2B5EF4-FFF2-40B4-BE49-F238E27FC236}">
                <a16:creationId xmlns:a16="http://schemas.microsoft.com/office/drawing/2014/main" id="{A254DE10-3EBE-C9C4-FF3D-DA21FBF7682E}"/>
              </a:ext>
            </a:extLst>
          </p:cNvPr>
          <p:cNvSpPr/>
          <p:nvPr/>
        </p:nvSpPr>
        <p:spPr>
          <a:xfrm>
            <a:off x="3441192" y="2359152"/>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R3 Outline">
            <a:extLst>
              <a:ext uri="{FF2B5EF4-FFF2-40B4-BE49-F238E27FC236}">
                <a16:creationId xmlns:a16="http://schemas.microsoft.com/office/drawing/2014/main" id="{0F87390E-E236-4CBB-F91A-FAD386A6A879}"/>
              </a:ext>
            </a:extLst>
          </p:cNvPr>
          <p:cNvSpPr/>
          <p:nvPr/>
        </p:nvSpPr>
        <p:spPr>
          <a:xfrm>
            <a:off x="3441192" y="3200400"/>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R4 Outline">
            <a:extLst>
              <a:ext uri="{FF2B5EF4-FFF2-40B4-BE49-F238E27FC236}">
                <a16:creationId xmlns:a16="http://schemas.microsoft.com/office/drawing/2014/main" id="{2DC728E0-5949-DFA1-45A1-FC621A5684FF}"/>
              </a:ext>
            </a:extLst>
          </p:cNvPr>
          <p:cNvSpPr/>
          <p:nvPr/>
        </p:nvSpPr>
        <p:spPr>
          <a:xfrm>
            <a:off x="3441192" y="4041648"/>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R5 Outline">
            <a:extLst>
              <a:ext uri="{FF2B5EF4-FFF2-40B4-BE49-F238E27FC236}">
                <a16:creationId xmlns:a16="http://schemas.microsoft.com/office/drawing/2014/main" id="{98005E23-C092-8E88-B75F-D36850B24933}"/>
              </a:ext>
            </a:extLst>
          </p:cNvPr>
          <p:cNvSpPr/>
          <p:nvPr/>
        </p:nvSpPr>
        <p:spPr>
          <a:xfrm>
            <a:off x="3441192" y="4882896"/>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R6 Outline">
            <a:extLst>
              <a:ext uri="{FF2B5EF4-FFF2-40B4-BE49-F238E27FC236}">
                <a16:creationId xmlns:a16="http://schemas.microsoft.com/office/drawing/2014/main" id="{11E0CE71-0DE7-4C62-112C-A60C20BA410A}"/>
              </a:ext>
            </a:extLst>
          </p:cNvPr>
          <p:cNvSpPr/>
          <p:nvPr/>
        </p:nvSpPr>
        <p:spPr>
          <a:xfrm>
            <a:off x="3441192" y="572414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R1 Outline">
            <a:extLst>
              <a:ext uri="{FF2B5EF4-FFF2-40B4-BE49-F238E27FC236}">
                <a16:creationId xmlns:a16="http://schemas.microsoft.com/office/drawing/2014/main" id="{E94BC842-FC6A-E54D-202F-870770A4EA7C}"/>
              </a:ext>
            </a:extLst>
          </p:cNvPr>
          <p:cNvSpPr/>
          <p:nvPr/>
        </p:nvSpPr>
        <p:spPr>
          <a:xfrm>
            <a:off x="1548384" y="151790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R2 Outline">
            <a:extLst>
              <a:ext uri="{FF2B5EF4-FFF2-40B4-BE49-F238E27FC236}">
                <a16:creationId xmlns:a16="http://schemas.microsoft.com/office/drawing/2014/main" id="{004BC539-6D82-FEF4-23B7-C753672F0C4D}"/>
              </a:ext>
            </a:extLst>
          </p:cNvPr>
          <p:cNvSpPr/>
          <p:nvPr/>
        </p:nvSpPr>
        <p:spPr>
          <a:xfrm>
            <a:off x="1548384" y="2359152"/>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R3 Outline">
            <a:extLst>
              <a:ext uri="{FF2B5EF4-FFF2-40B4-BE49-F238E27FC236}">
                <a16:creationId xmlns:a16="http://schemas.microsoft.com/office/drawing/2014/main" id="{790E3BF9-0EBC-94FF-559B-217F8F3C572A}"/>
              </a:ext>
            </a:extLst>
          </p:cNvPr>
          <p:cNvSpPr/>
          <p:nvPr/>
        </p:nvSpPr>
        <p:spPr>
          <a:xfrm>
            <a:off x="1548384" y="3200400"/>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R4 Outline">
            <a:extLst>
              <a:ext uri="{FF2B5EF4-FFF2-40B4-BE49-F238E27FC236}">
                <a16:creationId xmlns:a16="http://schemas.microsoft.com/office/drawing/2014/main" id="{D92D22FB-E24D-FCE1-04DE-D4A8A0DCB7E6}"/>
              </a:ext>
            </a:extLst>
          </p:cNvPr>
          <p:cNvSpPr/>
          <p:nvPr/>
        </p:nvSpPr>
        <p:spPr>
          <a:xfrm>
            <a:off x="1548384" y="4041648"/>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R5 Outline">
            <a:extLst>
              <a:ext uri="{FF2B5EF4-FFF2-40B4-BE49-F238E27FC236}">
                <a16:creationId xmlns:a16="http://schemas.microsoft.com/office/drawing/2014/main" id="{44BB56D4-4B7C-741D-C9EA-61FD4151E1C2}"/>
              </a:ext>
            </a:extLst>
          </p:cNvPr>
          <p:cNvSpPr/>
          <p:nvPr/>
        </p:nvSpPr>
        <p:spPr>
          <a:xfrm>
            <a:off x="1548384" y="4882896"/>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R6 Outline">
            <a:extLst>
              <a:ext uri="{FF2B5EF4-FFF2-40B4-BE49-F238E27FC236}">
                <a16:creationId xmlns:a16="http://schemas.microsoft.com/office/drawing/2014/main" id="{2679974B-270F-E29C-5D5C-1FE195A8D55E}"/>
              </a:ext>
            </a:extLst>
          </p:cNvPr>
          <p:cNvSpPr/>
          <p:nvPr/>
        </p:nvSpPr>
        <p:spPr>
          <a:xfrm>
            <a:off x="1548384" y="5724144"/>
            <a:ext cx="1524000" cy="524256"/>
          </a:xfrm>
          <a:prstGeom prst="rect">
            <a:avLst/>
          </a:prstGeom>
          <a:solidFill>
            <a:srgbClr val="61CBE6">
              <a:alpha val="50000"/>
            </a:srgbClr>
          </a:solidFill>
          <a:ln w="19050" cap="rnd">
            <a:solidFill>
              <a:srgbClr val="18235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8" name="Arc 117">
            <a:extLst>
              <a:ext uri="{FF2B5EF4-FFF2-40B4-BE49-F238E27FC236}">
                <a16:creationId xmlns:a16="http://schemas.microsoft.com/office/drawing/2014/main" id="{1177A9C1-5964-AAE4-3B77-3959C6889F87}"/>
              </a:ext>
            </a:extLst>
          </p:cNvPr>
          <p:cNvSpPr/>
          <p:nvPr/>
        </p:nvSpPr>
        <p:spPr>
          <a:xfrm>
            <a:off x="2161032" y="463296"/>
            <a:ext cx="2062553" cy="2420112"/>
          </a:xfrm>
          <a:prstGeom prst="arc">
            <a:avLst>
              <a:gd name="adj1" fmla="val 11861242"/>
              <a:gd name="adj2" fmla="val 20482062"/>
            </a:avLst>
          </a:prstGeom>
          <a:ln w="76200" cap="rnd">
            <a:solidFill>
              <a:srgbClr val="FCB826"/>
            </a:solidFill>
            <a:round/>
          </a:ln>
          <a:effectLst>
            <a:glow rad="101600">
              <a:srgbClr val="FFFFFF"/>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Arc 118">
            <a:extLst>
              <a:ext uri="{FF2B5EF4-FFF2-40B4-BE49-F238E27FC236}">
                <a16:creationId xmlns:a16="http://schemas.microsoft.com/office/drawing/2014/main" id="{AF2568B5-0D5F-03E7-32DD-61D21669BD1F}"/>
              </a:ext>
            </a:extLst>
          </p:cNvPr>
          <p:cNvSpPr/>
          <p:nvPr/>
        </p:nvSpPr>
        <p:spPr>
          <a:xfrm>
            <a:off x="4134657" y="463296"/>
            <a:ext cx="2062553" cy="2420112"/>
          </a:xfrm>
          <a:prstGeom prst="arc">
            <a:avLst>
              <a:gd name="adj1" fmla="val 11861242"/>
              <a:gd name="adj2" fmla="val 20482062"/>
            </a:avLst>
          </a:prstGeom>
          <a:ln w="76200" cap="rnd">
            <a:solidFill>
              <a:srgbClr val="FCB826"/>
            </a:solidFill>
            <a:round/>
          </a:ln>
          <a:effectLst>
            <a:glow rad="101600">
              <a:srgbClr val="FFFFFF"/>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Arc 119">
            <a:extLst>
              <a:ext uri="{FF2B5EF4-FFF2-40B4-BE49-F238E27FC236}">
                <a16:creationId xmlns:a16="http://schemas.microsoft.com/office/drawing/2014/main" id="{067D805B-E5F8-A48D-D73B-72A120E0CC95}"/>
              </a:ext>
            </a:extLst>
          </p:cNvPr>
          <p:cNvSpPr/>
          <p:nvPr/>
        </p:nvSpPr>
        <p:spPr>
          <a:xfrm>
            <a:off x="6108283" y="463296"/>
            <a:ext cx="2062553" cy="2420112"/>
          </a:xfrm>
          <a:prstGeom prst="arc">
            <a:avLst>
              <a:gd name="adj1" fmla="val 11861242"/>
              <a:gd name="adj2" fmla="val 20482062"/>
            </a:avLst>
          </a:prstGeom>
          <a:ln w="76200" cap="rnd">
            <a:solidFill>
              <a:srgbClr val="FCB826"/>
            </a:solidFill>
            <a:round/>
          </a:ln>
          <a:effectLst>
            <a:glow rad="101600">
              <a:srgbClr val="FFFFFF"/>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Arc 120">
            <a:extLst>
              <a:ext uri="{FF2B5EF4-FFF2-40B4-BE49-F238E27FC236}">
                <a16:creationId xmlns:a16="http://schemas.microsoft.com/office/drawing/2014/main" id="{3D34E6FD-86E7-55AE-4898-E39E4CF1DA38}"/>
              </a:ext>
            </a:extLst>
          </p:cNvPr>
          <p:cNvSpPr/>
          <p:nvPr/>
        </p:nvSpPr>
        <p:spPr>
          <a:xfrm>
            <a:off x="8093383" y="463296"/>
            <a:ext cx="2062553" cy="2420112"/>
          </a:xfrm>
          <a:prstGeom prst="arc">
            <a:avLst>
              <a:gd name="adj1" fmla="val 11861242"/>
              <a:gd name="adj2" fmla="val 20482062"/>
            </a:avLst>
          </a:prstGeom>
          <a:ln w="76200" cap="rnd">
            <a:solidFill>
              <a:srgbClr val="FCB826"/>
            </a:solidFill>
            <a:round/>
          </a:ln>
          <a:effectLst>
            <a:glow rad="101600">
              <a:srgbClr val="FFFFFF"/>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tackable">
            <a:extLst>
              <a:ext uri="{FF2B5EF4-FFF2-40B4-BE49-F238E27FC236}">
                <a16:creationId xmlns:a16="http://schemas.microsoft.com/office/drawing/2014/main" id="{0E70D112-E6C8-CDCC-28B2-82D86D008BAE}"/>
              </a:ext>
            </a:extLst>
          </p:cNvPr>
          <p:cNvSpPr/>
          <p:nvPr/>
        </p:nvSpPr>
        <p:spPr>
          <a:xfrm>
            <a:off x="7120128" y="1414272"/>
            <a:ext cx="5126678" cy="755010"/>
          </a:xfrm>
          <a:prstGeom prst="rect">
            <a:avLst/>
          </a:prstGeom>
          <a:solidFill>
            <a:srgbClr val="FCB826"/>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800" dirty="0">
                <a:solidFill>
                  <a:srgbClr val="182350"/>
                </a:solidFill>
                <a:latin typeface="Calibri" panose="020F0502020204030204" pitchFamily="34" charset="0"/>
                <a:ea typeface="Calibri" panose="020F0502020204030204" pitchFamily="34" charset="0"/>
                <a:cs typeface="Calibri" panose="020F0502020204030204" pitchFamily="34" charset="0"/>
              </a:rPr>
              <a:t>BOUNDARY SPANNING</a:t>
            </a:r>
          </a:p>
        </p:txBody>
      </p:sp>
      <p:sp>
        <p:nvSpPr>
          <p:cNvPr id="124" name="Diverse">
            <a:extLst>
              <a:ext uri="{FF2B5EF4-FFF2-40B4-BE49-F238E27FC236}">
                <a16:creationId xmlns:a16="http://schemas.microsoft.com/office/drawing/2014/main" id="{C4B412E4-B98A-2B41-CBFD-62501D33EF0D}"/>
              </a:ext>
            </a:extLst>
          </p:cNvPr>
          <p:cNvSpPr/>
          <p:nvPr/>
        </p:nvSpPr>
        <p:spPr>
          <a:xfrm>
            <a:off x="7103422" y="2268159"/>
            <a:ext cx="5126678" cy="755010"/>
          </a:xfrm>
          <a:prstGeom prst="rect">
            <a:avLst/>
          </a:prstGeom>
          <a:solidFill>
            <a:srgbClr val="FCB826"/>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800" dirty="0">
                <a:solidFill>
                  <a:srgbClr val="182350"/>
                </a:solidFill>
                <a:latin typeface="Calibri" panose="020F0502020204030204" pitchFamily="34" charset="0"/>
                <a:ea typeface="Calibri" panose="020F0502020204030204" pitchFamily="34" charset="0"/>
                <a:cs typeface="Calibri" panose="020F0502020204030204" pitchFamily="34" charset="0"/>
              </a:rPr>
              <a:t>ADAPTABLE </a:t>
            </a:r>
          </a:p>
        </p:txBody>
      </p:sp>
      <p:sp>
        <p:nvSpPr>
          <p:cNvPr id="125" name="Adaptable">
            <a:extLst>
              <a:ext uri="{FF2B5EF4-FFF2-40B4-BE49-F238E27FC236}">
                <a16:creationId xmlns:a16="http://schemas.microsoft.com/office/drawing/2014/main" id="{72B5007C-87D6-EB92-7D77-8C289C278771}"/>
              </a:ext>
            </a:extLst>
          </p:cNvPr>
          <p:cNvSpPr/>
          <p:nvPr/>
        </p:nvSpPr>
        <p:spPr>
          <a:xfrm>
            <a:off x="7103422" y="3133791"/>
            <a:ext cx="5126678" cy="755010"/>
          </a:xfrm>
          <a:prstGeom prst="rect">
            <a:avLst/>
          </a:prstGeom>
          <a:solidFill>
            <a:srgbClr val="FCB826"/>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800" dirty="0">
                <a:solidFill>
                  <a:srgbClr val="182350"/>
                </a:solidFill>
                <a:latin typeface="Calibri" panose="020F0502020204030204" pitchFamily="34" charset="0"/>
                <a:ea typeface="Calibri" panose="020F0502020204030204" pitchFamily="34" charset="0"/>
                <a:cs typeface="Calibri" panose="020F0502020204030204" pitchFamily="34" charset="0"/>
              </a:rPr>
              <a:t>CONNECT THE DOTS</a:t>
            </a:r>
          </a:p>
        </p:txBody>
      </p:sp>
    </p:spTree>
    <p:extLst>
      <p:ext uri="{BB962C8B-B14F-4D97-AF65-F5344CB8AC3E}">
        <p14:creationId xmlns:p14="http://schemas.microsoft.com/office/powerpoint/2010/main" val="2370480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par>
                                <p:cTn id="12" presetID="1" presetClass="emph" presetSubtype="2" fill="hold" nodeType="withEffect">
                                  <p:stCondLst>
                                    <p:cond delay="0"/>
                                  </p:stCondLst>
                                  <p:childTnLst>
                                    <p:animClr clrSpc="rgb" dir="cw">
                                      <p:cBhvr>
                                        <p:cTn id="13" dur="250" fill="hold"/>
                                        <p:tgtEl>
                                          <p:spTgt spid="3"/>
                                        </p:tgtEl>
                                        <p:attrNameLst>
                                          <p:attrName>fillcolor</p:attrName>
                                        </p:attrNameLst>
                                      </p:cBhvr>
                                      <p:to>
                                        <a:srgbClr val="BF2703"/>
                                      </p:to>
                                    </p:animClr>
                                    <p:set>
                                      <p:cBhvr>
                                        <p:cTn id="14" dur="250" fill="hold"/>
                                        <p:tgtEl>
                                          <p:spTgt spid="3"/>
                                        </p:tgtEl>
                                        <p:attrNameLst>
                                          <p:attrName>fill.type</p:attrName>
                                        </p:attrNameLst>
                                      </p:cBhvr>
                                      <p:to>
                                        <p:strVal val="solid"/>
                                      </p:to>
                                    </p:set>
                                    <p:set>
                                      <p:cBhvr>
                                        <p:cTn id="15" dur="250" fill="hold"/>
                                        <p:tgtEl>
                                          <p:spTgt spid="3"/>
                                        </p:tgtEl>
                                        <p:attrNameLst>
                                          <p:attrName>fill.on</p:attrName>
                                        </p:attrNameLst>
                                      </p:cBhvr>
                                      <p:to>
                                        <p:strVal val="true"/>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 presetClass="emph" presetSubtype="2" fill="hold" nodeType="withEffect">
                                  <p:stCondLst>
                                    <p:cond delay="0"/>
                                  </p:stCondLst>
                                  <p:childTnLst>
                                    <p:animClr clrSpc="rgb" dir="cw">
                                      <p:cBhvr>
                                        <p:cTn id="21" dur="250" fill="hold"/>
                                        <p:tgtEl>
                                          <p:spTgt spid="6"/>
                                        </p:tgtEl>
                                        <p:attrNameLst>
                                          <p:attrName>fillcolor</p:attrName>
                                        </p:attrNameLst>
                                      </p:cBhvr>
                                      <p:to>
                                        <a:srgbClr val="BF2703"/>
                                      </p:to>
                                    </p:animClr>
                                    <p:set>
                                      <p:cBhvr>
                                        <p:cTn id="22" dur="250" fill="hold"/>
                                        <p:tgtEl>
                                          <p:spTgt spid="6"/>
                                        </p:tgtEl>
                                        <p:attrNameLst>
                                          <p:attrName>fill.type</p:attrName>
                                        </p:attrNameLst>
                                      </p:cBhvr>
                                      <p:to>
                                        <p:strVal val="solid"/>
                                      </p:to>
                                    </p:set>
                                    <p:set>
                                      <p:cBhvr>
                                        <p:cTn id="23" dur="250" fill="hold"/>
                                        <p:tgtEl>
                                          <p:spTgt spid="6"/>
                                        </p:tgtEl>
                                        <p:attrNameLst>
                                          <p:attrName>fill.on</p:attrName>
                                        </p:attrNameLst>
                                      </p:cBhvr>
                                      <p:to>
                                        <p:strVal val="true"/>
                                      </p:to>
                                    </p:set>
                                  </p:childTnLst>
                                </p:cTn>
                              </p:par>
                            </p:childTnLst>
                          </p:cTn>
                        </p:par>
                        <p:par>
                          <p:cTn id="24" fill="hold">
                            <p:stCondLst>
                              <p:cond delay="75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rgbClr val="BF2703"/>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 presetClass="emph" presetSubtype="2" fill="hold" nodeType="withEffect">
                                  <p:stCondLst>
                                    <p:cond delay="0"/>
                                  </p:stCondLst>
                                  <p:childTnLst>
                                    <p:animClr clrSpc="rgb" dir="cw">
                                      <p:cBhvr>
                                        <p:cTn id="37" dur="250" fill="hold"/>
                                        <p:tgtEl>
                                          <p:spTgt spid="8"/>
                                        </p:tgtEl>
                                        <p:attrNameLst>
                                          <p:attrName>fillcolor</p:attrName>
                                        </p:attrNameLst>
                                      </p:cBhvr>
                                      <p:to>
                                        <a:srgbClr val="BF2703"/>
                                      </p:to>
                                    </p:animClr>
                                    <p:set>
                                      <p:cBhvr>
                                        <p:cTn id="38" dur="250" fill="hold"/>
                                        <p:tgtEl>
                                          <p:spTgt spid="8"/>
                                        </p:tgtEl>
                                        <p:attrNameLst>
                                          <p:attrName>fill.type</p:attrName>
                                        </p:attrNameLst>
                                      </p:cBhvr>
                                      <p:to>
                                        <p:strVal val="solid"/>
                                      </p:to>
                                    </p:set>
                                    <p:set>
                                      <p:cBhvr>
                                        <p:cTn id="39" dur="250" fill="hold"/>
                                        <p:tgtEl>
                                          <p:spTgt spid="8"/>
                                        </p:tgtEl>
                                        <p:attrNameLst>
                                          <p:attrName>fill.on</p:attrName>
                                        </p:attrNameLst>
                                      </p:cBhvr>
                                      <p:to>
                                        <p:strVal val="true"/>
                                      </p:to>
                                    </p:set>
                                  </p:childTnLst>
                                </p:cTn>
                              </p:par>
                            </p:childTnLst>
                          </p:cTn>
                        </p:par>
                        <p:par>
                          <p:cTn id="40" fill="hold">
                            <p:stCondLst>
                              <p:cond delay="125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1" presetClass="emph" presetSubtype="2" fill="hold" nodeType="withEffect">
                                  <p:stCondLst>
                                    <p:cond delay="0"/>
                                  </p:stCondLst>
                                  <p:childTnLst>
                                    <p:animClr clrSpc="rgb" dir="cw">
                                      <p:cBhvr>
                                        <p:cTn id="45" dur="250" fill="hold"/>
                                        <p:tgtEl>
                                          <p:spTgt spid="9"/>
                                        </p:tgtEl>
                                        <p:attrNameLst>
                                          <p:attrName>fillcolor</p:attrName>
                                        </p:attrNameLst>
                                      </p:cBhvr>
                                      <p:to>
                                        <a:srgbClr val="BF2703"/>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childTnLst>
                          </p:cTn>
                        </p:par>
                        <p:par>
                          <p:cTn id="48" fill="hold">
                            <p:stCondLst>
                              <p:cond delay="1500"/>
                            </p:stCondLst>
                            <p:childTnLst>
                              <p:par>
                                <p:cTn id="49" presetID="1" presetClass="emph" presetSubtype="2" fill="hold" nodeType="afterEffect">
                                  <p:stCondLst>
                                    <p:cond delay="0"/>
                                  </p:stCondLst>
                                  <p:childTnLst>
                                    <p:animClr clrSpc="rgb" dir="cw">
                                      <p:cBhvr>
                                        <p:cTn id="50" dur="250" fill="hold"/>
                                        <p:tgtEl>
                                          <p:spTgt spid="10"/>
                                        </p:tgtEl>
                                        <p:attrNameLst>
                                          <p:attrName>fillcolor</p:attrName>
                                        </p:attrNameLst>
                                      </p:cBhvr>
                                      <p:to>
                                        <a:srgbClr val="BF2703"/>
                                      </p:to>
                                    </p:animClr>
                                    <p:set>
                                      <p:cBhvr>
                                        <p:cTn id="51" dur="250" fill="hold"/>
                                        <p:tgtEl>
                                          <p:spTgt spid="10"/>
                                        </p:tgtEl>
                                        <p:attrNameLst>
                                          <p:attrName>fill.type</p:attrName>
                                        </p:attrNameLst>
                                      </p:cBhvr>
                                      <p:to>
                                        <p:strVal val="solid"/>
                                      </p:to>
                                    </p:set>
                                    <p:set>
                                      <p:cBhvr>
                                        <p:cTn id="52" dur="250" fill="hold"/>
                                        <p:tgtEl>
                                          <p:spTgt spid="10"/>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100"/>
                                        <p:tgtEl>
                                          <p:spTgt spid="66"/>
                                        </p:tgtEl>
                                      </p:cBhvr>
                                    </p:animEffect>
                                  </p:childTnLst>
                                </p:cTn>
                              </p:par>
                            </p:childTnLst>
                          </p:cTn>
                        </p:par>
                        <p:par>
                          <p:cTn id="58" fill="hold">
                            <p:stCondLst>
                              <p:cond delay="100"/>
                            </p:stCondLst>
                            <p:childTnLst>
                              <p:par>
                                <p:cTn id="59" presetID="10" presetClass="entr" presetSubtype="0" fill="hold" grpId="0"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100"/>
                                        <p:tgtEl>
                                          <p:spTgt spid="69"/>
                                        </p:tgtEl>
                                      </p:cBhvr>
                                    </p:animEffect>
                                  </p:childTnLst>
                                </p:cTn>
                              </p:par>
                            </p:childTnLst>
                          </p:cTn>
                        </p:par>
                        <p:par>
                          <p:cTn id="62" fill="hold">
                            <p:stCondLst>
                              <p:cond delay="200"/>
                            </p:stCondLst>
                            <p:childTnLst>
                              <p:par>
                                <p:cTn id="63" presetID="10" presetClass="entr" presetSubtype="0" fill="hold" grpId="0" nodeType="after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100"/>
                                        <p:tgtEl>
                                          <p:spTgt spid="83"/>
                                        </p:tgtEl>
                                      </p:cBhvr>
                                    </p:animEffect>
                                  </p:childTnLst>
                                </p:cTn>
                              </p:par>
                            </p:childTnLst>
                          </p:cTn>
                        </p:par>
                        <p:par>
                          <p:cTn id="66" fill="hold">
                            <p:stCondLst>
                              <p:cond delay="300"/>
                            </p:stCondLst>
                            <p:childTnLst>
                              <p:par>
                                <p:cTn id="67" presetID="10" presetClass="entr" presetSubtype="0" fill="hold" grpId="0" nodeType="after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fade">
                                      <p:cBhvr>
                                        <p:cTn id="69" dur="100"/>
                                        <p:tgtEl>
                                          <p:spTgt spid="80"/>
                                        </p:tgtEl>
                                      </p:cBhvr>
                                    </p:animEffect>
                                  </p:childTnLst>
                                </p:cTn>
                              </p:par>
                            </p:childTnLst>
                          </p:cTn>
                        </p:par>
                        <p:par>
                          <p:cTn id="70" fill="hold">
                            <p:stCondLst>
                              <p:cond delay="400"/>
                            </p:stCondLst>
                            <p:childTnLst>
                              <p:par>
                                <p:cTn id="71" presetID="10" presetClass="entr" presetSubtype="0" fill="hold" grpId="0" nodeType="afterEffect">
                                  <p:stCondLst>
                                    <p:cond delay="0"/>
                                  </p:stCondLst>
                                  <p:childTnLst>
                                    <p:set>
                                      <p:cBhvr>
                                        <p:cTn id="72" dur="1" fill="hold">
                                          <p:stCondLst>
                                            <p:cond delay="0"/>
                                          </p:stCondLst>
                                        </p:cTn>
                                        <p:tgtEl>
                                          <p:spTgt spid="95"/>
                                        </p:tgtEl>
                                        <p:attrNameLst>
                                          <p:attrName>style.visibility</p:attrName>
                                        </p:attrNameLst>
                                      </p:cBhvr>
                                      <p:to>
                                        <p:strVal val="visible"/>
                                      </p:to>
                                    </p:set>
                                    <p:animEffect transition="in" filter="fade">
                                      <p:cBhvr>
                                        <p:cTn id="73" dur="100"/>
                                        <p:tgtEl>
                                          <p:spTgt spid="95"/>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fade">
                                      <p:cBhvr>
                                        <p:cTn id="77" dur="100"/>
                                        <p:tgtEl>
                                          <p:spTgt spid="93"/>
                                        </p:tgtEl>
                                      </p:cBhvr>
                                    </p:animEffect>
                                  </p:childTnLst>
                                </p:cTn>
                              </p:par>
                            </p:childTnLst>
                          </p:cTn>
                        </p:par>
                        <p:par>
                          <p:cTn id="78" fill="hold">
                            <p:stCondLst>
                              <p:cond delay="600"/>
                            </p:stCondLst>
                            <p:childTnLst>
                              <p:par>
                                <p:cTn id="79" presetID="10" presetClass="entr" presetSubtype="0" fill="hold" grpId="0" nodeType="afterEffect">
                                  <p:stCondLst>
                                    <p:cond delay="0"/>
                                  </p:stCondLst>
                                  <p:childTnLst>
                                    <p:set>
                                      <p:cBhvr>
                                        <p:cTn id="80" dur="1" fill="hold">
                                          <p:stCondLst>
                                            <p:cond delay="0"/>
                                          </p:stCondLst>
                                        </p:cTn>
                                        <p:tgtEl>
                                          <p:spTgt spid="109"/>
                                        </p:tgtEl>
                                        <p:attrNameLst>
                                          <p:attrName>style.visibility</p:attrName>
                                        </p:attrNameLst>
                                      </p:cBhvr>
                                      <p:to>
                                        <p:strVal val="visible"/>
                                      </p:to>
                                    </p:set>
                                    <p:animEffect transition="in" filter="fade">
                                      <p:cBhvr>
                                        <p:cTn id="81" dur="100"/>
                                        <p:tgtEl>
                                          <p:spTgt spid="109"/>
                                        </p:tgtEl>
                                      </p:cBhvr>
                                    </p:animEffect>
                                  </p:childTnLst>
                                </p:cTn>
                              </p:par>
                            </p:childTnLst>
                          </p:cTn>
                        </p:par>
                        <p:par>
                          <p:cTn id="82" fill="hold">
                            <p:stCondLst>
                              <p:cond delay="700"/>
                            </p:stCondLst>
                            <p:childTnLst>
                              <p:par>
                                <p:cTn id="83" presetID="10" presetClass="entr" presetSubtype="0" fill="hold" grpId="0" nodeType="afterEffect">
                                  <p:stCondLst>
                                    <p:cond delay="0"/>
                                  </p:stCondLst>
                                  <p:childTnLst>
                                    <p:set>
                                      <p:cBhvr>
                                        <p:cTn id="84" dur="1" fill="hold">
                                          <p:stCondLst>
                                            <p:cond delay="0"/>
                                          </p:stCondLst>
                                        </p:cTn>
                                        <p:tgtEl>
                                          <p:spTgt spid="106"/>
                                        </p:tgtEl>
                                        <p:attrNameLst>
                                          <p:attrName>style.visibility</p:attrName>
                                        </p:attrNameLst>
                                      </p:cBhvr>
                                      <p:to>
                                        <p:strVal val="visible"/>
                                      </p:to>
                                    </p:set>
                                    <p:animEffect transition="in" filter="fade">
                                      <p:cBhvr>
                                        <p:cTn id="85" dur="100"/>
                                        <p:tgtEl>
                                          <p:spTgt spid="106"/>
                                        </p:tgtEl>
                                      </p:cBhvr>
                                    </p:animEffect>
                                  </p:childTnLst>
                                </p:cTn>
                              </p:par>
                            </p:childTnLst>
                          </p:cTn>
                        </p:par>
                        <p:par>
                          <p:cTn id="86" fill="hold">
                            <p:stCondLst>
                              <p:cond delay="800"/>
                            </p:stCondLst>
                            <p:childTnLst>
                              <p:par>
                                <p:cTn id="87" presetID="10" presetClass="entr" presetSubtype="0" fill="hold" grpId="0" nodeType="afterEffect">
                                  <p:stCondLst>
                                    <p:cond delay="0"/>
                                  </p:stCondLst>
                                  <p:childTnLst>
                                    <p:set>
                                      <p:cBhvr>
                                        <p:cTn id="88" dur="1" fill="hold">
                                          <p:stCondLst>
                                            <p:cond delay="0"/>
                                          </p:stCondLst>
                                        </p:cTn>
                                        <p:tgtEl>
                                          <p:spTgt spid="94"/>
                                        </p:tgtEl>
                                        <p:attrNameLst>
                                          <p:attrName>style.visibility</p:attrName>
                                        </p:attrNameLst>
                                      </p:cBhvr>
                                      <p:to>
                                        <p:strVal val="visible"/>
                                      </p:to>
                                    </p:set>
                                    <p:animEffect transition="in" filter="fade">
                                      <p:cBhvr>
                                        <p:cTn id="89" dur="100"/>
                                        <p:tgtEl>
                                          <p:spTgt spid="94"/>
                                        </p:tgtEl>
                                      </p:cBhvr>
                                    </p:animEffect>
                                  </p:childTnLst>
                                </p:cTn>
                              </p:par>
                            </p:childTnLst>
                          </p:cTn>
                        </p:par>
                        <p:par>
                          <p:cTn id="90" fill="hold">
                            <p:stCondLst>
                              <p:cond delay="900"/>
                            </p:stCondLst>
                            <p:childTnLst>
                              <p:par>
                                <p:cTn id="91" presetID="10" presetClass="entr" presetSubtype="0" fill="hold" grpId="0" nodeType="after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fade">
                                      <p:cBhvr>
                                        <p:cTn id="93" dur="100"/>
                                        <p:tgtEl>
                                          <p:spTgt spid="70"/>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fade">
                                      <p:cBhvr>
                                        <p:cTn id="97" dur="100"/>
                                        <p:tgtEl>
                                          <p:spTgt spid="82"/>
                                        </p:tgtEl>
                                      </p:cBhvr>
                                    </p:animEffect>
                                  </p:childTnLst>
                                </p:cTn>
                              </p:par>
                            </p:childTnLst>
                          </p:cTn>
                        </p:par>
                        <p:par>
                          <p:cTn id="98" fill="hold">
                            <p:stCondLst>
                              <p:cond delay="1100"/>
                            </p:stCondLst>
                            <p:childTnLst>
                              <p:par>
                                <p:cTn id="99" presetID="10" presetClass="entr" presetSubtype="0" fill="hold" grpId="0" nodeType="after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100"/>
                                        <p:tgtEl>
                                          <p:spTgt spid="67"/>
                                        </p:tgtEl>
                                      </p:cBhvr>
                                    </p:animEffect>
                                  </p:childTnLst>
                                </p:cTn>
                              </p:par>
                            </p:childTnLst>
                          </p:cTn>
                        </p:par>
                        <p:par>
                          <p:cTn id="102" fill="hold">
                            <p:stCondLst>
                              <p:cond delay="1200"/>
                            </p:stCondLst>
                            <p:childTnLst>
                              <p:par>
                                <p:cTn id="103" presetID="10" presetClass="entr" presetSubtype="0" fill="hold" grpId="0" nodeType="afterEffect">
                                  <p:stCondLst>
                                    <p:cond delay="0"/>
                                  </p:stCondLst>
                                  <p:childTnLst>
                                    <p:set>
                                      <p:cBhvr>
                                        <p:cTn id="104" dur="1" fill="hold">
                                          <p:stCondLst>
                                            <p:cond delay="0"/>
                                          </p:stCondLst>
                                        </p:cTn>
                                        <p:tgtEl>
                                          <p:spTgt spid="107"/>
                                        </p:tgtEl>
                                        <p:attrNameLst>
                                          <p:attrName>style.visibility</p:attrName>
                                        </p:attrNameLst>
                                      </p:cBhvr>
                                      <p:to>
                                        <p:strVal val="visible"/>
                                      </p:to>
                                    </p:set>
                                    <p:animEffect transition="in" filter="fade">
                                      <p:cBhvr>
                                        <p:cTn id="105" dur="100"/>
                                        <p:tgtEl>
                                          <p:spTgt spid="107"/>
                                        </p:tgtEl>
                                      </p:cBhvr>
                                    </p:animEffect>
                                  </p:childTnLst>
                                </p:cTn>
                              </p:par>
                            </p:childTnLst>
                          </p:cTn>
                        </p:par>
                        <p:par>
                          <p:cTn id="106" fill="hold">
                            <p:stCondLst>
                              <p:cond delay="1300"/>
                            </p:stCondLst>
                            <p:childTnLst>
                              <p:par>
                                <p:cTn id="107" presetID="10" presetClass="entr" presetSubtype="0" fill="hold" grpId="0" nodeType="afterEffect">
                                  <p:stCondLst>
                                    <p:cond delay="0"/>
                                  </p:stCondLst>
                                  <p:childTnLst>
                                    <p:set>
                                      <p:cBhvr>
                                        <p:cTn id="108" dur="1" fill="hold">
                                          <p:stCondLst>
                                            <p:cond delay="0"/>
                                          </p:stCondLst>
                                        </p:cTn>
                                        <p:tgtEl>
                                          <p:spTgt spid="92"/>
                                        </p:tgtEl>
                                        <p:attrNameLst>
                                          <p:attrName>style.visibility</p:attrName>
                                        </p:attrNameLst>
                                      </p:cBhvr>
                                      <p:to>
                                        <p:strVal val="visible"/>
                                      </p:to>
                                    </p:set>
                                    <p:animEffect transition="in" filter="fade">
                                      <p:cBhvr>
                                        <p:cTn id="109" dur="100"/>
                                        <p:tgtEl>
                                          <p:spTgt spid="92"/>
                                        </p:tgtEl>
                                      </p:cBhvr>
                                    </p:animEffect>
                                  </p:childTnLst>
                                </p:cTn>
                              </p:par>
                            </p:childTnLst>
                          </p:cTn>
                        </p:par>
                        <p:par>
                          <p:cTn id="110" fill="hold">
                            <p:stCondLst>
                              <p:cond delay="1400"/>
                            </p:stCondLst>
                            <p:childTnLst>
                              <p:par>
                                <p:cTn id="111" presetID="10" presetClass="entr" presetSubtype="0" fill="hold" grpId="0" nodeType="afterEffect">
                                  <p:stCondLst>
                                    <p:cond delay="0"/>
                                  </p:stCondLst>
                                  <p:childTnLst>
                                    <p:set>
                                      <p:cBhvr>
                                        <p:cTn id="112" dur="1" fill="hold">
                                          <p:stCondLst>
                                            <p:cond delay="0"/>
                                          </p:stCondLst>
                                        </p:cTn>
                                        <p:tgtEl>
                                          <p:spTgt spid="68"/>
                                        </p:tgtEl>
                                        <p:attrNameLst>
                                          <p:attrName>style.visibility</p:attrName>
                                        </p:attrNameLst>
                                      </p:cBhvr>
                                      <p:to>
                                        <p:strVal val="visible"/>
                                      </p:to>
                                    </p:set>
                                    <p:animEffect transition="in" filter="fade">
                                      <p:cBhvr>
                                        <p:cTn id="113" dur="100"/>
                                        <p:tgtEl>
                                          <p:spTgt spid="68"/>
                                        </p:tgtEl>
                                      </p:cBhvr>
                                    </p:animEffect>
                                  </p:childTnLst>
                                </p:cTn>
                              </p:par>
                            </p:childTnLst>
                          </p:cTn>
                        </p:par>
                        <p:par>
                          <p:cTn id="114" fill="hold">
                            <p:stCondLst>
                              <p:cond delay="1500"/>
                            </p:stCondLst>
                            <p:childTnLst>
                              <p:par>
                                <p:cTn id="115" presetID="10" presetClass="entr" presetSubtype="0" fill="hold" grpId="0" nodeType="afterEffect">
                                  <p:stCondLst>
                                    <p:cond delay="0"/>
                                  </p:stCondLst>
                                  <p:childTnLst>
                                    <p:set>
                                      <p:cBhvr>
                                        <p:cTn id="116" dur="1" fill="hold">
                                          <p:stCondLst>
                                            <p:cond delay="0"/>
                                          </p:stCondLst>
                                        </p:cTn>
                                        <p:tgtEl>
                                          <p:spTgt spid="110"/>
                                        </p:tgtEl>
                                        <p:attrNameLst>
                                          <p:attrName>style.visibility</p:attrName>
                                        </p:attrNameLst>
                                      </p:cBhvr>
                                      <p:to>
                                        <p:strVal val="visible"/>
                                      </p:to>
                                    </p:set>
                                    <p:animEffect transition="in" filter="fade">
                                      <p:cBhvr>
                                        <p:cTn id="117" dur="100"/>
                                        <p:tgtEl>
                                          <p:spTgt spid="110"/>
                                        </p:tgtEl>
                                      </p:cBhvr>
                                    </p:animEffect>
                                  </p:childTnLst>
                                </p:cTn>
                              </p:par>
                            </p:childTnLst>
                          </p:cTn>
                        </p:par>
                        <p:par>
                          <p:cTn id="118" fill="hold">
                            <p:stCondLst>
                              <p:cond delay="1600"/>
                            </p:stCondLst>
                            <p:childTnLst>
                              <p:par>
                                <p:cTn id="119" presetID="10" presetClass="entr" presetSubtype="0" fill="hold" grpId="0" nodeType="after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100"/>
                                        <p:tgtEl>
                                          <p:spTgt spid="79"/>
                                        </p:tgtEl>
                                      </p:cBhvr>
                                    </p:animEffect>
                                  </p:childTnLst>
                                </p:cTn>
                              </p:par>
                            </p:childTnLst>
                          </p:cTn>
                        </p:par>
                        <p:par>
                          <p:cTn id="122" fill="hold">
                            <p:stCondLst>
                              <p:cond delay="1700"/>
                            </p:stCondLst>
                            <p:childTnLst>
                              <p:par>
                                <p:cTn id="123" presetID="10" presetClass="entr" presetSubtype="0" fill="hold" grpId="0" nodeType="after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fade">
                                      <p:cBhvr>
                                        <p:cTn id="125" dur="100"/>
                                        <p:tgtEl>
                                          <p:spTgt spid="96"/>
                                        </p:tgtEl>
                                      </p:cBhvr>
                                    </p:animEffect>
                                  </p:childTnLst>
                                </p:cTn>
                              </p:par>
                            </p:childTnLst>
                          </p:cTn>
                        </p:par>
                        <p:par>
                          <p:cTn id="126" fill="hold">
                            <p:stCondLst>
                              <p:cond delay="1800"/>
                            </p:stCondLst>
                            <p:childTnLst>
                              <p:par>
                                <p:cTn id="127" presetID="10" presetClass="entr" presetSubtype="0" fill="hold" grpId="0" nodeType="afterEffect">
                                  <p:stCondLst>
                                    <p:cond delay="0"/>
                                  </p:stCondLst>
                                  <p:childTnLst>
                                    <p:set>
                                      <p:cBhvr>
                                        <p:cTn id="128" dur="1" fill="hold">
                                          <p:stCondLst>
                                            <p:cond delay="0"/>
                                          </p:stCondLst>
                                        </p:cTn>
                                        <p:tgtEl>
                                          <p:spTgt spid="71"/>
                                        </p:tgtEl>
                                        <p:attrNameLst>
                                          <p:attrName>style.visibility</p:attrName>
                                        </p:attrNameLst>
                                      </p:cBhvr>
                                      <p:to>
                                        <p:strVal val="visible"/>
                                      </p:to>
                                    </p:set>
                                    <p:animEffect transition="in" filter="fade">
                                      <p:cBhvr>
                                        <p:cTn id="129" dur="100"/>
                                        <p:tgtEl>
                                          <p:spTgt spid="71"/>
                                        </p:tgtEl>
                                      </p:cBhvr>
                                    </p:animEffect>
                                  </p:childTnLst>
                                </p:cTn>
                              </p:par>
                            </p:childTnLst>
                          </p:cTn>
                        </p:par>
                        <p:par>
                          <p:cTn id="130" fill="hold">
                            <p:stCondLst>
                              <p:cond delay="1900"/>
                            </p:stCondLst>
                            <p:childTnLst>
                              <p:par>
                                <p:cTn id="131" presetID="10" presetClass="entr" presetSubtype="0" fill="hold" grpId="0" nodeType="afterEffect">
                                  <p:stCondLst>
                                    <p:cond delay="0"/>
                                  </p:stCondLst>
                                  <p:childTnLst>
                                    <p:set>
                                      <p:cBhvr>
                                        <p:cTn id="132" dur="1" fill="hold">
                                          <p:stCondLst>
                                            <p:cond delay="0"/>
                                          </p:stCondLst>
                                        </p:cTn>
                                        <p:tgtEl>
                                          <p:spTgt spid="105"/>
                                        </p:tgtEl>
                                        <p:attrNameLst>
                                          <p:attrName>style.visibility</p:attrName>
                                        </p:attrNameLst>
                                      </p:cBhvr>
                                      <p:to>
                                        <p:strVal val="visible"/>
                                      </p:to>
                                    </p:set>
                                    <p:animEffect transition="in" filter="fade">
                                      <p:cBhvr>
                                        <p:cTn id="133" dur="100"/>
                                        <p:tgtEl>
                                          <p:spTgt spid="105"/>
                                        </p:tgtEl>
                                      </p:cBhvr>
                                    </p:animEffect>
                                  </p:childTnLst>
                                </p:cTn>
                              </p:par>
                            </p:childTnLst>
                          </p:cTn>
                        </p:par>
                        <p:par>
                          <p:cTn id="134" fill="hold">
                            <p:stCondLst>
                              <p:cond delay="2000"/>
                            </p:stCondLst>
                            <p:childTnLst>
                              <p:par>
                                <p:cTn id="135" presetID="10" presetClass="entr" presetSubtype="0" fill="hold" grpId="0" nodeType="afterEffect">
                                  <p:stCondLst>
                                    <p:cond delay="0"/>
                                  </p:stCondLst>
                                  <p:childTnLst>
                                    <p:set>
                                      <p:cBhvr>
                                        <p:cTn id="136" dur="1" fill="hold">
                                          <p:stCondLst>
                                            <p:cond delay="0"/>
                                          </p:stCondLst>
                                        </p:cTn>
                                        <p:tgtEl>
                                          <p:spTgt spid="97"/>
                                        </p:tgtEl>
                                        <p:attrNameLst>
                                          <p:attrName>style.visibility</p:attrName>
                                        </p:attrNameLst>
                                      </p:cBhvr>
                                      <p:to>
                                        <p:strVal val="visible"/>
                                      </p:to>
                                    </p:set>
                                    <p:animEffect transition="in" filter="fade">
                                      <p:cBhvr>
                                        <p:cTn id="137" dur="100"/>
                                        <p:tgtEl>
                                          <p:spTgt spid="97"/>
                                        </p:tgtEl>
                                      </p:cBhvr>
                                    </p:animEffect>
                                  </p:childTnLst>
                                </p:cTn>
                              </p:par>
                            </p:childTnLst>
                          </p:cTn>
                        </p:par>
                        <p:par>
                          <p:cTn id="138" fill="hold">
                            <p:stCondLst>
                              <p:cond delay="2100"/>
                            </p:stCondLst>
                            <p:childTnLst>
                              <p:par>
                                <p:cTn id="139" presetID="10" presetClass="entr" presetSubtype="0" fill="hold" grpId="0" nodeType="afterEffect">
                                  <p:stCondLst>
                                    <p:cond delay="0"/>
                                  </p:stCondLst>
                                  <p:childTnLst>
                                    <p:set>
                                      <p:cBhvr>
                                        <p:cTn id="140" dur="1" fill="hold">
                                          <p:stCondLst>
                                            <p:cond delay="0"/>
                                          </p:stCondLst>
                                        </p:cTn>
                                        <p:tgtEl>
                                          <p:spTgt spid="81"/>
                                        </p:tgtEl>
                                        <p:attrNameLst>
                                          <p:attrName>style.visibility</p:attrName>
                                        </p:attrNameLst>
                                      </p:cBhvr>
                                      <p:to>
                                        <p:strVal val="visible"/>
                                      </p:to>
                                    </p:set>
                                    <p:animEffect transition="in" filter="fade">
                                      <p:cBhvr>
                                        <p:cTn id="141" dur="100"/>
                                        <p:tgtEl>
                                          <p:spTgt spid="81"/>
                                        </p:tgtEl>
                                      </p:cBhvr>
                                    </p:animEffect>
                                  </p:childTnLst>
                                </p:cTn>
                              </p:par>
                            </p:childTnLst>
                          </p:cTn>
                        </p:par>
                        <p:par>
                          <p:cTn id="142" fill="hold">
                            <p:stCondLst>
                              <p:cond delay="2200"/>
                            </p:stCondLst>
                            <p:childTnLst>
                              <p:par>
                                <p:cTn id="143" presetID="10" presetClass="entr" presetSubtype="0" fill="hold" grpId="0" nodeType="afterEffect">
                                  <p:stCondLst>
                                    <p:cond delay="0"/>
                                  </p:stCondLst>
                                  <p:childTnLst>
                                    <p:set>
                                      <p:cBhvr>
                                        <p:cTn id="144" dur="1" fill="hold">
                                          <p:stCondLst>
                                            <p:cond delay="0"/>
                                          </p:stCondLst>
                                        </p:cTn>
                                        <p:tgtEl>
                                          <p:spTgt spid="108"/>
                                        </p:tgtEl>
                                        <p:attrNameLst>
                                          <p:attrName>style.visibility</p:attrName>
                                        </p:attrNameLst>
                                      </p:cBhvr>
                                      <p:to>
                                        <p:strVal val="visible"/>
                                      </p:to>
                                    </p:set>
                                    <p:animEffect transition="in" filter="fade">
                                      <p:cBhvr>
                                        <p:cTn id="145" dur="100"/>
                                        <p:tgtEl>
                                          <p:spTgt spid="108"/>
                                        </p:tgtEl>
                                      </p:cBhvr>
                                    </p:animEffect>
                                  </p:childTnLst>
                                </p:cTn>
                              </p:par>
                            </p:childTnLst>
                          </p:cTn>
                        </p:par>
                        <p:par>
                          <p:cTn id="146" fill="hold">
                            <p:stCondLst>
                              <p:cond delay="2300"/>
                            </p:stCondLst>
                            <p:childTnLst>
                              <p:par>
                                <p:cTn id="147" presetID="10" presetClass="entr" presetSubtype="0" fill="hold" grpId="0" nodeType="afterEffect">
                                  <p:stCondLst>
                                    <p:cond delay="0"/>
                                  </p:stCondLst>
                                  <p:childTnLst>
                                    <p:set>
                                      <p:cBhvr>
                                        <p:cTn id="148" dur="1" fill="hold">
                                          <p:stCondLst>
                                            <p:cond delay="0"/>
                                          </p:stCondLst>
                                        </p:cTn>
                                        <p:tgtEl>
                                          <p:spTgt spid="84"/>
                                        </p:tgtEl>
                                        <p:attrNameLst>
                                          <p:attrName>style.visibility</p:attrName>
                                        </p:attrNameLst>
                                      </p:cBhvr>
                                      <p:to>
                                        <p:strVal val="visible"/>
                                      </p:to>
                                    </p:set>
                                    <p:animEffect transition="in" filter="fade">
                                      <p:cBhvr>
                                        <p:cTn id="149" dur="100"/>
                                        <p:tgtEl>
                                          <p:spTgt spid="84"/>
                                        </p:tgtEl>
                                      </p:cBhvr>
                                    </p:animEffect>
                                  </p:childTnLst>
                                </p:cTn>
                              </p:par>
                            </p:childTnLst>
                          </p:cTn>
                        </p:par>
                        <p:par>
                          <p:cTn id="150" fill="hold">
                            <p:stCondLst>
                              <p:cond delay="2400"/>
                            </p:stCondLst>
                            <p:childTnLst>
                              <p:par>
                                <p:cTn id="151" presetID="1" presetClass="emph" presetSubtype="2" fill="hold" nodeType="afterEffect">
                                  <p:stCondLst>
                                    <p:cond delay="0"/>
                                  </p:stCondLst>
                                  <p:childTnLst>
                                    <p:animClr clrSpc="rgb" dir="cw">
                                      <p:cBhvr>
                                        <p:cTn id="152" dur="250" fill="hold"/>
                                        <p:tgtEl>
                                          <p:spTgt spid="66"/>
                                        </p:tgtEl>
                                        <p:attrNameLst>
                                          <p:attrName>fillcolor</p:attrName>
                                        </p:attrNameLst>
                                      </p:cBhvr>
                                      <p:to>
                                        <a:srgbClr val="BF2703"/>
                                      </p:to>
                                    </p:animClr>
                                    <p:set>
                                      <p:cBhvr>
                                        <p:cTn id="153" dur="250" fill="hold"/>
                                        <p:tgtEl>
                                          <p:spTgt spid="66"/>
                                        </p:tgtEl>
                                        <p:attrNameLst>
                                          <p:attrName>fill.type</p:attrName>
                                        </p:attrNameLst>
                                      </p:cBhvr>
                                      <p:to>
                                        <p:strVal val="solid"/>
                                      </p:to>
                                    </p:set>
                                    <p:set>
                                      <p:cBhvr>
                                        <p:cTn id="154" dur="250" fill="hold"/>
                                        <p:tgtEl>
                                          <p:spTgt spid="66"/>
                                        </p:tgtEl>
                                        <p:attrNameLst>
                                          <p:attrName>fill.on</p:attrName>
                                        </p:attrNameLst>
                                      </p:cBhvr>
                                      <p:to>
                                        <p:strVal val="true"/>
                                      </p:to>
                                    </p:set>
                                  </p:childTnLst>
                                </p:cTn>
                              </p:par>
                            </p:childTnLst>
                          </p:cTn>
                        </p:par>
                        <p:par>
                          <p:cTn id="155" fill="hold">
                            <p:stCondLst>
                              <p:cond delay="2650"/>
                            </p:stCondLst>
                            <p:childTnLst>
                              <p:par>
                                <p:cTn id="156" presetID="1" presetClass="emph" presetSubtype="2" fill="hold" nodeType="afterEffect">
                                  <p:stCondLst>
                                    <p:cond delay="0"/>
                                  </p:stCondLst>
                                  <p:childTnLst>
                                    <p:animClr clrSpc="rgb" dir="cw">
                                      <p:cBhvr>
                                        <p:cTn id="157" dur="250" fill="hold"/>
                                        <p:tgtEl>
                                          <p:spTgt spid="67"/>
                                        </p:tgtEl>
                                        <p:attrNameLst>
                                          <p:attrName>fillcolor</p:attrName>
                                        </p:attrNameLst>
                                      </p:cBhvr>
                                      <p:to>
                                        <a:srgbClr val="BF2703"/>
                                      </p:to>
                                    </p:animClr>
                                    <p:set>
                                      <p:cBhvr>
                                        <p:cTn id="158" dur="250" fill="hold"/>
                                        <p:tgtEl>
                                          <p:spTgt spid="67"/>
                                        </p:tgtEl>
                                        <p:attrNameLst>
                                          <p:attrName>fill.type</p:attrName>
                                        </p:attrNameLst>
                                      </p:cBhvr>
                                      <p:to>
                                        <p:strVal val="solid"/>
                                      </p:to>
                                    </p:set>
                                    <p:set>
                                      <p:cBhvr>
                                        <p:cTn id="159" dur="250" fill="hold"/>
                                        <p:tgtEl>
                                          <p:spTgt spid="67"/>
                                        </p:tgtEl>
                                        <p:attrNameLst>
                                          <p:attrName>fill.on</p:attrName>
                                        </p:attrNameLst>
                                      </p:cBhvr>
                                      <p:to>
                                        <p:strVal val="true"/>
                                      </p:to>
                                    </p:set>
                                  </p:childTnLst>
                                </p:cTn>
                              </p:par>
                            </p:childTnLst>
                          </p:cTn>
                        </p:par>
                        <p:par>
                          <p:cTn id="160" fill="hold">
                            <p:stCondLst>
                              <p:cond delay="2900"/>
                            </p:stCondLst>
                            <p:childTnLst>
                              <p:par>
                                <p:cTn id="161" presetID="1" presetClass="emph" presetSubtype="2" fill="hold" nodeType="afterEffect">
                                  <p:stCondLst>
                                    <p:cond delay="0"/>
                                  </p:stCondLst>
                                  <p:childTnLst>
                                    <p:animClr clrSpc="rgb" dir="cw">
                                      <p:cBhvr>
                                        <p:cTn id="162" dur="250" fill="hold"/>
                                        <p:tgtEl>
                                          <p:spTgt spid="68"/>
                                        </p:tgtEl>
                                        <p:attrNameLst>
                                          <p:attrName>fillcolor</p:attrName>
                                        </p:attrNameLst>
                                      </p:cBhvr>
                                      <p:to>
                                        <a:srgbClr val="BF2703"/>
                                      </p:to>
                                    </p:animClr>
                                    <p:set>
                                      <p:cBhvr>
                                        <p:cTn id="163" dur="250" fill="hold"/>
                                        <p:tgtEl>
                                          <p:spTgt spid="68"/>
                                        </p:tgtEl>
                                        <p:attrNameLst>
                                          <p:attrName>fill.type</p:attrName>
                                        </p:attrNameLst>
                                      </p:cBhvr>
                                      <p:to>
                                        <p:strVal val="solid"/>
                                      </p:to>
                                    </p:set>
                                    <p:set>
                                      <p:cBhvr>
                                        <p:cTn id="164" dur="250" fill="hold"/>
                                        <p:tgtEl>
                                          <p:spTgt spid="68"/>
                                        </p:tgtEl>
                                        <p:attrNameLst>
                                          <p:attrName>fill.on</p:attrName>
                                        </p:attrNameLst>
                                      </p:cBhvr>
                                      <p:to>
                                        <p:strVal val="true"/>
                                      </p:to>
                                    </p:set>
                                  </p:childTnLst>
                                </p:cTn>
                              </p:par>
                            </p:childTnLst>
                          </p:cTn>
                        </p:par>
                        <p:par>
                          <p:cTn id="165" fill="hold">
                            <p:stCondLst>
                              <p:cond delay="3150"/>
                            </p:stCondLst>
                            <p:childTnLst>
                              <p:par>
                                <p:cTn id="166" presetID="1" presetClass="emph" presetSubtype="2" fill="hold" nodeType="afterEffect">
                                  <p:stCondLst>
                                    <p:cond delay="0"/>
                                  </p:stCondLst>
                                  <p:childTnLst>
                                    <p:animClr clrSpc="rgb" dir="cw">
                                      <p:cBhvr>
                                        <p:cTn id="167" dur="250" fill="hold"/>
                                        <p:tgtEl>
                                          <p:spTgt spid="79"/>
                                        </p:tgtEl>
                                        <p:attrNameLst>
                                          <p:attrName>fillcolor</p:attrName>
                                        </p:attrNameLst>
                                      </p:cBhvr>
                                      <p:to>
                                        <a:srgbClr val="BF2703"/>
                                      </p:to>
                                    </p:animClr>
                                    <p:set>
                                      <p:cBhvr>
                                        <p:cTn id="168" dur="250" fill="hold"/>
                                        <p:tgtEl>
                                          <p:spTgt spid="79"/>
                                        </p:tgtEl>
                                        <p:attrNameLst>
                                          <p:attrName>fill.type</p:attrName>
                                        </p:attrNameLst>
                                      </p:cBhvr>
                                      <p:to>
                                        <p:strVal val="solid"/>
                                      </p:to>
                                    </p:set>
                                    <p:set>
                                      <p:cBhvr>
                                        <p:cTn id="169" dur="250" fill="hold"/>
                                        <p:tgtEl>
                                          <p:spTgt spid="79"/>
                                        </p:tgtEl>
                                        <p:attrNameLst>
                                          <p:attrName>fill.on</p:attrName>
                                        </p:attrNameLst>
                                      </p:cBhvr>
                                      <p:to>
                                        <p:strVal val="true"/>
                                      </p:to>
                                    </p:set>
                                  </p:childTnLst>
                                </p:cTn>
                              </p:par>
                            </p:childTnLst>
                          </p:cTn>
                        </p:par>
                      </p:childTnLst>
                    </p:cTn>
                  </p:par>
                  <p:par>
                    <p:cTn id="170" fill="hold">
                      <p:stCondLst>
                        <p:cond delay="indefinite"/>
                      </p:stCondLst>
                      <p:childTnLst>
                        <p:par>
                          <p:cTn id="171" fill="hold">
                            <p:stCondLst>
                              <p:cond delay="0"/>
                            </p:stCondLst>
                            <p:childTnLst>
                              <p:par>
                                <p:cTn id="172" presetID="1" presetClass="emph" presetSubtype="2" fill="hold" nodeType="clickEffect">
                                  <p:stCondLst>
                                    <p:cond delay="0"/>
                                  </p:stCondLst>
                                  <p:childTnLst>
                                    <p:animClr clrSpc="rgb" dir="cw">
                                      <p:cBhvr>
                                        <p:cTn id="173" dur="150" fill="hold"/>
                                        <p:tgtEl>
                                          <p:spTgt spid="109"/>
                                        </p:tgtEl>
                                        <p:attrNameLst>
                                          <p:attrName>fillcolor</p:attrName>
                                        </p:attrNameLst>
                                      </p:cBhvr>
                                      <p:to>
                                        <a:srgbClr val="FCB826"/>
                                      </p:to>
                                    </p:animClr>
                                    <p:set>
                                      <p:cBhvr>
                                        <p:cTn id="174" dur="150" fill="hold"/>
                                        <p:tgtEl>
                                          <p:spTgt spid="109"/>
                                        </p:tgtEl>
                                        <p:attrNameLst>
                                          <p:attrName>fill.type</p:attrName>
                                        </p:attrNameLst>
                                      </p:cBhvr>
                                      <p:to>
                                        <p:strVal val="solid"/>
                                      </p:to>
                                    </p:set>
                                    <p:set>
                                      <p:cBhvr>
                                        <p:cTn id="175" dur="150" fill="hold"/>
                                        <p:tgtEl>
                                          <p:spTgt spid="109"/>
                                        </p:tgtEl>
                                        <p:attrNameLst>
                                          <p:attrName>fill.on</p:attrName>
                                        </p:attrNameLst>
                                      </p:cBhvr>
                                      <p:to>
                                        <p:strVal val="true"/>
                                      </p:to>
                                    </p:set>
                                  </p:childTnLst>
                                </p:cTn>
                              </p:par>
                            </p:childTnLst>
                          </p:cTn>
                        </p:par>
                        <p:par>
                          <p:cTn id="176" fill="hold">
                            <p:stCondLst>
                              <p:cond delay="150"/>
                            </p:stCondLst>
                            <p:childTnLst>
                              <p:par>
                                <p:cTn id="177" presetID="1" presetClass="emph" presetSubtype="2" fill="hold" nodeType="afterEffect">
                                  <p:stCondLst>
                                    <p:cond delay="0"/>
                                  </p:stCondLst>
                                  <p:childTnLst>
                                    <p:animClr clrSpc="rgb" dir="cw">
                                      <p:cBhvr>
                                        <p:cTn id="178" dur="150" fill="hold"/>
                                        <p:tgtEl>
                                          <p:spTgt spid="107"/>
                                        </p:tgtEl>
                                        <p:attrNameLst>
                                          <p:attrName>fillcolor</p:attrName>
                                        </p:attrNameLst>
                                      </p:cBhvr>
                                      <p:to>
                                        <a:srgbClr val="FCB826"/>
                                      </p:to>
                                    </p:animClr>
                                    <p:set>
                                      <p:cBhvr>
                                        <p:cTn id="179" dur="150" fill="hold"/>
                                        <p:tgtEl>
                                          <p:spTgt spid="107"/>
                                        </p:tgtEl>
                                        <p:attrNameLst>
                                          <p:attrName>fill.type</p:attrName>
                                        </p:attrNameLst>
                                      </p:cBhvr>
                                      <p:to>
                                        <p:strVal val="solid"/>
                                      </p:to>
                                    </p:set>
                                    <p:set>
                                      <p:cBhvr>
                                        <p:cTn id="180" dur="150" fill="hold"/>
                                        <p:tgtEl>
                                          <p:spTgt spid="107"/>
                                        </p:tgtEl>
                                        <p:attrNameLst>
                                          <p:attrName>fill.on</p:attrName>
                                        </p:attrNameLst>
                                      </p:cBhvr>
                                      <p:to>
                                        <p:strVal val="true"/>
                                      </p:to>
                                    </p:set>
                                  </p:childTnLst>
                                </p:cTn>
                              </p:par>
                            </p:childTnLst>
                          </p:cTn>
                        </p:par>
                        <p:par>
                          <p:cTn id="181" fill="hold">
                            <p:stCondLst>
                              <p:cond delay="300"/>
                            </p:stCondLst>
                            <p:childTnLst>
                              <p:par>
                                <p:cTn id="182" presetID="1" presetClass="emph" presetSubtype="2" fill="hold" nodeType="afterEffect">
                                  <p:stCondLst>
                                    <p:cond delay="0"/>
                                  </p:stCondLst>
                                  <p:childTnLst>
                                    <p:animClr clrSpc="rgb" dir="cw">
                                      <p:cBhvr>
                                        <p:cTn id="183" dur="150" fill="hold"/>
                                        <p:tgtEl>
                                          <p:spTgt spid="6"/>
                                        </p:tgtEl>
                                        <p:attrNameLst>
                                          <p:attrName>fillcolor</p:attrName>
                                        </p:attrNameLst>
                                      </p:cBhvr>
                                      <p:to>
                                        <a:srgbClr val="FCB826"/>
                                      </p:to>
                                    </p:animClr>
                                    <p:set>
                                      <p:cBhvr>
                                        <p:cTn id="184" dur="150" fill="hold"/>
                                        <p:tgtEl>
                                          <p:spTgt spid="6"/>
                                        </p:tgtEl>
                                        <p:attrNameLst>
                                          <p:attrName>fill.type</p:attrName>
                                        </p:attrNameLst>
                                      </p:cBhvr>
                                      <p:to>
                                        <p:strVal val="solid"/>
                                      </p:to>
                                    </p:set>
                                    <p:set>
                                      <p:cBhvr>
                                        <p:cTn id="185" dur="150" fill="hold"/>
                                        <p:tgtEl>
                                          <p:spTgt spid="6"/>
                                        </p:tgtEl>
                                        <p:attrNameLst>
                                          <p:attrName>fill.on</p:attrName>
                                        </p:attrNameLst>
                                      </p:cBhvr>
                                      <p:to>
                                        <p:strVal val="true"/>
                                      </p:to>
                                    </p:set>
                                  </p:childTnLst>
                                </p:cTn>
                              </p:par>
                              <p:par>
                                <p:cTn id="186" presetID="1" presetClass="emph" presetSubtype="2" fill="hold" nodeType="withEffect">
                                  <p:stCondLst>
                                    <p:cond delay="0"/>
                                  </p:stCondLst>
                                  <p:childTnLst>
                                    <p:animClr clrSpc="rgb" dir="cw">
                                      <p:cBhvr>
                                        <p:cTn id="187" dur="150" fill="hold"/>
                                        <p:tgtEl>
                                          <p:spTgt spid="83"/>
                                        </p:tgtEl>
                                        <p:attrNameLst>
                                          <p:attrName>fillcolor</p:attrName>
                                        </p:attrNameLst>
                                      </p:cBhvr>
                                      <p:to>
                                        <a:srgbClr val="FCB826"/>
                                      </p:to>
                                    </p:animClr>
                                    <p:set>
                                      <p:cBhvr>
                                        <p:cTn id="188" dur="150" fill="hold"/>
                                        <p:tgtEl>
                                          <p:spTgt spid="83"/>
                                        </p:tgtEl>
                                        <p:attrNameLst>
                                          <p:attrName>fill.type</p:attrName>
                                        </p:attrNameLst>
                                      </p:cBhvr>
                                      <p:to>
                                        <p:strVal val="solid"/>
                                      </p:to>
                                    </p:set>
                                    <p:set>
                                      <p:cBhvr>
                                        <p:cTn id="189" dur="150" fill="hold"/>
                                        <p:tgtEl>
                                          <p:spTgt spid="83"/>
                                        </p:tgtEl>
                                        <p:attrNameLst>
                                          <p:attrName>fill.on</p:attrName>
                                        </p:attrNameLst>
                                      </p:cBhvr>
                                      <p:to>
                                        <p:strVal val="true"/>
                                      </p:to>
                                    </p:set>
                                  </p:childTnLst>
                                </p:cTn>
                              </p:par>
                              <p:par>
                                <p:cTn id="190" presetID="1" presetClass="emph" presetSubtype="2" fill="hold" nodeType="withEffect">
                                  <p:stCondLst>
                                    <p:cond delay="0"/>
                                  </p:stCondLst>
                                  <p:childTnLst>
                                    <p:animClr clrSpc="rgb" dir="cw">
                                      <p:cBhvr>
                                        <p:cTn id="191" dur="150" fill="hold"/>
                                        <p:tgtEl>
                                          <p:spTgt spid="10"/>
                                        </p:tgtEl>
                                        <p:attrNameLst>
                                          <p:attrName>fillcolor</p:attrName>
                                        </p:attrNameLst>
                                      </p:cBhvr>
                                      <p:to>
                                        <a:srgbClr val="FCB826"/>
                                      </p:to>
                                    </p:animClr>
                                    <p:set>
                                      <p:cBhvr>
                                        <p:cTn id="192" dur="150" fill="hold"/>
                                        <p:tgtEl>
                                          <p:spTgt spid="10"/>
                                        </p:tgtEl>
                                        <p:attrNameLst>
                                          <p:attrName>fill.type</p:attrName>
                                        </p:attrNameLst>
                                      </p:cBhvr>
                                      <p:to>
                                        <p:strVal val="solid"/>
                                      </p:to>
                                    </p:set>
                                    <p:set>
                                      <p:cBhvr>
                                        <p:cTn id="193" dur="150" fill="hold"/>
                                        <p:tgtEl>
                                          <p:spTgt spid="10"/>
                                        </p:tgtEl>
                                        <p:attrNameLst>
                                          <p:attrName>fill.on</p:attrName>
                                        </p:attrNameLst>
                                      </p:cBhvr>
                                      <p:to>
                                        <p:strVal val="true"/>
                                      </p:to>
                                    </p:set>
                                  </p:childTnLst>
                                </p:cTn>
                              </p:par>
                            </p:childTnLst>
                          </p:cTn>
                        </p:par>
                        <p:par>
                          <p:cTn id="194" fill="hold">
                            <p:stCondLst>
                              <p:cond delay="450"/>
                            </p:stCondLst>
                            <p:childTnLst>
                              <p:par>
                                <p:cTn id="195" presetID="1" presetClass="emph" presetSubtype="2" fill="hold" nodeType="afterEffect">
                                  <p:stCondLst>
                                    <p:cond delay="0"/>
                                  </p:stCondLst>
                                  <p:childTnLst>
                                    <p:animClr clrSpc="rgb" dir="cw">
                                      <p:cBhvr>
                                        <p:cTn id="196" dur="150" fill="hold"/>
                                        <p:tgtEl>
                                          <p:spTgt spid="94"/>
                                        </p:tgtEl>
                                        <p:attrNameLst>
                                          <p:attrName>fillcolor</p:attrName>
                                        </p:attrNameLst>
                                      </p:cBhvr>
                                      <p:to>
                                        <a:srgbClr val="FCB826"/>
                                      </p:to>
                                    </p:animClr>
                                    <p:set>
                                      <p:cBhvr>
                                        <p:cTn id="197" dur="150" fill="hold"/>
                                        <p:tgtEl>
                                          <p:spTgt spid="94"/>
                                        </p:tgtEl>
                                        <p:attrNameLst>
                                          <p:attrName>fill.type</p:attrName>
                                        </p:attrNameLst>
                                      </p:cBhvr>
                                      <p:to>
                                        <p:strVal val="solid"/>
                                      </p:to>
                                    </p:set>
                                    <p:set>
                                      <p:cBhvr>
                                        <p:cTn id="198" dur="150" fill="hold"/>
                                        <p:tgtEl>
                                          <p:spTgt spid="94"/>
                                        </p:tgtEl>
                                        <p:attrNameLst>
                                          <p:attrName>fill.on</p:attrName>
                                        </p:attrNameLst>
                                      </p:cBhvr>
                                      <p:to>
                                        <p:strVal val="true"/>
                                      </p:to>
                                    </p:set>
                                  </p:childTnLst>
                                </p:cTn>
                              </p:par>
                            </p:childTnLst>
                          </p:cTn>
                        </p:par>
                        <p:par>
                          <p:cTn id="199" fill="hold">
                            <p:stCondLst>
                              <p:cond delay="600"/>
                            </p:stCondLst>
                            <p:childTnLst>
                              <p:par>
                                <p:cTn id="200" presetID="1" presetClass="emph" presetSubtype="2" fill="hold" nodeType="afterEffect">
                                  <p:stCondLst>
                                    <p:cond delay="0"/>
                                  </p:stCondLst>
                                  <p:childTnLst>
                                    <p:animClr clrSpc="rgb" dir="cw">
                                      <p:cBhvr>
                                        <p:cTn id="201" dur="150" fill="hold"/>
                                        <p:tgtEl>
                                          <p:spTgt spid="70"/>
                                        </p:tgtEl>
                                        <p:attrNameLst>
                                          <p:attrName>fillcolor</p:attrName>
                                        </p:attrNameLst>
                                      </p:cBhvr>
                                      <p:to>
                                        <a:srgbClr val="FCB826"/>
                                      </p:to>
                                    </p:animClr>
                                    <p:set>
                                      <p:cBhvr>
                                        <p:cTn id="202" dur="150" fill="hold"/>
                                        <p:tgtEl>
                                          <p:spTgt spid="70"/>
                                        </p:tgtEl>
                                        <p:attrNameLst>
                                          <p:attrName>fill.type</p:attrName>
                                        </p:attrNameLst>
                                      </p:cBhvr>
                                      <p:to>
                                        <p:strVal val="solid"/>
                                      </p:to>
                                    </p:set>
                                    <p:set>
                                      <p:cBhvr>
                                        <p:cTn id="203" dur="150" fill="hold"/>
                                        <p:tgtEl>
                                          <p:spTgt spid="70"/>
                                        </p:tgtEl>
                                        <p:attrNameLst>
                                          <p:attrName>fill.on</p:attrName>
                                        </p:attrNameLst>
                                      </p:cBhvr>
                                      <p:to>
                                        <p:strVal val="true"/>
                                      </p:to>
                                    </p:set>
                                  </p:childTnLst>
                                </p:cTn>
                              </p:par>
                              <p:par>
                                <p:cTn id="204" presetID="1" presetClass="emph" presetSubtype="2" fill="hold" nodeType="withEffect">
                                  <p:stCondLst>
                                    <p:cond delay="0"/>
                                  </p:stCondLst>
                                  <p:childTnLst>
                                    <p:animClr clrSpc="rgb" dir="cw">
                                      <p:cBhvr>
                                        <p:cTn id="205" dur="150" fill="hold"/>
                                        <p:tgtEl>
                                          <p:spTgt spid="92"/>
                                        </p:tgtEl>
                                        <p:attrNameLst>
                                          <p:attrName>fillcolor</p:attrName>
                                        </p:attrNameLst>
                                      </p:cBhvr>
                                      <p:to>
                                        <a:srgbClr val="FCB826"/>
                                      </p:to>
                                    </p:animClr>
                                    <p:set>
                                      <p:cBhvr>
                                        <p:cTn id="206" dur="150" fill="hold"/>
                                        <p:tgtEl>
                                          <p:spTgt spid="92"/>
                                        </p:tgtEl>
                                        <p:attrNameLst>
                                          <p:attrName>fill.type</p:attrName>
                                        </p:attrNameLst>
                                      </p:cBhvr>
                                      <p:to>
                                        <p:strVal val="solid"/>
                                      </p:to>
                                    </p:set>
                                    <p:set>
                                      <p:cBhvr>
                                        <p:cTn id="207" dur="150" fill="hold"/>
                                        <p:tgtEl>
                                          <p:spTgt spid="92"/>
                                        </p:tgtEl>
                                        <p:attrNameLst>
                                          <p:attrName>fill.on</p:attrName>
                                        </p:attrNameLst>
                                      </p:cBhvr>
                                      <p:to>
                                        <p:strVal val="true"/>
                                      </p:to>
                                    </p:set>
                                  </p:childTnLst>
                                </p:cTn>
                              </p:par>
                            </p:childTnLst>
                          </p:cTn>
                        </p:par>
                        <p:par>
                          <p:cTn id="208" fill="hold">
                            <p:stCondLst>
                              <p:cond delay="750"/>
                            </p:stCondLst>
                            <p:childTnLst>
                              <p:par>
                                <p:cTn id="209" presetID="1" presetClass="emph" presetSubtype="2" fill="hold" nodeType="afterEffect">
                                  <p:stCondLst>
                                    <p:cond delay="0"/>
                                  </p:stCondLst>
                                  <p:childTnLst>
                                    <p:animClr clrSpc="rgb" dir="cw">
                                      <p:cBhvr>
                                        <p:cTn id="210" dur="150" fill="hold"/>
                                        <p:tgtEl>
                                          <p:spTgt spid="68"/>
                                        </p:tgtEl>
                                        <p:attrNameLst>
                                          <p:attrName>fillcolor</p:attrName>
                                        </p:attrNameLst>
                                      </p:cBhvr>
                                      <p:to>
                                        <a:srgbClr val="FCB826"/>
                                      </p:to>
                                    </p:animClr>
                                    <p:set>
                                      <p:cBhvr>
                                        <p:cTn id="211" dur="150" fill="hold"/>
                                        <p:tgtEl>
                                          <p:spTgt spid="68"/>
                                        </p:tgtEl>
                                        <p:attrNameLst>
                                          <p:attrName>fill.type</p:attrName>
                                        </p:attrNameLst>
                                      </p:cBhvr>
                                      <p:to>
                                        <p:strVal val="solid"/>
                                      </p:to>
                                    </p:set>
                                    <p:set>
                                      <p:cBhvr>
                                        <p:cTn id="212" dur="150" fill="hold"/>
                                        <p:tgtEl>
                                          <p:spTgt spid="68"/>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150" fill="hold"/>
                                        <p:tgtEl>
                                          <p:spTgt spid="79"/>
                                        </p:tgtEl>
                                        <p:attrNameLst>
                                          <p:attrName>fillcolor</p:attrName>
                                        </p:attrNameLst>
                                      </p:cBhvr>
                                      <p:to>
                                        <a:srgbClr val="FCB826"/>
                                      </p:to>
                                    </p:animClr>
                                    <p:set>
                                      <p:cBhvr>
                                        <p:cTn id="215" dur="150" fill="hold"/>
                                        <p:tgtEl>
                                          <p:spTgt spid="79"/>
                                        </p:tgtEl>
                                        <p:attrNameLst>
                                          <p:attrName>fill.type</p:attrName>
                                        </p:attrNameLst>
                                      </p:cBhvr>
                                      <p:to>
                                        <p:strVal val="solid"/>
                                      </p:to>
                                    </p:set>
                                    <p:set>
                                      <p:cBhvr>
                                        <p:cTn id="216" dur="150" fill="hold"/>
                                        <p:tgtEl>
                                          <p:spTgt spid="79"/>
                                        </p:tgtEl>
                                        <p:attrNameLst>
                                          <p:attrName>fill.on</p:attrName>
                                        </p:attrNameLst>
                                      </p:cBhvr>
                                      <p:to>
                                        <p:strVal val="true"/>
                                      </p:to>
                                    </p:set>
                                  </p:childTnLst>
                                </p:cTn>
                              </p:par>
                            </p:childTnLst>
                          </p:cTn>
                        </p:par>
                        <p:par>
                          <p:cTn id="217" fill="hold">
                            <p:stCondLst>
                              <p:cond delay="900"/>
                            </p:stCondLst>
                            <p:childTnLst>
                              <p:par>
                                <p:cTn id="218" presetID="1" presetClass="emph" presetSubtype="2" fill="hold" nodeType="afterEffect">
                                  <p:stCondLst>
                                    <p:cond delay="0"/>
                                  </p:stCondLst>
                                  <p:childTnLst>
                                    <p:animClr clrSpc="rgb" dir="cw">
                                      <p:cBhvr>
                                        <p:cTn id="219" dur="150" fill="hold"/>
                                        <p:tgtEl>
                                          <p:spTgt spid="96"/>
                                        </p:tgtEl>
                                        <p:attrNameLst>
                                          <p:attrName>fillcolor</p:attrName>
                                        </p:attrNameLst>
                                      </p:cBhvr>
                                      <p:to>
                                        <a:srgbClr val="FCB826"/>
                                      </p:to>
                                    </p:animClr>
                                    <p:set>
                                      <p:cBhvr>
                                        <p:cTn id="220" dur="150" fill="hold"/>
                                        <p:tgtEl>
                                          <p:spTgt spid="96"/>
                                        </p:tgtEl>
                                        <p:attrNameLst>
                                          <p:attrName>fill.type</p:attrName>
                                        </p:attrNameLst>
                                      </p:cBhvr>
                                      <p:to>
                                        <p:strVal val="solid"/>
                                      </p:to>
                                    </p:set>
                                    <p:set>
                                      <p:cBhvr>
                                        <p:cTn id="221" dur="150" fill="hold"/>
                                        <p:tgtEl>
                                          <p:spTgt spid="96"/>
                                        </p:tgtEl>
                                        <p:attrNameLst>
                                          <p:attrName>fill.on</p:attrName>
                                        </p:attrNameLst>
                                      </p:cBhvr>
                                      <p:to>
                                        <p:strVal val="true"/>
                                      </p:to>
                                    </p:set>
                                  </p:childTnLst>
                                </p:cTn>
                              </p:par>
                              <p:par>
                                <p:cTn id="222" presetID="1" presetClass="emph" presetSubtype="2" fill="hold" nodeType="withEffect">
                                  <p:stCondLst>
                                    <p:cond delay="0"/>
                                  </p:stCondLst>
                                  <p:childTnLst>
                                    <p:animClr clrSpc="rgb" dir="cw">
                                      <p:cBhvr>
                                        <p:cTn id="223" dur="150" fill="hold"/>
                                        <p:tgtEl>
                                          <p:spTgt spid="8"/>
                                        </p:tgtEl>
                                        <p:attrNameLst>
                                          <p:attrName>fillcolor</p:attrName>
                                        </p:attrNameLst>
                                      </p:cBhvr>
                                      <p:to>
                                        <a:srgbClr val="FCB826"/>
                                      </p:to>
                                    </p:animClr>
                                    <p:set>
                                      <p:cBhvr>
                                        <p:cTn id="224" dur="150" fill="hold"/>
                                        <p:tgtEl>
                                          <p:spTgt spid="8"/>
                                        </p:tgtEl>
                                        <p:attrNameLst>
                                          <p:attrName>fill.type</p:attrName>
                                        </p:attrNameLst>
                                      </p:cBhvr>
                                      <p:to>
                                        <p:strVal val="solid"/>
                                      </p:to>
                                    </p:set>
                                    <p:set>
                                      <p:cBhvr>
                                        <p:cTn id="225" dur="150" fill="hold"/>
                                        <p:tgtEl>
                                          <p:spTgt spid="8"/>
                                        </p:tgtEl>
                                        <p:attrNameLst>
                                          <p:attrName>fill.on</p:attrName>
                                        </p:attrNameLst>
                                      </p:cBhvr>
                                      <p:to>
                                        <p:strVal val="true"/>
                                      </p:to>
                                    </p:set>
                                  </p:childTnLst>
                                </p:cTn>
                              </p:par>
                              <p:par>
                                <p:cTn id="226" presetID="1" presetClass="emph" presetSubtype="2" fill="hold" nodeType="withEffect">
                                  <p:stCondLst>
                                    <p:cond delay="0"/>
                                  </p:stCondLst>
                                  <p:childTnLst>
                                    <p:animClr clrSpc="rgb" dir="cw">
                                      <p:cBhvr>
                                        <p:cTn id="227" dur="150" fill="hold"/>
                                        <p:tgtEl>
                                          <p:spTgt spid="71"/>
                                        </p:tgtEl>
                                        <p:attrNameLst>
                                          <p:attrName>fillcolor</p:attrName>
                                        </p:attrNameLst>
                                      </p:cBhvr>
                                      <p:to>
                                        <a:srgbClr val="FCB826"/>
                                      </p:to>
                                    </p:animClr>
                                    <p:set>
                                      <p:cBhvr>
                                        <p:cTn id="228" dur="150" fill="hold"/>
                                        <p:tgtEl>
                                          <p:spTgt spid="71"/>
                                        </p:tgtEl>
                                        <p:attrNameLst>
                                          <p:attrName>fill.type</p:attrName>
                                        </p:attrNameLst>
                                      </p:cBhvr>
                                      <p:to>
                                        <p:strVal val="solid"/>
                                      </p:to>
                                    </p:set>
                                    <p:set>
                                      <p:cBhvr>
                                        <p:cTn id="229" dur="150" fill="hold"/>
                                        <p:tgtEl>
                                          <p:spTgt spid="71"/>
                                        </p:tgtEl>
                                        <p:attrNameLst>
                                          <p:attrName>fill.on</p:attrName>
                                        </p:attrNameLst>
                                      </p:cBhvr>
                                      <p:to>
                                        <p:strVal val="true"/>
                                      </p:to>
                                    </p:set>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grpId="0" nodeType="clickEffect">
                                  <p:stCondLst>
                                    <p:cond delay="0"/>
                                  </p:stCondLst>
                                  <p:childTnLst>
                                    <p:set>
                                      <p:cBhvr>
                                        <p:cTn id="233" dur="1" fill="hold">
                                          <p:stCondLst>
                                            <p:cond delay="0"/>
                                          </p:stCondLst>
                                        </p:cTn>
                                        <p:tgtEl>
                                          <p:spTgt spid="118"/>
                                        </p:tgtEl>
                                        <p:attrNameLst>
                                          <p:attrName>style.visibility</p:attrName>
                                        </p:attrNameLst>
                                      </p:cBhvr>
                                      <p:to>
                                        <p:strVal val="visible"/>
                                      </p:to>
                                    </p:set>
                                    <p:animEffect transition="in" filter="wipe(left)">
                                      <p:cBhvr>
                                        <p:cTn id="234" dur="250"/>
                                        <p:tgtEl>
                                          <p:spTgt spid="118"/>
                                        </p:tgtEl>
                                      </p:cBhvr>
                                    </p:animEffect>
                                  </p:childTnLst>
                                </p:cTn>
                              </p:par>
                            </p:childTnLst>
                          </p:cTn>
                        </p:par>
                        <p:par>
                          <p:cTn id="235" fill="hold">
                            <p:stCondLst>
                              <p:cond delay="250"/>
                            </p:stCondLst>
                            <p:childTnLst>
                              <p:par>
                                <p:cTn id="236" presetID="22" presetClass="entr" presetSubtype="8" fill="hold" grpId="0" nodeType="afterEffect">
                                  <p:stCondLst>
                                    <p:cond delay="0"/>
                                  </p:stCondLst>
                                  <p:childTnLst>
                                    <p:set>
                                      <p:cBhvr>
                                        <p:cTn id="237" dur="1" fill="hold">
                                          <p:stCondLst>
                                            <p:cond delay="0"/>
                                          </p:stCondLst>
                                        </p:cTn>
                                        <p:tgtEl>
                                          <p:spTgt spid="119"/>
                                        </p:tgtEl>
                                        <p:attrNameLst>
                                          <p:attrName>style.visibility</p:attrName>
                                        </p:attrNameLst>
                                      </p:cBhvr>
                                      <p:to>
                                        <p:strVal val="visible"/>
                                      </p:to>
                                    </p:set>
                                    <p:animEffect transition="in" filter="wipe(left)">
                                      <p:cBhvr>
                                        <p:cTn id="238" dur="250"/>
                                        <p:tgtEl>
                                          <p:spTgt spid="119"/>
                                        </p:tgtEl>
                                      </p:cBhvr>
                                    </p:animEffect>
                                  </p:childTnLst>
                                </p:cTn>
                              </p:par>
                            </p:childTnLst>
                          </p:cTn>
                        </p:par>
                        <p:par>
                          <p:cTn id="239" fill="hold">
                            <p:stCondLst>
                              <p:cond delay="500"/>
                            </p:stCondLst>
                            <p:childTnLst>
                              <p:par>
                                <p:cTn id="240" presetID="22" presetClass="entr" presetSubtype="8" fill="hold" grpId="0" nodeType="afterEffect">
                                  <p:stCondLst>
                                    <p:cond delay="0"/>
                                  </p:stCondLst>
                                  <p:childTnLst>
                                    <p:set>
                                      <p:cBhvr>
                                        <p:cTn id="241" dur="1" fill="hold">
                                          <p:stCondLst>
                                            <p:cond delay="0"/>
                                          </p:stCondLst>
                                        </p:cTn>
                                        <p:tgtEl>
                                          <p:spTgt spid="120"/>
                                        </p:tgtEl>
                                        <p:attrNameLst>
                                          <p:attrName>style.visibility</p:attrName>
                                        </p:attrNameLst>
                                      </p:cBhvr>
                                      <p:to>
                                        <p:strVal val="visible"/>
                                      </p:to>
                                    </p:set>
                                    <p:animEffect transition="in" filter="wipe(left)">
                                      <p:cBhvr>
                                        <p:cTn id="242" dur="250"/>
                                        <p:tgtEl>
                                          <p:spTgt spid="120"/>
                                        </p:tgtEl>
                                      </p:cBhvr>
                                    </p:animEffect>
                                  </p:childTnLst>
                                </p:cTn>
                              </p:par>
                            </p:childTnLst>
                          </p:cTn>
                        </p:par>
                        <p:par>
                          <p:cTn id="243" fill="hold">
                            <p:stCondLst>
                              <p:cond delay="750"/>
                            </p:stCondLst>
                            <p:childTnLst>
                              <p:par>
                                <p:cTn id="244" presetID="22" presetClass="entr" presetSubtype="8" fill="hold" grpId="0" nodeType="afterEffect">
                                  <p:stCondLst>
                                    <p:cond delay="0"/>
                                  </p:stCondLst>
                                  <p:childTnLst>
                                    <p:set>
                                      <p:cBhvr>
                                        <p:cTn id="245" dur="1" fill="hold">
                                          <p:stCondLst>
                                            <p:cond delay="0"/>
                                          </p:stCondLst>
                                        </p:cTn>
                                        <p:tgtEl>
                                          <p:spTgt spid="121"/>
                                        </p:tgtEl>
                                        <p:attrNameLst>
                                          <p:attrName>style.visibility</p:attrName>
                                        </p:attrNameLst>
                                      </p:cBhvr>
                                      <p:to>
                                        <p:strVal val="visible"/>
                                      </p:to>
                                    </p:set>
                                    <p:animEffect transition="in" filter="wipe(left)">
                                      <p:cBhvr>
                                        <p:cTn id="246" dur="250"/>
                                        <p:tgtEl>
                                          <p:spTgt spid="121"/>
                                        </p:tgtEl>
                                      </p:cBhvr>
                                    </p:animEffect>
                                  </p:childTnLst>
                                </p:cTn>
                              </p:par>
                            </p:childTnLst>
                          </p:cTn>
                        </p:par>
                        <p:par>
                          <p:cTn id="247" fill="hold">
                            <p:stCondLst>
                              <p:cond delay="1000"/>
                            </p:stCondLst>
                            <p:childTnLst>
                              <p:par>
                                <p:cTn id="248" presetID="2" presetClass="entr" presetSubtype="2" decel="50000" fill="hold" grpId="0" nodeType="afterEffect">
                                  <p:stCondLst>
                                    <p:cond delay="0"/>
                                  </p:stCondLst>
                                  <p:childTnLst>
                                    <p:set>
                                      <p:cBhvr>
                                        <p:cTn id="249" dur="1" fill="hold">
                                          <p:stCondLst>
                                            <p:cond delay="0"/>
                                          </p:stCondLst>
                                        </p:cTn>
                                        <p:tgtEl>
                                          <p:spTgt spid="123"/>
                                        </p:tgtEl>
                                        <p:attrNameLst>
                                          <p:attrName>style.visibility</p:attrName>
                                        </p:attrNameLst>
                                      </p:cBhvr>
                                      <p:to>
                                        <p:strVal val="visible"/>
                                      </p:to>
                                    </p:set>
                                    <p:anim calcmode="lin" valueType="num">
                                      <p:cBhvr additive="base">
                                        <p:cTn id="250" dur="500" fill="hold"/>
                                        <p:tgtEl>
                                          <p:spTgt spid="123"/>
                                        </p:tgtEl>
                                        <p:attrNameLst>
                                          <p:attrName>ppt_x</p:attrName>
                                        </p:attrNameLst>
                                      </p:cBhvr>
                                      <p:tavLst>
                                        <p:tav tm="0">
                                          <p:val>
                                            <p:strVal val="1+#ppt_w/2"/>
                                          </p:val>
                                        </p:tav>
                                        <p:tav tm="100000">
                                          <p:val>
                                            <p:strVal val="#ppt_x"/>
                                          </p:val>
                                        </p:tav>
                                      </p:tavLst>
                                    </p:anim>
                                    <p:anim calcmode="lin" valueType="num">
                                      <p:cBhvr additive="base">
                                        <p:cTn id="251"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252" fill="hold">
                      <p:stCondLst>
                        <p:cond delay="indefinite"/>
                      </p:stCondLst>
                      <p:childTnLst>
                        <p:par>
                          <p:cTn id="253" fill="hold">
                            <p:stCondLst>
                              <p:cond delay="0"/>
                            </p:stCondLst>
                            <p:childTnLst>
                              <p:par>
                                <p:cTn id="254" presetID="2" presetClass="entr" presetSubtype="2" decel="50000" fill="hold" grpId="0" nodeType="clickEffect">
                                  <p:stCondLst>
                                    <p:cond delay="0"/>
                                  </p:stCondLst>
                                  <p:childTnLst>
                                    <p:set>
                                      <p:cBhvr>
                                        <p:cTn id="255" dur="1" fill="hold">
                                          <p:stCondLst>
                                            <p:cond delay="0"/>
                                          </p:stCondLst>
                                        </p:cTn>
                                        <p:tgtEl>
                                          <p:spTgt spid="124"/>
                                        </p:tgtEl>
                                        <p:attrNameLst>
                                          <p:attrName>style.visibility</p:attrName>
                                        </p:attrNameLst>
                                      </p:cBhvr>
                                      <p:to>
                                        <p:strVal val="visible"/>
                                      </p:to>
                                    </p:set>
                                    <p:anim calcmode="lin" valueType="num">
                                      <p:cBhvr additive="base">
                                        <p:cTn id="256" dur="500" fill="hold"/>
                                        <p:tgtEl>
                                          <p:spTgt spid="124"/>
                                        </p:tgtEl>
                                        <p:attrNameLst>
                                          <p:attrName>ppt_x</p:attrName>
                                        </p:attrNameLst>
                                      </p:cBhvr>
                                      <p:tavLst>
                                        <p:tav tm="0">
                                          <p:val>
                                            <p:strVal val="1+#ppt_w/2"/>
                                          </p:val>
                                        </p:tav>
                                        <p:tav tm="100000">
                                          <p:val>
                                            <p:strVal val="#ppt_x"/>
                                          </p:val>
                                        </p:tav>
                                      </p:tavLst>
                                    </p:anim>
                                    <p:anim calcmode="lin" valueType="num">
                                      <p:cBhvr additive="base">
                                        <p:cTn id="257"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2" presetClass="entr" presetSubtype="2" decel="50000" fill="hold" grpId="0" nodeType="clickEffect">
                                  <p:stCondLst>
                                    <p:cond delay="0"/>
                                  </p:stCondLst>
                                  <p:childTnLst>
                                    <p:set>
                                      <p:cBhvr>
                                        <p:cTn id="261" dur="1" fill="hold">
                                          <p:stCondLst>
                                            <p:cond delay="0"/>
                                          </p:stCondLst>
                                        </p:cTn>
                                        <p:tgtEl>
                                          <p:spTgt spid="125"/>
                                        </p:tgtEl>
                                        <p:attrNameLst>
                                          <p:attrName>style.visibility</p:attrName>
                                        </p:attrNameLst>
                                      </p:cBhvr>
                                      <p:to>
                                        <p:strVal val="visible"/>
                                      </p:to>
                                    </p:set>
                                    <p:anim calcmode="lin" valueType="num">
                                      <p:cBhvr additive="base">
                                        <p:cTn id="262" dur="500" fill="hold"/>
                                        <p:tgtEl>
                                          <p:spTgt spid="125"/>
                                        </p:tgtEl>
                                        <p:attrNameLst>
                                          <p:attrName>ppt_x</p:attrName>
                                        </p:attrNameLst>
                                      </p:cBhvr>
                                      <p:tavLst>
                                        <p:tav tm="0">
                                          <p:val>
                                            <p:strVal val="1+#ppt_w/2"/>
                                          </p:val>
                                        </p:tav>
                                        <p:tav tm="100000">
                                          <p:val>
                                            <p:strVal val="#ppt_x"/>
                                          </p:val>
                                        </p:tav>
                                      </p:tavLst>
                                    </p:anim>
                                    <p:anim calcmode="lin" valueType="num">
                                      <p:cBhvr additive="base">
                                        <p:cTn id="263" dur="5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66" grpId="0" animBg="1"/>
      <p:bldP spid="67" grpId="0" animBg="1"/>
      <p:bldP spid="68" grpId="0" animBg="1"/>
      <p:bldP spid="69" grpId="0" animBg="1"/>
      <p:bldP spid="70" grpId="0" animBg="1"/>
      <p:bldP spid="71" grpId="0" animBg="1"/>
      <p:bldP spid="79" grpId="0" animBg="1"/>
      <p:bldP spid="80" grpId="0" animBg="1"/>
      <p:bldP spid="81" grpId="0" animBg="1"/>
      <p:bldP spid="82" grpId="0" animBg="1"/>
      <p:bldP spid="83" grpId="0" animBg="1"/>
      <p:bldP spid="84" grpId="0" animBg="1"/>
      <p:bldP spid="92" grpId="0" animBg="1"/>
      <p:bldP spid="93" grpId="0" animBg="1"/>
      <p:bldP spid="94" grpId="0" animBg="1"/>
      <p:bldP spid="95" grpId="0" animBg="1"/>
      <p:bldP spid="96" grpId="0" animBg="1"/>
      <p:bldP spid="97" grpId="0" animBg="1"/>
      <p:bldP spid="105" grpId="0" animBg="1"/>
      <p:bldP spid="106" grpId="0" animBg="1"/>
      <p:bldP spid="107" grpId="0" animBg="1"/>
      <p:bldP spid="108" grpId="0" animBg="1"/>
      <p:bldP spid="109" grpId="0" animBg="1"/>
      <p:bldP spid="110" grpId="0" animBg="1"/>
      <p:bldP spid="118" grpId="0" animBg="1"/>
      <p:bldP spid="119" grpId="0" animBg="1"/>
      <p:bldP spid="120" grpId="0" animBg="1"/>
      <p:bldP spid="121" grpId="0" animBg="1"/>
      <p:bldP spid="123" grpId="0" animBg="1"/>
      <p:bldP spid="124" grpId="0" animBg="1"/>
      <p:bldP spid="1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xpert" descr="Expert">
            <a:extLst>
              <a:ext uri="{FF2B5EF4-FFF2-40B4-BE49-F238E27FC236}">
                <a16:creationId xmlns:a16="http://schemas.microsoft.com/office/drawing/2014/main" id="{EC1EDB67-6FC0-E5FA-7FB4-F631E942B78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620809" y="1157988"/>
            <a:ext cx="4950381" cy="2560542"/>
          </a:xfrm>
          <a:prstGeom prst="rect">
            <a:avLst/>
          </a:prstGeom>
        </p:spPr>
      </p:pic>
      <p:pic>
        <p:nvPicPr>
          <p:cNvPr id="9" name="Generalists" descr="Generalists">
            <a:extLst>
              <a:ext uri="{FF2B5EF4-FFF2-40B4-BE49-F238E27FC236}">
                <a16:creationId xmlns:a16="http://schemas.microsoft.com/office/drawing/2014/main" id="{BFFC51A5-4552-6513-A032-BE1BD7F7549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206415" y="2435211"/>
            <a:ext cx="7779170" cy="2566638"/>
          </a:xfrm>
          <a:prstGeom prst="rect">
            <a:avLst/>
          </a:prstGeom>
        </p:spPr>
      </p:pic>
      <p:pic>
        <p:nvPicPr>
          <p:cNvPr id="21" name="Hedgehog" descr="A cartoon of a hedgehog&#10;&#10;Description automatically generated">
            <a:extLst>
              <a:ext uri="{FF2B5EF4-FFF2-40B4-BE49-F238E27FC236}">
                <a16:creationId xmlns:a16="http://schemas.microsoft.com/office/drawing/2014/main" id="{1975EA6A-E895-C143-1B4E-698D11E7C3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876" y="4329081"/>
            <a:ext cx="2633933" cy="1668573"/>
          </a:xfrm>
          <a:prstGeom prst="rect">
            <a:avLst/>
          </a:prstGeom>
          <a:effectLst>
            <a:glow rad="101600">
              <a:srgbClr val="000000">
                <a:alpha val="60000"/>
              </a:srgbClr>
            </a:glow>
          </a:effectLst>
        </p:spPr>
      </p:pic>
      <p:pic>
        <p:nvPicPr>
          <p:cNvPr id="27" name="Fox" descr="A cartoon of a fox&#10;&#10;Description automatically generated">
            <a:extLst>
              <a:ext uri="{FF2B5EF4-FFF2-40B4-BE49-F238E27FC236}">
                <a16:creationId xmlns:a16="http://schemas.microsoft.com/office/drawing/2014/main" id="{985BF225-E181-65DC-0B22-1E856CCDF06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41799" y="242740"/>
            <a:ext cx="3275563" cy="2839824"/>
          </a:xfrm>
          <a:prstGeom prst="rect">
            <a:avLst/>
          </a:prstGeom>
          <a:effectLst>
            <a:glow rad="101600">
              <a:srgbClr val="000000">
                <a:alpha val="60000"/>
              </a:srgbClr>
            </a:glow>
          </a:effectLst>
        </p:spPr>
      </p:pic>
      <p:sp>
        <p:nvSpPr>
          <p:cNvPr id="28" name="TextBox 27">
            <a:extLst>
              <a:ext uri="{FF2B5EF4-FFF2-40B4-BE49-F238E27FC236}">
                <a16:creationId xmlns:a16="http://schemas.microsoft.com/office/drawing/2014/main" id="{280AB2CB-5AFB-E14E-BCA9-22B99CA17A1B}"/>
              </a:ext>
            </a:extLst>
          </p:cNvPr>
          <p:cNvSpPr txBox="1"/>
          <p:nvPr/>
        </p:nvSpPr>
        <p:spPr>
          <a:xfrm>
            <a:off x="10313343" y="5797599"/>
            <a:ext cx="1558375" cy="400110"/>
          </a:xfrm>
          <a:prstGeom prst="rect">
            <a:avLst/>
          </a:prstGeom>
          <a:noFill/>
        </p:spPr>
        <p:txBody>
          <a:bodyPr wrap="none" rtlCol="0">
            <a:spAutoFit/>
          </a:bodyPr>
          <a:lstStyle/>
          <a:p>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Philip Tetlock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5E5927A-E0F7-2FAA-FB8F-611434729105}"/>
              </a:ext>
            </a:extLst>
          </p:cNvPr>
          <p:cNvSpPr txBox="1"/>
          <p:nvPr/>
        </p:nvSpPr>
        <p:spPr>
          <a:xfrm>
            <a:off x="5656448" y="4395588"/>
            <a:ext cx="6096000" cy="1292662"/>
          </a:xfrm>
          <a:prstGeom prst="rect">
            <a:avLst/>
          </a:prstGeom>
          <a:solidFill>
            <a:srgbClr val="F6F5F0"/>
          </a:solidFill>
          <a:ln>
            <a:solidFill>
              <a:srgbClr val="182350"/>
            </a:solidFill>
          </a:ln>
        </p:spPr>
        <p:txBody>
          <a:bodyPr wrap="square" lIns="182880" tIns="91440" rIns="182880" bIns="91440">
            <a:spAutoFit/>
          </a:bodyPr>
          <a:lstStyle/>
          <a:p>
            <a:r>
              <a:rPr lang="en-US" sz="3600" b="0" i="0" u="none" strike="noStrike" dirty="0">
                <a:effectLst/>
                <a:latin typeface="Calibri" panose="020F0502020204030204" pitchFamily="34" charset="0"/>
                <a:ea typeface="Calibri" panose="020F0502020204030204" pitchFamily="34" charset="0"/>
                <a:cs typeface="Calibri" panose="020F0502020204030204" pitchFamily="34" charset="0"/>
              </a:rPr>
              <a:t>The fox knows many things; </a:t>
            </a:r>
          </a:p>
          <a:p>
            <a:r>
              <a:rPr lang="en-US" sz="3600" b="0" i="0" u="none" strike="noStrike" dirty="0">
                <a:effectLst/>
                <a:latin typeface="Calibri" panose="020F0502020204030204" pitchFamily="34" charset="0"/>
                <a:ea typeface="Calibri" panose="020F0502020204030204" pitchFamily="34" charset="0"/>
                <a:cs typeface="Calibri" panose="020F0502020204030204" pitchFamily="34" charset="0"/>
              </a:rPr>
              <a:t>the hedgehog one great thing </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25668E3-08FF-28B4-B2E7-22AE6F3D6E9E}"/>
              </a:ext>
            </a:extLst>
          </p:cNvPr>
          <p:cNvSpPr>
            <a:spLocks noGrp="1"/>
          </p:cNvSpPr>
          <p:nvPr>
            <p:ph type="title"/>
          </p:nvPr>
        </p:nvSpPr>
        <p:spPr/>
        <p:txBody>
          <a:bodyPr/>
          <a:lstStyle/>
          <a:p>
            <a:pPr algn="l"/>
            <a:r>
              <a:rPr lang="en-US" dirty="0"/>
              <a:t>Not “or” but “and”</a:t>
            </a:r>
          </a:p>
        </p:txBody>
      </p:sp>
    </p:spTree>
    <p:extLst>
      <p:ext uri="{BB962C8B-B14F-4D97-AF65-F5344CB8AC3E}">
        <p14:creationId xmlns:p14="http://schemas.microsoft.com/office/powerpoint/2010/main" val="11698118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35" presetClass="path" presetSubtype="0" accel="50000" decel="50000" fill="hold" nodeType="withEffect">
                                      <p:stCondLst>
                                        <p:cond delay="100"/>
                                      </p:stCondLst>
                                      <p:childTnLst>
                                        <p:animMotion origin="layout" path="M 0 -4.07407E-6 L -0.12995 -0.00023 " pathEditMode="relative" rAng="0" ptsTypes="AA">
                                          <p:cBhvr>
                                            <p:cTn id="10" dur="400" fill="hold"/>
                                            <p:tgtEl>
                                              <p:spTgt spid="8"/>
                                            </p:tgtEl>
                                            <p:attrNameLst>
                                              <p:attrName>ppt_x</p:attrName>
                                              <p:attrName>ppt_y</p:attrName>
                                            </p:attrNameLst>
                                          </p:cBhvr>
                                          <p:rCtr x="-6497" y="-23"/>
                                        </p:animMotion>
                                      </p:childTnLst>
                                    </p:cTn>
                                  </p:par>
                                  <p:par>
                                    <p:cTn id="11" presetID="8" presetClass="emph" presetSubtype="0" fill="hold" nodeType="withEffect">
                                      <p:stCondLst>
                                        <p:cond delay="250"/>
                                      </p:stCondLst>
                                      <p:childTnLst>
                                        <p:animRot by="-600000">
                                          <p:cBhvr>
                                            <p:cTn id="12" dur="200" fill="hold"/>
                                            <p:tgtEl>
                                              <p:spTgt spid="8"/>
                                            </p:tgtEl>
                                            <p:attrNameLst>
                                              <p:attrName>r</p:attrName>
                                            </p:attrNameLst>
                                          </p:cBhvr>
                                        </p:animRot>
                                      </p:childTnLst>
                                    </p:cTn>
                                  </p:par>
                                </p:childTnLst>
                              </p:cTn>
                            </p:par>
                            <p:par>
                              <p:cTn id="13" fill="hold">
                                <p:stCondLst>
                                  <p:cond delay="500"/>
                                </p:stCondLst>
                                <p:childTnLst>
                                  <p:par>
                                    <p:cTn id="14" presetID="2" presetClass="entr" presetSubtype="8" decel="33333"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750" fill="hold"/>
                                            <p:tgtEl>
                                              <p:spTgt spid="21"/>
                                            </p:tgtEl>
                                            <p:attrNameLst>
                                              <p:attrName>ppt_x</p:attrName>
                                            </p:attrNameLst>
                                          </p:cBhvr>
                                          <p:tavLst>
                                            <p:tav tm="0">
                                              <p:val>
                                                <p:strVal val="0-#ppt_w/2"/>
                                              </p:val>
                                            </p:tav>
                                            <p:tav tm="100000">
                                              <p:val>
                                                <p:strVal val="#ppt_x"/>
                                              </p:val>
                                            </p:tav>
                                          </p:tavLst>
                                        </p:anim>
                                        <p:anim calcmode="lin" valueType="num">
                                          <p:cBhvr additive="base">
                                            <p:cTn id="17" dur="750" fill="hold"/>
                                            <p:tgtEl>
                                              <p:spTgt spid="21"/>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50"/>
                                            <p:tgtEl>
                                              <p:spTgt spid="28"/>
                                            </p:tgtEl>
                                          </p:cBhvr>
                                        </p:animEffect>
                                      </p:childTnLst>
                                    </p:cTn>
                                  </p:par>
                                  <p:par>
                                    <p:cTn id="21" presetID="2" presetClass="entr" presetSubtype="2" decel="50000" fill="hold" grpId="0" nodeType="withEffect">
                                      <p:stCondLst>
                                        <p:cond delay="5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35" presetClass="path" presetSubtype="0" accel="50000" decel="50000" fill="hold" nodeType="withEffect">
                                      <p:stCondLst>
                                        <p:cond delay="100"/>
                                      </p:stCondLst>
                                      <p:childTnLst>
                                        <p:animMotion origin="layout" path="M 0 -4.07407E-6 L -0.12995 -0.00023 " pathEditMode="relative" rAng="0" ptsTypes="AA">
                                          <p:cBhvr>
                                            <p:cTn id="10" dur="400" fill="hold"/>
                                            <p:tgtEl>
                                              <p:spTgt spid="8"/>
                                            </p:tgtEl>
                                            <p:attrNameLst>
                                              <p:attrName>ppt_x</p:attrName>
                                              <p:attrName>ppt_y</p:attrName>
                                            </p:attrNameLst>
                                          </p:cBhvr>
                                          <p:rCtr x="-6497" y="-23"/>
                                        </p:animMotion>
                                      </p:childTnLst>
                                    </p:cTn>
                                  </p:par>
                                  <p:par>
                                    <p:cTn id="11" presetID="8" presetClass="emph" presetSubtype="0" fill="hold" nodeType="withEffect">
                                      <p:stCondLst>
                                        <p:cond delay="250"/>
                                      </p:stCondLst>
                                      <p:childTnLst>
                                        <p:animRot by="-600000">
                                          <p:cBhvr>
                                            <p:cTn id="12" dur="200" fill="hold"/>
                                            <p:tgtEl>
                                              <p:spTgt spid="8"/>
                                            </p:tgtEl>
                                            <p:attrNameLst>
                                              <p:attrName>r</p:attrName>
                                            </p:attrNameLst>
                                          </p:cBhvr>
                                        </p:animRot>
                                      </p:childTnLst>
                                    </p:cTn>
                                  </p:par>
                                </p:childTnLst>
                              </p:cTn>
                            </p:par>
                            <p:par>
                              <p:cTn id="13" fill="hold">
                                <p:stCondLst>
                                  <p:cond delay="500"/>
                                </p:stCondLst>
                                <p:childTnLst>
                                  <p:par>
                                    <p:cTn id="14" presetID="2" presetClass="entr" presetSubtype="8" decel="33333"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750" fill="hold"/>
                                            <p:tgtEl>
                                              <p:spTgt spid="21"/>
                                            </p:tgtEl>
                                            <p:attrNameLst>
                                              <p:attrName>ppt_x</p:attrName>
                                            </p:attrNameLst>
                                          </p:cBhvr>
                                          <p:tavLst>
                                            <p:tav tm="0">
                                              <p:val>
                                                <p:strVal val="0-#ppt_w/2"/>
                                              </p:val>
                                            </p:tav>
                                            <p:tav tm="100000">
                                              <p:val>
                                                <p:strVal val="#ppt_x"/>
                                              </p:val>
                                            </p:tav>
                                          </p:tavLst>
                                        </p:anim>
                                        <p:anim calcmode="lin" valueType="num">
                                          <p:cBhvr additive="base">
                                            <p:cTn id="17" dur="750" fill="hold"/>
                                            <p:tgtEl>
                                              <p:spTgt spid="21"/>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50"/>
                                            <p:tgtEl>
                                              <p:spTgt spid="28"/>
                                            </p:tgtEl>
                                          </p:cBhvr>
                                        </p:animEffect>
                                      </p:childTnLst>
                                    </p:cTn>
                                  </p:par>
                                  <p:par>
                                    <p:cTn id="21" presetID="2" presetClass="entr" presetSubtype="2" decel="50000" fill="hold" grpId="0" nodeType="withEffect">
                                      <p:stCondLst>
                                        <p:cond delay="5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EBEF03D-8628-D3FF-D08C-A9DFEA3E85BB}"/>
              </a:ext>
            </a:extLst>
          </p:cNvPr>
          <p:cNvGrpSpPr/>
          <p:nvPr/>
        </p:nvGrpSpPr>
        <p:grpSpPr>
          <a:xfrm>
            <a:off x="986876" y="242740"/>
            <a:ext cx="10884842" cy="5954969"/>
            <a:chOff x="986876" y="242740"/>
            <a:chExt cx="10884842" cy="5954969"/>
          </a:xfrm>
        </p:grpSpPr>
        <p:pic>
          <p:nvPicPr>
            <p:cNvPr id="44" name="Expert" descr="Expert">
              <a:extLst>
                <a:ext uri="{FF2B5EF4-FFF2-40B4-BE49-F238E27FC236}">
                  <a16:creationId xmlns:a16="http://schemas.microsoft.com/office/drawing/2014/main" id="{D8F45B8C-E9E9-10A7-730F-6FEA1A77D39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20987732">
              <a:off x="2037132" y="1154939"/>
              <a:ext cx="4950381" cy="2560542"/>
            </a:xfrm>
            <a:prstGeom prst="rect">
              <a:avLst/>
            </a:prstGeom>
          </p:spPr>
        </p:pic>
        <p:pic>
          <p:nvPicPr>
            <p:cNvPr id="45" name="Generalists" descr="Generalists">
              <a:extLst>
                <a:ext uri="{FF2B5EF4-FFF2-40B4-BE49-F238E27FC236}">
                  <a16:creationId xmlns:a16="http://schemas.microsoft.com/office/drawing/2014/main" id="{8A3EE3CB-44F4-A3A3-AE13-984C5342D3F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206415" y="2435211"/>
              <a:ext cx="7779170" cy="2566638"/>
            </a:xfrm>
            <a:prstGeom prst="rect">
              <a:avLst/>
            </a:prstGeom>
          </p:spPr>
        </p:pic>
        <p:sp>
          <p:nvSpPr>
            <p:cNvPr id="35" name="TextBox 34">
              <a:extLst>
                <a:ext uri="{FF2B5EF4-FFF2-40B4-BE49-F238E27FC236}">
                  <a16:creationId xmlns:a16="http://schemas.microsoft.com/office/drawing/2014/main" id="{50FE1A5F-B19D-5634-AD67-4800331FBC43}"/>
                </a:ext>
              </a:extLst>
            </p:cNvPr>
            <p:cNvSpPr txBox="1"/>
            <p:nvPr/>
          </p:nvSpPr>
          <p:spPr>
            <a:xfrm>
              <a:off x="10313343" y="5797599"/>
              <a:ext cx="1558375" cy="400110"/>
            </a:xfrm>
            <a:prstGeom prst="rect">
              <a:avLst/>
            </a:prstGeom>
            <a:noFill/>
          </p:spPr>
          <p:txBody>
            <a:bodyPr wrap="none" rtlCol="0">
              <a:spAutoFit/>
            </a:bodyPr>
            <a:lstStyle/>
            <a:p>
              <a:r>
                <a:rPr lang="en-US" sz="2000" b="0" i="0" u="none" strike="noStrike" dirty="0">
                  <a:effectLst/>
                  <a:latin typeface="Calibri" panose="020F0502020204030204" pitchFamily="34" charset="0"/>
                  <a:ea typeface="Calibri" panose="020F0502020204030204" pitchFamily="34" charset="0"/>
                  <a:cs typeface="Calibri" panose="020F0502020204030204" pitchFamily="34" charset="0"/>
                </a:rPr>
                <a:t>Philip Tetlock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21" name="Hedgehog" descr="A cartoon of a hedgehog&#10;&#10;Description automatically generated">
              <a:extLst>
                <a:ext uri="{FF2B5EF4-FFF2-40B4-BE49-F238E27FC236}">
                  <a16:creationId xmlns:a16="http://schemas.microsoft.com/office/drawing/2014/main" id="{1975EA6A-E895-C143-1B4E-698D11E7C3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876" y="4329081"/>
              <a:ext cx="2633933" cy="1668573"/>
            </a:xfrm>
            <a:prstGeom prst="rect">
              <a:avLst/>
            </a:prstGeom>
            <a:effectLst>
              <a:glow rad="101600">
                <a:srgbClr val="000000">
                  <a:alpha val="60000"/>
                </a:srgbClr>
              </a:glow>
            </a:effectLst>
          </p:spPr>
        </p:pic>
        <p:pic>
          <p:nvPicPr>
            <p:cNvPr id="27" name="Fox" descr="A cartoon of a fox&#10;&#10;Description automatically generated">
              <a:extLst>
                <a:ext uri="{FF2B5EF4-FFF2-40B4-BE49-F238E27FC236}">
                  <a16:creationId xmlns:a16="http://schemas.microsoft.com/office/drawing/2014/main" id="{985BF225-E181-65DC-0B22-1E856CCDF06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41799" y="242740"/>
              <a:ext cx="3275563" cy="2839824"/>
            </a:xfrm>
            <a:prstGeom prst="rect">
              <a:avLst/>
            </a:prstGeom>
            <a:effectLst>
              <a:glow rad="101600">
                <a:srgbClr val="000000">
                  <a:alpha val="60000"/>
                </a:srgbClr>
              </a:glow>
            </a:effectLst>
          </p:spPr>
        </p:pic>
        <p:sp>
          <p:nvSpPr>
            <p:cNvPr id="30" name="TextBox 29">
              <a:extLst>
                <a:ext uri="{FF2B5EF4-FFF2-40B4-BE49-F238E27FC236}">
                  <a16:creationId xmlns:a16="http://schemas.microsoft.com/office/drawing/2014/main" id="{85E5927A-E0F7-2FAA-FB8F-611434729105}"/>
                </a:ext>
              </a:extLst>
            </p:cNvPr>
            <p:cNvSpPr txBox="1"/>
            <p:nvPr/>
          </p:nvSpPr>
          <p:spPr>
            <a:xfrm>
              <a:off x="5656448" y="4395588"/>
              <a:ext cx="6096000" cy="1292662"/>
            </a:xfrm>
            <a:prstGeom prst="rect">
              <a:avLst/>
            </a:prstGeom>
            <a:solidFill>
              <a:srgbClr val="F6F5F0"/>
            </a:solidFill>
            <a:ln>
              <a:solidFill>
                <a:srgbClr val="182350"/>
              </a:solidFill>
            </a:ln>
          </p:spPr>
          <p:txBody>
            <a:bodyPr wrap="square" lIns="182880" tIns="91440" rIns="182880" bIns="91440">
              <a:spAutoFit/>
            </a:bodyPr>
            <a:lstStyle/>
            <a:p>
              <a:r>
                <a:rPr lang="en-US" sz="3600" b="0" i="0" u="none" strike="noStrike" dirty="0">
                  <a:effectLst/>
                  <a:latin typeface="Calibri" panose="020F0502020204030204" pitchFamily="34" charset="0"/>
                  <a:ea typeface="Calibri" panose="020F0502020204030204" pitchFamily="34" charset="0"/>
                  <a:cs typeface="Calibri" panose="020F0502020204030204" pitchFamily="34" charset="0"/>
                </a:rPr>
                <a:t>The fox knows many things; </a:t>
              </a:r>
            </a:p>
            <a:p>
              <a:r>
                <a:rPr lang="en-US" sz="3600" b="0" i="0" u="none" strike="noStrike" dirty="0">
                  <a:effectLst/>
                  <a:latin typeface="Calibri" panose="020F0502020204030204" pitchFamily="34" charset="0"/>
                  <a:ea typeface="Calibri" panose="020F0502020204030204" pitchFamily="34" charset="0"/>
                  <a:cs typeface="Calibri" panose="020F0502020204030204" pitchFamily="34" charset="0"/>
                </a:rPr>
                <a:t>the hedgehog one great thing </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grpSp>
      <p:sp>
        <p:nvSpPr>
          <p:cNvPr id="2" name="Title 1">
            <a:extLst>
              <a:ext uri="{FF2B5EF4-FFF2-40B4-BE49-F238E27FC236}">
                <a16:creationId xmlns:a16="http://schemas.microsoft.com/office/drawing/2014/main" id="{A25668E3-08FF-28B4-B2E7-22AE6F3D6E9E}"/>
              </a:ext>
            </a:extLst>
          </p:cNvPr>
          <p:cNvSpPr>
            <a:spLocks noGrp="1"/>
          </p:cNvSpPr>
          <p:nvPr>
            <p:ph type="title"/>
          </p:nvPr>
        </p:nvSpPr>
        <p:spPr/>
        <p:txBody>
          <a:bodyPr/>
          <a:lstStyle/>
          <a:p>
            <a:pPr algn="l"/>
            <a:r>
              <a:rPr lang="en-US" dirty="0"/>
              <a:t>Not “or” but “and”</a:t>
            </a:r>
          </a:p>
        </p:txBody>
      </p:sp>
      <p:sp>
        <p:nvSpPr>
          <p:cNvPr id="3" name="Mask">
            <a:extLst>
              <a:ext uri="{FF2B5EF4-FFF2-40B4-BE49-F238E27FC236}">
                <a16:creationId xmlns:a16="http://schemas.microsoft.com/office/drawing/2014/main" id="{C6D62EAD-3939-806B-AD3D-C3583153112B}"/>
              </a:ext>
            </a:extLst>
          </p:cNvPr>
          <p:cNvSpPr/>
          <p:nvPr/>
        </p:nvSpPr>
        <p:spPr>
          <a:xfrm>
            <a:off x="0" y="0"/>
            <a:ext cx="12192000" cy="6858000"/>
          </a:xfrm>
          <a:prstGeom prst="rect">
            <a:avLst/>
          </a:prstGeom>
          <a:solidFill>
            <a:srgbClr val="000000">
              <a:alpha val="6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1 Alignment">
            <a:extLst>
              <a:ext uri="{FF2B5EF4-FFF2-40B4-BE49-F238E27FC236}">
                <a16:creationId xmlns:a16="http://schemas.microsoft.com/office/drawing/2014/main" id="{47F0C708-30A8-31F9-4499-E4F41510CFC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9028" y="-30579"/>
            <a:ext cx="4059936" cy="6919159"/>
          </a:xfrm>
          <a:prstGeom prst="rect">
            <a:avLst/>
          </a:prstGeom>
        </p:spPr>
      </p:pic>
      <p:sp>
        <p:nvSpPr>
          <p:cNvPr id="5" name="1 TXT">
            <a:extLst>
              <a:ext uri="{FF2B5EF4-FFF2-40B4-BE49-F238E27FC236}">
                <a16:creationId xmlns:a16="http://schemas.microsoft.com/office/drawing/2014/main" id="{082602A3-9BBE-397A-81E6-FA4D4345C9F6}"/>
              </a:ext>
            </a:extLst>
          </p:cNvPr>
          <p:cNvSpPr/>
          <p:nvPr/>
        </p:nvSpPr>
        <p:spPr>
          <a:xfrm>
            <a:off x="31973" y="-61159"/>
            <a:ext cx="583092" cy="6214309"/>
          </a:xfrm>
          <a:prstGeom prst="rect">
            <a:avLst/>
          </a:prstGeom>
          <a:solidFill>
            <a:sysClr val="windowText" lastClr="000000">
              <a:alpha val="85000"/>
            </a:sysClr>
          </a:solidFill>
          <a:ln w="12700" cap="flat" cmpd="sng" algn="ctr">
            <a:solidFill>
              <a:sysClr val="windowText" lastClr="000000">
                <a:shade val="15000"/>
              </a:sysClr>
            </a:solidFill>
            <a:prstDash val="solid"/>
            <a:miter lim="800000"/>
          </a:ln>
          <a:effectLst/>
        </p:spPr>
        <p:txBody>
          <a:bodyPr vert="vert270" lIns="182880" rIns="182880" bIns="2743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Calibri" panose="020F0502020204030204"/>
              </a:rPr>
              <a:t>Collapsing Boundaries</a:t>
            </a:r>
            <a:endPar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1 Straight Connector 9">
            <a:extLst>
              <a:ext uri="{FF2B5EF4-FFF2-40B4-BE49-F238E27FC236}">
                <a16:creationId xmlns:a16="http://schemas.microsoft.com/office/drawing/2014/main" id="{5947DD02-5F79-376E-B67F-21788FC934FC}"/>
              </a:ext>
            </a:extLst>
          </p:cNvPr>
          <p:cNvCxnSpPr>
            <a:cxnSpLocks/>
          </p:cNvCxnSpPr>
          <p:nvPr/>
        </p:nvCxnSpPr>
        <p:spPr bwMode="auto">
          <a:xfrm>
            <a:off x="0"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pic>
        <p:nvPicPr>
          <p:cNvPr id="7" name="2 Assessment">
            <a:extLst>
              <a:ext uri="{FF2B5EF4-FFF2-40B4-BE49-F238E27FC236}">
                <a16:creationId xmlns:a16="http://schemas.microsoft.com/office/drawing/2014/main" id="{7F23867C-5AF4-C047-5018-A2FF25978AA4}"/>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64000" y="-30579"/>
            <a:ext cx="4059936" cy="6919159"/>
          </a:xfrm>
          <a:prstGeom prst="rect">
            <a:avLst/>
          </a:prstGeom>
        </p:spPr>
      </p:pic>
      <p:sp>
        <p:nvSpPr>
          <p:cNvPr id="10" name="2 TXT">
            <a:extLst>
              <a:ext uri="{FF2B5EF4-FFF2-40B4-BE49-F238E27FC236}">
                <a16:creationId xmlns:a16="http://schemas.microsoft.com/office/drawing/2014/main" id="{76EFF0D7-467F-9051-E492-4061F1B74561}"/>
              </a:ext>
            </a:extLst>
          </p:cNvPr>
          <p:cNvSpPr/>
          <p:nvPr/>
        </p:nvSpPr>
        <p:spPr>
          <a:xfrm>
            <a:off x="4098695" y="-61159"/>
            <a:ext cx="583092" cy="6214309"/>
          </a:xfrm>
          <a:prstGeom prst="rect">
            <a:avLst/>
          </a:prstGeom>
          <a:solidFill>
            <a:sysClr val="windowText" lastClr="000000">
              <a:alpha val="85000"/>
            </a:sysClr>
          </a:solidFill>
          <a:ln w="12700" cap="flat" cmpd="sng" algn="ctr">
            <a:solidFill>
              <a:sysClr val="windowText" lastClr="000000">
                <a:shade val="15000"/>
              </a:sysClr>
            </a:solidFill>
            <a:prstDash val="solid"/>
            <a:miter lim="800000"/>
          </a:ln>
          <a:effectLst/>
        </p:spPr>
        <p:txBody>
          <a:bodyPr vert="vert270" lIns="182880" rIns="182880" bIns="2743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Calibri" panose="020F0502020204030204"/>
              </a:rPr>
              <a:t>Developing Youth and Novices</a:t>
            </a:r>
            <a:endPar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1 Straight Connector 9">
            <a:extLst>
              <a:ext uri="{FF2B5EF4-FFF2-40B4-BE49-F238E27FC236}">
                <a16:creationId xmlns:a16="http://schemas.microsoft.com/office/drawing/2014/main" id="{6519B4F1-02F9-FDE3-465D-F95628635FB0}"/>
              </a:ext>
            </a:extLst>
          </p:cNvPr>
          <p:cNvCxnSpPr>
            <a:cxnSpLocks/>
          </p:cNvCxnSpPr>
          <p:nvPr/>
        </p:nvCxnSpPr>
        <p:spPr bwMode="auto">
          <a:xfrm>
            <a:off x="4063999"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pic>
        <p:nvPicPr>
          <p:cNvPr id="12" name="3 Alignment">
            <a:extLst>
              <a:ext uri="{FF2B5EF4-FFF2-40B4-BE49-F238E27FC236}">
                <a16:creationId xmlns:a16="http://schemas.microsoft.com/office/drawing/2014/main" id="{14D8E3BF-2C4C-52F2-ADF9-6612775B7E38}"/>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28001" y="-30579"/>
            <a:ext cx="4059936" cy="6919159"/>
          </a:xfrm>
          <a:prstGeom prst="rect">
            <a:avLst/>
          </a:prstGeom>
        </p:spPr>
      </p:pic>
      <p:sp>
        <p:nvSpPr>
          <p:cNvPr id="13" name="3 TXT">
            <a:extLst>
              <a:ext uri="{FF2B5EF4-FFF2-40B4-BE49-F238E27FC236}">
                <a16:creationId xmlns:a16="http://schemas.microsoft.com/office/drawing/2014/main" id="{A8C2EE59-D80F-8EB6-B9A2-E9C3F2EA90EC}"/>
              </a:ext>
            </a:extLst>
          </p:cNvPr>
          <p:cNvSpPr/>
          <p:nvPr/>
        </p:nvSpPr>
        <p:spPr>
          <a:xfrm>
            <a:off x="8133668" y="-61159"/>
            <a:ext cx="583092" cy="6214309"/>
          </a:xfrm>
          <a:prstGeom prst="rect">
            <a:avLst/>
          </a:prstGeom>
          <a:solidFill>
            <a:sysClr val="windowText" lastClr="000000">
              <a:alpha val="85000"/>
            </a:sysClr>
          </a:solidFill>
          <a:ln w="12700" cap="flat" cmpd="sng" algn="ctr">
            <a:solidFill>
              <a:sysClr val="windowText" lastClr="000000">
                <a:shade val="15000"/>
              </a:sysClr>
            </a:solidFill>
            <a:prstDash val="solid"/>
            <a:miter lim="800000"/>
          </a:ln>
          <a:effectLst/>
        </p:spPr>
        <p:txBody>
          <a:bodyPr vert="vert270" lIns="182880" rIns="182880" bIns="2743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Calibri" panose="020F0502020204030204"/>
              </a:rPr>
              <a:t>“Cheating”</a:t>
            </a:r>
            <a:endPar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3 Straight Connector 9">
            <a:extLst>
              <a:ext uri="{FF2B5EF4-FFF2-40B4-BE49-F238E27FC236}">
                <a16:creationId xmlns:a16="http://schemas.microsoft.com/office/drawing/2014/main" id="{B46345CA-4658-3577-88CA-E72783B162C3}"/>
              </a:ext>
            </a:extLst>
          </p:cNvPr>
          <p:cNvCxnSpPr>
            <a:cxnSpLocks/>
          </p:cNvCxnSpPr>
          <p:nvPr/>
        </p:nvCxnSpPr>
        <p:spPr bwMode="auto">
          <a:xfrm>
            <a:off x="12192000"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cxnSp>
        <p:nvCxnSpPr>
          <p:cNvPr id="15" name="2 Straight Connector 9">
            <a:extLst>
              <a:ext uri="{FF2B5EF4-FFF2-40B4-BE49-F238E27FC236}">
                <a16:creationId xmlns:a16="http://schemas.microsoft.com/office/drawing/2014/main" id="{7B1E2C9C-211B-874B-825F-CA8376D57531}"/>
              </a:ext>
            </a:extLst>
          </p:cNvPr>
          <p:cNvCxnSpPr>
            <a:cxnSpLocks/>
          </p:cNvCxnSpPr>
          <p:nvPr/>
        </p:nvCxnSpPr>
        <p:spPr bwMode="auto">
          <a:xfrm>
            <a:off x="8098971"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sp>
        <p:nvSpPr>
          <p:cNvPr id="16" name="Mask">
            <a:extLst>
              <a:ext uri="{FF2B5EF4-FFF2-40B4-BE49-F238E27FC236}">
                <a16:creationId xmlns:a16="http://schemas.microsoft.com/office/drawing/2014/main" id="{9E8FB0FF-19B3-9657-9FBB-BCC09FFB189B}"/>
              </a:ext>
            </a:extLst>
          </p:cNvPr>
          <p:cNvSpPr/>
          <p:nvPr/>
        </p:nvSpPr>
        <p:spPr>
          <a:xfrm>
            <a:off x="-290440" y="-79829"/>
            <a:ext cx="12772880" cy="7017658"/>
          </a:xfrm>
          <a:prstGeom prst="rect">
            <a:avLst/>
          </a:prstGeom>
          <a:solidFill>
            <a:srgbClr val="000000">
              <a:alpha val="6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Boxes from Prev Slide">
            <a:extLst>
              <a:ext uri="{FF2B5EF4-FFF2-40B4-BE49-F238E27FC236}">
                <a16:creationId xmlns:a16="http://schemas.microsoft.com/office/drawing/2014/main" id="{11C38CAB-6C59-27FA-2DB7-E73D534C878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569" t="15644" r="6411" b="1666"/>
          <a:stretch/>
        </p:blipFill>
        <p:spPr>
          <a:xfrm rot="21371088">
            <a:off x="1008354" y="456332"/>
            <a:ext cx="10112208" cy="5467856"/>
          </a:xfrm>
          <a:prstGeom prst="rect">
            <a:avLst/>
          </a:prstGeom>
          <a:effectLst>
            <a:outerShdw blurRad="63500" sx="102000" sy="102000" algn="ctr" rotWithShape="0">
              <a:prstClr val="black">
                <a:alpha val="40000"/>
              </a:prstClr>
            </a:outerShdw>
          </a:effectLst>
        </p:spPr>
      </p:pic>
      <p:sp>
        <p:nvSpPr>
          <p:cNvPr id="18" name="Freeform: Shape 17">
            <a:extLst>
              <a:ext uri="{FF2B5EF4-FFF2-40B4-BE49-F238E27FC236}">
                <a16:creationId xmlns:a16="http://schemas.microsoft.com/office/drawing/2014/main" id="{2848F546-270A-D1EA-1743-5AA835F9DBC6}"/>
              </a:ext>
            </a:extLst>
          </p:cNvPr>
          <p:cNvSpPr/>
          <p:nvPr/>
        </p:nvSpPr>
        <p:spPr>
          <a:xfrm>
            <a:off x="1412117" y="938784"/>
            <a:ext cx="1294507" cy="537010"/>
          </a:xfrm>
          <a:custGeom>
            <a:avLst/>
            <a:gdLst>
              <a:gd name="connsiteX0" fmla="*/ 38731 w 1294507"/>
              <a:gd name="connsiteY0" fmla="*/ 207264 h 537010"/>
              <a:gd name="connsiteX1" fmla="*/ 416683 w 1294507"/>
              <a:gd name="connsiteY1" fmla="*/ 146304 h 537010"/>
              <a:gd name="connsiteX2" fmla="*/ 343531 w 1294507"/>
              <a:gd name="connsiteY2" fmla="*/ 438912 h 537010"/>
              <a:gd name="connsiteX3" fmla="*/ 441067 w 1294507"/>
              <a:gd name="connsiteY3" fmla="*/ 365760 h 537010"/>
              <a:gd name="connsiteX4" fmla="*/ 1075051 w 1294507"/>
              <a:gd name="connsiteY4" fmla="*/ 0 h 537010"/>
              <a:gd name="connsiteX5" fmla="*/ 1038475 w 1294507"/>
              <a:gd name="connsiteY5" fmla="*/ 109728 h 537010"/>
              <a:gd name="connsiteX6" fmla="*/ 977515 w 1294507"/>
              <a:gd name="connsiteY6" fmla="*/ 231648 h 537010"/>
              <a:gd name="connsiteX7" fmla="*/ 1001899 w 1294507"/>
              <a:gd name="connsiteY7" fmla="*/ 414528 h 537010"/>
              <a:gd name="connsiteX8" fmla="*/ 1209163 w 1294507"/>
              <a:gd name="connsiteY8" fmla="*/ 256032 h 537010"/>
              <a:gd name="connsiteX9" fmla="*/ 1294507 w 1294507"/>
              <a:gd name="connsiteY9" fmla="*/ 182880 h 53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4507" h="537010">
                <a:moveTo>
                  <a:pt x="38731" y="207264"/>
                </a:moveTo>
                <a:cubicBezTo>
                  <a:pt x="-31131" y="836018"/>
                  <a:pt x="-57047" y="421373"/>
                  <a:pt x="416683" y="146304"/>
                </a:cubicBezTo>
                <a:cubicBezTo>
                  <a:pt x="455475" y="123780"/>
                  <a:pt x="335388" y="432397"/>
                  <a:pt x="343531" y="438912"/>
                </a:cubicBezTo>
                <a:cubicBezTo>
                  <a:pt x="375266" y="464300"/>
                  <a:pt x="406604" y="387299"/>
                  <a:pt x="441067" y="365760"/>
                </a:cubicBezTo>
                <a:cubicBezTo>
                  <a:pt x="868614" y="98543"/>
                  <a:pt x="789927" y="142562"/>
                  <a:pt x="1075051" y="0"/>
                </a:cubicBezTo>
                <a:cubicBezTo>
                  <a:pt x="1062859" y="36576"/>
                  <a:pt x="1053436" y="74195"/>
                  <a:pt x="1038475" y="109728"/>
                </a:cubicBezTo>
                <a:cubicBezTo>
                  <a:pt x="1020843" y="151604"/>
                  <a:pt x="982929" y="186535"/>
                  <a:pt x="977515" y="231648"/>
                </a:cubicBezTo>
                <a:cubicBezTo>
                  <a:pt x="970188" y="292709"/>
                  <a:pt x="993771" y="353568"/>
                  <a:pt x="1001899" y="414528"/>
                </a:cubicBezTo>
                <a:cubicBezTo>
                  <a:pt x="1146456" y="390435"/>
                  <a:pt x="1041894" y="423301"/>
                  <a:pt x="1209163" y="256032"/>
                </a:cubicBezTo>
                <a:cubicBezTo>
                  <a:pt x="1235657" y="229538"/>
                  <a:pt x="1294507" y="182880"/>
                  <a:pt x="1294507" y="182880"/>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293D49F9-AABC-953B-98AE-37E67459236A}"/>
              </a:ext>
            </a:extLst>
          </p:cNvPr>
          <p:cNvSpPr/>
          <p:nvPr/>
        </p:nvSpPr>
        <p:spPr>
          <a:xfrm>
            <a:off x="1450848" y="1840992"/>
            <a:ext cx="1353312" cy="536448"/>
          </a:xfrm>
          <a:custGeom>
            <a:avLst/>
            <a:gdLst>
              <a:gd name="connsiteX0" fmla="*/ 0 w 1353312"/>
              <a:gd name="connsiteY0" fmla="*/ 182880 h 536448"/>
              <a:gd name="connsiteX1" fmla="*/ 207264 w 1353312"/>
              <a:gd name="connsiteY1" fmla="*/ 158496 h 536448"/>
              <a:gd name="connsiteX2" fmla="*/ 243840 w 1353312"/>
              <a:gd name="connsiteY2" fmla="*/ 85344 h 536448"/>
              <a:gd name="connsiteX3" fmla="*/ 268224 w 1353312"/>
              <a:gd name="connsiteY3" fmla="*/ 231648 h 536448"/>
              <a:gd name="connsiteX4" fmla="*/ 316992 w 1353312"/>
              <a:gd name="connsiteY4" fmla="*/ 536448 h 536448"/>
              <a:gd name="connsiteX5" fmla="*/ 621792 w 1353312"/>
              <a:gd name="connsiteY5" fmla="*/ 146304 h 536448"/>
              <a:gd name="connsiteX6" fmla="*/ 646176 w 1353312"/>
              <a:gd name="connsiteY6" fmla="*/ 487680 h 536448"/>
              <a:gd name="connsiteX7" fmla="*/ 694944 w 1353312"/>
              <a:gd name="connsiteY7" fmla="*/ 377952 h 536448"/>
              <a:gd name="connsiteX8" fmla="*/ 950976 w 1353312"/>
              <a:gd name="connsiteY8" fmla="*/ 0 h 536448"/>
              <a:gd name="connsiteX9" fmla="*/ 987552 w 1353312"/>
              <a:gd name="connsiteY9" fmla="*/ 158496 h 536448"/>
              <a:gd name="connsiteX10" fmla="*/ 999744 w 1353312"/>
              <a:gd name="connsiteY10" fmla="*/ 365760 h 536448"/>
              <a:gd name="connsiteX11" fmla="*/ 1048512 w 1353312"/>
              <a:gd name="connsiteY11" fmla="*/ 499872 h 536448"/>
              <a:gd name="connsiteX12" fmla="*/ 1146048 w 1353312"/>
              <a:gd name="connsiteY12" fmla="*/ 195072 h 536448"/>
              <a:gd name="connsiteX13" fmla="*/ 1194816 w 1353312"/>
              <a:gd name="connsiteY13" fmla="*/ 109728 h 536448"/>
              <a:gd name="connsiteX14" fmla="*/ 1267968 w 1353312"/>
              <a:gd name="connsiteY14" fmla="*/ 280416 h 536448"/>
              <a:gd name="connsiteX15" fmla="*/ 1353312 w 1353312"/>
              <a:gd name="connsiteY15" fmla="*/ 402336 h 53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3312" h="536448">
                <a:moveTo>
                  <a:pt x="0" y="182880"/>
                </a:moveTo>
                <a:cubicBezTo>
                  <a:pt x="69088" y="174752"/>
                  <a:pt x="142675" y="184332"/>
                  <a:pt x="207264" y="158496"/>
                </a:cubicBezTo>
                <a:cubicBezTo>
                  <a:pt x="232576" y="148371"/>
                  <a:pt x="226387" y="64401"/>
                  <a:pt x="243840" y="85344"/>
                </a:cubicBezTo>
                <a:cubicBezTo>
                  <a:pt x="275491" y="123325"/>
                  <a:pt x="262092" y="182589"/>
                  <a:pt x="268224" y="231648"/>
                </a:cubicBezTo>
                <a:cubicBezTo>
                  <a:pt x="304444" y="521412"/>
                  <a:pt x="259683" y="393176"/>
                  <a:pt x="316992" y="536448"/>
                </a:cubicBezTo>
                <a:cubicBezTo>
                  <a:pt x="418592" y="406400"/>
                  <a:pt x="610034" y="-18307"/>
                  <a:pt x="621792" y="146304"/>
                </a:cubicBezTo>
                <a:lnTo>
                  <a:pt x="646176" y="487680"/>
                </a:lnTo>
                <a:cubicBezTo>
                  <a:pt x="662432" y="451104"/>
                  <a:pt x="673730" y="411894"/>
                  <a:pt x="694944" y="377952"/>
                </a:cubicBezTo>
                <a:cubicBezTo>
                  <a:pt x="775594" y="248912"/>
                  <a:pt x="950976" y="0"/>
                  <a:pt x="950976" y="0"/>
                </a:cubicBezTo>
                <a:cubicBezTo>
                  <a:pt x="963168" y="52832"/>
                  <a:pt x="980386" y="104751"/>
                  <a:pt x="987552" y="158496"/>
                </a:cubicBezTo>
                <a:cubicBezTo>
                  <a:pt x="996699" y="227096"/>
                  <a:pt x="987578" y="297630"/>
                  <a:pt x="999744" y="365760"/>
                </a:cubicBezTo>
                <a:cubicBezTo>
                  <a:pt x="1008106" y="412587"/>
                  <a:pt x="1032256" y="455168"/>
                  <a:pt x="1048512" y="499872"/>
                </a:cubicBezTo>
                <a:cubicBezTo>
                  <a:pt x="1158890" y="306711"/>
                  <a:pt x="1034297" y="544295"/>
                  <a:pt x="1146048" y="195072"/>
                </a:cubicBezTo>
                <a:cubicBezTo>
                  <a:pt x="1156034" y="163866"/>
                  <a:pt x="1178560" y="138176"/>
                  <a:pt x="1194816" y="109728"/>
                </a:cubicBezTo>
                <a:cubicBezTo>
                  <a:pt x="1219200" y="166624"/>
                  <a:pt x="1246658" y="222299"/>
                  <a:pt x="1267968" y="280416"/>
                </a:cubicBezTo>
                <a:cubicBezTo>
                  <a:pt x="1342259" y="483028"/>
                  <a:pt x="1305248" y="546529"/>
                  <a:pt x="1353312" y="402336"/>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3256A63C-252B-D3BE-508E-45A501C1E5C4}"/>
              </a:ext>
            </a:extLst>
          </p:cNvPr>
          <p:cNvSpPr/>
          <p:nvPr/>
        </p:nvSpPr>
        <p:spPr>
          <a:xfrm>
            <a:off x="3273218" y="1767840"/>
            <a:ext cx="1493854" cy="606685"/>
          </a:xfrm>
          <a:custGeom>
            <a:avLst/>
            <a:gdLst>
              <a:gd name="connsiteX0" fmla="*/ 91774 w 1493854"/>
              <a:gd name="connsiteY0" fmla="*/ 97536 h 606685"/>
              <a:gd name="connsiteX1" fmla="*/ 30814 w 1493854"/>
              <a:gd name="connsiteY1" fmla="*/ 402336 h 606685"/>
              <a:gd name="connsiteX2" fmla="*/ 250270 w 1493854"/>
              <a:gd name="connsiteY2" fmla="*/ 97536 h 606685"/>
              <a:gd name="connsiteX3" fmla="*/ 213694 w 1493854"/>
              <a:gd name="connsiteY3" fmla="*/ 414528 h 606685"/>
              <a:gd name="connsiteX4" fmla="*/ 250270 w 1493854"/>
              <a:gd name="connsiteY4" fmla="*/ 475488 h 606685"/>
              <a:gd name="connsiteX5" fmla="*/ 274654 w 1493854"/>
              <a:gd name="connsiteY5" fmla="*/ 524256 h 606685"/>
              <a:gd name="connsiteX6" fmla="*/ 347806 w 1493854"/>
              <a:gd name="connsiteY6" fmla="*/ 390144 h 606685"/>
              <a:gd name="connsiteX7" fmla="*/ 555070 w 1493854"/>
              <a:gd name="connsiteY7" fmla="*/ 85344 h 606685"/>
              <a:gd name="connsiteX8" fmla="*/ 664798 w 1493854"/>
              <a:gd name="connsiteY8" fmla="*/ 207264 h 606685"/>
              <a:gd name="connsiteX9" fmla="*/ 750142 w 1493854"/>
              <a:gd name="connsiteY9" fmla="*/ 97536 h 606685"/>
              <a:gd name="connsiteX10" fmla="*/ 689182 w 1493854"/>
              <a:gd name="connsiteY10" fmla="*/ 329184 h 606685"/>
              <a:gd name="connsiteX11" fmla="*/ 750142 w 1493854"/>
              <a:gd name="connsiteY11" fmla="*/ 536448 h 606685"/>
              <a:gd name="connsiteX12" fmla="*/ 798910 w 1493854"/>
              <a:gd name="connsiteY12" fmla="*/ 329184 h 606685"/>
              <a:gd name="connsiteX13" fmla="*/ 920830 w 1493854"/>
              <a:gd name="connsiteY13" fmla="*/ 0 h 606685"/>
              <a:gd name="connsiteX14" fmla="*/ 1030558 w 1493854"/>
              <a:gd name="connsiteY14" fmla="*/ 182880 h 606685"/>
              <a:gd name="connsiteX15" fmla="*/ 1103710 w 1493854"/>
              <a:gd name="connsiteY15" fmla="*/ 438912 h 606685"/>
              <a:gd name="connsiteX16" fmla="*/ 1115902 w 1493854"/>
              <a:gd name="connsiteY16" fmla="*/ 207264 h 606685"/>
              <a:gd name="connsiteX17" fmla="*/ 1201246 w 1493854"/>
              <a:gd name="connsiteY17" fmla="*/ 24384 h 606685"/>
              <a:gd name="connsiteX18" fmla="*/ 1189054 w 1493854"/>
              <a:gd name="connsiteY18" fmla="*/ 402336 h 606685"/>
              <a:gd name="connsiteX19" fmla="*/ 1371934 w 1493854"/>
              <a:gd name="connsiteY19" fmla="*/ 243840 h 606685"/>
              <a:gd name="connsiteX20" fmla="*/ 1445086 w 1493854"/>
              <a:gd name="connsiteY20" fmla="*/ 182880 h 606685"/>
              <a:gd name="connsiteX21" fmla="*/ 1481662 w 1493854"/>
              <a:gd name="connsiteY21" fmla="*/ 353568 h 606685"/>
              <a:gd name="connsiteX22" fmla="*/ 1493854 w 1493854"/>
              <a:gd name="connsiteY22" fmla="*/ 426720 h 6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3854" h="606685">
                <a:moveTo>
                  <a:pt x="91774" y="97536"/>
                </a:moveTo>
                <a:cubicBezTo>
                  <a:pt x="71454" y="199136"/>
                  <a:pt x="-58033" y="349028"/>
                  <a:pt x="30814" y="402336"/>
                </a:cubicBezTo>
                <a:cubicBezTo>
                  <a:pt x="87160" y="436144"/>
                  <a:pt x="209443" y="179190"/>
                  <a:pt x="250270" y="97536"/>
                </a:cubicBezTo>
                <a:cubicBezTo>
                  <a:pt x="241156" y="156779"/>
                  <a:pt x="206862" y="353040"/>
                  <a:pt x="213694" y="414528"/>
                </a:cubicBezTo>
                <a:cubicBezTo>
                  <a:pt x="216311" y="438080"/>
                  <a:pt x="238762" y="454773"/>
                  <a:pt x="250270" y="475488"/>
                </a:cubicBezTo>
                <a:cubicBezTo>
                  <a:pt x="259096" y="491376"/>
                  <a:pt x="266526" y="508000"/>
                  <a:pt x="274654" y="524256"/>
                </a:cubicBezTo>
                <a:cubicBezTo>
                  <a:pt x="299038" y="479552"/>
                  <a:pt x="320818" y="433326"/>
                  <a:pt x="347806" y="390144"/>
                </a:cubicBezTo>
                <a:cubicBezTo>
                  <a:pt x="461531" y="208184"/>
                  <a:pt x="470469" y="198145"/>
                  <a:pt x="555070" y="85344"/>
                </a:cubicBezTo>
                <a:cubicBezTo>
                  <a:pt x="572594" y="540968"/>
                  <a:pt x="518228" y="451548"/>
                  <a:pt x="664798" y="207264"/>
                </a:cubicBezTo>
                <a:cubicBezTo>
                  <a:pt x="688638" y="167531"/>
                  <a:pt x="721694" y="134112"/>
                  <a:pt x="750142" y="97536"/>
                </a:cubicBezTo>
                <a:cubicBezTo>
                  <a:pt x="729822" y="174752"/>
                  <a:pt x="695154" y="249563"/>
                  <a:pt x="689182" y="329184"/>
                </a:cubicBezTo>
                <a:cubicBezTo>
                  <a:pt x="663237" y="675119"/>
                  <a:pt x="674514" y="637286"/>
                  <a:pt x="750142" y="536448"/>
                </a:cubicBezTo>
                <a:cubicBezTo>
                  <a:pt x="766398" y="467360"/>
                  <a:pt x="779694" y="397508"/>
                  <a:pt x="798910" y="329184"/>
                </a:cubicBezTo>
                <a:cubicBezTo>
                  <a:pt x="839237" y="185799"/>
                  <a:pt x="865856" y="131937"/>
                  <a:pt x="920830" y="0"/>
                </a:cubicBezTo>
                <a:cubicBezTo>
                  <a:pt x="957406" y="60960"/>
                  <a:pt x="1001298" y="118090"/>
                  <a:pt x="1030558" y="182880"/>
                </a:cubicBezTo>
                <a:cubicBezTo>
                  <a:pt x="1073941" y="278943"/>
                  <a:pt x="1085384" y="347283"/>
                  <a:pt x="1103710" y="438912"/>
                </a:cubicBezTo>
                <a:cubicBezTo>
                  <a:pt x="1107774" y="361696"/>
                  <a:pt x="1098192" y="282531"/>
                  <a:pt x="1115902" y="207264"/>
                </a:cubicBezTo>
                <a:cubicBezTo>
                  <a:pt x="1131310" y="141781"/>
                  <a:pt x="1177626" y="-38604"/>
                  <a:pt x="1201246" y="24384"/>
                </a:cubicBezTo>
                <a:cubicBezTo>
                  <a:pt x="1245505" y="142408"/>
                  <a:pt x="1193118" y="276352"/>
                  <a:pt x="1189054" y="402336"/>
                </a:cubicBezTo>
                <a:cubicBezTo>
                  <a:pt x="1285660" y="498942"/>
                  <a:pt x="1203235" y="440656"/>
                  <a:pt x="1371934" y="243840"/>
                </a:cubicBezTo>
                <a:cubicBezTo>
                  <a:pt x="1392591" y="219741"/>
                  <a:pt x="1420702" y="203200"/>
                  <a:pt x="1445086" y="182880"/>
                </a:cubicBezTo>
                <a:cubicBezTo>
                  <a:pt x="1457278" y="239776"/>
                  <a:pt x="1470250" y="296510"/>
                  <a:pt x="1481662" y="353568"/>
                </a:cubicBezTo>
                <a:cubicBezTo>
                  <a:pt x="1486510" y="377808"/>
                  <a:pt x="1493854" y="426720"/>
                  <a:pt x="1493854" y="426720"/>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94D6893E-B5E5-A507-34C4-0063F184285E}"/>
              </a:ext>
            </a:extLst>
          </p:cNvPr>
          <p:cNvSpPr/>
          <p:nvPr/>
        </p:nvSpPr>
        <p:spPr>
          <a:xfrm>
            <a:off x="7144186" y="1357797"/>
            <a:ext cx="1536259" cy="739718"/>
          </a:xfrm>
          <a:custGeom>
            <a:avLst/>
            <a:gdLst>
              <a:gd name="connsiteX0" fmla="*/ 85411 w 1536259"/>
              <a:gd name="connsiteY0" fmla="*/ 268224 h 739718"/>
              <a:gd name="connsiteX1" fmla="*/ 67 w 1536259"/>
              <a:gd name="connsiteY1" fmla="*/ 633984 h 739718"/>
              <a:gd name="connsiteX2" fmla="*/ 36643 w 1536259"/>
              <a:gd name="connsiteY2" fmla="*/ 646176 h 739718"/>
              <a:gd name="connsiteX3" fmla="*/ 292675 w 1536259"/>
              <a:gd name="connsiteY3" fmla="*/ 353568 h 739718"/>
              <a:gd name="connsiteX4" fmla="*/ 304867 w 1536259"/>
              <a:gd name="connsiteY4" fmla="*/ 694944 h 739718"/>
              <a:gd name="connsiteX5" fmla="*/ 634051 w 1536259"/>
              <a:gd name="connsiteY5" fmla="*/ 316992 h 739718"/>
              <a:gd name="connsiteX6" fmla="*/ 695011 w 1536259"/>
              <a:gd name="connsiteY6" fmla="*/ 243840 h 739718"/>
              <a:gd name="connsiteX7" fmla="*/ 634051 w 1536259"/>
              <a:gd name="connsiteY7" fmla="*/ 536448 h 739718"/>
              <a:gd name="connsiteX8" fmla="*/ 585283 w 1536259"/>
              <a:gd name="connsiteY8" fmla="*/ 731520 h 739718"/>
              <a:gd name="connsiteX9" fmla="*/ 658435 w 1536259"/>
              <a:gd name="connsiteY9" fmla="*/ 670560 h 739718"/>
              <a:gd name="connsiteX10" fmla="*/ 902275 w 1536259"/>
              <a:gd name="connsiteY10" fmla="*/ 280416 h 739718"/>
              <a:gd name="connsiteX11" fmla="*/ 1121731 w 1536259"/>
              <a:gd name="connsiteY11" fmla="*/ 0 h 739718"/>
              <a:gd name="connsiteX12" fmla="*/ 1377763 w 1536259"/>
              <a:gd name="connsiteY12" fmla="*/ 231648 h 739718"/>
              <a:gd name="connsiteX13" fmla="*/ 1536259 w 1536259"/>
              <a:gd name="connsiteY13" fmla="*/ 146304 h 739718"/>
              <a:gd name="connsiteX14" fmla="*/ 1511875 w 1536259"/>
              <a:gd name="connsiteY14" fmla="*/ 353568 h 739718"/>
              <a:gd name="connsiteX15" fmla="*/ 1475299 w 1536259"/>
              <a:gd name="connsiteY15" fmla="*/ 548640 h 73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6259" h="739718">
                <a:moveTo>
                  <a:pt x="85411" y="268224"/>
                </a:moveTo>
                <a:cubicBezTo>
                  <a:pt x="56963" y="390144"/>
                  <a:pt x="16088" y="509818"/>
                  <a:pt x="67" y="633984"/>
                </a:cubicBezTo>
                <a:cubicBezTo>
                  <a:pt x="-1578" y="646730"/>
                  <a:pt x="27364" y="655068"/>
                  <a:pt x="36643" y="646176"/>
                </a:cubicBezTo>
                <a:cubicBezTo>
                  <a:pt x="130215" y="556503"/>
                  <a:pt x="207331" y="451104"/>
                  <a:pt x="292675" y="353568"/>
                </a:cubicBezTo>
                <a:cubicBezTo>
                  <a:pt x="296739" y="467360"/>
                  <a:pt x="191650" y="707074"/>
                  <a:pt x="304867" y="694944"/>
                </a:cubicBezTo>
                <a:cubicBezTo>
                  <a:pt x="470986" y="677146"/>
                  <a:pt x="524762" y="443357"/>
                  <a:pt x="634051" y="316992"/>
                </a:cubicBezTo>
                <a:cubicBezTo>
                  <a:pt x="654814" y="292984"/>
                  <a:pt x="695011" y="243840"/>
                  <a:pt x="695011" y="243840"/>
                </a:cubicBezTo>
                <a:cubicBezTo>
                  <a:pt x="674691" y="341376"/>
                  <a:pt x="655921" y="439248"/>
                  <a:pt x="634051" y="536448"/>
                </a:cubicBezTo>
                <a:cubicBezTo>
                  <a:pt x="619338" y="601838"/>
                  <a:pt x="573293" y="665576"/>
                  <a:pt x="585283" y="731520"/>
                </a:cubicBezTo>
                <a:cubicBezTo>
                  <a:pt x="590961" y="762749"/>
                  <a:pt x="640186" y="696530"/>
                  <a:pt x="658435" y="670560"/>
                </a:cubicBezTo>
                <a:cubicBezTo>
                  <a:pt x="746608" y="545083"/>
                  <a:pt x="815101" y="406589"/>
                  <a:pt x="902275" y="280416"/>
                </a:cubicBezTo>
                <a:cubicBezTo>
                  <a:pt x="969744" y="182763"/>
                  <a:pt x="1048579" y="93472"/>
                  <a:pt x="1121731" y="0"/>
                </a:cubicBezTo>
                <a:cubicBezTo>
                  <a:pt x="1173673" y="640618"/>
                  <a:pt x="1046828" y="498531"/>
                  <a:pt x="1377763" y="231648"/>
                </a:cubicBezTo>
                <a:cubicBezTo>
                  <a:pt x="1424471" y="193980"/>
                  <a:pt x="1483427" y="174752"/>
                  <a:pt x="1536259" y="146304"/>
                </a:cubicBezTo>
                <a:cubicBezTo>
                  <a:pt x="1528131" y="215392"/>
                  <a:pt x="1522296" y="284789"/>
                  <a:pt x="1511875" y="353568"/>
                </a:cubicBezTo>
                <a:cubicBezTo>
                  <a:pt x="1501964" y="418979"/>
                  <a:pt x="1475299" y="548640"/>
                  <a:pt x="1475299" y="548640"/>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E9DEEC64-06F5-A5B5-958C-475FA1EA791F}"/>
              </a:ext>
            </a:extLst>
          </p:cNvPr>
          <p:cNvSpPr/>
          <p:nvPr/>
        </p:nvSpPr>
        <p:spPr>
          <a:xfrm>
            <a:off x="5082074" y="731520"/>
            <a:ext cx="1685966" cy="536448"/>
          </a:xfrm>
          <a:custGeom>
            <a:avLst/>
            <a:gdLst>
              <a:gd name="connsiteX0" fmla="*/ 111718 w 1685966"/>
              <a:gd name="connsiteY0" fmla="*/ 109728 h 536448"/>
              <a:gd name="connsiteX1" fmla="*/ 233638 w 1685966"/>
              <a:gd name="connsiteY1" fmla="*/ 73152 h 536448"/>
              <a:gd name="connsiteX2" fmla="*/ 221446 w 1685966"/>
              <a:gd name="connsiteY2" fmla="*/ 487680 h 536448"/>
              <a:gd name="connsiteX3" fmla="*/ 818854 w 1685966"/>
              <a:gd name="connsiteY3" fmla="*/ 0 h 536448"/>
              <a:gd name="connsiteX4" fmla="*/ 757894 w 1685966"/>
              <a:gd name="connsiteY4" fmla="*/ 524256 h 536448"/>
              <a:gd name="connsiteX5" fmla="*/ 1062694 w 1685966"/>
              <a:gd name="connsiteY5" fmla="*/ 109728 h 536448"/>
              <a:gd name="connsiteX6" fmla="*/ 1074886 w 1685966"/>
              <a:gd name="connsiteY6" fmla="*/ 536448 h 536448"/>
              <a:gd name="connsiteX7" fmla="*/ 1635718 w 1685966"/>
              <a:gd name="connsiteY7" fmla="*/ 24384 h 536448"/>
              <a:gd name="connsiteX8" fmla="*/ 1586950 w 1685966"/>
              <a:gd name="connsiteY8" fmla="*/ 438912 h 53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66" h="536448">
                <a:moveTo>
                  <a:pt x="111718" y="109728"/>
                </a:moveTo>
                <a:cubicBezTo>
                  <a:pt x="-141435" y="1027408"/>
                  <a:pt x="95740" y="56929"/>
                  <a:pt x="233638" y="73152"/>
                </a:cubicBezTo>
                <a:cubicBezTo>
                  <a:pt x="370927" y="89304"/>
                  <a:pt x="84278" y="504826"/>
                  <a:pt x="221446" y="487680"/>
                </a:cubicBezTo>
                <a:cubicBezTo>
                  <a:pt x="476523" y="455795"/>
                  <a:pt x="619718" y="162560"/>
                  <a:pt x="818854" y="0"/>
                </a:cubicBezTo>
                <a:cubicBezTo>
                  <a:pt x="798534" y="174752"/>
                  <a:pt x="597460" y="452061"/>
                  <a:pt x="757894" y="524256"/>
                </a:cubicBezTo>
                <a:cubicBezTo>
                  <a:pt x="914296" y="594637"/>
                  <a:pt x="891312" y="103136"/>
                  <a:pt x="1062694" y="109728"/>
                </a:cubicBezTo>
                <a:cubicBezTo>
                  <a:pt x="1204887" y="115197"/>
                  <a:pt x="1070822" y="394208"/>
                  <a:pt x="1074886" y="536448"/>
                </a:cubicBezTo>
                <a:cubicBezTo>
                  <a:pt x="1261830" y="365760"/>
                  <a:pt x="1387044" y="71751"/>
                  <a:pt x="1635718" y="24384"/>
                </a:cubicBezTo>
                <a:cubicBezTo>
                  <a:pt x="1772390" y="-1649"/>
                  <a:pt x="1586950" y="438912"/>
                  <a:pt x="1586950" y="438912"/>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9EE4AC7B-D609-454E-F59A-AF07C1715558}"/>
              </a:ext>
            </a:extLst>
          </p:cNvPr>
          <p:cNvSpPr/>
          <p:nvPr/>
        </p:nvSpPr>
        <p:spPr>
          <a:xfrm>
            <a:off x="6996751" y="621792"/>
            <a:ext cx="1614080" cy="747242"/>
          </a:xfrm>
          <a:custGeom>
            <a:avLst/>
            <a:gdLst>
              <a:gd name="connsiteX0" fmla="*/ 74609 w 1614080"/>
              <a:gd name="connsiteY0" fmla="*/ 97536 h 747242"/>
              <a:gd name="connsiteX1" fmla="*/ 13649 w 1614080"/>
              <a:gd name="connsiteY1" fmla="*/ 438912 h 747242"/>
              <a:gd name="connsiteX2" fmla="*/ 220913 w 1614080"/>
              <a:gd name="connsiteY2" fmla="*/ 426720 h 747242"/>
              <a:gd name="connsiteX3" fmla="*/ 196529 w 1614080"/>
              <a:gd name="connsiteY3" fmla="*/ 646176 h 747242"/>
              <a:gd name="connsiteX4" fmla="*/ 208721 w 1614080"/>
              <a:gd name="connsiteY4" fmla="*/ 743712 h 747242"/>
              <a:gd name="connsiteX5" fmla="*/ 330641 w 1614080"/>
              <a:gd name="connsiteY5" fmla="*/ 524256 h 747242"/>
              <a:gd name="connsiteX6" fmla="*/ 611057 w 1614080"/>
              <a:gd name="connsiteY6" fmla="*/ 134112 h 747242"/>
              <a:gd name="connsiteX7" fmla="*/ 586673 w 1614080"/>
              <a:gd name="connsiteY7" fmla="*/ 353568 h 747242"/>
              <a:gd name="connsiteX8" fmla="*/ 562289 w 1614080"/>
              <a:gd name="connsiteY8" fmla="*/ 548640 h 747242"/>
              <a:gd name="connsiteX9" fmla="*/ 928049 w 1614080"/>
              <a:gd name="connsiteY9" fmla="*/ 134112 h 747242"/>
              <a:gd name="connsiteX10" fmla="*/ 1062161 w 1614080"/>
              <a:gd name="connsiteY10" fmla="*/ 0 h 747242"/>
              <a:gd name="connsiteX11" fmla="*/ 940241 w 1614080"/>
              <a:gd name="connsiteY11" fmla="*/ 451104 h 747242"/>
              <a:gd name="connsiteX12" fmla="*/ 928049 w 1614080"/>
              <a:gd name="connsiteY12" fmla="*/ 560832 h 747242"/>
              <a:gd name="connsiteX13" fmla="*/ 1354769 w 1614080"/>
              <a:gd name="connsiteY13" fmla="*/ 36576 h 747242"/>
              <a:gd name="connsiteX14" fmla="*/ 1330385 w 1614080"/>
              <a:gd name="connsiteY14" fmla="*/ 231648 h 747242"/>
              <a:gd name="connsiteX15" fmla="*/ 1354769 w 1614080"/>
              <a:gd name="connsiteY15" fmla="*/ 512064 h 747242"/>
              <a:gd name="connsiteX16" fmla="*/ 1513265 w 1614080"/>
              <a:gd name="connsiteY16" fmla="*/ 341376 h 747242"/>
              <a:gd name="connsiteX17" fmla="*/ 1598609 w 1614080"/>
              <a:gd name="connsiteY17" fmla="*/ 280416 h 747242"/>
              <a:gd name="connsiteX18" fmla="*/ 1598609 w 1614080"/>
              <a:gd name="connsiteY18" fmla="*/ 487680 h 74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4080" h="747242">
                <a:moveTo>
                  <a:pt x="74609" y="97536"/>
                </a:moveTo>
                <a:cubicBezTo>
                  <a:pt x="54289" y="211328"/>
                  <a:pt x="-33297" y="333283"/>
                  <a:pt x="13649" y="438912"/>
                </a:cubicBezTo>
                <a:cubicBezTo>
                  <a:pt x="41757" y="502155"/>
                  <a:pt x="175124" y="374826"/>
                  <a:pt x="220913" y="426720"/>
                </a:cubicBezTo>
                <a:cubicBezTo>
                  <a:pt x="269610" y="481910"/>
                  <a:pt x="204657" y="573024"/>
                  <a:pt x="196529" y="646176"/>
                </a:cubicBezTo>
                <a:cubicBezTo>
                  <a:pt x="200593" y="678688"/>
                  <a:pt x="184477" y="765752"/>
                  <a:pt x="208721" y="743712"/>
                </a:cubicBezTo>
                <a:cubicBezTo>
                  <a:pt x="270641" y="687421"/>
                  <a:pt x="285310" y="594597"/>
                  <a:pt x="330641" y="524256"/>
                </a:cubicBezTo>
                <a:cubicBezTo>
                  <a:pt x="470456" y="307301"/>
                  <a:pt x="499186" y="273950"/>
                  <a:pt x="611057" y="134112"/>
                </a:cubicBezTo>
                <a:cubicBezTo>
                  <a:pt x="602929" y="207264"/>
                  <a:pt x="595273" y="280470"/>
                  <a:pt x="586673" y="353568"/>
                </a:cubicBezTo>
                <a:cubicBezTo>
                  <a:pt x="579016" y="418649"/>
                  <a:pt x="507167" y="584076"/>
                  <a:pt x="562289" y="548640"/>
                </a:cubicBezTo>
                <a:cubicBezTo>
                  <a:pt x="717297" y="448992"/>
                  <a:pt x="797747" y="264414"/>
                  <a:pt x="928049" y="134112"/>
                </a:cubicBezTo>
                <a:lnTo>
                  <a:pt x="1062161" y="0"/>
                </a:lnTo>
                <a:cubicBezTo>
                  <a:pt x="1021521" y="150368"/>
                  <a:pt x="957442" y="296294"/>
                  <a:pt x="940241" y="451104"/>
                </a:cubicBezTo>
                <a:cubicBezTo>
                  <a:pt x="936177" y="487680"/>
                  <a:pt x="901174" y="585973"/>
                  <a:pt x="928049" y="560832"/>
                </a:cubicBezTo>
                <a:cubicBezTo>
                  <a:pt x="1193725" y="312296"/>
                  <a:pt x="1230719" y="243325"/>
                  <a:pt x="1354769" y="36576"/>
                </a:cubicBezTo>
                <a:cubicBezTo>
                  <a:pt x="1346641" y="101600"/>
                  <a:pt x="1342935" y="167331"/>
                  <a:pt x="1330385" y="231648"/>
                </a:cubicBezTo>
                <a:cubicBezTo>
                  <a:pt x="1265330" y="565056"/>
                  <a:pt x="1150762" y="563066"/>
                  <a:pt x="1354769" y="512064"/>
                </a:cubicBezTo>
                <a:cubicBezTo>
                  <a:pt x="1407601" y="455168"/>
                  <a:pt x="1456974" y="394852"/>
                  <a:pt x="1513265" y="341376"/>
                </a:cubicBezTo>
                <a:cubicBezTo>
                  <a:pt x="1538611" y="317297"/>
                  <a:pt x="1580994" y="250218"/>
                  <a:pt x="1598609" y="280416"/>
                </a:cubicBezTo>
                <a:cubicBezTo>
                  <a:pt x="1633420" y="340093"/>
                  <a:pt x="1598609" y="418592"/>
                  <a:pt x="1598609" y="487680"/>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8BE1B8EF-1C12-687E-E2AE-2B4978805211}"/>
              </a:ext>
            </a:extLst>
          </p:cNvPr>
          <p:cNvSpPr/>
          <p:nvPr/>
        </p:nvSpPr>
        <p:spPr>
          <a:xfrm>
            <a:off x="9046464" y="1316736"/>
            <a:ext cx="1645934" cy="514112"/>
          </a:xfrm>
          <a:custGeom>
            <a:avLst/>
            <a:gdLst>
              <a:gd name="connsiteX0" fmla="*/ 48768 w 1645934"/>
              <a:gd name="connsiteY0" fmla="*/ 146304 h 514112"/>
              <a:gd name="connsiteX1" fmla="*/ 97536 w 1645934"/>
              <a:gd name="connsiteY1" fmla="*/ 512064 h 514112"/>
              <a:gd name="connsiteX2" fmla="*/ 182880 w 1645934"/>
              <a:gd name="connsiteY2" fmla="*/ 438912 h 514112"/>
              <a:gd name="connsiteX3" fmla="*/ 499872 w 1645934"/>
              <a:gd name="connsiteY3" fmla="*/ 109728 h 514112"/>
              <a:gd name="connsiteX4" fmla="*/ 475488 w 1645934"/>
              <a:gd name="connsiteY4" fmla="*/ 243840 h 514112"/>
              <a:gd name="connsiteX5" fmla="*/ 414528 w 1645934"/>
              <a:gd name="connsiteY5" fmla="*/ 463296 h 514112"/>
              <a:gd name="connsiteX6" fmla="*/ 597408 w 1645934"/>
              <a:gd name="connsiteY6" fmla="*/ 316992 h 514112"/>
              <a:gd name="connsiteX7" fmla="*/ 914400 w 1645934"/>
              <a:gd name="connsiteY7" fmla="*/ 0 h 514112"/>
              <a:gd name="connsiteX8" fmla="*/ 841248 w 1645934"/>
              <a:gd name="connsiteY8" fmla="*/ 304800 h 514112"/>
              <a:gd name="connsiteX9" fmla="*/ 816864 w 1645934"/>
              <a:gd name="connsiteY9" fmla="*/ 414528 h 514112"/>
              <a:gd name="connsiteX10" fmla="*/ 1011936 w 1645934"/>
              <a:gd name="connsiteY10" fmla="*/ 207264 h 514112"/>
              <a:gd name="connsiteX11" fmla="*/ 1182624 w 1645934"/>
              <a:gd name="connsiteY11" fmla="*/ 60960 h 514112"/>
              <a:gd name="connsiteX12" fmla="*/ 1133856 w 1645934"/>
              <a:gd name="connsiteY12" fmla="*/ 243840 h 514112"/>
              <a:gd name="connsiteX13" fmla="*/ 1036320 w 1645934"/>
              <a:gd name="connsiteY13" fmla="*/ 414528 h 514112"/>
              <a:gd name="connsiteX14" fmla="*/ 1024128 w 1645934"/>
              <a:gd name="connsiteY14" fmla="*/ 451104 h 514112"/>
              <a:gd name="connsiteX15" fmla="*/ 1133856 w 1645934"/>
              <a:gd name="connsiteY15" fmla="*/ 341376 h 514112"/>
              <a:gd name="connsiteX16" fmla="*/ 1414272 w 1645934"/>
              <a:gd name="connsiteY16" fmla="*/ 24384 h 514112"/>
              <a:gd name="connsiteX17" fmla="*/ 1463040 w 1645934"/>
              <a:gd name="connsiteY17" fmla="*/ 0 h 514112"/>
              <a:gd name="connsiteX18" fmla="*/ 1414272 w 1645934"/>
              <a:gd name="connsiteY18" fmla="*/ 414528 h 514112"/>
              <a:gd name="connsiteX19" fmla="*/ 1621536 w 1645934"/>
              <a:gd name="connsiteY19" fmla="*/ 219456 h 514112"/>
              <a:gd name="connsiteX20" fmla="*/ 1633728 w 1645934"/>
              <a:gd name="connsiteY20" fmla="*/ 182880 h 514112"/>
              <a:gd name="connsiteX21" fmla="*/ 1645920 w 1645934"/>
              <a:gd name="connsiteY21" fmla="*/ 377952 h 51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5934" h="514112">
                <a:moveTo>
                  <a:pt x="48768" y="146304"/>
                </a:moveTo>
                <a:cubicBezTo>
                  <a:pt x="27210" y="243315"/>
                  <a:pt x="-72795" y="443932"/>
                  <a:pt x="97536" y="512064"/>
                </a:cubicBezTo>
                <a:cubicBezTo>
                  <a:pt x="132324" y="525979"/>
                  <a:pt x="156386" y="465406"/>
                  <a:pt x="182880" y="438912"/>
                </a:cubicBezTo>
                <a:cubicBezTo>
                  <a:pt x="290595" y="331197"/>
                  <a:pt x="499872" y="109728"/>
                  <a:pt x="499872" y="109728"/>
                </a:cubicBezTo>
                <a:cubicBezTo>
                  <a:pt x="491744" y="154432"/>
                  <a:pt x="486149" y="199672"/>
                  <a:pt x="475488" y="243840"/>
                </a:cubicBezTo>
                <a:cubicBezTo>
                  <a:pt x="457674" y="317642"/>
                  <a:pt x="349426" y="424235"/>
                  <a:pt x="414528" y="463296"/>
                </a:cubicBezTo>
                <a:cubicBezTo>
                  <a:pt x="481470" y="503461"/>
                  <a:pt x="540151" y="370059"/>
                  <a:pt x="597408" y="316992"/>
                </a:cubicBezTo>
                <a:cubicBezTo>
                  <a:pt x="707006" y="215414"/>
                  <a:pt x="808736" y="105664"/>
                  <a:pt x="914400" y="0"/>
                </a:cubicBezTo>
                <a:cubicBezTo>
                  <a:pt x="892026" y="201366"/>
                  <a:pt x="918107" y="30304"/>
                  <a:pt x="841248" y="304800"/>
                </a:cubicBezTo>
                <a:cubicBezTo>
                  <a:pt x="831145" y="340881"/>
                  <a:pt x="784332" y="433117"/>
                  <a:pt x="816864" y="414528"/>
                </a:cubicBezTo>
                <a:cubicBezTo>
                  <a:pt x="899239" y="367457"/>
                  <a:pt x="943722" y="273204"/>
                  <a:pt x="1011936" y="207264"/>
                </a:cubicBezTo>
                <a:cubicBezTo>
                  <a:pt x="1065814" y="155182"/>
                  <a:pt x="1125728" y="109728"/>
                  <a:pt x="1182624" y="60960"/>
                </a:cubicBezTo>
                <a:cubicBezTo>
                  <a:pt x="1166368" y="121920"/>
                  <a:pt x="1157979" y="185544"/>
                  <a:pt x="1133856" y="243840"/>
                </a:cubicBezTo>
                <a:cubicBezTo>
                  <a:pt x="1108800" y="304391"/>
                  <a:pt x="1066981" y="356613"/>
                  <a:pt x="1036320" y="414528"/>
                </a:cubicBezTo>
                <a:cubicBezTo>
                  <a:pt x="1030307" y="425886"/>
                  <a:pt x="1013847" y="458815"/>
                  <a:pt x="1024128" y="451104"/>
                </a:cubicBezTo>
                <a:cubicBezTo>
                  <a:pt x="1065509" y="420068"/>
                  <a:pt x="1098953" y="379551"/>
                  <a:pt x="1133856" y="341376"/>
                </a:cubicBezTo>
                <a:cubicBezTo>
                  <a:pt x="1229048" y="237259"/>
                  <a:pt x="1316347" y="125935"/>
                  <a:pt x="1414272" y="24384"/>
                </a:cubicBezTo>
                <a:cubicBezTo>
                  <a:pt x="1426888" y="11301"/>
                  <a:pt x="1446784" y="8128"/>
                  <a:pt x="1463040" y="0"/>
                </a:cubicBezTo>
                <a:cubicBezTo>
                  <a:pt x="1442681" y="64470"/>
                  <a:pt x="1141159" y="633018"/>
                  <a:pt x="1414272" y="414528"/>
                </a:cubicBezTo>
                <a:cubicBezTo>
                  <a:pt x="1488357" y="355260"/>
                  <a:pt x="1552448" y="284480"/>
                  <a:pt x="1621536" y="219456"/>
                </a:cubicBezTo>
                <a:cubicBezTo>
                  <a:pt x="1625600" y="207264"/>
                  <a:pt x="1631208" y="170278"/>
                  <a:pt x="1633728" y="182880"/>
                </a:cubicBezTo>
                <a:cubicBezTo>
                  <a:pt x="1646855" y="248515"/>
                  <a:pt x="1645920" y="312551"/>
                  <a:pt x="1645920" y="377952"/>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6C9B7C42-173E-246D-B085-C4A77A36C925}"/>
              </a:ext>
            </a:extLst>
          </p:cNvPr>
          <p:cNvSpPr/>
          <p:nvPr/>
        </p:nvSpPr>
        <p:spPr>
          <a:xfrm rot="21172367">
            <a:off x="7250385" y="3191197"/>
            <a:ext cx="1652796" cy="471679"/>
          </a:xfrm>
          <a:custGeom>
            <a:avLst/>
            <a:gdLst>
              <a:gd name="connsiteX0" fmla="*/ 91774 w 1493854"/>
              <a:gd name="connsiteY0" fmla="*/ 97536 h 606685"/>
              <a:gd name="connsiteX1" fmla="*/ 30814 w 1493854"/>
              <a:gd name="connsiteY1" fmla="*/ 402336 h 606685"/>
              <a:gd name="connsiteX2" fmla="*/ 250270 w 1493854"/>
              <a:gd name="connsiteY2" fmla="*/ 97536 h 606685"/>
              <a:gd name="connsiteX3" fmla="*/ 213694 w 1493854"/>
              <a:gd name="connsiteY3" fmla="*/ 414528 h 606685"/>
              <a:gd name="connsiteX4" fmla="*/ 250270 w 1493854"/>
              <a:gd name="connsiteY4" fmla="*/ 475488 h 606685"/>
              <a:gd name="connsiteX5" fmla="*/ 274654 w 1493854"/>
              <a:gd name="connsiteY5" fmla="*/ 524256 h 606685"/>
              <a:gd name="connsiteX6" fmla="*/ 347806 w 1493854"/>
              <a:gd name="connsiteY6" fmla="*/ 390144 h 606685"/>
              <a:gd name="connsiteX7" fmla="*/ 555070 w 1493854"/>
              <a:gd name="connsiteY7" fmla="*/ 85344 h 606685"/>
              <a:gd name="connsiteX8" fmla="*/ 664798 w 1493854"/>
              <a:gd name="connsiteY8" fmla="*/ 207264 h 606685"/>
              <a:gd name="connsiteX9" fmla="*/ 750142 w 1493854"/>
              <a:gd name="connsiteY9" fmla="*/ 97536 h 606685"/>
              <a:gd name="connsiteX10" fmla="*/ 689182 w 1493854"/>
              <a:gd name="connsiteY10" fmla="*/ 329184 h 606685"/>
              <a:gd name="connsiteX11" fmla="*/ 750142 w 1493854"/>
              <a:gd name="connsiteY11" fmla="*/ 536448 h 606685"/>
              <a:gd name="connsiteX12" fmla="*/ 798910 w 1493854"/>
              <a:gd name="connsiteY12" fmla="*/ 329184 h 606685"/>
              <a:gd name="connsiteX13" fmla="*/ 920830 w 1493854"/>
              <a:gd name="connsiteY13" fmla="*/ 0 h 606685"/>
              <a:gd name="connsiteX14" fmla="*/ 1030558 w 1493854"/>
              <a:gd name="connsiteY14" fmla="*/ 182880 h 606685"/>
              <a:gd name="connsiteX15" fmla="*/ 1103710 w 1493854"/>
              <a:gd name="connsiteY15" fmla="*/ 438912 h 606685"/>
              <a:gd name="connsiteX16" fmla="*/ 1115902 w 1493854"/>
              <a:gd name="connsiteY16" fmla="*/ 207264 h 606685"/>
              <a:gd name="connsiteX17" fmla="*/ 1201246 w 1493854"/>
              <a:gd name="connsiteY17" fmla="*/ 24384 h 606685"/>
              <a:gd name="connsiteX18" fmla="*/ 1189054 w 1493854"/>
              <a:gd name="connsiteY18" fmla="*/ 402336 h 606685"/>
              <a:gd name="connsiteX19" fmla="*/ 1371934 w 1493854"/>
              <a:gd name="connsiteY19" fmla="*/ 243840 h 606685"/>
              <a:gd name="connsiteX20" fmla="*/ 1445086 w 1493854"/>
              <a:gd name="connsiteY20" fmla="*/ 182880 h 606685"/>
              <a:gd name="connsiteX21" fmla="*/ 1481662 w 1493854"/>
              <a:gd name="connsiteY21" fmla="*/ 353568 h 606685"/>
              <a:gd name="connsiteX22" fmla="*/ 1493854 w 1493854"/>
              <a:gd name="connsiteY22" fmla="*/ 426720 h 6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3854" h="606685">
                <a:moveTo>
                  <a:pt x="91774" y="97536"/>
                </a:moveTo>
                <a:cubicBezTo>
                  <a:pt x="71454" y="199136"/>
                  <a:pt x="-58033" y="349028"/>
                  <a:pt x="30814" y="402336"/>
                </a:cubicBezTo>
                <a:cubicBezTo>
                  <a:pt x="87160" y="436144"/>
                  <a:pt x="209443" y="179190"/>
                  <a:pt x="250270" y="97536"/>
                </a:cubicBezTo>
                <a:cubicBezTo>
                  <a:pt x="241156" y="156779"/>
                  <a:pt x="206862" y="353040"/>
                  <a:pt x="213694" y="414528"/>
                </a:cubicBezTo>
                <a:cubicBezTo>
                  <a:pt x="216311" y="438080"/>
                  <a:pt x="238762" y="454773"/>
                  <a:pt x="250270" y="475488"/>
                </a:cubicBezTo>
                <a:cubicBezTo>
                  <a:pt x="259096" y="491376"/>
                  <a:pt x="266526" y="508000"/>
                  <a:pt x="274654" y="524256"/>
                </a:cubicBezTo>
                <a:cubicBezTo>
                  <a:pt x="299038" y="479552"/>
                  <a:pt x="320818" y="433326"/>
                  <a:pt x="347806" y="390144"/>
                </a:cubicBezTo>
                <a:cubicBezTo>
                  <a:pt x="461531" y="208184"/>
                  <a:pt x="470469" y="198145"/>
                  <a:pt x="555070" y="85344"/>
                </a:cubicBezTo>
                <a:cubicBezTo>
                  <a:pt x="572594" y="540968"/>
                  <a:pt x="518228" y="451548"/>
                  <a:pt x="664798" y="207264"/>
                </a:cubicBezTo>
                <a:cubicBezTo>
                  <a:pt x="688638" y="167531"/>
                  <a:pt x="721694" y="134112"/>
                  <a:pt x="750142" y="97536"/>
                </a:cubicBezTo>
                <a:cubicBezTo>
                  <a:pt x="729822" y="174752"/>
                  <a:pt x="695154" y="249563"/>
                  <a:pt x="689182" y="329184"/>
                </a:cubicBezTo>
                <a:cubicBezTo>
                  <a:pt x="663237" y="675119"/>
                  <a:pt x="674514" y="637286"/>
                  <a:pt x="750142" y="536448"/>
                </a:cubicBezTo>
                <a:cubicBezTo>
                  <a:pt x="766398" y="467360"/>
                  <a:pt x="779694" y="397508"/>
                  <a:pt x="798910" y="329184"/>
                </a:cubicBezTo>
                <a:cubicBezTo>
                  <a:pt x="839237" y="185799"/>
                  <a:pt x="865856" y="131937"/>
                  <a:pt x="920830" y="0"/>
                </a:cubicBezTo>
                <a:cubicBezTo>
                  <a:pt x="957406" y="60960"/>
                  <a:pt x="1001298" y="118090"/>
                  <a:pt x="1030558" y="182880"/>
                </a:cubicBezTo>
                <a:cubicBezTo>
                  <a:pt x="1073941" y="278943"/>
                  <a:pt x="1085384" y="347283"/>
                  <a:pt x="1103710" y="438912"/>
                </a:cubicBezTo>
                <a:cubicBezTo>
                  <a:pt x="1107774" y="361696"/>
                  <a:pt x="1098192" y="282531"/>
                  <a:pt x="1115902" y="207264"/>
                </a:cubicBezTo>
                <a:cubicBezTo>
                  <a:pt x="1131310" y="141781"/>
                  <a:pt x="1177626" y="-38604"/>
                  <a:pt x="1201246" y="24384"/>
                </a:cubicBezTo>
                <a:cubicBezTo>
                  <a:pt x="1245505" y="142408"/>
                  <a:pt x="1193118" y="276352"/>
                  <a:pt x="1189054" y="402336"/>
                </a:cubicBezTo>
                <a:cubicBezTo>
                  <a:pt x="1285660" y="498942"/>
                  <a:pt x="1203235" y="440656"/>
                  <a:pt x="1371934" y="243840"/>
                </a:cubicBezTo>
                <a:cubicBezTo>
                  <a:pt x="1392591" y="219741"/>
                  <a:pt x="1420702" y="203200"/>
                  <a:pt x="1445086" y="182880"/>
                </a:cubicBezTo>
                <a:cubicBezTo>
                  <a:pt x="1457278" y="239776"/>
                  <a:pt x="1470250" y="296510"/>
                  <a:pt x="1481662" y="353568"/>
                </a:cubicBezTo>
                <a:cubicBezTo>
                  <a:pt x="1486510" y="377808"/>
                  <a:pt x="1493854" y="426720"/>
                  <a:pt x="1493854" y="426720"/>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DB919E25-BAC0-2B5F-F0FD-EB40B3A6EA70}"/>
              </a:ext>
            </a:extLst>
          </p:cNvPr>
          <p:cNvSpPr/>
          <p:nvPr/>
        </p:nvSpPr>
        <p:spPr>
          <a:xfrm rot="20916298">
            <a:off x="3339515" y="3415802"/>
            <a:ext cx="1595099" cy="675197"/>
          </a:xfrm>
          <a:custGeom>
            <a:avLst/>
            <a:gdLst>
              <a:gd name="connsiteX0" fmla="*/ 111718 w 1685966"/>
              <a:gd name="connsiteY0" fmla="*/ 109728 h 536448"/>
              <a:gd name="connsiteX1" fmla="*/ 233638 w 1685966"/>
              <a:gd name="connsiteY1" fmla="*/ 73152 h 536448"/>
              <a:gd name="connsiteX2" fmla="*/ 221446 w 1685966"/>
              <a:gd name="connsiteY2" fmla="*/ 487680 h 536448"/>
              <a:gd name="connsiteX3" fmla="*/ 818854 w 1685966"/>
              <a:gd name="connsiteY3" fmla="*/ 0 h 536448"/>
              <a:gd name="connsiteX4" fmla="*/ 757894 w 1685966"/>
              <a:gd name="connsiteY4" fmla="*/ 524256 h 536448"/>
              <a:gd name="connsiteX5" fmla="*/ 1062694 w 1685966"/>
              <a:gd name="connsiteY5" fmla="*/ 109728 h 536448"/>
              <a:gd name="connsiteX6" fmla="*/ 1074886 w 1685966"/>
              <a:gd name="connsiteY6" fmla="*/ 536448 h 536448"/>
              <a:gd name="connsiteX7" fmla="*/ 1635718 w 1685966"/>
              <a:gd name="connsiteY7" fmla="*/ 24384 h 536448"/>
              <a:gd name="connsiteX8" fmla="*/ 1586950 w 1685966"/>
              <a:gd name="connsiteY8" fmla="*/ 438912 h 536448"/>
              <a:gd name="connsiteX0" fmla="*/ 111718 w 1586950"/>
              <a:gd name="connsiteY0" fmla="*/ 109728 h 549688"/>
              <a:gd name="connsiteX1" fmla="*/ 233638 w 1586950"/>
              <a:gd name="connsiteY1" fmla="*/ 73152 h 549688"/>
              <a:gd name="connsiteX2" fmla="*/ 221446 w 1586950"/>
              <a:gd name="connsiteY2" fmla="*/ 487680 h 549688"/>
              <a:gd name="connsiteX3" fmla="*/ 818854 w 1586950"/>
              <a:gd name="connsiteY3" fmla="*/ 0 h 549688"/>
              <a:gd name="connsiteX4" fmla="*/ 757894 w 1586950"/>
              <a:gd name="connsiteY4" fmla="*/ 524256 h 549688"/>
              <a:gd name="connsiteX5" fmla="*/ 1062694 w 1586950"/>
              <a:gd name="connsiteY5" fmla="*/ 109728 h 549688"/>
              <a:gd name="connsiteX6" fmla="*/ 1074886 w 1586950"/>
              <a:gd name="connsiteY6" fmla="*/ 536448 h 549688"/>
              <a:gd name="connsiteX7" fmla="*/ 1586950 w 1586950"/>
              <a:gd name="connsiteY7" fmla="*/ 438912 h 549688"/>
              <a:gd name="connsiteX0" fmla="*/ 111718 w 1529283"/>
              <a:gd name="connsiteY0" fmla="*/ 109728 h 541388"/>
              <a:gd name="connsiteX1" fmla="*/ 233638 w 1529283"/>
              <a:gd name="connsiteY1" fmla="*/ 73152 h 541388"/>
              <a:gd name="connsiteX2" fmla="*/ 221446 w 1529283"/>
              <a:gd name="connsiteY2" fmla="*/ 487680 h 541388"/>
              <a:gd name="connsiteX3" fmla="*/ 818854 w 1529283"/>
              <a:gd name="connsiteY3" fmla="*/ 0 h 541388"/>
              <a:gd name="connsiteX4" fmla="*/ 757894 w 1529283"/>
              <a:gd name="connsiteY4" fmla="*/ 524256 h 541388"/>
              <a:gd name="connsiteX5" fmla="*/ 1062694 w 1529283"/>
              <a:gd name="connsiteY5" fmla="*/ 109728 h 541388"/>
              <a:gd name="connsiteX6" fmla="*/ 1074886 w 1529283"/>
              <a:gd name="connsiteY6" fmla="*/ 536448 h 541388"/>
              <a:gd name="connsiteX7" fmla="*/ 1529284 w 1529283"/>
              <a:gd name="connsiteY7" fmla="*/ 151270 h 5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283" h="541388">
                <a:moveTo>
                  <a:pt x="111718" y="109728"/>
                </a:moveTo>
                <a:cubicBezTo>
                  <a:pt x="-141435" y="1027408"/>
                  <a:pt x="95740" y="56929"/>
                  <a:pt x="233638" y="73152"/>
                </a:cubicBezTo>
                <a:cubicBezTo>
                  <a:pt x="370927" y="89304"/>
                  <a:pt x="84278" y="504826"/>
                  <a:pt x="221446" y="487680"/>
                </a:cubicBezTo>
                <a:cubicBezTo>
                  <a:pt x="476523" y="455795"/>
                  <a:pt x="619718" y="162560"/>
                  <a:pt x="818854" y="0"/>
                </a:cubicBezTo>
                <a:cubicBezTo>
                  <a:pt x="798534" y="174752"/>
                  <a:pt x="597460" y="452061"/>
                  <a:pt x="757894" y="524256"/>
                </a:cubicBezTo>
                <a:cubicBezTo>
                  <a:pt x="914296" y="594637"/>
                  <a:pt x="891312" y="103136"/>
                  <a:pt x="1062694" y="109728"/>
                </a:cubicBezTo>
                <a:cubicBezTo>
                  <a:pt x="1204887" y="115197"/>
                  <a:pt x="1070822" y="394208"/>
                  <a:pt x="1074886" y="536448"/>
                </a:cubicBezTo>
                <a:cubicBezTo>
                  <a:pt x="1162262" y="591312"/>
                  <a:pt x="1422604" y="171590"/>
                  <a:pt x="1529284" y="151270"/>
                </a:cubicBezTo>
              </a:path>
            </a:pathLst>
          </a:custGeom>
          <a:noFill/>
          <a:ln w="76200" cap="rnd">
            <a:solidFill>
              <a:srgbClr val="00CCFF"/>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Firth Citation" descr="Article named &quot;The &quot;online brain&quot;: how the Internet may be changing our cognition.&quot; by J. Firth et al. (2019).">
            <a:extLst>
              <a:ext uri="{FF2B5EF4-FFF2-40B4-BE49-F238E27FC236}">
                <a16:creationId xmlns:a16="http://schemas.microsoft.com/office/drawing/2014/main" id="{1C135224-E06D-BF72-D6AF-3392F2CCB4A6}"/>
              </a:ext>
            </a:extLst>
          </p:cNvPr>
          <p:cNvSpPr txBox="1"/>
          <p:nvPr/>
        </p:nvSpPr>
        <p:spPr>
          <a:xfrm>
            <a:off x="8418285" y="5642183"/>
            <a:ext cx="3626471" cy="954107"/>
          </a:xfrm>
          <a:prstGeom prst="rect">
            <a:avLst/>
          </a:prstGeom>
          <a:solidFill>
            <a:srgbClr val="000000">
              <a:alpha val="40000"/>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Firth, J.,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Torous</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J., Stubbs, B. et al. (2019). The "online brain": how the Internet may be changing our cognition. </a:t>
            </a:r>
            <a:r>
              <a:rPr kumimoji="0" lang="en-US" sz="14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World Psychiatry, </a:t>
            </a:r>
            <a:r>
              <a:rPr kumimoji="0" lang="en-US" sz="1400" b="0" i="1"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Jun;18</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(2):119-129. </a:t>
            </a:r>
          </a:p>
        </p:txBody>
      </p:sp>
      <p:pic>
        <p:nvPicPr>
          <p:cNvPr id="32" name="Online Brain Article">
            <a:hlinkClick r:id="rId13"/>
            <a:extLst>
              <a:ext uri="{FF2B5EF4-FFF2-40B4-BE49-F238E27FC236}">
                <a16:creationId xmlns:a16="http://schemas.microsoft.com/office/drawing/2014/main" id="{51B02A09-6553-7667-A9DB-6EBB7147056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150635">
            <a:off x="581693" y="436338"/>
            <a:ext cx="4483194" cy="5985324"/>
          </a:xfrm>
          <a:prstGeom prst="rect">
            <a:avLst/>
          </a:prstGeom>
          <a:effectLst>
            <a:glow rad="101600">
              <a:srgbClr val="000000">
                <a:alpha val="60000"/>
              </a:srgbClr>
            </a:glow>
          </a:effectLst>
        </p:spPr>
      </p:pic>
      <p:pic>
        <p:nvPicPr>
          <p:cNvPr id="33" name="Connectivism Article" descr="Siemens's landmark 2005 article called &quot;Connectivism: A learning theory for the digital age.&quot;">
            <a:hlinkClick r:id="rId15"/>
            <a:extLst>
              <a:ext uri="{FF2B5EF4-FFF2-40B4-BE49-F238E27FC236}">
                <a16:creationId xmlns:a16="http://schemas.microsoft.com/office/drawing/2014/main" id="{19440D78-9FC0-B4B0-A8AF-DBB33EFF88E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4161" t="-4161" r="-4161" b="-4161"/>
          <a:stretch/>
        </p:blipFill>
        <p:spPr>
          <a:xfrm rot="230876">
            <a:off x="2568696" y="273694"/>
            <a:ext cx="4628027" cy="6266388"/>
          </a:xfrm>
          <a:prstGeom prst="rect">
            <a:avLst/>
          </a:prstGeom>
          <a:solidFill>
            <a:srgbClr val="FFFFFF"/>
          </a:solidFill>
          <a:effectLst>
            <a:glow rad="127000">
              <a:srgbClr val="000000"/>
            </a:glow>
          </a:effectLst>
        </p:spPr>
      </p:pic>
      <p:sp>
        <p:nvSpPr>
          <p:cNvPr id="34" name="Siemens Citation" descr="Article named &quot;The &quot;online brain&quot;: how the Internet may be changing our cognition.&quot; by J. Firth et al. (2019).">
            <a:extLst>
              <a:ext uri="{FF2B5EF4-FFF2-40B4-BE49-F238E27FC236}">
                <a16:creationId xmlns:a16="http://schemas.microsoft.com/office/drawing/2014/main" id="{1903D9F7-47E8-0622-E9AC-6988AB880265}"/>
              </a:ext>
            </a:extLst>
          </p:cNvPr>
          <p:cNvSpPr txBox="1"/>
          <p:nvPr/>
        </p:nvSpPr>
        <p:spPr>
          <a:xfrm>
            <a:off x="8418285" y="5642183"/>
            <a:ext cx="3626471" cy="954107"/>
          </a:xfrm>
          <a:prstGeom prst="rect">
            <a:avLst/>
          </a:prstGeom>
          <a:solidFill>
            <a:srgbClr val="000000">
              <a:alpha val="40000"/>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Siemens, G. (2005). Connectivism: A learning theory for the digital age. International Journal of Instructional Technology and Distance Learning, 2(1), 3-10.</a:t>
            </a:r>
          </a:p>
        </p:txBody>
      </p:sp>
    </p:spTree>
    <p:extLst>
      <p:ext uri="{BB962C8B-B14F-4D97-AF65-F5344CB8AC3E}">
        <p14:creationId xmlns:p14="http://schemas.microsoft.com/office/powerpoint/2010/main" val="268429684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50"/>
                                            <p:tgtEl>
                                              <p:spTgt spid="16"/>
                                            </p:tgtEl>
                                          </p:cBhvr>
                                        </p:animEffect>
                                      </p:childTnLst>
                                    </p:cTn>
                                  </p:par>
                                  <p:par>
                                    <p:cTn id="33" presetID="2" presetClass="entr" presetSubtype="3" fill="hold" nodeType="with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250"/>
                                            <p:tgtEl>
                                              <p:spTgt spid="18"/>
                                            </p:tgtEl>
                                          </p:cBhvr>
                                        </p:animEffect>
                                      </p:childTnLst>
                                    </p:cTn>
                                  </p:par>
                                  <p:par>
                                    <p:cTn id="41" presetID="22" presetClass="entr" presetSubtype="8" fill="hold" grpId="0" nodeType="withEffect">
                                      <p:stCondLst>
                                        <p:cond delay="1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200"/>
                                            <p:tgtEl>
                                              <p:spTgt spid="19"/>
                                            </p:tgtEl>
                                          </p:cBhvr>
                                        </p:animEffect>
                                      </p:childTnLst>
                                    </p:cTn>
                                  </p:par>
                                </p:childTnLst>
                              </p:cTn>
                            </p:par>
                            <p:par>
                              <p:cTn id="44" fill="hold">
                                <p:stCondLst>
                                  <p:cond delay="85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250"/>
                                            <p:tgtEl>
                                              <p:spTgt spid="20"/>
                                            </p:tgtEl>
                                          </p:cBhvr>
                                        </p:animEffect>
                                      </p:childTnLst>
                                    </p:cTn>
                                  </p:par>
                                </p:childTnLst>
                              </p:cTn>
                            </p:par>
                            <p:par>
                              <p:cTn id="48" fill="hold">
                                <p:stCondLst>
                                  <p:cond delay="11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250"/>
                                            <p:tgtEl>
                                              <p:spTgt spid="23"/>
                                            </p:tgtEl>
                                          </p:cBhvr>
                                        </p:animEffect>
                                      </p:childTnLst>
                                    </p:cTn>
                                  </p:par>
                                  <p:par>
                                    <p:cTn id="52" presetID="22" presetClass="entr" presetSubtype="8" fill="hold" grpId="0" nodeType="withEffect">
                                      <p:stCondLst>
                                        <p:cond delay="15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250"/>
                                            <p:tgtEl>
                                              <p:spTgt spid="24"/>
                                            </p:tgtEl>
                                          </p:cBhvr>
                                        </p:animEffect>
                                      </p:childTnLst>
                                    </p:cTn>
                                  </p:par>
                                  <p:par>
                                    <p:cTn id="55" presetID="22" presetClass="entr" presetSubtype="8" fill="hold" grpId="0" nodeType="withEffect">
                                      <p:stCondLst>
                                        <p:cond delay="20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200"/>
                                            <p:tgtEl>
                                              <p:spTgt spid="22"/>
                                            </p:tgtEl>
                                          </p:cBhvr>
                                        </p:animEffect>
                                      </p:childTnLst>
                                    </p:cTn>
                                  </p:par>
                                  <p:par>
                                    <p:cTn id="58" presetID="22" presetClass="entr" presetSubtype="8" fill="hold" grpId="0" nodeType="withEffect">
                                      <p:stCondLst>
                                        <p:cond delay="35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150"/>
                                            <p:tgtEl>
                                              <p:spTgt spid="25"/>
                                            </p:tgtEl>
                                          </p:cBhvr>
                                        </p:animEffect>
                                      </p:childTnLst>
                                    </p:cTn>
                                  </p:par>
                                  <p:par>
                                    <p:cTn id="61" presetID="22" presetClass="entr" presetSubtype="8" fill="hold" grpId="0" nodeType="withEffect">
                                      <p:stCondLst>
                                        <p:cond delay="45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200"/>
                                            <p:tgtEl>
                                              <p:spTgt spid="29"/>
                                            </p:tgtEl>
                                          </p:cBhvr>
                                        </p:animEffect>
                                      </p:childTnLst>
                                    </p:cTn>
                                  </p:par>
                                </p:childTnLst>
                              </p:cTn>
                            </p:par>
                            <p:par>
                              <p:cTn id="64" fill="hold">
                                <p:stCondLst>
                                  <p:cond delay="1750"/>
                                </p:stCondLst>
                                <p:childTnLst>
                                  <p:par>
                                    <p:cTn id="65" presetID="22" presetClass="entr" presetSubtype="8"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15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50"/>
                                            <p:tgtEl>
                                              <p:spTgt spid="17"/>
                                            </p:tgtEl>
                                          </p:cBhvr>
                                        </p:animEffect>
                                        <p:set>
                                          <p:cBhvr>
                                            <p:cTn id="72" dur="1" fill="hold">
                                              <p:stCondLst>
                                                <p:cond delay="249"/>
                                              </p:stCondLst>
                                            </p:cTn>
                                            <p:tgtEl>
                                              <p:spTgt spid="1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50"/>
                                            <p:tgtEl>
                                              <p:spTgt spid="18"/>
                                            </p:tgtEl>
                                          </p:cBhvr>
                                        </p:animEffect>
                                        <p:set>
                                          <p:cBhvr>
                                            <p:cTn id="75" dur="1" fill="hold">
                                              <p:stCondLst>
                                                <p:cond delay="24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50"/>
                                            <p:tgtEl>
                                              <p:spTgt spid="19"/>
                                            </p:tgtEl>
                                          </p:cBhvr>
                                        </p:animEffect>
                                        <p:set>
                                          <p:cBhvr>
                                            <p:cTn id="78" dur="1" fill="hold">
                                              <p:stCondLst>
                                                <p:cond delay="249"/>
                                              </p:stCondLst>
                                            </p:cTn>
                                            <p:tgtEl>
                                              <p:spTgt spid="1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50"/>
                                            <p:tgtEl>
                                              <p:spTgt spid="20"/>
                                            </p:tgtEl>
                                          </p:cBhvr>
                                        </p:animEffect>
                                        <p:set>
                                          <p:cBhvr>
                                            <p:cTn id="81" dur="1" fill="hold">
                                              <p:stCondLst>
                                                <p:cond delay="249"/>
                                              </p:stCondLst>
                                            </p:cTn>
                                            <p:tgtEl>
                                              <p:spTgt spid="2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50"/>
                                            <p:tgtEl>
                                              <p:spTgt spid="23"/>
                                            </p:tgtEl>
                                          </p:cBhvr>
                                        </p:animEffect>
                                        <p:set>
                                          <p:cBhvr>
                                            <p:cTn id="84" dur="1" fill="hold">
                                              <p:stCondLst>
                                                <p:cond delay="249"/>
                                              </p:stCondLst>
                                            </p:cTn>
                                            <p:tgtEl>
                                              <p:spTgt spid="2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50"/>
                                            <p:tgtEl>
                                              <p:spTgt spid="24"/>
                                            </p:tgtEl>
                                          </p:cBhvr>
                                        </p:animEffect>
                                        <p:set>
                                          <p:cBhvr>
                                            <p:cTn id="87" dur="1" fill="hold">
                                              <p:stCondLst>
                                                <p:cond delay="249"/>
                                              </p:stCondLst>
                                            </p:cTn>
                                            <p:tgtEl>
                                              <p:spTgt spid="2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50"/>
                                            <p:tgtEl>
                                              <p:spTgt spid="22"/>
                                            </p:tgtEl>
                                          </p:cBhvr>
                                        </p:animEffect>
                                        <p:set>
                                          <p:cBhvr>
                                            <p:cTn id="90" dur="1" fill="hold">
                                              <p:stCondLst>
                                                <p:cond delay="24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50"/>
                                            <p:tgtEl>
                                              <p:spTgt spid="25"/>
                                            </p:tgtEl>
                                          </p:cBhvr>
                                        </p:animEffect>
                                        <p:set>
                                          <p:cBhvr>
                                            <p:cTn id="93" dur="1" fill="hold">
                                              <p:stCondLst>
                                                <p:cond delay="249"/>
                                              </p:stCondLst>
                                            </p:cTn>
                                            <p:tgtEl>
                                              <p:spTgt spid="2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250"/>
                                            <p:tgtEl>
                                              <p:spTgt spid="29"/>
                                            </p:tgtEl>
                                          </p:cBhvr>
                                        </p:animEffect>
                                        <p:set>
                                          <p:cBhvr>
                                            <p:cTn id="96" dur="1" fill="hold">
                                              <p:stCondLst>
                                                <p:cond delay="249"/>
                                              </p:stCondLst>
                                            </p:cTn>
                                            <p:tgtEl>
                                              <p:spTgt spid="2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50"/>
                                            <p:tgtEl>
                                              <p:spTgt spid="26"/>
                                            </p:tgtEl>
                                          </p:cBhvr>
                                        </p:animEffect>
                                        <p:set>
                                          <p:cBhvr>
                                            <p:cTn id="99" dur="1" fill="hold">
                                              <p:stCondLst>
                                                <p:cond delay="249"/>
                                              </p:stCondLst>
                                            </p:cTn>
                                            <p:tgtEl>
                                              <p:spTgt spid="26"/>
                                            </p:tgtEl>
                                            <p:attrNameLst>
                                              <p:attrName>style.visibility</p:attrName>
                                            </p:attrNameLst>
                                          </p:cBhvr>
                                          <p:to>
                                            <p:strVal val="hidden"/>
                                          </p:to>
                                        </p:set>
                                      </p:childTnLst>
                                    </p:cTn>
                                  </p:par>
                                  <p:par>
                                    <p:cTn id="100" presetID="2" presetClass="entr" presetSubtype="8" fill="hold" nodeType="withEffect" p14:presetBounceEnd="50000">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14:bounceEnd="50000">
                                          <p:cBhvr additive="base">
                                            <p:cTn id="102"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03" dur="500" fill="hold"/>
                                            <p:tgtEl>
                                              <p:spTgt spid="32"/>
                                            </p:tgtEl>
                                            <p:attrNameLst>
                                              <p:attrName>ppt_y</p:attrName>
                                            </p:attrNameLst>
                                          </p:cBhvr>
                                          <p:tavLst>
                                            <p:tav tm="0">
                                              <p:val>
                                                <p:strVal val="#ppt_y"/>
                                              </p:val>
                                            </p:tav>
                                            <p:tav tm="100000">
                                              <p:val>
                                                <p:strVal val="#ppt_y"/>
                                              </p:val>
                                            </p:tav>
                                          </p:tavLst>
                                        </p:anim>
                                      </p:childTnLst>
                                    </p:cTn>
                                  </p:par>
                                  <p:par>
                                    <p:cTn id="104" presetID="10" presetClass="entr" presetSubtype="0" fill="hold" grpId="1"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500"/>
                                            <p:tgtEl>
                                              <p:spTgt spid="31"/>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6" fill="hold" nodeType="clickEffect" p14:presetBounceEnd="50000">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14:bounceEnd="50000">
                                          <p:cBhvr additive="base">
                                            <p:cTn id="111" dur="5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112" dur="500" fill="hold"/>
                                            <p:tgtEl>
                                              <p:spTgt spid="33"/>
                                            </p:tgtEl>
                                            <p:attrNameLst>
                                              <p:attrName>ppt_y</p:attrName>
                                            </p:attrNameLst>
                                          </p:cBhvr>
                                          <p:tavLst>
                                            <p:tav tm="0">
                                              <p:val>
                                                <p:strVal val="1+#ppt_h/2"/>
                                              </p:val>
                                            </p:tav>
                                            <p:tav tm="100000">
                                              <p:val>
                                                <p:strVal val="#ppt_y"/>
                                              </p:val>
                                            </p:tav>
                                          </p:tavLst>
                                        </p:anim>
                                      </p:childTnLst>
                                    </p:cTn>
                                  </p:par>
                                  <p:par>
                                    <p:cTn id="113" presetID="10" presetClass="exit" presetSubtype="0" fill="hold" grpId="0" nodeType="withEffect">
                                      <p:stCondLst>
                                        <p:cond delay="0"/>
                                      </p:stCondLst>
                                      <p:childTnLst>
                                        <p:animEffect transition="out" filter="fade">
                                          <p:cBhvr>
                                            <p:cTn id="114" dur="250"/>
                                            <p:tgtEl>
                                              <p:spTgt spid="31"/>
                                            </p:tgtEl>
                                          </p:cBhvr>
                                        </p:animEffect>
                                        <p:set>
                                          <p:cBhvr>
                                            <p:cTn id="115" dur="1" fill="hold">
                                              <p:stCondLst>
                                                <p:cond delay="249"/>
                                              </p:stCondLst>
                                            </p:cTn>
                                            <p:tgtEl>
                                              <p:spTgt spid="31"/>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250"/>
                                            <p:tgtEl>
                                              <p:spTgt spid="32"/>
                                            </p:tgtEl>
                                          </p:cBhvr>
                                        </p:animEffect>
                                        <p:set>
                                          <p:cBhvr>
                                            <p:cTn id="123" dur="1" fill="hold">
                                              <p:stCondLst>
                                                <p:cond delay="249"/>
                                              </p:stCondLst>
                                            </p:cTn>
                                            <p:tgtEl>
                                              <p:spTgt spid="32"/>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250"/>
                                            <p:tgtEl>
                                              <p:spTgt spid="33"/>
                                            </p:tgtEl>
                                          </p:cBhvr>
                                        </p:animEffect>
                                        <p:set>
                                          <p:cBhvr>
                                            <p:cTn id="126" dur="1" fill="hold">
                                              <p:stCondLst>
                                                <p:cond delay="249"/>
                                              </p:stCondLst>
                                            </p:cTn>
                                            <p:tgtEl>
                                              <p:spTgt spid="3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250"/>
                                            <p:tgtEl>
                                              <p:spTgt spid="34"/>
                                            </p:tgtEl>
                                          </p:cBhvr>
                                        </p:animEffect>
                                        <p:set>
                                          <p:cBhvr>
                                            <p:cTn id="129" dur="1" fill="hold">
                                              <p:stCondLst>
                                                <p:cond delay="249"/>
                                              </p:stCondLst>
                                            </p:cTn>
                                            <p:tgtEl>
                                              <p:spTgt spid="3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250"/>
                                            <p:tgtEl>
                                              <p:spTgt spid="16"/>
                                            </p:tgtEl>
                                          </p:cBhvr>
                                        </p:animEffect>
                                        <p:set>
                                          <p:cBhvr>
                                            <p:cTn id="132" dur="1" fill="hold">
                                              <p:stCondLst>
                                                <p:cond delay="249"/>
                                              </p:stCondLst>
                                            </p:cTn>
                                            <p:tgtEl>
                                              <p:spTgt spid="16"/>
                                            </p:tgtEl>
                                            <p:attrNameLst>
                                              <p:attrName>style.visibility</p:attrName>
                                            </p:attrNameLst>
                                          </p:cBhvr>
                                          <p:to>
                                            <p:strVal val="hidden"/>
                                          </p:to>
                                        </p:set>
                                      </p:childTnLst>
                                    </p:cTn>
                                  </p:par>
                                </p:childTnLst>
                              </p:cTn>
                            </p:par>
                            <p:par>
                              <p:cTn id="133" fill="hold">
                                <p:stCondLst>
                                  <p:cond delay="250"/>
                                </p:stCondLst>
                                <p:childTnLst>
                                  <p:par>
                                    <p:cTn id="134" presetID="22" presetClass="entr" presetSubtype="1" fill="hold" grpId="0" nodeType="afterEffect">
                                      <p:stCondLst>
                                        <p:cond delay="0"/>
                                      </p:stCondLst>
                                      <p:childTnLst>
                                        <p:set>
                                          <p:cBhvr>
                                            <p:cTn id="135" dur="1" fill="hold">
                                              <p:stCondLst>
                                                <p:cond delay="0"/>
                                              </p:stCondLst>
                                            </p:cTn>
                                            <p:tgtEl>
                                              <p:spTgt spid="13"/>
                                            </p:tgtEl>
                                            <p:attrNameLst>
                                              <p:attrName>style.visibility</p:attrName>
                                            </p:attrNameLst>
                                          </p:cBhvr>
                                          <p:to>
                                            <p:strVal val="visible"/>
                                          </p:to>
                                        </p:set>
                                        <p:animEffect transition="in" filter="wipe(up)">
                                          <p:cBhvr>
                                            <p:cTn id="136" dur="500"/>
                                            <p:tgtEl>
                                              <p:spTgt spid="13"/>
                                            </p:tgtEl>
                                          </p:cBhvr>
                                        </p:animEffect>
                                      </p:childTnLst>
                                    </p:cTn>
                                  </p:par>
                                  <p:par>
                                    <p:cTn id="137" presetID="22" presetClass="entr" presetSubtype="1" fill="hold" nodeType="withEffect">
                                      <p:stCondLst>
                                        <p:cond delay="0"/>
                                      </p:stCondLst>
                                      <p:childTnLst>
                                        <p:set>
                                          <p:cBhvr>
                                            <p:cTn id="138" dur="1" fill="hold">
                                              <p:stCondLst>
                                                <p:cond delay="0"/>
                                              </p:stCondLst>
                                            </p:cTn>
                                            <p:tgtEl>
                                              <p:spTgt spid="12"/>
                                            </p:tgtEl>
                                            <p:attrNameLst>
                                              <p:attrName>style.visibility</p:attrName>
                                            </p:attrNameLst>
                                          </p:cBhvr>
                                          <p:to>
                                            <p:strVal val="visible"/>
                                          </p:to>
                                        </p:set>
                                        <p:animEffect transition="in" filter="wipe(up)">
                                          <p:cBhvr>
                                            <p:cTn id="139" dur="500"/>
                                            <p:tgtEl>
                                              <p:spTgt spid="12"/>
                                            </p:tgtEl>
                                          </p:cBhvr>
                                        </p:animEffect>
                                      </p:childTnLst>
                                    </p:cTn>
                                  </p:par>
                                  <p:par>
                                    <p:cTn id="140" presetID="22" presetClass="entr" presetSubtype="1" fill="hold" nodeType="withEffect">
                                      <p:stCondLst>
                                        <p:cond delay="0"/>
                                      </p:stCondLst>
                                      <p:childTnLst>
                                        <p:set>
                                          <p:cBhvr>
                                            <p:cTn id="141" dur="1" fill="hold">
                                              <p:stCondLst>
                                                <p:cond delay="0"/>
                                              </p:stCondLst>
                                            </p:cTn>
                                            <p:tgtEl>
                                              <p:spTgt spid="14"/>
                                            </p:tgtEl>
                                            <p:attrNameLst>
                                              <p:attrName>style.visibility</p:attrName>
                                            </p:attrNameLst>
                                          </p:cBhvr>
                                          <p:to>
                                            <p:strVal val="visible"/>
                                          </p:to>
                                        </p:set>
                                        <p:animEffect transition="in" filter="wipe(up)">
                                          <p:cBhvr>
                                            <p:cTn id="1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6" grpId="0" animBg="1"/>
          <p:bldP spid="16"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9" grpId="0" animBg="1"/>
          <p:bldP spid="29" grpId="1" animBg="1"/>
          <p:bldP spid="31" grpId="0" animBg="1"/>
          <p:bldP spid="31" grpId="1" animBg="1"/>
          <p:bldP spid="34" grpId="0" animBg="1"/>
          <p:bldP spid="3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50"/>
                                            <p:tgtEl>
                                              <p:spTgt spid="16"/>
                                            </p:tgtEl>
                                          </p:cBhvr>
                                        </p:animEffect>
                                      </p:childTnLst>
                                    </p:cTn>
                                  </p:par>
                                  <p:par>
                                    <p:cTn id="33" presetID="2" presetClass="entr" presetSubtype="3"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1+#ppt_w/2"/>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250"/>
                                            <p:tgtEl>
                                              <p:spTgt spid="18"/>
                                            </p:tgtEl>
                                          </p:cBhvr>
                                        </p:animEffect>
                                      </p:childTnLst>
                                    </p:cTn>
                                  </p:par>
                                  <p:par>
                                    <p:cTn id="41" presetID="22" presetClass="entr" presetSubtype="8" fill="hold" grpId="0" nodeType="withEffect">
                                      <p:stCondLst>
                                        <p:cond delay="1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200"/>
                                            <p:tgtEl>
                                              <p:spTgt spid="19"/>
                                            </p:tgtEl>
                                          </p:cBhvr>
                                        </p:animEffect>
                                      </p:childTnLst>
                                    </p:cTn>
                                  </p:par>
                                </p:childTnLst>
                              </p:cTn>
                            </p:par>
                            <p:par>
                              <p:cTn id="44" fill="hold">
                                <p:stCondLst>
                                  <p:cond delay="85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250"/>
                                            <p:tgtEl>
                                              <p:spTgt spid="20"/>
                                            </p:tgtEl>
                                          </p:cBhvr>
                                        </p:animEffect>
                                      </p:childTnLst>
                                    </p:cTn>
                                  </p:par>
                                </p:childTnLst>
                              </p:cTn>
                            </p:par>
                            <p:par>
                              <p:cTn id="48" fill="hold">
                                <p:stCondLst>
                                  <p:cond delay="11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250"/>
                                            <p:tgtEl>
                                              <p:spTgt spid="23"/>
                                            </p:tgtEl>
                                          </p:cBhvr>
                                        </p:animEffect>
                                      </p:childTnLst>
                                    </p:cTn>
                                  </p:par>
                                  <p:par>
                                    <p:cTn id="52" presetID="22" presetClass="entr" presetSubtype="8" fill="hold" grpId="0" nodeType="withEffect">
                                      <p:stCondLst>
                                        <p:cond delay="15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250"/>
                                            <p:tgtEl>
                                              <p:spTgt spid="24"/>
                                            </p:tgtEl>
                                          </p:cBhvr>
                                        </p:animEffect>
                                      </p:childTnLst>
                                    </p:cTn>
                                  </p:par>
                                  <p:par>
                                    <p:cTn id="55" presetID="22" presetClass="entr" presetSubtype="8" fill="hold" grpId="0" nodeType="withEffect">
                                      <p:stCondLst>
                                        <p:cond delay="20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200"/>
                                            <p:tgtEl>
                                              <p:spTgt spid="22"/>
                                            </p:tgtEl>
                                          </p:cBhvr>
                                        </p:animEffect>
                                      </p:childTnLst>
                                    </p:cTn>
                                  </p:par>
                                  <p:par>
                                    <p:cTn id="58" presetID="22" presetClass="entr" presetSubtype="8" fill="hold" grpId="0" nodeType="withEffect">
                                      <p:stCondLst>
                                        <p:cond delay="35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150"/>
                                            <p:tgtEl>
                                              <p:spTgt spid="25"/>
                                            </p:tgtEl>
                                          </p:cBhvr>
                                        </p:animEffect>
                                      </p:childTnLst>
                                    </p:cTn>
                                  </p:par>
                                  <p:par>
                                    <p:cTn id="61" presetID="22" presetClass="entr" presetSubtype="8" fill="hold" grpId="0" nodeType="withEffect">
                                      <p:stCondLst>
                                        <p:cond delay="45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200"/>
                                            <p:tgtEl>
                                              <p:spTgt spid="29"/>
                                            </p:tgtEl>
                                          </p:cBhvr>
                                        </p:animEffect>
                                      </p:childTnLst>
                                    </p:cTn>
                                  </p:par>
                                </p:childTnLst>
                              </p:cTn>
                            </p:par>
                            <p:par>
                              <p:cTn id="64" fill="hold">
                                <p:stCondLst>
                                  <p:cond delay="1750"/>
                                </p:stCondLst>
                                <p:childTnLst>
                                  <p:par>
                                    <p:cTn id="65" presetID="22" presetClass="entr" presetSubtype="8"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15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50"/>
                                            <p:tgtEl>
                                              <p:spTgt spid="17"/>
                                            </p:tgtEl>
                                          </p:cBhvr>
                                        </p:animEffect>
                                        <p:set>
                                          <p:cBhvr>
                                            <p:cTn id="72" dur="1" fill="hold">
                                              <p:stCondLst>
                                                <p:cond delay="249"/>
                                              </p:stCondLst>
                                            </p:cTn>
                                            <p:tgtEl>
                                              <p:spTgt spid="1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50"/>
                                            <p:tgtEl>
                                              <p:spTgt spid="18"/>
                                            </p:tgtEl>
                                          </p:cBhvr>
                                        </p:animEffect>
                                        <p:set>
                                          <p:cBhvr>
                                            <p:cTn id="75" dur="1" fill="hold">
                                              <p:stCondLst>
                                                <p:cond delay="24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50"/>
                                            <p:tgtEl>
                                              <p:spTgt spid="19"/>
                                            </p:tgtEl>
                                          </p:cBhvr>
                                        </p:animEffect>
                                        <p:set>
                                          <p:cBhvr>
                                            <p:cTn id="78" dur="1" fill="hold">
                                              <p:stCondLst>
                                                <p:cond delay="249"/>
                                              </p:stCondLst>
                                            </p:cTn>
                                            <p:tgtEl>
                                              <p:spTgt spid="1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50"/>
                                            <p:tgtEl>
                                              <p:spTgt spid="20"/>
                                            </p:tgtEl>
                                          </p:cBhvr>
                                        </p:animEffect>
                                        <p:set>
                                          <p:cBhvr>
                                            <p:cTn id="81" dur="1" fill="hold">
                                              <p:stCondLst>
                                                <p:cond delay="249"/>
                                              </p:stCondLst>
                                            </p:cTn>
                                            <p:tgtEl>
                                              <p:spTgt spid="2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50"/>
                                            <p:tgtEl>
                                              <p:spTgt spid="23"/>
                                            </p:tgtEl>
                                          </p:cBhvr>
                                        </p:animEffect>
                                        <p:set>
                                          <p:cBhvr>
                                            <p:cTn id="84" dur="1" fill="hold">
                                              <p:stCondLst>
                                                <p:cond delay="249"/>
                                              </p:stCondLst>
                                            </p:cTn>
                                            <p:tgtEl>
                                              <p:spTgt spid="2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50"/>
                                            <p:tgtEl>
                                              <p:spTgt spid="24"/>
                                            </p:tgtEl>
                                          </p:cBhvr>
                                        </p:animEffect>
                                        <p:set>
                                          <p:cBhvr>
                                            <p:cTn id="87" dur="1" fill="hold">
                                              <p:stCondLst>
                                                <p:cond delay="249"/>
                                              </p:stCondLst>
                                            </p:cTn>
                                            <p:tgtEl>
                                              <p:spTgt spid="2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50"/>
                                            <p:tgtEl>
                                              <p:spTgt spid="22"/>
                                            </p:tgtEl>
                                          </p:cBhvr>
                                        </p:animEffect>
                                        <p:set>
                                          <p:cBhvr>
                                            <p:cTn id="90" dur="1" fill="hold">
                                              <p:stCondLst>
                                                <p:cond delay="24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50"/>
                                            <p:tgtEl>
                                              <p:spTgt spid="25"/>
                                            </p:tgtEl>
                                          </p:cBhvr>
                                        </p:animEffect>
                                        <p:set>
                                          <p:cBhvr>
                                            <p:cTn id="93" dur="1" fill="hold">
                                              <p:stCondLst>
                                                <p:cond delay="249"/>
                                              </p:stCondLst>
                                            </p:cTn>
                                            <p:tgtEl>
                                              <p:spTgt spid="2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250"/>
                                            <p:tgtEl>
                                              <p:spTgt spid="29"/>
                                            </p:tgtEl>
                                          </p:cBhvr>
                                        </p:animEffect>
                                        <p:set>
                                          <p:cBhvr>
                                            <p:cTn id="96" dur="1" fill="hold">
                                              <p:stCondLst>
                                                <p:cond delay="249"/>
                                              </p:stCondLst>
                                            </p:cTn>
                                            <p:tgtEl>
                                              <p:spTgt spid="2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50"/>
                                            <p:tgtEl>
                                              <p:spTgt spid="26"/>
                                            </p:tgtEl>
                                          </p:cBhvr>
                                        </p:animEffect>
                                        <p:set>
                                          <p:cBhvr>
                                            <p:cTn id="99" dur="1" fill="hold">
                                              <p:stCondLst>
                                                <p:cond delay="249"/>
                                              </p:stCondLst>
                                            </p:cTn>
                                            <p:tgtEl>
                                              <p:spTgt spid="26"/>
                                            </p:tgtEl>
                                            <p:attrNameLst>
                                              <p:attrName>style.visibility</p:attrName>
                                            </p:attrNameLst>
                                          </p:cBhvr>
                                          <p:to>
                                            <p:strVal val="hidden"/>
                                          </p:to>
                                        </p:set>
                                      </p:childTnLst>
                                    </p:cTn>
                                  </p:par>
                                  <p:par>
                                    <p:cTn id="100" presetID="2" presetClass="entr" presetSubtype="8"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additive="base">
                                            <p:cTn id="102" dur="500" fill="hold"/>
                                            <p:tgtEl>
                                              <p:spTgt spid="32"/>
                                            </p:tgtEl>
                                            <p:attrNameLst>
                                              <p:attrName>ppt_x</p:attrName>
                                            </p:attrNameLst>
                                          </p:cBhvr>
                                          <p:tavLst>
                                            <p:tav tm="0">
                                              <p:val>
                                                <p:strVal val="0-#ppt_w/2"/>
                                              </p:val>
                                            </p:tav>
                                            <p:tav tm="100000">
                                              <p:val>
                                                <p:strVal val="#ppt_x"/>
                                              </p:val>
                                            </p:tav>
                                          </p:tavLst>
                                        </p:anim>
                                        <p:anim calcmode="lin" valueType="num">
                                          <p:cBhvr additive="base">
                                            <p:cTn id="103" dur="500" fill="hold"/>
                                            <p:tgtEl>
                                              <p:spTgt spid="32"/>
                                            </p:tgtEl>
                                            <p:attrNameLst>
                                              <p:attrName>ppt_y</p:attrName>
                                            </p:attrNameLst>
                                          </p:cBhvr>
                                          <p:tavLst>
                                            <p:tav tm="0">
                                              <p:val>
                                                <p:strVal val="#ppt_y"/>
                                              </p:val>
                                            </p:tav>
                                            <p:tav tm="100000">
                                              <p:val>
                                                <p:strVal val="#ppt_y"/>
                                              </p:val>
                                            </p:tav>
                                          </p:tavLst>
                                        </p:anim>
                                      </p:childTnLst>
                                    </p:cTn>
                                  </p:par>
                                  <p:par>
                                    <p:cTn id="104" presetID="10" presetClass="entr" presetSubtype="0" fill="hold" grpId="1"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500"/>
                                            <p:tgtEl>
                                              <p:spTgt spid="31"/>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6" fill="hold" nodeType="click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1+#ppt_w/2"/>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par>
                                    <p:cTn id="113" presetID="10" presetClass="exit" presetSubtype="0" fill="hold" grpId="0" nodeType="withEffect">
                                      <p:stCondLst>
                                        <p:cond delay="0"/>
                                      </p:stCondLst>
                                      <p:childTnLst>
                                        <p:animEffect transition="out" filter="fade">
                                          <p:cBhvr>
                                            <p:cTn id="114" dur="250"/>
                                            <p:tgtEl>
                                              <p:spTgt spid="31"/>
                                            </p:tgtEl>
                                          </p:cBhvr>
                                        </p:animEffect>
                                        <p:set>
                                          <p:cBhvr>
                                            <p:cTn id="115" dur="1" fill="hold">
                                              <p:stCondLst>
                                                <p:cond delay="249"/>
                                              </p:stCondLst>
                                            </p:cTn>
                                            <p:tgtEl>
                                              <p:spTgt spid="31"/>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250"/>
                                            <p:tgtEl>
                                              <p:spTgt spid="32"/>
                                            </p:tgtEl>
                                          </p:cBhvr>
                                        </p:animEffect>
                                        <p:set>
                                          <p:cBhvr>
                                            <p:cTn id="123" dur="1" fill="hold">
                                              <p:stCondLst>
                                                <p:cond delay="249"/>
                                              </p:stCondLst>
                                            </p:cTn>
                                            <p:tgtEl>
                                              <p:spTgt spid="32"/>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250"/>
                                            <p:tgtEl>
                                              <p:spTgt spid="33"/>
                                            </p:tgtEl>
                                          </p:cBhvr>
                                        </p:animEffect>
                                        <p:set>
                                          <p:cBhvr>
                                            <p:cTn id="126" dur="1" fill="hold">
                                              <p:stCondLst>
                                                <p:cond delay="249"/>
                                              </p:stCondLst>
                                            </p:cTn>
                                            <p:tgtEl>
                                              <p:spTgt spid="3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250"/>
                                            <p:tgtEl>
                                              <p:spTgt spid="34"/>
                                            </p:tgtEl>
                                          </p:cBhvr>
                                        </p:animEffect>
                                        <p:set>
                                          <p:cBhvr>
                                            <p:cTn id="129" dur="1" fill="hold">
                                              <p:stCondLst>
                                                <p:cond delay="249"/>
                                              </p:stCondLst>
                                            </p:cTn>
                                            <p:tgtEl>
                                              <p:spTgt spid="3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250"/>
                                            <p:tgtEl>
                                              <p:spTgt spid="16"/>
                                            </p:tgtEl>
                                          </p:cBhvr>
                                        </p:animEffect>
                                        <p:set>
                                          <p:cBhvr>
                                            <p:cTn id="132" dur="1" fill="hold">
                                              <p:stCondLst>
                                                <p:cond delay="249"/>
                                              </p:stCondLst>
                                            </p:cTn>
                                            <p:tgtEl>
                                              <p:spTgt spid="16"/>
                                            </p:tgtEl>
                                            <p:attrNameLst>
                                              <p:attrName>style.visibility</p:attrName>
                                            </p:attrNameLst>
                                          </p:cBhvr>
                                          <p:to>
                                            <p:strVal val="hidden"/>
                                          </p:to>
                                        </p:set>
                                      </p:childTnLst>
                                    </p:cTn>
                                  </p:par>
                                </p:childTnLst>
                              </p:cTn>
                            </p:par>
                            <p:par>
                              <p:cTn id="133" fill="hold">
                                <p:stCondLst>
                                  <p:cond delay="250"/>
                                </p:stCondLst>
                                <p:childTnLst>
                                  <p:par>
                                    <p:cTn id="134" presetID="22" presetClass="entr" presetSubtype="1" fill="hold" grpId="0" nodeType="afterEffect">
                                      <p:stCondLst>
                                        <p:cond delay="0"/>
                                      </p:stCondLst>
                                      <p:childTnLst>
                                        <p:set>
                                          <p:cBhvr>
                                            <p:cTn id="135" dur="1" fill="hold">
                                              <p:stCondLst>
                                                <p:cond delay="0"/>
                                              </p:stCondLst>
                                            </p:cTn>
                                            <p:tgtEl>
                                              <p:spTgt spid="13"/>
                                            </p:tgtEl>
                                            <p:attrNameLst>
                                              <p:attrName>style.visibility</p:attrName>
                                            </p:attrNameLst>
                                          </p:cBhvr>
                                          <p:to>
                                            <p:strVal val="visible"/>
                                          </p:to>
                                        </p:set>
                                        <p:animEffect transition="in" filter="wipe(up)">
                                          <p:cBhvr>
                                            <p:cTn id="136" dur="500"/>
                                            <p:tgtEl>
                                              <p:spTgt spid="13"/>
                                            </p:tgtEl>
                                          </p:cBhvr>
                                        </p:animEffect>
                                      </p:childTnLst>
                                    </p:cTn>
                                  </p:par>
                                  <p:par>
                                    <p:cTn id="137" presetID="22" presetClass="entr" presetSubtype="1" fill="hold" nodeType="withEffect">
                                      <p:stCondLst>
                                        <p:cond delay="0"/>
                                      </p:stCondLst>
                                      <p:childTnLst>
                                        <p:set>
                                          <p:cBhvr>
                                            <p:cTn id="138" dur="1" fill="hold">
                                              <p:stCondLst>
                                                <p:cond delay="0"/>
                                              </p:stCondLst>
                                            </p:cTn>
                                            <p:tgtEl>
                                              <p:spTgt spid="12"/>
                                            </p:tgtEl>
                                            <p:attrNameLst>
                                              <p:attrName>style.visibility</p:attrName>
                                            </p:attrNameLst>
                                          </p:cBhvr>
                                          <p:to>
                                            <p:strVal val="visible"/>
                                          </p:to>
                                        </p:set>
                                        <p:animEffect transition="in" filter="wipe(up)">
                                          <p:cBhvr>
                                            <p:cTn id="139" dur="500"/>
                                            <p:tgtEl>
                                              <p:spTgt spid="12"/>
                                            </p:tgtEl>
                                          </p:cBhvr>
                                        </p:animEffect>
                                      </p:childTnLst>
                                    </p:cTn>
                                  </p:par>
                                  <p:par>
                                    <p:cTn id="140" presetID="22" presetClass="entr" presetSubtype="1" fill="hold" nodeType="withEffect">
                                      <p:stCondLst>
                                        <p:cond delay="0"/>
                                      </p:stCondLst>
                                      <p:childTnLst>
                                        <p:set>
                                          <p:cBhvr>
                                            <p:cTn id="141" dur="1" fill="hold">
                                              <p:stCondLst>
                                                <p:cond delay="0"/>
                                              </p:stCondLst>
                                            </p:cTn>
                                            <p:tgtEl>
                                              <p:spTgt spid="14"/>
                                            </p:tgtEl>
                                            <p:attrNameLst>
                                              <p:attrName>style.visibility</p:attrName>
                                            </p:attrNameLst>
                                          </p:cBhvr>
                                          <p:to>
                                            <p:strVal val="visible"/>
                                          </p:to>
                                        </p:set>
                                        <p:animEffect transition="in" filter="wipe(up)">
                                          <p:cBhvr>
                                            <p:cTn id="1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6" grpId="0" animBg="1"/>
          <p:bldP spid="16"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9" grpId="0" animBg="1"/>
          <p:bldP spid="29" grpId="1" animBg="1"/>
          <p:bldP spid="31" grpId="0" animBg="1"/>
          <p:bldP spid="31" grpId="1" animBg="1"/>
          <p:bldP spid="34" grpId="0" animBg="1"/>
          <p:bldP spid="34" grpId="1" animBg="1"/>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 Alignment">
            <a:extLst>
              <a:ext uri="{FF2B5EF4-FFF2-40B4-BE49-F238E27FC236}">
                <a16:creationId xmlns:a16="http://schemas.microsoft.com/office/drawing/2014/main" id="{002D0489-E884-1050-A047-084B5BA834C9}"/>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a14:imgEffect>
                    <a14:imgEffect>
                      <a14:saturation sat="66000"/>
                    </a14:imgEffect>
                  </a14:imgLayer>
                </a14:imgProps>
              </a:ext>
              <a:ext uri="{28A0092B-C50C-407E-A947-70E740481C1C}">
                <a14:useLocalDpi xmlns:a14="http://schemas.microsoft.com/office/drawing/2010/main"/>
              </a:ext>
            </a:extLst>
          </a:blip>
          <a:srcRect/>
          <a:stretch/>
        </p:blipFill>
        <p:spPr>
          <a:xfrm>
            <a:off x="29028" y="-30579"/>
            <a:ext cx="4059936" cy="6919159"/>
          </a:xfrm>
          <a:prstGeom prst="rect">
            <a:avLst/>
          </a:prstGeom>
        </p:spPr>
      </p:pic>
      <p:sp>
        <p:nvSpPr>
          <p:cNvPr id="6" name="1 TXT">
            <a:extLst>
              <a:ext uri="{FF2B5EF4-FFF2-40B4-BE49-F238E27FC236}">
                <a16:creationId xmlns:a16="http://schemas.microsoft.com/office/drawing/2014/main" id="{65121C11-02A2-95AE-1E7A-2C979FDA98CB}"/>
              </a:ext>
            </a:extLst>
          </p:cNvPr>
          <p:cNvSpPr/>
          <p:nvPr/>
        </p:nvSpPr>
        <p:spPr>
          <a:xfrm>
            <a:off x="31973" y="-61159"/>
            <a:ext cx="583092" cy="6214309"/>
          </a:xfrm>
          <a:prstGeom prst="rect">
            <a:avLst/>
          </a:prstGeom>
          <a:solidFill>
            <a:sysClr val="windowText" lastClr="000000">
              <a:alpha val="85000"/>
            </a:sysClr>
          </a:solidFill>
          <a:ln w="12700" cap="flat" cmpd="sng" algn="ctr">
            <a:solidFill>
              <a:sysClr val="windowText" lastClr="000000">
                <a:shade val="15000"/>
              </a:sysClr>
            </a:solidFill>
            <a:prstDash val="solid"/>
            <a:miter lim="800000"/>
          </a:ln>
          <a:effectLst/>
        </p:spPr>
        <p:txBody>
          <a:bodyPr vert="vert270" lIns="182880" rIns="182880" bIns="274320" rtlCol="0" anchor="ctr"/>
          <a:lstStyle/>
          <a:p>
            <a:pPr defTabSz="914400"/>
            <a:r>
              <a:rPr lang="en-US" sz="3200" b="1" kern="0" dirty="0">
                <a:solidFill>
                  <a:srgbClr val="B2B2B2"/>
                </a:solidFill>
                <a:effectLst>
                  <a:glow rad="101600">
                    <a:srgbClr val="FFFFFF">
                      <a:alpha val="60000"/>
                    </a:srgbClr>
                  </a:glow>
                </a:effectLst>
                <a:latin typeface="Calibri" panose="020F0502020204030204"/>
              </a:rPr>
              <a:t>Collapsing Boundaries</a:t>
            </a:r>
          </a:p>
        </p:txBody>
      </p:sp>
      <p:cxnSp>
        <p:nvCxnSpPr>
          <p:cNvPr id="7" name="1 Straight Connector 9">
            <a:extLst>
              <a:ext uri="{FF2B5EF4-FFF2-40B4-BE49-F238E27FC236}">
                <a16:creationId xmlns:a16="http://schemas.microsoft.com/office/drawing/2014/main" id="{A480DD3E-392D-6B3C-2D4D-4574AEDBC1A3}"/>
              </a:ext>
            </a:extLst>
          </p:cNvPr>
          <p:cNvCxnSpPr>
            <a:cxnSpLocks/>
          </p:cNvCxnSpPr>
          <p:nvPr/>
        </p:nvCxnSpPr>
        <p:spPr bwMode="auto">
          <a:xfrm>
            <a:off x="0"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pic>
        <p:nvPicPr>
          <p:cNvPr id="10" name="2 Assessment">
            <a:extLst>
              <a:ext uri="{FF2B5EF4-FFF2-40B4-BE49-F238E27FC236}">
                <a16:creationId xmlns:a16="http://schemas.microsoft.com/office/drawing/2014/main" id="{0C9D451C-E73F-D71C-E545-F425B01A3790}"/>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artisticBlur/>
                    </a14:imgEffect>
                    <a14:imgEffect>
                      <a14:saturation sat="66000"/>
                    </a14:imgEffect>
                  </a14:imgLayer>
                </a14:imgProps>
              </a:ext>
              <a:ext uri="{28A0092B-C50C-407E-A947-70E740481C1C}">
                <a14:useLocalDpi xmlns:a14="http://schemas.microsoft.com/office/drawing/2010/main"/>
              </a:ext>
            </a:extLst>
          </a:blip>
          <a:srcRect/>
          <a:stretch/>
        </p:blipFill>
        <p:spPr>
          <a:xfrm>
            <a:off x="4064000" y="-30579"/>
            <a:ext cx="4059936" cy="6919159"/>
          </a:xfrm>
          <a:prstGeom prst="rect">
            <a:avLst/>
          </a:prstGeom>
        </p:spPr>
      </p:pic>
      <p:sp>
        <p:nvSpPr>
          <p:cNvPr id="11" name="2 TXT">
            <a:extLst>
              <a:ext uri="{FF2B5EF4-FFF2-40B4-BE49-F238E27FC236}">
                <a16:creationId xmlns:a16="http://schemas.microsoft.com/office/drawing/2014/main" id="{0B777AC7-11C8-865F-0C97-328332575059}"/>
              </a:ext>
            </a:extLst>
          </p:cNvPr>
          <p:cNvSpPr/>
          <p:nvPr/>
        </p:nvSpPr>
        <p:spPr>
          <a:xfrm>
            <a:off x="4098695" y="-61159"/>
            <a:ext cx="583092" cy="6214309"/>
          </a:xfrm>
          <a:prstGeom prst="rect">
            <a:avLst/>
          </a:prstGeom>
          <a:solidFill>
            <a:sysClr val="windowText" lastClr="000000">
              <a:alpha val="85000"/>
            </a:sysClr>
          </a:solidFill>
          <a:ln w="12700" cap="flat" cmpd="sng" algn="ctr">
            <a:solidFill>
              <a:sysClr val="windowText" lastClr="000000">
                <a:shade val="15000"/>
              </a:sysClr>
            </a:solidFill>
            <a:prstDash val="solid"/>
            <a:miter lim="800000"/>
          </a:ln>
          <a:effectLst/>
        </p:spPr>
        <p:txBody>
          <a:bodyPr vert="vert270" lIns="182880" rIns="182880" bIns="2743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solidFill>
                  <a:srgbClr val="B2B2B2"/>
                </a:solidFill>
                <a:effectLst>
                  <a:glow rad="101600">
                    <a:srgbClr val="FFFFFF">
                      <a:alpha val="60000"/>
                    </a:srgbClr>
                  </a:glow>
                </a:effectLst>
                <a:latin typeface="Calibri" panose="020F0502020204030204"/>
              </a:rPr>
              <a:t>Developing Youth and Novices</a:t>
            </a:r>
            <a:endParaRPr kumimoji="0" lang="en-US" sz="3200" b="1" i="0" u="none" strike="noStrike" kern="0" cap="none" spc="0" normalizeH="0" baseline="0" noProof="0" dirty="0">
              <a:ln>
                <a:noFill/>
              </a:ln>
              <a:solidFill>
                <a:srgbClr val="B2B2B2"/>
              </a:solidFill>
              <a:effectLst>
                <a:glow rad="101600">
                  <a:srgbClr val="FFFFFF">
                    <a:alpha val="60000"/>
                  </a:srgbClr>
                </a:glow>
              </a:effectLst>
              <a:uLnTx/>
              <a:uFillTx/>
              <a:latin typeface="Calibri" panose="020F0502020204030204"/>
            </a:endParaRPr>
          </a:p>
        </p:txBody>
      </p:sp>
      <p:cxnSp>
        <p:nvCxnSpPr>
          <p:cNvPr id="12" name="1 Straight Connector 9">
            <a:extLst>
              <a:ext uri="{FF2B5EF4-FFF2-40B4-BE49-F238E27FC236}">
                <a16:creationId xmlns:a16="http://schemas.microsoft.com/office/drawing/2014/main" id="{BFB02848-2510-08BA-23FF-2451CA7BAD7E}"/>
              </a:ext>
            </a:extLst>
          </p:cNvPr>
          <p:cNvCxnSpPr>
            <a:cxnSpLocks/>
          </p:cNvCxnSpPr>
          <p:nvPr/>
        </p:nvCxnSpPr>
        <p:spPr bwMode="auto">
          <a:xfrm>
            <a:off x="4063999"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sp>
        <p:nvSpPr>
          <p:cNvPr id="2" name="Mask">
            <a:extLst>
              <a:ext uri="{FF2B5EF4-FFF2-40B4-BE49-F238E27FC236}">
                <a16:creationId xmlns:a16="http://schemas.microsoft.com/office/drawing/2014/main" id="{86F874DF-317F-4DF2-D70C-0D90CD5C0314}"/>
              </a:ext>
            </a:extLst>
          </p:cNvPr>
          <p:cNvSpPr/>
          <p:nvPr/>
        </p:nvSpPr>
        <p:spPr>
          <a:xfrm>
            <a:off x="-29024" y="-61158"/>
            <a:ext cx="8127994" cy="6980318"/>
          </a:xfrm>
          <a:prstGeom prst="rect">
            <a:avLst/>
          </a:prstGeom>
          <a:solidFill>
            <a:srgbClr val="000000">
              <a:alpha val="65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3 Alignment">
            <a:extLst>
              <a:ext uri="{FF2B5EF4-FFF2-40B4-BE49-F238E27FC236}">
                <a16:creationId xmlns:a16="http://schemas.microsoft.com/office/drawing/2014/main" id="{009AB360-8A8A-2DDE-9636-0DC869BA0AF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28001" y="-30579"/>
            <a:ext cx="4059936" cy="6919159"/>
          </a:xfrm>
          <a:prstGeom prst="rect">
            <a:avLst/>
          </a:prstGeom>
        </p:spPr>
      </p:pic>
      <p:sp>
        <p:nvSpPr>
          <p:cNvPr id="14" name="3 TXT">
            <a:extLst>
              <a:ext uri="{FF2B5EF4-FFF2-40B4-BE49-F238E27FC236}">
                <a16:creationId xmlns:a16="http://schemas.microsoft.com/office/drawing/2014/main" id="{CD82F362-DD98-52AB-F219-8FF190F0447E}"/>
              </a:ext>
            </a:extLst>
          </p:cNvPr>
          <p:cNvSpPr/>
          <p:nvPr/>
        </p:nvSpPr>
        <p:spPr>
          <a:xfrm>
            <a:off x="8133668" y="-61159"/>
            <a:ext cx="583092" cy="6214309"/>
          </a:xfrm>
          <a:prstGeom prst="rect">
            <a:avLst/>
          </a:prstGeom>
          <a:solidFill>
            <a:sysClr val="windowText" lastClr="000000">
              <a:alpha val="85000"/>
            </a:sysClr>
          </a:solidFill>
          <a:ln w="12700" cap="flat" cmpd="sng" algn="ctr">
            <a:solidFill>
              <a:sysClr val="windowText" lastClr="000000">
                <a:shade val="15000"/>
              </a:sysClr>
            </a:solidFill>
            <a:prstDash val="solid"/>
            <a:miter lim="800000"/>
          </a:ln>
          <a:effectLst/>
        </p:spPr>
        <p:txBody>
          <a:bodyPr vert="vert270" lIns="182880" rIns="182880" bIns="2743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Calibri" panose="020F0502020204030204"/>
              </a:rPr>
              <a:t>“Cheating”</a:t>
            </a:r>
            <a:endPar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3 Straight Connector 9">
            <a:extLst>
              <a:ext uri="{FF2B5EF4-FFF2-40B4-BE49-F238E27FC236}">
                <a16:creationId xmlns:a16="http://schemas.microsoft.com/office/drawing/2014/main" id="{08B5FBE6-47FC-8524-0029-73CED99FAF4D}"/>
              </a:ext>
            </a:extLst>
          </p:cNvPr>
          <p:cNvCxnSpPr>
            <a:cxnSpLocks/>
          </p:cNvCxnSpPr>
          <p:nvPr/>
        </p:nvCxnSpPr>
        <p:spPr bwMode="auto">
          <a:xfrm>
            <a:off x="12192000"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cxnSp>
        <p:nvCxnSpPr>
          <p:cNvPr id="16" name="2 Straight Connector 9">
            <a:extLst>
              <a:ext uri="{FF2B5EF4-FFF2-40B4-BE49-F238E27FC236}">
                <a16:creationId xmlns:a16="http://schemas.microsoft.com/office/drawing/2014/main" id="{CF864690-53C7-3CA9-F54B-5A54E9DE3F20}"/>
              </a:ext>
            </a:extLst>
          </p:cNvPr>
          <p:cNvCxnSpPr>
            <a:cxnSpLocks/>
          </p:cNvCxnSpPr>
          <p:nvPr/>
        </p:nvCxnSpPr>
        <p:spPr bwMode="auto">
          <a:xfrm>
            <a:off x="8098971" y="0"/>
            <a:ext cx="0" cy="6858000"/>
          </a:xfrm>
          <a:prstGeom prst="line">
            <a:avLst/>
          </a:prstGeom>
          <a:solidFill>
            <a:srgbClr val="4472C4"/>
          </a:solidFill>
          <a:ln w="63500" cap="rnd" cmpd="sng" algn="ctr">
            <a:solidFill>
              <a:sysClr val="window" lastClr="FFFFFF"/>
            </a:solidFill>
            <a:prstDash val="solid"/>
            <a:miter lim="800000"/>
            <a:headEnd type="none" w="med" len="med"/>
            <a:tailEnd type="none" w="med" len="med"/>
          </a:ln>
          <a:effectLst>
            <a:glow>
              <a:sysClr val="window" lastClr="FFFFFF"/>
            </a:glow>
          </a:effectLst>
        </p:spPr>
      </p:cxnSp>
      <p:pic>
        <p:nvPicPr>
          <p:cNvPr id="18" name="Printing Press" descr="A black and white drawing of a person working on a book&#10;&#10;Description automatically generated">
            <a:extLst>
              <a:ext uri="{FF2B5EF4-FFF2-40B4-BE49-F238E27FC236}">
                <a16:creationId xmlns:a16="http://schemas.microsoft.com/office/drawing/2014/main" id="{5FEEC209-29A7-D3C5-3EE2-33C06E8B9E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478371">
            <a:off x="3552504" y="1423932"/>
            <a:ext cx="3769234" cy="4859012"/>
          </a:xfrm>
          <a:prstGeom prst="rect">
            <a:avLst/>
          </a:prstGeom>
          <a:ln w="98425" cap="rnd">
            <a:solidFill>
              <a:srgbClr val="FFFFFF"/>
            </a:solidFill>
          </a:ln>
          <a:effectLst>
            <a:glow rad="127000">
              <a:srgbClr val="000000">
                <a:alpha val="70000"/>
              </a:srgbClr>
            </a:glow>
          </a:effectLst>
        </p:spPr>
      </p:pic>
      <p:pic>
        <p:nvPicPr>
          <p:cNvPr id="22" name="Calculator" descr="A close up of a calculator&#10;&#10;Description automatically generated">
            <a:extLst>
              <a:ext uri="{FF2B5EF4-FFF2-40B4-BE49-F238E27FC236}">
                <a16:creationId xmlns:a16="http://schemas.microsoft.com/office/drawing/2014/main" id="{C601D148-82FF-E4CE-7337-D9B18D8E2ED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255976">
            <a:off x="572370" y="552564"/>
            <a:ext cx="3003806" cy="4979993"/>
          </a:xfrm>
          <a:prstGeom prst="rect">
            <a:avLst/>
          </a:prstGeom>
          <a:ln w="98425" cap="rnd">
            <a:solidFill>
              <a:srgbClr val="FFFFFF"/>
            </a:solidFill>
          </a:ln>
          <a:effectLst>
            <a:glow rad="127000">
              <a:srgbClr val="000000">
                <a:alpha val="70000"/>
              </a:srgbClr>
            </a:glow>
          </a:effectLst>
        </p:spPr>
      </p:pic>
      <p:pic>
        <p:nvPicPr>
          <p:cNvPr id="4" name="Sundial">
            <a:extLst>
              <a:ext uri="{FF2B5EF4-FFF2-40B4-BE49-F238E27FC236}">
                <a16:creationId xmlns:a16="http://schemas.microsoft.com/office/drawing/2014/main" id="{7CAE8974-1F66-F68C-7E43-B53AF0C0635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20994467">
            <a:off x="-329050" y="3257896"/>
            <a:ext cx="5568117" cy="4064028"/>
          </a:xfrm>
          <a:prstGeom prst="rect">
            <a:avLst/>
          </a:prstGeom>
          <a:effectLst>
            <a:glow rad="127000">
              <a:srgbClr val="000000">
                <a:alpha val="70000"/>
              </a:srgbClr>
            </a:glow>
          </a:effectLst>
        </p:spPr>
      </p:pic>
      <p:pic>
        <p:nvPicPr>
          <p:cNvPr id="23" name="Socrates" descr="Socrates. Line engraving by P. Pontius, 1638, after Sir P. P. Rubens. (CC-By Iconographic Collections)">
            <a:extLst>
              <a:ext uri="{FF2B5EF4-FFF2-40B4-BE49-F238E27FC236}">
                <a16:creationId xmlns:a16="http://schemas.microsoft.com/office/drawing/2014/main" id="{FA7469A0-0B7C-9F3C-2D50-F0C7E46502E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rot="21253901">
            <a:off x="1804204" y="1864878"/>
            <a:ext cx="2734316" cy="4048962"/>
          </a:xfrm>
          <a:prstGeom prst="round2SameRect">
            <a:avLst>
              <a:gd name="adj1" fmla="val 47907"/>
              <a:gd name="adj2" fmla="val 0"/>
            </a:avLst>
          </a:prstGeom>
          <a:ln w="76200">
            <a:solidFill>
              <a:srgbClr val="FFFFFF"/>
            </a:solidFill>
          </a:ln>
          <a:effectLst>
            <a:glow rad="127000">
              <a:srgbClr val="000000">
                <a:alpha val="70000"/>
              </a:srgbClr>
            </a:glow>
          </a:effectLst>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640D1A9-5BB6-7C60-E00E-A35BADD127A4}"/>
              </a:ext>
            </a:extLst>
          </p:cNvPr>
          <p:cNvSpPr/>
          <p:nvPr/>
        </p:nvSpPr>
        <p:spPr>
          <a:xfrm>
            <a:off x="4966146" y="414973"/>
            <a:ext cx="4645739" cy="2857500"/>
          </a:xfrm>
          <a:prstGeom prst="wedgeRoundRectCallout">
            <a:avLst>
              <a:gd name="adj1" fmla="val -69500"/>
              <a:gd name="adj2" fmla="val 48088"/>
              <a:gd name="adj3" fmla="val 16667"/>
            </a:avLst>
          </a:prstGeom>
          <a:solidFill>
            <a:srgbClr val="FFFFFF"/>
          </a:solidFill>
          <a:ln w="76200" cap="rnd">
            <a:solidFill>
              <a:schemeClr val="bg1"/>
            </a:solidFill>
            <a:round/>
          </a:ln>
          <a:effectLst>
            <a:glow rad="101600">
              <a:srgbClr val="0000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“Writing will create forgetfulness in the learners’ souls, because they will not use their memories…”</a:t>
            </a: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6" name="Name Tag">
            <a:extLst>
              <a:ext uri="{FF2B5EF4-FFF2-40B4-BE49-F238E27FC236}">
                <a16:creationId xmlns:a16="http://schemas.microsoft.com/office/drawing/2014/main" id="{EFD5D7A5-22A9-7BA9-06F6-BB105D7EE40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1257274">
            <a:off x="2483700" y="5194010"/>
            <a:ext cx="1759551" cy="981549"/>
          </a:xfrm>
          <a:prstGeom prst="rect">
            <a:avLst/>
          </a:prstGeom>
          <a:effectLst>
            <a:glow rad="101600">
              <a:srgbClr val="000000">
                <a:alpha val="60000"/>
              </a:srgbClr>
            </a:glow>
          </a:effectLst>
        </p:spPr>
      </p:pic>
    </p:spTree>
    <p:extLst>
      <p:ext uri="{BB962C8B-B14F-4D97-AF65-F5344CB8AC3E}">
        <p14:creationId xmlns:p14="http://schemas.microsoft.com/office/powerpoint/2010/main" val="14524677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0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50000">
                                          <p:cBhvr additive="base">
                                            <p:cTn id="13"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50000">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14:bounceEnd="50000">
                                          <p:cBhvr additive="base">
                                            <p:cTn id="25"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9" fill="hold" nodeType="afterEffect" p14:presetBounceEnd="50000">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14:bounceEnd="50000">
                                          <p:cBhvr additive="base">
                                            <p:cTn id="30" dur="5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46"/>
                                            </p:tgtEl>
                                            <p:attrNameLst>
                                              <p:attrName>ppt_y</p:attrName>
                                            </p:attrNameLst>
                                          </p:cBhvr>
                                          <p:tavLst>
                                            <p:tav tm="0">
                                              <p:val>
                                                <p:strVal val="0-#ppt_h/2"/>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9"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0-#ppt_w/2"/>
                                              </p:val>
                                            </p:tav>
                                            <p:tav tm="100000">
                                              <p:val>
                                                <p:strVal val="#ppt_x"/>
                                              </p:val>
                                            </p:tav>
                                          </p:tavLst>
                                        </p:anim>
                                        <p:anim calcmode="lin" valueType="num">
                                          <p:cBhvr additive="base">
                                            <p:cTn id="31" dur="500" fill="hold"/>
                                            <p:tgtEl>
                                              <p:spTgt spid="46"/>
                                            </p:tgtEl>
                                            <p:attrNameLst>
                                              <p:attrName>ppt_y</p:attrName>
                                            </p:attrNameLst>
                                          </p:cBhvr>
                                          <p:tavLst>
                                            <p:tav tm="0">
                                              <p:val>
                                                <p:strVal val="0-#ppt_h/2"/>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07C9E-BFCD-461D-A45B-E47020DA5587}"/>
              </a:ext>
            </a:extLst>
          </p:cNvPr>
          <p:cNvSpPr txBox="1"/>
          <p:nvPr/>
        </p:nvSpPr>
        <p:spPr>
          <a:xfrm>
            <a:off x="609601" y="2320019"/>
            <a:ext cx="10972798" cy="1323439"/>
          </a:xfrm>
          <a:prstGeom prst="rect">
            <a:avLst/>
          </a:prstGeom>
          <a:noFill/>
        </p:spPr>
        <p:txBody>
          <a:bodyPr wrap="square" rtlCol="0">
            <a:spAutoFit/>
          </a:bodyPr>
          <a:lstStyle/>
          <a:p>
            <a:pPr algn="ctr"/>
            <a:r>
              <a:rPr lang="en-US" sz="8000" dirty="0">
                <a:latin typeface="Calibri" panose="020F0502020204030204" pitchFamily="34" charset="0"/>
                <a:ea typeface="Calibri" panose="020F0502020204030204" pitchFamily="34" charset="0"/>
                <a:cs typeface="Calibri" panose="020F0502020204030204" pitchFamily="34" charset="0"/>
              </a:rPr>
              <a:t>What is </a:t>
            </a:r>
            <a:r>
              <a:rPr lang="en-US" sz="8000" b="1" dirty="0">
                <a:solidFill>
                  <a:srgbClr val="BF2703"/>
                </a:solidFill>
                <a:latin typeface="Calibri" panose="020F0502020204030204" pitchFamily="34" charset="0"/>
                <a:ea typeface="Calibri" panose="020F0502020204030204" pitchFamily="34" charset="0"/>
                <a:cs typeface="Calibri" panose="020F0502020204030204" pitchFamily="34" charset="0"/>
              </a:rPr>
              <a:t>Creativity</a:t>
            </a:r>
            <a:r>
              <a:rPr lang="en-US" sz="80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902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AE07-A2F4-9CEC-8DBE-5C686F54BC8C}"/>
              </a:ext>
            </a:extLst>
          </p:cNvPr>
          <p:cNvSpPr>
            <a:spLocks noGrp="1"/>
          </p:cNvSpPr>
          <p:nvPr>
            <p:ph type="title"/>
          </p:nvPr>
        </p:nvSpPr>
        <p:spPr/>
        <p:txBody>
          <a:bodyPr/>
          <a:lstStyle/>
          <a:p>
            <a:pPr algn="l"/>
            <a:r>
              <a:rPr lang="en-US" dirty="0"/>
              <a:t>Is AI creative?</a:t>
            </a:r>
          </a:p>
        </p:txBody>
      </p:sp>
      <p:sp>
        <p:nvSpPr>
          <p:cNvPr id="4" name="Rectangle 3">
            <a:extLst>
              <a:ext uri="{FF2B5EF4-FFF2-40B4-BE49-F238E27FC236}">
                <a16:creationId xmlns:a16="http://schemas.microsoft.com/office/drawing/2014/main" id="{DC6ED364-AB76-B99E-87F2-F20F0946964C}"/>
              </a:ext>
            </a:extLst>
          </p:cNvPr>
          <p:cNvSpPr/>
          <p:nvPr/>
        </p:nvSpPr>
        <p:spPr>
          <a:xfrm>
            <a:off x="3023526" y="644090"/>
            <a:ext cx="1560711" cy="3657600"/>
          </a:xfrm>
          <a:prstGeom prst="rect">
            <a:avLst/>
          </a:prstGeom>
          <a:solidFill>
            <a:srgbClr val="FBE851"/>
          </a:solidFill>
          <a:ln w="76200" cap="rnd">
            <a:solidFill>
              <a:schemeClr val="tx1"/>
            </a:solidFill>
            <a:roun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D36DB43-7C9C-B4E1-00F7-05FA21BA907D}"/>
              </a:ext>
            </a:extLst>
          </p:cNvPr>
          <p:cNvSpPr txBox="1"/>
          <p:nvPr/>
        </p:nvSpPr>
        <p:spPr>
          <a:xfrm>
            <a:off x="2610593" y="6299520"/>
            <a:ext cx="8017654"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Stelter</a:t>
            </a:r>
            <a:r>
              <a:rPr kumimoji="0" lang="en-US" sz="12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 C. (2023, July 26). “Fast, Cheap and Good: How much more productive can generative AI make writing?” https://www.linkedin.com/pulse/fast-cheap-good-how-much-more-productive-can-ai-make-writing-stelter</a:t>
            </a:r>
          </a:p>
        </p:txBody>
      </p:sp>
      <p:sp>
        <p:nvSpPr>
          <p:cNvPr id="6" name="TextBox 5">
            <a:extLst>
              <a:ext uri="{FF2B5EF4-FFF2-40B4-BE49-F238E27FC236}">
                <a16:creationId xmlns:a16="http://schemas.microsoft.com/office/drawing/2014/main" id="{DD460533-8AF8-2907-7F67-FB071E9604B8}"/>
              </a:ext>
            </a:extLst>
          </p:cNvPr>
          <p:cNvSpPr txBox="1"/>
          <p:nvPr/>
        </p:nvSpPr>
        <p:spPr>
          <a:xfrm>
            <a:off x="1995789" y="4508846"/>
            <a:ext cx="361618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Skilled Professional Writer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Scores 90</a:t>
            </a:r>
            <a:r>
              <a:rPr kumimoji="0" lang="en-US" sz="1800" b="0" i="0" u="none" strike="noStrike" kern="1200" cap="none" spc="0" normalizeH="0" baseline="3000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8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 Percentile on GRE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Costs around $0.40 per word</a:t>
            </a:r>
          </a:p>
        </p:txBody>
      </p:sp>
      <p:sp>
        <p:nvSpPr>
          <p:cNvPr id="7" name="TextBox 6">
            <a:extLst>
              <a:ext uri="{FF2B5EF4-FFF2-40B4-BE49-F238E27FC236}">
                <a16:creationId xmlns:a16="http://schemas.microsoft.com/office/drawing/2014/main" id="{A3177AA0-666C-938C-C06B-65E33238E1FF}"/>
              </a:ext>
            </a:extLst>
          </p:cNvPr>
          <p:cNvSpPr txBox="1"/>
          <p:nvPr/>
        </p:nvSpPr>
        <p:spPr>
          <a:xfrm>
            <a:off x="3390946" y="252268"/>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rPr>
              <a:t>$4000</a:t>
            </a:r>
          </a:p>
        </p:txBody>
      </p:sp>
      <p:pic>
        <p:nvPicPr>
          <p:cNvPr id="8" name="10000 words 1">
            <a:extLst>
              <a:ext uri="{FF2B5EF4-FFF2-40B4-BE49-F238E27FC236}">
                <a16:creationId xmlns:a16="http://schemas.microsoft.com/office/drawing/2014/main" id="{2229BD30-5CD7-14D5-A52A-8FD8930812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3525" y="3379074"/>
            <a:ext cx="1560711" cy="957155"/>
          </a:xfrm>
          <a:prstGeom prst="rect">
            <a:avLst/>
          </a:prstGeom>
        </p:spPr>
      </p:pic>
      <p:sp>
        <p:nvSpPr>
          <p:cNvPr id="9" name="Rectangle 8">
            <a:extLst>
              <a:ext uri="{FF2B5EF4-FFF2-40B4-BE49-F238E27FC236}">
                <a16:creationId xmlns:a16="http://schemas.microsoft.com/office/drawing/2014/main" id="{6EE43685-4488-5CCE-BD7E-78A42310F65F}"/>
              </a:ext>
            </a:extLst>
          </p:cNvPr>
          <p:cNvSpPr/>
          <p:nvPr/>
        </p:nvSpPr>
        <p:spPr>
          <a:xfrm>
            <a:off x="7607763" y="2817341"/>
            <a:ext cx="1560711" cy="1463040"/>
          </a:xfrm>
          <a:prstGeom prst="rect">
            <a:avLst/>
          </a:prstGeom>
          <a:solidFill>
            <a:srgbClr val="FBE851"/>
          </a:solidFill>
          <a:ln w="76200" cap="rnd">
            <a:solidFill>
              <a:schemeClr val="tx1"/>
            </a:solidFill>
            <a:roun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350"/>
              </a:solidFill>
              <a:effectLst/>
              <a:uLnTx/>
              <a:uFillTx/>
              <a:latin typeface="Arial" panose="020B0604020202020204"/>
              <a:ea typeface="+mn-ea"/>
              <a:cs typeface="+mn-cs"/>
            </a:endParaRPr>
          </a:p>
        </p:txBody>
      </p:sp>
      <p:pic>
        <p:nvPicPr>
          <p:cNvPr id="10" name="10000 words 2">
            <a:extLst>
              <a:ext uri="{FF2B5EF4-FFF2-40B4-BE49-F238E27FC236}">
                <a16:creationId xmlns:a16="http://schemas.microsoft.com/office/drawing/2014/main" id="{0A4384D1-73B1-2DA2-E6D8-FD4E458723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362" b="9362"/>
          <a:stretch/>
        </p:blipFill>
        <p:spPr>
          <a:xfrm>
            <a:off x="7607762" y="2930469"/>
            <a:ext cx="1560711" cy="777932"/>
          </a:xfrm>
          <a:prstGeom prst="rect">
            <a:avLst/>
          </a:prstGeom>
        </p:spPr>
      </p:pic>
      <p:sp>
        <p:nvSpPr>
          <p:cNvPr id="11" name="TextBox 10">
            <a:extLst>
              <a:ext uri="{FF2B5EF4-FFF2-40B4-BE49-F238E27FC236}">
                <a16:creationId xmlns:a16="http://schemas.microsoft.com/office/drawing/2014/main" id="{201FD4F9-008A-1BE4-FD2F-6A80AEB7E01C}"/>
              </a:ext>
            </a:extLst>
          </p:cNvPr>
          <p:cNvSpPr txBox="1"/>
          <p:nvPr/>
        </p:nvSpPr>
        <p:spPr>
          <a:xfrm>
            <a:off x="6677714" y="4508846"/>
            <a:ext cx="3420808"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Generative 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Scores 90</a:t>
            </a:r>
            <a:r>
              <a:rPr kumimoji="0" lang="en-US" sz="1800" b="0" i="0" u="none" strike="noStrike" kern="1200" cap="none" spc="0" normalizeH="0" baseline="3000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8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 Percentile on GRE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Costs around $0.16–0.04 per word</a:t>
            </a:r>
          </a:p>
        </p:txBody>
      </p:sp>
      <p:sp>
        <p:nvSpPr>
          <p:cNvPr id="12" name="Yellow Rectangle">
            <a:extLst>
              <a:ext uri="{FF2B5EF4-FFF2-40B4-BE49-F238E27FC236}">
                <a16:creationId xmlns:a16="http://schemas.microsoft.com/office/drawing/2014/main" id="{0FBB069D-24A6-2284-60C1-A1FC13B89DC8}"/>
              </a:ext>
            </a:extLst>
          </p:cNvPr>
          <p:cNvSpPr/>
          <p:nvPr/>
        </p:nvSpPr>
        <p:spPr>
          <a:xfrm>
            <a:off x="7607762" y="3918375"/>
            <a:ext cx="1560711" cy="365760"/>
          </a:xfrm>
          <a:prstGeom prst="rect">
            <a:avLst/>
          </a:prstGeom>
          <a:solidFill>
            <a:schemeClr val="tx1"/>
          </a:solidFill>
          <a:ln w="1905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rPr>
              <a:t>$400</a:t>
            </a:r>
          </a:p>
        </p:txBody>
      </p:sp>
      <p:sp>
        <p:nvSpPr>
          <p:cNvPr id="13" name="TextBox 12">
            <a:extLst>
              <a:ext uri="{FF2B5EF4-FFF2-40B4-BE49-F238E27FC236}">
                <a16:creationId xmlns:a16="http://schemas.microsoft.com/office/drawing/2014/main" id="{57B5D06F-00A3-0570-8772-EFA40C281B86}"/>
              </a:ext>
            </a:extLst>
          </p:cNvPr>
          <p:cNvSpPr txBox="1"/>
          <p:nvPr/>
        </p:nvSpPr>
        <p:spPr>
          <a:xfrm>
            <a:off x="7975183" y="2425227"/>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2350"/>
                </a:solidFill>
                <a:effectLst/>
                <a:uLnTx/>
                <a:uFillTx/>
                <a:latin typeface="Arial" panose="020B0604020202020204"/>
                <a:ea typeface="+mn-ea"/>
                <a:cs typeface="+mn-cs"/>
              </a:rPr>
              <a:t>$1600</a:t>
            </a:r>
          </a:p>
        </p:txBody>
      </p:sp>
      <p:grpSp>
        <p:nvGrpSpPr>
          <p:cNvPr id="14" name="ChatGPT Group">
            <a:extLst>
              <a:ext uri="{FF2B5EF4-FFF2-40B4-BE49-F238E27FC236}">
                <a16:creationId xmlns:a16="http://schemas.microsoft.com/office/drawing/2014/main" id="{085D2C11-E3C1-86FA-33D7-761778132E30}"/>
              </a:ext>
            </a:extLst>
          </p:cNvPr>
          <p:cNvGrpSpPr/>
          <p:nvPr/>
        </p:nvGrpSpPr>
        <p:grpSpPr>
          <a:xfrm>
            <a:off x="5852649" y="3100444"/>
            <a:ext cx="1648844" cy="1346369"/>
            <a:chOff x="5852649" y="3100444"/>
            <a:chExt cx="1648844" cy="1346369"/>
          </a:xfrm>
        </p:grpSpPr>
        <p:pic>
          <p:nvPicPr>
            <p:cNvPr id="15" name="ChatGPT">
              <a:extLst>
                <a:ext uri="{FF2B5EF4-FFF2-40B4-BE49-F238E27FC236}">
                  <a16:creationId xmlns:a16="http://schemas.microsoft.com/office/drawing/2014/main" id="{1F0DA76D-C71B-C7AE-D64C-16422D30FA5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rot="440455">
              <a:off x="5852649" y="3800581"/>
              <a:ext cx="1450974" cy="646232"/>
            </a:xfrm>
            <a:prstGeom prst="rect">
              <a:avLst/>
            </a:prstGeom>
          </p:spPr>
        </p:pic>
        <p:cxnSp>
          <p:nvCxnSpPr>
            <p:cNvPr id="16" name="Connector: Curved 15">
              <a:extLst>
                <a:ext uri="{FF2B5EF4-FFF2-40B4-BE49-F238E27FC236}">
                  <a16:creationId xmlns:a16="http://schemas.microsoft.com/office/drawing/2014/main" id="{489E1A45-1570-11E3-BB90-84B49C2C188D}"/>
                </a:ext>
              </a:extLst>
            </p:cNvPr>
            <p:cNvCxnSpPr>
              <a:cxnSpLocks/>
              <a:stCxn id="15" idx="0"/>
            </p:cNvCxnSpPr>
            <p:nvPr/>
          </p:nvCxnSpPr>
          <p:spPr>
            <a:xfrm rot="5400000" flipH="1" flipV="1">
              <a:off x="6709064" y="3010800"/>
              <a:ext cx="702786" cy="882073"/>
            </a:xfrm>
            <a:prstGeom prst="curvedConnector2">
              <a:avLst/>
            </a:prstGeom>
            <a:ln w="381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grpSp>
      <p:grpSp>
        <p:nvGrpSpPr>
          <p:cNvPr id="17" name="Claude2 Group">
            <a:extLst>
              <a:ext uri="{FF2B5EF4-FFF2-40B4-BE49-F238E27FC236}">
                <a16:creationId xmlns:a16="http://schemas.microsoft.com/office/drawing/2014/main" id="{786C4C0C-17E1-0ABE-8D13-604C4A1C6A06}"/>
              </a:ext>
            </a:extLst>
          </p:cNvPr>
          <p:cNvGrpSpPr/>
          <p:nvPr/>
        </p:nvGrpSpPr>
        <p:grpSpPr>
          <a:xfrm>
            <a:off x="9269537" y="3851866"/>
            <a:ext cx="2213868" cy="539220"/>
            <a:chOff x="9269537" y="3851866"/>
            <a:chExt cx="2213868" cy="539220"/>
          </a:xfrm>
        </p:grpSpPr>
        <p:pic>
          <p:nvPicPr>
            <p:cNvPr id="18" name="Claude2">
              <a:extLst>
                <a:ext uri="{FF2B5EF4-FFF2-40B4-BE49-F238E27FC236}">
                  <a16:creationId xmlns:a16="http://schemas.microsoft.com/office/drawing/2014/main" id="{09EC145F-EF00-90DE-B22F-D03F4B4A8FB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10344951" y="3851866"/>
              <a:ext cx="1138454" cy="539220"/>
            </a:xfrm>
            <a:prstGeom prst="rect">
              <a:avLst/>
            </a:prstGeom>
          </p:spPr>
        </p:pic>
        <p:cxnSp>
          <p:nvCxnSpPr>
            <p:cNvPr id="19" name="Connector: Curved 31">
              <a:extLst>
                <a:ext uri="{FF2B5EF4-FFF2-40B4-BE49-F238E27FC236}">
                  <a16:creationId xmlns:a16="http://schemas.microsoft.com/office/drawing/2014/main" id="{07B82BEF-BC09-A7CC-89DE-17D60AB00E9F}"/>
                </a:ext>
              </a:extLst>
            </p:cNvPr>
            <p:cNvCxnSpPr>
              <a:cxnSpLocks/>
              <a:stCxn id="18" idx="1"/>
            </p:cNvCxnSpPr>
            <p:nvPr/>
          </p:nvCxnSpPr>
          <p:spPr>
            <a:xfrm flipH="1">
              <a:off x="9269537" y="4121476"/>
              <a:ext cx="1075414" cy="0"/>
            </a:xfrm>
            <a:prstGeom prst="straightConnector1">
              <a:avLst/>
            </a:prstGeom>
            <a:ln w="381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0" name="25-90 Percent">
            <a:extLst>
              <a:ext uri="{FF2B5EF4-FFF2-40B4-BE49-F238E27FC236}">
                <a16:creationId xmlns:a16="http://schemas.microsoft.com/office/drawing/2014/main" id="{FDA392C3-FC50-002D-4EC5-AAE76DB62E8A}"/>
              </a:ext>
            </a:extLst>
          </p:cNvPr>
          <p:cNvSpPr txBox="1"/>
          <p:nvPr/>
        </p:nvSpPr>
        <p:spPr>
          <a:xfrm>
            <a:off x="5473701" y="495497"/>
            <a:ext cx="7154904" cy="70788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82350"/>
                </a:solidFill>
                <a:effectLst/>
                <a:uLnTx/>
                <a:uFillTx/>
                <a:latin typeface="Calibri" panose="020F0502020204030204" pitchFamily="34" charset="0"/>
                <a:ea typeface="Calibri" panose="020F0502020204030204" pitchFamily="34" charset="0"/>
                <a:cs typeface="Calibri" panose="020F0502020204030204" pitchFamily="34" charset="0"/>
              </a:rPr>
              <a:t>25% to 90% price disruption??</a:t>
            </a:r>
          </a:p>
        </p:txBody>
      </p:sp>
      <p:cxnSp>
        <p:nvCxnSpPr>
          <p:cNvPr id="21" name="Straight Connector 20">
            <a:extLst>
              <a:ext uri="{FF2B5EF4-FFF2-40B4-BE49-F238E27FC236}">
                <a16:creationId xmlns:a16="http://schemas.microsoft.com/office/drawing/2014/main" id="{4D61E964-1A95-C1C5-8F9E-73F209A5E02C}"/>
              </a:ext>
            </a:extLst>
          </p:cNvPr>
          <p:cNvCxnSpPr/>
          <p:nvPr/>
        </p:nvCxnSpPr>
        <p:spPr>
          <a:xfrm>
            <a:off x="7553915" y="3909121"/>
            <a:ext cx="1668404" cy="0"/>
          </a:xfrm>
          <a:prstGeom prst="line">
            <a:avLst/>
          </a:prstGeom>
          <a:ln w="762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22" name="Textbooks">
            <a:extLst>
              <a:ext uri="{FF2B5EF4-FFF2-40B4-BE49-F238E27FC236}">
                <a16:creationId xmlns:a16="http://schemas.microsoft.com/office/drawing/2014/main" id="{D38B9926-983E-9590-65A6-7789EC77F01A}"/>
              </a:ext>
            </a:extLst>
          </p:cNvPr>
          <p:cNvGrpSpPr/>
          <p:nvPr/>
        </p:nvGrpSpPr>
        <p:grpSpPr>
          <a:xfrm rot="21253181">
            <a:off x="449483" y="501346"/>
            <a:ext cx="5117962" cy="3401687"/>
            <a:chOff x="-2014233" y="1135176"/>
            <a:chExt cx="5117962" cy="3401687"/>
          </a:xfrm>
          <a:effectLst>
            <a:glow rad="190500">
              <a:srgbClr val="000000">
                <a:alpha val="80000"/>
              </a:srgbClr>
            </a:glow>
          </a:effectLst>
        </p:grpSpPr>
        <p:pic>
          <p:nvPicPr>
            <p:cNvPr id="23" name="Picture 22" descr="Closeup of hand pointing to line in book">
              <a:extLst>
                <a:ext uri="{FF2B5EF4-FFF2-40B4-BE49-F238E27FC236}">
                  <a16:creationId xmlns:a16="http://schemas.microsoft.com/office/drawing/2014/main" id="{5FB4B3C1-6D1A-538F-8954-A37919CD02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98802" y="1135176"/>
              <a:ext cx="5102531" cy="3401687"/>
            </a:xfrm>
            <a:prstGeom prst="rect">
              <a:avLst/>
            </a:prstGeom>
          </p:spPr>
        </p:pic>
        <p:sp>
          <p:nvSpPr>
            <p:cNvPr id="24" name="TextBox 23">
              <a:extLst>
                <a:ext uri="{FF2B5EF4-FFF2-40B4-BE49-F238E27FC236}">
                  <a16:creationId xmlns:a16="http://schemas.microsoft.com/office/drawing/2014/main" id="{847B7935-AD9C-5A6B-0422-CCEA8559C948}"/>
                </a:ext>
              </a:extLst>
            </p:cNvPr>
            <p:cNvSpPr txBox="1"/>
            <p:nvPr/>
          </p:nvSpPr>
          <p:spPr>
            <a:xfrm>
              <a:off x="-2014233" y="1414005"/>
              <a:ext cx="2912360" cy="555537"/>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TEXTBOOKS</a:t>
              </a:r>
            </a:p>
          </p:txBody>
        </p:sp>
      </p:grpSp>
      <p:grpSp>
        <p:nvGrpSpPr>
          <p:cNvPr id="25" name="Tests">
            <a:extLst>
              <a:ext uri="{FF2B5EF4-FFF2-40B4-BE49-F238E27FC236}">
                <a16:creationId xmlns:a16="http://schemas.microsoft.com/office/drawing/2014/main" id="{051A8243-88CC-08CD-C99A-74E06EB9825E}"/>
              </a:ext>
            </a:extLst>
          </p:cNvPr>
          <p:cNvGrpSpPr/>
          <p:nvPr/>
        </p:nvGrpSpPr>
        <p:grpSpPr>
          <a:xfrm rot="21348786">
            <a:off x="1762534" y="2493461"/>
            <a:ext cx="4537238" cy="3177109"/>
            <a:chOff x="1454270" y="1004881"/>
            <a:chExt cx="4537238" cy="3177109"/>
          </a:xfrm>
          <a:effectLst>
            <a:glow rad="190500">
              <a:srgbClr val="000000">
                <a:alpha val="80000"/>
              </a:srgbClr>
            </a:glow>
          </a:effectLst>
        </p:grpSpPr>
        <p:pic>
          <p:nvPicPr>
            <p:cNvPr id="26" name="Picture 2">
              <a:extLst>
                <a:ext uri="{FF2B5EF4-FFF2-40B4-BE49-F238E27FC236}">
                  <a16:creationId xmlns:a16="http://schemas.microsoft.com/office/drawing/2014/main" id="{783F7E73-08F2-D46A-105B-179EB7F3E2C0}"/>
                </a:ext>
              </a:extLst>
            </p:cNvPr>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rightnessContrast contrast="26000"/>
                      </a14:imgEffect>
                    </a14:imgLayer>
                  </a14:imgProps>
                </a:ext>
                <a:ext uri="{28A0092B-C50C-407E-A947-70E740481C1C}">
                  <a14:useLocalDpi xmlns:a14="http://schemas.microsoft.com/office/drawing/2010/main"/>
                </a:ext>
              </a:extLst>
            </a:blip>
            <a:srcRect/>
            <a:stretch/>
          </p:blipFill>
          <p:spPr bwMode="auto">
            <a:xfrm>
              <a:off x="1454270" y="1004881"/>
              <a:ext cx="4537238" cy="31771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F4F4B9F-8420-7520-79C4-E4650919F8B9}"/>
                </a:ext>
              </a:extLst>
            </p:cNvPr>
            <p:cNvSpPr txBox="1"/>
            <p:nvPr/>
          </p:nvSpPr>
          <p:spPr>
            <a:xfrm>
              <a:off x="1454270" y="3410474"/>
              <a:ext cx="1718061" cy="555537"/>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TESTS</a:t>
              </a:r>
            </a:p>
          </p:txBody>
        </p:sp>
      </p:grpSp>
      <p:grpSp>
        <p:nvGrpSpPr>
          <p:cNvPr id="28" name="Courseware">
            <a:extLst>
              <a:ext uri="{FF2B5EF4-FFF2-40B4-BE49-F238E27FC236}">
                <a16:creationId xmlns:a16="http://schemas.microsoft.com/office/drawing/2014/main" id="{CD3E09DB-9A9B-4539-3E44-59AA2B7993FC}"/>
              </a:ext>
            </a:extLst>
          </p:cNvPr>
          <p:cNvGrpSpPr/>
          <p:nvPr/>
        </p:nvGrpSpPr>
        <p:grpSpPr>
          <a:xfrm rot="237325">
            <a:off x="3867025" y="1449345"/>
            <a:ext cx="4951572" cy="3302196"/>
            <a:chOff x="2642968" y="2773182"/>
            <a:chExt cx="4583928" cy="3057015"/>
          </a:xfrm>
          <a:effectLst>
            <a:glow rad="190500">
              <a:srgbClr val="000000">
                <a:alpha val="80000"/>
              </a:srgbClr>
            </a:glow>
          </a:effectLst>
        </p:grpSpPr>
        <p:pic>
          <p:nvPicPr>
            <p:cNvPr id="29" name="Picture 28">
              <a:extLst>
                <a:ext uri="{FF2B5EF4-FFF2-40B4-BE49-F238E27FC236}">
                  <a16:creationId xmlns:a16="http://schemas.microsoft.com/office/drawing/2014/main" id="{19204079-63DC-DE02-6C0C-A594C9F4C2C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646353" y="2773182"/>
              <a:ext cx="4580543" cy="3057015"/>
            </a:xfrm>
            <a:prstGeom prst="rect">
              <a:avLst/>
            </a:prstGeom>
          </p:spPr>
        </p:pic>
        <p:sp>
          <p:nvSpPr>
            <p:cNvPr id="30" name="TextBox 29">
              <a:extLst>
                <a:ext uri="{FF2B5EF4-FFF2-40B4-BE49-F238E27FC236}">
                  <a16:creationId xmlns:a16="http://schemas.microsoft.com/office/drawing/2014/main" id="{215BBA4C-3B3A-1BBF-FCF3-5B77F38117DD}"/>
                </a:ext>
              </a:extLst>
            </p:cNvPr>
            <p:cNvSpPr txBox="1"/>
            <p:nvPr/>
          </p:nvSpPr>
          <p:spPr>
            <a:xfrm>
              <a:off x="2642968" y="5154058"/>
              <a:ext cx="2902744" cy="514290"/>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COURSEWARE</a:t>
              </a:r>
            </a:p>
          </p:txBody>
        </p:sp>
      </p:grpSp>
      <p:grpSp>
        <p:nvGrpSpPr>
          <p:cNvPr id="31" name="Digital Media">
            <a:extLst>
              <a:ext uri="{FF2B5EF4-FFF2-40B4-BE49-F238E27FC236}">
                <a16:creationId xmlns:a16="http://schemas.microsoft.com/office/drawing/2014/main" id="{340E8067-5E79-54C2-B99D-21C56D76AB0E}"/>
              </a:ext>
            </a:extLst>
          </p:cNvPr>
          <p:cNvGrpSpPr/>
          <p:nvPr/>
        </p:nvGrpSpPr>
        <p:grpSpPr>
          <a:xfrm rot="553623">
            <a:off x="6981846" y="2914071"/>
            <a:ext cx="4783738" cy="3245583"/>
            <a:chOff x="9587041" y="408124"/>
            <a:chExt cx="4783738" cy="3245583"/>
          </a:xfrm>
        </p:grpSpPr>
        <p:pic>
          <p:nvPicPr>
            <p:cNvPr id="32" name="Picture 31">
              <a:extLst>
                <a:ext uri="{FF2B5EF4-FFF2-40B4-BE49-F238E27FC236}">
                  <a16:creationId xmlns:a16="http://schemas.microsoft.com/office/drawing/2014/main" id="{C5152450-12AD-27E2-D4A4-6F899EFA55F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587041" y="408124"/>
              <a:ext cx="4783738" cy="3245583"/>
            </a:xfrm>
            <a:prstGeom prst="rect">
              <a:avLst/>
            </a:prstGeom>
            <a:effectLst>
              <a:glow rad="190500">
                <a:srgbClr val="000000">
                  <a:alpha val="80000"/>
                </a:srgbClr>
              </a:glow>
            </a:effectLst>
          </p:spPr>
        </p:pic>
        <p:sp>
          <p:nvSpPr>
            <p:cNvPr id="33" name="TextBox 32">
              <a:extLst>
                <a:ext uri="{FF2B5EF4-FFF2-40B4-BE49-F238E27FC236}">
                  <a16:creationId xmlns:a16="http://schemas.microsoft.com/office/drawing/2014/main" id="{2FBE87AB-34AB-2E29-87B1-34AD6661AD3D}"/>
                </a:ext>
              </a:extLst>
            </p:cNvPr>
            <p:cNvSpPr txBox="1"/>
            <p:nvPr/>
          </p:nvSpPr>
          <p:spPr>
            <a:xfrm>
              <a:off x="9591460" y="2795049"/>
              <a:ext cx="3284682" cy="555537"/>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DIGITAL MEDIA</a:t>
              </a:r>
            </a:p>
          </p:txBody>
        </p:sp>
      </p:grpSp>
    </p:spTree>
    <p:extLst>
      <p:ext uri="{BB962C8B-B14F-4D97-AF65-F5344CB8AC3E}">
        <p14:creationId xmlns:p14="http://schemas.microsoft.com/office/powerpoint/2010/main" val="1146530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0" presetClass="entr" presetSubtype="0" fill="hold" nodeType="withEffect">
                                      <p:stCondLst>
                                        <p:cond delay="2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childTnLst>
                              </p:cTn>
                            </p:par>
                            <p:par>
                              <p:cTn id="33" fill="hold">
                                <p:stCondLst>
                                  <p:cond delay="750"/>
                                </p:stCondLst>
                                <p:childTnLst>
                                  <p:par>
                                    <p:cTn id="34" presetID="2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25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250"/>
                                            <p:tgtEl>
                                              <p:spTgt spid="12"/>
                                            </p:tgtEl>
                                          </p:cBhvr>
                                        </p:animEffect>
                                      </p:childTnLst>
                                    </p:cTn>
                                  </p:par>
                                  <p:par>
                                    <p:cTn id="42" presetID="10" presetClass="entr" presetSubtype="0" fill="hold" nodeType="withEffect">
                                      <p:stCondLst>
                                        <p:cond delay="15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
                                            <p:tgtEl>
                                              <p:spTgt spid="21"/>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right)">
                                          <p:cBhvr>
                                            <p:cTn id="48" dur="25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14:presetBounceEnd="50000">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14:bounceEnd="50000">
                                          <p:cBhvr additive="base">
                                            <p:cTn id="59"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nodeType="afterEffect" p14:presetBounceEnd="50000">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14:bounceEnd="50000">
                                          <p:cBhvr additive="base">
                                            <p:cTn id="64"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nodeType="afterEffect" p14:presetBounceEnd="50000">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14:bounceEnd="50000">
                                          <p:cBhvr additive="base">
                                            <p:cTn id="69"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par>
                              <p:cTn id="71" fill="hold">
                                <p:stCondLst>
                                  <p:cond delay="1500"/>
                                </p:stCondLst>
                                <p:childTnLst>
                                  <p:par>
                                    <p:cTn id="72" presetID="2" presetClass="entr" presetSubtype="4" fill="hold" nodeType="afterEffect" p14:presetBounceEnd="50000">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14:bounceEnd="50000">
                                          <p:cBhvr additive="base">
                                            <p:cTn id="74"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animBg="1"/>
          <p:bldP spid="11" grpId="0"/>
          <p:bldP spid="12" grpId="0" animBg="1"/>
          <p:bldP spid="13" grpId="0"/>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0" presetClass="entr" presetSubtype="0" fill="hold" nodeType="withEffect">
                                      <p:stCondLst>
                                        <p:cond delay="2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childTnLst>
                              </p:cTn>
                            </p:par>
                            <p:par>
                              <p:cTn id="33" fill="hold">
                                <p:stCondLst>
                                  <p:cond delay="750"/>
                                </p:stCondLst>
                                <p:childTnLst>
                                  <p:par>
                                    <p:cTn id="34" presetID="2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25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250"/>
                                            <p:tgtEl>
                                              <p:spTgt spid="12"/>
                                            </p:tgtEl>
                                          </p:cBhvr>
                                        </p:animEffect>
                                      </p:childTnLst>
                                    </p:cTn>
                                  </p:par>
                                  <p:par>
                                    <p:cTn id="42" presetID="10" presetClass="entr" presetSubtype="0" fill="hold" nodeType="withEffect">
                                      <p:stCondLst>
                                        <p:cond delay="15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
                                            <p:tgtEl>
                                              <p:spTgt spid="21"/>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right)">
                                          <p:cBhvr>
                                            <p:cTn id="48" dur="25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par>
                              <p:cTn id="71" fill="hold">
                                <p:stCondLst>
                                  <p:cond delay="1500"/>
                                </p:stCondLst>
                                <p:childTnLst>
                                  <p:par>
                                    <p:cTn id="72" presetID="2" presetClass="entr" presetSubtype="4" fill="hold" nodeType="after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additive="base">
                                            <p:cTn id="74" dur="500" fill="hold"/>
                                            <p:tgtEl>
                                              <p:spTgt spid="31"/>
                                            </p:tgtEl>
                                            <p:attrNameLst>
                                              <p:attrName>ppt_x</p:attrName>
                                            </p:attrNameLst>
                                          </p:cBhvr>
                                          <p:tavLst>
                                            <p:tav tm="0">
                                              <p:val>
                                                <p:strVal val="#ppt_x"/>
                                              </p:val>
                                            </p:tav>
                                            <p:tav tm="100000">
                                              <p:val>
                                                <p:strVal val="#ppt_x"/>
                                              </p:val>
                                            </p:tav>
                                          </p:tavLst>
                                        </p:anim>
                                        <p:anim calcmode="lin" valueType="num">
                                          <p:cBhvr additive="base">
                                            <p:cTn id="7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animBg="1"/>
          <p:bldP spid="11" grpId="0"/>
          <p:bldP spid="12" grpId="0" animBg="1"/>
          <p:bldP spid="13" grpId="0"/>
          <p:bldP spid="20" grpId="0" animBg="1"/>
        </p:bld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F13D-397A-4966-CFD4-A5C533C94107}"/>
              </a:ext>
            </a:extLst>
          </p:cNvPr>
          <p:cNvSpPr>
            <a:spLocks noGrp="1"/>
          </p:cNvSpPr>
          <p:nvPr>
            <p:ph type="title"/>
          </p:nvPr>
        </p:nvSpPr>
        <p:spPr/>
        <p:txBody>
          <a:bodyPr/>
          <a:lstStyle/>
          <a:p>
            <a:pPr algn="l"/>
            <a:r>
              <a:rPr lang="en-US" dirty="0"/>
              <a:t>Is AI creative?</a:t>
            </a:r>
          </a:p>
        </p:txBody>
      </p:sp>
      <p:sp>
        <p:nvSpPr>
          <p:cNvPr id="36" name="25-90 Percent">
            <a:extLst>
              <a:ext uri="{FF2B5EF4-FFF2-40B4-BE49-F238E27FC236}">
                <a16:creationId xmlns:a16="http://schemas.microsoft.com/office/drawing/2014/main" id="{0C029700-5031-E3C1-6D1C-4EDE6A11B01D}"/>
              </a:ext>
            </a:extLst>
          </p:cNvPr>
          <p:cNvSpPr txBox="1"/>
          <p:nvPr/>
        </p:nvSpPr>
        <p:spPr>
          <a:xfrm>
            <a:off x="5473701" y="495497"/>
            <a:ext cx="7154904" cy="70788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25% to 90% price disruption??</a:t>
            </a:r>
          </a:p>
        </p:txBody>
      </p:sp>
      <p:grpSp>
        <p:nvGrpSpPr>
          <p:cNvPr id="5125" name="Textbooks">
            <a:extLst>
              <a:ext uri="{FF2B5EF4-FFF2-40B4-BE49-F238E27FC236}">
                <a16:creationId xmlns:a16="http://schemas.microsoft.com/office/drawing/2014/main" id="{73DF573A-7E5B-1A1C-D7F6-5C6473980C8B}"/>
              </a:ext>
            </a:extLst>
          </p:cNvPr>
          <p:cNvGrpSpPr/>
          <p:nvPr/>
        </p:nvGrpSpPr>
        <p:grpSpPr>
          <a:xfrm rot="21253181">
            <a:off x="449483" y="501346"/>
            <a:ext cx="5117962" cy="3401687"/>
            <a:chOff x="-2014233" y="1135176"/>
            <a:chExt cx="5117962" cy="3401687"/>
          </a:xfrm>
          <a:effectLst>
            <a:glow rad="190500">
              <a:srgbClr val="000000">
                <a:alpha val="80000"/>
              </a:srgbClr>
            </a:glow>
          </a:effectLst>
        </p:grpSpPr>
        <p:pic>
          <p:nvPicPr>
            <p:cNvPr id="62" name="Picture 61" descr="Closeup of hand pointing to line in book">
              <a:extLst>
                <a:ext uri="{FF2B5EF4-FFF2-40B4-BE49-F238E27FC236}">
                  <a16:creationId xmlns:a16="http://schemas.microsoft.com/office/drawing/2014/main" id="{31853D9F-1D9E-A0FD-024E-BDD617C4A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8802" y="1135176"/>
              <a:ext cx="5102531" cy="3401687"/>
            </a:xfrm>
            <a:prstGeom prst="rect">
              <a:avLst/>
            </a:prstGeom>
          </p:spPr>
        </p:pic>
        <p:sp>
          <p:nvSpPr>
            <p:cNvPr id="5124" name="TextBox 5123">
              <a:extLst>
                <a:ext uri="{FF2B5EF4-FFF2-40B4-BE49-F238E27FC236}">
                  <a16:creationId xmlns:a16="http://schemas.microsoft.com/office/drawing/2014/main" id="{C4750012-588F-159F-2B10-C69CE5F4E33C}"/>
                </a:ext>
              </a:extLst>
            </p:cNvPr>
            <p:cNvSpPr txBox="1"/>
            <p:nvPr/>
          </p:nvSpPr>
          <p:spPr>
            <a:xfrm>
              <a:off x="-2014233" y="1414005"/>
              <a:ext cx="2912360" cy="555537"/>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TEXTBOOKS</a:t>
              </a:r>
            </a:p>
          </p:txBody>
        </p:sp>
      </p:grpSp>
      <p:grpSp>
        <p:nvGrpSpPr>
          <p:cNvPr id="5120" name="Tests">
            <a:extLst>
              <a:ext uri="{FF2B5EF4-FFF2-40B4-BE49-F238E27FC236}">
                <a16:creationId xmlns:a16="http://schemas.microsoft.com/office/drawing/2014/main" id="{83EE7ACC-451D-5C0B-4259-F380E64F5139}"/>
              </a:ext>
            </a:extLst>
          </p:cNvPr>
          <p:cNvGrpSpPr/>
          <p:nvPr/>
        </p:nvGrpSpPr>
        <p:grpSpPr>
          <a:xfrm rot="21348786">
            <a:off x="1762534" y="2493461"/>
            <a:ext cx="4537238" cy="3177109"/>
            <a:chOff x="1454270" y="1004881"/>
            <a:chExt cx="4537238" cy="3177109"/>
          </a:xfrm>
          <a:effectLst>
            <a:glow rad="190500">
              <a:srgbClr val="000000">
                <a:alpha val="80000"/>
              </a:srgbClr>
            </a:glow>
          </a:effectLst>
        </p:grpSpPr>
        <p:pic>
          <p:nvPicPr>
            <p:cNvPr id="5122" name="Picture 2">
              <a:extLst>
                <a:ext uri="{FF2B5EF4-FFF2-40B4-BE49-F238E27FC236}">
                  <a16:creationId xmlns:a16="http://schemas.microsoft.com/office/drawing/2014/main" id="{D25935DF-2497-C9B7-F16D-D116CCD77D45}"/>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26000"/>
                      </a14:imgEffect>
                    </a14:imgLayer>
                  </a14:imgProps>
                </a:ext>
                <a:ext uri="{28A0092B-C50C-407E-A947-70E740481C1C}">
                  <a14:useLocalDpi xmlns:a14="http://schemas.microsoft.com/office/drawing/2010/main"/>
                </a:ext>
              </a:extLst>
            </a:blip>
            <a:srcRect/>
            <a:stretch/>
          </p:blipFill>
          <p:spPr bwMode="auto">
            <a:xfrm>
              <a:off x="1454270" y="1004881"/>
              <a:ext cx="4537238" cy="317710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FE1F8337-B04C-EC4F-E0F9-911F379D0AC7}"/>
                </a:ext>
              </a:extLst>
            </p:cNvPr>
            <p:cNvSpPr txBox="1"/>
            <p:nvPr/>
          </p:nvSpPr>
          <p:spPr>
            <a:xfrm>
              <a:off x="1454270" y="3410474"/>
              <a:ext cx="1718061" cy="555537"/>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TESTS</a:t>
              </a:r>
            </a:p>
          </p:txBody>
        </p:sp>
      </p:grpSp>
      <p:grpSp>
        <p:nvGrpSpPr>
          <p:cNvPr id="5123" name="Courseware">
            <a:extLst>
              <a:ext uri="{FF2B5EF4-FFF2-40B4-BE49-F238E27FC236}">
                <a16:creationId xmlns:a16="http://schemas.microsoft.com/office/drawing/2014/main" id="{8DAA9057-6232-CC9D-C544-F960BFE1CB3C}"/>
              </a:ext>
            </a:extLst>
          </p:cNvPr>
          <p:cNvGrpSpPr/>
          <p:nvPr/>
        </p:nvGrpSpPr>
        <p:grpSpPr>
          <a:xfrm rot="237325">
            <a:off x="3867025" y="1449345"/>
            <a:ext cx="4951572" cy="3302196"/>
            <a:chOff x="2642968" y="2773182"/>
            <a:chExt cx="4583928" cy="3057015"/>
          </a:xfrm>
          <a:effectLst>
            <a:glow rad="190500">
              <a:srgbClr val="000000">
                <a:alpha val="80000"/>
              </a:srgbClr>
            </a:glow>
          </a:effectLst>
        </p:grpSpPr>
        <p:pic>
          <p:nvPicPr>
            <p:cNvPr id="58" name="Picture 57">
              <a:extLst>
                <a:ext uri="{FF2B5EF4-FFF2-40B4-BE49-F238E27FC236}">
                  <a16:creationId xmlns:a16="http://schemas.microsoft.com/office/drawing/2014/main" id="{E08E1251-EF3F-C4EB-01F5-D8780993C9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46353" y="2773182"/>
              <a:ext cx="4580543" cy="3057015"/>
            </a:xfrm>
            <a:prstGeom prst="rect">
              <a:avLst/>
            </a:prstGeom>
          </p:spPr>
        </p:pic>
        <p:sp>
          <p:nvSpPr>
            <p:cNvPr id="5121" name="TextBox 5120">
              <a:extLst>
                <a:ext uri="{FF2B5EF4-FFF2-40B4-BE49-F238E27FC236}">
                  <a16:creationId xmlns:a16="http://schemas.microsoft.com/office/drawing/2014/main" id="{4796A615-4FD7-D7E3-1208-A6F3A31AB0FB}"/>
                </a:ext>
              </a:extLst>
            </p:cNvPr>
            <p:cNvSpPr txBox="1"/>
            <p:nvPr/>
          </p:nvSpPr>
          <p:spPr>
            <a:xfrm>
              <a:off x="2642968" y="5133434"/>
              <a:ext cx="2902744" cy="555537"/>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COURSEWARE</a:t>
              </a:r>
            </a:p>
          </p:txBody>
        </p:sp>
      </p:grpSp>
      <p:grpSp>
        <p:nvGrpSpPr>
          <p:cNvPr id="5128" name="Digital Media">
            <a:extLst>
              <a:ext uri="{FF2B5EF4-FFF2-40B4-BE49-F238E27FC236}">
                <a16:creationId xmlns:a16="http://schemas.microsoft.com/office/drawing/2014/main" id="{2475F48C-842D-7C87-3522-60BBBCF8A4FF}"/>
              </a:ext>
            </a:extLst>
          </p:cNvPr>
          <p:cNvGrpSpPr/>
          <p:nvPr/>
        </p:nvGrpSpPr>
        <p:grpSpPr>
          <a:xfrm rot="553623">
            <a:off x="6981846" y="2914071"/>
            <a:ext cx="4783738" cy="3245583"/>
            <a:chOff x="9587041" y="408124"/>
            <a:chExt cx="4783738" cy="3245583"/>
          </a:xfrm>
        </p:grpSpPr>
        <p:pic>
          <p:nvPicPr>
            <p:cNvPr id="54" name="Picture 53">
              <a:extLst>
                <a:ext uri="{FF2B5EF4-FFF2-40B4-BE49-F238E27FC236}">
                  <a16:creationId xmlns:a16="http://schemas.microsoft.com/office/drawing/2014/main" id="{B0FBE9FD-D3BC-BD13-8F8A-AACDB52E21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87041" y="408124"/>
              <a:ext cx="4783738" cy="3245583"/>
            </a:xfrm>
            <a:prstGeom prst="rect">
              <a:avLst/>
            </a:prstGeom>
            <a:effectLst>
              <a:glow rad="190500">
                <a:srgbClr val="000000">
                  <a:alpha val="80000"/>
                </a:srgbClr>
              </a:glow>
            </a:effectLst>
          </p:spPr>
        </p:pic>
        <p:sp>
          <p:nvSpPr>
            <p:cNvPr id="5127" name="TextBox 5126">
              <a:extLst>
                <a:ext uri="{FF2B5EF4-FFF2-40B4-BE49-F238E27FC236}">
                  <a16:creationId xmlns:a16="http://schemas.microsoft.com/office/drawing/2014/main" id="{C1239AE9-60F1-169F-C450-A38602247B9E}"/>
                </a:ext>
              </a:extLst>
            </p:cNvPr>
            <p:cNvSpPr txBox="1"/>
            <p:nvPr/>
          </p:nvSpPr>
          <p:spPr>
            <a:xfrm>
              <a:off x="9591460" y="2795049"/>
              <a:ext cx="3284682" cy="555537"/>
            </a:xfrm>
            <a:prstGeom prst="rect">
              <a:avLst/>
            </a:prstGeom>
            <a:solidFill>
              <a:srgbClr val="000000">
                <a:alpha val="80000"/>
              </a:srgbClr>
            </a:solidFill>
            <a:ln>
              <a:noFill/>
            </a:ln>
            <a:effectLst/>
          </p:spPr>
          <p:txBody>
            <a:bodyPr wrap="square" lIns="91440" tIns="45720" rIns="182880" bIns="45720" rtlCol="0">
              <a:sp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DIGITAL MEDIA</a:t>
              </a:r>
            </a:p>
          </p:txBody>
        </p:sp>
      </p:grpSp>
      <p:pic>
        <p:nvPicPr>
          <p:cNvPr id="9" name="Pink Brick">
            <a:extLst>
              <a:ext uri="{FF2B5EF4-FFF2-40B4-BE49-F238E27FC236}">
                <a16:creationId xmlns:a16="http://schemas.microsoft.com/office/drawing/2014/main" id="{852FF4B9-D1AB-6041-D2E0-0E0CD9C8F8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6444" y="5863368"/>
            <a:ext cx="1399476" cy="1317635"/>
          </a:xfrm>
          <a:prstGeom prst="rect">
            <a:avLst/>
          </a:prstGeom>
        </p:spPr>
      </p:pic>
      <p:pic>
        <p:nvPicPr>
          <p:cNvPr id="18" name="Blue Brick">
            <a:extLst>
              <a:ext uri="{FF2B5EF4-FFF2-40B4-BE49-F238E27FC236}">
                <a16:creationId xmlns:a16="http://schemas.microsoft.com/office/drawing/2014/main" id="{CCF5FB68-A0EA-EC2C-6FCB-2DC6083DD5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2912" y="5863368"/>
            <a:ext cx="1399475" cy="1317635"/>
          </a:xfrm>
          <a:prstGeom prst="rect">
            <a:avLst/>
          </a:prstGeom>
        </p:spPr>
      </p:pic>
      <p:pic>
        <p:nvPicPr>
          <p:cNvPr id="19" name="Pink Brick">
            <a:extLst>
              <a:ext uri="{FF2B5EF4-FFF2-40B4-BE49-F238E27FC236}">
                <a16:creationId xmlns:a16="http://schemas.microsoft.com/office/drawing/2014/main" id="{70723EF8-9A55-0AFD-BF76-A7EC73A7E9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396766" y="5863368"/>
            <a:ext cx="1399475" cy="1317635"/>
          </a:xfrm>
          <a:prstGeom prst="rect">
            <a:avLst/>
          </a:prstGeom>
        </p:spPr>
      </p:pic>
      <p:pic>
        <p:nvPicPr>
          <p:cNvPr id="26" name="Blue Brick">
            <a:extLst>
              <a:ext uri="{FF2B5EF4-FFF2-40B4-BE49-F238E27FC236}">
                <a16:creationId xmlns:a16="http://schemas.microsoft.com/office/drawing/2014/main" id="{926819C6-5278-C89A-AD12-18F07E7D1D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96123" y="5863368"/>
            <a:ext cx="1399476" cy="1317635"/>
          </a:xfrm>
          <a:prstGeom prst="rect">
            <a:avLst/>
          </a:prstGeom>
        </p:spPr>
      </p:pic>
      <p:pic>
        <p:nvPicPr>
          <p:cNvPr id="27" name="Green Brick">
            <a:extLst>
              <a:ext uri="{FF2B5EF4-FFF2-40B4-BE49-F238E27FC236}">
                <a16:creationId xmlns:a16="http://schemas.microsoft.com/office/drawing/2014/main" id="{F11976CF-2BD5-4E78-F02C-A847954F475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5745802" y="5863368"/>
            <a:ext cx="1399475" cy="1317635"/>
          </a:xfrm>
          <a:prstGeom prst="rect">
            <a:avLst/>
          </a:prstGeom>
        </p:spPr>
      </p:pic>
      <p:pic>
        <p:nvPicPr>
          <p:cNvPr id="34" name="Pink Brick">
            <a:extLst>
              <a:ext uri="{FF2B5EF4-FFF2-40B4-BE49-F238E27FC236}">
                <a16:creationId xmlns:a16="http://schemas.microsoft.com/office/drawing/2014/main" id="{7EFB9AFE-224F-8DF6-69AB-038A940132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4836" y="5863368"/>
            <a:ext cx="1399476" cy="1317635"/>
          </a:xfrm>
          <a:prstGeom prst="rect">
            <a:avLst/>
          </a:prstGeom>
        </p:spPr>
      </p:pic>
      <p:pic>
        <p:nvPicPr>
          <p:cNvPr id="35" name="Green Brick">
            <a:extLst>
              <a:ext uri="{FF2B5EF4-FFF2-40B4-BE49-F238E27FC236}">
                <a16:creationId xmlns:a16="http://schemas.microsoft.com/office/drawing/2014/main" id="{D188867C-06EC-6A3B-D08D-7B2FE1F42B6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645158" y="5863368"/>
            <a:ext cx="1399475" cy="1317635"/>
          </a:xfrm>
          <a:prstGeom prst="rect">
            <a:avLst/>
          </a:prstGeom>
        </p:spPr>
      </p:pic>
      <p:pic>
        <p:nvPicPr>
          <p:cNvPr id="37" name="Pink Brick">
            <a:extLst>
              <a:ext uri="{FF2B5EF4-FFF2-40B4-BE49-F238E27FC236}">
                <a16:creationId xmlns:a16="http://schemas.microsoft.com/office/drawing/2014/main" id="{7B0FB93C-73B3-7CD7-1C06-E79F1ACBBC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195480" y="5863368"/>
            <a:ext cx="1399475" cy="1317635"/>
          </a:xfrm>
          <a:prstGeom prst="rect">
            <a:avLst/>
          </a:prstGeom>
        </p:spPr>
      </p:pic>
      <p:pic>
        <p:nvPicPr>
          <p:cNvPr id="48" name="Pink Brick">
            <a:extLst>
              <a:ext uri="{FF2B5EF4-FFF2-40B4-BE49-F238E27FC236}">
                <a16:creationId xmlns:a16="http://schemas.microsoft.com/office/drawing/2014/main" id="{C035AB40-6B16-2FE1-0BA1-DD802E1549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544518" y="5863368"/>
            <a:ext cx="1399475" cy="1317635"/>
          </a:xfrm>
          <a:prstGeom prst="rect">
            <a:avLst/>
          </a:prstGeom>
        </p:spPr>
      </p:pic>
      <p:pic>
        <p:nvPicPr>
          <p:cNvPr id="3" name="Blue Brick">
            <a:extLst>
              <a:ext uri="{FF2B5EF4-FFF2-40B4-BE49-F238E27FC236}">
                <a16:creationId xmlns:a16="http://schemas.microsoft.com/office/drawing/2014/main" id="{7F27EEB9-A967-1D21-D89F-5C32E6EAFF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82249" y="3959756"/>
            <a:ext cx="1399476" cy="1317635"/>
          </a:xfrm>
          <a:prstGeom prst="rect">
            <a:avLst/>
          </a:prstGeom>
        </p:spPr>
      </p:pic>
      <p:pic>
        <p:nvPicPr>
          <p:cNvPr id="8" name="Blue Brick">
            <a:extLst>
              <a:ext uri="{FF2B5EF4-FFF2-40B4-BE49-F238E27FC236}">
                <a16:creationId xmlns:a16="http://schemas.microsoft.com/office/drawing/2014/main" id="{EC9AB66A-B986-F52B-E12C-03C4DEBEA9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5880" y="4927337"/>
            <a:ext cx="1399476" cy="1317635"/>
          </a:xfrm>
          <a:prstGeom prst="rect">
            <a:avLst/>
          </a:prstGeom>
        </p:spPr>
      </p:pic>
      <p:pic>
        <p:nvPicPr>
          <p:cNvPr id="10" name="Yellow Brick">
            <a:extLst>
              <a:ext uri="{FF2B5EF4-FFF2-40B4-BE49-F238E27FC236}">
                <a16:creationId xmlns:a16="http://schemas.microsoft.com/office/drawing/2014/main" id="{A287611C-C779-7224-9478-2C2E867D820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431121" y="4927337"/>
            <a:ext cx="1399475" cy="1317635"/>
          </a:xfrm>
          <a:prstGeom prst="rect">
            <a:avLst/>
          </a:prstGeom>
        </p:spPr>
      </p:pic>
      <p:pic>
        <p:nvPicPr>
          <p:cNvPr id="14" name="Green Brick">
            <a:extLst>
              <a:ext uri="{FF2B5EF4-FFF2-40B4-BE49-F238E27FC236}">
                <a16:creationId xmlns:a16="http://schemas.microsoft.com/office/drawing/2014/main" id="{304DA0AC-AAAE-C700-1C1B-98CD1D0A33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092191" y="4927337"/>
            <a:ext cx="1399475" cy="1317635"/>
          </a:xfrm>
          <a:prstGeom prst="rect">
            <a:avLst/>
          </a:prstGeom>
        </p:spPr>
      </p:pic>
      <p:pic>
        <p:nvPicPr>
          <p:cNvPr id="16" name="Violet Brick">
            <a:extLst>
              <a:ext uri="{FF2B5EF4-FFF2-40B4-BE49-F238E27FC236}">
                <a16:creationId xmlns:a16="http://schemas.microsoft.com/office/drawing/2014/main" id="{C0A62FD8-40A1-08F1-7B99-0B03D43F4C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38501" y="4927337"/>
            <a:ext cx="1399475" cy="1317635"/>
          </a:xfrm>
          <a:prstGeom prst="rect">
            <a:avLst/>
          </a:prstGeom>
        </p:spPr>
      </p:pic>
      <p:pic>
        <p:nvPicPr>
          <p:cNvPr id="23" name="Pink Brick">
            <a:extLst>
              <a:ext uri="{FF2B5EF4-FFF2-40B4-BE49-F238E27FC236}">
                <a16:creationId xmlns:a16="http://schemas.microsoft.com/office/drawing/2014/main" id="{2584FC3E-6D84-3802-46C0-56627238D6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0431" y="4927337"/>
            <a:ext cx="1399476" cy="1317635"/>
          </a:xfrm>
          <a:prstGeom prst="rect">
            <a:avLst/>
          </a:prstGeom>
        </p:spPr>
      </p:pic>
      <p:pic>
        <p:nvPicPr>
          <p:cNvPr id="24" name="Pink Brick">
            <a:extLst>
              <a:ext uri="{FF2B5EF4-FFF2-40B4-BE49-F238E27FC236}">
                <a16:creationId xmlns:a16="http://schemas.microsoft.com/office/drawing/2014/main" id="{2AAD51FA-5768-0242-B726-A5EA04FA78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984811" y="4927337"/>
            <a:ext cx="1399475" cy="1317635"/>
          </a:xfrm>
          <a:prstGeom prst="rect">
            <a:avLst/>
          </a:prstGeom>
        </p:spPr>
      </p:pic>
      <p:pic>
        <p:nvPicPr>
          <p:cNvPr id="30" name="Pink Brick">
            <a:extLst>
              <a:ext uri="{FF2B5EF4-FFF2-40B4-BE49-F238E27FC236}">
                <a16:creationId xmlns:a16="http://schemas.microsoft.com/office/drawing/2014/main" id="{0AC7E2E2-182B-73B9-0352-88968F50B0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77431" y="4927337"/>
            <a:ext cx="1399476" cy="1317635"/>
          </a:xfrm>
          <a:prstGeom prst="rect">
            <a:avLst/>
          </a:prstGeom>
        </p:spPr>
      </p:pic>
      <p:pic>
        <p:nvPicPr>
          <p:cNvPr id="31" name="Violet Brick">
            <a:extLst>
              <a:ext uri="{FF2B5EF4-FFF2-40B4-BE49-F238E27FC236}">
                <a16:creationId xmlns:a16="http://schemas.microsoft.com/office/drawing/2014/main" id="{0920A554-91AD-A372-8A04-BFE885827F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23070" y="3959756"/>
            <a:ext cx="1399475" cy="1317635"/>
          </a:xfrm>
          <a:prstGeom prst="rect">
            <a:avLst/>
          </a:prstGeom>
        </p:spPr>
      </p:pic>
      <p:pic>
        <p:nvPicPr>
          <p:cNvPr id="33" name="Blue Brick">
            <a:extLst>
              <a:ext uri="{FF2B5EF4-FFF2-40B4-BE49-F238E27FC236}">
                <a16:creationId xmlns:a16="http://schemas.microsoft.com/office/drawing/2014/main" id="{E39C0E56-CEF8-C6B2-D566-7AD53FEC4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3742" y="4927337"/>
            <a:ext cx="1399476" cy="1317635"/>
          </a:xfrm>
          <a:prstGeom prst="rect">
            <a:avLst/>
          </a:prstGeom>
        </p:spPr>
      </p:pic>
      <p:pic>
        <p:nvPicPr>
          <p:cNvPr id="40" name="Blue Brick">
            <a:extLst>
              <a:ext uri="{FF2B5EF4-FFF2-40B4-BE49-F238E27FC236}">
                <a16:creationId xmlns:a16="http://schemas.microsoft.com/office/drawing/2014/main" id="{C8919941-D62A-A568-7EF9-0A54064077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729190" y="3959756"/>
            <a:ext cx="1399475" cy="1317635"/>
          </a:xfrm>
          <a:prstGeom prst="rect">
            <a:avLst/>
          </a:prstGeom>
        </p:spPr>
      </p:pic>
      <p:pic>
        <p:nvPicPr>
          <p:cNvPr id="41" name="Pink Brick">
            <a:extLst>
              <a:ext uri="{FF2B5EF4-FFF2-40B4-BE49-F238E27FC236}">
                <a16:creationId xmlns:a16="http://schemas.microsoft.com/office/drawing/2014/main" id="{78614FB3-13BD-06B3-75A9-CB9839309C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176130" y="3959756"/>
            <a:ext cx="1399475" cy="1317635"/>
          </a:xfrm>
          <a:prstGeom prst="rect">
            <a:avLst/>
          </a:prstGeom>
        </p:spPr>
      </p:pic>
      <p:pic>
        <p:nvPicPr>
          <p:cNvPr id="42" name="Pink Brick">
            <a:extLst>
              <a:ext uri="{FF2B5EF4-FFF2-40B4-BE49-F238E27FC236}">
                <a16:creationId xmlns:a16="http://schemas.microsoft.com/office/drawing/2014/main" id="{7F1DB84E-8D0E-40AB-B5A4-9D39ACAA85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70010" y="3959756"/>
            <a:ext cx="1399476" cy="1317635"/>
          </a:xfrm>
          <a:prstGeom prst="rect">
            <a:avLst/>
          </a:prstGeom>
        </p:spPr>
      </p:pic>
      <p:pic>
        <p:nvPicPr>
          <p:cNvPr id="43" name="Blue Brick">
            <a:extLst>
              <a:ext uri="{FF2B5EF4-FFF2-40B4-BE49-F238E27FC236}">
                <a16:creationId xmlns:a16="http://schemas.microsoft.com/office/drawing/2014/main" id="{898F85C9-6F61-1AC6-AFFE-2532460E23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16954" y="3959756"/>
            <a:ext cx="1399476" cy="1317635"/>
          </a:xfrm>
          <a:prstGeom prst="rect">
            <a:avLst/>
          </a:prstGeom>
        </p:spPr>
      </p:pic>
      <p:pic>
        <p:nvPicPr>
          <p:cNvPr id="44" name="Green Brick">
            <a:extLst>
              <a:ext uri="{FF2B5EF4-FFF2-40B4-BE49-F238E27FC236}">
                <a16:creationId xmlns:a16="http://schemas.microsoft.com/office/drawing/2014/main" id="{F5689807-D872-4235-D8CB-C97F00FF2A8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770054" y="4927337"/>
            <a:ext cx="1399475" cy="1317635"/>
          </a:xfrm>
          <a:prstGeom prst="rect">
            <a:avLst/>
          </a:prstGeom>
        </p:spPr>
      </p:pic>
      <p:pic>
        <p:nvPicPr>
          <p:cNvPr id="45" name="Pink Brick">
            <a:extLst>
              <a:ext uri="{FF2B5EF4-FFF2-40B4-BE49-F238E27FC236}">
                <a16:creationId xmlns:a16="http://schemas.microsoft.com/office/drawing/2014/main" id="{EAD94EFE-029D-88E6-2BF8-B1DFE687E8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35308" y="3959756"/>
            <a:ext cx="1399476" cy="1317635"/>
          </a:xfrm>
          <a:prstGeom prst="rect">
            <a:avLst/>
          </a:prstGeom>
        </p:spPr>
      </p:pic>
      <p:pic>
        <p:nvPicPr>
          <p:cNvPr id="46" name="Green Brick">
            <a:extLst>
              <a:ext uri="{FF2B5EF4-FFF2-40B4-BE49-F238E27FC236}">
                <a16:creationId xmlns:a16="http://schemas.microsoft.com/office/drawing/2014/main" id="{364DA885-C42A-EB6A-B79B-7E2736141A9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388368" y="3959756"/>
            <a:ext cx="1399475" cy="1317635"/>
          </a:xfrm>
          <a:prstGeom prst="rect">
            <a:avLst/>
          </a:prstGeom>
        </p:spPr>
      </p:pic>
      <p:pic>
        <p:nvPicPr>
          <p:cNvPr id="47" name="Pink Brick">
            <a:extLst>
              <a:ext uri="{FF2B5EF4-FFF2-40B4-BE49-F238E27FC236}">
                <a16:creationId xmlns:a16="http://schemas.microsoft.com/office/drawing/2014/main" id="{E179E305-5FAE-D0ED-9229-BD39612530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8572" y="3959756"/>
            <a:ext cx="1399475" cy="1317635"/>
          </a:xfrm>
          <a:prstGeom prst="rect">
            <a:avLst/>
          </a:prstGeom>
        </p:spPr>
      </p:pic>
      <p:pic>
        <p:nvPicPr>
          <p:cNvPr id="49" name="Blue Brick">
            <a:extLst>
              <a:ext uri="{FF2B5EF4-FFF2-40B4-BE49-F238E27FC236}">
                <a16:creationId xmlns:a16="http://schemas.microsoft.com/office/drawing/2014/main" id="{470A410A-B93C-E9DC-1D11-079378F5D0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14082" y="1083060"/>
            <a:ext cx="1399476" cy="1317635"/>
          </a:xfrm>
          <a:prstGeom prst="rect">
            <a:avLst/>
          </a:prstGeom>
        </p:spPr>
      </p:pic>
      <p:pic>
        <p:nvPicPr>
          <p:cNvPr id="50" name="Blue Brick">
            <a:extLst>
              <a:ext uri="{FF2B5EF4-FFF2-40B4-BE49-F238E27FC236}">
                <a16:creationId xmlns:a16="http://schemas.microsoft.com/office/drawing/2014/main" id="{948D151C-C0E5-9BC6-A2CE-9A5178A315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77713" y="2050641"/>
            <a:ext cx="1399476" cy="1317635"/>
          </a:xfrm>
          <a:prstGeom prst="rect">
            <a:avLst/>
          </a:prstGeom>
        </p:spPr>
      </p:pic>
      <p:pic>
        <p:nvPicPr>
          <p:cNvPr id="51" name="Pink Brick">
            <a:extLst>
              <a:ext uri="{FF2B5EF4-FFF2-40B4-BE49-F238E27FC236}">
                <a16:creationId xmlns:a16="http://schemas.microsoft.com/office/drawing/2014/main" id="{08FF0F29-7A98-F693-DDED-9228B73255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78277" y="2986672"/>
            <a:ext cx="1399476" cy="1317635"/>
          </a:xfrm>
          <a:prstGeom prst="rect">
            <a:avLst/>
          </a:prstGeom>
        </p:spPr>
      </p:pic>
      <p:pic>
        <p:nvPicPr>
          <p:cNvPr id="52" name="Yellow Brick">
            <a:extLst>
              <a:ext uri="{FF2B5EF4-FFF2-40B4-BE49-F238E27FC236}">
                <a16:creationId xmlns:a16="http://schemas.microsoft.com/office/drawing/2014/main" id="{56556C2B-AFC4-34EB-6877-65F13A2833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1462954" y="2050641"/>
            <a:ext cx="1399475" cy="1317635"/>
          </a:xfrm>
          <a:prstGeom prst="rect">
            <a:avLst/>
          </a:prstGeom>
        </p:spPr>
      </p:pic>
      <p:pic>
        <p:nvPicPr>
          <p:cNvPr id="53" name="Green Brick">
            <a:extLst>
              <a:ext uri="{FF2B5EF4-FFF2-40B4-BE49-F238E27FC236}">
                <a16:creationId xmlns:a16="http://schemas.microsoft.com/office/drawing/2014/main" id="{E4E78486-A607-151D-CB3B-485F76C25C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124024" y="2050641"/>
            <a:ext cx="1399475" cy="1317635"/>
          </a:xfrm>
          <a:prstGeom prst="rect">
            <a:avLst/>
          </a:prstGeom>
        </p:spPr>
      </p:pic>
      <p:pic>
        <p:nvPicPr>
          <p:cNvPr id="55" name="Violet Brick">
            <a:extLst>
              <a:ext uri="{FF2B5EF4-FFF2-40B4-BE49-F238E27FC236}">
                <a16:creationId xmlns:a16="http://schemas.microsoft.com/office/drawing/2014/main" id="{D307213A-69AD-B40C-A0D0-C53640A3BE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570334" y="2050641"/>
            <a:ext cx="1399475" cy="1317635"/>
          </a:xfrm>
          <a:prstGeom prst="rect">
            <a:avLst/>
          </a:prstGeom>
        </p:spPr>
      </p:pic>
      <p:pic>
        <p:nvPicPr>
          <p:cNvPr id="56" name="Blue Brick">
            <a:extLst>
              <a:ext uri="{FF2B5EF4-FFF2-40B4-BE49-F238E27FC236}">
                <a16:creationId xmlns:a16="http://schemas.microsoft.com/office/drawing/2014/main" id="{EE7B5DC5-EA09-2CC2-86D1-2DFBD64847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978921" y="2986672"/>
            <a:ext cx="1399475" cy="1317635"/>
          </a:xfrm>
          <a:prstGeom prst="rect">
            <a:avLst/>
          </a:prstGeom>
        </p:spPr>
      </p:pic>
      <p:pic>
        <p:nvPicPr>
          <p:cNvPr id="57" name="Pink Brick">
            <a:extLst>
              <a:ext uri="{FF2B5EF4-FFF2-40B4-BE49-F238E27FC236}">
                <a16:creationId xmlns:a16="http://schemas.microsoft.com/office/drawing/2014/main" id="{CDE68B6C-6059-276F-7AA4-4C469B7880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428599" y="2986672"/>
            <a:ext cx="1399475" cy="1317635"/>
          </a:xfrm>
          <a:prstGeom prst="rect">
            <a:avLst/>
          </a:prstGeom>
        </p:spPr>
      </p:pic>
      <p:pic>
        <p:nvPicPr>
          <p:cNvPr id="59" name="Pink Brick">
            <a:extLst>
              <a:ext uri="{FF2B5EF4-FFF2-40B4-BE49-F238E27FC236}">
                <a16:creationId xmlns:a16="http://schemas.microsoft.com/office/drawing/2014/main" id="{F2D3D33A-F639-1B8D-6CF0-59873D029C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31402" y="2050641"/>
            <a:ext cx="1399476" cy="1317635"/>
          </a:xfrm>
          <a:prstGeom prst="rect">
            <a:avLst/>
          </a:prstGeom>
        </p:spPr>
      </p:pic>
      <p:pic>
        <p:nvPicPr>
          <p:cNvPr id="60" name="Pink Brick">
            <a:extLst>
              <a:ext uri="{FF2B5EF4-FFF2-40B4-BE49-F238E27FC236}">
                <a16:creationId xmlns:a16="http://schemas.microsoft.com/office/drawing/2014/main" id="{C26D5195-51DB-B0C1-C7B6-0328F6880A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016644" y="2050641"/>
            <a:ext cx="1399475" cy="1317635"/>
          </a:xfrm>
          <a:prstGeom prst="rect">
            <a:avLst/>
          </a:prstGeom>
        </p:spPr>
      </p:pic>
      <p:pic>
        <p:nvPicPr>
          <p:cNvPr id="61" name="Blue Brick">
            <a:extLst>
              <a:ext uri="{FF2B5EF4-FFF2-40B4-BE49-F238E27FC236}">
                <a16:creationId xmlns:a16="http://schemas.microsoft.com/office/drawing/2014/main" id="{A6185C66-06F5-C02F-D659-E97744D26C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7956" y="2986672"/>
            <a:ext cx="1399476" cy="1317635"/>
          </a:xfrm>
          <a:prstGeom prst="rect">
            <a:avLst/>
          </a:prstGeom>
        </p:spPr>
      </p:pic>
      <p:pic>
        <p:nvPicPr>
          <p:cNvPr id="5126" name="Green Brick">
            <a:extLst>
              <a:ext uri="{FF2B5EF4-FFF2-40B4-BE49-F238E27FC236}">
                <a16:creationId xmlns:a16="http://schemas.microsoft.com/office/drawing/2014/main" id="{DDB79227-297A-6348-CE5E-B76101EE6C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777635" y="2986672"/>
            <a:ext cx="1399475" cy="1317635"/>
          </a:xfrm>
          <a:prstGeom prst="rect">
            <a:avLst/>
          </a:prstGeom>
        </p:spPr>
      </p:pic>
      <p:pic>
        <p:nvPicPr>
          <p:cNvPr id="5131" name="Pink Brick">
            <a:extLst>
              <a:ext uri="{FF2B5EF4-FFF2-40B4-BE49-F238E27FC236}">
                <a16:creationId xmlns:a16="http://schemas.microsoft.com/office/drawing/2014/main" id="{AEDBE6B2-AE9C-FA8F-8F12-53A6D9AB50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190" y="2050641"/>
            <a:ext cx="1399476" cy="1317635"/>
          </a:xfrm>
          <a:prstGeom prst="rect">
            <a:avLst/>
          </a:prstGeom>
        </p:spPr>
      </p:pic>
      <p:pic>
        <p:nvPicPr>
          <p:cNvPr id="5132" name="Violet Brick">
            <a:extLst>
              <a:ext uri="{FF2B5EF4-FFF2-40B4-BE49-F238E27FC236}">
                <a16:creationId xmlns:a16="http://schemas.microsoft.com/office/drawing/2014/main" id="{6BEAB22F-C5C9-5183-2FFB-39C58F7159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24449" y="1083060"/>
            <a:ext cx="1399475" cy="1317635"/>
          </a:xfrm>
          <a:prstGeom prst="rect">
            <a:avLst/>
          </a:prstGeom>
        </p:spPr>
      </p:pic>
      <p:pic>
        <p:nvPicPr>
          <p:cNvPr id="5133" name="Blue Brick">
            <a:extLst>
              <a:ext uri="{FF2B5EF4-FFF2-40B4-BE49-F238E27FC236}">
                <a16:creationId xmlns:a16="http://schemas.microsoft.com/office/drawing/2014/main" id="{08E2C732-160D-02E4-493C-0C584F793E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25121" y="2050641"/>
            <a:ext cx="1399476" cy="1317635"/>
          </a:xfrm>
          <a:prstGeom prst="rect">
            <a:avLst/>
          </a:prstGeom>
        </p:spPr>
      </p:pic>
      <p:pic>
        <p:nvPicPr>
          <p:cNvPr id="5134" name="Pink Brick">
            <a:extLst>
              <a:ext uri="{FF2B5EF4-FFF2-40B4-BE49-F238E27FC236}">
                <a16:creationId xmlns:a16="http://schemas.microsoft.com/office/drawing/2014/main" id="{9F7E961C-3DFE-5774-0A82-BA982D4E73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6215" y="2986672"/>
            <a:ext cx="1399476" cy="1317635"/>
          </a:xfrm>
          <a:prstGeom prst="rect">
            <a:avLst/>
          </a:prstGeom>
        </p:spPr>
      </p:pic>
      <p:pic>
        <p:nvPicPr>
          <p:cNvPr id="5135" name="Green Brick">
            <a:extLst>
              <a:ext uri="{FF2B5EF4-FFF2-40B4-BE49-F238E27FC236}">
                <a16:creationId xmlns:a16="http://schemas.microsoft.com/office/drawing/2014/main" id="{36F8D8F7-B9FA-1260-A520-5E2438E55C8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46537" y="2986672"/>
            <a:ext cx="1399475" cy="1317635"/>
          </a:xfrm>
          <a:prstGeom prst="rect">
            <a:avLst/>
          </a:prstGeom>
        </p:spPr>
      </p:pic>
      <p:pic>
        <p:nvPicPr>
          <p:cNvPr id="5136" name="Pink Brick">
            <a:extLst>
              <a:ext uri="{FF2B5EF4-FFF2-40B4-BE49-F238E27FC236}">
                <a16:creationId xmlns:a16="http://schemas.microsoft.com/office/drawing/2014/main" id="{5D2D61E6-F889-9575-0A48-EBE8DC5FAEE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03141" y="2986672"/>
            <a:ext cx="1399475" cy="1317635"/>
          </a:xfrm>
          <a:prstGeom prst="rect">
            <a:avLst/>
          </a:prstGeom>
        </p:spPr>
      </p:pic>
      <p:pic>
        <p:nvPicPr>
          <p:cNvPr id="5137" name="Blue Brick">
            <a:extLst>
              <a:ext uri="{FF2B5EF4-FFF2-40B4-BE49-F238E27FC236}">
                <a16:creationId xmlns:a16="http://schemas.microsoft.com/office/drawing/2014/main" id="{7870D898-D8FE-BF1C-B8AF-3369696E15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761023" y="1083060"/>
            <a:ext cx="1399475" cy="1317635"/>
          </a:xfrm>
          <a:prstGeom prst="rect">
            <a:avLst/>
          </a:prstGeom>
        </p:spPr>
      </p:pic>
      <p:pic>
        <p:nvPicPr>
          <p:cNvPr id="5138" name="Pink Brick">
            <a:extLst>
              <a:ext uri="{FF2B5EF4-FFF2-40B4-BE49-F238E27FC236}">
                <a16:creationId xmlns:a16="http://schemas.microsoft.com/office/drawing/2014/main" id="{94027299-D2CF-E62E-61F0-7B6592694D4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22491" y="1083060"/>
            <a:ext cx="1399475" cy="1317635"/>
          </a:xfrm>
          <a:prstGeom prst="rect">
            <a:avLst/>
          </a:prstGeom>
        </p:spPr>
      </p:pic>
      <p:pic>
        <p:nvPicPr>
          <p:cNvPr id="5139" name="Pink Brick">
            <a:extLst>
              <a:ext uri="{FF2B5EF4-FFF2-40B4-BE49-F238E27FC236}">
                <a16:creationId xmlns:a16="http://schemas.microsoft.com/office/drawing/2014/main" id="{8B92F3F7-424C-6040-4D0E-C35907A1BF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71389" y="1083060"/>
            <a:ext cx="1399476" cy="1317635"/>
          </a:xfrm>
          <a:prstGeom prst="rect">
            <a:avLst/>
          </a:prstGeom>
        </p:spPr>
      </p:pic>
      <p:pic>
        <p:nvPicPr>
          <p:cNvPr id="5140" name="Blue Brick">
            <a:extLst>
              <a:ext uri="{FF2B5EF4-FFF2-40B4-BE49-F238E27FC236}">
                <a16:creationId xmlns:a16="http://schemas.microsoft.com/office/drawing/2014/main" id="{8B755639-A2E6-F9B1-E28A-039568D47FD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18333" y="1083060"/>
            <a:ext cx="1399476" cy="1317635"/>
          </a:xfrm>
          <a:prstGeom prst="rect">
            <a:avLst/>
          </a:prstGeom>
        </p:spPr>
      </p:pic>
      <p:pic>
        <p:nvPicPr>
          <p:cNvPr id="5141" name="Green Brick">
            <a:extLst>
              <a:ext uri="{FF2B5EF4-FFF2-40B4-BE49-F238E27FC236}">
                <a16:creationId xmlns:a16="http://schemas.microsoft.com/office/drawing/2014/main" id="{952AF40F-D3C6-5277-5328-DFDC9F18515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771433" y="2050641"/>
            <a:ext cx="1399475" cy="1317635"/>
          </a:xfrm>
          <a:prstGeom prst="rect">
            <a:avLst/>
          </a:prstGeom>
        </p:spPr>
      </p:pic>
      <p:pic>
        <p:nvPicPr>
          <p:cNvPr id="5142" name="Pink Brick">
            <a:extLst>
              <a:ext uri="{FF2B5EF4-FFF2-40B4-BE49-F238E27FC236}">
                <a16:creationId xmlns:a16="http://schemas.microsoft.com/office/drawing/2014/main" id="{EF5D39A3-1D87-8EA9-1B7C-B9BD41BF73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67141" y="1083060"/>
            <a:ext cx="1399476" cy="1317635"/>
          </a:xfrm>
          <a:prstGeom prst="rect">
            <a:avLst/>
          </a:prstGeom>
        </p:spPr>
      </p:pic>
      <p:pic>
        <p:nvPicPr>
          <p:cNvPr id="5143" name="Green Brick">
            <a:extLst>
              <a:ext uri="{FF2B5EF4-FFF2-40B4-BE49-F238E27FC236}">
                <a16:creationId xmlns:a16="http://schemas.microsoft.com/office/drawing/2014/main" id="{0174011B-B5B7-D57A-911E-B1D0145B507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420201" y="1083060"/>
            <a:ext cx="1399475" cy="1317635"/>
          </a:xfrm>
          <a:prstGeom prst="rect">
            <a:avLst/>
          </a:prstGeom>
        </p:spPr>
      </p:pic>
      <p:pic>
        <p:nvPicPr>
          <p:cNvPr id="5144" name="Pink Brick">
            <a:extLst>
              <a:ext uri="{FF2B5EF4-FFF2-40B4-BE49-F238E27FC236}">
                <a16:creationId xmlns:a16="http://schemas.microsoft.com/office/drawing/2014/main" id="{F84DA92B-FFAA-CA64-25A6-21BA211D25E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973261" y="1083060"/>
            <a:ext cx="1399475" cy="1317635"/>
          </a:xfrm>
          <a:prstGeom prst="rect">
            <a:avLst/>
          </a:prstGeom>
        </p:spPr>
      </p:pic>
      <p:pic>
        <p:nvPicPr>
          <p:cNvPr id="5145" name="Pink Brick">
            <a:extLst>
              <a:ext uri="{FF2B5EF4-FFF2-40B4-BE49-F238E27FC236}">
                <a16:creationId xmlns:a16="http://schemas.microsoft.com/office/drawing/2014/main" id="{61644358-D134-0CF7-BFA7-F632A3EE29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545897" y="2986672"/>
            <a:ext cx="1399475" cy="1317635"/>
          </a:xfrm>
          <a:prstGeom prst="rect">
            <a:avLst/>
          </a:prstGeom>
        </p:spPr>
      </p:pic>
      <p:pic>
        <p:nvPicPr>
          <p:cNvPr id="5156" name="Blue Brick">
            <a:extLst>
              <a:ext uri="{FF2B5EF4-FFF2-40B4-BE49-F238E27FC236}">
                <a16:creationId xmlns:a16="http://schemas.microsoft.com/office/drawing/2014/main" id="{5114DD64-3FC1-A609-1FB7-07F9236E60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855" y="130706"/>
            <a:ext cx="1399476" cy="1317635"/>
          </a:xfrm>
          <a:prstGeom prst="rect">
            <a:avLst/>
          </a:prstGeom>
        </p:spPr>
      </p:pic>
      <p:pic>
        <p:nvPicPr>
          <p:cNvPr id="5157" name="Violet Brick">
            <a:extLst>
              <a:ext uri="{FF2B5EF4-FFF2-40B4-BE49-F238E27FC236}">
                <a16:creationId xmlns:a16="http://schemas.microsoft.com/office/drawing/2014/main" id="{B105FD35-104E-CD1A-6BF0-A58668C1EC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11966" y="130706"/>
            <a:ext cx="1399475" cy="1317635"/>
          </a:xfrm>
          <a:prstGeom prst="rect">
            <a:avLst/>
          </a:prstGeom>
        </p:spPr>
      </p:pic>
      <p:pic>
        <p:nvPicPr>
          <p:cNvPr id="5158" name="Blue Brick">
            <a:extLst>
              <a:ext uri="{FF2B5EF4-FFF2-40B4-BE49-F238E27FC236}">
                <a16:creationId xmlns:a16="http://schemas.microsoft.com/office/drawing/2014/main" id="{982F90E8-399D-E232-8F53-7BB4677E77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18086" y="130706"/>
            <a:ext cx="1399475" cy="1317635"/>
          </a:xfrm>
          <a:prstGeom prst="rect">
            <a:avLst/>
          </a:prstGeom>
        </p:spPr>
      </p:pic>
      <p:pic>
        <p:nvPicPr>
          <p:cNvPr id="5159" name="Pink Brick">
            <a:extLst>
              <a:ext uri="{FF2B5EF4-FFF2-40B4-BE49-F238E27FC236}">
                <a16:creationId xmlns:a16="http://schemas.microsoft.com/office/drawing/2014/main" id="{381A7FA9-85EA-1BA2-056B-CCC853A690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765026" y="130706"/>
            <a:ext cx="1399475" cy="1317635"/>
          </a:xfrm>
          <a:prstGeom prst="rect">
            <a:avLst/>
          </a:prstGeom>
        </p:spPr>
      </p:pic>
      <p:pic>
        <p:nvPicPr>
          <p:cNvPr id="5160" name="Pink Brick">
            <a:extLst>
              <a:ext uri="{FF2B5EF4-FFF2-40B4-BE49-F238E27FC236}">
                <a16:creationId xmlns:a16="http://schemas.microsoft.com/office/drawing/2014/main" id="{E1CAE390-1FE5-223A-3C3D-34D747D990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58906" y="130706"/>
            <a:ext cx="1399476" cy="1317635"/>
          </a:xfrm>
          <a:prstGeom prst="rect">
            <a:avLst/>
          </a:prstGeom>
        </p:spPr>
      </p:pic>
      <p:pic>
        <p:nvPicPr>
          <p:cNvPr id="5161" name="Blue Brick">
            <a:extLst>
              <a:ext uri="{FF2B5EF4-FFF2-40B4-BE49-F238E27FC236}">
                <a16:creationId xmlns:a16="http://schemas.microsoft.com/office/drawing/2014/main" id="{E2E0CF4E-83BA-D42D-F32B-872B98F7D5B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05850" y="130706"/>
            <a:ext cx="1399476" cy="1317635"/>
          </a:xfrm>
          <a:prstGeom prst="rect">
            <a:avLst/>
          </a:prstGeom>
        </p:spPr>
      </p:pic>
      <p:pic>
        <p:nvPicPr>
          <p:cNvPr id="5162" name="Pink Brick">
            <a:extLst>
              <a:ext uri="{FF2B5EF4-FFF2-40B4-BE49-F238E27FC236}">
                <a16:creationId xmlns:a16="http://schemas.microsoft.com/office/drawing/2014/main" id="{1E8FF8F6-A592-246A-5AD9-671BCF6CE5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38002" y="130706"/>
            <a:ext cx="1399476" cy="1317635"/>
          </a:xfrm>
          <a:prstGeom prst="rect">
            <a:avLst/>
          </a:prstGeom>
        </p:spPr>
      </p:pic>
      <p:pic>
        <p:nvPicPr>
          <p:cNvPr id="5163" name="Green Brick">
            <a:extLst>
              <a:ext uri="{FF2B5EF4-FFF2-40B4-BE49-F238E27FC236}">
                <a16:creationId xmlns:a16="http://schemas.microsoft.com/office/drawing/2014/main" id="{9720B9D7-7FBE-4956-9E02-B713F6852A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991062" y="130706"/>
            <a:ext cx="1399475" cy="1317635"/>
          </a:xfrm>
          <a:prstGeom prst="rect">
            <a:avLst/>
          </a:prstGeom>
        </p:spPr>
      </p:pic>
      <p:pic>
        <p:nvPicPr>
          <p:cNvPr id="5164" name="Pink Brick">
            <a:extLst>
              <a:ext uri="{FF2B5EF4-FFF2-40B4-BE49-F238E27FC236}">
                <a16:creationId xmlns:a16="http://schemas.microsoft.com/office/drawing/2014/main" id="{B378AFA7-FB51-516A-54B9-5E64FDCC2D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544122" y="130706"/>
            <a:ext cx="1399475" cy="1317635"/>
          </a:xfrm>
          <a:prstGeom prst="rect">
            <a:avLst/>
          </a:prstGeom>
        </p:spPr>
      </p:pic>
    </p:spTree>
    <p:extLst>
      <p:ext uri="{BB962C8B-B14F-4D97-AF65-F5344CB8AC3E}">
        <p14:creationId xmlns:p14="http://schemas.microsoft.com/office/powerpoint/2010/main" val="3963265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600"/>
                                        <p:tgtEl>
                                          <p:spTgt spid="5128"/>
                                        </p:tgtEl>
                                      </p:cBhvr>
                                    </p:animEffect>
                                    <p:set>
                                      <p:cBhvr>
                                        <p:cTn id="7" dur="1" fill="hold">
                                          <p:stCondLst>
                                            <p:cond delay="599"/>
                                          </p:stCondLst>
                                        </p:cTn>
                                        <p:tgtEl>
                                          <p:spTgt spid="512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600"/>
                                        <p:tgtEl>
                                          <p:spTgt spid="5123"/>
                                        </p:tgtEl>
                                      </p:cBhvr>
                                    </p:animEffect>
                                    <p:set>
                                      <p:cBhvr>
                                        <p:cTn id="10" dur="1" fill="hold">
                                          <p:stCondLst>
                                            <p:cond delay="599"/>
                                          </p:stCondLst>
                                        </p:cTn>
                                        <p:tgtEl>
                                          <p:spTgt spid="512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600"/>
                                        <p:tgtEl>
                                          <p:spTgt spid="5120"/>
                                        </p:tgtEl>
                                      </p:cBhvr>
                                    </p:animEffect>
                                    <p:set>
                                      <p:cBhvr>
                                        <p:cTn id="13" dur="1" fill="hold">
                                          <p:stCondLst>
                                            <p:cond delay="599"/>
                                          </p:stCondLst>
                                        </p:cTn>
                                        <p:tgtEl>
                                          <p:spTgt spid="512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600"/>
                                        <p:tgtEl>
                                          <p:spTgt spid="5125"/>
                                        </p:tgtEl>
                                      </p:cBhvr>
                                    </p:animEffect>
                                    <p:set>
                                      <p:cBhvr>
                                        <p:cTn id="16" dur="1" fill="hold">
                                          <p:stCondLst>
                                            <p:cond delay="599"/>
                                          </p:stCondLst>
                                        </p:cTn>
                                        <p:tgtEl>
                                          <p:spTgt spid="512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600"/>
                                        <p:tgtEl>
                                          <p:spTgt spid="36"/>
                                        </p:tgtEl>
                                      </p:cBhvr>
                                    </p:animEffect>
                                    <p:set>
                                      <p:cBhvr>
                                        <p:cTn id="19" dur="1" fill="hold">
                                          <p:stCondLst>
                                            <p:cond delay="599"/>
                                          </p:stCondLst>
                                        </p:cTn>
                                        <p:tgtEl>
                                          <p:spTgt spid="36"/>
                                        </p:tgtEl>
                                        <p:attrNameLst>
                                          <p:attrName>style.visibility</p:attrName>
                                        </p:attrNameLst>
                                      </p:cBhvr>
                                      <p:to>
                                        <p:strVal val="hidden"/>
                                      </p:to>
                                    </p:set>
                                  </p:childTnLst>
                                </p:cTn>
                              </p:par>
                              <p:par>
                                <p:cTn id="20" presetID="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ppt_x"/>
                                          </p:val>
                                        </p:tav>
                                        <p:tav tm="100000">
                                          <p:val>
                                            <p:strVal val="#ppt_x"/>
                                          </p:val>
                                        </p:tav>
                                      </p:tavLst>
                                    </p:anim>
                                    <p:anim calcmode="lin" valueType="num">
                                      <p:cBhvr additive="base">
                                        <p:cTn id="23" dur="250" fill="hold"/>
                                        <p:tgtEl>
                                          <p:spTgt spid="9"/>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250" fill="hold"/>
                                        <p:tgtEl>
                                          <p:spTgt spid="18"/>
                                        </p:tgtEl>
                                        <p:attrNameLst>
                                          <p:attrName>ppt_x</p:attrName>
                                        </p:attrNameLst>
                                      </p:cBhvr>
                                      <p:tavLst>
                                        <p:tav tm="0">
                                          <p:val>
                                            <p:strVal val="#ppt_x"/>
                                          </p:val>
                                        </p:tav>
                                        <p:tav tm="100000">
                                          <p:val>
                                            <p:strVal val="#ppt_x"/>
                                          </p:val>
                                        </p:tav>
                                      </p:tavLst>
                                    </p:anim>
                                    <p:anim calcmode="lin" valueType="num">
                                      <p:cBhvr additive="base">
                                        <p:cTn id="27" dur="250" fill="hold"/>
                                        <p:tgtEl>
                                          <p:spTgt spid="18"/>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1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350" fill="hold"/>
                                        <p:tgtEl>
                                          <p:spTgt spid="19"/>
                                        </p:tgtEl>
                                        <p:attrNameLst>
                                          <p:attrName>ppt_x</p:attrName>
                                        </p:attrNameLst>
                                      </p:cBhvr>
                                      <p:tavLst>
                                        <p:tav tm="0">
                                          <p:val>
                                            <p:strVal val="#ppt_x"/>
                                          </p:val>
                                        </p:tav>
                                        <p:tav tm="100000">
                                          <p:val>
                                            <p:strVal val="#ppt_x"/>
                                          </p:val>
                                        </p:tav>
                                      </p:tavLst>
                                    </p:anim>
                                    <p:anim calcmode="lin" valueType="num">
                                      <p:cBhvr additive="base">
                                        <p:cTn id="31" dur="350" fill="hold"/>
                                        <p:tgtEl>
                                          <p:spTgt spid="1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250" fill="hold"/>
                                        <p:tgtEl>
                                          <p:spTgt spid="26"/>
                                        </p:tgtEl>
                                        <p:attrNameLst>
                                          <p:attrName>ppt_x</p:attrName>
                                        </p:attrNameLst>
                                      </p:cBhvr>
                                      <p:tavLst>
                                        <p:tav tm="0">
                                          <p:val>
                                            <p:strVal val="#ppt_x"/>
                                          </p:val>
                                        </p:tav>
                                        <p:tav tm="100000">
                                          <p:val>
                                            <p:strVal val="#ppt_x"/>
                                          </p:val>
                                        </p:tav>
                                      </p:tavLst>
                                    </p:anim>
                                    <p:anim calcmode="lin" valueType="num">
                                      <p:cBhvr additive="base">
                                        <p:cTn id="35" dur="250" fill="hold"/>
                                        <p:tgtEl>
                                          <p:spTgt spid="26"/>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1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250" fill="hold"/>
                                        <p:tgtEl>
                                          <p:spTgt spid="27"/>
                                        </p:tgtEl>
                                        <p:attrNameLst>
                                          <p:attrName>ppt_x</p:attrName>
                                        </p:attrNameLst>
                                      </p:cBhvr>
                                      <p:tavLst>
                                        <p:tav tm="0">
                                          <p:val>
                                            <p:strVal val="#ppt_x"/>
                                          </p:val>
                                        </p:tav>
                                        <p:tav tm="100000">
                                          <p:val>
                                            <p:strVal val="#ppt_x"/>
                                          </p:val>
                                        </p:tav>
                                      </p:tavLst>
                                    </p:anim>
                                    <p:anim calcmode="lin" valueType="num">
                                      <p:cBhvr additive="base">
                                        <p:cTn id="39" dur="250" fill="hold"/>
                                        <p:tgtEl>
                                          <p:spTgt spid="27"/>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2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250" fill="hold"/>
                                        <p:tgtEl>
                                          <p:spTgt spid="34"/>
                                        </p:tgtEl>
                                        <p:attrNameLst>
                                          <p:attrName>ppt_x</p:attrName>
                                        </p:attrNameLst>
                                      </p:cBhvr>
                                      <p:tavLst>
                                        <p:tav tm="0">
                                          <p:val>
                                            <p:strVal val="#ppt_x"/>
                                          </p:val>
                                        </p:tav>
                                        <p:tav tm="100000">
                                          <p:val>
                                            <p:strVal val="#ppt_x"/>
                                          </p:val>
                                        </p:tav>
                                      </p:tavLst>
                                    </p:anim>
                                    <p:anim calcmode="lin" valueType="num">
                                      <p:cBhvr additive="base">
                                        <p:cTn id="43" dur="250" fill="hold"/>
                                        <p:tgtEl>
                                          <p:spTgt spid="34"/>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1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350" fill="hold"/>
                                        <p:tgtEl>
                                          <p:spTgt spid="35"/>
                                        </p:tgtEl>
                                        <p:attrNameLst>
                                          <p:attrName>ppt_x</p:attrName>
                                        </p:attrNameLst>
                                      </p:cBhvr>
                                      <p:tavLst>
                                        <p:tav tm="0">
                                          <p:val>
                                            <p:strVal val="#ppt_x"/>
                                          </p:val>
                                        </p:tav>
                                        <p:tav tm="100000">
                                          <p:val>
                                            <p:strVal val="#ppt_x"/>
                                          </p:val>
                                        </p:tav>
                                      </p:tavLst>
                                    </p:anim>
                                    <p:anim calcmode="lin" valueType="num">
                                      <p:cBhvr additive="base">
                                        <p:cTn id="47" dur="350" fill="hold"/>
                                        <p:tgtEl>
                                          <p:spTgt spid="35"/>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20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ppt_x"/>
                                          </p:val>
                                        </p:tav>
                                        <p:tav tm="100000">
                                          <p:val>
                                            <p:strVal val="#ppt_x"/>
                                          </p:val>
                                        </p:tav>
                                      </p:tavLst>
                                    </p:anim>
                                    <p:anim calcmode="lin" valueType="num">
                                      <p:cBhvr additive="base">
                                        <p:cTn id="51" dur="500" fill="hold"/>
                                        <p:tgtEl>
                                          <p:spTgt spid="37"/>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10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250" fill="hold"/>
                                        <p:tgtEl>
                                          <p:spTgt spid="48"/>
                                        </p:tgtEl>
                                        <p:attrNameLst>
                                          <p:attrName>ppt_x</p:attrName>
                                        </p:attrNameLst>
                                      </p:cBhvr>
                                      <p:tavLst>
                                        <p:tav tm="0">
                                          <p:val>
                                            <p:strVal val="#ppt_x"/>
                                          </p:val>
                                        </p:tav>
                                        <p:tav tm="100000">
                                          <p:val>
                                            <p:strVal val="#ppt_x"/>
                                          </p:val>
                                        </p:tav>
                                      </p:tavLst>
                                    </p:anim>
                                    <p:anim calcmode="lin" valueType="num">
                                      <p:cBhvr additive="base">
                                        <p:cTn id="55" dur="250" fill="hold"/>
                                        <p:tgtEl>
                                          <p:spTgt spid="48"/>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15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250" fill="hold"/>
                                        <p:tgtEl>
                                          <p:spTgt spid="44"/>
                                        </p:tgtEl>
                                        <p:attrNameLst>
                                          <p:attrName>ppt_x</p:attrName>
                                        </p:attrNameLst>
                                      </p:cBhvr>
                                      <p:tavLst>
                                        <p:tav tm="0">
                                          <p:val>
                                            <p:strVal val="#ppt_x"/>
                                          </p:val>
                                        </p:tav>
                                        <p:tav tm="100000">
                                          <p:val>
                                            <p:strVal val="#ppt_x"/>
                                          </p:val>
                                        </p:tav>
                                      </p:tavLst>
                                    </p:anim>
                                    <p:anim calcmode="lin" valueType="num">
                                      <p:cBhvr additive="base">
                                        <p:cTn id="59" dur="250" fill="hold"/>
                                        <p:tgtEl>
                                          <p:spTgt spid="44"/>
                                        </p:tgtEl>
                                        <p:attrNameLst>
                                          <p:attrName>ppt_y</p:attrName>
                                        </p:attrNameLst>
                                      </p:cBhvr>
                                      <p:tavLst>
                                        <p:tav tm="0">
                                          <p:val>
                                            <p:strVal val="0-#ppt_h/2"/>
                                          </p:val>
                                        </p:tav>
                                        <p:tav tm="100000">
                                          <p:val>
                                            <p:strVal val="#ppt_y"/>
                                          </p:val>
                                        </p:tav>
                                      </p:tavLst>
                                    </p:anim>
                                  </p:childTnLst>
                                </p:cTn>
                              </p:par>
                            </p:childTnLst>
                          </p:cTn>
                        </p:par>
                        <p:par>
                          <p:cTn id="60" fill="hold">
                            <p:stCondLst>
                              <p:cond delay="700"/>
                            </p:stCondLst>
                            <p:childTnLst>
                              <p:par>
                                <p:cTn id="61" presetID="2" presetClass="entr" presetSubtype="1"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350" fill="hold"/>
                                        <p:tgtEl>
                                          <p:spTgt spid="30"/>
                                        </p:tgtEl>
                                        <p:attrNameLst>
                                          <p:attrName>ppt_x</p:attrName>
                                        </p:attrNameLst>
                                      </p:cBhvr>
                                      <p:tavLst>
                                        <p:tav tm="0">
                                          <p:val>
                                            <p:strVal val="#ppt_x"/>
                                          </p:val>
                                        </p:tav>
                                        <p:tav tm="100000">
                                          <p:val>
                                            <p:strVal val="#ppt_x"/>
                                          </p:val>
                                        </p:tav>
                                      </p:tavLst>
                                    </p:anim>
                                    <p:anim calcmode="lin" valueType="num">
                                      <p:cBhvr additive="base">
                                        <p:cTn id="64" dur="350" fill="hold"/>
                                        <p:tgtEl>
                                          <p:spTgt spid="30"/>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250" fill="hold"/>
                                        <p:tgtEl>
                                          <p:spTgt spid="33"/>
                                        </p:tgtEl>
                                        <p:attrNameLst>
                                          <p:attrName>ppt_x</p:attrName>
                                        </p:attrNameLst>
                                      </p:cBhvr>
                                      <p:tavLst>
                                        <p:tav tm="0">
                                          <p:val>
                                            <p:strVal val="#ppt_x"/>
                                          </p:val>
                                        </p:tav>
                                        <p:tav tm="100000">
                                          <p:val>
                                            <p:strVal val="#ppt_x"/>
                                          </p:val>
                                        </p:tav>
                                      </p:tavLst>
                                    </p:anim>
                                    <p:anim calcmode="lin" valueType="num">
                                      <p:cBhvr additive="base">
                                        <p:cTn id="68" dur="250" fill="hold"/>
                                        <p:tgtEl>
                                          <p:spTgt spid="33"/>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20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250" fill="hold"/>
                                        <p:tgtEl>
                                          <p:spTgt spid="10"/>
                                        </p:tgtEl>
                                        <p:attrNameLst>
                                          <p:attrName>ppt_x</p:attrName>
                                        </p:attrNameLst>
                                      </p:cBhvr>
                                      <p:tavLst>
                                        <p:tav tm="0">
                                          <p:val>
                                            <p:strVal val="#ppt_x"/>
                                          </p:val>
                                        </p:tav>
                                        <p:tav tm="100000">
                                          <p:val>
                                            <p:strVal val="#ppt_x"/>
                                          </p:val>
                                        </p:tav>
                                      </p:tavLst>
                                    </p:anim>
                                    <p:anim calcmode="lin" valueType="num">
                                      <p:cBhvr additive="base">
                                        <p:cTn id="72" dur="250" fill="hold"/>
                                        <p:tgtEl>
                                          <p:spTgt spid="10"/>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10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250" fill="hold"/>
                                        <p:tgtEl>
                                          <p:spTgt spid="24"/>
                                        </p:tgtEl>
                                        <p:attrNameLst>
                                          <p:attrName>ppt_x</p:attrName>
                                        </p:attrNameLst>
                                      </p:cBhvr>
                                      <p:tavLst>
                                        <p:tav tm="0">
                                          <p:val>
                                            <p:strVal val="#ppt_x"/>
                                          </p:val>
                                        </p:tav>
                                        <p:tav tm="100000">
                                          <p:val>
                                            <p:strVal val="#ppt_x"/>
                                          </p:val>
                                        </p:tav>
                                      </p:tavLst>
                                    </p:anim>
                                    <p:anim calcmode="lin" valueType="num">
                                      <p:cBhvr additive="base">
                                        <p:cTn id="76" dur="250" fill="hold"/>
                                        <p:tgtEl>
                                          <p:spTgt spid="24"/>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20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50" fill="hold"/>
                                        <p:tgtEl>
                                          <p:spTgt spid="16"/>
                                        </p:tgtEl>
                                        <p:attrNameLst>
                                          <p:attrName>ppt_x</p:attrName>
                                        </p:attrNameLst>
                                      </p:cBhvr>
                                      <p:tavLst>
                                        <p:tav tm="0">
                                          <p:val>
                                            <p:strVal val="#ppt_x"/>
                                          </p:val>
                                        </p:tav>
                                        <p:tav tm="100000">
                                          <p:val>
                                            <p:strVal val="#ppt_x"/>
                                          </p:val>
                                        </p:tav>
                                      </p:tavLst>
                                    </p:anim>
                                    <p:anim calcmode="lin" valueType="num">
                                      <p:cBhvr additive="base">
                                        <p:cTn id="80" dur="25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250" fill="hold"/>
                                        <p:tgtEl>
                                          <p:spTgt spid="14"/>
                                        </p:tgtEl>
                                        <p:attrNameLst>
                                          <p:attrName>ppt_x</p:attrName>
                                        </p:attrNameLst>
                                      </p:cBhvr>
                                      <p:tavLst>
                                        <p:tav tm="0">
                                          <p:val>
                                            <p:strVal val="#ppt_x"/>
                                          </p:val>
                                        </p:tav>
                                        <p:tav tm="100000">
                                          <p:val>
                                            <p:strVal val="#ppt_x"/>
                                          </p:val>
                                        </p:tav>
                                      </p:tavLst>
                                    </p:anim>
                                    <p:anim calcmode="lin" valueType="num">
                                      <p:cBhvr additive="base">
                                        <p:cTn id="84" dur="250" fill="hold"/>
                                        <p:tgtEl>
                                          <p:spTgt spid="14"/>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100"/>
                                  </p:stCondLst>
                                  <p:childTnLst>
                                    <p:set>
                                      <p:cBhvr>
                                        <p:cTn id="86" dur="1" fill="hold">
                                          <p:stCondLst>
                                            <p:cond delay="0"/>
                                          </p:stCondLst>
                                        </p:cTn>
                                        <p:tgtEl>
                                          <p:spTgt spid="8"/>
                                        </p:tgtEl>
                                        <p:attrNameLst>
                                          <p:attrName>style.visibility</p:attrName>
                                        </p:attrNameLst>
                                      </p:cBhvr>
                                      <p:to>
                                        <p:strVal val="visible"/>
                                      </p:to>
                                    </p:set>
                                    <p:anim calcmode="lin" valueType="num">
                                      <p:cBhvr additive="base">
                                        <p:cTn id="87" dur="250" fill="hold"/>
                                        <p:tgtEl>
                                          <p:spTgt spid="8"/>
                                        </p:tgtEl>
                                        <p:attrNameLst>
                                          <p:attrName>ppt_x</p:attrName>
                                        </p:attrNameLst>
                                      </p:cBhvr>
                                      <p:tavLst>
                                        <p:tav tm="0">
                                          <p:val>
                                            <p:strVal val="#ppt_x"/>
                                          </p:val>
                                        </p:tav>
                                        <p:tav tm="100000">
                                          <p:val>
                                            <p:strVal val="#ppt_x"/>
                                          </p:val>
                                        </p:tav>
                                      </p:tavLst>
                                    </p:anim>
                                    <p:anim calcmode="lin" valueType="num">
                                      <p:cBhvr additive="base">
                                        <p:cTn id="88" dur="250" fill="hold"/>
                                        <p:tgtEl>
                                          <p:spTgt spid="8"/>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20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250" fill="hold"/>
                                        <p:tgtEl>
                                          <p:spTgt spid="23"/>
                                        </p:tgtEl>
                                        <p:attrNameLst>
                                          <p:attrName>ppt_x</p:attrName>
                                        </p:attrNameLst>
                                      </p:cBhvr>
                                      <p:tavLst>
                                        <p:tav tm="0">
                                          <p:val>
                                            <p:strVal val="#ppt_x"/>
                                          </p:val>
                                        </p:tav>
                                        <p:tav tm="100000">
                                          <p:val>
                                            <p:strVal val="#ppt_x"/>
                                          </p:val>
                                        </p:tav>
                                      </p:tavLst>
                                    </p:anim>
                                    <p:anim calcmode="lin" valueType="num">
                                      <p:cBhvr additive="base">
                                        <p:cTn id="92" dur="250" fill="hold"/>
                                        <p:tgtEl>
                                          <p:spTgt spid="23"/>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20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250" fill="hold"/>
                                        <p:tgtEl>
                                          <p:spTgt spid="47"/>
                                        </p:tgtEl>
                                        <p:attrNameLst>
                                          <p:attrName>ppt_x</p:attrName>
                                        </p:attrNameLst>
                                      </p:cBhvr>
                                      <p:tavLst>
                                        <p:tav tm="0">
                                          <p:val>
                                            <p:strVal val="#ppt_x"/>
                                          </p:val>
                                        </p:tav>
                                        <p:tav tm="100000">
                                          <p:val>
                                            <p:strVal val="#ppt_x"/>
                                          </p:val>
                                        </p:tav>
                                      </p:tavLst>
                                    </p:anim>
                                    <p:anim calcmode="lin" valueType="num">
                                      <p:cBhvr additive="base">
                                        <p:cTn id="96" dur="250" fill="hold"/>
                                        <p:tgtEl>
                                          <p:spTgt spid="47"/>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250" fill="hold"/>
                                        <p:tgtEl>
                                          <p:spTgt spid="46"/>
                                        </p:tgtEl>
                                        <p:attrNameLst>
                                          <p:attrName>ppt_x</p:attrName>
                                        </p:attrNameLst>
                                      </p:cBhvr>
                                      <p:tavLst>
                                        <p:tav tm="0">
                                          <p:val>
                                            <p:strVal val="#ppt_x"/>
                                          </p:val>
                                        </p:tav>
                                        <p:tav tm="100000">
                                          <p:val>
                                            <p:strVal val="#ppt_x"/>
                                          </p:val>
                                        </p:tav>
                                      </p:tavLst>
                                    </p:anim>
                                    <p:anim calcmode="lin" valueType="num">
                                      <p:cBhvr additive="base">
                                        <p:cTn id="100" dur="250" fill="hold"/>
                                        <p:tgtEl>
                                          <p:spTgt spid="46"/>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250"/>
                                  </p:stCondLst>
                                  <p:childTnLst>
                                    <p:set>
                                      <p:cBhvr>
                                        <p:cTn id="102" dur="1" fill="hold">
                                          <p:stCondLst>
                                            <p:cond delay="0"/>
                                          </p:stCondLst>
                                        </p:cTn>
                                        <p:tgtEl>
                                          <p:spTgt spid="45"/>
                                        </p:tgtEl>
                                        <p:attrNameLst>
                                          <p:attrName>style.visibility</p:attrName>
                                        </p:attrNameLst>
                                      </p:cBhvr>
                                      <p:to>
                                        <p:strVal val="visible"/>
                                      </p:to>
                                    </p:set>
                                    <p:anim calcmode="lin" valueType="num">
                                      <p:cBhvr additive="base">
                                        <p:cTn id="103" dur="250" fill="hold"/>
                                        <p:tgtEl>
                                          <p:spTgt spid="45"/>
                                        </p:tgtEl>
                                        <p:attrNameLst>
                                          <p:attrName>ppt_x</p:attrName>
                                        </p:attrNameLst>
                                      </p:cBhvr>
                                      <p:tavLst>
                                        <p:tav tm="0">
                                          <p:val>
                                            <p:strVal val="#ppt_x"/>
                                          </p:val>
                                        </p:tav>
                                        <p:tav tm="100000">
                                          <p:val>
                                            <p:strVal val="#ppt_x"/>
                                          </p:val>
                                        </p:tav>
                                      </p:tavLst>
                                    </p:anim>
                                    <p:anim calcmode="lin" valueType="num">
                                      <p:cBhvr additive="base">
                                        <p:cTn id="104" dur="250" fill="hold"/>
                                        <p:tgtEl>
                                          <p:spTgt spid="45"/>
                                        </p:tgtEl>
                                        <p:attrNameLst>
                                          <p:attrName>ppt_y</p:attrName>
                                        </p:attrNameLst>
                                      </p:cBhvr>
                                      <p:tavLst>
                                        <p:tav tm="0">
                                          <p:val>
                                            <p:strVal val="0-#ppt_h/2"/>
                                          </p:val>
                                        </p:tav>
                                        <p:tav tm="100000">
                                          <p:val>
                                            <p:strVal val="#ppt_y"/>
                                          </p:val>
                                        </p:tav>
                                      </p:tavLst>
                                    </p:anim>
                                  </p:childTnLst>
                                </p:cTn>
                              </p:par>
                              <p:par>
                                <p:cTn id="105" presetID="2" presetClass="entr" presetSubtype="1" fill="hold" nodeType="with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additive="base">
                                        <p:cTn id="107" dur="250" fill="hold"/>
                                        <p:tgtEl>
                                          <p:spTgt spid="3"/>
                                        </p:tgtEl>
                                        <p:attrNameLst>
                                          <p:attrName>ppt_x</p:attrName>
                                        </p:attrNameLst>
                                      </p:cBhvr>
                                      <p:tavLst>
                                        <p:tav tm="0">
                                          <p:val>
                                            <p:strVal val="#ppt_x"/>
                                          </p:val>
                                        </p:tav>
                                        <p:tav tm="100000">
                                          <p:val>
                                            <p:strVal val="#ppt_x"/>
                                          </p:val>
                                        </p:tav>
                                      </p:tavLst>
                                    </p:anim>
                                    <p:anim calcmode="lin" valueType="num">
                                      <p:cBhvr additive="base">
                                        <p:cTn id="108" dur="250" fill="hold"/>
                                        <p:tgtEl>
                                          <p:spTgt spid="3"/>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350"/>
                                  </p:stCondLst>
                                  <p:childTnLst>
                                    <p:set>
                                      <p:cBhvr>
                                        <p:cTn id="110" dur="1" fill="hold">
                                          <p:stCondLst>
                                            <p:cond delay="0"/>
                                          </p:stCondLst>
                                        </p:cTn>
                                        <p:tgtEl>
                                          <p:spTgt spid="40"/>
                                        </p:tgtEl>
                                        <p:attrNameLst>
                                          <p:attrName>style.visibility</p:attrName>
                                        </p:attrNameLst>
                                      </p:cBhvr>
                                      <p:to>
                                        <p:strVal val="visible"/>
                                      </p:to>
                                    </p:set>
                                    <p:anim calcmode="lin" valueType="num">
                                      <p:cBhvr additive="base">
                                        <p:cTn id="111" dur="250" fill="hold"/>
                                        <p:tgtEl>
                                          <p:spTgt spid="40"/>
                                        </p:tgtEl>
                                        <p:attrNameLst>
                                          <p:attrName>ppt_x</p:attrName>
                                        </p:attrNameLst>
                                      </p:cBhvr>
                                      <p:tavLst>
                                        <p:tav tm="0">
                                          <p:val>
                                            <p:strVal val="#ppt_x"/>
                                          </p:val>
                                        </p:tav>
                                        <p:tav tm="100000">
                                          <p:val>
                                            <p:strVal val="#ppt_x"/>
                                          </p:val>
                                        </p:tav>
                                      </p:tavLst>
                                    </p:anim>
                                    <p:anim calcmode="lin" valueType="num">
                                      <p:cBhvr additive="base">
                                        <p:cTn id="112" dur="250" fill="hold"/>
                                        <p:tgtEl>
                                          <p:spTgt spid="40"/>
                                        </p:tgtEl>
                                        <p:attrNameLst>
                                          <p:attrName>ppt_y</p:attrName>
                                        </p:attrNameLst>
                                      </p:cBhvr>
                                      <p:tavLst>
                                        <p:tav tm="0">
                                          <p:val>
                                            <p:strVal val="0-#ppt_h/2"/>
                                          </p:val>
                                        </p:tav>
                                        <p:tav tm="100000">
                                          <p:val>
                                            <p:strVal val="#ppt_y"/>
                                          </p:val>
                                        </p:tav>
                                      </p:tavLst>
                                    </p:anim>
                                  </p:childTnLst>
                                </p:cTn>
                              </p:par>
                              <p:par>
                                <p:cTn id="113" presetID="2" presetClass="entr" presetSubtype="1" fill="hold" nodeType="withEffect">
                                  <p:stCondLst>
                                    <p:cond delay="250"/>
                                  </p:stCondLst>
                                  <p:childTnLst>
                                    <p:set>
                                      <p:cBhvr>
                                        <p:cTn id="114" dur="1" fill="hold">
                                          <p:stCondLst>
                                            <p:cond delay="0"/>
                                          </p:stCondLst>
                                        </p:cTn>
                                        <p:tgtEl>
                                          <p:spTgt spid="41"/>
                                        </p:tgtEl>
                                        <p:attrNameLst>
                                          <p:attrName>style.visibility</p:attrName>
                                        </p:attrNameLst>
                                      </p:cBhvr>
                                      <p:to>
                                        <p:strVal val="visible"/>
                                      </p:to>
                                    </p:set>
                                    <p:anim calcmode="lin" valueType="num">
                                      <p:cBhvr additive="base">
                                        <p:cTn id="115" dur="250" fill="hold"/>
                                        <p:tgtEl>
                                          <p:spTgt spid="41"/>
                                        </p:tgtEl>
                                        <p:attrNameLst>
                                          <p:attrName>ppt_x</p:attrName>
                                        </p:attrNameLst>
                                      </p:cBhvr>
                                      <p:tavLst>
                                        <p:tav tm="0">
                                          <p:val>
                                            <p:strVal val="#ppt_x"/>
                                          </p:val>
                                        </p:tav>
                                        <p:tav tm="100000">
                                          <p:val>
                                            <p:strVal val="#ppt_x"/>
                                          </p:val>
                                        </p:tav>
                                      </p:tavLst>
                                    </p:anim>
                                    <p:anim calcmode="lin" valueType="num">
                                      <p:cBhvr additive="base">
                                        <p:cTn id="116" dur="250" fill="hold"/>
                                        <p:tgtEl>
                                          <p:spTgt spid="41"/>
                                        </p:tgtEl>
                                        <p:attrNameLst>
                                          <p:attrName>ppt_y</p:attrName>
                                        </p:attrNameLst>
                                      </p:cBhvr>
                                      <p:tavLst>
                                        <p:tav tm="0">
                                          <p:val>
                                            <p:strVal val="0-#ppt_h/2"/>
                                          </p:val>
                                        </p:tav>
                                        <p:tav tm="100000">
                                          <p:val>
                                            <p:strVal val="#ppt_y"/>
                                          </p:val>
                                        </p:tav>
                                      </p:tavLst>
                                    </p:anim>
                                  </p:childTnLst>
                                </p:cTn>
                              </p:par>
                              <p:par>
                                <p:cTn id="117" presetID="2" presetClass="entr" presetSubtype="1" fill="hold" nodeType="withEffect">
                                  <p:stCondLst>
                                    <p:cond delay="350"/>
                                  </p:stCondLst>
                                  <p:childTnLst>
                                    <p:set>
                                      <p:cBhvr>
                                        <p:cTn id="118" dur="1" fill="hold">
                                          <p:stCondLst>
                                            <p:cond delay="0"/>
                                          </p:stCondLst>
                                        </p:cTn>
                                        <p:tgtEl>
                                          <p:spTgt spid="31"/>
                                        </p:tgtEl>
                                        <p:attrNameLst>
                                          <p:attrName>style.visibility</p:attrName>
                                        </p:attrNameLst>
                                      </p:cBhvr>
                                      <p:to>
                                        <p:strVal val="visible"/>
                                      </p:to>
                                    </p:set>
                                    <p:anim calcmode="lin" valueType="num">
                                      <p:cBhvr additive="base">
                                        <p:cTn id="119" dur="250" fill="hold"/>
                                        <p:tgtEl>
                                          <p:spTgt spid="31"/>
                                        </p:tgtEl>
                                        <p:attrNameLst>
                                          <p:attrName>ppt_x</p:attrName>
                                        </p:attrNameLst>
                                      </p:cBhvr>
                                      <p:tavLst>
                                        <p:tav tm="0">
                                          <p:val>
                                            <p:strVal val="#ppt_x"/>
                                          </p:val>
                                        </p:tav>
                                        <p:tav tm="100000">
                                          <p:val>
                                            <p:strVal val="#ppt_x"/>
                                          </p:val>
                                        </p:tav>
                                      </p:tavLst>
                                    </p:anim>
                                    <p:anim calcmode="lin" valueType="num">
                                      <p:cBhvr additive="base">
                                        <p:cTn id="120" dur="250" fill="hold"/>
                                        <p:tgtEl>
                                          <p:spTgt spid="31"/>
                                        </p:tgtEl>
                                        <p:attrNameLst>
                                          <p:attrName>ppt_y</p:attrName>
                                        </p:attrNameLst>
                                      </p:cBhvr>
                                      <p:tavLst>
                                        <p:tav tm="0">
                                          <p:val>
                                            <p:strVal val="0-#ppt_h/2"/>
                                          </p:val>
                                        </p:tav>
                                        <p:tav tm="100000">
                                          <p:val>
                                            <p:strVal val="#ppt_y"/>
                                          </p:val>
                                        </p:tav>
                                      </p:tavLst>
                                    </p:anim>
                                  </p:childTnLst>
                                </p:cTn>
                              </p:par>
                              <p:par>
                                <p:cTn id="121" presetID="2" presetClass="entr" presetSubtype="1" fill="hold" nodeType="withEffect">
                                  <p:stCondLst>
                                    <p:cond delay="35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250" fill="hold"/>
                                        <p:tgtEl>
                                          <p:spTgt spid="42"/>
                                        </p:tgtEl>
                                        <p:attrNameLst>
                                          <p:attrName>ppt_x</p:attrName>
                                        </p:attrNameLst>
                                      </p:cBhvr>
                                      <p:tavLst>
                                        <p:tav tm="0">
                                          <p:val>
                                            <p:strVal val="#ppt_x"/>
                                          </p:val>
                                        </p:tav>
                                        <p:tav tm="100000">
                                          <p:val>
                                            <p:strVal val="#ppt_x"/>
                                          </p:val>
                                        </p:tav>
                                      </p:tavLst>
                                    </p:anim>
                                    <p:anim calcmode="lin" valueType="num">
                                      <p:cBhvr additive="base">
                                        <p:cTn id="124" dur="250" fill="hold"/>
                                        <p:tgtEl>
                                          <p:spTgt spid="42"/>
                                        </p:tgtEl>
                                        <p:attrNameLst>
                                          <p:attrName>ppt_y</p:attrName>
                                        </p:attrNameLst>
                                      </p:cBhvr>
                                      <p:tavLst>
                                        <p:tav tm="0">
                                          <p:val>
                                            <p:strVal val="0-#ppt_h/2"/>
                                          </p:val>
                                        </p:tav>
                                        <p:tav tm="100000">
                                          <p:val>
                                            <p:strVal val="#ppt_y"/>
                                          </p:val>
                                        </p:tav>
                                      </p:tavLst>
                                    </p:anim>
                                  </p:childTnLst>
                                </p:cTn>
                              </p:par>
                              <p:par>
                                <p:cTn id="125" presetID="2" presetClass="entr" presetSubtype="1" fill="hold" nodeType="withEffect">
                                  <p:stCondLst>
                                    <p:cond delay="25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250" fill="hold"/>
                                        <p:tgtEl>
                                          <p:spTgt spid="43"/>
                                        </p:tgtEl>
                                        <p:attrNameLst>
                                          <p:attrName>ppt_x</p:attrName>
                                        </p:attrNameLst>
                                      </p:cBhvr>
                                      <p:tavLst>
                                        <p:tav tm="0">
                                          <p:val>
                                            <p:strVal val="#ppt_x"/>
                                          </p:val>
                                        </p:tav>
                                        <p:tav tm="100000">
                                          <p:val>
                                            <p:strVal val="#ppt_x"/>
                                          </p:val>
                                        </p:tav>
                                      </p:tavLst>
                                    </p:anim>
                                    <p:anim calcmode="lin" valueType="num">
                                      <p:cBhvr additive="base">
                                        <p:cTn id="128" dur="250" fill="hold"/>
                                        <p:tgtEl>
                                          <p:spTgt spid="43"/>
                                        </p:tgtEl>
                                        <p:attrNameLst>
                                          <p:attrName>ppt_y</p:attrName>
                                        </p:attrNameLst>
                                      </p:cBhvr>
                                      <p:tavLst>
                                        <p:tav tm="0">
                                          <p:val>
                                            <p:strVal val="0-#ppt_h/2"/>
                                          </p:val>
                                        </p:tav>
                                        <p:tav tm="100000">
                                          <p:val>
                                            <p:strVal val="#ppt_y"/>
                                          </p:val>
                                        </p:tav>
                                      </p:tavLst>
                                    </p:anim>
                                  </p:childTnLst>
                                </p:cTn>
                              </p:par>
                              <p:par>
                                <p:cTn id="129" presetID="2" presetClass="entr" presetSubtype="1" fill="hold" nodeType="withEffect">
                                  <p:stCondLst>
                                    <p:cond delay="250"/>
                                  </p:stCondLst>
                                  <p:childTnLst>
                                    <p:set>
                                      <p:cBhvr>
                                        <p:cTn id="130" dur="1" fill="hold">
                                          <p:stCondLst>
                                            <p:cond delay="0"/>
                                          </p:stCondLst>
                                        </p:cTn>
                                        <p:tgtEl>
                                          <p:spTgt spid="5136"/>
                                        </p:tgtEl>
                                        <p:attrNameLst>
                                          <p:attrName>style.visibility</p:attrName>
                                        </p:attrNameLst>
                                      </p:cBhvr>
                                      <p:to>
                                        <p:strVal val="visible"/>
                                      </p:to>
                                    </p:set>
                                    <p:anim calcmode="lin" valueType="num">
                                      <p:cBhvr additive="base">
                                        <p:cTn id="131" dur="200" fill="hold"/>
                                        <p:tgtEl>
                                          <p:spTgt spid="5136"/>
                                        </p:tgtEl>
                                        <p:attrNameLst>
                                          <p:attrName>ppt_x</p:attrName>
                                        </p:attrNameLst>
                                      </p:cBhvr>
                                      <p:tavLst>
                                        <p:tav tm="0">
                                          <p:val>
                                            <p:strVal val="#ppt_x"/>
                                          </p:val>
                                        </p:tav>
                                        <p:tav tm="100000">
                                          <p:val>
                                            <p:strVal val="#ppt_x"/>
                                          </p:val>
                                        </p:tav>
                                      </p:tavLst>
                                    </p:anim>
                                    <p:anim calcmode="lin" valueType="num">
                                      <p:cBhvr additive="base">
                                        <p:cTn id="132" dur="200" fill="hold"/>
                                        <p:tgtEl>
                                          <p:spTgt spid="5136"/>
                                        </p:tgtEl>
                                        <p:attrNameLst>
                                          <p:attrName>ppt_y</p:attrName>
                                        </p:attrNameLst>
                                      </p:cBhvr>
                                      <p:tavLst>
                                        <p:tav tm="0">
                                          <p:val>
                                            <p:strVal val="0-#ppt_h/2"/>
                                          </p:val>
                                        </p:tav>
                                        <p:tav tm="100000">
                                          <p:val>
                                            <p:strVal val="#ppt_y"/>
                                          </p:val>
                                        </p:tav>
                                      </p:tavLst>
                                    </p:anim>
                                  </p:childTnLst>
                                </p:cTn>
                              </p:par>
                              <p:par>
                                <p:cTn id="133" presetID="2" presetClass="entr" presetSubtype="1" fill="hold" nodeType="withEffect">
                                  <p:stCondLst>
                                    <p:cond delay="250"/>
                                  </p:stCondLst>
                                  <p:childTnLst>
                                    <p:set>
                                      <p:cBhvr>
                                        <p:cTn id="134" dur="1" fill="hold">
                                          <p:stCondLst>
                                            <p:cond delay="0"/>
                                          </p:stCondLst>
                                        </p:cTn>
                                        <p:tgtEl>
                                          <p:spTgt spid="5135"/>
                                        </p:tgtEl>
                                        <p:attrNameLst>
                                          <p:attrName>style.visibility</p:attrName>
                                        </p:attrNameLst>
                                      </p:cBhvr>
                                      <p:to>
                                        <p:strVal val="visible"/>
                                      </p:to>
                                    </p:set>
                                    <p:anim calcmode="lin" valueType="num">
                                      <p:cBhvr additive="base">
                                        <p:cTn id="135" dur="200" fill="hold"/>
                                        <p:tgtEl>
                                          <p:spTgt spid="5135"/>
                                        </p:tgtEl>
                                        <p:attrNameLst>
                                          <p:attrName>ppt_x</p:attrName>
                                        </p:attrNameLst>
                                      </p:cBhvr>
                                      <p:tavLst>
                                        <p:tav tm="0">
                                          <p:val>
                                            <p:strVal val="#ppt_x"/>
                                          </p:val>
                                        </p:tav>
                                        <p:tav tm="100000">
                                          <p:val>
                                            <p:strVal val="#ppt_x"/>
                                          </p:val>
                                        </p:tav>
                                      </p:tavLst>
                                    </p:anim>
                                    <p:anim calcmode="lin" valueType="num">
                                      <p:cBhvr additive="base">
                                        <p:cTn id="136" dur="200" fill="hold"/>
                                        <p:tgtEl>
                                          <p:spTgt spid="5135"/>
                                        </p:tgtEl>
                                        <p:attrNameLst>
                                          <p:attrName>ppt_y</p:attrName>
                                        </p:attrNameLst>
                                      </p:cBhvr>
                                      <p:tavLst>
                                        <p:tav tm="0">
                                          <p:val>
                                            <p:strVal val="0-#ppt_h/2"/>
                                          </p:val>
                                        </p:tav>
                                        <p:tav tm="100000">
                                          <p:val>
                                            <p:strVal val="#ppt_y"/>
                                          </p:val>
                                        </p:tav>
                                      </p:tavLst>
                                    </p:anim>
                                  </p:childTnLst>
                                </p:cTn>
                              </p:par>
                              <p:par>
                                <p:cTn id="137" presetID="2" presetClass="entr" presetSubtype="1" fill="hold" nodeType="withEffect">
                                  <p:stCondLst>
                                    <p:cond delay="350"/>
                                  </p:stCondLst>
                                  <p:childTnLst>
                                    <p:set>
                                      <p:cBhvr>
                                        <p:cTn id="138" dur="1" fill="hold">
                                          <p:stCondLst>
                                            <p:cond delay="0"/>
                                          </p:stCondLst>
                                        </p:cTn>
                                        <p:tgtEl>
                                          <p:spTgt spid="5134"/>
                                        </p:tgtEl>
                                        <p:attrNameLst>
                                          <p:attrName>style.visibility</p:attrName>
                                        </p:attrNameLst>
                                      </p:cBhvr>
                                      <p:to>
                                        <p:strVal val="visible"/>
                                      </p:to>
                                    </p:set>
                                    <p:anim calcmode="lin" valueType="num">
                                      <p:cBhvr additive="base">
                                        <p:cTn id="139" dur="200" fill="hold"/>
                                        <p:tgtEl>
                                          <p:spTgt spid="5134"/>
                                        </p:tgtEl>
                                        <p:attrNameLst>
                                          <p:attrName>ppt_x</p:attrName>
                                        </p:attrNameLst>
                                      </p:cBhvr>
                                      <p:tavLst>
                                        <p:tav tm="0">
                                          <p:val>
                                            <p:strVal val="#ppt_x"/>
                                          </p:val>
                                        </p:tav>
                                        <p:tav tm="100000">
                                          <p:val>
                                            <p:strVal val="#ppt_x"/>
                                          </p:val>
                                        </p:tav>
                                      </p:tavLst>
                                    </p:anim>
                                    <p:anim calcmode="lin" valueType="num">
                                      <p:cBhvr additive="base">
                                        <p:cTn id="140" dur="200" fill="hold"/>
                                        <p:tgtEl>
                                          <p:spTgt spid="5134"/>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350"/>
                                  </p:stCondLst>
                                  <p:childTnLst>
                                    <p:set>
                                      <p:cBhvr>
                                        <p:cTn id="142" dur="1" fill="hold">
                                          <p:stCondLst>
                                            <p:cond delay="0"/>
                                          </p:stCondLst>
                                        </p:cTn>
                                        <p:tgtEl>
                                          <p:spTgt spid="5145"/>
                                        </p:tgtEl>
                                        <p:attrNameLst>
                                          <p:attrName>style.visibility</p:attrName>
                                        </p:attrNameLst>
                                      </p:cBhvr>
                                      <p:to>
                                        <p:strVal val="visible"/>
                                      </p:to>
                                    </p:set>
                                    <p:anim calcmode="lin" valueType="num">
                                      <p:cBhvr additive="base">
                                        <p:cTn id="143" dur="200" fill="hold"/>
                                        <p:tgtEl>
                                          <p:spTgt spid="5145"/>
                                        </p:tgtEl>
                                        <p:attrNameLst>
                                          <p:attrName>ppt_x</p:attrName>
                                        </p:attrNameLst>
                                      </p:cBhvr>
                                      <p:tavLst>
                                        <p:tav tm="0">
                                          <p:val>
                                            <p:strVal val="#ppt_x"/>
                                          </p:val>
                                        </p:tav>
                                        <p:tav tm="100000">
                                          <p:val>
                                            <p:strVal val="#ppt_x"/>
                                          </p:val>
                                        </p:tav>
                                      </p:tavLst>
                                    </p:anim>
                                    <p:anim calcmode="lin" valueType="num">
                                      <p:cBhvr additive="base">
                                        <p:cTn id="144" dur="200" fill="hold"/>
                                        <p:tgtEl>
                                          <p:spTgt spid="5145"/>
                                        </p:tgtEl>
                                        <p:attrNameLst>
                                          <p:attrName>ppt_y</p:attrName>
                                        </p:attrNameLst>
                                      </p:cBhvr>
                                      <p:tavLst>
                                        <p:tav tm="0">
                                          <p:val>
                                            <p:strVal val="0-#ppt_h/2"/>
                                          </p:val>
                                        </p:tav>
                                        <p:tav tm="100000">
                                          <p:val>
                                            <p:strVal val="#ppt_y"/>
                                          </p:val>
                                        </p:tav>
                                      </p:tavLst>
                                    </p:anim>
                                  </p:childTnLst>
                                </p:cTn>
                              </p:par>
                              <p:par>
                                <p:cTn id="145" presetID="2" presetClass="entr" presetSubtype="1" fill="hold" nodeType="withEffect">
                                  <p:stCondLst>
                                    <p:cond delay="450"/>
                                  </p:stCondLst>
                                  <p:childTnLst>
                                    <p:set>
                                      <p:cBhvr>
                                        <p:cTn id="146" dur="1" fill="hold">
                                          <p:stCondLst>
                                            <p:cond delay="0"/>
                                          </p:stCondLst>
                                        </p:cTn>
                                        <p:tgtEl>
                                          <p:spTgt spid="57"/>
                                        </p:tgtEl>
                                        <p:attrNameLst>
                                          <p:attrName>style.visibility</p:attrName>
                                        </p:attrNameLst>
                                      </p:cBhvr>
                                      <p:to>
                                        <p:strVal val="visible"/>
                                      </p:to>
                                    </p:set>
                                    <p:anim calcmode="lin" valueType="num">
                                      <p:cBhvr additive="base">
                                        <p:cTn id="147" dur="200" fill="hold"/>
                                        <p:tgtEl>
                                          <p:spTgt spid="57"/>
                                        </p:tgtEl>
                                        <p:attrNameLst>
                                          <p:attrName>ppt_x</p:attrName>
                                        </p:attrNameLst>
                                      </p:cBhvr>
                                      <p:tavLst>
                                        <p:tav tm="0">
                                          <p:val>
                                            <p:strVal val="#ppt_x"/>
                                          </p:val>
                                        </p:tav>
                                        <p:tav tm="100000">
                                          <p:val>
                                            <p:strVal val="#ppt_x"/>
                                          </p:val>
                                        </p:tav>
                                      </p:tavLst>
                                    </p:anim>
                                    <p:anim calcmode="lin" valueType="num">
                                      <p:cBhvr additive="base">
                                        <p:cTn id="148" dur="200" fill="hold"/>
                                        <p:tgtEl>
                                          <p:spTgt spid="57"/>
                                        </p:tgtEl>
                                        <p:attrNameLst>
                                          <p:attrName>ppt_y</p:attrName>
                                        </p:attrNameLst>
                                      </p:cBhvr>
                                      <p:tavLst>
                                        <p:tav tm="0">
                                          <p:val>
                                            <p:strVal val="0-#ppt_h/2"/>
                                          </p:val>
                                        </p:tav>
                                        <p:tav tm="100000">
                                          <p:val>
                                            <p:strVal val="#ppt_y"/>
                                          </p:val>
                                        </p:tav>
                                      </p:tavLst>
                                    </p:anim>
                                  </p:childTnLst>
                                </p:cTn>
                              </p:par>
                              <p:par>
                                <p:cTn id="149" presetID="2" presetClass="entr" presetSubtype="1" fill="hold" nodeType="withEffect">
                                  <p:stCondLst>
                                    <p:cond delay="350"/>
                                  </p:stCondLst>
                                  <p:childTnLst>
                                    <p:set>
                                      <p:cBhvr>
                                        <p:cTn id="150" dur="1" fill="hold">
                                          <p:stCondLst>
                                            <p:cond delay="0"/>
                                          </p:stCondLst>
                                        </p:cTn>
                                        <p:tgtEl>
                                          <p:spTgt spid="56"/>
                                        </p:tgtEl>
                                        <p:attrNameLst>
                                          <p:attrName>style.visibility</p:attrName>
                                        </p:attrNameLst>
                                      </p:cBhvr>
                                      <p:to>
                                        <p:strVal val="visible"/>
                                      </p:to>
                                    </p:set>
                                    <p:anim calcmode="lin" valueType="num">
                                      <p:cBhvr additive="base">
                                        <p:cTn id="151" dur="200" fill="hold"/>
                                        <p:tgtEl>
                                          <p:spTgt spid="56"/>
                                        </p:tgtEl>
                                        <p:attrNameLst>
                                          <p:attrName>ppt_x</p:attrName>
                                        </p:attrNameLst>
                                      </p:cBhvr>
                                      <p:tavLst>
                                        <p:tav tm="0">
                                          <p:val>
                                            <p:strVal val="#ppt_x"/>
                                          </p:val>
                                        </p:tav>
                                        <p:tav tm="100000">
                                          <p:val>
                                            <p:strVal val="#ppt_x"/>
                                          </p:val>
                                        </p:tav>
                                      </p:tavLst>
                                    </p:anim>
                                    <p:anim calcmode="lin" valueType="num">
                                      <p:cBhvr additive="base">
                                        <p:cTn id="152" dur="200" fill="hold"/>
                                        <p:tgtEl>
                                          <p:spTgt spid="56"/>
                                        </p:tgtEl>
                                        <p:attrNameLst>
                                          <p:attrName>ppt_y</p:attrName>
                                        </p:attrNameLst>
                                      </p:cBhvr>
                                      <p:tavLst>
                                        <p:tav tm="0">
                                          <p:val>
                                            <p:strVal val="0-#ppt_h/2"/>
                                          </p:val>
                                        </p:tav>
                                        <p:tav tm="100000">
                                          <p:val>
                                            <p:strVal val="#ppt_y"/>
                                          </p:val>
                                        </p:tav>
                                      </p:tavLst>
                                    </p:anim>
                                  </p:childTnLst>
                                </p:cTn>
                              </p:par>
                              <p:par>
                                <p:cTn id="153" presetID="2" presetClass="entr" presetSubtype="1" fill="hold" nodeType="withEffect">
                                  <p:stCondLst>
                                    <p:cond delay="250"/>
                                  </p:stCondLst>
                                  <p:childTnLst>
                                    <p:set>
                                      <p:cBhvr>
                                        <p:cTn id="154" dur="1" fill="hold">
                                          <p:stCondLst>
                                            <p:cond delay="0"/>
                                          </p:stCondLst>
                                        </p:cTn>
                                        <p:tgtEl>
                                          <p:spTgt spid="51"/>
                                        </p:tgtEl>
                                        <p:attrNameLst>
                                          <p:attrName>style.visibility</p:attrName>
                                        </p:attrNameLst>
                                      </p:cBhvr>
                                      <p:to>
                                        <p:strVal val="visible"/>
                                      </p:to>
                                    </p:set>
                                    <p:anim calcmode="lin" valueType="num">
                                      <p:cBhvr additive="base">
                                        <p:cTn id="155" dur="200" fill="hold"/>
                                        <p:tgtEl>
                                          <p:spTgt spid="51"/>
                                        </p:tgtEl>
                                        <p:attrNameLst>
                                          <p:attrName>ppt_x</p:attrName>
                                        </p:attrNameLst>
                                      </p:cBhvr>
                                      <p:tavLst>
                                        <p:tav tm="0">
                                          <p:val>
                                            <p:strVal val="#ppt_x"/>
                                          </p:val>
                                        </p:tav>
                                        <p:tav tm="100000">
                                          <p:val>
                                            <p:strVal val="#ppt_x"/>
                                          </p:val>
                                        </p:tav>
                                      </p:tavLst>
                                    </p:anim>
                                    <p:anim calcmode="lin" valueType="num">
                                      <p:cBhvr additive="base">
                                        <p:cTn id="156" dur="200" fill="hold"/>
                                        <p:tgtEl>
                                          <p:spTgt spid="51"/>
                                        </p:tgtEl>
                                        <p:attrNameLst>
                                          <p:attrName>ppt_y</p:attrName>
                                        </p:attrNameLst>
                                      </p:cBhvr>
                                      <p:tavLst>
                                        <p:tav tm="0">
                                          <p:val>
                                            <p:strVal val="0-#ppt_h/2"/>
                                          </p:val>
                                        </p:tav>
                                        <p:tav tm="100000">
                                          <p:val>
                                            <p:strVal val="#ppt_y"/>
                                          </p:val>
                                        </p:tav>
                                      </p:tavLst>
                                    </p:anim>
                                  </p:childTnLst>
                                </p:cTn>
                              </p:par>
                              <p:par>
                                <p:cTn id="157" presetID="2" presetClass="entr" presetSubtype="1" fill="hold" nodeType="withEffect">
                                  <p:stCondLst>
                                    <p:cond delay="450"/>
                                  </p:stCondLst>
                                  <p:childTnLst>
                                    <p:set>
                                      <p:cBhvr>
                                        <p:cTn id="158" dur="1" fill="hold">
                                          <p:stCondLst>
                                            <p:cond delay="0"/>
                                          </p:stCondLst>
                                        </p:cTn>
                                        <p:tgtEl>
                                          <p:spTgt spid="61"/>
                                        </p:tgtEl>
                                        <p:attrNameLst>
                                          <p:attrName>style.visibility</p:attrName>
                                        </p:attrNameLst>
                                      </p:cBhvr>
                                      <p:to>
                                        <p:strVal val="visible"/>
                                      </p:to>
                                    </p:set>
                                    <p:anim calcmode="lin" valueType="num">
                                      <p:cBhvr additive="base">
                                        <p:cTn id="159" dur="200" fill="hold"/>
                                        <p:tgtEl>
                                          <p:spTgt spid="61"/>
                                        </p:tgtEl>
                                        <p:attrNameLst>
                                          <p:attrName>ppt_x</p:attrName>
                                        </p:attrNameLst>
                                      </p:cBhvr>
                                      <p:tavLst>
                                        <p:tav tm="0">
                                          <p:val>
                                            <p:strVal val="#ppt_x"/>
                                          </p:val>
                                        </p:tav>
                                        <p:tav tm="100000">
                                          <p:val>
                                            <p:strVal val="#ppt_x"/>
                                          </p:val>
                                        </p:tav>
                                      </p:tavLst>
                                    </p:anim>
                                    <p:anim calcmode="lin" valueType="num">
                                      <p:cBhvr additive="base">
                                        <p:cTn id="160" dur="200" fill="hold"/>
                                        <p:tgtEl>
                                          <p:spTgt spid="61"/>
                                        </p:tgtEl>
                                        <p:attrNameLst>
                                          <p:attrName>ppt_y</p:attrName>
                                        </p:attrNameLst>
                                      </p:cBhvr>
                                      <p:tavLst>
                                        <p:tav tm="0">
                                          <p:val>
                                            <p:strVal val="0-#ppt_h/2"/>
                                          </p:val>
                                        </p:tav>
                                        <p:tav tm="100000">
                                          <p:val>
                                            <p:strVal val="#ppt_y"/>
                                          </p:val>
                                        </p:tav>
                                      </p:tavLst>
                                    </p:anim>
                                  </p:childTnLst>
                                </p:cTn>
                              </p:par>
                              <p:par>
                                <p:cTn id="161" presetID="2" presetClass="entr" presetSubtype="1" fill="hold" nodeType="withEffect">
                                  <p:stCondLst>
                                    <p:cond delay="450"/>
                                  </p:stCondLst>
                                  <p:childTnLst>
                                    <p:set>
                                      <p:cBhvr>
                                        <p:cTn id="162" dur="1" fill="hold">
                                          <p:stCondLst>
                                            <p:cond delay="0"/>
                                          </p:stCondLst>
                                        </p:cTn>
                                        <p:tgtEl>
                                          <p:spTgt spid="5126"/>
                                        </p:tgtEl>
                                        <p:attrNameLst>
                                          <p:attrName>style.visibility</p:attrName>
                                        </p:attrNameLst>
                                      </p:cBhvr>
                                      <p:to>
                                        <p:strVal val="visible"/>
                                      </p:to>
                                    </p:set>
                                    <p:anim calcmode="lin" valueType="num">
                                      <p:cBhvr additive="base">
                                        <p:cTn id="163" dur="200" fill="hold"/>
                                        <p:tgtEl>
                                          <p:spTgt spid="5126"/>
                                        </p:tgtEl>
                                        <p:attrNameLst>
                                          <p:attrName>ppt_x</p:attrName>
                                        </p:attrNameLst>
                                      </p:cBhvr>
                                      <p:tavLst>
                                        <p:tav tm="0">
                                          <p:val>
                                            <p:strVal val="#ppt_x"/>
                                          </p:val>
                                        </p:tav>
                                        <p:tav tm="100000">
                                          <p:val>
                                            <p:strVal val="#ppt_x"/>
                                          </p:val>
                                        </p:tav>
                                      </p:tavLst>
                                    </p:anim>
                                    <p:anim calcmode="lin" valueType="num">
                                      <p:cBhvr additive="base">
                                        <p:cTn id="164" dur="200" fill="hold"/>
                                        <p:tgtEl>
                                          <p:spTgt spid="5126"/>
                                        </p:tgtEl>
                                        <p:attrNameLst>
                                          <p:attrName>ppt_y</p:attrName>
                                        </p:attrNameLst>
                                      </p:cBhvr>
                                      <p:tavLst>
                                        <p:tav tm="0">
                                          <p:val>
                                            <p:strVal val="0-#ppt_h/2"/>
                                          </p:val>
                                        </p:tav>
                                        <p:tav tm="100000">
                                          <p:val>
                                            <p:strVal val="#ppt_y"/>
                                          </p:val>
                                        </p:tav>
                                      </p:tavLst>
                                    </p:anim>
                                  </p:childTnLst>
                                </p:cTn>
                              </p:par>
                              <p:par>
                                <p:cTn id="165" presetID="2" presetClass="entr" presetSubtype="1" fill="hold" nodeType="withEffect">
                                  <p:stCondLst>
                                    <p:cond delay="450"/>
                                  </p:stCondLst>
                                  <p:childTnLst>
                                    <p:set>
                                      <p:cBhvr>
                                        <p:cTn id="166" dur="1" fill="hold">
                                          <p:stCondLst>
                                            <p:cond delay="0"/>
                                          </p:stCondLst>
                                        </p:cTn>
                                        <p:tgtEl>
                                          <p:spTgt spid="50"/>
                                        </p:tgtEl>
                                        <p:attrNameLst>
                                          <p:attrName>style.visibility</p:attrName>
                                        </p:attrNameLst>
                                      </p:cBhvr>
                                      <p:to>
                                        <p:strVal val="visible"/>
                                      </p:to>
                                    </p:set>
                                    <p:anim calcmode="lin" valueType="num">
                                      <p:cBhvr additive="base">
                                        <p:cTn id="167" dur="150" fill="hold"/>
                                        <p:tgtEl>
                                          <p:spTgt spid="50"/>
                                        </p:tgtEl>
                                        <p:attrNameLst>
                                          <p:attrName>ppt_x</p:attrName>
                                        </p:attrNameLst>
                                      </p:cBhvr>
                                      <p:tavLst>
                                        <p:tav tm="0">
                                          <p:val>
                                            <p:strVal val="#ppt_x"/>
                                          </p:val>
                                        </p:tav>
                                        <p:tav tm="100000">
                                          <p:val>
                                            <p:strVal val="#ppt_x"/>
                                          </p:val>
                                        </p:tav>
                                      </p:tavLst>
                                    </p:anim>
                                    <p:anim calcmode="lin" valueType="num">
                                      <p:cBhvr additive="base">
                                        <p:cTn id="168" dur="150" fill="hold"/>
                                        <p:tgtEl>
                                          <p:spTgt spid="50"/>
                                        </p:tgtEl>
                                        <p:attrNameLst>
                                          <p:attrName>ppt_y</p:attrName>
                                        </p:attrNameLst>
                                      </p:cBhvr>
                                      <p:tavLst>
                                        <p:tav tm="0">
                                          <p:val>
                                            <p:strVal val="0-#ppt_h/2"/>
                                          </p:val>
                                        </p:tav>
                                        <p:tav tm="100000">
                                          <p:val>
                                            <p:strVal val="#ppt_y"/>
                                          </p:val>
                                        </p:tav>
                                      </p:tavLst>
                                    </p:anim>
                                  </p:childTnLst>
                                </p:cTn>
                              </p:par>
                              <p:par>
                                <p:cTn id="169" presetID="2" presetClass="entr" presetSubtype="1" fill="hold" nodeType="withEffect">
                                  <p:stCondLst>
                                    <p:cond delay="450"/>
                                  </p:stCondLst>
                                  <p:childTnLst>
                                    <p:set>
                                      <p:cBhvr>
                                        <p:cTn id="170" dur="1" fill="hold">
                                          <p:stCondLst>
                                            <p:cond delay="0"/>
                                          </p:stCondLst>
                                        </p:cTn>
                                        <p:tgtEl>
                                          <p:spTgt spid="52"/>
                                        </p:tgtEl>
                                        <p:attrNameLst>
                                          <p:attrName>style.visibility</p:attrName>
                                        </p:attrNameLst>
                                      </p:cBhvr>
                                      <p:to>
                                        <p:strVal val="visible"/>
                                      </p:to>
                                    </p:set>
                                    <p:anim calcmode="lin" valueType="num">
                                      <p:cBhvr additive="base">
                                        <p:cTn id="171" dur="150" fill="hold"/>
                                        <p:tgtEl>
                                          <p:spTgt spid="52"/>
                                        </p:tgtEl>
                                        <p:attrNameLst>
                                          <p:attrName>ppt_x</p:attrName>
                                        </p:attrNameLst>
                                      </p:cBhvr>
                                      <p:tavLst>
                                        <p:tav tm="0">
                                          <p:val>
                                            <p:strVal val="#ppt_x"/>
                                          </p:val>
                                        </p:tav>
                                        <p:tav tm="100000">
                                          <p:val>
                                            <p:strVal val="#ppt_x"/>
                                          </p:val>
                                        </p:tav>
                                      </p:tavLst>
                                    </p:anim>
                                    <p:anim calcmode="lin" valueType="num">
                                      <p:cBhvr additive="base">
                                        <p:cTn id="172" dur="150" fill="hold"/>
                                        <p:tgtEl>
                                          <p:spTgt spid="52"/>
                                        </p:tgtEl>
                                        <p:attrNameLst>
                                          <p:attrName>ppt_y</p:attrName>
                                        </p:attrNameLst>
                                      </p:cBhvr>
                                      <p:tavLst>
                                        <p:tav tm="0">
                                          <p:val>
                                            <p:strVal val="0-#ppt_h/2"/>
                                          </p:val>
                                        </p:tav>
                                        <p:tav tm="100000">
                                          <p:val>
                                            <p:strVal val="#ppt_y"/>
                                          </p:val>
                                        </p:tav>
                                      </p:tavLst>
                                    </p:anim>
                                  </p:childTnLst>
                                </p:cTn>
                              </p:par>
                              <p:par>
                                <p:cTn id="173" presetID="2" presetClass="entr" presetSubtype="1" fill="hold" nodeType="withEffect">
                                  <p:stCondLst>
                                    <p:cond delay="550"/>
                                  </p:stCondLst>
                                  <p:childTnLst>
                                    <p:set>
                                      <p:cBhvr>
                                        <p:cTn id="174" dur="1" fill="hold">
                                          <p:stCondLst>
                                            <p:cond delay="0"/>
                                          </p:stCondLst>
                                        </p:cTn>
                                        <p:tgtEl>
                                          <p:spTgt spid="53"/>
                                        </p:tgtEl>
                                        <p:attrNameLst>
                                          <p:attrName>style.visibility</p:attrName>
                                        </p:attrNameLst>
                                      </p:cBhvr>
                                      <p:to>
                                        <p:strVal val="visible"/>
                                      </p:to>
                                    </p:set>
                                    <p:anim calcmode="lin" valueType="num">
                                      <p:cBhvr additive="base">
                                        <p:cTn id="175" dur="150" fill="hold"/>
                                        <p:tgtEl>
                                          <p:spTgt spid="53"/>
                                        </p:tgtEl>
                                        <p:attrNameLst>
                                          <p:attrName>ppt_x</p:attrName>
                                        </p:attrNameLst>
                                      </p:cBhvr>
                                      <p:tavLst>
                                        <p:tav tm="0">
                                          <p:val>
                                            <p:strVal val="#ppt_x"/>
                                          </p:val>
                                        </p:tav>
                                        <p:tav tm="100000">
                                          <p:val>
                                            <p:strVal val="#ppt_x"/>
                                          </p:val>
                                        </p:tav>
                                      </p:tavLst>
                                    </p:anim>
                                    <p:anim calcmode="lin" valueType="num">
                                      <p:cBhvr additive="base">
                                        <p:cTn id="176" dur="150" fill="hold"/>
                                        <p:tgtEl>
                                          <p:spTgt spid="53"/>
                                        </p:tgtEl>
                                        <p:attrNameLst>
                                          <p:attrName>ppt_y</p:attrName>
                                        </p:attrNameLst>
                                      </p:cBhvr>
                                      <p:tavLst>
                                        <p:tav tm="0">
                                          <p:val>
                                            <p:strVal val="0-#ppt_h/2"/>
                                          </p:val>
                                        </p:tav>
                                        <p:tav tm="100000">
                                          <p:val>
                                            <p:strVal val="#ppt_y"/>
                                          </p:val>
                                        </p:tav>
                                      </p:tavLst>
                                    </p:anim>
                                  </p:childTnLst>
                                </p:cTn>
                              </p:par>
                              <p:par>
                                <p:cTn id="177" presetID="2" presetClass="entr" presetSubtype="1" fill="hold" nodeType="withEffect">
                                  <p:stCondLst>
                                    <p:cond delay="450"/>
                                  </p:stCondLst>
                                  <p:childTnLst>
                                    <p:set>
                                      <p:cBhvr>
                                        <p:cTn id="178" dur="1" fill="hold">
                                          <p:stCondLst>
                                            <p:cond delay="0"/>
                                          </p:stCondLst>
                                        </p:cTn>
                                        <p:tgtEl>
                                          <p:spTgt spid="55"/>
                                        </p:tgtEl>
                                        <p:attrNameLst>
                                          <p:attrName>style.visibility</p:attrName>
                                        </p:attrNameLst>
                                      </p:cBhvr>
                                      <p:to>
                                        <p:strVal val="visible"/>
                                      </p:to>
                                    </p:set>
                                    <p:anim calcmode="lin" valueType="num">
                                      <p:cBhvr additive="base">
                                        <p:cTn id="179" dur="150" fill="hold"/>
                                        <p:tgtEl>
                                          <p:spTgt spid="55"/>
                                        </p:tgtEl>
                                        <p:attrNameLst>
                                          <p:attrName>ppt_x</p:attrName>
                                        </p:attrNameLst>
                                      </p:cBhvr>
                                      <p:tavLst>
                                        <p:tav tm="0">
                                          <p:val>
                                            <p:strVal val="#ppt_x"/>
                                          </p:val>
                                        </p:tav>
                                        <p:tav tm="100000">
                                          <p:val>
                                            <p:strVal val="#ppt_x"/>
                                          </p:val>
                                        </p:tav>
                                      </p:tavLst>
                                    </p:anim>
                                    <p:anim calcmode="lin" valueType="num">
                                      <p:cBhvr additive="base">
                                        <p:cTn id="180" dur="150" fill="hold"/>
                                        <p:tgtEl>
                                          <p:spTgt spid="55"/>
                                        </p:tgtEl>
                                        <p:attrNameLst>
                                          <p:attrName>ppt_y</p:attrName>
                                        </p:attrNameLst>
                                      </p:cBhvr>
                                      <p:tavLst>
                                        <p:tav tm="0">
                                          <p:val>
                                            <p:strVal val="0-#ppt_h/2"/>
                                          </p:val>
                                        </p:tav>
                                        <p:tav tm="100000">
                                          <p:val>
                                            <p:strVal val="#ppt_y"/>
                                          </p:val>
                                        </p:tav>
                                      </p:tavLst>
                                    </p:anim>
                                  </p:childTnLst>
                                </p:cTn>
                              </p:par>
                              <p:par>
                                <p:cTn id="181" presetID="2" presetClass="entr" presetSubtype="1" fill="hold" nodeType="withEffect">
                                  <p:stCondLst>
                                    <p:cond delay="650"/>
                                  </p:stCondLst>
                                  <p:childTnLst>
                                    <p:set>
                                      <p:cBhvr>
                                        <p:cTn id="182" dur="1" fill="hold">
                                          <p:stCondLst>
                                            <p:cond delay="0"/>
                                          </p:stCondLst>
                                        </p:cTn>
                                        <p:tgtEl>
                                          <p:spTgt spid="59"/>
                                        </p:tgtEl>
                                        <p:attrNameLst>
                                          <p:attrName>style.visibility</p:attrName>
                                        </p:attrNameLst>
                                      </p:cBhvr>
                                      <p:to>
                                        <p:strVal val="visible"/>
                                      </p:to>
                                    </p:set>
                                    <p:anim calcmode="lin" valueType="num">
                                      <p:cBhvr additive="base">
                                        <p:cTn id="183" dur="150" fill="hold"/>
                                        <p:tgtEl>
                                          <p:spTgt spid="59"/>
                                        </p:tgtEl>
                                        <p:attrNameLst>
                                          <p:attrName>ppt_x</p:attrName>
                                        </p:attrNameLst>
                                      </p:cBhvr>
                                      <p:tavLst>
                                        <p:tav tm="0">
                                          <p:val>
                                            <p:strVal val="#ppt_x"/>
                                          </p:val>
                                        </p:tav>
                                        <p:tav tm="100000">
                                          <p:val>
                                            <p:strVal val="#ppt_x"/>
                                          </p:val>
                                        </p:tav>
                                      </p:tavLst>
                                    </p:anim>
                                    <p:anim calcmode="lin" valueType="num">
                                      <p:cBhvr additive="base">
                                        <p:cTn id="184" dur="150" fill="hold"/>
                                        <p:tgtEl>
                                          <p:spTgt spid="59"/>
                                        </p:tgtEl>
                                        <p:attrNameLst>
                                          <p:attrName>ppt_y</p:attrName>
                                        </p:attrNameLst>
                                      </p:cBhvr>
                                      <p:tavLst>
                                        <p:tav tm="0">
                                          <p:val>
                                            <p:strVal val="0-#ppt_h/2"/>
                                          </p:val>
                                        </p:tav>
                                        <p:tav tm="100000">
                                          <p:val>
                                            <p:strVal val="#ppt_y"/>
                                          </p:val>
                                        </p:tav>
                                      </p:tavLst>
                                    </p:anim>
                                  </p:childTnLst>
                                </p:cTn>
                              </p:par>
                              <p:par>
                                <p:cTn id="185" presetID="2" presetClass="entr" presetSubtype="1" fill="hold" nodeType="withEffect">
                                  <p:stCondLst>
                                    <p:cond delay="550"/>
                                  </p:stCondLst>
                                  <p:childTnLst>
                                    <p:set>
                                      <p:cBhvr>
                                        <p:cTn id="186" dur="1" fill="hold">
                                          <p:stCondLst>
                                            <p:cond delay="0"/>
                                          </p:stCondLst>
                                        </p:cTn>
                                        <p:tgtEl>
                                          <p:spTgt spid="60"/>
                                        </p:tgtEl>
                                        <p:attrNameLst>
                                          <p:attrName>style.visibility</p:attrName>
                                        </p:attrNameLst>
                                      </p:cBhvr>
                                      <p:to>
                                        <p:strVal val="visible"/>
                                      </p:to>
                                    </p:set>
                                    <p:anim calcmode="lin" valueType="num">
                                      <p:cBhvr additive="base">
                                        <p:cTn id="187" dur="150" fill="hold"/>
                                        <p:tgtEl>
                                          <p:spTgt spid="60"/>
                                        </p:tgtEl>
                                        <p:attrNameLst>
                                          <p:attrName>ppt_x</p:attrName>
                                        </p:attrNameLst>
                                      </p:cBhvr>
                                      <p:tavLst>
                                        <p:tav tm="0">
                                          <p:val>
                                            <p:strVal val="#ppt_x"/>
                                          </p:val>
                                        </p:tav>
                                        <p:tav tm="100000">
                                          <p:val>
                                            <p:strVal val="#ppt_x"/>
                                          </p:val>
                                        </p:tav>
                                      </p:tavLst>
                                    </p:anim>
                                    <p:anim calcmode="lin" valueType="num">
                                      <p:cBhvr additive="base">
                                        <p:cTn id="188" dur="150" fill="hold"/>
                                        <p:tgtEl>
                                          <p:spTgt spid="60"/>
                                        </p:tgtEl>
                                        <p:attrNameLst>
                                          <p:attrName>ppt_y</p:attrName>
                                        </p:attrNameLst>
                                      </p:cBhvr>
                                      <p:tavLst>
                                        <p:tav tm="0">
                                          <p:val>
                                            <p:strVal val="0-#ppt_h/2"/>
                                          </p:val>
                                        </p:tav>
                                        <p:tav tm="100000">
                                          <p:val>
                                            <p:strVal val="#ppt_y"/>
                                          </p:val>
                                        </p:tav>
                                      </p:tavLst>
                                    </p:anim>
                                  </p:childTnLst>
                                </p:cTn>
                              </p:par>
                              <p:par>
                                <p:cTn id="189" presetID="2" presetClass="entr" presetSubtype="1" fill="hold" nodeType="withEffect">
                                  <p:stCondLst>
                                    <p:cond delay="650"/>
                                  </p:stCondLst>
                                  <p:childTnLst>
                                    <p:set>
                                      <p:cBhvr>
                                        <p:cTn id="190" dur="1" fill="hold">
                                          <p:stCondLst>
                                            <p:cond delay="0"/>
                                          </p:stCondLst>
                                        </p:cTn>
                                        <p:tgtEl>
                                          <p:spTgt spid="5131"/>
                                        </p:tgtEl>
                                        <p:attrNameLst>
                                          <p:attrName>style.visibility</p:attrName>
                                        </p:attrNameLst>
                                      </p:cBhvr>
                                      <p:to>
                                        <p:strVal val="visible"/>
                                      </p:to>
                                    </p:set>
                                    <p:anim calcmode="lin" valueType="num">
                                      <p:cBhvr additive="base">
                                        <p:cTn id="191" dur="150" fill="hold"/>
                                        <p:tgtEl>
                                          <p:spTgt spid="5131"/>
                                        </p:tgtEl>
                                        <p:attrNameLst>
                                          <p:attrName>ppt_x</p:attrName>
                                        </p:attrNameLst>
                                      </p:cBhvr>
                                      <p:tavLst>
                                        <p:tav tm="0">
                                          <p:val>
                                            <p:strVal val="#ppt_x"/>
                                          </p:val>
                                        </p:tav>
                                        <p:tav tm="100000">
                                          <p:val>
                                            <p:strVal val="#ppt_x"/>
                                          </p:val>
                                        </p:tav>
                                      </p:tavLst>
                                    </p:anim>
                                    <p:anim calcmode="lin" valueType="num">
                                      <p:cBhvr additive="base">
                                        <p:cTn id="192" dur="150" fill="hold"/>
                                        <p:tgtEl>
                                          <p:spTgt spid="5131"/>
                                        </p:tgtEl>
                                        <p:attrNameLst>
                                          <p:attrName>ppt_y</p:attrName>
                                        </p:attrNameLst>
                                      </p:cBhvr>
                                      <p:tavLst>
                                        <p:tav tm="0">
                                          <p:val>
                                            <p:strVal val="0-#ppt_h/2"/>
                                          </p:val>
                                        </p:tav>
                                        <p:tav tm="100000">
                                          <p:val>
                                            <p:strVal val="#ppt_y"/>
                                          </p:val>
                                        </p:tav>
                                      </p:tavLst>
                                    </p:anim>
                                  </p:childTnLst>
                                </p:cTn>
                              </p:par>
                              <p:par>
                                <p:cTn id="193" presetID="2" presetClass="entr" presetSubtype="1" fill="hold" nodeType="withEffect">
                                  <p:stCondLst>
                                    <p:cond delay="550"/>
                                  </p:stCondLst>
                                  <p:childTnLst>
                                    <p:set>
                                      <p:cBhvr>
                                        <p:cTn id="194" dur="1" fill="hold">
                                          <p:stCondLst>
                                            <p:cond delay="0"/>
                                          </p:stCondLst>
                                        </p:cTn>
                                        <p:tgtEl>
                                          <p:spTgt spid="5133"/>
                                        </p:tgtEl>
                                        <p:attrNameLst>
                                          <p:attrName>style.visibility</p:attrName>
                                        </p:attrNameLst>
                                      </p:cBhvr>
                                      <p:to>
                                        <p:strVal val="visible"/>
                                      </p:to>
                                    </p:set>
                                    <p:anim calcmode="lin" valueType="num">
                                      <p:cBhvr additive="base">
                                        <p:cTn id="195" dur="150" fill="hold"/>
                                        <p:tgtEl>
                                          <p:spTgt spid="5133"/>
                                        </p:tgtEl>
                                        <p:attrNameLst>
                                          <p:attrName>ppt_x</p:attrName>
                                        </p:attrNameLst>
                                      </p:cBhvr>
                                      <p:tavLst>
                                        <p:tav tm="0">
                                          <p:val>
                                            <p:strVal val="#ppt_x"/>
                                          </p:val>
                                        </p:tav>
                                        <p:tav tm="100000">
                                          <p:val>
                                            <p:strVal val="#ppt_x"/>
                                          </p:val>
                                        </p:tav>
                                      </p:tavLst>
                                    </p:anim>
                                    <p:anim calcmode="lin" valueType="num">
                                      <p:cBhvr additive="base">
                                        <p:cTn id="196" dur="150" fill="hold"/>
                                        <p:tgtEl>
                                          <p:spTgt spid="5133"/>
                                        </p:tgtEl>
                                        <p:attrNameLst>
                                          <p:attrName>ppt_y</p:attrName>
                                        </p:attrNameLst>
                                      </p:cBhvr>
                                      <p:tavLst>
                                        <p:tav tm="0">
                                          <p:val>
                                            <p:strVal val="0-#ppt_h/2"/>
                                          </p:val>
                                        </p:tav>
                                        <p:tav tm="100000">
                                          <p:val>
                                            <p:strVal val="#ppt_y"/>
                                          </p:val>
                                        </p:tav>
                                      </p:tavLst>
                                    </p:anim>
                                  </p:childTnLst>
                                </p:cTn>
                              </p:par>
                              <p:par>
                                <p:cTn id="197" presetID="2" presetClass="entr" presetSubtype="1" fill="hold" nodeType="withEffect">
                                  <p:stCondLst>
                                    <p:cond delay="550"/>
                                  </p:stCondLst>
                                  <p:childTnLst>
                                    <p:set>
                                      <p:cBhvr>
                                        <p:cTn id="198" dur="1" fill="hold">
                                          <p:stCondLst>
                                            <p:cond delay="0"/>
                                          </p:stCondLst>
                                        </p:cTn>
                                        <p:tgtEl>
                                          <p:spTgt spid="5141"/>
                                        </p:tgtEl>
                                        <p:attrNameLst>
                                          <p:attrName>style.visibility</p:attrName>
                                        </p:attrNameLst>
                                      </p:cBhvr>
                                      <p:to>
                                        <p:strVal val="visible"/>
                                      </p:to>
                                    </p:set>
                                    <p:anim calcmode="lin" valueType="num">
                                      <p:cBhvr additive="base">
                                        <p:cTn id="199" dur="150" fill="hold"/>
                                        <p:tgtEl>
                                          <p:spTgt spid="5141"/>
                                        </p:tgtEl>
                                        <p:attrNameLst>
                                          <p:attrName>ppt_x</p:attrName>
                                        </p:attrNameLst>
                                      </p:cBhvr>
                                      <p:tavLst>
                                        <p:tav tm="0">
                                          <p:val>
                                            <p:strVal val="#ppt_x"/>
                                          </p:val>
                                        </p:tav>
                                        <p:tav tm="100000">
                                          <p:val>
                                            <p:strVal val="#ppt_x"/>
                                          </p:val>
                                        </p:tav>
                                      </p:tavLst>
                                    </p:anim>
                                    <p:anim calcmode="lin" valueType="num">
                                      <p:cBhvr additive="base">
                                        <p:cTn id="200" dur="150" fill="hold"/>
                                        <p:tgtEl>
                                          <p:spTgt spid="5141"/>
                                        </p:tgtEl>
                                        <p:attrNameLst>
                                          <p:attrName>ppt_y</p:attrName>
                                        </p:attrNameLst>
                                      </p:cBhvr>
                                      <p:tavLst>
                                        <p:tav tm="0">
                                          <p:val>
                                            <p:strVal val="0-#ppt_h/2"/>
                                          </p:val>
                                        </p:tav>
                                        <p:tav tm="100000">
                                          <p:val>
                                            <p:strVal val="#ppt_y"/>
                                          </p:val>
                                        </p:tav>
                                      </p:tavLst>
                                    </p:anim>
                                  </p:childTnLst>
                                </p:cTn>
                              </p:par>
                              <p:par>
                                <p:cTn id="201" presetID="2" presetClass="entr" presetSubtype="1" fill="hold" nodeType="withEffect">
                                  <p:stCondLst>
                                    <p:cond delay="550"/>
                                  </p:stCondLst>
                                  <p:childTnLst>
                                    <p:set>
                                      <p:cBhvr>
                                        <p:cTn id="202" dur="1" fill="hold">
                                          <p:stCondLst>
                                            <p:cond delay="0"/>
                                          </p:stCondLst>
                                        </p:cTn>
                                        <p:tgtEl>
                                          <p:spTgt spid="49"/>
                                        </p:tgtEl>
                                        <p:attrNameLst>
                                          <p:attrName>style.visibility</p:attrName>
                                        </p:attrNameLst>
                                      </p:cBhvr>
                                      <p:to>
                                        <p:strVal val="visible"/>
                                      </p:to>
                                    </p:set>
                                    <p:anim calcmode="lin" valueType="num">
                                      <p:cBhvr additive="base">
                                        <p:cTn id="203" dur="150" fill="hold"/>
                                        <p:tgtEl>
                                          <p:spTgt spid="49"/>
                                        </p:tgtEl>
                                        <p:attrNameLst>
                                          <p:attrName>ppt_x</p:attrName>
                                        </p:attrNameLst>
                                      </p:cBhvr>
                                      <p:tavLst>
                                        <p:tav tm="0">
                                          <p:val>
                                            <p:strVal val="#ppt_x"/>
                                          </p:val>
                                        </p:tav>
                                        <p:tav tm="100000">
                                          <p:val>
                                            <p:strVal val="#ppt_x"/>
                                          </p:val>
                                        </p:tav>
                                      </p:tavLst>
                                    </p:anim>
                                    <p:anim calcmode="lin" valueType="num">
                                      <p:cBhvr additive="base">
                                        <p:cTn id="204" dur="150" fill="hold"/>
                                        <p:tgtEl>
                                          <p:spTgt spid="49"/>
                                        </p:tgtEl>
                                        <p:attrNameLst>
                                          <p:attrName>ppt_y</p:attrName>
                                        </p:attrNameLst>
                                      </p:cBhvr>
                                      <p:tavLst>
                                        <p:tav tm="0">
                                          <p:val>
                                            <p:strVal val="0-#ppt_h/2"/>
                                          </p:val>
                                        </p:tav>
                                        <p:tav tm="100000">
                                          <p:val>
                                            <p:strVal val="#ppt_y"/>
                                          </p:val>
                                        </p:tav>
                                      </p:tavLst>
                                    </p:anim>
                                  </p:childTnLst>
                                </p:cTn>
                              </p:par>
                              <p:par>
                                <p:cTn id="205" presetID="2" presetClass="entr" presetSubtype="1" fill="hold" nodeType="withEffect">
                                  <p:stCondLst>
                                    <p:cond delay="600"/>
                                  </p:stCondLst>
                                  <p:childTnLst>
                                    <p:set>
                                      <p:cBhvr>
                                        <p:cTn id="206" dur="1" fill="hold">
                                          <p:stCondLst>
                                            <p:cond delay="0"/>
                                          </p:stCondLst>
                                        </p:cTn>
                                        <p:tgtEl>
                                          <p:spTgt spid="5132"/>
                                        </p:tgtEl>
                                        <p:attrNameLst>
                                          <p:attrName>style.visibility</p:attrName>
                                        </p:attrNameLst>
                                      </p:cBhvr>
                                      <p:to>
                                        <p:strVal val="visible"/>
                                      </p:to>
                                    </p:set>
                                    <p:anim calcmode="lin" valueType="num">
                                      <p:cBhvr additive="base">
                                        <p:cTn id="207" dur="150" fill="hold"/>
                                        <p:tgtEl>
                                          <p:spTgt spid="5132"/>
                                        </p:tgtEl>
                                        <p:attrNameLst>
                                          <p:attrName>ppt_x</p:attrName>
                                        </p:attrNameLst>
                                      </p:cBhvr>
                                      <p:tavLst>
                                        <p:tav tm="0">
                                          <p:val>
                                            <p:strVal val="#ppt_x"/>
                                          </p:val>
                                        </p:tav>
                                        <p:tav tm="100000">
                                          <p:val>
                                            <p:strVal val="#ppt_x"/>
                                          </p:val>
                                        </p:tav>
                                      </p:tavLst>
                                    </p:anim>
                                    <p:anim calcmode="lin" valueType="num">
                                      <p:cBhvr additive="base">
                                        <p:cTn id="208" dur="150" fill="hold"/>
                                        <p:tgtEl>
                                          <p:spTgt spid="5132"/>
                                        </p:tgtEl>
                                        <p:attrNameLst>
                                          <p:attrName>ppt_y</p:attrName>
                                        </p:attrNameLst>
                                      </p:cBhvr>
                                      <p:tavLst>
                                        <p:tav tm="0">
                                          <p:val>
                                            <p:strVal val="0-#ppt_h/2"/>
                                          </p:val>
                                        </p:tav>
                                        <p:tav tm="100000">
                                          <p:val>
                                            <p:strVal val="#ppt_y"/>
                                          </p:val>
                                        </p:tav>
                                      </p:tavLst>
                                    </p:anim>
                                  </p:childTnLst>
                                </p:cTn>
                              </p:par>
                              <p:par>
                                <p:cTn id="209" presetID="2" presetClass="entr" presetSubtype="1" fill="hold" nodeType="withEffect">
                                  <p:stCondLst>
                                    <p:cond delay="650"/>
                                  </p:stCondLst>
                                  <p:childTnLst>
                                    <p:set>
                                      <p:cBhvr>
                                        <p:cTn id="210" dur="1" fill="hold">
                                          <p:stCondLst>
                                            <p:cond delay="0"/>
                                          </p:stCondLst>
                                        </p:cTn>
                                        <p:tgtEl>
                                          <p:spTgt spid="5137"/>
                                        </p:tgtEl>
                                        <p:attrNameLst>
                                          <p:attrName>style.visibility</p:attrName>
                                        </p:attrNameLst>
                                      </p:cBhvr>
                                      <p:to>
                                        <p:strVal val="visible"/>
                                      </p:to>
                                    </p:set>
                                    <p:anim calcmode="lin" valueType="num">
                                      <p:cBhvr additive="base">
                                        <p:cTn id="211" dur="150" fill="hold"/>
                                        <p:tgtEl>
                                          <p:spTgt spid="5137"/>
                                        </p:tgtEl>
                                        <p:attrNameLst>
                                          <p:attrName>ppt_x</p:attrName>
                                        </p:attrNameLst>
                                      </p:cBhvr>
                                      <p:tavLst>
                                        <p:tav tm="0">
                                          <p:val>
                                            <p:strVal val="#ppt_x"/>
                                          </p:val>
                                        </p:tav>
                                        <p:tav tm="100000">
                                          <p:val>
                                            <p:strVal val="#ppt_x"/>
                                          </p:val>
                                        </p:tav>
                                      </p:tavLst>
                                    </p:anim>
                                    <p:anim calcmode="lin" valueType="num">
                                      <p:cBhvr additive="base">
                                        <p:cTn id="212" dur="150" fill="hold"/>
                                        <p:tgtEl>
                                          <p:spTgt spid="5137"/>
                                        </p:tgtEl>
                                        <p:attrNameLst>
                                          <p:attrName>ppt_y</p:attrName>
                                        </p:attrNameLst>
                                      </p:cBhvr>
                                      <p:tavLst>
                                        <p:tav tm="0">
                                          <p:val>
                                            <p:strVal val="0-#ppt_h/2"/>
                                          </p:val>
                                        </p:tav>
                                        <p:tav tm="100000">
                                          <p:val>
                                            <p:strVal val="#ppt_y"/>
                                          </p:val>
                                        </p:tav>
                                      </p:tavLst>
                                    </p:anim>
                                  </p:childTnLst>
                                </p:cTn>
                              </p:par>
                              <p:par>
                                <p:cTn id="213" presetID="2" presetClass="entr" presetSubtype="1" fill="hold" nodeType="withEffect">
                                  <p:stCondLst>
                                    <p:cond delay="700"/>
                                  </p:stCondLst>
                                  <p:childTnLst>
                                    <p:set>
                                      <p:cBhvr>
                                        <p:cTn id="214" dur="1" fill="hold">
                                          <p:stCondLst>
                                            <p:cond delay="0"/>
                                          </p:stCondLst>
                                        </p:cTn>
                                        <p:tgtEl>
                                          <p:spTgt spid="5138"/>
                                        </p:tgtEl>
                                        <p:attrNameLst>
                                          <p:attrName>style.visibility</p:attrName>
                                        </p:attrNameLst>
                                      </p:cBhvr>
                                      <p:to>
                                        <p:strVal val="visible"/>
                                      </p:to>
                                    </p:set>
                                    <p:anim calcmode="lin" valueType="num">
                                      <p:cBhvr additive="base">
                                        <p:cTn id="215" dur="150" fill="hold"/>
                                        <p:tgtEl>
                                          <p:spTgt spid="5138"/>
                                        </p:tgtEl>
                                        <p:attrNameLst>
                                          <p:attrName>ppt_x</p:attrName>
                                        </p:attrNameLst>
                                      </p:cBhvr>
                                      <p:tavLst>
                                        <p:tav tm="0">
                                          <p:val>
                                            <p:strVal val="#ppt_x"/>
                                          </p:val>
                                        </p:tav>
                                        <p:tav tm="100000">
                                          <p:val>
                                            <p:strVal val="#ppt_x"/>
                                          </p:val>
                                        </p:tav>
                                      </p:tavLst>
                                    </p:anim>
                                    <p:anim calcmode="lin" valueType="num">
                                      <p:cBhvr additive="base">
                                        <p:cTn id="216" dur="150" fill="hold"/>
                                        <p:tgtEl>
                                          <p:spTgt spid="5138"/>
                                        </p:tgtEl>
                                        <p:attrNameLst>
                                          <p:attrName>ppt_y</p:attrName>
                                        </p:attrNameLst>
                                      </p:cBhvr>
                                      <p:tavLst>
                                        <p:tav tm="0">
                                          <p:val>
                                            <p:strVal val="0-#ppt_h/2"/>
                                          </p:val>
                                        </p:tav>
                                        <p:tav tm="100000">
                                          <p:val>
                                            <p:strVal val="#ppt_y"/>
                                          </p:val>
                                        </p:tav>
                                      </p:tavLst>
                                    </p:anim>
                                  </p:childTnLst>
                                </p:cTn>
                              </p:par>
                              <p:par>
                                <p:cTn id="217" presetID="2" presetClass="entr" presetSubtype="1" fill="hold" nodeType="withEffect">
                                  <p:stCondLst>
                                    <p:cond delay="650"/>
                                  </p:stCondLst>
                                  <p:childTnLst>
                                    <p:set>
                                      <p:cBhvr>
                                        <p:cTn id="218" dur="1" fill="hold">
                                          <p:stCondLst>
                                            <p:cond delay="0"/>
                                          </p:stCondLst>
                                        </p:cTn>
                                        <p:tgtEl>
                                          <p:spTgt spid="5139"/>
                                        </p:tgtEl>
                                        <p:attrNameLst>
                                          <p:attrName>style.visibility</p:attrName>
                                        </p:attrNameLst>
                                      </p:cBhvr>
                                      <p:to>
                                        <p:strVal val="visible"/>
                                      </p:to>
                                    </p:set>
                                    <p:anim calcmode="lin" valueType="num">
                                      <p:cBhvr additive="base">
                                        <p:cTn id="219" dur="150" fill="hold"/>
                                        <p:tgtEl>
                                          <p:spTgt spid="5139"/>
                                        </p:tgtEl>
                                        <p:attrNameLst>
                                          <p:attrName>ppt_x</p:attrName>
                                        </p:attrNameLst>
                                      </p:cBhvr>
                                      <p:tavLst>
                                        <p:tav tm="0">
                                          <p:val>
                                            <p:strVal val="#ppt_x"/>
                                          </p:val>
                                        </p:tav>
                                        <p:tav tm="100000">
                                          <p:val>
                                            <p:strVal val="#ppt_x"/>
                                          </p:val>
                                        </p:tav>
                                      </p:tavLst>
                                    </p:anim>
                                    <p:anim calcmode="lin" valueType="num">
                                      <p:cBhvr additive="base">
                                        <p:cTn id="220" dur="150" fill="hold"/>
                                        <p:tgtEl>
                                          <p:spTgt spid="5139"/>
                                        </p:tgtEl>
                                        <p:attrNameLst>
                                          <p:attrName>ppt_y</p:attrName>
                                        </p:attrNameLst>
                                      </p:cBhvr>
                                      <p:tavLst>
                                        <p:tav tm="0">
                                          <p:val>
                                            <p:strVal val="0-#ppt_h/2"/>
                                          </p:val>
                                        </p:tav>
                                        <p:tav tm="100000">
                                          <p:val>
                                            <p:strVal val="#ppt_y"/>
                                          </p:val>
                                        </p:tav>
                                      </p:tavLst>
                                    </p:anim>
                                  </p:childTnLst>
                                </p:cTn>
                              </p:par>
                              <p:par>
                                <p:cTn id="221" presetID="2" presetClass="entr" presetSubtype="1" fill="hold" nodeType="withEffect">
                                  <p:stCondLst>
                                    <p:cond delay="600"/>
                                  </p:stCondLst>
                                  <p:childTnLst>
                                    <p:set>
                                      <p:cBhvr>
                                        <p:cTn id="222" dur="1" fill="hold">
                                          <p:stCondLst>
                                            <p:cond delay="0"/>
                                          </p:stCondLst>
                                        </p:cTn>
                                        <p:tgtEl>
                                          <p:spTgt spid="5140"/>
                                        </p:tgtEl>
                                        <p:attrNameLst>
                                          <p:attrName>style.visibility</p:attrName>
                                        </p:attrNameLst>
                                      </p:cBhvr>
                                      <p:to>
                                        <p:strVal val="visible"/>
                                      </p:to>
                                    </p:set>
                                    <p:anim calcmode="lin" valueType="num">
                                      <p:cBhvr additive="base">
                                        <p:cTn id="223" dur="150" fill="hold"/>
                                        <p:tgtEl>
                                          <p:spTgt spid="5140"/>
                                        </p:tgtEl>
                                        <p:attrNameLst>
                                          <p:attrName>ppt_x</p:attrName>
                                        </p:attrNameLst>
                                      </p:cBhvr>
                                      <p:tavLst>
                                        <p:tav tm="0">
                                          <p:val>
                                            <p:strVal val="#ppt_x"/>
                                          </p:val>
                                        </p:tav>
                                        <p:tav tm="100000">
                                          <p:val>
                                            <p:strVal val="#ppt_x"/>
                                          </p:val>
                                        </p:tav>
                                      </p:tavLst>
                                    </p:anim>
                                    <p:anim calcmode="lin" valueType="num">
                                      <p:cBhvr additive="base">
                                        <p:cTn id="224" dur="150" fill="hold"/>
                                        <p:tgtEl>
                                          <p:spTgt spid="5140"/>
                                        </p:tgtEl>
                                        <p:attrNameLst>
                                          <p:attrName>ppt_y</p:attrName>
                                        </p:attrNameLst>
                                      </p:cBhvr>
                                      <p:tavLst>
                                        <p:tav tm="0">
                                          <p:val>
                                            <p:strVal val="0-#ppt_h/2"/>
                                          </p:val>
                                        </p:tav>
                                        <p:tav tm="100000">
                                          <p:val>
                                            <p:strVal val="#ppt_y"/>
                                          </p:val>
                                        </p:tav>
                                      </p:tavLst>
                                    </p:anim>
                                  </p:childTnLst>
                                </p:cTn>
                              </p:par>
                              <p:par>
                                <p:cTn id="225" presetID="2" presetClass="entr" presetSubtype="1" fill="hold" nodeType="withEffect">
                                  <p:stCondLst>
                                    <p:cond delay="700"/>
                                  </p:stCondLst>
                                  <p:childTnLst>
                                    <p:set>
                                      <p:cBhvr>
                                        <p:cTn id="226" dur="1" fill="hold">
                                          <p:stCondLst>
                                            <p:cond delay="0"/>
                                          </p:stCondLst>
                                        </p:cTn>
                                        <p:tgtEl>
                                          <p:spTgt spid="5142"/>
                                        </p:tgtEl>
                                        <p:attrNameLst>
                                          <p:attrName>style.visibility</p:attrName>
                                        </p:attrNameLst>
                                      </p:cBhvr>
                                      <p:to>
                                        <p:strVal val="visible"/>
                                      </p:to>
                                    </p:set>
                                    <p:anim calcmode="lin" valueType="num">
                                      <p:cBhvr additive="base">
                                        <p:cTn id="227" dur="150" fill="hold"/>
                                        <p:tgtEl>
                                          <p:spTgt spid="5142"/>
                                        </p:tgtEl>
                                        <p:attrNameLst>
                                          <p:attrName>ppt_x</p:attrName>
                                        </p:attrNameLst>
                                      </p:cBhvr>
                                      <p:tavLst>
                                        <p:tav tm="0">
                                          <p:val>
                                            <p:strVal val="#ppt_x"/>
                                          </p:val>
                                        </p:tav>
                                        <p:tav tm="100000">
                                          <p:val>
                                            <p:strVal val="#ppt_x"/>
                                          </p:val>
                                        </p:tav>
                                      </p:tavLst>
                                    </p:anim>
                                    <p:anim calcmode="lin" valueType="num">
                                      <p:cBhvr additive="base">
                                        <p:cTn id="228" dur="150" fill="hold"/>
                                        <p:tgtEl>
                                          <p:spTgt spid="5142"/>
                                        </p:tgtEl>
                                        <p:attrNameLst>
                                          <p:attrName>ppt_y</p:attrName>
                                        </p:attrNameLst>
                                      </p:cBhvr>
                                      <p:tavLst>
                                        <p:tav tm="0">
                                          <p:val>
                                            <p:strVal val="0-#ppt_h/2"/>
                                          </p:val>
                                        </p:tav>
                                        <p:tav tm="100000">
                                          <p:val>
                                            <p:strVal val="#ppt_y"/>
                                          </p:val>
                                        </p:tav>
                                      </p:tavLst>
                                    </p:anim>
                                  </p:childTnLst>
                                </p:cTn>
                              </p:par>
                              <p:par>
                                <p:cTn id="229" presetID="2" presetClass="entr" presetSubtype="1" fill="hold" nodeType="withEffect">
                                  <p:stCondLst>
                                    <p:cond delay="600"/>
                                  </p:stCondLst>
                                  <p:childTnLst>
                                    <p:set>
                                      <p:cBhvr>
                                        <p:cTn id="230" dur="1" fill="hold">
                                          <p:stCondLst>
                                            <p:cond delay="0"/>
                                          </p:stCondLst>
                                        </p:cTn>
                                        <p:tgtEl>
                                          <p:spTgt spid="5143"/>
                                        </p:tgtEl>
                                        <p:attrNameLst>
                                          <p:attrName>style.visibility</p:attrName>
                                        </p:attrNameLst>
                                      </p:cBhvr>
                                      <p:to>
                                        <p:strVal val="visible"/>
                                      </p:to>
                                    </p:set>
                                    <p:anim calcmode="lin" valueType="num">
                                      <p:cBhvr additive="base">
                                        <p:cTn id="231" dur="150" fill="hold"/>
                                        <p:tgtEl>
                                          <p:spTgt spid="5143"/>
                                        </p:tgtEl>
                                        <p:attrNameLst>
                                          <p:attrName>ppt_x</p:attrName>
                                        </p:attrNameLst>
                                      </p:cBhvr>
                                      <p:tavLst>
                                        <p:tav tm="0">
                                          <p:val>
                                            <p:strVal val="#ppt_x"/>
                                          </p:val>
                                        </p:tav>
                                        <p:tav tm="100000">
                                          <p:val>
                                            <p:strVal val="#ppt_x"/>
                                          </p:val>
                                        </p:tav>
                                      </p:tavLst>
                                    </p:anim>
                                    <p:anim calcmode="lin" valueType="num">
                                      <p:cBhvr additive="base">
                                        <p:cTn id="232" dur="150" fill="hold"/>
                                        <p:tgtEl>
                                          <p:spTgt spid="5143"/>
                                        </p:tgtEl>
                                        <p:attrNameLst>
                                          <p:attrName>ppt_y</p:attrName>
                                        </p:attrNameLst>
                                      </p:cBhvr>
                                      <p:tavLst>
                                        <p:tav tm="0">
                                          <p:val>
                                            <p:strVal val="0-#ppt_h/2"/>
                                          </p:val>
                                        </p:tav>
                                        <p:tav tm="100000">
                                          <p:val>
                                            <p:strVal val="#ppt_y"/>
                                          </p:val>
                                        </p:tav>
                                      </p:tavLst>
                                    </p:anim>
                                  </p:childTnLst>
                                </p:cTn>
                              </p:par>
                              <p:par>
                                <p:cTn id="233" presetID="2" presetClass="entr" presetSubtype="1" fill="hold" nodeType="withEffect">
                                  <p:stCondLst>
                                    <p:cond delay="600"/>
                                  </p:stCondLst>
                                  <p:childTnLst>
                                    <p:set>
                                      <p:cBhvr>
                                        <p:cTn id="234" dur="1" fill="hold">
                                          <p:stCondLst>
                                            <p:cond delay="0"/>
                                          </p:stCondLst>
                                        </p:cTn>
                                        <p:tgtEl>
                                          <p:spTgt spid="5144"/>
                                        </p:tgtEl>
                                        <p:attrNameLst>
                                          <p:attrName>style.visibility</p:attrName>
                                        </p:attrNameLst>
                                      </p:cBhvr>
                                      <p:to>
                                        <p:strVal val="visible"/>
                                      </p:to>
                                    </p:set>
                                    <p:anim calcmode="lin" valueType="num">
                                      <p:cBhvr additive="base">
                                        <p:cTn id="235" dur="150" fill="hold"/>
                                        <p:tgtEl>
                                          <p:spTgt spid="5144"/>
                                        </p:tgtEl>
                                        <p:attrNameLst>
                                          <p:attrName>ppt_x</p:attrName>
                                        </p:attrNameLst>
                                      </p:cBhvr>
                                      <p:tavLst>
                                        <p:tav tm="0">
                                          <p:val>
                                            <p:strVal val="#ppt_x"/>
                                          </p:val>
                                        </p:tav>
                                        <p:tav tm="100000">
                                          <p:val>
                                            <p:strVal val="#ppt_x"/>
                                          </p:val>
                                        </p:tav>
                                      </p:tavLst>
                                    </p:anim>
                                    <p:anim calcmode="lin" valueType="num">
                                      <p:cBhvr additive="base">
                                        <p:cTn id="236" dur="150" fill="hold"/>
                                        <p:tgtEl>
                                          <p:spTgt spid="5144"/>
                                        </p:tgtEl>
                                        <p:attrNameLst>
                                          <p:attrName>ppt_y</p:attrName>
                                        </p:attrNameLst>
                                      </p:cBhvr>
                                      <p:tavLst>
                                        <p:tav tm="0">
                                          <p:val>
                                            <p:strVal val="0-#ppt_h/2"/>
                                          </p:val>
                                        </p:tav>
                                        <p:tav tm="100000">
                                          <p:val>
                                            <p:strVal val="#ppt_y"/>
                                          </p:val>
                                        </p:tav>
                                      </p:tavLst>
                                    </p:anim>
                                  </p:childTnLst>
                                </p:cTn>
                              </p:par>
                              <p:par>
                                <p:cTn id="237" presetID="2" presetClass="entr" presetSubtype="1" fill="hold" nodeType="withEffect">
                                  <p:stCondLst>
                                    <p:cond delay="600"/>
                                  </p:stCondLst>
                                  <p:childTnLst>
                                    <p:set>
                                      <p:cBhvr>
                                        <p:cTn id="238" dur="1" fill="hold">
                                          <p:stCondLst>
                                            <p:cond delay="0"/>
                                          </p:stCondLst>
                                        </p:cTn>
                                        <p:tgtEl>
                                          <p:spTgt spid="5156"/>
                                        </p:tgtEl>
                                        <p:attrNameLst>
                                          <p:attrName>style.visibility</p:attrName>
                                        </p:attrNameLst>
                                      </p:cBhvr>
                                      <p:to>
                                        <p:strVal val="visible"/>
                                      </p:to>
                                    </p:set>
                                    <p:anim calcmode="lin" valueType="num">
                                      <p:cBhvr additive="base">
                                        <p:cTn id="239" dur="100" fill="hold"/>
                                        <p:tgtEl>
                                          <p:spTgt spid="5156"/>
                                        </p:tgtEl>
                                        <p:attrNameLst>
                                          <p:attrName>ppt_x</p:attrName>
                                        </p:attrNameLst>
                                      </p:cBhvr>
                                      <p:tavLst>
                                        <p:tav tm="0">
                                          <p:val>
                                            <p:strVal val="#ppt_x"/>
                                          </p:val>
                                        </p:tav>
                                        <p:tav tm="100000">
                                          <p:val>
                                            <p:strVal val="#ppt_x"/>
                                          </p:val>
                                        </p:tav>
                                      </p:tavLst>
                                    </p:anim>
                                    <p:anim calcmode="lin" valueType="num">
                                      <p:cBhvr additive="base">
                                        <p:cTn id="240" dur="100" fill="hold"/>
                                        <p:tgtEl>
                                          <p:spTgt spid="5156"/>
                                        </p:tgtEl>
                                        <p:attrNameLst>
                                          <p:attrName>ppt_y</p:attrName>
                                        </p:attrNameLst>
                                      </p:cBhvr>
                                      <p:tavLst>
                                        <p:tav tm="0">
                                          <p:val>
                                            <p:strVal val="0-#ppt_h/2"/>
                                          </p:val>
                                        </p:tav>
                                        <p:tav tm="100000">
                                          <p:val>
                                            <p:strVal val="#ppt_y"/>
                                          </p:val>
                                        </p:tav>
                                      </p:tavLst>
                                    </p:anim>
                                  </p:childTnLst>
                                </p:cTn>
                              </p:par>
                              <p:par>
                                <p:cTn id="241" presetID="2" presetClass="entr" presetSubtype="1" fill="hold" nodeType="withEffect">
                                  <p:stCondLst>
                                    <p:cond delay="600"/>
                                  </p:stCondLst>
                                  <p:childTnLst>
                                    <p:set>
                                      <p:cBhvr>
                                        <p:cTn id="242" dur="1" fill="hold">
                                          <p:stCondLst>
                                            <p:cond delay="0"/>
                                          </p:stCondLst>
                                        </p:cTn>
                                        <p:tgtEl>
                                          <p:spTgt spid="5157"/>
                                        </p:tgtEl>
                                        <p:attrNameLst>
                                          <p:attrName>style.visibility</p:attrName>
                                        </p:attrNameLst>
                                      </p:cBhvr>
                                      <p:to>
                                        <p:strVal val="visible"/>
                                      </p:to>
                                    </p:set>
                                    <p:anim calcmode="lin" valueType="num">
                                      <p:cBhvr additive="base">
                                        <p:cTn id="243" dur="100" fill="hold"/>
                                        <p:tgtEl>
                                          <p:spTgt spid="5157"/>
                                        </p:tgtEl>
                                        <p:attrNameLst>
                                          <p:attrName>ppt_x</p:attrName>
                                        </p:attrNameLst>
                                      </p:cBhvr>
                                      <p:tavLst>
                                        <p:tav tm="0">
                                          <p:val>
                                            <p:strVal val="#ppt_x"/>
                                          </p:val>
                                        </p:tav>
                                        <p:tav tm="100000">
                                          <p:val>
                                            <p:strVal val="#ppt_x"/>
                                          </p:val>
                                        </p:tav>
                                      </p:tavLst>
                                    </p:anim>
                                    <p:anim calcmode="lin" valueType="num">
                                      <p:cBhvr additive="base">
                                        <p:cTn id="244" dur="100" fill="hold"/>
                                        <p:tgtEl>
                                          <p:spTgt spid="5157"/>
                                        </p:tgtEl>
                                        <p:attrNameLst>
                                          <p:attrName>ppt_y</p:attrName>
                                        </p:attrNameLst>
                                      </p:cBhvr>
                                      <p:tavLst>
                                        <p:tav tm="0">
                                          <p:val>
                                            <p:strVal val="0-#ppt_h/2"/>
                                          </p:val>
                                        </p:tav>
                                        <p:tav tm="100000">
                                          <p:val>
                                            <p:strVal val="#ppt_y"/>
                                          </p:val>
                                        </p:tav>
                                      </p:tavLst>
                                    </p:anim>
                                  </p:childTnLst>
                                </p:cTn>
                              </p:par>
                              <p:par>
                                <p:cTn id="245" presetID="2" presetClass="entr" presetSubtype="1" fill="hold" nodeType="withEffect">
                                  <p:stCondLst>
                                    <p:cond delay="700"/>
                                  </p:stCondLst>
                                  <p:childTnLst>
                                    <p:set>
                                      <p:cBhvr>
                                        <p:cTn id="246" dur="1" fill="hold">
                                          <p:stCondLst>
                                            <p:cond delay="0"/>
                                          </p:stCondLst>
                                        </p:cTn>
                                        <p:tgtEl>
                                          <p:spTgt spid="5158"/>
                                        </p:tgtEl>
                                        <p:attrNameLst>
                                          <p:attrName>style.visibility</p:attrName>
                                        </p:attrNameLst>
                                      </p:cBhvr>
                                      <p:to>
                                        <p:strVal val="visible"/>
                                      </p:to>
                                    </p:set>
                                    <p:anim calcmode="lin" valueType="num">
                                      <p:cBhvr additive="base">
                                        <p:cTn id="247" dur="100" fill="hold"/>
                                        <p:tgtEl>
                                          <p:spTgt spid="5158"/>
                                        </p:tgtEl>
                                        <p:attrNameLst>
                                          <p:attrName>ppt_x</p:attrName>
                                        </p:attrNameLst>
                                      </p:cBhvr>
                                      <p:tavLst>
                                        <p:tav tm="0">
                                          <p:val>
                                            <p:strVal val="#ppt_x"/>
                                          </p:val>
                                        </p:tav>
                                        <p:tav tm="100000">
                                          <p:val>
                                            <p:strVal val="#ppt_x"/>
                                          </p:val>
                                        </p:tav>
                                      </p:tavLst>
                                    </p:anim>
                                    <p:anim calcmode="lin" valueType="num">
                                      <p:cBhvr additive="base">
                                        <p:cTn id="248" dur="100" fill="hold"/>
                                        <p:tgtEl>
                                          <p:spTgt spid="5158"/>
                                        </p:tgtEl>
                                        <p:attrNameLst>
                                          <p:attrName>ppt_y</p:attrName>
                                        </p:attrNameLst>
                                      </p:cBhvr>
                                      <p:tavLst>
                                        <p:tav tm="0">
                                          <p:val>
                                            <p:strVal val="0-#ppt_h/2"/>
                                          </p:val>
                                        </p:tav>
                                        <p:tav tm="100000">
                                          <p:val>
                                            <p:strVal val="#ppt_y"/>
                                          </p:val>
                                        </p:tav>
                                      </p:tavLst>
                                    </p:anim>
                                  </p:childTnLst>
                                </p:cTn>
                              </p:par>
                              <p:par>
                                <p:cTn id="249" presetID="2" presetClass="entr" presetSubtype="1" fill="hold" nodeType="withEffect">
                                  <p:stCondLst>
                                    <p:cond delay="800"/>
                                  </p:stCondLst>
                                  <p:childTnLst>
                                    <p:set>
                                      <p:cBhvr>
                                        <p:cTn id="250" dur="1" fill="hold">
                                          <p:stCondLst>
                                            <p:cond delay="0"/>
                                          </p:stCondLst>
                                        </p:cTn>
                                        <p:tgtEl>
                                          <p:spTgt spid="5159"/>
                                        </p:tgtEl>
                                        <p:attrNameLst>
                                          <p:attrName>style.visibility</p:attrName>
                                        </p:attrNameLst>
                                      </p:cBhvr>
                                      <p:to>
                                        <p:strVal val="visible"/>
                                      </p:to>
                                    </p:set>
                                    <p:anim calcmode="lin" valueType="num">
                                      <p:cBhvr additive="base">
                                        <p:cTn id="251" dur="100" fill="hold"/>
                                        <p:tgtEl>
                                          <p:spTgt spid="5159"/>
                                        </p:tgtEl>
                                        <p:attrNameLst>
                                          <p:attrName>ppt_x</p:attrName>
                                        </p:attrNameLst>
                                      </p:cBhvr>
                                      <p:tavLst>
                                        <p:tav tm="0">
                                          <p:val>
                                            <p:strVal val="#ppt_x"/>
                                          </p:val>
                                        </p:tav>
                                        <p:tav tm="100000">
                                          <p:val>
                                            <p:strVal val="#ppt_x"/>
                                          </p:val>
                                        </p:tav>
                                      </p:tavLst>
                                    </p:anim>
                                    <p:anim calcmode="lin" valueType="num">
                                      <p:cBhvr additive="base">
                                        <p:cTn id="252" dur="100" fill="hold"/>
                                        <p:tgtEl>
                                          <p:spTgt spid="5159"/>
                                        </p:tgtEl>
                                        <p:attrNameLst>
                                          <p:attrName>ppt_y</p:attrName>
                                        </p:attrNameLst>
                                      </p:cBhvr>
                                      <p:tavLst>
                                        <p:tav tm="0">
                                          <p:val>
                                            <p:strVal val="0-#ppt_h/2"/>
                                          </p:val>
                                        </p:tav>
                                        <p:tav tm="100000">
                                          <p:val>
                                            <p:strVal val="#ppt_y"/>
                                          </p:val>
                                        </p:tav>
                                      </p:tavLst>
                                    </p:anim>
                                  </p:childTnLst>
                                </p:cTn>
                              </p:par>
                              <p:par>
                                <p:cTn id="253" presetID="2" presetClass="entr" presetSubtype="1" fill="hold" nodeType="withEffect">
                                  <p:stCondLst>
                                    <p:cond delay="700"/>
                                  </p:stCondLst>
                                  <p:childTnLst>
                                    <p:set>
                                      <p:cBhvr>
                                        <p:cTn id="254" dur="1" fill="hold">
                                          <p:stCondLst>
                                            <p:cond delay="0"/>
                                          </p:stCondLst>
                                        </p:cTn>
                                        <p:tgtEl>
                                          <p:spTgt spid="5160"/>
                                        </p:tgtEl>
                                        <p:attrNameLst>
                                          <p:attrName>style.visibility</p:attrName>
                                        </p:attrNameLst>
                                      </p:cBhvr>
                                      <p:to>
                                        <p:strVal val="visible"/>
                                      </p:to>
                                    </p:set>
                                    <p:anim calcmode="lin" valueType="num">
                                      <p:cBhvr additive="base">
                                        <p:cTn id="255" dur="100" fill="hold"/>
                                        <p:tgtEl>
                                          <p:spTgt spid="5160"/>
                                        </p:tgtEl>
                                        <p:attrNameLst>
                                          <p:attrName>ppt_x</p:attrName>
                                        </p:attrNameLst>
                                      </p:cBhvr>
                                      <p:tavLst>
                                        <p:tav tm="0">
                                          <p:val>
                                            <p:strVal val="#ppt_x"/>
                                          </p:val>
                                        </p:tav>
                                        <p:tav tm="100000">
                                          <p:val>
                                            <p:strVal val="#ppt_x"/>
                                          </p:val>
                                        </p:tav>
                                      </p:tavLst>
                                    </p:anim>
                                    <p:anim calcmode="lin" valueType="num">
                                      <p:cBhvr additive="base">
                                        <p:cTn id="256" dur="100" fill="hold"/>
                                        <p:tgtEl>
                                          <p:spTgt spid="5160"/>
                                        </p:tgtEl>
                                        <p:attrNameLst>
                                          <p:attrName>ppt_y</p:attrName>
                                        </p:attrNameLst>
                                      </p:cBhvr>
                                      <p:tavLst>
                                        <p:tav tm="0">
                                          <p:val>
                                            <p:strVal val="0-#ppt_h/2"/>
                                          </p:val>
                                        </p:tav>
                                        <p:tav tm="100000">
                                          <p:val>
                                            <p:strVal val="#ppt_y"/>
                                          </p:val>
                                        </p:tav>
                                      </p:tavLst>
                                    </p:anim>
                                  </p:childTnLst>
                                </p:cTn>
                              </p:par>
                              <p:par>
                                <p:cTn id="257" presetID="2" presetClass="entr" presetSubtype="1" fill="hold" nodeType="withEffect">
                                  <p:stCondLst>
                                    <p:cond delay="800"/>
                                  </p:stCondLst>
                                  <p:childTnLst>
                                    <p:set>
                                      <p:cBhvr>
                                        <p:cTn id="258" dur="1" fill="hold">
                                          <p:stCondLst>
                                            <p:cond delay="0"/>
                                          </p:stCondLst>
                                        </p:cTn>
                                        <p:tgtEl>
                                          <p:spTgt spid="5161"/>
                                        </p:tgtEl>
                                        <p:attrNameLst>
                                          <p:attrName>style.visibility</p:attrName>
                                        </p:attrNameLst>
                                      </p:cBhvr>
                                      <p:to>
                                        <p:strVal val="visible"/>
                                      </p:to>
                                    </p:set>
                                    <p:anim calcmode="lin" valueType="num">
                                      <p:cBhvr additive="base">
                                        <p:cTn id="259" dur="100" fill="hold"/>
                                        <p:tgtEl>
                                          <p:spTgt spid="5161"/>
                                        </p:tgtEl>
                                        <p:attrNameLst>
                                          <p:attrName>ppt_x</p:attrName>
                                        </p:attrNameLst>
                                      </p:cBhvr>
                                      <p:tavLst>
                                        <p:tav tm="0">
                                          <p:val>
                                            <p:strVal val="#ppt_x"/>
                                          </p:val>
                                        </p:tav>
                                        <p:tav tm="100000">
                                          <p:val>
                                            <p:strVal val="#ppt_x"/>
                                          </p:val>
                                        </p:tav>
                                      </p:tavLst>
                                    </p:anim>
                                    <p:anim calcmode="lin" valueType="num">
                                      <p:cBhvr additive="base">
                                        <p:cTn id="260" dur="100" fill="hold"/>
                                        <p:tgtEl>
                                          <p:spTgt spid="5161"/>
                                        </p:tgtEl>
                                        <p:attrNameLst>
                                          <p:attrName>ppt_y</p:attrName>
                                        </p:attrNameLst>
                                      </p:cBhvr>
                                      <p:tavLst>
                                        <p:tav tm="0">
                                          <p:val>
                                            <p:strVal val="0-#ppt_h/2"/>
                                          </p:val>
                                        </p:tav>
                                        <p:tav tm="100000">
                                          <p:val>
                                            <p:strVal val="#ppt_y"/>
                                          </p:val>
                                        </p:tav>
                                      </p:tavLst>
                                    </p:anim>
                                  </p:childTnLst>
                                </p:cTn>
                              </p:par>
                              <p:par>
                                <p:cTn id="261" presetID="2" presetClass="entr" presetSubtype="1" fill="hold" nodeType="withEffect">
                                  <p:stCondLst>
                                    <p:cond delay="850"/>
                                  </p:stCondLst>
                                  <p:childTnLst>
                                    <p:set>
                                      <p:cBhvr>
                                        <p:cTn id="262" dur="1" fill="hold">
                                          <p:stCondLst>
                                            <p:cond delay="0"/>
                                          </p:stCondLst>
                                        </p:cTn>
                                        <p:tgtEl>
                                          <p:spTgt spid="5162"/>
                                        </p:tgtEl>
                                        <p:attrNameLst>
                                          <p:attrName>style.visibility</p:attrName>
                                        </p:attrNameLst>
                                      </p:cBhvr>
                                      <p:to>
                                        <p:strVal val="visible"/>
                                      </p:to>
                                    </p:set>
                                    <p:anim calcmode="lin" valueType="num">
                                      <p:cBhvr additive="base">
                                        <p:cTn id="263" dur="100" fill="hold"/>
                                        <p:tgtEl>
                                          <p:spTgt spid="5162"/>
                                        </p:tgtEl>
                                        <p:attrNameLst>
                                          <p:attrName>ppt_x</p:attrName>
                                        </p:attrNameLst>
                                      </p:cBhvr>
                                      <p:tavLst>
                                        <p:tav tm="0">
                                          <p:val>
                                            <p:strVal val="#ppt_x"/>
                                          </p:val>
                                        </p:tav>
                                        <p:tav tm="100000">
                                          <p:val>
                                            <p:strVal val="#ppt_x"/>
                                          </p:val>
                                        </p:tav>
                                      </p:tavLst>
                                    </p:anim>
                                    <p:anim calcmode="lin" valueType="num">
                                      <p:cBhvr additive="base">
                                        <p:cTn id="264" dur="100" fill="hold"/>
                                        <p:tgtEl>
                                          <p:spTgt spid="5162"/>
                                        </p:tgtEl>
                                        <p:attrNameLst>
                                          <p:attrName>ppt_y</p:attrName>
                                        </p:attrNameLst>
                                      </p:cBhvr>
                                      <p:tavLst>
                                        <p:tav tm="0">
                                          <p:val>
                                            <p:strVal val="0-#ppt_h/2"/>
                                          </p:val>
                                        </p:tav>
                                        <p:tav tm="100000">
                                          <p:val>
                                            <p:strVal val="#ppt_y"/>
                                          </p:val>
                                        </p:tav>
                                      </p:tavLst>
                                    </p:anim>
                                  </p:childTnLst>
                                </p:cTn>
                              </p:par>
                              <p:par>
                                <p:cTn id="265" presetID="2" presetClass="entr" presetSubtype="1" fill="hold" nodeType="withEffect">
                                  <p:stCondLst>
                                    <p:cond delay="700"/>
                                  </p:stCondLst>
                                  <p:childTnLst>
                                    <p:set>
                                      <p:cBhvr>
                                        <p:cTn id="266" dur="1" fill="hold">
                                          <p:stCondLst>
                                            <p:cond delay="0"/>
                                          </p:stCondLst>
                                        </p:cTn>
                                        <p:tgtEl>
                                          <p:spTgt spid="5163"/>
                                        </p:tgtEl>
                                        <p:attrNameLst>
                                          <p:attrName>style.visibility</p:attrName>
                                        </p:attrNameLst>
                                      </p:cBhvr>
                                      <p:to>
                                        <p:strVal val="visible"/>
                                      </p:to>
                                    </p:set>
                                    <p:anim calcmode="lin" valueType="num">
                                      <p:cBhvr additive="base">
                                        <p:cTn id="267" dur="100" fill="hold"/>
                                        <p:tgtEl>
                                          <p:spTgt spid="5163"/>
                                        </p:tgtEl>
                                        <p:attrNameLst>
                                          <p:attrName>ppt_x</p:attrName>
                                        </p:attrNameLst>
                                      </p:cBhvr>
                                      <p:tavLst>
                                        <p:tav tm="0">
                                          <p:val>
                                            <p:strVal val="#ppt_x"/>
                                          </p:val>
                                        </p:tav>
                                        <p:tav tm="100000">
                                          <p:val>
                                            <p:strVal val="#ppt_x"/>
                                          </p:val>
                                        </p:tav>
                                      </p:tavLst>
                                    </p:anim>
                                    <p:anim calcmode="lin" valueType="num">
                                      <p:cBhvr additive="base">
                                        <p:cTn id="268" dur="100" fill="hold"/>
                                        <p:tgtEl>
                                          <p:spTgt spid="5163"/>
                                        </p:tgtEl>
                                        <p:attrNameLst>
                                          <p:attrName>ppt_y</p:attrName>
                                        </p:attrNameLst>
                                      </p:cBhvr>
                                      <p:tavLst>
                                        <p:tav tm="0">
                                          <p:val>
                                            <p:strVal val="0-#ppt_h/2"/>
                                          </p:val>
                                        </p:tav>
                                        <p:tav tm="100000">
                                          <p:val>
                                            <p:strVal val="#ppt_y"/>
                                          </p:val>
                                        </p:tav>
                                      </p:tavLst>
                                    </p:anim>
                                  </p:childTnLst>
                                </p:cTn>
                              </p:par>
                              <p:par>
                                <p:cTn id="269" presetID="2" presetClass="entr" presetSubtype="1" fill="hold" nodeType="withEffect">
                                  <p:stCondLst>
                                    <p:cond delay="700"/>
                                  </p:stCondLst>
                                  <p:childTnLst>
                                    <p:set>
                                      <p:cBhvr>
                                        <p:cTn id="270" dur="1" fill="hold">
                                          <p:stCondLst>
                                            <p:cond delay="0"/>
                                          </p:stCondLst>
                                        </p:cTn>
                                        <p:tgtEl>
                                          <p:spTgt spid="5164"/>
                                        </p:tgtEl>
                                        <p:attrNameLst>
                                          <p:attrName>style.visibility</p:attrName>
                                        </p:attrNameLst>
                                      </p:cBhvr>
                                      <p:to>
                                        <p:strVal val="visible"/>
                                      </p:to>
                                    </p:set>
                                    <p:anim calcmode="lin" valueType="num">
                                      <p:cBhvr additive="base">
                                        <p:cTn id="271" dur="100" fill="hold"/>
                                        <p:tgtEl>
                                          <p:spTgt spid="5164"/>
                                        </p:tgtEl>
                                        <p:attrNameLst>
                                          <p:attrName>ppt_x</p:attrName>
                                        </p:attrNameLst>
                                      </p:cBhvr>
                                      <p:tavLst>
                                        <p:tav tm="0">
                                          <p:val>
                                            <p:strVal val="#ppt_x"/>
                                          </p:val>
                                        </p:tav>
                                        <p:tav tm="100000">
                                          <p:val>
                                            <p:strVal val="#ppt_x"/>
                                          </p:val>
                                        </p:tav>
                                      </p:tavLst>
                                    </p:anim>
                                    <p:anim calcmode="lin" valueType="num">
                                      <p:cBhvr additive="base">
                                        <p:cTn id="272" dur="100" fill="hold"/>
                                        <p:tgtEl>
                                          <p:spTgt spid="5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5793556-46B2-AB02-B5B7-72B9C6AA0107}"/>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AI?</a:t>
            </a:r>
            <a:endParaRPr lang="en-US" dirty="0"/>
          </a:p>
        </p:txBody>
      </p:sp>
      <p:sp>
        <p:nvSpPr>
          <p:cNvPr id="7" name="TextBox 6">
            <a:extLst>
              <a:ext uri="{FF2B5EF4-FFF2-40B4-BE49-F238E27FC236}">
                <a16:creationId xmlns:a16="http://schemas.microsoft.com/office/drawing/2014/main" id="{71CEBEDB-71B5-4722-B235-C01CE4633698}"/>
              </a:ext>
            </a:extLst>
          </p:cNvPr>
          <p:cNvSpPr txBox="1"/>
          <p:nvPr/>
        </p:nvSpPr>
        <p:spPr>
          <a:xfrm>
            <a:off x="2222344" y="1557202"/>
            <a:ext cx="7747314" cy="1107996"/>
          </a:xfrm>
          <a:prstGeom prst="rect">
            <a:avLst/>
          </a:prstGeom>
          <a:noFill/>
        </p:spPr>
        <p:txBody>
          <a:bodyPr wrap="none" rtlCol="0">
            <a:spAutoFit/>
          </a:bodyPr>
          <a:lstStyle>
            <a:defPPr>
              <a:defRPr lang="en-US"/>
            </a:defPPr>
            <a:lvl1pPr marR="0" lvl="0" indent="0" algn="ctr" fontAlgn="base">
              <a:lnSpc>
                <a:spcPct val="100000"/>
              </a:lnSpc>
              <a:spcBef>
                <a:spcPct val="0"/>
              </a:spcBef>
              <a:spcAft>
                <a:spcPct val="0"/>
              </a:spcAft>
              <a:buClrTx/>
              <a:buSzTx/>
              <a:buFontTx/>
              <a:buNone/>
              <a:tabLst/>
              <a:defRPr kumimoji="0" sz="6600" b="1" i="0" u="none" strike="noStrike" cap="none" spc="300" normalizeH="0" baseline="0">
                <a:ln>
                  <a:noFill/>
                </a:ln>
                <a:solidFill>
                  <a:srgbClr val="FFFFFF"/>
                </a:solidFill>
                <a:effectLst/>
                <a:uLnTx/>
                <a:uFillTx/>
                <a:latin typeface="Calibri Light" panose="020F030202020403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300" normalizeH="0" baseline="0" noProof="0" dirty="0">
                <a:ln>
                  <a:noFill/>
                </a:ln>
                <a:solidFill>
                  <a:schemeClr val="bg1"/>
                </a:solidFill>
                <a:effectLst/>
                <a:uLnTx/>
                <a:uFillTx/>
                <a:latin typeface="Calibri Light" panose="020F0302020204030204" pitchFamily="34" charset="0"/>
                <a:ea typeface="+mn-ea"/>
                <a:cs typeface="+mn-cs"/>
              </a:rPr>
              <a:t>artificial intelligence</a:t>
            </a:r>
          </a:p>
        </p:txBody>
      </p:sp>
      <p:sp>
        <p:nvSpPr>
          <p:cNvPr id="32" name="Oval 31">
            <a:extLst>
              <a:ext uri="{FF2B5EF4-FFF2-40B4-BE49-F238E27FC236}">
                <a16:creationId xmlns:a16="http://schemas.microsoft.com/office/drawing/2014/main" id="{868990AB-79F2-4AF8-8ECE-509AC5BA5174}"/>
              </a:ext>
            </a:extLst>
          </p:cNvPr>
          <p:cNvSpPr/>
          <p:nvPr/>
        </p:nvSpPr>
        <p:spPr bwMode="auto">
          <a:xfrm>
            <a:off x="511792" y="492163"/>
            <a:ext cx="11168417" cy="6154297"/>
          </a:xfrm>
          <a:prstGeom prst="ellipse">
            <a:avLst/>
          </a:prstGeom>
          <a:noFill/>
          <a:ln w="76200" cap="flat" cmpd="sng" algn="ctr">
            <a:solidFill>
              <a:srgbClr val="CC33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5" name="Arc 4">
            <a:extLst>
              <a:ext uri="{FF2B5EF4-FFF2-40B4-BE49-F238E27FC236}">
                <a16:creationId xmlns:a16="http://schemas.microsoft.com/office/drawing/2014/main" id="{BF037703-2979-4207-8B5C-5284916F6417}"/>
              </a:ext>
            </a:extLst>
          </p:cNvPr>
          <p:cNvSpPr/>
          <p:nvPr/>
        </p:nvSpPr>
        <p:spPr bwMode="auto">
          <a:xfrm rot="5400000">
            <a:off x="2958648" y="1056514"/>
            <a:ext cx="3135086" cy="3135086"/>
          </a:xfrm>
          <a:prstGeom prst="arc">
            <a:avLst/>
          </a:prstGeom>
          <a:no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9" name="Arc 18">
            <a:extLst>
              <a:ext uri="{FF2B5EF4-FFF2-40B4-BE49-F238E27FC236}">
                <a16:creationId xmlns:a16="http://schemas.microsoft.com/office/drawing/2014/main" id="{BF822523-EE1E-481B-A9A1-4754DF93B9BA}"/>
              </a:ext>
            </a:extLst>
          </p:cNvPr>
          <p:cNvSpPr/>
          <p:nvPr/>
        </p:nvSpPr>
        <p:spPr bwMode="auto">
          <a:xfrm rot="10800000">
            <a:off x="6098267" y="1056514"/>
            <a:ext cx="3135086" cy="3135086"/>
          </a:xfrm>
          <a:prstGeom prst="arc">
            <a:avLst/>
          </a:prstGeom>
          <a:no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ahoma" charset="0"/>
              <a:ea typeface="+mn-ea"/>
              <a:cs typeface="+mn-cs"/>
            </a:endParaRPr>
          </a:p>
        </p:txBody>
      </p:sp>
      <p:sp>
        <p:nvSpPr>
          <p:cNvPr id="8" name="TextBox 7">
            <a:extLst>
              <a:ext uri="{FF2B5EF4-FFF2-40B4-BE49-F238E27FC236}">
                <a16:creationId xmlns:a16="http://schemas.microsoft.com/office/drawing/2014/main" id="{010B343D-B20B-4801-84E2-213ADD6261A3}"/>
              </a:ext>
            </a:extLst>
          </p:cNvPr>
          <p:cNvSpPr txBox="1"/>
          <p:nvPr/>
        </p:nvSpPr>
        <p:spPr>
          <a:xfrm>
            <a:off x="2889952" y="3929990"/>
            <a:ext cx="1522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Symbolic</a:t>
            </a:r>
          </a:p>
        </p:txBody>
      </p:sp>
      <p:sp>
        <p:nvSpPr>
          <p:cNvPr id="23" name="TextBox 22">
            <a:extLst>
              <a:ext uri="{FF2B5EF4-FFF2-40B4-BE49-F238E27FC236}">
                <a16:creationId xmlns:a16="http://schemas.microsoft.com/office/drawing/2014/main" id="{7261201D-238B-401B-8676-E5894A9CC68C}"/>
              </a:ext>
            </a:extLst>
          </p:cNvPr>
          <p:cNvSpPr txBox="1"/>
          <p:nvPr/>
        </p:nvSpPr>
        <p:spPr>
          <a:xfrm>
            <a:off x="7665810" y="3929990"/>
            <a:ext cx="28456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Machine Learning</a:t>
            </a:r>
          </a:p>
        </p:txBody>
      </p:sp>
      <p:pic>
        <p:nvPicPr>
          <p:cNvPr id="13" name="Programmer" descr="A picture containing grass&#10;&#10;Description automatically generated">
            <a:extLst>
              <a:ext uri="{FF2B5EF4-FFF2-40B4-BE49-F238E27FC236}">
                <a16:creationId xmlns:a16="http://schemas.microsoft.com/office/drawing/2014/main" id="{9080D897-8070-4955-884A-7D45781850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76184">
            <a:off x="5723183" y="2291053"/>
            <a:ext cx="5550647" cy="3700431"/>
          </a:xfrm>
          <a:prstGeom prst="rect">
            <a:avLst/>
          </a:prstGeom>
          <a:ln w="254000">
            <a:solidFill>
              <a:srgbClr val="FFFFFF"/>
            </a:solidFill>
            <a:miter lim="800000"/>
          </a:ln>
          <a:effectLst>
            <a:glow rad="127000">
              <a:srgbClr val="000000"/>
            </a:glow>
            <a:outerShdw blurRad="63500" sx="102000" sy="102000" algn="ctr" rotWithShape="0">
              <a:prstClr val="black">
                <a:alpha val="40000"/>
              </a:prstClr>
            </a:outerShdw>
          </a:effectLst>
        </p:spPr>
      </p:pic>
      <p:pic>
        <p:nvPicPr>
          <p:cNvPr id="10" name="Grandmother" descr="A picture containing text&#10;&#10;Description automatically generated">
            <a:extLst>
              <a:ext uri="{FF2B5EF4-FFF2-40B4-BE49-F238E27FC236}">
                <a16:creationId xmlns:a16="http://schemas.microsoft.com/office/drawing/2014/main" id="{BE9399E4-B6F9-4C1C-BF47-BC86E7A12D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0911004" flipH="1">
            <a:off x="-722125" y="3600376"/>
            <a:ext cx="3320665" cy="2956675"/>
          </a:xfrm>
          <a:prstGeom prst="rect">
            <a:avLst/>
          </a:prstGeom>
          <a:effectLst>
            <a:glow rad="127000">
              <a:srgbClr val="FFFFFF"/>
            </a:glow>
          </a:effectLst>
        </p:spPr>
      </p:pic>
      <p:sp>
        <p:nvSpPr>
          <p:cNvPr id="11" name="Speech Bubble: Oval 10">
            <a:extLst>
              <a:ext uri="{FF2B5EF4-FFF2-40B4-BE49-F238E27FC236}">
                <a16:creationId xmlns:a16="http://schemas.microsoft.com/office/drawing/2014/main" id="{134A1BDE-F03B-406F-8A58-399CF8198CB5}"/>
              </a:ext>
            </a:extLst>
          </p:cNvPr>
          <p:cNvSpPr/>
          <p:nvPr/>
        </p:nvSpPr>
        <p:spPr bwMode="auto">
          <a:xfrm>
            <a:off x="1481262" y="814838"/>
            <a:ext cx="4340296" cy="2564265"/>
          </a:xfrm>
          <a:prstGeom prst="wedgeEllipseCallout">
            <a:avLst>
              <a:gd name="adj1" fmla="val -37410"/>
              <a:gd name="adj2" fmla="val 72663"/>
            </a:avLst>
          </a:prstGeom>
          <a:solidFill>
            <a:srgbClr val="FFFFFF"/>
          </a:solidFill>
          <a:ln w="76200" cap="flat" cmpd="sng" algn="ctr">
            <a:solidFill>
              <a:schemeClr val="bg1"/>
            </a:solidFill>
            <a:prstDash val="solid"/>
            <a:miter lim="800000"/>
            <a:headEnd type="none" w="med" len="med"/>
            <a:tailEnd type="none" w="med" len="med"/>
          </a:ln>
          <a:effectLst>
            <a:outerShdw blurRad="101600" sx="102000" sy="102000" algn="ctr" rotWithShape="0">
              <a:prstClr val="black">
                <a:alpha val="64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That’s some </a:t>
            </a:r>
            <a:br>
              <a:rPr kumimoji="0" lang="en-US" sz="4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4000" b="1" i="1" u="sng" strike="noStrike" kern="1200" cap="none" spc="0" normalizeH="0" baseline="0" noProof="0" dirty="0">
                <a:ln>
                  <a:noFill/>
                </a:ln>
                <a:solidFill>
                  <a:srgbClr val="000000"/>
                </a:solidFill>
                <a:effectLst/>
                <a:uLnTx/>
                <a:uFill>
                  <a:solidFill>
                    <a:srgbClr val="660066"/>
                  </a:solidFill>
                </a:uFill>
                <a:latin typeface="Calibri" panose="020F0502020204030204" pitchFamily="34" charset="0"/>
                <a:ea typeface="+mn-ea"/>
                <a:cs typeface="Calibri" panose="020F0502020204030204" pitchFamily="34" charset="0"/>
              </a:rPr>
              <a:t>Good Old-Fashioned AI</a:t>
            </a:r>
            <a:r>
              <a:rPr kumimoji="0" lang="en-US" sz="4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6B873106-442F-4AC1-9918-102049DDBE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483" t="12037" r="31107" b="46431"/>
          <a:stretch/>
        </p:blipFill>
        <p:spPr>
          <a:xfrm>
            <a:off x="10684371" y="3671646"/>
            <a:ext cx="518614" cy="1046068"/>
          </a:xfrm>
          <a:prstGeom prst="rect">
            <a:avLst/>
          </a:prstGeom>
        </p:spPr>
      </p:pic>
      <p:pic>
        <p:nvPicPr>
          <p:cNvPr id="14" name="Picture 13">
            <a:extLst>
              <a:ext uri="{FF2B5EF4-FFF2-40B4-BE49-F238E27FC236}">
                <a16:creationId xmlns:a16="http://schemas.microsoft.com/office/drawing/2014/main" id="{24CF8EF3-113E-4799-ADE0-79F9328EE31C}"/>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15000"/>
                    </a14:imgEffect>
                  </a14:imgLayer>
                </a14:imgProps>
              </a:ext>
              <a:ext uri="{28A0092B-C50C-407E-A947-70E740481C1C}">
                <a14:useLocalDpi xmlns:a14="http://schemas.microsoft.com/office/drawing/2010/main"/>
              </a:ext>
            </a:extLst>
          </a:blip>
          <a:srcRect/>
          <a:stretch/>
        </p:blipFill>
        <p:spPr>
          <a:xfrm rot="6698841">
            <a:off x="10602606" y="3659999"/>
            <a:ext cx="518616" cy="1046068"/>
          </a:xfrm>
          <a:prstGeom prst="rect">
            <a:avLst/>
          </a:prstGeom>
        </p:spPr>
      </p:pic>
      <p:pic>
        <p:nvPicPr>
          <p:cNvPr id="15" name="Picture 14">
            <a:extLst>
              <a:ext uri="{FF2B5EF4-FFF2-40B4-BE49-F238E27FC236}">
                <a16:creationId xmlns:a16="http://schemas.microsoft.com/office/drawing/2014/main" id="{8A0526FF-A800-40C6-AF38-A0216BC37C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483" t="12037" r="31107" b="46431"/>
          <a:stretch/>
        </p:blipFill>
        <p:spPr>
          <a:xfrm rot="13717781">
            <a:off x="10657076" y="3575908"/>
            <a:ext cx="518614" cy="1046066"/>
          </a:xfrm>
          <a:prstGeom prst="rect">
            <a:avLst/>
          </a:prstGeom>
        </p:spPr>
      </p:pic>
      <p:sp>
        <p:nvSpPr>
          <p:cNvPr id="17" name="TextBox 16">
            <a:extLst>
              <a:ext uri="{FF2B5EF4-FFF2-40B4-BE49-F238E27FC236}">
                <a16:creationId xmlns:a16="http://schemas.microsoft.com/office/drawing/2014/main" id="{2DD65374-1B91-4F7A-A5FB-D420812B5D58}"/>
              </a:ext>
            </a:extLst>
          </p:cNvPr>
          <p:cNvSpPr txBox="1"/>
          <p:nvPr/>
        </p:nvSpPr>
        <p:spPr>
          <a:xfrm>
            <a:off x="7661861" y="3931920"/>
            <a:ext cx="28456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7B0B"/>
                </a:solidFill>
                <a:effectLst/>
                <a:uLnTx/>
                <a:uFillTx/>
                <a:latin typeface="Calibri" panose="020F0502020204030204" pitchFamily="34" charset="0"/>
                <a:ea typeface="+mn-ea"/>
                <a:cs typeface="Calibri" panose="020F0502020204030204" pitchFamily="34" charset="0"/>
              </a:rPr>
              <a:t>Machine Learning</a:t>
            </a:r>
          </a:p>
        </p:txBody>
      </p:sp>
      <p:pic>
        <p:nvPicPr>
          <p:cNvPr id="18" name="Robot" hidden="1">
            <a:extLst>
              <a:ext uri="{FF2B5EF4-FFF2-40B4-BE49-F238E27FC236}">
                <a16:creationId xmlns:a16="http://schemas.microsoft.com/office/drawing/2014/main" id="{D37CC223-9344-47D1-A354-2C808969D07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85"/>
          <a:stretch/>
        </p:blipFill>
        <p:spPr>
          <a:xfrm rot="20972627">
            <a:off x="739351" y="1644055"/>
            <a:ext cx="5513102" cy="3703320"/>
          </a:xfrm>
          <a:prstGeom prst="rect">
            <a:avLst/>
          </a:prstGeom>
          <a:ln w="254000">
            <a:solidFill>
              <a:srgbClr val="FFCA28"/>
            </a:solidFill>
            <a:miter lim="800000"/>
          </a:ln>
          <a:effectLst>
            <a:glow rad="127000">
              <a:srgbClr val="000000"/>
            </a:glow>
            <a:outerShdw blurRad="63500" sx="102000" sy="102000" algn="ctr" rotWithShape="0">
              <a:prstClr val="black">
                <a:alpha val="40000"/>
              </a:prstClr>
            </a:outerShdw>
          </a:effectLst>
        </p:spPr>
      </p:pic>
    </p:spTree>
    <p:extLst>
      <p:ext uri="{BB962C8B-B14F-4D97-AF65-F5344CB8AC3E}">
        <p14:creationId xmlns:p14="http://schemas.microsoft.com/office/powerpoint/2010/main" val="555291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500"/>
                                </p:stCondLst>
                                <p:childTnLst>
                                  <p:par>
                                    <p:cTn id="13" presetID="2" presetClass="entr" presetSubtype="6" fill="hold" nodeType="after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14:presetBounceEnd="5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0000">
                                          <p:cBhvr additive="base">
                                            <p:cTn id="2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2" presetClass="entr" presetSubtype="4" fill="hold" grpId="0"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2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250"/>
                                            <p:tgtEl>
                                              <p:spTgt spid="10"/>
                                            </p:tgtEl>
                                            <p:attrNameLst>
                                              <p:attrName>ppt_x</p:attrName>
                                            </p:attrNameLst>
                                          </p:cBhvr>
                                          <p:tavLst>
                                            <p:tav tm="0">
                                              <p:val>
                                                <p:strVal val="ppt_x"/>
                                              </p:val>
                                            </p:tav>
                                            <p:tav tm="100000">
                                              <p:val>
                                                <p:strVal val="ppt_x"/>
                                              </p:val>
                                            </p:tav>
                                          </p:tavLst>
                                        </p:anim>
                                        <p:anim calcmode="lin" valueType="num">
                                          <p:cBhvr additive="base">
                                            <p:cTn id="30" dur="250"/>
                                            <p:tgtEl>
                                              <p:spTgt spid="10"/>
                                            </p:tgtEl>
                                            <p:attrNameLst>
                                              <p:attrName>ppt_y</p:attrName>
                                            </p:attrNameLst>
                                          </p:cBhvr>
                                          <p:tavLst>
                                            <p:tav tm="0">
                                              <p:val>
                                                <p:strVal val="ppt_y"/>
                                              </p:val>
                                            </p:tav>
                                            <p:tav tm="100000">
                                              <p:val>
                                                <p:strVal val="1+ppt_h/2"/>
                                              </p:val>
                                            </p:tav>
                                          </p:tavLst>
                                        </p:anim>
                                        <p:set>
                                          <p:cBhvr>
                                            <p:cTn id="31" dur="1" fill="hold">
                                              <p:stCondLst>
                                                <p:cond delay="249"/>
                                              </p:stCondLst>
                                            </p:cTn>
                                            <p:tgtEl>
                                              <p:spTgt spid="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50"/>
                                            <p:tgtEl>
                                              <p:spTgt spid="11"/>
                                            </p:tgtEl>
                                          </p:cBhvr>
                                        </p:animEffect>
                                        <p:set>
                                          <p:cBhvr>
                                            <p:cTn id="34" dur="1" fill="hold">
                                              <p:stCondLst>
                                                <p:cond delay="249"/>
                                              </p:stCondLst>
                                            </p:cTn>
                                            <p:tgtEl>
                                              <p:spTgt spid="11"/>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250"/>
                                            <p:tgtEl>
                                              <p:spTgt spid="13"/>
                                            </p:tgtEl>
                                            <p:attrNameLst>
                                              <p:attrName>ppt_x</p:attrName>
                                            </p:attrNameLst>
                                          </p:cBhvr>
                                          <p:tavLst>
                                            <p:tav tm="0">
                                              <p:val>
                                                <p:strVal val="ppt_x"/>
                                              </p:val>
                                            </p:tav>
                                            <p:tav tm="100000">
                                              <p:val>
                                                <p:strVal val="ppt_x"/>
                                              </p:val>
                                            </p:tav>
                                          </p:tavLst>
                                        </p:anim>
                                        <p:anim calcmode="lin" valueType="num">
                                          <p:cBhvr additive="base">
                                            <p:cTn id="37" dur="250"/>
                                            <p:tgtEl>
                                              <p:spTgt spid="13"/>
                                            </p:tgtEl>
                                            <p:attrNameLst>
                                              <p:attrName>ppt_y</p:attrName>
                                            </p:attrNameLst>
                                          </p:cBhvr>
                                          <p:tavLst>
                                            <p:tav tm="0">
                                              <p:val>
                                                <p:strVal val="ppt_y"/>
                                              </p:val>
                                            </p:tav>
                                            <p:tav tm="100000">
                                              <p:val>
                                                <p:strVal val="1+ppt_h/2"/>
                                              </p:val>
                                            </p:tav>
                                          </p:tavLst>
                                        </p:anim>
                                        <p:set>
                                          <p:cBhvr>
                                            <p:cTn id="38" dur="1" fill="hold">
                                              <p:stCondLst>
                                                <p:cond delay="249"/>
                                              </p:stCondLst>
                                            </p:cTn>
                                            <p:tgtEl>
                                              <p:spTgt spid="13"/>
                                            </p:tgtEl>
                                            <p:attrNameLst>
                                              <p:attrName>style.visibility</p:attrName>
                                            </p:attrNameLst>
                                          </p:cBhvr>
                                          <p:to>
                                            <p:strVal val="hidden"/>
                                          </p:to>
                                        </p:set>
                                      </p:childTnLst>
                                    </p:cTn>
                                  </p:par>
                                  <p:par>
                                    <p:cTn id="39" presetID="8" presetClass="emph" presetSubtype="0" fill="hold" nodeType="withEffect">
                                      <p:stCondLst>
                                        <p:cond delay="0"/>
                                      </p:stCondLst>
                                      <p:childTnLst>
                                        <p:animRot by="21600000">
                                          <p:cBhvr>
                                            <p:cTn id="40" dur="500" fill="hold"/>
                                            <p:tgtEl>
                                              <p:spTgt spid="13"/>
                                            </p:tgtEl>
                                            <p:attrNameLst>
                                              <p:attrName>r</p:attrName>
                                            </p:attrNameLst>
                                          </p:cBhvr>
                                        </p:animRot>
                                      </p:childTnLst>
                                    </p:cTn>
                                  </p:par>
                                  <p:par>
                                    <p:cTn id="41" presetID="8" presetClass="emph" presetSubtype="0" fill="hold" nodeType="withEffect">
                                      <p:stCondLst>
                                        <p:cond delay="0"/>
                                      </p:stCondLst>
                                      <p:childTnLst>
                                        <p:animRot by="21600000">
                                          <p:cBhvr>
                                            <p:cTn id="42" dur="500" fill="hold"/>
                                            <p:tgtEl>
                                              <p:spTgt spid="10"/>
                                            </p:tgtEl>
                                            <p:attrNameLst>
                                              <p:attrName>r</p:attrName>
                                            </p:attrNameLst>
                                          </p:cBhvr>
                                        </p:animRo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250"/>
                                            <p:tgtEl>
                                              <p:spTgt spid="19"/>
                                            </p:tgtEl>
                                          </p:cBhvr>
                                        </p:animEffect>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250"/>
                                            <p:tgtEl>
                                              <p:spTgt spid="23"/>
                                            </p:tgtEl>
                                          </p:cBhvr>
                                        </p:animEffect>
                                      </p:childTnLst>
                                    </p:cTn>
                                  </p:par>
                                </p:childTnLst>
                              </p:cTn>
                            </p:par>
                            <p:par>
                              <p:cTn id="51" fill="hold">
                                <p:stCondLst>
                                  <p:cond delay="1000"/>
                                </p:stCondLst>
                                <p:childTnLst>
                                  <p:par>
                                    <p:cTn id="52" presetID="2" presetClass="entr" presetSubtype="6" fill="hold" nodeType="afterEffect" p14:presetBounceEnd="50000">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14:bounceEnd="50000">
                                          <p:cBhvr additive="base">
                                            <p:cTn id="54"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50"/>
                                            <p:tgtEl>
                                              <p:spTgt spid="17"/>
                                            </p:tgtEl>
                                          </p:cBhvr>
                                        </p:animEffect>
                                      </p:childTnLst>
                                    </p:cTn>
                                  </p:par>
                                </p:childTnLst>
                              </p:cTn>
                            </p:par>
                            <p:par>
                              <p:cTn id="61" fill="hold">
                                <p:stCondLst>
                                  <p:cond delay="250"/>
                                </p:stCondLst>
                                <p:childTnLst>
                                  <p:par>
                                    <p:cTn id="62" presetID="10" presetClass="exit" presetSubtype="0" fill="hold" grpId="1" nodeType="afterEffect">
                                      <p:stCondLst>
                                        <p:cond delay="0"/>
                                      </p:stCondLst>
                                      <p:childTnLst>
                                        <p:animEffect transition="out" filter="fade">
                                          <p:cBhvr>
                                            <p:cTn id="63" dur="150"/>
                                            <p:tgtEl>
                                              <p:spTgt spid="23"/>
                                            </p:tgtEl>
                                          </p:cBhvr>
                                        </p:animEffect>
                                        <p:set>
                                          <p:cBhvr>
                                            <p:cTn id="64" dur="1" fill="hold">
                                              <p:stCondLst>
                                                <p:cond delay="149"/>
                                              </p:stCondLst>
                                            </p:cTn>
                                            <p:tgtEl>
                                              <p:spTgt spid="23"/>
                                            </p:tgtEl>
                                            <p:attrNameLst>
                                              <p:attrName>style.visibility</p:attrName>
                                            </p:attrNameLst>
                                          </p:cBhvr>
                                          <p:to>
                                            <p:strVal val="hidden"/>
                                          </p:to>
                                        </p:set>
                                      </p:childTnLst>
                                    </p:cTn>
                                  </p:par>
                                </p:childTnLst>
                              </p:cTn>
                            </p:par>
                            <p:par>
                              <p:cTn id="65" fill="hold">
                                <p:stCondLst>
                                  <p:cond delay="400"/>
                                </p:stCondLst>
                                <p:childTnLst>
                                  <p:par>
                                    <p:cTn id="66" presetID="22" presetClass="entr" presetSubtype="8"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150"/>
                                            <p:tgtEl>
                                              <p:spTgt spid="12"/>
                                            </p:tgtEl>
                                          </p:cBhvr>
                                        </p:animEffect>
                                      </p:childTnLst>
                                    </p:cTn>
                                  </p:par>
                                </p:childTnLst>
                              </p:cTn>
                            </p:par>
                            <p:par>
                              <p:cTn id="69" fill="hold">
                                <p:stCondLst>
                                  <p:cond delay="550"/>
                                </p:stCondLst>
                                <p:childTnLst>
                                  <p:par>
                                    <p:cTn id="70" presetID="22" presetClass="entr" presetSubtype="8"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100"/>
                                            <p:tgtEl>
                                              <p:spTgt spid="14"/>
                                            </p:tgtEl>
                                          </p:cBhvr>
                                        </p:animEffect>
                                      </p:childTnLst>
                                    </p:cTn>
                                  </p:par>
                                </p:childTnLst>
                              </p:cTn>
                            </p:par>
                            <p:par>
                              <p:cTn id="73" fill="hold">
                                <p:stCondLst>
                                  <p:cond delay="650"/>
                                </p:stCondLst>
                                <p:childTnLst>
                                  <p:par>
                                    <p:cTn id="74" presetID="22" presetClass="entr" presetSubtype="8"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8" grpId="0"/>
          <p:bldP spid="23" grpId="0"/>
          <p:bldP spid="23" grpId="1"/>
          <p:bldP spid="11" grpId="0" animBg="1"/>
          <p:bldP spid="11" grpId="1"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500"/>
                                </p:stCondLst>
                                <p:childTnLst>
                                  <p:par>
                                    <p:cTn id="13" presetID="2" presetClass="entr" presetSubtype="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2" presetClass="entr" presetSubtype="4" fill="hold" grpId="0"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2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250"/>
                                            <p:tgtEl>
                                              <p:spTgt spid="10"/>
                                            </p:tgtEl>
                                            <p:attrNameLst>
                                              <p:attrName>ppt_x</p:attrName>
                                            </p:attrNameLst>
                                          </p:cBhvr>
                                          <p:tavLst>
                                            <p:tav tm="0">
                                              <p:val>
                                                <p:strVal val="ppt_x"/>
                                              </p:val>
                                            </p:tav>
                                            <p:tav tm="100000">
                                              <p:val>
                                                <p:strVal val="ppt_x"/>
                                              </p:val>
                                            </p:tav>
                                          </p:tavLst>
                                        </p:anim>
                                        <p:anim calcmode="lin" valueType="num">
                                          <p:cBhvr additive="base">
                                            <p:cTn id="30" dur="250"/>
                                            <p:tgtEl>
                                              <p:spTgt spid="10"/>
                                            </p:tgtEl>
                                            <p:attrNameLst>
                                              <p:attrName>ppt_y</p:attrName>
                                            </p:attrNameLst>
                                          </p:cBhvr>
                                          <p:tavLst>
                                            <p:tav tm="0">
                                              <p:val>
                                                <p:strVal val="ppt_y"/>
                                              </p:val>
                                            </p:tav>
                                            <p:tav tm="100000">
                                              <p:val>
                                                <p:strVal val="1+ppt_h/2"/>
                                              </p:val>
                                            </p:tav>
                                          </p:tavLst>
                                        </p:anim>
                                        <p:set>
                                          <p:cBhvr>
                                            <p:cTn id="31" dur="1" fill="hold">
                                              <p:stCondLst>
                                                <p:cond delay="249"/>
                                              </p:stCondLst>
                                            </p:cTn>
                                            <p:tgtEl>
                                              <p:spTgt spid="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50"/>
                                            <p:tgtEl>
                                              <p:spTgt spid="11"/>
                                            </p:tgtEl>
                                          </p:cBhvr>
                                        </p:animEffect>
                                        <p:set>
                                          <p:cBhvr>
                                            <p:cTn id="34" dur="1" fill="hold">
                                              <p:stCondLst>
                                                <p:cond delay="249"/>
                                              </p:stCondLst>
                                            </p:cTn>
                                            <p:tgtEl>
                                              <p:spTgt spid="11"/>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250"/>
                                            <p:tgtEl>
                                              <p:spTgt spid="13"/>
                                            </p:tgtEl>
                                            <p:attrNameLst>
                                              <p:attrName>ppt_x</p:attrName>
                                            </p:attrNameLst>
                                          </p:cBhvr>
                                          <p:tavLst>
                                            <p:tav tm="0">
                                              <p:val>
                                                <p:strVal val="ppt_x"/>
                                              </p:val>
                                            </p:tav>
                                            <p:tav tm="100000">
                                              <p:val>
                                                <p:strVal val="ppt_x"/>
                                              </p:val>
                                            </p:tav>
                                          </p:tavLst>
                                        </p:anim>
                                        <p:anim calcmode="lin" valueType="num">
                                          <p:cBhvr additive="base">
                                            <p:cTn id="37" dur="250"/>
                                            <p:tgtEl>
                                              <p:spTgt spid="13"/>
                                            </p:tgtEl>
                                            <p:attrNameLst>
                                              <p:attrName>ppt_y</p:attrName>
                                            </p:attrNameLst>
                                          </p:cBhvr>
                                          <p:tavLst>
                                            <p:tav tm="0">
                                              <p:val>
                                                <p:strVal val="ppt_y"/>
                                              </p:val>
                                            </p:tav>
                                            <p:tav tm="100000">
                                              <p:val>
                                                <p:strVal val="1+ppt_h/2"/>
                                              </p:val>
                                            </p:tav>
                                          </p:tavLst>
                                        </p:anim>
                                        <p:set>
                                          <p:cBhvr>
                                            <p:cTn id="38" dur="1" fill="hold">
                                              <p:stCondLst>
                                                <p:cond delay="249"/>
                                              </p:stCondLst>
                                            </p:cTn>
                                            <p:tgtEl>
                                              <p:spTgt spid="13"/>
                                            </p:tgtEl>
                                            <p:attrNameLst>
                                              <p:attrName>style.visibility</p:attrName>
                                            </p:attrNameLst>
                                          </p:cBhvr>
                                          <p:to>
                                            <p:strVal val="hidden"/>
                                          </p:to>
                                        </p:set>
                                      </p:childTnLst>
                                    </p:cTn>
                                  </p:par>
                                  <p:par>
                                    <p:cTn id="39" presetID="8" presetClass="emph" presetSubtype="0" fill="hold" nodeType="withEffect">
                                      <p:stCondLst>
                                        <p:cond delay="0"/>
                                      </p:stCondLst>
                                      <p:childTnLst>
                                        <p:animRot by="21600000">
                                          <p:cBhvr>
                                            <p:cTn id="40" dur="500" fill="hold"/>
                                            <p:tgtEl>
                                              <p:spTgt spid="13"/>
                                            </p:tgtEl>
                                            <p:attrNameLst>
                                              <p:attrName>r</p:attrName>
                                            </p:attrNameLst>
                                          </p:cBhvr>
                                        </p:animRot>
                                      </p:childTnLst>
                                    </p:cTn>
                                  </p:par>
                                  <p:par>
                                    <p:cTn id="41" presetID="8" presetClass="emph" presetSubtype="0" fill="hold" nodeType="withEffect">
                                      <p:stCondLst>
                                        <p:cond delay="0"/>
                                      </p:stCondLst>
                                      <p:childTnLst>
                                        <p:animRot by="21600000">
                                          <p:cBhvr>
                                            <p:cTn id="42" dur="500" fill="hold"/>
                                            <p:tgtEl>
                                              <p:spTgt spid="10"/>
                                            </p:tgtEl>
                                            <p:attrNameLst>
                                              <p:attrName>r</p:attrName>
                                            </p:attrNameLst>
                                          </p:cBhvr>
                                        </p:animRo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250"/>
                                            <p:tgtEl>
                                              <p:spTgt spid="19"/>
                                            </p:tgtEl>
                                          </p:cBhvr>
                                        </p:animEffect>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250"/>
                                            <p:tgtEl>
                                              <p:spTgt spid="23"/>
                                            </p:tgtEl>
                                          </p:cBhvr>
                                        </p:animEffect>
                                      </p:childTnLst>
                                    </p:cTn>
                                  </p:par>
                                </p:childTnLst>
                              </p:cTn>
                            </p:par>
                            <p:par>
                              <p:cTn id="51" fill="hold">
                                <p:stCondLst>
                                  <p:cond delay="1000"/>
                                </p:stCondLst>
                                <p:childTnLst>
                                  <p:par>
                                    <p:cTn id="52" presetID="2" presetClass="entr" presetSubtype="6"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50"/>
                                            <p:tgtEl>
                                              <p:spTgt spid="17"/>
                                            </p:tgtEl>
                                          </p:cBhvr>
                                        </p:animEffect>
                                      </p:childTnLst>
                                    </p:cTn>
                                  </p:par>
                                </p:childTnLst>
                              </p:cTn>
                            </p:par>
                            <p:par>
                              <p:cTn id="61" fill="hold">
                                <p:stCondLst>
                                  <p:cond delay="250"/>
                                </p:stCondLst>
                                <p:childTnLst>
                                  <p:par>
                                    <p:cTn id="62" presetID="10" presetClass="exit" presetSubtype="0" fill="hold" grpId="1" nodeType="afterEffect">
                                      <p:stCondLst>
                                        <p:cond delay="0"/>
                                      </p:stCondLst>
                                      <p:childTnLst>
                                        <p:animEffect transition="out" filter="fade">
                                          <p:cBhvr>
                                            <p:cTn id="63" dur="150"/>
                                            <p:tgtEl>
                                              <p:spTgt spid="23"/>
                                            </p:tgtEl>
                                          </p:cBhvr>
                                        </p:animEffect>
                                        <p:set>
                                          <p:cBhvr>
                                            <p:cTn id="64" dur="1" fill="hold">
                                              <p:stCondLst>
                                                <p:cond delay="149"/>
                                              </p:stCondLst>
                                            </p:cTn>
                                            <p:tgtEl>
                                              <p:spTgt spid="23"/>
                                            </p:tgtEl>
                                            <p:attrNameLst>
                                              <p:attrName>style.visibility</p:attrName>
                                            </p:attrNameLst>
                                          </p:cBhvr>
                                          <p:to>
                                            <p:strVal val="hidden"/>
                                          </p:to>
                                        </p:set>
                                      </p:childTnLst>
                                    </p:cTn>
                                  </p:par>
                                </p:childTnLst>
                              </p:cTn>
                            </p:par>
                            <p:par>
                              <p:cTn id="65" fill="hold">
                                <p:stCondLst>
                                  <p:cond delay="400"/>
                                </p:stCondLst>
                                <p:childTnLst>
                                  <p:par>
                                    <p:cTn id="66" presetID="22" presetClass="entr" presetSubtype="8"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150"/>
                                            <p:tgtEl>
                                              <p:spTgt spid="12"/>
                                            </p:tgtEl>
                                          </p:cBhvr>
                                        </p:animEffect>
                                      </p:childTnLst>
                                    </p:cTn>
                                  </p:par>
                                </p:childTnLst>
                              </p:cTn>
                            </p:par>
                            <p:par>
                              <p:cTn id="69" fill="hold">
                                <p:stCondLst>
                                  <p:cond delay="550"/>
                                </p:stCondLst>
                                <p:childTnLst>
                                  <p:par>
                                    <p:cTn id="70" presetID="22" presetClass="entr" presetSubtype="8"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100"/>
                                            <p:tgtEl>
                                              <p:spTgt spid="14"/>
                                            </p:tgtEl>
                                          </p:cBhvr>
                                        </p:animEffect>
                                      </p:childTnLst>
                                    </p:cTn>
                                  </p:par>
                                </p:childTnLst>
                              </p:cTn>
                            </p:par>
                            <p:par>
                              <p:cTn id="73" fill="hold">
                                <p:stCondLst>
                                  <p:cond delay="650"/>
                                </p:stCondLst>
                                <p:childTnLst>
                                  <p:par>
                                    <p:cTn id="74" presetID="22" presetClass="entr" presetSubtype="8"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8" grpId="0"/>
          <p:bldP spid="23" grpId="0"/>
          <p:bldP spid="23" grpId="1"/>
          <p:bldP spid="11" grpId="0" animBg="1"/>
          <p:bldP spid="11" grpId="1" animBg="1"/>
          <p:bldP spid="17"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Scale">
            <a:extLst>
              <a:ext uri="{FF2B5EF4-FFF2-40B4-BE49-F238E27FC236}">
                <a16:creationId xmlns:a16="http://schemas.microsoft.com/office/drawing/2014/main" id="{7B231D24-CCE8-FF22-6603-9A4E0290E23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12374" y="1998585"/>
            <a:ext cx="11367250" cy="4547526"/>
          </a:xfrm>
          <a:prstGeom prst="rect">
            <a:avLst/>
          </a:prstGeom>
        </p:spPr>
      </p:pic>
      <p:grpSp>
        <p:nvGrpSpPr>
          <p:cNvPr id="18" name="Price Tag Group">
            <a:extLst>
              <a:ext uri="{FF2B5EF4-FFF2-40B4-BE49-F238E27FC236}">
                <a16:creationId xmlns:a16="http://schemas.microsoft.com/office/drawing/2014/main" id="{B3432226-C8F0-A3D5-824F-3FCD1666D0DE}"/>
              </a:ext>
            </a:extLst>
          </p:cNvPr>
          <p:cNvGrpSpPr/>
          <p:nvPr/>
        </p:nvGrpSpPr>
        <p:grpSpPr>
          <a:xfrm rot="21448650">
            <a:off x="2375778" y="2119767"/>
            <a:ext cx="3372439" cy="3372439"/>
            <a:chOff x="2566586" y="-298129"/>
            <a:chExt cx="3372439" cy="3372439"/>
          </a:xfrm>
        </p:grpSpPr>
        <p:pic>
          <p:nvPicPr>
            <p:cNvPr id="13" name="Price Tag" descr="Tag with solid fill">
              <a:extLst>
                <a:ext uri="{FF2B5EF4-FFF2-40B4-BE49-F238E27FC236}">
                  <a16:creationId xmlns:a16="http://schemas.microsoft.com/office/drawing/2014/main" id="{4D75A967-1F58-2531-D9D5-0B2B9461AA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21976">
              <a:off x="2566586" y="-298129"/>
              <a:ext cx="3372439" cy="3372439"/>
            </a:xfrm>
            <a:prstGeom prst="rect">
              <a:avLst/>
            </a:prstGeom>
            <a:effectLst>
              <a:glow rad="101600">
                <a:srgbClr val="000000">
                  <a:alpha val="60000"/>
                </a:srgbClr>
              </a:glow>
            </a:effectLst>
          </p:spPr>
        </p:pic>
        <p:pic>
          <p:nvPicPr>
            <p:cNvPr id="17" name="!!!">
              <a:extLst>
                <a:ext uri="{FF2B5EF4-FFF2-40B4-BE49-F238E27FC236}">
                  <a16:creationId xmlns:a16="http://schemas.microsoft.com/office/drawing/2014/main" id="{6697BEC0-F85F-B42C-FC36-E652F64A36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0675" t="20675" r="20675" b="35436"/>
            <a:stretch/>
          </p:blipFill>
          <p:spPr>
            <a:xfrm rot="1087393">
              <a:off x="3881106" y="1011637"/>
              <a:ext cx="1283654" cy="1032825"/>
            </a:xfrm>
            <a:prstGeom prst="rect">
              <a:avLst/>
            </a:prstGeom>
          </p:spPr>
        </p:pic>
      </p:grpSp>
      <p:pic>
        <p:nvPicPr>
          <p:cNvPr id="19" name="Violet Brick">
            <a:extLst>
              <a:ext uri="{FF2B5EF4-FFF2-40B4-BE49-F238E27FC236}">
                <a16:creationId xmlns:a16="http://schemas.microsoft.com/office/drawing/2014/main" id="{872FC030-4E14-C15E-28DA-FC92D0E37D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125696" y="1998585"/>
            <a:ext cx="1399475" cy="1317635"/>
          </a:xfrm>
          <a:prstGeom prst="rect">
            <a:avLst/>
          </a:prstGeom>
          <a:effectLst>
            <a:glow rad="101600">
              <a:srgbClr val="000000">
                <a:alpha val="60000"/>
              </a:srgbClr>
            </a:glow>
          </a:effectLst>
        </p:spPr>
      </p:pic>
      <p:pic>
        <p:nvPicPr>
          <p:cNvPr id="20" name="Pink Brick">
            <a:extLst>
              <a:ext uri="{FF2B5EF4-FFF2-40B4-BE49-F238E27FC236}">
                <a16:creationId xmlns:a16="http://schemas.microsoft.com/office/drawing/2014/main" id="{F506D85F-0113-F4DF-723E-9CE16DDB2A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305330" y="577936"/>
            <a:ext cx="1399475" cy="1317635"/>
          </a:xfrm>
          <a:prstGeom prst="rect">
            <a:avLst/>
          </a:prstGeom>
          <a:effectLst>
            <a:glow rad="101600">
              <a:srgbClr val="000000">
                <a:alpha val="60000"/>
              </a:srgbClr>
            </a:glow>
          </a:effectLst>
        </p:spPr>
      </p:pic>
      <p:pic>
        <p:nvPicPr>
          <p:cNvPr id="21" name="Pink Brick">
            <a:extLst>
              <a:ext uri="{FF2B5EF4-FFF2-40B4-BE49-F238E27FC236}">
                <a16:creationId xmlns:a16="http://schemas.microsoft.com/office/drawing/2014/main" id="{C35ED0A6-34F4-3369-C445-AA0A8416E8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87142" y="340790"/>
            <a:ext cx="1399476" cy="1317635"/>
          </a:xfrm>
          <a:prstGeom prst="rect">
            <a:avLst/>
          </a:prstGeom>
          <a:effectLst>
            <a:glow rad="101600">
              <a:srgbClr val="000000">
                <a:alpha val="60000"/>
              </a:srgbClr>
            </a:glow>
          </a:effectLst>
        </p:spPr>
      </p:pic>
      <p:pic>
        <p:nvPicPr>
          <p:cNvPr id="22" name="Blue Brick">
            <a:extLst>
              <a:ext uri="{FF2B5EF4-FFF2-40B4-BE49-F238E27FC236}">
                <a16:creationId xmlns:a16="http://schemas.microsoft.com/office/drawing/2014/main" id="{F255E90C-47AD-118F-8149-F58E7CB352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016909">
            <a:off x="10630863" y="1364154"/>
            <a:ext cx="1399476" cy="1317635"/>
          </a:xfrm>
          <a:prstGeom prst="rect">
            <a:avLst/>
          </a:prstGeom>
          <a:effectLst>
            <a:glow rad="101600">
              <a:srgbClr val="000000">
                <a:alpha val="60000"/>
              </a:srgbClr>
            </a:glow>
          </a:effectLst>
        </p:spPr>
      </p:pic>
      <p:pic>
        <p:nvPicPr>
          <p:cNvPr id="23" name="Blue Brick">
            <a:extLst>
              <a:ext uri="{FF2B5EF4-FFF2-40B4-BE49-F238E27FC236}">
                <a16:creationId xmlns:a16="http://schemas.microsoft.com/office/drawing/2014/main" id="{5294DA10-4C95-D51E-F672-C7C142FB013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580524">
            <a:off x="8850838" y="167202"/>
            <a:ext cx="1128707" cy="1062701"/>
          </a:xfrm>
          <a:prstGeom prst="rect">
            <a:avLst/>
          </a:prstGeom>
          <a:effectLst>
            <a:glow rad="101600">
              <a:srgbClr val="000000">
                <a:alpha val="60000"/>
              </a:srgbClr>
            </a:glow>
          </a:effectLst>
        </p:spPr>
      </p:pic>
      <p:pic>
        <p:nvPicPr>
          <p:cNvPr id="24" name="Pink Brick">
            <a:extLst>
              <a:ext uri="{FF2B5EF4-FFF2-40B4-BE49-F238E27FC236}">
                <a16:creationId xmlns:a16="http://schemas.microsoft.com/office/drawing/2014/main" id="{735ACFBA-E15B-5122-DA08-3715B7B1F2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931918">
            <a:off x="8108112" y="1570566"/>
            <a:ext cx="1399476" cy="1317635"/>
          </a:xfrm>
          <a:prstGeom prst="rect">
            <a:avLst/>
          </a:prstGeom>
          <a:effectLst>
            <a:glow rad="101600">
              <a:srgbClr val="000000">
                <a:alpha val="60000"/>
              </a:srgbClr>
            </a:glow>
          </a:effectLst>
        </p:spPr>
      </p:pic>
      <p:pic>
        <p:nvPicPr>
          <p:cNvPr id="25" name="Violet Brick">
            <a:extLst>
              <a:ext uri="{FF2B5EF4-FFF2-40B4-BE49-F238E27FC236}">
                <a16:creationId xmlns:a16="http://schemas.microsoft.com/office/drawing/2014/main" id="{DA3FD16D-2146-BC11-CA86-BDD02D5A92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21063426">
            <a:off x="8178560" y="836181"/>
            <a:ext cx="1399475" cy="1317635"/>
          </a:xfrm>
          <a:prstGeom prst="rect">
            <a:avLst/>
          </a:prstGeom>
          <a:effectLst>
            <a:glow rad="101600">
              <a:srgbClr val="000000">
                <a:alpha val="60000"/>
              </a:srgbClr>
            </a:glow>
          </a:effectLst>
        </p:spPr>
      </p:pic>
      <p:pic>
        <p:nvPicPr>
          <p:cNvPr id="26" name="Pink Brick">
            <a:extLst>
              <a:ext uri="{FF2B5EF4-FFF2-40B4-BE49-F238E27FC236}">
                <a16:creationId xmlns:a16="http://schemas.microsoft.com/office/drawing/2014/main" id="{76E2ABD6-8ABB-9EDA-9376-9E85E39DA1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005694" y="982132"/>
            <a:ext cx="1399475" cy="1317635"/>
          </a:xfrm>
          <a:prstGeom prst="rect">
            <a:avLst/>
          </a:prstGeom>
          <a:effectLst>
            <a:glow rad="101600">
              <a:srgbClr val="000000">
                <a:alpha val="60000"/>
              </a:srgbClr>
            </a:glow>
          </a:effectLst>
        </p:spPr>
      </p:pic>
      <p:pic>
        <p:nvPicPr>
          <p:cNvPr id="27" name="Blue Brick">
            <a:extLst>
              <a:ext uri="{FF2B5EF4-FFF2-40B4-BE49-F238E27FC236}">
                <a16:creationId xmlns:a16="http://schemas.microsoft.com/office/drawing/2014/main" id="{00A161D9-5C0A-072D-3EDD-7AA892374D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1167572">
            <a:off x="8776671" y="1551536"/>
            <a:ext cx="1399476" cy="1317635"/>
          </a:xfrm>
          <a:prstGeom prst="rect">
            <a:avLst/>
          </a:prstGeom>
          <a:effectLst>
            <a:glow rad="101600">
              <a:srgbClr val="000000">
                <a:alpha val="60000"/>
              </a:srgbClr>
            </a:glow>
          </a:effectLst>
        </p:spPr>
      </p:pic>
      <p:grpSp>
        <p:nvGrpSpPr>
          <p:cNvPr id="48" name="Price Tag Group 2">
            <a:extLst>
              <a:ext uri="{FF2B5EF4-FFF2-40B4-BE49-F238E27FC236}">
                <a16:creationId xmlns:a16="http://schemas.microsoft.com/office/drawing/2014/main" id="{CD8695F3-D832-5CB8-BF33-2F422F155721}"/>
              </a:ext>
            </a:extLst>
          </p:cNvPr>
          <p:cNvGrpSpPr/>
          <p:nvPr/>
        </p:nvGrpSpPr>
        <p:grpSpPr>
          <a:xfrm rot="1747356">
            <a:off x="6248612" y="-135121"/>
            <a:ext cx="2961547" cy="2961547"/>
            <a:chOff x="5126320" y="364147"/>
            <a:chExt cx="3372439" cy="3372439"/>
          </a:xfrm>
        </p:grpSpPr>
        <p:pic>
          <p:nvPicPr>
            <p:cNvPr id="49" name="Price Tag" descr="Tag with solid fill">
              <a:extLst>
                <a:ext uri="{FF2B5EF4-FFF2-40B4-BE49-F238E27FC236}">
                  <a16:creationId xmlns:a16="http://schemas.microsoft.com/office/drawing/2014/main" id="{BCB1C7AF-934B-2FEF-383C-185425E6BC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61341" flipH="1">
              <a:off x="5126320" y="364147"/>
              <a:ext cx="3372439" cy="3372439"/>
            </a:xfrm>
            <a:prstGeom prst="rect">
              <a:avLst/>
            </a:prstGeom>
            <a:effectLst>
              <a:glow rad="101600">
                <a:srgbClr val="000000">
                  <a:alpha val="60000"/>
                </a:srgbClr>
              </a:glow>
            </a:effectLst>
          </p:spPr>
        </p:pic>
        <p:pic>
          <p:nvPicPr>
            <p:cNvPr id="50" name=".001">
              <a:extLst>
                <a:ext uri="{FF2B5EF4-FFF2-40B4-BE49-F238E27FC236}">
                  <a16:creationId xmlns:a16="http://schemas.microsoft.com/office/drawing/2014/main" id="{5B7C5E0D-A18A-CD42-3B2B-8D79F3CA4FC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66553" y="1540749"/>
              <a:ext cx="2170364" cy="1518036"/>
            </a:xfrm>
            <a:prstGeom prst="rect">
              <a:avLst/>
            </a:prstGeom>
          </p:spPr>
        </p:pic>
      </p:grpSp>
      <p:grpSp>
        <p:nvGrpSpPr>
          <p:cNvPr id="45" name="Price Tag Group 2">
            <a:extLst>
              <a:ext uri="{FF2B5EF4-FFF2-40B4-BE49-F238E27FC236}">
                <a16:creationId xmlns:a16="http://schemas.microsoft.com/office/drawing/2014/main" id="{3B05C158-D2FF-AA58-EA27-C5825F6CF126}"/>
              </a:ext>
            </a:extLst>
          </p:cNvPr>
          <p:cNvGrpSpPr/>
          <p:nvPr/>
        </p:nvGrpSpPr>
        <p:grpSpPr>
          <a:xfrm rot="444548">
            <a:off x="5818938" y="406528"/>
            <a:ext cx="2961547" cy="2961547"/>
            <a:chOff x="5126320" y="364147"/>
            <a:chExt cx="3372439" cy="3372439"/>
          </a:xfrm>
        </p:grpSpPr>
        <p:pic>
          <p:nvPicPr>
            <p:cNvPr id="46" name="Price Tag" descr="Tag with solid fill">
              <a:extLst>
                <a:ext uri="{FF2B5EF4-FFF2-40B4-BE49-F238E27FC236}">
                  <a16:creationId xmlns:a16="http://schemas.microsoft.com/office/drawing/2014/main" id="{EF357977-32AD-1EE5-333C-5FE1A63E01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61341" flipH="1">
              <a:off x="5126320" y="364147"/>
              <a:ext cx="3372439" cy="3372439"/>
            </a:xfrm>
            <a:prstGeom prst="rect">
              <a:avLst/>
            </a:prstGeom>
            <a:effectLst>
              <a:glow rad="101600">
                <a:srgbClr val="000000">
                  <a:alpha val="60000"/>
                </a:srgbClr>
              </a:glow>
            </a:effectLst>
          </p:spPr>
        </p:pic>
        <p:pic>
          <p:nvPicPr>
            <p:cNvPr id="47" name=".001">
              <a:extLst>
                <a:ext uri="{FF2B5EF4-FFF2-40B4-BE49-F238E27FC236}">
                  <a16:creationId xmlns:a16="http://schemas.microsoft.com/office/drawing/2014/main" id="{A8B2DF7B-3734-414B-1EEE-2C0A715040A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66553" y="1540749"/>
              <a:ext cx="2170364" cy="1518036"/>
            </a:xfrm>
            <a:prstGeom prst="rect">
              <a:avLst/>
            </a:prstGeom>
          </p:spPr>
        </p:pic>
      </p:grpSp>
      <p:grpSp>
        <p:nvGrpSpPr>
          <p:cNvPr id="44" name="Price Tag Group 2">
            <a:extLst>
              <a:ext uri="{FF2B5EF4-FFF2-40B4-BE49-F238E27FC236}">
                <a16:creationId xmlns:a16="http://schemas.microsoft.com/office/drawing/2014/main" id="{0AB900B6-2F4D-51D6-EDC8-C3C112C3DFE7}"/>
              </a:ext>
            </a:extLst>
          </p:cNvPr>
          <p:cNvGrpSpPr/>
          <p:nvPr/>
        </p:nvGrpSpPr>
        <p:grpSpPr>
          <a:xfrm>
            <a:off x="6040773" y="928323"/>
            <a:ext cx="3372439" cy="3372439"/>
            <a:chOff x="5126320" y="364147"/>
            <a:chExt cx="3372439" cy="3372439"/>
          </a:xfrm>
        </p:grpSpPr>
        <p:pic>
          <p:nvPicPr>
            <p:cNvPr id="40" name="Price Tag" descr="Tag with solid fill">
              <a:extLst>
                <a:ext uri="{FF2B5EF4-FFF2-40B4-BE49-F238E27FC236}">
                  <a16:creationId xmlns:a16="http://schemas.microsoft.com/office/drawing/2014/main" id="{14EB9E92-A2F2-20C7-B57E-FF86E61F4E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61341" flipH="1">
              <a:off x="5126320" y="364147"/>
              <a:ext cx="3372439" cy="3372439"/>
            </a:xfrm>
            <a:prstGeom prst="rect">
              <a:avLst/>
            </a:prstGeom>
            <a:effectLst>
              <a:glow rad="101600">
                <a:srgbClr val="000000">
                  <a:alpha val="60000"/>
                </a:srgbClr>
              </a:glow>
            </a:effectLst>
          </p:spPr>
        </p:pic>
        <p:pic>
          <p:nvPicPr>
            <p:cNvPr id="43" name=".001">
              <a:extLst>
                <a:ext uri="{FF2B5EF4-FFF2-40B4-BE49-F238E27FC236}">
                  <a16:creationId xmlns:a16="http://schemas.microsoft.com/office/drawing/2014/main" id="{4F1D33C8-B134-37FD-7EF3-B2313EA076D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466553" y="1540749"/>
              <a:ext cx="2170364" cy="1518036"/>
            </a:xfrm>
            <a:prstGeom prst="rect">
              <a:avLst/>
            </a:prstGeom>
          </p:spPr>
        </p:pic>
      </p:grpSp>
      <p:pic>
        <p:nvPicPr>
          <p:cNvPr id="29" name="Green Brick">
            <a:extLst>
              <a:ext uri="{FF2B5EF4-FFF2-40B4-BE49-F238E27FC236}">
                <a16:creationId xmlns:a16="http://schemas.microsoft.com/office/drawing/2014/main" id="{0046B5E3-3311-70B1-0EB0-A423555051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rot="758068">
            <a:off x="9852019" y="1793591"/>
            <a:ext cx="1399475" cy="1317635"/>
          </a:xfrm>
          <a:prstGeom prst="rect">
            <a:avLst/>
          </a:prstGeom>
          <a:effectLst>
            <a:glow rad="101600">
              <a:srgbClr val="000000">
                <a:alpha val="60000"/>
              </a:srgbClr>
            </a:glow>
          </a:effectLst>
        </p:spPr>
      </p:pic>
      <p:pic>
        <p:nvPicPr>
          <p:cNvPr id="30" name="Blue Brick">
            <a:extLst>
              <a:ext uri="{FF2B5EF4-FFF2-40B4-BE49-F238E27FC236}">
                <a16:creationId xmlns:a16="http://schemas.microsoft.com/office/drawing/2014/main" id="{30F44435-EC4C-F0F5-C63F-FD56F6BC43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888556">
            <a:off x="9691341" y="246890"/>
            <a:ext cx="1399475" cy="1317635"/>
          </a:xfrm>
          <a:prstGeom prst="rect">
            <a:avLst/>
          </a:prstGeom>
          <a:effectLst>
            <a:glow rad="101600">
              <a:srgbClr val="000000">
                <a:alpha val="60000"/>
              </a:srgbClr>
            </a:glow>
          </a:effectLst>
        </p:spPr>
      </p:pic>
      <p:pic>
        <p:nvPicPr>
          <p:cNvPr id="31" name="Pink Brick">
            <a:extLst>
              <a:ext uri="{FF2B5EF4-FFF2-40B4-BE49-F238E27FC236}">
                <a16:creationId xmlns:a16="http://schemas.microsoft.com/office/drawing/2014/main" id="{47719C97-7329-D023-8970-3DE3790C88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46579" y="1316107"/>
            <a:ext cx="1399476" cy="1317635"/>
          </a:xfrm>
          <a:prstGeom prst="rect">
            <a:avLst/>
          </a:prstGeom>
          <a:effectLst>
            <a:glow rad="101600">
              <a:srgbClr val="000000">
                <a:alpha val="60000"/>
              </a:srgbClr>
            </a:glow>
          </a:effectLst>
        </p:spPr>
      </p:pic>
      <p:pic>
        <p:nvPicPr>
          <p:cNvPr id="32" name="Green Brick">
            <a:extLst>
              <a:ext uri="{FF2B5EF4-FFF2-40B4-BE49-F238E27FC236}">
                <a16:creationId xmlns:a16="http://schemas.microsoft.com/office/drawing/2014/main" id="{92756010-8A6E-1505-5408-AD2DBDC4559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rot="393506">
            <a:off x="9196365" y="82425"/>
            <a:ext cx="1399475" cy="1317635"/>
          </a:xfrm>
          <a:prstGeom prst="rect">
            <a:avLst/>
          </a:prstGeom>
          <a:effectLst>
            <a:glow rad="101600">
              <a:srgbClr val="000000">
                <a:alpha val="60000"/>
              </a:srgbClr>
            </a:glow>
          </a:effectLst>
        </p:spPr>
      </p:pic>
      <p:pic>
        <p:nvPicPr>
          <p:cNvPr id="33" name="Pink Brick">
            <a:extLst>
              <a:ext uri="{FF2B5EF4-FFF2-40B4-BE49-F238E27FC236}">
                <a16:creationId xmlns:a16="http://schemas.microsoft.com/office/drawing/2014/main" id="{2B18BF4E-EED5-264B-9AC8-4C6BFE69C2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21217720">
            <a:off x="8419395" y="647447"/>
            <a:ext cx="1399475" cy="1317635"/>
          </a:xfrm>
          <a:prstGeom prst="rect">
            <a:avLst/>
          </a:prstGeom>
          <a:effectLst>
            <a:glow rad="101600">
              <a:srgbClr val="000000">
                <a:alpha val="60000"/>
              </a:srgbClr>
            </a:glow>
          </a:effectLst>
        </p:spPr>
      </p:pic>
      <p:pic>
        <p:nvPicPr>
          <p:cNvPr id="38" name="1 Green Brick">
            <a:extLst>
              <a:ext uri="{FF2B5EF4-FFF2-40B4-BE49-F238E27FC236}">
                <a16:creationId xmlns:a16="http://schemas.microsoft.com/office/drawing/2014/main" id="{218B16DD-2F4B-F0CE-FE3C-CF674AE186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318086" y="130706"/>
            <a:ext cx="1399475" cy="1317635"/>
          </a:xfrm>
          <a:prstGeom prst="rect">
            <a:avLst/>
          </a:prstGeom>
          <a:effectLst>
            <a:glow rad="101600">
              <a:srgbClr val="000000">
                <a:alpha val="60000"/>
              </a:srgbClr>
            </a:glow>
          </a:effectLst>
        </p:spPr>
      </p:pic>
      <p:sp>
        <p:nvSpPr>
          <p:cNvPr id="51" name="Mask">
            <a:extLst>
              <a:ext uri="{FF2B5EF4-FFF2-40B4-BE49-F238E27FC236}">
                <a16:creationId xmlns:a16="http://schemas.microsoft.com/office/drawing/2014/main" id="{D278FD9E-170F-DC2A-8F7D-0CC54293BB91}"/>
              </a:ext>
            </a:extLst>
          </p:cNvPr>
          <p:cNvSpPr/>
          <p:nvPr/>
        </p:nvSpPr>
        <p:spPr>
          <a:xfrm>
            <a:off x="0" y="0"/>
            <a:ext cx="12192000" cy="6851186"/>
          </a:xfrm>
          <a:prstGeom prst="rect">
            <a:avLst/>
          </a:prstGeom>
          <a:solidFill>
            <a:srgbClr val="000000">
              <a:alpha val="5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Library" descr="A room with a door and bookshelves&#10;&#10;Description automatically generated">
            <a:extLst>
              <a:ext uri="{FF2B5EF4-FFF2-40B4-BE49-F238E27FC236}">
                <a16:creationId xmlns:a16="http://schemas.microsoft.com/office/drawing/2014/main" id="{BA3E9F8F-ED8A-AE67-5D71-8CDAFC7822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206582">
            <a:off x="759559" y="865845"/>
            <a:ext cx="5530524" cy="4301518"/>
          </a:xfrm>
          <a:prstGeom prst="rect">
            <a:avLst/>
          </a:prstGeom>
          <a:ln w="190500">
            <a:solidFill>
              <a:srgbClr val="FFFFFF"/>
            </a:solidFill>
            <a:miter lim="800000"/>
          </a:ln>
          <a:effectLst>
            <a:outerShdw blurRad="139700" dist="38100" dir="2700000" sx="101000" sy="101000" algn="tl" rotWithShape="0">
              <a:prstClr val="black">
                <a:alpha val="72000"/>
              </a:prstClr>
            </a:outerShdw>
          </a:effectLst>
        </p:spPr>
      </p:pic>
    </p:spTree>
    <p:extLst>
      <p:ext uri="{BB962C8B-B14F-4D97-AF65-F5344CB8AC3E}">
        <p14:creationId xmlns:p14="http://schemas.microsoft.com/office/powerpoint/2010/main" val="31178954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14:presetBounceEnd="50000">
                                      <p:stCondLst>
                                        <p:cond delay="0"/>
                                      </p:stCondLst>
                                      <p:childTnLst>
                                        <p:animMotion origin="layout" path="M -4.79167E-6 3.7037E-6 L -4.79167E-6 0.38495 " pathEditMode="relative" rAng="0" ptsTypes="AA" p14:bounceEnd="50000">
                                          <p:cBhvr>
                                            <p:cTn id="6" dur="500" fill="hold"/>
                                            <p:tgtEl>
                                              <p:spTgt spid="38"/>
                                            </p:tgtEl>
                                            <p:attrNameLst>
                                              <p:attrName>ppt_x</p:attrName>
                                              <p:attrName>ppt_y</p:attrName>
                                            </p:attrNameLst>
                                          </p:cBhvr>
                                          <p:rCtr x="0" y="19236"/>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25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nodeType="click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37"/>
                                            </p:tgtEl>
                                            <p:attrNameLst>
                                              <p:attrName>ppt_x</p:attrName>
                                            </p:attrNameLst>
                                          </p:cBhvr>
                                          <p:tavLst>
                                            <p:tav tm="0">
                                              <p:val>
                                                <p:strVal val="ppt_x"/>
                                              </p:val>
                                            </p:tav>
                                            <p:tav tm="100000">
                                              <p:val>
                                                <p:strVal val="ppt_x"/>
                                              </p:val>
                                            </p:tav>
                                          </p:tavLst>
                                        </p:anim>
                                        <p:anim calcmode="lin" valueType="num">
                                          <p:cBhvr additive="base">
                                            <p:cTn id="24" dur="500"/>
                                            <p:tgtEl>
                                              <p:spTgt spid="37"/>
                                            </p:tgtEl>
                                            <p:attrNameLst>
                                              <p:attrName>ppt_y</p:attrName>
                                            </p:attrNameLst>
                                          </p:cBhvr>
                                          <p:tavLst>
                                            <p:tav tm="0">
                                              <p:val>
                                                <p:strVal val="ppt_y"/>
                                              </p:val>
                                            </p:tav>
                                            <p:tav tm="100000">
                                              <p:val>
                                                <p:strVal val="1+ppt_h/2"/>
                                              </p:val>
                                            </p:tav>
                                          </p:tavLst>
                                        </p:anim>
                                        <p:set>
                                          <p:cBhvr>
                                            <p:cTn id="25" dur="1" fill="hold">
                                              <p:stCondLst>
                                                <p:cond delay="499"/>
                                              </p:stCondLst>
                                            </p:cTn>
                                            <p:tgtEl>
                                              <p:spTgt spid="37"/>
                                            </p:tgtEl>
                                            <p:attrNameLst>
                                              <p:attrName>style.visibility</p:attrName>
                                            </p:attrNameLst>
                                          </p:cBhvr>
                                          <p:to>
                                            <p:strVal val="hidden"/>
                                          </p:to>
                                        </p:set>
                                      </p:childTnLst>
                                    </p:cTn>
                                  </p:par>
                                  <p:par>
                                    <p:cTn id="26" presetID="8" presetClass="emph" presetSubtype="0" fill="hold" nodeType="withEffect">
                                      <p:stCondLst>
                                        <p:cond delay="0"/>
                                      </p:stCondLst>
                                      <p:childTnLst>
                                        <p:animRot by="10800000">
                                          <p:cBhvr>
                                            <p:cTn id="27" dur="500" fill="hold"/>
                                            <p:tgtEl>
                                              <p:spTgt spid="37"/>
                                            </p:tgtEl>
                                            <p:attrNameLst>
                                              <p:attrName>r</p:attrName>
                                            </p:attrNameLst>
                                          </p:cBhvr>
                                        </p:animRot>
                                      </p:childTnLst>
                                    </p:cTn>
                                  </p:par>
                                  <p:par>
                                    <p:cTn id="28" presetID="10" presetClass="exit" presetSubtype="0" fill="hold" grpId="1" nodeType="withEffect">
                                      <p:stCondLst>
                                        <p:cond delay="0"/>
                                      </p:stCondLst>
                                      <p:childTnLst>
                                        <p:animEffect transition="out" filter="fade">
                                          <p:cBhvr>
                                            <p:cTn id="29" dur="500"/>
                                            <p:tgtEl>
                                              <p:spTgt spid="51"/>
                                            </p:tgtEl>
                                          </p:cBhvr>
                                        </p:animEffect>
                                        <p:set>
                                          <p:cBhvr>
                                            <p:cTn id="30" dur="1" fill="hold">
                                              <p:stCondLst>
                                                <p:cond delay="499"/>
                                              </p:stCondLst>
                                            </p:cTn>
                                            <p:tgtEl>
                                              <p:spTgt spid="51"/>
                                            </p:tgtEl>
                                            <p:attrNameLst>
                                              <p:attrName>style.visibility</p:attrName>
                                            </p:attrNameLst>
                                          </p:cBhvr>
                                          <p:to>
                                            <p:strVal val="hidden"/>
                                          </p:to>
                                        </p:set>
                                      </p:childTnLst>
                                    </p:cTn>
                                  </p:par>
                                </p:childTnLst>
                              </p:cTn>
                            </p:par>
                            <p:par>
                              <p:cTn id="31" fill="hold">
                                <p:stCondLst>
                                  <p:cond delay="500"/>
                                </p:stCondLst>
                                <p:childTnLst>
                                  <p:par>
                                    <p:cTn id="32" presetID="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250" fill="hold"/>
                                            <p:tgtEl>
                                              <p:spTgt spid="20"/>
                                            </p:tgtEl>
                                            <p:attrNameLst>
                                              <p:attrName>ppt_x</p:attrName>
                                            </p:attrNameLst>
                                          </p:cBhvr>
                                          <p:tavLst>
                                            <p:tav tm="0">
                                              <p:val>
                                                <p:strVal val="#ppt_x"/>
                                              </p:val>
                                            </p:tav>
                                            <p:tav tm="100000">
                                              <p:val>
                                                <p:strVal val="#ppt_x"/>
                                              </p:val>
                                            </p:tav>
                                          </p:tavLst>
                                        </p:anim>
                                        <p:anim calcmode="lin" valueType="num">
                                          <p:cBhvr additive="base">
                                            <p:cTn id="35" dur="250" fill="hold"/>
                                            <p:tgtEl>
                                              <p:spTgt spid="2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5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250" fill="hold"/>
                                            <p:tgtEl>
                                              <p:spTgt spid="19"/>
                                            </p:tgtEl>
                                            <p:attrNameLst>
                                              <p:attrName>ppt_x</p:attrName>
                                            </p:attrNameLst>
                                          </p:cBhvr>
                                          <p:tavLst>
                                            <p:tav tm="0">
                                              <p:val>
                                                <p:strVal val="#ppt_x"/>
                                              </p:val>
                                            </p:tav>
                                            <p:tav tm="100000">
                                              <p:val>
                                                <p:strVal val="#ppt_x"/>
                                              </p:val>
                                            </p:tav>
                                          </p:tavLst>
                                        </p:anim>
                                        <p:anim calcmode="lin" valueType="num">
                                          <p:cBhvr additive="base">
                                            <p:cTn id="39" dur="250" fill="hold"/>
                                            <p:tgtEl>
                                              <p:spTgt spid="19"/>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10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00" fill="hold"/>
                                            <p:tgtEl>
                                              <p:spTgt spid="29"/>
                                            </p:tgtEl>
                                            <p:attrNameLst>
                                              <p:attrName>ppt_x</p:attrName>
                                            </p:attrNameLst>
                                          </p:cBhvr>
                                          <p:tavLst>
                                            <p:tav tm="0">
                                              <p:val>
                                                <p:strVal val="#ppt_x"/>
                                              </p:val>
                                            </p:tav>
                                            <p:tav tm="100000">
                                              <p:val>
                                                <p:strVal val="#ppt_x"/>
                                              </p:val>
                                            </p:tav>
                                          </p:tavLst>
                                        </p:anim>
                                        <p:anim calcmode="lin" valueType="num">
                                          <p:cBhvr additive="base">
                                            <p:cTn id="43" dur="200" fill="hold"/>
                                            <p:tgtEl>
                                              <p:spTgt spid="2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15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200" fill="hold"/>
                                            <p:tgtEl>
                                              <p:spTgt spid="24"/>
                                            </p:tgtEl>
                                            <p:attrNameLst>
                                              <p:attrName>ppt_x</p:attrName>
                                            </p:attrNameLst>
                                          </p:cBhvr>
                                          <p:tavLst>
                                            <p:tav tm="0">
                                              <p:val>
                                                <p:strVal val="#ppt_x"/>
                                              </p:val>
                                            </p:tav>
                                            <p:tav tm="100000">
                                              <p:val>
                                                <p:strVal val="#ppt_x"/>
                                              </p:val>
                                            </p:tav>
                                          </p:tavLst>
                                        </p:anim>
                                        <p:anim calcmode="lin" valueType="num">
                                          <p:cBhvr additive="base">
                                            <p:cTn id="47" dur="200" fill="hold"/>
                                            <p:tgtEl>
                                              <p:spTgt spid="2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20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200" fill="hold"/>
                                            <p:tgtEl>
                                              <p:spTgt spid="27"/>
                                            </p:tgtEl>
                                            <p:attrNameLst>
                                              <p:attrName>ppt_x</p:attrName>
                                            </p:attrNameLst>
                                          </p:cBhvr>
                                          <p:tavLst>
                                            <p:tav tm="0">
                                              <p:val>
                                                <p:strVal val="#ppt_x"/>
                                              </p:val>
                                            </p:tav>
                                            <p:tav tm="100000">
                                              <p:val>
                                                <p:strVal val="#ppt_x"/>
                                              </p:val>
                                            </p:tav>
                                          </p:tavLst>
                                        </p:anim>
                                        <p:anim calcmode="lin" valueType="num">
                                          <p:cBhvr additive="base">
                                            <p:cTn id="51" dur="200" fill="hold"/>
                                            <p:tgtEl>
                                              <p:spTgt spid="27"/>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25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150" fill="hold"/>
                                            <p:tgtEl>
                                              <p:spTgt spid="25"/>
                                            </p:tgtEl>
                                            <p:attrNameLst>
                                              <p:attrName>ppt_x</p:attrName>
                                            </p:attrNameLst>
                                          </p:cBhvr>
                                          <p:tavLst>
                                            <p:tav tm="0">
                                              <p:val>
                                                <p:strVal val="#ppt_x"/>
                                              </p:val>
                                            </p:tav>
                                            <p:tav tm="100000">
                                              <p:val>
                                                <p:strVal val="#ppt_x"/>
                                              </p:val>
                                            </p:tav>
                                          </p:tavLst>
                                        </p:anim>
                                        <p:anim calcmode="lin" valueType="num">
                                          <p:cBhvr additive="base">
                                            <p:cTn id="55" dur="150" fill="hold"/>
                                            <p:tgtEl>
                                              <p:spTgt spid="25"/>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28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250" fill="hold"/>
                                            <p:tgtEl>
                                              <p:spTgt spid="22"/>
                                            </p:tgtEl>
                                            <p:attrNameLst>
                                              <p:attrName>ppt_x</p:attrName>
                                            </p:attrNameLst>
                                          </p:cBhvr>
                                          <p:tavLst>
                                            <p:tav tm="0">
                                              <p:val>
                                                <p:strVal val="#ppt_x"/>
                                              </p:val>
                                            </p:tav>
                                            <p:tav tm="100000">
                                              <p:val>
                                                <p:strVal val="#ppt_x"/>
                                              </p:val>
                                            </p:tav>
                                          </p:tavLst>
                                        </p:anim>
                                        <p:anim calcmode="lin" valueType="num">
                                          <p:cBhvr additive="base">
                                            <p:cTn id="59" dur="250" fill="hold"/>
                                            <p:tgtEl>
                                              <p:spTgt spid="2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20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 fill="hold"/>
                                            <p:tgtEl>
                                              <p:spTgt spid="26"/>
                                            </p:tgtEl>
                                            <p:attrNameLst>
                                              <p:attrName>ppt_x</p:attrName>
                                            </p:attrNameLst>
                                          </p:cBhvr>
                                          <p:tavLst>
                                            <p:tav tm="0">
                                              <p:val>
                                                <p:strVal val="#ppt_x"/>
                                              </p:val>
                                            </p:tav>
                                            <p:tav tm="100000">
                                              <p:val>
                                                <p:strVal val="#ppt_x"/>
                                              </p:val>
                                            </p:tav>
                                          </p:tavLst>
                                        </p:anim>
                                        <p:anim calcmode="lin" valueType="num">
                                          <p:cBhvr additive="base">
                                            <p:cTn id="63" dur="150" fill="hold"/>
                                            <p:tgtEl>
                                              <p:spTgt spid="26"/>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25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200" fill="hold"/>
                                            <p:tgtEl>
                                              <p:spTgt spid="21"/>
                                            </p:tgtEl>
                                            <p:attrNameLst>
                                              <p:attrName>ppt_x</p:attrName>
                                            </p:attrNameLst>
                                          </p:cBhvr>
                                          <p:tavLst>
                                            <p:tav tm="0">
                                              <p:val>
                                                <p:strVal val="#ppt_x"/>
                                              </p:val>
                                            </p:tav>
                                            <p:tav tm="100000">
                                              <p:val>
                                                <p:strVal val="#ppt_x"/>
                                              </p:val>
                                            </p:tav>
                                          </p:tavLst>
                                        </p:anim>
                                        <p:anim calcmode="lin" valueType="num">
                                          <p:cBhvr additive="base">
                                            <p:cTn id="67" dur="200" fill="hold"/>
                                            <p:tgtEl>
                                              <p:spTgt spid="21"/>
                                            </p:tgtEl>
                                            <p:attrNameLst>
                                              <p:attrName>ppt_y</p:attrName>
                                            </p:attrNameLst>
                                          </p:cBhvr>
                                          <p:tavLst>
                                            <p:tav tm="0">
                                              <p:val>
                                                <p:strVal val="0-#ppt_h/2"/>
                                              </p:val>
                                            </p:tav>
                                            <p:tav tm="100000">
                                              <p:val>
                                                <p:strVal val="#ppt_y"/>
                                              </p:val>
                                            </p:tav>
                                          </p:tavLst>
                                        </p:anim>
                                      </p:childTnLst>
                                    </p:cTn>
                                  </p:par>
                                  <p:par>
                                    <p:cTn id="68" presetID="2" presetClass="entr" presetSubtype="1" fill="hold" nodeType="withEffect">
                                      <p:stCondLst>
                                        <p:cond delay="35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150" fill="hold"/>
                                            <p:tgtEl>
                                              <p:spTgt spid="23"/>
                                            </p:tgtEl>
                                            <p:attrNameLst>
                                              <p:attrName>ppt_x</p:attrName>
                                            </p:attrNameLst>
                                          </p:cBhvr>
                                          <p:tavLst>
                                            <p:tav tm="0">
                                              <p:val>
                                                <p:strVal val="#ppt_x"/>
                                              </p:val>
                                            </p:tav>
                                            <p:tav tm="100000">
                                              <p:val>
                                                <p:strVal val="#ppt_x"/>
                                              </p:val>
                                            </p:tav>
                                          </p:tavLst>
                                        </p:anim>
                                        <p:anim calcmode="lin" valueType="num">
                                          <p:cBhvr additive="base">
                                            <p:cTn id="71" dur="150" fill="hold"/>
                                            <p:tgtEl>
                                              <p:spTgt spid="23"/>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40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150" fill="hold"/>
                                            <p:tgtEl>
                                              <p:spTgt spid="30"/>
                                            </p:tgtEl>
                                            <p:attrNameLst>
                                              <p:attrName>ppt_x</p:attrName>
                                            </p:attrNameLst>
                                          </p:cBhvr>
                                          <p:tavLst>
                                            <p:tav tm="0">
                                              <p:val>
                                                <p:strVal val="#ppt_x"/>
                                              </p:val>
                                            </p:tav>
                                            <p:tav tm="100000">
                                              <p:val>
                                                <p:strVal val="#ppt_x"/>
                                              </p:val>
                                            </p:tav>
                                          </p:tavLst>
                                        </p:anim>
                                        <p:anim calcmode="lin" valueType="num">
                                          <p:cBhvr additive="base">
                                            <p:cTn id="75" dur="150" fill="hold"/>
                                            <p:tgtEl>
                                              <p:spTgt spid="30"/>
                                            </p:tgtEl>
                                            <p:attrNameLst>
                                              <p:attrName>ppt_y</p:attrName>
                                            </p:attrNameLst>
                                          </p:cBhvr>
                                          <p:tavLst>
                                            <p:tav tm="0">
                                              <p:val>
                                                <p:strVal val="0-#ppt_h/2"/>
                                              </p:val>
                                            </p:tav>
                                            <p:tav tm="100000">
                                              <p:val>
                                                <p:strVal val="#ppt_y"/>
                                              </p:val>
                                            </p:tav>
                                          </p:tavLst>
                                        </p:anim>
                                      </p:childTnLst>
                                    </p:cTn>
                                  </p:par>
                                  <p:par>
                                    <p:cTn id="76" presetID="2" presetClass="entr" presetSubtype="1" fill="hold" nodeType="withEffect">
                                      <p:stCondLst>
                                        <p:cond delay="45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150" fill="hold"/>
                                            <p:tgtEl>
                                              <p:spTgt spid="31"/>
                                            </p:tgtEl>
                                            <p:attrNameLst>
                                              <p:attrName>ppt_x</p:attrName>
                                            </p:attrNameLst>
                                          </p:cBhvr>
                                          <p:tavLst>
                                            <p:tav tm="0">
                                              <p:val>
                                                <p:strVal val="#ppt_x"/>
                                              </p:val>
                                            </p:tav>
                                            <p:tav tm="100000">
                                              <p:val>
                                                <p:strVal val="#ppt_x"/>
                                              </p:val>
                                            </p:tav>
                                          </p:tavLst>
                                        </p:anim>
                                        <p:anim calcmode="lin" valueType="num">
                                          <p:cBhvr additive="base">
                                            <p:cTn id="79" dur="150" fill="hold"/>
                                            <p:tgtEl>
                                              <p:spTgt spid="31"/>
                                            </p:tgtEl>
                                            <p:attrNameLst>
                                              <p:attrName>ppt_y</p:attrName>
                                            </p:attrNameLst>
                                          </p:cBhvr>
                                          <p:tavLst>
                                            <p:tav tm="0">
                                              <p:val>
                                                <p:strVal val="0-#ppt_h/2"/>
                                              </p:val>
                                            </p:tav>
                                            <p:tav tm="100000">
                                              <p:val>
                                                <p:strVal val="#ppt_y"/>
                                              </p:val>
                                            </p:tav>
                                          </p:tavLst>
                                        </p:anim>
                                      </p:childTnLst>
                                    </p:cTn>
                                  </p:par>
                                  <p:par>
                                    <p:cTn id="80" presetID="2" presetClass="entr" presetSubtype="1" fill="hold" nodeType="withEffect">
                                      <p:stCondLst>
                                        <p:cond delay="50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100" fill="hold"/>
                                            <p:tgtEl>
                                              <p:spTgt spid="32"/>
                                            </p:tgtEl>
                                            <p:attrNameLst>
                                              <p:attrName>ppt_x</p:attrName>
                                            </p:attrNameLst>
                                          </p:cBhvr>
                                          <p:tavLst>
                                            <p:tav tm="0">
                                              <p:val>
                                                <p:strVal val="#ppt_x"/>
                                              </p:val>
                                            </p:tav>
                                            <p:tav tm="100000">
                                              <p:val>
                                                <p:strVal val="#ppt_x"/>
                                              </p:val>
                                            </p:tav>
                                          </p:tavLst>
                                        </p:anim>
                                        <p:anim calcmode="lin" valueType="num">
                                          <p:cBhvr additive="base">
                                            <p:cTn id="83" dur="100" fill="hold"/>
                                            <p:tgtEl>
                                              <p:spTgt spid="32"/>
                                            </p:tgtEl>
                                            <p:attrNameLst>
                                              <p:attrName>ppt_y</p:attrName>
                                            </p:attrNameLst>
                                          </p:cBhvr>
                                          <p:tavLst>
                                            <p:tav tm="0">
                                              <p:val>
                                                <p:strVal val="0-#ppt_h/2"/>
                                              </p:val>
                                            </p:tav>
                                            <p:tav tm="100000">
                                              <p:val>
                                                <p:strVal val="#ppt_y"/>
                                              </p:val>
                                            </p:tav>
                                          </p:tavLst>
                                        </p:anim>
                                      </p:childTnLst>
                                    </p:cTn>
                                  </p:par>
                                  <p:par>
                                    <p:cTn id="84" presetID="2" presetClass="entr" presetSubtype="1" fill="hold" nodeType="withEffect">
                                      <p:stCondLst>
                                        <p:cond delay="550"/>
                                      </p:stCondLst>
                                      <p:childTnLst>
                                        <p:set>
                                          <p:cBhvr>
                                            <p:cTn id="85" dur="1" fill="hold">
                                              <p:stCondLst>
                                                <p:cond delay="0"/>
                                              </p:stCondLst>
                                            </p:cTn>
                                            <p:tgtEl>
                                              <p:spTgt spid="33"/>
                                            </p:tgtEl>
                                            <p:attrNameLst>
                                              <p:attrName>style.visibility</p:attrName>
                                            </p:attrNameLst>
                                          </p:cBhvr>
                                          <p:to>
                                            <p:strVal val="visible"/>
                                          </p:to>
                                        </p:set>
                                        <p:anim calcmode="lin" valueType="num">
                                          <p:cBhvr additive="base">
                                            <p:cTn id="86" dur="100" fill="hold"/>
                                            <p:tgtEl>
                                              <p:spTgt spid="33"/>
                                            </p:tgtEl>
                                            <p:attrNameLst>
                                              <p:attrName>ppt_x</p:attrName>
                                            </p:attrNameLst>
                                          </p:cBhvr>
                                          <p:tavLst>
                                            <p:tav tm="0">
                                              <p:val>
                                                <p:strVal val="#ppt_x"/>
                                              </p:val>
                                            </p:tav>
                                            <p:tav tm="100000">
                                              <p:val>
                                                <p:strVal val="#ppt_x"/>
                                              </p:val>
                                            </p:tav>
                                          </p:tavLst>
                                        </p:anim>
                                        <p:anim calcmode="lin" valueType="num">
                                          <p:cBhvr additive="base">
                                            <p:cTn id="87" dur="1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right)">
                                          <p:cBhvr>
                                            <p:cTn id="92" dur="250"/>
                                            <p:tgtEl>
                                              <p:spTgt spid="44"/>
                                            </p:tgtEl>
                                          </p:cBhvr>
                                        </p:animEffect>
                                      </p:childTnLst>
                                    </p:cTn>
                                  </p:par>
                                </p:childTnLst>
                              </p:cTn>
                            </p:par>
                            <p:par>
                              <p:cTn id="93" fill="hold">
                                <p:stCondLst>
                                  <p:cond delay="250"/>
                                </p:stCondLst>
                                <p:childTnLst>
                                  <p:par>
                                    <p:cTn id="94" presetID="22" presetClass="entr" presetSubtype="2" fill="hold"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wipe(right)">
                                          <p:cBhvr>
                                            <p:cTn id="96" dur="250"/>
                                            <p:tgtEl>
                                              <p:spTgt spid="45"/>
                                            </p:tgtEl>
                                          </p:cBhvr>
                                        </p:animEffect>
                                      </p:childTnLst>
                                    </p:cTn>
                                  </p:par>
                                </p:childTnLst>
                              </p:cTn>
                            </p:par>
                            <p:par>
                              <p:cTn id="97" fill="hold">
                                <p:stCondLst>
                                  <p:cond delay="500"/>
                                </p:stCondLst>
                                <p:childTnLst>
                                  <p:par>
                                    <p:cTn id="98" presetID="22" presetClass="entr" presetSubtype="2"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wipe(right)">
                                          <p:cBhvr>
                                            <p:cTn id="100"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0"/>
                                      </p:stCondLst>
                                      <p:childTnLst>
                                        <p:animMotion origin="layout" path="M -4.79167E-6 3.7037E-6 L -4.79167E-6 0.38495 " pathEditMode="relative" rAng="0" ptsTypes="AA">
                                          <p:cBhvr>
                                            <p:cTn id="6" dur="500" fill="hold"/>
                                            <p:tgtEl>
                                              <p:spTgt spid="38"/>
                                            </p:tgtEl>
                                            <p:attrNameLst>
                                              <p:attrName>ppt_x</p:attrName>
                                              <p:attrName>ppt_y</p:attrName>
                                            </p:attrNameLst>
                                          </p:cBhvr>
                                          <p:rCtr x="0" y="19236"/>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25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0-#ppt_w/2"/>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37"/>
                                            </p:tgtEl>
                                            <p:attrNameLst>
                                              <p:attrName>ppt_x</p:attrName>
                                            </p:attrNameLst>
                                          </p:cBhvr>
                                          <p:tavLst>
                                            <p:tav tm="0">
                                              <p:val>
                                                <p:strVal val="ppt_x"/>
                                              </p:val>
                                            </p:tav>
                                            <p:tav tm="100000">
                                              <p:val>
                                                <p:strVal val="ppt_x"/>
                                              </p:val>
                                            </p:tav>
                                          </p:tavLst>
                                        </p:anim>
                                        <p:anim calcmode="lin" valueType="num">
                                          <p:cBhvr additive="base">
                                            <p:cTn id="24" dur="500"/>
                                            <p:tgtEl>
                                              <p:spTgt spid="37"/>
                                            </p:tgtEl>
                                            <p:attrNameLst>
                                              <p:attrName>ppt_y</p:attrName>
                                            </p:attrNameLst>
                                          </p:cBhvr>
                                          <p:tavLst>
                                            <p:tav tm="0">
                                              <p:val>
                                                <p:strVal val="ppt_y"/>
                                              </p:val>
                                            </p:tav>
                                            <p:tav tm="100000">
                                              <p:val>
                                                <p:strVal val="1+ppt_h/2"/>
                                              </p:val>
                                            </p:tav>
                                          </p:tavLst>
                                        </p:anim>
                                        <p:set>
                                          <p:cBhvr>
                                            <p:cTn id="25" dur="1" fill="hold">
                                              <p:stCondLst>
                                                <p:cond delay="499"/>
                                              </p:stCondLst>
                                            </p:cTn>
                                            <p:tgtEl>
                                              <p:spTgt spid="37"/>
                                            </p:tgtEl>
                                            <p:attrNameLst>
                                              <p:attrName>style.visibility</p:attrName>
                                            </p:attrNameLst>
                                          </p:cBhvr>
                                          <p:to>
                                            <p:strVal val="hidden"/>
                                          </p:to>
                                        </p:set>
                                      </p:childTnLst>
                                    </p:cTn>
                                  </p:par>
                                  <p:par>
                                    <p:cTn id="26" presetID="8" presetClass="emph" presetSubtype="0" fill="hold" nodeType="withEffect">
                                      <p:stCondLst>
                                        <p:cond delay="0"/>
                                      </p:stCondLst>
                                      <p:childTnLst>
                                        <p:animRot by="10800000">
                                          <p:cBhvr>
                                            <p:cTn id="27" dur="500" fill="hold"/>
                                            <p:tgtEl>
                                              <p:spTgt spid="37"/>
                                            </p:tgtEl>
                                            <p:attrNameLst>
                                              <p:attrName>r</p:attrName>
                                            </p:attrNameLst>
                                          </p:cBhvr>
                                        </p:animRot>
                                      </p:childTnLst>
                                    </p:cTn>
                                  </p:par>
                                  <p:par>
                                    <p:cTn id="28" presetID="10" presetClass="exit" presetSubtype="0" fill="hold" grpId="1" nodeType="withEffect">
                                      <p:stCondLst>
                                        <p:cond delay="0"/>
                                      </p:stCondLst>
                                      <p:childTnLst>
                                        <p:animEffect transition="out" filter="fade">
                                          <p:cBhvr>
                                            <p:cTn id="29" dur="500"/>
                                            <p:tgtEl>
                                              <p:spTgt spid="51"/>
                                            </p:tgtEl>
                                          </p:cBhvr>
                                        </p:animEffect>
                                        <p:set>
                                          <p:cBhvr>
                                            <p:cTn id="30" dur="1" fill="hold">
                                              <p:stCondLst>
                                                <p:cond delay="499"/>
                                              </p:stCondLst>
                                            </p:cTn>
                                            <p:tgtEl>
                                              <p:spTgt spid="51"/>
                                            </p:tgtEl>
                                            <p:attrNameLst>
                                              <p:attrName>style.visibility</p:attrName>
                                            </p:attrNameLst>
                                          </p:cBhvr>
                                          <p:to>
                                            <p:strVal val="hidden"/>
                                          </p:to>
                                        </p:set>
                                      </p:childTnLst>
                                    </p:cTn>
                                  </p:par>
                                </p:childTnLst>
                              </p:cTn>
                            </p:par>
                            <p:par>
                              <p:cTn id="31" fill="hold">
                                <p:stCondLst>
                                  <p:cond delay="500"/>
                                </p:stCondLst>
                                <p:childTnLst>
                                  <p:par>
                                    <p:cTn id="32" presetID="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250" fill="hold"/>
                                            <p:tgtEl>
                                              <p:spTgt spid="20"/>
                                            </p:tgtEl>
                                            <p:attrNameLst>
                                              <p:attrName>ppt_x</p:attrName>
                                            </p:attrNameLst>
                                          </p:cBhvr>
                                          <p:tavLst>
                                            <p:tav tm="0">
                                              <p:val>
                                                <p:strVal val="#ppt_x"/>
                                              </p:val>
                                            </p:tav>
                                            <p:tav tm="100000">
                                              <p:val>
                                                <p:strVal val="#ppt_x"/>
                                              </p:val>
                                            </p:tav>
                                          </p:tavLst>
                                        </p:anim>
                                        <p:anim calcmode="lin" valueType="num">
                                          <p:cBhvr additive="base">
                                            <p:cTn id="35" dur="250" fill="hold"/>
                                            <p:tgtEl>
                                              <p:spTgt spid="2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5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250" fill="hold"/>
                                            <p:tgtEl>
                                              <p:spTgt spid="19"/>
                                            </p:tgtEl>
                                            <p:attrNameLst>
                                              <p:attrName>ppt_x</p:attrName>
                                            </p:attrNameLst>
                                          </p:cBhvr>
                                          <p:tavLst>
                                            <p:tav tm="0">
                                              <p:val>
                                                <p:strVal val="#ppt_x"/>
                                              </p:val>
                                            </p:tav>
                                            <p:tav tm="100000">
                                              <p:val>
                                                <p:strVal val="#ppt_x"/>
                                              </p:val>
                                            </p:tav>
                                          </p:tavLst>
                                        </p:anim>
                                        <p:anim calcmode="lin" valueType="num">
                                          <p:cBhvr additive="base">
                                            <p:cTn id="39" dur="250" fill="hold"/>
                                            <p:tgtEl>
                                              <p:spTgt spid="19"/>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10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00" fill="hold"/>
                                            <p:tgtEl>
                                              <p:spTgt spid="29"/>
                                            </p:tgtEl>
                                            <p:attrNameLst>
                                              <p:attrName>ppt_x</p:attrName>
                                            </p:attrNameLst>
                                          </p:cBhvr>
                                          <p:tavLst>
                                            <p:tav tm="0">
                                              <p:val>
                                                <p:strVal val="#ppt_x"/>
                                              </p:val>
                                            </p:tav>
                                            <p:tav tm="100000">
                                              <p:val>
                                                <p:strVal val="#ppt_x"/>
                                              </p:val>
                                            </p:tav>
                                          </p:tavLst>
                                        </p:anim>
                                        <p:anim calcmode="lin" valueType="num">
                                          <p:cBhvr additive="base">
                                            <p:cTn id="43" dur="200" fill="hold"/>
                                            <p:tgtEl>
                                              <p:spTgt spid="2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15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200" fill="hold"/>
                                            <p:tgtEl>
                                              <p:spTgt spid="24"/>
                                            </p:tgtEl>
                                            <p:attrNameLst>
                                              <p:attrName>ppt_x</p:attrName>
                                            </p:attrNameLst>
                                          </p:cBhvr>
                                          <p:tavLst>
                                            <p:tav tm="0">
                                              <p:val>
                                                <p:strVal val="#ppt_x"/>
                                              </p:val>
                                            </p:tav>
                                            <p:tav tm="100000">
                                              <p:val>
                                                <p:strVal val="#ppt_x"/>
                                              </p:val>
                                            </p:tav>
                                          </p:tavLst>
                                        </p:anim>
                                        <p:anim calcmode="lin" valueType="num">
                                          <p:cBhvr additive="base">
                                            <p:cTn id="47" dur="200" fill="hold"/>
                                            <p:tgtEl>
                                              <p:spTgt spid="2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20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200" fill="hold"/>
                                            <p:tgtEl>
                                              <p:spTgt spid="27"/>
                                            </p:tgtEl>
                                            <p:attrNameLst>
                                              <p:attrName>ppt_x</p:attrName>
                                            </p:attrNameLst>
                                          </p:cBhvr>
                                          <p:tavLst>
                                            <p:tav tm="0">
                                              <p:val>
                                                <p:strVal val="#ppt_x"/>
                                              </p:val>
                                            </p:tav>
                                            <p:tav tm="100000">
                                              <p:val>
                                                <p:strVal val="#ppt_x"/>
                                              </p:val>
                                            </p:tav>
                                          </p:tavLst>
                                        </p:anim>
                                        <p:anim calcmode="lin" valueType="num">
                                          <p:cBhvr additive="base">
                                            <p:cTn id="51" dur="200" fill="hold"/>
                                            <p:tgtEl>
                                              <p:spTgt spid="27"/>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25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150" fill="hold"/>
                                            <p:tgtEl>
                                              <p:spTgt spid="25"/>
                                            </p:tgtEl>
                                            <p:attrNameLst>
                                              <p:attrName>ppt_x</p:attrName>
                                            </p:attrNameLst>
                                          </p:cBhvr>
                                          <p:tavLst>
                                            <p:tav tm="0">
                                              <p:val>
                                                <p:strVal val="#ppt_x"/>
                                              </p:val>
                                            </p:tav>
                                            <p:tav tm="100000">
                                              <p:val>
                                                <p:strVal val="#ppt_x"/>
                                              </p:val>
                                            </p:tav>
                                          </p:tavLst>
                                        </p:anim>
                                        <p:anim calcmode="lin" valueType="num">
                                          <p:cBhvr additive="base">
                                            <p:cTn id="55" dur="150" fill="hold"/>
                                            <p:tgtEl>
                                              <p:spTgt spid="25"/>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28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250" fill="hold"/>
                                            <p:tgtEl>
                                              <p:spTgt spid="22"/>
                                            </p:tgtEl>
                                            <p:attrNameLst>
                                              <p:attrName>ppt_x</p:attrName>
                                            </p:attrNameLst>
                                          </p:cBhvr>
                                          <p:tavLst>
                                            <p:tav tm="0">
                                              <p:val>
                                                <p:strVal val="#ppt_x"/>
                                              </p:val>
                                            </p:tav>
                                            <p:tav tm="100000">
                                              <p:val>
                                                <p:strVal val="#ppt_x"/>
                                              </p:val>
                                            </p:tav>
                                          </p:tavLst>
                                        </p:anim>
                                        <p:anim calcmode="lin" valueType="num">
                                          <p:cBhvr additive="base">
                                            <p:cTn id="59" dur="250" fill="hold"/>
                                            <p:tgtEl>
                                              <p:spTgt spid="2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20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 fill="hold"/>
                                            <p:tgtEl>
                                              <p:spTgt spid="26"/>
                                            </p:tgtEl>
                                            <p:attrNameLst>
                                              <p:attrName>ppt_x</p:attrName>
                                            </p:attrNameLst>
                                          </p:cBhvr>
                                          <p:tavLst>
                                            <p:tav tm="0">
                                              <p:val>
                                                <p:strVal val="#ppt_x"/>
                                              </p:val>
                                            </p:tav>
                                            <p:tav tm="100000">
                                              <p:val>
                                                <p:strVal val="#ppt_x"/>
                                              </p:val>
                                            </p:tav>
                                          </p:tavLst>
                                        </p:anim>
                                        <p:anim calcmode="lin" valueType="num">
                                          <p:cBhvr additive="base">
                                            <p:cTn id="63" dur="150" fill="hold"/>
                                            <p:tgtEl>
                                              <p:spTgt spid="26"/>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25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200" fill="hold"/>
                                            <p:tgtEl>
                                              <p:spTgt spid="21"/>
                                            </p:tgtEl>
                                            <p:attrNameLst>
                                              <p:attrName>ppt_x</p:attrName>
                                            </p:attrNameLst>
                                          </p:cBhvr>
                                          <p:tavLst>
                                            <p:tav tm="0">
                                              <p:val>
                                                <p:strVal val="#ppt_x"/>
                                              </p:val>
                                            </p:tav>
                                            <p:tav tm="100000">
                                              <p:val>
                                                <p:strVal val="#ppt_x"/>
                                              </p:val>
                                            </p:tav>
                                          </p:tavLst>
                                        </p:anim>
                                        <p:anim calcmode="lin" valueType="num">
                                          <p:cBhvr additive="base">
                                            <p:cTn id="67" dur="200" fill="hold"/>
                                            <p:tgtEl>
                                              <p:spTgt spid="21"/>
                                            </p:tgtEl>
                                            <p:attrNameLst>
                                              <p:attrName>ppt_y</p:attrName>
                                            </p:attrNameLst>
                                          </p:cBhvr>
                                          <p:tavLst>
                                            <p:tav tm="0">
                                              <p:val>
                                                <p:strVal val="0-#ppt_h/2"/>
                                              </p:val>
                                            </p:tav>
                                            <p:tav tm="100000">
                                              <p:val>
                                                <p:strVal val="#ppt_y"/>
                                              </p:val>
                                            </p:tav>
                                          </p:tavLst>
                                        </p:anim>
                                      </p:childTnLst>
                                    </p:cTn>
                                  </p:par>
                                  <p:par>
                                    <p:cTn id="68" presetID="2" presetClass="entr" presetSubtype="1" fill="hold" nodeType="withEffect">
                                      <p:stCondLst>
                                        <p:cond delay="35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150" fill="hold"/>
                                            <p:tgtEl>
                                              <p:spTgt spid="23"/>
                                            </p:tgtEl>
                                            <p:attrNameLst>
                                              <p:attrName>ppt_x</p:attrName>
                                            </p:attrNameLst>
                                          </p:cBhvr>
                                          <p:tavLst>
                                            <p:tav tm="0">
                                              <p:val>
                                                <p:strVal val="#ppt_x"/>
                                              </p:val>
                                            </p:tav>
                                            <p:tav tm="100000">
                                              <p:val>
                                                <p:strVal val="#ppt_x"/>
                                              </p:val>
                                            </p:tav>
                                          </p:tavLst>
                                        </p:anim>
                                        <p:anim calcmode="lin" valueType="num">
                                          <p:cBhvr additive="base">
                                            <p:cTn id="71" dur="150" fill="hold"/>
                                            <p:tgtEl>
                                              <p:spTgt spid="23"/>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40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150" fill="hold"/>
                                            <p:tgtEl>
                                              <p:spTgt spid="30"/>
                                            </p:tgtEl>
                                            <p:attrNameLst>
                                              <p:attrName>ppt_x</p:attrName>
                                            </p:attrNameLst>
                                          </p:cBhvr>
                                          <p:tavLst>
                                            <p:tav tm="0">
                                              <p:val>
                                                <p:strVal val="#ppt_x"/>
                                              </p:val>
                                            </p:tav>
                                            <p:tav tm="100000">
                                              <p:val>
                                                <p:strVal val="#ppt_x"/>
                                              </p:val>
                                            </p:tav>
                                          </p:tavLst>
                                        </p:anim>
                                        <p:anim calcmode="lin" valueType="num">
                                          <p:cBhvr additive="base">
                                            <p:cTn id="75" dur="150" fill="hold"/>
                                            <p:tgtEl>
                                              <p:spTgt spid="30"/>
                                            </p:tgtEl>
                                            <p:attrNameLst>
                                              <p:attrName>ppt_y</p:attrName>
                                            </p:attrNameLst>
                                          </p:cBhvr>
                                          <p:tavLst>
                                            <p:tav tm="0">
                                              <p:val>
                                                <p:strVal val="0-#ppt_h/2"/>
                                              </p:val>
                                            </p:tav>
                                            <p:tav tm="100000">
                                              <p:val>
                                                <p:strVal val="#ppt_y"/>
                                              </p:val>
                                            </p:tav>
                                          </p:tavLst>
                                        </p:anim>
                                      </p:childTnLst>
                                    </p:cTn>
                                  </p:par>
                                  <p:par>
                                    <p:cTn id="76" presetID="2" presetClass="entr" presetSubtype="1" fill="hold" nodeType="withEffect">
                                      <p:stCondLst>
                                        <p:cond delay="45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150" fill="hold"/>
                                            <p:tgtEl>
                                              <p:spTgt spid="31"/>
                                            </p:tgtEl>
                                            <p:attrNameLst>
                                              <p:attrName>ppt_x</p:attrName>
                                            </p:attrNameLst>
                                          </p:cBhvr>
                                          <p:tavLst>
                                            <p:tav tm="0">
                                              <p:val>
                                                <p:strVal val="#ppt_x"/>
                                              </p:val>
                                            </p:tav>
                                            <p:tav tm="100000">
                                              <p:val>
                                                <p:strVal val="#ppt_x"/>
                                              </p:val>
                                            </p:tav>
                                          </p:tavLst>
                                        </p:anim>
                                        <p:anim calcmode="lin" valueType="num">
                                          <p:cBhvr additive="base">
                                            <p:cTn id="79" dur="150" fill="hold"/>
                                            <p:tgtEl>
                                              <p:spTgt spid="31"/>
                                            </p:tgtEl>
                                            <p:attrNameLst>
                                              <p:attrName>ppt_y</p:attrName>
                                            </p:attrNameLst>
                                          </p:cBhvr>
                                          <p:tavLst>
                                            <p:tav tm="0">
                                              <p:val>
                                                <p:strVal val="0-#ppt_h/2"/>
                                              </p:val>
                                            </p:tav>
                                            <p:tav tm="100000">
                                              <p:val>
                                                <p:strVal val="#ppt_y"/>
                                              </p:val>
                                            </p:tav>
                                          </p:tavLst>
                                        </p:anim>
                                      </p:childTnLst>
                                    </p:cTn>
                                  </p:par>
                                  <p:par>
                                    <p:cTn id="80" presetID="2" presetClass="entr" presetSubtype="1" fill="hold" nodeType="withEffect">
                                      <p:stCondLst>
                                        <p:cond delay="50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100" fill="hold"/>
                                            <p:tgtEl>
                                              <p:spTgt spid="32"/>
                                            </p:tgtEl>
                                            <p:attrNameLst>
                                              <p:attrName>ppt_x</p:attrName>
                                            </p:attrNameLst>
                                          </p:cBhvr>
                                          <p:tavLst>
                                            <p:tav tm="0">
                                              <p:val>
                                                <p:strVal val="#ppt_x"/>
                                              </p:val>
                                            </p:tav>
                                            <p:tav tm="100000">
                                              <p:val>
                                                <p:strVal val="#ppt_x"/>
                                              </p:val>
                                            </p:tav>
                                          </p:tavLst>
                                        </p:anim>
                                        <p:anim calcmode="lin" valueType="num">
                                          <p:cBhvr additive="base">
                                            <p:cTn id="83" dur="100" fill="hold"/>
                                            <p:tgtEl>
                                              <p:spTgt spid="32"/>
                                            </p:tgtEl>
                                            <p:attrNameLst>
                                              <p:attrName>ppt_y</p:attrName>
                                            </p:attrNameLst>
                                          </p:cBhvr>
                                          <p:tavLst>
                                            <p:tav tm="0">
                                              <p:val>
                                                <p:strVal val="0-#ppt_h/2"/>
                                              </p:val>
                                            </p:tav>
                                            <p:tav tm="100000">
                                              <p:val>
                                                <p:strVal val="#ppt_y"/>
                                              </p:val>
                                            </p:tav>
                                          </p:tavLst>
                                        </p:anim>
                                      </p:childTnLst>
                                    </p:cTn>
                                  </p:par>
                                  <p:par>
                                    <p:cTn id="84" presetID="2" presetClass="entr" presetSubtype="1" fill="hold" nodeType="withEffect">
                                      <p:stCondLst>
                                        <p:cond delay="550"/>
                                      </p:stCondLst>
                                      <p:childTnLst>
                                        <p:set>
                                          <p:cBhvr>
                                            <p:cTn id="85" dur="1" fill="hold">
                                              <p:stCondLst>
                                                <p:cond delay="0"/>
                                              </p:stCondLst>
                                            </p:cTn>
                                            <p:tgtEl>
                                              <p:spTgt spid="33"/>
                                            </p:tgtEl>
                                            <p:attrNameLst>
                                              <p:attrName>style.visibility</p:attrName>
                                            </p:attrNameLst>
                                          </p:cBhvr>
                                          <p:to>
                                            <p:strVal val="visible"/>
                                          </p:to>
                                        </p:set>
                                        <p:anim calcmode="lin" valueType="num">
                                          <p:cBhvr additive="base">
                                            <p:cTn id="86" dur="100" fill="hold"/>
                                            <p:tgtEl>
                                              <p:spTgt spid="33"/>
                                            </p:tgtEl>
                                            <p:attrNameLst>
                                              <p:attrName>ppt_x</p:attrName>
                                            </p:attrNameLst>
                                          </p:cBhvr>
                                          <p:tavLst>
                                            <p:tav tm="0">
                                              <p:val>
                                                <p:strVal val="#ppt_x"/>
                                              </p:val>
                                            </p:tav>
                                            <p:tav tm="100000">
                                              <p:val>
                                                <p:strVal val="#ppt_x"/>
                                              </p:val>
                                            </p:tav>
                                          </p:tavLst>
                                        </p:anim>
                                        <p:anim calcmode="lin" valueType="num">
                                          <p:cBhvr additive="base">
                                            <p:cTn id="87" dur="1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right)">
                                          <p:cBhvr>
                                            <p:cTn id="92" dur="250"/>
                                            <p:tgtEl>
                                              <p:spTgt spid="44"/>
                                            </p:tgtEl>
                                          </p:cBhvr>
                                        </p:animEffect>
                                      </p:childTnLst>
                                    </p:cTn>
                                  </p:par>
                                </p:childTnLst>
                              </p:cTn>
                            </p:par>
                            <p:par>
                              <p:cTn id="93" fill="hold">
                                <p:stCondLst>
                                  <p:cond delay="250"/>
                                </p:stCondLst>
                                <p:childTnLst>
                                  <p:par>
                                    <p:cTn id="94" presetID="22" presetClass="entr" presetSubtype="2" fill="hold"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wipe(right)">
                                          <p:cBhvr>
                                            <p:cTn id="96" dur="250"/>
                                            <p:tgtEl>
                                              <p:spTgt spid="45"/>
                                            </p:tgtEl>
                                          </p:cBhvr>
                                        </p:animEffect>
                                      </p:childTnLst>
                                    </p:cTn>
                                  </p:par>
                                </p:childTnLst>
                              </p:cTn>
                            </p:par>
                            <p:par>
                              <p:cTn id="97" fill="hold">
                                <p:stCondLst>
                                  <p:cond delay="500"/>
                                </p:stCondLst>
                                <p:childTnLst>
                                  <p:par>
                                    <p:cTn id="98" presetID="22" presetClass="entr" presetSubtype="2"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wipe(right)">
                                          <p:cBhvr>
                                            <p:cTn id="100"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Lst>
      </p:timing>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go Blocks Picture">
            <a:extLst>
              <a:ext uri="{FF2B5EF4-FFF2-40B4-BE49-F238E27FC236}">
                <a16:creationId xmlns:a16="http://schemas.microsoft.com/office/drawing/2014/main" id="{34AB8829-8A3A-A877-F205-F13B2630C7B6}"/>
              </a:ext>
            </a:extLst>
          </p:cNvPr>
          <p:cNvPicPr>
            <a:picLocks noChangeAspect="1"/>
          </p:cNvPicPr>
          <p:nvPr/>
        </p:nvPicPr>
        <p:blipFill>
          <a:blip r:embed="rId3">
            <a:alphaModFix/>
          </a:blip>
          <a:stretch>
            <a:fillRect/>
          </a:stretch>
        </p:blipFill>
        <p:spPr>
          <a:xfrm>
            <a:off x="-757993" y="-106748"/>
            <a:ext cx="13674104" cy="7836408"/>
          </a:xfrm>
          <a:prstGeom prst="rect">
            <a:avLst/>
          </a:prstGeom>
        </p:spPr>
      </p:pic>
      <p:sp>
        <p:nvSpPr>
          <p:cNvPr id="6" name="DIFFICULTY LEVEL">
            <a:extLst>
              <a:ext uri="{FF2B5EF4-FFF2-40B4-BE49-F238E27FC236}">
                <a16:creationId xmlns:a16="http://schemas.microsoft.com/office/drawing/2014/main" id="{EA52A7D8-486F-AE61-ECC2-CE3E25DCD77F}"/>
              </a:ext>
            </a:extLst>
          </p:cNvPr>
          <p:cNvSpPr txBox="1"/>
          <p:nvPr/>
        </p:nvSpPr>
        <p:spPr>
          <a:xfrm>
            <a:off x="1292088" y="1988400"/>
            <a:ext cx="1642184" cy="584775"/>
          </a:xfrm>
          <a:prstGeom prst="rect">
            <a:avLst/>
          </a:prstGeom>
          <a:solidFill>
            <a:schemeClr val="bg1"/>
          </a:solidFill>
          <a:ln>
            <a:solidFill>
              <a:srgbClr val="FFFFFF"/>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VALUE</a:t>
            </a:r>
          </a:p>
        </p:txBody>
      </p:sp>
      <p:sp>
        <p:nvSpPr>
          <p:cNvPr id="8" name="EQUIVALENCY">
            <a:extLst>
              <a:ext uri="{FF2B5EF4-FFF2-40B4-BE49-F238E27FC236}">
                <a16:creationId xmlns:a16="http://schemas.microsoft.com/office/drawing/2014/main" id="{A1E7FEA9-1B8D-BE18-2AA8-E862F89963AC}"/>
              </a:ext>
            </a:extLst>
          </p:cNvPr>
          <p:cNvSpPr txBox="1"/>
          <p:nvPr/>
        </p:nvSpPr>
        <p:spPr>
          <a:xfrm>
            <a:off x="2981154" y="3602538"/>
            <a:ext cx="2601686" cy="584775"/>
          </a:xfrm>
          <a:prstGeom prst="rect">
            <a:avLst/>
          </a:prstGeom>
          <a:solidFill>
            <a:schemeClr val="bg1"/>
          </a:solidFill>
          <a:ln>
            <a:solidFill>
              <a:srgbClr val="FFFFFF"/>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EQUIVALENCY</a:t>
            </a:r>
          </a:p>
        </p:txBody>
      </p:sp>
      <p:sp>
        <p:nvSpPr>
          <p:cNvPr id="10" name="VALIDITY">
            <a:extLst>
              <a:ext uri="{FF2B5EF4-FFF2-40B4-BE49-F238E27FC236}">
                <a16:creationId xmlns:a16="http://schemas.microsoft.com/office/drawing/2014/main" id="{227217FD-D8CC-109F-2FE8-2E8A20994D7A}"/>
              </a:ext>
            </a:extLst>
          </p:cNvPr>
          <p:cNvSpPr txBox="1"/>
          <p:nvPr/>
        </p:nvSpPr>
        <p:spPr>
          <a:xfrm>
            <a:off x="4409697" y="2478669"/>
            <a:ext cx="2010685" cy="584775"/>
          </a:xfrm>
          <a:prstGeom prst="rect">
            <a:avLst/>
          </a:prstGeom>
          <a:solidFill>
            <a:schemeClr val="bg1"/>
          </a:solidFill>
          <a:ln>
            <a:solidFill>
              <a:srgbClr val="FFFFFF"/>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VALIDITY</a:t>
            </a:r>
          </a:p>
        </p:txBody>
      </p:sp>
      <p:sp>
        <p:nvSpPr>
          <p:cNvPr id="95" name="Oval 94">
            <a:extLst>
              <a:ext uri="{FF2B5EF4-FFF2-40B4-BE49-F238E27FC236}">
                <a16:creationId xmlns:a16="http://schemas.microsoft.com/office/drawing/2014/main" id="{A32A6AB9-9E43-9CFB-5F49-E9B92EBF7560}"/>
              </a:ext>
            </a:extLst>
          </p:cNvPr>
          <p:cNvSpPr/>
          <p:nvPr/>
        </p:nvSpPr>
        <p:spPr>
          <a:xfrm>
            <a:off x="8229133" y="430126"/>
            <a:ext cx="1773538" cy="1773538"/>
          </a:xfrm>
          <a:prstGeom prst="ellipse">
            <a:avLst/>
          </a:prstGeom>
          <a:ln w="76200" cap="rnd">
            <a:solidFill>
              <a:srgbClr val="FFFFFF"/>
            </a:solidFill>
            <a:round/>
          </a:ln>
          <a:effectLst>
            <a:glow rad="101600">
              <a:srgbClr val="0000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LIABILITY">
            <a:extLst>
              <a:ext uri="{FF2B5EF4-FFF2-40B4-BE49-F238E27FC236}">
                <a16:creationId xmlns:a16="http://schemas.microsoft.com/office/drawing/2014/main" id="{D1C6DA59-283F-EDC0-EA10-8DCBC6C9079E}"/>
              </a:ext>
            </a:extLst>
          </p:cNvPr>
          <p:cNvSpPr txBox="1"/>
          <p:nvPr/>
        </p:nvSpPr>
        <p:spPr>
          <a:xfrm>
            <a:off x="3684301" y="1024508"/>
            <a:ext cx="2321356" cy="584775"/>
          </a:xfrm>
          <a:prstGeom prst="rect">
            <a:avLst/>
          </a:prstGeom>
          <a:solidFill>
            <a:schemeClr val="bg1"/>
          </a:solidFill>
          <a:ln>
            <a:solidFill>
              <a:srgbClr val="FFFFFF"/>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RELIABILITY</a:t>
            </a:r>
          </a:p>
        </p:txBody>
      </p:sp>
      <p:cxnSp>
        <p:nvCxnSpPr>
          <p:cNvPr id="101" name="Straight Connector 100">
            <a:extLst>
              <a:ext uri="{FF2B5EF4-FFF2-40B4-BE49-F238E27FC236}">
                <a16:creationId xmlns:a16="http://schemas.microsoft.com/office/drawing/2014/main" id="{74FD9333-E9F3-F0B9-C467-EE707327FF0C}"/>
              </a:ext>
            </a:extLst>
          </p:cNvPr>
          <p:cNvCxnSpPr>
            <a:cxnSpLocks/>
            <a:stCxn id="10" idx="3"/>
            <a:endCxn id="95" idx="4"/>
          </p:cNvCxnSpPr>
          <p:nvPr/>
        </p:nvCxnSpPr>
        <p:spPr>
          <a:xfrm flipV="1">
            <a:off x="6420382" y="2203664"/>
            <a:ext cx="2695520" cy="567393"/>
          </a:xfrm>
          <a:prstGeom prst="bentConnector2">
            <a:avLst/>
          </a:prstGeom>
          <a:ln w="76200" cap="sq">
            <a:solidFill>
              <a:srgbClr val="FFFFFF"/>
            </a:solidFill>
            <a:miter lim="800000"/>
            <a:headEnd type="oval" w="sm" len="sm"/>
            <a:tailEnd type="oval" w="sm" len="sm"/>
          </a:ln>
          <a:effectLst>
            <a:outerShdw blurRad="50800" dist="50800" dir="5400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4A9C7F7-1B7B-D92D-DF1C-639D1B65F5FE}"/>
              </a:ext>
            </a:extLst>
          </p:cNvPr>
          <p:cNvCxnSpPr>
            <a:cxnSpLocks/>
            <a:stCxn id="4" idx="3"/>
            <a:endCxn id="95" idx="2"/>
          </p:cNvCxnSpPr>
          <p:nvPr/>
        </p:nvCxnSpPr>
        <p:spPr>
          <a:xfrm flipV="1">
            <a:off x="6005657" y="1316895"/>
            <a:ext cx="2223476" cy="1"/>
          </a:xfrm>
          <a:prstGeom prst="line">
            <a:avLst/>
          </a:prstGeom>
          <a:ln w="76200" cap="sq">
            <a:solidFill>
              <a:srgbClr val="FFFFFF"/>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F1F620CF-6C75-E8BA-3F20-49D467335B3E}"/>
              </a:ext>
            </a:extLst>
          </p:cNvPr>
          <p:cNvSpPr/>
          <p:nvPr/>
        </p:nvSpPr>
        <p:spPr>
          <a:xfrm>
            <a:off x="1226410" y="4461722"/>
            <a:ext cx="1773538" cy="1773538"/>
          </a:xfrm>
          <a:prstGeom prst="ellipse">
            <a:avLst/>
          </a:prstGeom>
          <a:ln w="76200" cap="rnd">
            <a:solidFill>
              <a:srgbClr val="FFFFFF"/>
            </a:solidFill>
            <a:round/>
          </a:ln>
          <a:effectLst>
            <a:glow rad="101600">
              <a:srgbClr val="0000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13" name="Straight Connector 112">
            <a:extLst>
              <a:ext uri="{FF2B5EF4-FFF2-40B4-BE49-F238E27FC236}">
                <a16:creationId xmlns:a16="http://schemas.microsoft.com/office/drawing/2014/main" id="{62F5B610-8D6E-3E13-6FFC-04645179B67A}"/>
              </a:ext>
            </a:extLst>
          </p:cNvPr>
          <p:cNvCxnSpPr>
            <a:cxnSpLocks/>
            <a:stCxn id="6" idx="2"/>
            <a:endCxn id="112" idx="0"/>
          </p:cNvCxnSpPr>
          <p:nvPr/>
        </p:nvCxnSpPr>
        <p:spPr>
          <a:xfrm flipH="1">
            <a:off x="2113179" y="2573175"/>
            <a:ext cx="1" cy="1888547"/>
          </a:xfrm>
          <a:prstGeom prst="line">
            <a:avLst/>
          </a:prstGeom>
          <a:ln w="76200" cap="sq">
            <a:solidFill>
              <a:srgbClr val="FFFFFF"/>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D8FC6B4-6470-3B64-12AA-E994A29AFE3B}"/>
              </a:ext>
            </a:extLst>
          </p:cNvPr>
          <p:cNvSpPr/>
          <p:nvPr/>
        </p:nvSpPr>
        <p:spPr>
          <a:xfrm>
            <a:off x="5028628" y="4793780"/>
            <a:ext cx="1773538" cy="1773538"/>
          </a:xfrm>
          <a:prstGeom prst="ellipse">
            <a:avLst/>
          </a:prstGeom>
          <a:ln w="76200" cap="rnd">
            <a:solidFill>
              <a:srgbClr val="FFFFFF"/>
            </a:solidFill>
            <a:round/>
          </a:ln>
          <a:effectLst>
            <a:glow rad="101600">
              <a:srgbClr val="0000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Straight Connector 129">
            <a:extLst>
              <a:ext uri="{FF2B5EF4-FFF2-40B4-BE49-F238E27FC236}">
                <a16:creationId xmlns:a16="http://schemas.microsoft.com/office/drawing/2014/main" id="{C56BDA37-C697-ED60-9262-3EB9A9B93BED}"/>
              </a:ext>
            </a:extLst>
          </p:cNvPr>
          <p:cNvCxnSpPr>
            <a:cxnSpLocks/>
            <a:stCxn id="8" idx="2"/>
            <a:endCxn id="129" idx="1"/>
          </p:cNvCxnSpPr>
          <p:nvPr/>
        </p:nvCxnSpPr>
        <p:spPr>
          <a:xfrm>
            <a:off x="4281997" y="4187313"/>
            <a:ext cx="1006360" cy="866196"/>
          </a:xfrm>
          <a:prstGeom prst="line">
            <a:avLst/>
          </a:prstGeom>
          <a:ln w="76200" cap="sq">
            <a:solidFill>
              <a:srgbClr val="FFFFFF"/>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5B6CFA1C-5B2A-DC4B-FB41-1DCD9E6F1627}"/>
              </a:ext>
            </a:extLst>
          </p:cNvPr>
          <p:cNvSpPr/>
          <p:nvPr/>
        </p:nvSpPr>
        <p:spPr>
          <a:xfrm>
            <a:off x="6784695" y="3201533"/>
            <a:ext cx="1773538" cy="1773538"/>
          </a:xfrm>
          <a:prstGeom prst="ellipse">
            <a:avLst/>
          </a:prstGeom>
          <a:ln w="76200" cap="rnd">
            <a:solidFill>
              <a:srgbClr val="FFFFFF"/>
            </a:solidFill>
            <a:round/>
          </a:ln>
          <a:effectLst>
            <a:glow rad="101600">
              <a:srgbClr val="0000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7" name="Straight Connector 136">
            <a:extLst>
              <a:ext uri="{FF2B5EF4-FFF2-40B4-BE49-F238E27FC236}">
                <a16:creationId xmlns:a16="http://schemas.microsoft.com/office/drawing/2014/main" id="{8C996B51-DB6F-D872-9010-8EAAB1C57363}"/>
              </a:ext>
            </a:extLst>
          </p:cNvPr>
          <p:cNvCxnSpPr>
            <a:cxnSpLocks/>
            <a:stCxn id="8" idx="3"/>
          </p:cNvCxnSpPr>
          <p:nvPr/>
        </p:nvCxnSpPr>
        <p:spPr>
          <a:xfrm flipV="1">
            <a:off x="5582840" y="3831924"/>
            <a:ext cx="1229674" cy="0"/>
          </a:xfrm>
          <a:prstGeom prst="line">
            <a:avLst/>
          </a:prstGeom>
          <a:ln w="76200" cap="sq">
            <a:solidFill>
              <a:srgbClr val="FFFFFF"/>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405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left)">
                                      <p:cBhvr>
                                        <p:cTn id="15" dur="25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par>
                          <p:cTn id="21" fill="hold">
                            <p:stCondLst>
                              <p:cond delay="250"/>
                            </p:stCondLst>
                            <p:childTnLst>
                              <p:par>
                                <p:cTn id="22" presetID="22" presetClass="entr" presetSubtype="8" fill="hold" nodeType="after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250"/>
                                        <p:tgtEl>
                                          <p:spTgt spid="10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childTnLst>
                          </p:cTn>
                        </p:par>
                        <p:par>
                          <p:cTn id="30" fill="hold">
                            <p:stCondLst>
                              <p:cond delay="250"/>
                            </p:stCondLst>
                            <p:childTnLst>
                              <p:par>
                                <p:cTn id="31" presetID="22" presetClass="entr" presetSubtype="1" fill="hold" nodeType="after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wipe(up)">
                                      <p:cBhvr>
                                        <p:cTn id="33" dur="250"/>
                                        <p:tgtEl>
                                          <p:spTgt spid="113"/>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wipe(up)">
                                      <p:cBhvr>
                                        <p:cTn id="37" dur="250"/>
                                        <p:tgtEl>
                                          <p:spTgt spid="1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childTnLst>
                          </p:cTn>
                        </p:par>
                        <p:par>
                          <p:cTn id="43" fill="hold">
                            <p:stCondLst>
                              <p:cond delay="250"/>
                            </p:stCondLst>
                            <p:childTnLst>
                              <p:par>
                                <p:cTn id="44" presetID="22" presetClass="entr" presetSubtype="8" fill="hold" nodeType="after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wipe(left)">
                                      <p:cBhvr>
                                        <p:cTn id="46" dur="250"/>
                                        <p:tgtEl>
                                          <p:spTgt spid="130"/>
                                        </p:tgtEl>
                                      </p:cBhvr>
                                    </p:animEffect>
                                  </p:childTnLst>
                                </p:cTn>
                              </p:par>
                              <p:par>
                                <p:cTn id="47" presetID="22" presetClass="entr" presetSubtype="8" fill="hold" nodeType="withEffect">
                                  <p:stCondLst>
                                    <p:cond delay="0"/>
                                  </p:stCondLst>
                                  <p:childTnLst>
                                    <p:set>
                                      <p:cBhvr>
                                        <p:cTn id="48" dur="1" fill="hold">
                                          <p:stCondLst>
                                            <p:cond delay="0"/>
                                          </p:stCondLst>
                                        </p:cTn>
                                        <p:tgtEl>
                                          <p:spTgt spid="137"/>
                                        </p:tgtEl>
                                        <p:attrNameLst>
                                          <p:attrName>style.visibility</p:attrName>
                                        </p:attrNameLst>
                                      </p:cBhvr>
                                      <p:to>
                                        <p:strVal val="visible"/>
                                      </p:to>
                                    </p:set>
                                    <p:animEffect transition="in" filter="wipe(left)">
                                      <p:cBhvr>
                                        <p:cTn id="49" dur="250"/>
                                        <p:tgtEl>
                                          <p:spTgt spid="137"/>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9"/>
                                        </p:tgtEl>
                                        <p:attrNameLst>
                                          <p:attrName>style.visibility</p:attrName>
                                        </p:attrNameLst>
                                      </p:cBhvr>
                                      <p:to>
                                        <p:strVal val="visible"/>
                                      </p:to>
                                    </p:set>
                                    <p:animEffect transition="in" filter="wipe(left)">
                                      <p:cBhvr>
                                        <p:cTn id="53" dur="250"/>
                                        <p:tgtEl>
                                          <p:spTgt spid="12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36"/>
                                        </p:tgtEl>
                                        <p:attrNameLst>
                                          <p:attrName>style.visibility</p:attrName>
                                        </p:attrNameLst>
                                      </p:cBhvr>
                                      <p:to>
                                        <p:strVal val="visible"/>
                                      </p:to>
                                    </p:set>
                                    <p:animEffect transition="in" filter="wipe(left)">
                                      <p:cBhvr>
                                        <p:cTn id="56" dur="25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95" grpId="0" animBg="1"/>
      <p:bldP spid="4" grpId="0" animBg="1"/>
      <p:bldP spid="112" grpId="0" animBg="1"/>
      <p:bldP spid="129" grpId="0" animBg="1"/>
      <p:bldP spid="1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5E2E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58CC72-87E7-8600-D9C3-BB7F13D1E714}"/>
              </a:ext>
            </a:extLst>
          </p:cNvPr>
          <p:cNvSpPr>
            <a:spLocks noGrp="1"/>
          </p:cNvSpPr>
          <p:nvPr>
            <p:ph type="title"/>
          </p:nvPr>
        </p:nvSpPr>
        <p:spPr/>
        <p:txBody>
          <a:bodyPr/>
          <a:lstStyle/>
          <a:p>
            <a:pPr algn="l"/>
            <a:r>
              <a:rPr lang="en-US" dirty="0"/>
              <a:t>Do we value creativity, art, and culture?</a:t>
            </a:r>
          </a:p>
        </p:txBody>
      </p:sp>
      <p:pic>
        <p:nvPicPr>
          <p:cNvPr id="6" name="Picture 5" descr="A colorful pipe with a black handle&#10;&#10;Description automatically generated">
            <a:extLst>
              <a:ext uri="{FF2B5EF4-FFF2-40B4-BE49-F238E27FC236}">
                <a16:creationId xmlns:a16="http://schemas.microsoft.com/office/drawing/2014/main" id="{851DA3AD-DAA7-2222-00AD-0DEA942F7110}"/>
              </a:ext>
            </a:extLst>
          </p:cNvPr>
          <p:cNvPicPr>
            <a:picLocks noChangeAspect="1"/>
          </p:cNvPicPr>
          <p:nvPr/>
        </p:nvPicPr>
        <p:blipFill rotWithShape="1">
          <a:blip r:embed="rId3"/>
          <a:srcRect b="35507"/>
          <a:stretch/>
        </p:blipFill>
        <p:spPr>
          <a:xfrm>
            <a:off x="3286538" y="1157420"/>
            <a:ext cx="5618924" cy="5209084"/>
          </a:xfrm>
          <a:prstGeom prst="rect">
            <a:avLst/>
          </a:prstGeom>
          <a:ln>
            <a:solidFill>
              <a:srgbClr val="1E8ED0"/>
            </a:solidFill>
          </a:ln>
        </p:spPr>
      </p:pic>
    </p:spTree>
    <p:extLst>
      <p:ext uri="{BB962C8B-B14F-4D97-AF65-F5344CB8AC3E}">
        <p14:creationId xmlns:p14="http://schemas.microsoft.com/office/powerpoint/2010/main" val="15207804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2448-FC1D-BFF8-6D43-2949FAF53AAB}"/>
              </a:ext>
            </a:extLst>
          </p:cNvPr>
          <p:cNvSpPr>
            <a:spLocks noGrp="1"/>
          </p:cNvSpPr>
          <p:nvPr>
            <p:ph type="title"/>
          </p:nvPr>
        </p:nvSpPr>
        <p:spPr/>
        <p:txBody>
          <a:bodyPr/>
          <a:lstStyle/>
          <a:p>
            <a:pPr algn="l"/>
            <a:r>
              <a:rPr lang="en-US" dirty="0"/>
              <a:t>Do we value creativity, art, and culture?</a:t>
            </a:r>
          </a:p>
        </p:txBody>
      </p:sp>
      <p:pic>
        <p:nvPicPr>
          <p:cNvPr id="4" name="Picture 3">
            <a:extLst>
              <a:ext uri="{FF2B5EF4-FFF2-40B4-BE49-F238E27FC236}">
                <a16:creationId xmlns:a16="http://schemas.microsoft.com/office/drawing/2014/main" id="{D39097FB-03C5-7FB0-971E-E6BBF5618B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587" y="1025703"/>
            <a:ext cx="7702826" cy="4909363"/>
          </a:xfrm>
          <a:prstGeom prst="rect">
            <a:avLst/>
          </a:prstGeom>
          <a:ln>
            <a:solidFill>
              <a:schemeClr val="tx1"/>
            </a:solidFill>
          </a:ln>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54C0FE54-890A-8EEE-0AA2-93B0B4B060C1}"/>
              </a:ext>
            </a:extLst>
          </p:cNvPr>
          <p:cNvSpPr txBox="1"/>
          <p:nvPr/>
        </p:nvSpPr>
        <p:spPr>
          <a:xfrm>
            <a:off x="3042203" y="6085841"/>
            <a:ext cx="6107594" cy="523220"/>
          </a:xfrm>
          <a:prstGeom prst="rect">
            <a:avLst/>
          </a:prstGeom>
          <a:noFill/>
        </p:spPr>
        <p:txBody>
          <a:bodyPr wrap="square">
            <a:spAutoFit/>
          </a:bodyPr>
          <a:lstStyle/>
          <a:p>
            <a:pPr algn="ctr"/>
            <a:r>
              <a:rPr lang="en-US" sz="2800" dirty="0">
                <a:solidFill>
                  <a:srgbClr val="182350"/>
                </a:solidFill>
                <a:latin typeface="Calibri" panose="020F0502020204030204" pitchFamily="34" charset="0"/>
                <a:ea typeface="Calibri" panose="020F0502020204030204" pitchFamily="34" charset="0"/>
                <a:cs typeface="Calibri" panose="020F0502020204030204" pitchFamily="34" charset="0"/>
              </a:rPr>
              <a:t>https://theresanaiforthat.com</a:t>
            </a:r>
          </a:p>
        </p:txBody>
      </p:sp>
      <p:pic>
        <p:nvPicPr>
          <p:cNvPr id="8" name="Picture 7">
            <a:extLst>
              <a:ext uri="{FF2B5EF4-FFF2-40B4-BE49-F238E27FC236}">
                <a16:creationId xmlns:a16="http://schemas.microsoft.com/office/drawing/2014/main" id="{EFC40FB2-3DFF-ABA2-7A8E-BDCD6A4B80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56"/>
          <a:stretch/>
        </p:blipFill>
        <p:spPr>
          <a:xfrm>
            <a:off x="7226946" y="167309"/>
            <a:ext cx="4542182" cy="4503214"/>
          </a:xfrm>
          <a:prstGeom prst="roundRect">
            <a:avLst>
              <a:gd name="adj" fmla="val 2223"/>
            </a:avLst>
          </a:prstGeom>
          <a:solidFill>
            <a:srgbClr val="343541"/>
          </a:solidFill>
          <a:ln>
            <a:solidFill>
              <a:schemeClr val="bg1"/>
            </a:solidFill>
          </a:ln>
          <a:effectLst>
            <a:glow rad="101600">
              <a:srgbClr val="000000">
                <a:alpha val="60000"/>
              </a:srgbClr>
            </a:glow>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BEA9A393-06B6-83BE-1173-BEE2F86A7E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8501" y="1408831"/>
            <a:ext cx="6525087" cy="4677010"/>
          </a:xfrm>
          <a:prstGeom prst="roundRect">
            <a:avLst>
              <a:gd name="adj" fmla="val 2223"/>
            </a:avLst>
          </a:prstGeom>
          <a:solidFill>
            <a:srgbClr val="343541"/>
          </a:solidFill>
          <a:ln>
            <a:solidFill>
              <a:schemeClr val="bg1"/>
            </a:solidFill>
          </a:ln>
          <a:effectLst>
            <a:glow rad="101600">
              <a:srgbClr val="000000">
                <a:alpha val="60000"/>
              </a:srgbClr>
            </a:glow>
            <a:outerShdw blurRad="50800" dist="38100" dir="8100000" algn="tr" rotWithShape="0">
              <a:prstClr val="black">
                <a:alpha val="40000"/>
              </a:prstClr>
            </a:outerShdw>
          </a:effectLst>
        </p:spPr>
      </p:pic>
      <p:sp>
        <p:nvSpPr>
          <p:cNvPr id="13" name="Rectangle 12">
            <a:extLst>
              <a:ext uri="{FF2B5EF4-FFF2-40B4-BE49-F238E27FC236}">
                <a16:creationId xmlns:a16="http://schemas.microsoft.com/office/drawing/2014/main" id="{C51E79A7-E679-E29E-7764-059A2FFF0E76}"/>
              </a:ext>
            </a:extLst>
          </p:cNvPr>
          <p:cNvSpPr/>
          <p:nvPr/>
        </p:nvSpPr>
        <p:spPr bwMode="auto">
          <a:xfrm>
            <a:off x="422872" y="2999214"/>
            <a:ext cx="6525087" cy="377687"/>
          </a:xfrm>
          <a:prstGeom prst="rect">
            <a:avLst/>
          </a:prstGeom>
          <a:noFill/>
          <a:ln w="38100" cap="flat" cmpd="sng" algn="ctr">
            <a:solidFill>
              <a:srgbClr val="FFCF0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DF0C58EE-3799-8B86-29AE-1F7F237B42F7}"/>
              </a:ext>
            </a:extLst>
          </p:cNvPr>
          <p:cNvPicPr>
            <a:picLocks noChangeAspect="1"/>
          </p:cNvPicPr>
          <p:nvPr/>
        </p:nvPicPr>
        <p:blipFill>
          <a:blip r:embed="rId6"/>
          <a:stretch>
            <a:fillRect/>
          </a:stretch>
        </p:blipFill>
        <p:spPr>
          <a:xfrm>
            <a:off x="1086225" y="2452829"/>
            <a:ext cx="9154803" cy="2495898"/>
          </a:xfrm>
          <a:prstGeom prst="roundRect">
            <a:avLst>
              <a:gd name="adj" fmla="val 2223"/>
            </a:avLst>
          </a:prstGeom>
          <a:solidFill>
            <a:srgbClr val="343541"/>
          </a:solidFill>
          <a:ln>
            <a:solidFill>
              <a:srgbClr val="FFCF01"/>
            </a:solidFill>
          </a:ln>
          <a:effectLst>
            <a:glow rad="101600">
              <a:schemeClr val="accent6">
                <a:satMod val="175000"/>
                <a:alpha val="40000"/>
              </a:schemeClr>
            </a:glow>
            <a:outerShdw blurRad="50800" dist="38100" dir="8100000" algn="tr" rotWithShape="0">
              <a:prstClr val="black">
                <a:alpha val="40000"/>
              </a:prstClr>
            </a:outerShdw>
          </a:effectLst>
        </p:spPr>
      </p:pic>
      <p:pic>
        <p:nvPicPr>
          <p:cNvPr id="15" name="Picture 14">
            <a:extLst>
              <a:ext uri="{FF2B5EF4-FFF2-40B4-BE49-F238E27FC236}">
                <a16:creationId xmlns:a16="http://schemas.microsoft.com/office/drawing/2014/main" id="{2633F638-521C-9702-F287-349146BE5588}"/>
              </a:ext>
            </a:extLst>
          </p:cNvPr>
          <p:cNvPicPr>
            <a:picLocks noChangeAspect="1"/>
          </p:cNvPicPr>
          <p:nvPr/>
        </p:nvPicPr>
        <p:blipFill>
          <a:blip r:embed="rId7"/>
          <a:stretch>
            <a:fillRect/>
          </a:stretch>
        </p:blipFill>
        <p:spPr>
          <a:xfrm>
            <a:off x="1706217" y="1025703"/>
            <a:ext cx="8779566" cy="5035214"/>
          </a:xfrm>
          <a:prstGeom prst="roundRect">
            <a:avLst>
              <a:gd name="adj" fmla="val 2223"/>
            </a:avLst>
          </a:prstGeom>
          <a:solidFill>
            <a:srgbClr val="343541"/>
          </a:solidFill>
          <a:ln>
            <a:solidFill>
              <a:schemeClr val="bg1"/>
            </a:solidFill>
          </a:ln>
          <a:effectLst>
            <a:glow rad="101600">
              <a:srgbClr val="000000">
                <a:alpha val="60000"/>
              </a:srgbClr>
            </a:glow>
            <a:outerShdw blurRad="50800" dist="38100" dir="8100000" algn="tr" rotWithShape="0">
              <a:prstClr val="black">
                <a:alpha val="40000"/>
              </a:prstClr>
            </a:outerShdw>
          </a:effectLst>
        </p:spPr>
      </p:pic>
      <p:sp>
        <p:nvSpPr>
          <p:cNvPr id="16" name="Oval 15">
            <a:extLst>
              <a:ext uri="{FF2B5EF4-FFF2-40B4-BE49-F238E27FC236}">
                <a16:creationId xmlns:a16="http://schemas.microsoft.com/office/drawing/2014/main" id="{8504B222-DB77-7487-9C1F-79C491328008}"/>
              </a:ext>
            </a:extLst>
          </p:cNvPr>
          <p:cNvSpPr/>
          <p:nvPr/>
        </p:nvSpPr>
        <p:spPr>
          <a:xfrm>
            <a:off x="5766194" y="1968141"/>
            <a:ext cx="2165674" cy="1556578"/>
          </a:xfrm>
          <a:custGeom>
            <a:avLst/>
            <a:gdLst>
              <a:gd name="connsiteX0" fmla="*/ 0 w 2165674"/>
              <a:gd name="connsiteY0" fmla="*/ 778289 h 1556578"/>
              <a:gd name="connsiteX1" fmla="*/ 1082837 w 2165674"/>
              <a:gd name="connsiteY1" fmla="*/ 0 h 1556578"/>
              <a:gd name="connsiteX2" fmla="*/ 2165674 w 2165674"/>
              <a:gd name="connsiteY2" fmla="*/ 778289 h 1556578"/>
              <a:gd name="connsiteX3" fmla="*/ 1082837 w 2165674"/>
              <a:gd name="connsiteY3" fmla="*/ 1556578 h 1556578"/>
              <a:gd name="connsiteX4" fmla="*/ 0 w 2165674"/>
              <a:gd name="connsiteY4" fmla="*/ 778289 h 155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674" h="1556578" extrusionOk="0">
                <a:moveTo>
                  <a:pt x="0" y="778289"/>
                </a:moveTo>
                <a:cubicBezTo>
                  <a:pt x="-20603" y="381165"/>
                  <a:pt x="527820" y="-37566"/>
                  <a:pt x="1082837" y="0"/>
                </a:cubicBezTo>
                <a:cubicBezTo>
                  <a:pt x="1686856" y="8523"/>
                  <a:pt x="2203110" y="320762"/>
                  <a:pt x="2165674" y="778289"/>
                </a:cubicBezTo>
                <a:cubicBezTo>
                  <a:pt x="2180412" y="1134354"/>
                  <a:pt x="1710049" y="1581627"/>
                  <a:pt x="1082837" y="1556578"/>
                </a:cubicBezTo>
                <a:cubicBezTo>
                  <a:pt x="477782" y="1602878"/>
                  <a:pt x="-11793" y="1196535"/>
                  <a:pt x="0" y="778289"/>
                </a:cubicBezTo>
                <a:close/>
              </a:path>
            </a:pathLst>
          </a:custGeom>
          <a:noFill/>
          <a:ln w="98425">
            <a:solidFill>
              <a:srgbClr val="C000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32BD27B8-8970-51E8-FD28-C1532E67852C}"/>
              </a:ext>
            </a:extLst>
          </p:cNvPr>
          <p:cNvSpPr/>
          <p:nvPr/>
        </p:nvSpPr>
        <p:spPr>
          <a:xfrm>
            <a:off x="5525958" y="1937684"/>
            <a:ext cx="2236504" cy="1336298"/>
          </a:xfrm>
          <a:custGeom>
            <a:avLst/>
            <a:gdLst>
              <a:gd name="connsiteX0" fmla="*/ 1374218 w 2236504"/>
              <a:gd name="connsiteY0" fmla="*/ 17739 h 1336298"/>
              <a:gd name="connsiteX1" fmla="*/ 2221372 w 2236504"/>
              <a:gd name="connsiteY1" fmla="*/ 777693 h 1336298"/>
              <a:gd name="connsiteX2" fmla="*/ 1237069 w 2236504"/>
              <a:gd name="connsiteY2" fmla="*/ 1332516 h 1336298"/>
              <a:gd name="connsiteX3" fmla="*/ 251214 w 2236504"/>
              <a:gd name="connsiteY3" fmla="*/ 1090106 h 1336298"/>
              <a:gd name="connsiteX4" fmla="*/ 684733 w 2236504"/>
              <a:gd name="connsiteY4" fmla="*/ 879128 h 1336298"/>
              <a:gd name="connsiteX5" fmla="*/ 1118252 w 2236504"/>
              <a:gd name="connsiteY5" fmla="*/ 668149 h 1336298"/>
              <a:gd name="connsiteX6" fmla="*/ 1374218 w 2236504"/>
              <a:gd name="connsiteY6" fmla="*/ 17739 h 1336298"/>
              <a:gd name="connsiteX0" fmla="*/ 1374218 w 2236504"/>
              <a:gd name="connsiteY0" fmla="*/ 17739 h 1336298"/>
              <a:gd name="connsiteX1" fmla="*/ 2221372 w 2236504"/>
              <a:gd name="connsiteY1" fmla="*/ 777693 h 1336298"/>
              <a:gd name="connsiteX2" fmla="*/ 1237069 w 2236504"/>
              <a:gd name="connsiteY2" fmla="*/ 1332516 h 1336298"/>
              <a:gd name="connsiteX3" fmla="*/ 251214 w 2236504"/>
              <a:gd name="connsiteY3" fmla="*/ 1090106 h 1336298"/>
            </a:gdLst>
            <a:ahLst/>
            <a:cxnLst>
              <a:cxn ang="0">
                <a:pos x="connsiteX0" y="connsiteY0"/>
              </a:cxn>
              <a:cxn ang="0">
                <a:pos x="connsiteX1" y="connsiteY1"/>
              </a:cxn>
              <a:cxn ang="0">
                <a:pos x="connsiteX2" y="connsiteY2"/>
              </a:cxn>
              <a:cxn ang="0">
                <a:pos x="connsiteX3" y="connsiteY3"/>
              </a:cxn>
            </a:cxnLst>
            <a:rect l="l" t="t" r="r" b="b"/>
            <a:pathLst>
              <a:path w="2236504" h="1336298" stroke="0" extrusionOk="0">
                <a:moveTo>
                  <a:pt x="1374218" y="17739"/>
                </a:moveTo>
                <a:cubicBezTo>
                  <a:pt x="1907311" y="161991"/>
                  <a:pt x="2384365" y="372589"/>
                  <a:pt x="2221372" y="777693"/>
                </a:cubicBezTo>
                <a:cubicBezTo>
                  <a:pt x="2200905" y="1161839"/>
                  <a:pt x="1805926" y="1249256"/>
                  <a:pt x="1237069" y="1332516"/>
                </a:cubicBezTo>
                <a:cubicBezTo>
                  <a:pt x="867339" y="1324720"/>
                  <a:pt x="543046" y="1310801"/>
                  <a:pt x="251214" y="1090106"/>
                </a:cubicBezTo>
                <a:cubicBezTo>
                  <a:pt x="355793" y="1063055"/>
                  <a:pt x="587477" y="914581"/>
                  <a:pt x="684733" y="879128"/>
                </a:cubicBezTo>
                <a:cubicBezTo>
                  <a:pt x="781989" y="843675"/>
                  <a:pt x="1040011" y="730379"/>
                  <a:pt x="1118252" y="668149"/>
                </a:cubicBezTo>
                <a:cubicBezTo>
                  <a:pt x="1204627" y="536700"/>
                  <a:pt x="1320417" y="149067"/>
                  <a:pt x="1374218" y="17739"/>
                </a:cubicBezTo>
                <a:close/>
              </a:path>
              <a:path w="2236504" h="1336298" fill="none" extrusionOk="0">
                <a:moveTo>
                  <a:pt x="1374218" y="17739"/>
                </a:moveTo>
                <a:cubicBezTo>
                  <a:pt x="1982846" y="62987"/>
                  <a:pt x="2292231" y="430926"/>
                  <a:pt x="2221372" y="777693"/>
                </a:cubicBezTo>
                <a:cubicBezTo>
                  <a:pt x="2069700" y="1115422"/>
                  <a:pt x="1778913" y="1206807"/>
                  <a:pt x="1237069" y="1332516"/>
                </a:cubicBezTo>
                <a:cubicBezTo>
                  <a:pt x="901984" y="1352137"/>
                  <a:pt x="518784" y="1241006"/>
                  <a:pt x="251214" y="1090106"/>
                </a:cubicBezTo>
              </a:path>
            </a:pathLst>
          </a:custGeom>
          <a:noFill/>
          <a:ln w="98425" cap="rnd">
            <a:solidFill>
              <a:srgbClr val="C00000"/>
            </a:solidFill>
            <a:round/>
            <a:extLst>
              <a:ext uri="{C807C97D-BFC1-408E-A445-0C87EB9F89A2}">
                <ask:lineSketchStyleProps xmlns:ask="http://schemas.microsoft.com/office/drawing/2018/sketchyshapes" sd="3809068511">
                  <a:prstGeom prst="arc">
                    <a:avLst>
                      <a:gd name="adj1" fmla="val 17488915"/>
                      <a:gd name="adj2" fmla="val 92429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749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5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2" presetClass="entr" presetSubtype="2" decel="5000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1" presetClass="entr" presetSubtype="1"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heel(1)">
                                      <p:cBhvr>
                                        <p:cTn id="44" dur="500"/>
                                        <p:tgtEl>
                                          <p:spTgt spid="16"/>
                                        </p:tgtEl>
                                      </p:cBhvr>
                                    </p:animEffect>
                                  </p:childTnLst>
                                </p:cTn>
                              </p:par>
                            </p:childTnLst>
                          </p:cTn>
                        </p:par>
                        <p:par>
                          <p:cTn id="45" fill="hold">
                            <p:stCondLst>
                              <p:cond delay="1000"/>
                            </p:stCondLst>
                            <p:childTnLst>
                              <p:par>
                                <p:cTn id="46" presetID="21" presetClass="entr" presetSubtype="1"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heel(1)">
                                      <p:cBhvr>
                                        <p:cTn id="4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07C9E-BFCD-461D-A45B-E47020DA5587}"/>
              </a:ext>
            </a:extLst>
          </p:cNvPr>
          <p:cNvSpPr txBox="1"/>
          <p:nvPr/>
        </p:nvSpPr>
        <p:spPr>
          <a:xfrm>
            <a:off x="609601" y="2320019"/>
            <a:ext cx="10972798"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is </a:t>
            </a:r>
            <a:r>
              <a:rPr kumimoji="0" lang="en-US" sz="8000" b="1" strike="noStrike" kern="1200" cap="none" spc="0" normalizeH="0" baseline="0" noProof="0" dirty="0">
                <a:ln>
                  <a:noFill/>
                </a:ln>
                <a:solidFill>
                  <a:srgbClr val="BF2703"/>
                </a:solidFill>
                <a:effectLst/>
                <a:uLnTx/>
                <a:uFillTx/>
                <a:latin typeface="Calibri" panose="020F0502020204030204" pitchFamily="34" charset="0"/>
                <a:ea typeface="Calibri" panose="020F0502020204030204" pitchFamily="34" charset="0"/>
                <a:cs typeface="Calibri" panose="020F0502020204030204" pitchFamily="34" charset="0"/>
              </a:rPr>
              <a:t>Truth</a:t>
            </a:r>
            <a:r>
              <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7574570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Oval 75" hidden="1">
            <a:extLst>
              <a:ext uri="{FF2B5EF4-FFF2-40B4-BE49-F238E27FC236}">
                <a16:creationId xmlns:a16="http://schemas.microsoft.com/office/drawing/2014/main" id="{F42ED1D3-F332-A610-CB45-6960134E5144}"/>
              </a:ext>
            </a:extLst>
          </p:cNvPr>
          <p:cNvSpPr/>
          <p:nvPr/>
        </p:nvSpPr>
        <p:spPr>
          <a:xfrm rot="19081156">
            <a:off x="4939489" y="960386"/>
            <a:ext cx="4040334" cy="4040334"/>
          </a:xfrm>
          <a:custGeom>
            <a:avLst/>
            <a:gdLst>
              <a:gd name="connsiteX0" fmla="*/ 0 w 4040334"/>
              <a:gd name="connsiteY0" fmla="*/ 2020167 h 4040334"/>
              <a:gd name="connsiteX1" fmla="*/ 2020167 w 4040334"/>
              <a:gd name="connsiteY1" fmla="*/ 0 h 4040334"/>
              <a:gd name="connsiteX2" fmla="*/ 4040334 w 4040334"/>
              <a:gd name="connsiteY2" fmla="*/ 2020167 h 4040334"/>
              <a:gd name="connsiteX3" fmla="*/ 2020167 w 4040334"/>
              <a:gd name="connsiteY3" fmla="*/ 4040334 h 4040334"/>
              <a:gd name="connsiteX4" fmla="*/ 0 w 4040334"/>
              <a:gd name="connsiteY4" fmla="*/ 2020167 h 404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334" h="4040334" fill="none" extrusionOk="0">
                <a:moveTo>
                  <a:pt x="0" y="2020167"/>
                </a:moveTo>
                <a:cubicBezTo>
                  <a:pt x="133312" y="1030864"/>
                  <a:pt x="770710" y="-71580"/>
                  <a:pt x="2020167" y="0"/>
                </a:cubicBezTo>
                <a:cubicBezTo>
                  <a:pt x="3196576" y="109148"/>
                  <a:pt x="3934485" y="756202"/>
                  <a:pt x="4040334" y="2020167"/>
                </a:cubicBezTo>
                <a:cubicBezTo>
                  <a:pt x="3944707" y="3071612"/>
                  <a:pt x="3011204" y="4033166"/>
                  <a:pt x="2020167" y="4040334"/>
                </a:cubicBezTo>
                <a:cubicBezTo>
                  <a:pt x="895226" y="4216910"/>
                  <a:pt x="97482" y="3014888"/>
                  <a:pt x="0" y="2020167"/>
                </a:cubicBezTo>
                <a:close/>
              </a:path>
              <a:path w="4040334" h="4040334" stroke="0" extrusionOk="0">
                <a:moveTo>
                  <a:pt x="0" y="2020167"/>
                </a:moveTo>
                <a:cubicBezTo>
                  <a:pt x="9333" y="834256"/>
                  <a:pt x="998986" y="76145"/>
                  <a:pt x="2020167" y="0"/>
                </a:cubicBezTo>
                <a:cubicBezTo>
                  <a:pt x="3080437" y="-20961"/>
                  <a:pt x="4081243" y="761019"/>
                  <a:pt x="4040334" y="2020167"/>
                </a:cubicBezTo>
                <a:cubicBezTo>
                  <a:pt x="4211510" y="3022731"/>
                  <a:pt x="3082108" y="4177336"/>
                  <a:pt x="2020167" y="4040334"/>
                </a:cubicBezTo>
                <a:cubicBezTo>
                  <a:pt x="884114" y="4107155"/>
                  <a:pt x="43417" y="3097686"/>
                  <a:pt x="0" y="2020167"/>
                </a:cubicBezTo>
                <a:close/>
              </a:path>
            </a:pathLst>
          </a:custGeom>
          <a:ln w="76200" cap="rnd">
            <a:solidFill>
              <a:srgbClr val="FFFFFF"/>
            </a:solidFill>
            <a:roun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Oval 76" hidden="1">
            <a:extLst>
              <a:ext uri="{FF2B5EF4-FFF2-40B4-BE49-F238E27FC236}">
                <a16:creationId xmlns:a16="http://schemas.microsoft.com/office/drawing/2014/main" id="{15A5AE8C-4181-453B-44DC-FA68A10C978F}"/>
              </a:ext>
            </a:extLst>
          </p:cNvPr>
          <p:cNvSpPr/>
          <p:nvPr/>
        </p:nvSpPr>
        <p:spPr>
          <a:xfrm rot="7681400">
            <a:off x="7466994" y="960386"/>
            <a:ext cx="4040334" cy="4040334"/>
          </a:xfrm>
          <a:custGeom>
            <a:avLst/>
            <a:gdLst>
              <a:gd name="connsiteX0" fmla="*/ 0 w 4040334"/>
              <a:gd name="connsiteY0" fmla="*/ 2020167 h 4040334"/>
              <a:gd name="connsiteX1" fmla="*/ 2020167 w 4040334"/>
              <a:gd name="connsiteY1" fmla="*/ 0 h 4040334"/>
              <a:gd name="connsiteX2" fmla="*/ 4040334 w 4040334"/>
              <a:gd name="connsiteY2" fmla="*/ 2020167 h 4040334"/>
              <a:gd name="connsiteX3" fmla="*/ 2020167 w 4040334"/>
              <a:gd name="connsiteY3" fmla="*/ 4040334 h 4040334"/>
              <a:gd name="connsiteX4" fmla="*/ 0 w 4040334"/>
              <a:gd name="connsiteY4" fmla="*/ 2020167 h 404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334" h="4040334" fill="none" extrusionOk="0">
                <a:moveTo>
                  <a:pt x="0" y="2020167"/>
                </a:moveTo>
                <a:cubicBezTo>
                  <a:pt x="133312" y="1030864"/>
                  <a:pt x="770710" y="-71580"/>
                  <a:pt x="2020167" y="0"/>
                </a:cubicBezTo>
                <a:cubicBezTo>
                  <a:pt x="3196576" y="109148"/>
                  <a:pt x="3934485" y="756202"/>
                  <a:pt x="4040334" y="2020167"/>
                </a:cubicBezTo>
                <a:cubicBezTo>
                  <a:pt x="3944707" y="3071612"/>
                  <a:pt x="3011204" y="4033166"/>
                  <a:pt x="2020167" y="4040334"/>
                </a:cubicBezTo>
                <a:cubicBezTo>
                  <a:pt x="895226" y="4216910"/>
                  <a:pt x="97482" y="3014888"/>
                  <a:pt x="0" y="2020167"/>
                </a:cubicBezTo>
                <a:close/>
              </a:path>
              <a:path w="4040334" h="4040334" stroke="0" extrusionOk="0">
                <a:moveTo>
                  <a:pt x="0" y="2020167"/>
                </a:moveTo>
                <a:cubicBezTo>
                  <a:pt x="9333" y="834256"/>
                  <a:pt x="998986" y="76145"/>
                  <a:pt x="2020167" y="0"/>
                </a:cubicBezTo>
                <a:cubicBezTo>
                  <a:pt x="3080437" y="-20961"/>
                  <a:pt x="4081243" y="761019"/>
                  <a:pt x="4040334" y="2020167"/>
                </a:cubicBezTo>
                <a:cubicBezTo>
                  <a:pt x="4211510" y="3022731"/>
                  <a:pt x="3082108" y="4177336"/>
                  <a:pt x="2020167" y="4040334"/>
                </a:cubicBezTo>
                <a:cubicBezTo>
                  <a:pt x="884114" y="4107155"/>
                  <a:pt x="43417" y="3097686"/>
                  <a:pt x="0" y="2020167"/>
                </a:cubicBezTo>
                <a:close/>
              </a:path>
            </a:pathLst>
          </a:custGeom>
          <a:ln w="76200" cap="rnd">
            <a:solidFill>
              <a:srgbClr val="FFFFFF"/>
            </a:solidFill>
            <a:roun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8" name="AI" descr="AI" hidden="1">
            <a:extLst>
              <a:ext uri="{FF2B5EF4-FFF2-40B4-BE49-F238E27FC236}">
                <a16:creationId xmlns:a16="http://schemas.microsoft.com/office/drawing/2014/main" id="{273F9325-693E-299F-E893-EA01E97065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7176" y="2027372"/>
            <a:ext cx="1544088" cy="1652362"/>
          </a:xfrm>
          <a:prstGeom prst="rect">
            <a:avLst/>
          </a:prstGeom>
        </p:spPr>
      </p:pic>
      <p:pic>
        <p:nvPicPr>
          <p:cNvPr id="79" name="Cyber" descr="Cyber" hidden="1">
            <a:extLst>
              <a:ext uri="{FF2B5EF4-FFF2-40B4-BE49-F238E27FC236}">
                <a16:creationId xmlns:a16="http://schemas.microsoft.com/office/drawing/2014/main" id="{7792307E-CEB7-CDE1-37C6-63C874F1D9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6645" y="2194866"/>
            <a:ext cx="2961076" cy="1652364"/>
          </a:xfrm>
          <a:prstGeom prst="rect">
            <a:avLst/>
          </a:prstGeom>
        </p:spPr>
      </p:pic>
      <p:sp>
        <p:nvSpPr>
          <p:cNvPr id="80" name="Freeform: Shape 79" hidden="1">
            <a:extLst>
              <a:ext uri="{FF2B5EF4-FFF2-40B4-BE49-F238E27FC236}">
                <a16:creationId xmlns:a16="http://schemas.microsoft.com/office/drawing/2014/main" id="{E92543EB-6F1C-11F9-3E53-DCB726B0FD09}"/>
              </a:ext>
            </a:extLst>
          </p:cNvPr>
          <p:cNvSpPr/>
          <p:nvPr/>
        </p:nvSpPr>
        <p:spPr>
          <a:xfrm rot="207812">
            <a:off x="7594757" y="1843922"/>
            <a:ext cx="1237406" cy="2512747"/>
          </a:xfrm>
          <a:custGeom>
            <a:avLst/>
            <a:gdLst>
              <a:gd name="connsiteX0" fmla="*/ 851838 w 1842438"/>
              <a:gd name="connsiteY0" fmla="*/ 0 h 3251200"/>
              <a:gd name="connsiteX1" fmla="*/ 928038 w 1842438"/>
              <a:gd name="connsiteY1" fmla="*/ 50800 h 3251200"/>
              <a:gd name="connsiteX2" fmla="*/ 1093138 w 1842438"/>
              <a:gd name="connsiteY2" fmla="*/ 88900 h 3251200"/>
              <a:gd name="connsiteX3" fmla="*/ 1270938 w 1842438"/>
              <a:gd name="connsiteY3" fmla="*/ 152400 h 3251200"/>
              <a:gd name="connsiteX4" fmla="*/ 1042338 w 1842438"/>
              <a:gd name="connsiteY4" fmla="*/ 165100 h 3251200"/>
              <a:gd name="connsiteX5" fmla="*/ 864538 w 1842438"/>
              <a:gd name="connsiteY5" fmla="*/ 203200 h 3251200"/>
              <a:gd name="connsiteX6" fmla="*/ 623238 w 1842438"/>
              <a:gd name="connsiteY6" fmla="*/ 266700 h 3251200"/>
              <a:gd name="connsiteX7" fmla="*/ 724838 w 1842438"/>
              <a:gd name="connsiteY7" fmla="*/ 342900 h 3251200"/>
              <a:gd name="connsiteX8" fmla="*/ 1169338 w 1842438"/>
              <a:gd name="connsiteY8" fmla="*/ 482600 h 3251200"/>
              <a:gd name="connsiteX9" fmla="*/ 1347138 w 1842438"/>
              <a:gd name="connsiteY9" fmla="*/ 533400 h 3251200"/>
              <a:gd name="connsiteX10" fmla="*/ 1474138 w 1842438"/>
              <a:gd name="connsiteY10" fmla="*/ 558800 h 3251200"/>
              <a:gd name="connsiteX11" fmla="*/ 953438 w 1842438"/>
              <a:gd name="connsiteY11" fmla="*/ 584200 h 3251200"/>
              <a:gd name="connsiteX12" fmla="*/ 559738 w 1842438"/>
              <a:gd name="connsiteY12" fmla="*/ 711200 h 3251200"/>
              <a:gd name="connsiteX13" fmla="*/ 496238 w 1842438"/>
              <a:gd name="connsiteY13" fmla="*/ 762000 h 3251200"/>
              <a:gd name="connsiteX14" fmla="*/ 940738 w 1842438"/>
              <a:gd name="connsiteY14" fmla="*/ 889000 h 3251200"/>
              <a:gd name="connsiteX15" fmla="*/ 1563038 w 1842438"/>
              <a:gd name="connsiteY15" fmla="*/ 952500 h 3251200"/>
              <a:gd name="connsiteX16" fmla="*/ 902638 w 1842438"/>
              <a:gd name="connsiteY16" fmla="*/ 1206500 h 3251200"/>
              <a:gd name="connsiteX17" fmla="*/ 534338 w 1842438"/>
              <a:gd name="connsiteY17" fmla="*/ 1435100 h 3251200"/>
              <a:gd name="connsiteX18" fmla="*/ 420038 w 1842438"/>
              <a:gd name="connsiteY18" fmla="*/ 1498600 h 3251200"/>
              <a:gd name="connsiteX19" fmla="*/ 356538 w 1842438"/>
              <a:gd name="connsiteY19" fmla="*/ 1549400 h 3251200"/>
              <a:gd name="connsiteX20" fmla="*/ 940738 w 1842438"/>
              <a:gd name="connsiteY20" fmla="*/ 1460500 h 3251200"/>
              <a:gd name="connsiteX21" fmla="*/ 1486838 w 1842438"/>
              <a:gd name="connsiteY21" fmla="*/ 1397000 h 3251200"/>
              <a:gd name="connsiteX22" fmla="*/ 775638 w 1842438"/>
              <a:gd name="connsiteY22" fmla="*/ 1651000 h 3251200"/>
              <a:gd name="connsiteX23" fmla="*/ 39038 w 1842438"/>
              <a:gd name="connsiteY23" fmla="*/ 1841500 h 3251200"/>
              <a:gd name="connsiteX24" fmla="*/ 938 w 1842438"/>
              <a:gd name="connsiteY24" fmla="*/ 1866900 h 3251200"/>
              <a:gd name="connsiteX25" fmla="*/ 242238 w 1842438"/>
              <a:gd name="connsiteY25" fmla="*/ 1955800 h 3251200"/>
              <a:gd name="connsiteX26" fmla="*/ 648638 w 1842438"/>
              <a:gd name="connsiteY26" fmla="*/ 2019300 h 3251200"/>
              <a:gd name="connsiteX27" fmla="*/ 1461438 w 1842438"/>
              <a:gd name="connsiteY27" fmla="*/ 2082800 h 3251200"/>
              <a:gd name="connsiteX28" fmla="*/ 1842438 w 1842438"/>
              <a:gd name="connsiteY28" fmla="*/ 2133600 h 3251200"/>
              <a:gd name="connsiteX29" fmla="*/ 1105838 w 1842438"/>
              <a:gd name="connsiteY29" fmla="*/ 2197100 h 3251200"/>
              <a:gd name="connsiteX30" fmla="*/ 953438 w 1842438"/>
              <a:gd name="connsiteY30" fmla="*/ 2222500 h 3251200"/>
              <a:gd name="connsiteX31" fmla="*/ 699438 w 1842438"/>
              <a:gd name="connsiteY31" fmla="*/ 2286000 h 3251200"/>
              <a:gd name="connsiteX32" fmla="*/ 1169338 w 1842438"/>
              <a:gd name="connsiteY32" fmla="*/ 2400300 h 3251200"/>
              <a:gd name="connsiteX33" fmla="*/ 1372538 w 1842438"/>
              <a:gd name="connsiteY33" fmla="*/ 2425700 h 3251200"/>
              <a:gd name="connsiteX34" fmla="*/ 1258238 w 1842438"/>
              <a:gd name="connsiteY34" fmla="*/ 2438400 h 3251200"/>
              <a:gd name="connsiteX35" fmla="*/ 1105838 w 1842438"/>
              <a:gd name="connsiteY35" fmla="*/ 2476500 h 3251200"/>
              <a:gd name="connsiteX36" fmla="*/ 839138 w 1842438"/>
              <a:gd name="connsiteY36" fmla="*/ 2578100 h 3251200"/>
              <a:gd name="connsiteX37" fmla="*/ 1029638 w 1842438"/>
              <a:gd name="connsiteY37" fmla="*/ 2692400 h 3251200"/>
              <a:gd name="connsiteX38" fmla="*/ 1169338 w 1842438"/>
              <a:gd name="connsiteY38" fmla="*/ 2755900 h 3251200"/>
              <a:gd name="connsiteX39" fmla="*/ 1042338 w 1842438"/>
              <a:gd name="connsiteY39" fmla="*/ 2946400 h 3251200"/>
              <a:gd name="connsiteX40" fmla="*/ 1004238 w 1842438"/>
              <a:gd name="connsiteY40" fmla="*/ 3035300 h 3251200"/>
              <a:gd name="connsiteX41" fmla="*/ 1029638 w 1842438"/>
              <a:gd name="connsiteY41" fmla="*/ 3073400 h 3251200"/>
              <a:gd name="connsiteX42" fmla="*/ 1296338 w 1842438"/>
              <a:gd name="connsiteY42" fmla="*/ 3175000 h 3251200"/>
              <a:gd name="connsiteX43" fmla="*/ 1296338 w 1842438"/>
              <a:gd name="connsiteY43" fmla="*/ 3251200 h 3251200"/>
              <a:gd name="connsiteX0" fmla="*/ 813181 w 1803781"/>
              <a:gd name="connsiteY0" fmla="*/ 0 h 3251200"/>
              <a:gd name="connsiteX1" fmla="*/ 889381 w 1803781"/>
              <a:gd name="connsiteY1" fmla="*/ 50800 h 3251200"/>
              <a:gd name="connsiteX2" fmla="*/ 1054481 w 1803781"/>
              <a:gd name="connsiteY2" fmla="*/ 88900 h 3251200"/>
              <a:gd name="connsiteX3" fmla="*/ 1232281 w 1803781"/>
              <a:gd name="connsiteY3" fmla="*/ 152400 h 3251200"/>
              <a:gd name="connsiteX4" fmla="*/ 1003681 w 1803781"/>
              <a:gd name="connsiteY4" fmla="*/ 165100 h 3251200"/>
              <a:gd name="connsiteX5" fmla="*/ 825881 w 1803781"/>
              <a:gd name="connsiteY5" fmla="*/ 203200 h 3251200"/>
              <a:gd name="connsiteX6" fmla="*/ 584581 w 1803781"/>
              <a:gd name="connsiteY6" fmla="*/ 266700 h 3251200"/>
              <a:gd name="connsiteX7" fmla="*/ 686181 w 1803781"/>
              <a:gd name="connsiteY7" fmla="*/ 342900 h 3251200"/>
              <a:gd name="connsiteX8" fmla="*/ 1130681 w 1803781"/>
              <a:gd name="connsiteY8" fmla="*/ 482600 h 3251200"/>
              <a:gd name="connsiteX9" fmla="*/ 1308481 w 1803781"/>
              <a:gd name="connsiteY9" fmla="*/ 533400 h 3251200"/>
              <a:gd name="connsiteX10" fmla="*/ 1435481 w 1803781"/>
              <a:gd name="connsiteY10" fmla="*/ 558800 h 3251200"/>
              <a:gd name="connsiteX11" fmla="*/ 914781 w 1803781"/>
              <a:gd name="connsiteY11" fmla="*/ 584200 h 3251200"/>
              <a:gd name="connsiteX12" fmla="*/ 521081 w 1803781"/>
              <a:gd name="connsiteY12" fmla="*/ 711200 h 3251200"/>
              <a:gd name="connsiteX13" fmla="*/ 457581 w 1803781"/>
              <a:gd name="connsiteY13" fmla="*/ 762000 h 3251200"/>
              <a:gd name="connsiteX14" fmla="*/ 902081 w 1803781"/>
              <a:gd name="connsiteY14" fmla="*/ 889000 h 3251200"/>
              <a:gd name="connsiteX15" fmla="*/ 1524381 w 1803781"/>
              <a:gd name="connsiteY15" fmla="*/ 952500 h 3251200"/>
              <a:gd name="connsiteX16" fmla="*/ 863981 w 1803781"/>
              <a:gd name="connsiteY16" fmla="*/ 1206500 h 3251200"/>
              <a:gd name="connsiteX17" fmla="*/ 495681 w 1803781"/>
              <a:gd name="connsiteY17" fmla="*/ 1435100 h 3251200"/>
              <a:gd name="connsiteX18" fmla="*/ 381381 w 1803781"/>
              <a:gd name="connsiteY18" fmla="*/ 1498600 h 3251200"/>
              <a:gd name="connsiteX19" fmla="*/ 317881 w 1803781"/>
              <a:gd name="connsiteY19" fmla="*/ 1549400 h 3251200"/>
              <a:gd name="connsiteX20" fmla="*/ 902081 w 1803781"/>
              <a:gd name="connsiteY20" fmla="*/ 1460500 h 3251200"/>
              <a:gd name="connsiteX21" fmla="*/ 1448181 w 1803781"/>
              <a:gd name="connsiteY21" fmla="*/ 1397000 h 3251200"/>
              <a:gd name="connsiteX22" fmla="*/ 736981 w 1803781"/>
              <a:gd name="connsiteY22" fmla="*/ 1651000 h 3251200"/>
              <a:gd name="connsiteX23" fmla="*/ 381 w 1803781"/>
              <a:gd name="connsiteY23" fmla="*/ 1841500 h 3251200"/>
              <a:gd name="connsiteX24" fmla="*/ 303497 w 1803781"/>
              <a:gd name="connsiteY24" fmla="*/ 1752600 h 3251200"/>
              <a:gd name="connsiteX25" fmla="*/ 203581 w 1803781"/>
              <a:gd name="connsiteY25" fmla="*/ 1955800 h 3251200"/>
              <a:gd name="connsiteX26" fmla="*/ 609981 w 1803781"/>
              <a:gd name="connsiteY26" fmla="*/ 2019300 h 3251200"/>
              <a:gd name="connsiteX27" fmla="*/ 1422781 w 1803781"/>
              <a:gd name="connsiteY27" fmla="*/ 2082800 h 3251200"/>
              <a:gd name="connsiteX28" fmla="*/ 1803781 w 1803781"/>
              <a:gd name="connsiteY28" fmla="*/ 2133600 h 3251200"/>
              <a:gd name="connsiteX29" fmla="*/ 1067181 w 1803781"/>
              <a:gd name="connsiteY29" fmla="*/ 2197100 h 3251200"/>
              <a:gd name="connsiteX30" fmla="*/ 914781 w 1803781"/>
              <a:gd name="connsiteY30" fmla="*/ 2222500 h 3251200"/>
              <a:gd name="connsiteX31" fmla="*/ 660781 w 1803781"/>
              <a:gd name="connsiteY31" fmla="*/ 2286000 h 3251200"/>
              <a:gd name="connsiteX32" fmla="*/ 1130681 w 1803781"/>
              <a:gd name="connsiteY32" fmla="*/ 2400300 h 3251200"/>
              <a:gd name="connsiteX33" fmla="*/ 1333881 w 1803781"/>
              <a:gd name="connsiteY33" fmla="*/ 2425700 h 3251200"/>
              <a:gd name="connsiteX34" fmla="*/ 1219581 w 1803781"/>
              <a:gd name="connsiteY34" fmla="*/ 2438400 h 3251200"/>
              <a:gd name="connsiteX35" fmla="*/ 1067181 w 1803781"/>
              <a:gd name="connsiteY35" fmla="*/ 2476500 h 3251200"/>
              <a:gd name="connsiteX36" fmla="*/ 800481 w 1803781"/>
              <a:gd name="connsiteY36" fmla="*/ 2578100 h 3251200"/>
              <a:gd name="connsiteX37" fmla="*/ 990981 w 1803781"/>
              <a:gd name="connsiteY37" fmla="*/ 2692400 h 3251200"/>
              <a:gd name="connsiteX38" fmla="*/ 1130681 w 1803781"/>
              <a:gd name="connsiteY38" fmla="*/ 2755900 h 3251200"/>
              <a:gd name="connsiteX39" fmla="*/ 1003681 w 1803781"/>
              <a:gd name="connsiteY39" fmla="*/ 2946400 h 3251200"/>
              <a:gd name="connsiteX40" fmla="*/ 965581 w 1803781"/>
              <a:gd name="connsiteY40" fmla="*/ 3035300 h 3251200"/>
              <a:gd name="connsiteX41" fmla="*/ 990981 w 1803781"/>
              <a:gd name="connsiteY41" fmla="*/ 3073400 h 3251200"/>
              <a:gd name="connsiteX42" fmla="*/ 1257681 w 1803781"/>
              <a:gd name="connsiteY42" fmla="*/ 3175000 h 3251200"/>
              <a:gd name="connsiteX43" fmla="*/ 1257681 w 1803781"/>
              <a:gd name="connsiteY43" fmla="*/ 3251200 h 3251200"/>
              <a:gd name="connsiteX0" fmla="*/ 621721 w 1612321"/>
              <a:gd name="connsiteY0" fmla="*/ 0 h 3251200"/>
              <a:gd name="connsiteX1" fmla="*/ 697921 w 1612321"/>
              <a:gd name="connsiteY1" fmla="*/ 50800 h 3251200"/>
              <a:gd name="connsiteX2" fmla="*/ 863021 w 1612321"/>
              <a:gd name="connsiteY2" fmla="*/ 88900 h 3251200"/>
              <a:gd name="connsiteX3" fmla="*/ 1040821 w 1612321"/>
              <a:gd name="connsiteY3" fmla="*/ 152400 h 3251200"/>
              <a:gd name="connsiteX4" fmla="*/ 812221 w 1612321"/>
              <a:gd name="connsiteY4" fmla="*/ 165100 h 3251200"/>
              <a:gd name="connsiteX5" fmla="*/ 634421 w 1612321"/>
              <a:gd name="connsiteY5" fmla="*/ 203200 h 3251200"/>
              <a:gd name="connsiteX6" fmla="*/ 393121 w 1612321"/>
              <a:gd name="connsiteY6" fmla="*/ 266700 h 3251200"/>
              <a:gd name="connsiteX7" fmla="*/ 494721 w 1612321"/>
              <a:gd name="connsiteY7" fmla="*/ 342900 h 3251200"/>
              <a:gd name="connsiteX8" fmla="*/ 939221 w 1612321"/>
              <a:gd name="connsiteY8" fmla="*/ 482600 h 3251200"/>
              <a:gd name="connsiteX9" fmla="*/ 1117021 w 1612321"/>
              <a:gd name="connsiteY9" fmla="*/ 533400 h 3251200"/>
              <a:gd name="connsiteX10" fmla="*/ 1244021 w 1612321"/>
              <a:gd name="connsiteY10" fmla="*/ 558800 h 3251200"/>
              <a:gd name="connsiteX11" fmla="*/ 723321 w 1612321"/>
              <a:gd name="connsiteY11" fmla="*/ 584200 h 3251200"/>
              <a:gd name="connsiteX12" fmla="*/ 329621 w 1612321"/>
              <a:gd name="connsiteY12" fmla="*/ 711200 h 3251200"/>
              <a:gd name="connsiteX13" fmla="*/ 266121 w 1612321"/>
              <a:gd name="connsiteY13" fmla="*/ 762000 h 3251200"/>
              <a:gd name="connsiteX14" fmla="*/ 710621 w 1612321"/>
              <a:gd name="connsiteY14" fmla="*/ 889000 h 3251200"/>
              <a:gd name="connsiteX15" fmla="*/ 1332921 w 1612321"/>
              <a:gd name="connsiteY15" fmla="*/ 952500 h 3251200"/>
              <a:gd name="connsiteX16" fmla="*/ 672521 w 1612321"/>
              <a:gd name="connsiteY16" fmla="*/ 1206500 h 3251200"/>
              <a:gd name="connsiteX17" fmla="*/ 304221 w 1612321"/>
              <a:gd name="connsiteY17" fmla="*/ 1435100 h 3251200"/>
              <a:gd name="connsiteX18" fmla="*/ 189921 w 1612321"/>
              <a:gd name="connsiteY18" fmla="*/ 1498600 h 3251200"/>
              <a:gd name="connsiteX19" fmla="*/ 126421 w 1612321"/>
              <a:gd name="connsiteY19" fmla="*/ 1549400 h 3251200"/>
              <a:gd name="connsiteX20" fmla="*/ 710621 w 1612321"/>
              <a:gd name="connsiteY20" fmla="*/ 1460500 h 3251200"/>
              <a:gd name="connsiteX21" fmla="*/ 1256721 w 1612321"/>
              <a:gd name="connsiteY21" fmla="*/ 1397000 h 3251200"/>
              <a:gd name="connsiteX22" fmla="*/ 545521 w 1612321"/>
              <a:gd name="connsiteY22" fmla="*/ 1651000 h 3251200"/>
              <a:gd name="connsiteX23" fmla="*/ 166386 w 1612321"/>
              <a:gd name="connsiteY23" fmla="*/ 1739900 h 3251200"/>
              <a:gd name="connsiteX24" fmla="*/ 112037 w 1612321"/>
              <a:gd name="connsiteY24" fmla="*/ 1752600 h 3251200"/>
              <a:gd name="connsiteX25" fmla="*/ 12121 w 1612321"/>
              <a:gd name="connsiteY25" fmla="*/ 1955800 h 3251200"/>
              <a:gd name="connsiteX26" fmla="*/ 418521 w 1612321"/>
              <a:gd name="connsiteY26" fmla="*/ 2019300 h 3251200"/>
              <a:gd name="connsiteX27" fmla="*/ 1231321 w 1612321"/>
              <a:gd name="connsiteY27" fmla="*/ 2082800 h 3251200"/>
              <a:gd name="connsiteX28" fmla="*/ 1612321 w 1612321"/>
              <a:gd name="connsiteY28" fmla="*/ 2133600 h 3251200"/>
              <a:gd name="connsiteX29" fmla="*/ 875721 w 1612321"/>
              <a:gd name="connsiteY29" fmla="*/ 2197100 h 3251200"/>
              <a:gd name="connsiteX30" fmla="*/ 723321 w 1612321"/>
              <a:gd name="connsiteY30" fmla="*/ 2222500 h 3251200"/>
              <a:gd name="connsiteX31" fmla="*/ 469321 w 1612321"/>
              <a:gd name="connsiteY31" fmla="*/ 2286000 h 3251200"/>
              <a:gd name="connsiteX32" fmla="*/ 939221 w 1612321"/>
              <a:gd name="connsiteY32" fmla="*/ 2400300 h 3251200"/>
              <a:gd name="connsiteX33" fmla="*/ 1142421 w 1612321"/>
              <a:gd name="connsiteY33" fmla="*/ 2425700 h 3251200"/>
              <a:gd name="connsiteX34" fmla="*/ 1028121 w 1612321"/>
              <a:gd name="connsiteY34" fmla="*/ 2438400 h 3251200"/>
              <a:gd name="connsiteX35" fmla="*/ 875721 w 1612321"/>
              <a:gd name="connsiteY35" fmla="*/ 2476500 h 3251200"/>
              <a:gd name="connsiteX36" fmla="*/ 609021 w 1612321"/>
              <a:gd name="connsiteY36" fmla="*/ 2578100 h 3251200"/>
              <a:gd name="connsiteX37" fmla="*/ 799521 w 1612321"/>
              <a:gd name="connsiteY37" fmla="*/ 2692400 h 3251200"/>
              <a:gd name="connsiteX38" fmla="*/ 939221 w 1612321"/>
              <a:gd name="connsiteY38" fmla="*/ 2755900 h 3251200"/>
              <a:gd name="connsiteX39" fmla="*/ 812221 w 1612321"/>
              <a:gd name="connsiteY39" fmla="*/ 2946400 h 3251200"/>
              <a:gd name="connsiteX40" fmla="*/ 774121 w 1612321"/>
              <a:gd name="connsiteY40" fmla="*/ 3035300 h 3251200"/>
              <a:gd name="connsiteX41" fmla="*/ 799521 w 1612321"/>
              <a:gd name="connsiteY41" fmla="*/ 3073400 h 3251200"/>
              <a:gd name="connsiteX42" fmla="*/ 1066221 w 1612321"/>
              <a:gd name="connsiteY42" fmla="*/ 3175000 h 3251200"/>
              <a:gd name="connsiteX43" fmla="*/ 1066221 w 1612321"/>
              <a:gd name="connsiteY43" fmla="*/ 3251200 h 3251200"/>
              <a:gd name="connsiteX0" fmla="*/ 618998 w 1609598"/>
              <a:gd name="connsiteY0" fmla="*/ 0 h 3251200"/>
              <a:gd name="connsiteX1" fmla="*/ 695198 w 1609598"/>
              <a:gd name="connsiteY1" fmla="*/ 50800 h 3251200"/>
              <a:gd name="connsiteX2" fmla="*/ 860298 w 1609598"/>
              <a:gd name="connsiteY2" fmla="*/ 88900 h 3251200"/>
              <a:gd name="connsiteX3" fmla="*/ 1038098 w 1609598"/>
              <a:gd name="connsiteY3" fmla="*/ 152400 h 3251200"/>
              <a:gd name="connsiteX4" fmla="*/ 809498 w 1609598"/>
              <a:gd name="connsiteY4" fmla="*/ 165100 h 3251200"/>
              <a:gd name="connsiteX5" fmla="*/ 631698 w 1609598"/>
              <a:gd name="connsiteY5" fmla="*/ 203200 h 3251200"/>
              <a:gd name="connsiteX6" fmla="*/ 390398 w 1609598"/>
              <a:gd name="connsiteY6" fmla="*/ 266700 h 3251200"/>
              <a:gd name="connsiteX7" fmla="*/ 491998 w 1609598"/>
              <a:gd name="connsiteY7" fmla="*/ 342900 h 3251200"/>
              <a:gd name="connsiteX8" fmla="*/ 936498 w 1609598"/>
              <a:gd name="connsiteY8" fmla="*/ 482600 h 3251200"/>
              <a:gd name="connsiteX9" fmla="*/ 1114298 w 1609598"/>
              <a:gd name="connsiteY9" fmla="*/ 533400 h 3251200"/>
              <a:gd name="connsiteX10" fmla="*/ 1241298 w 1609598"/>
              <a:gd name="connsiteY10" fmla="*/ 558800 h 3251200"/>
              <a:gd name="connsiteX11" fmla="*/ 720598 w 1609598"/>
              <a:gd name="connsiteY11" fmla="*/ 584200 h 3251200"/>
              <a:gd name="connsiteX12" fmla="*/ 326898 w 1609598"/>
              <a:gd name="connsiteY12" fmla="*/ 711200 h 3251200"/>
              <a:gd name="connsiteX13" fmla="*/ 263398 w 1609598"/>
              <a:gd name="connsiteY13" fmla="*/ 762000 h 3251200"/>
              <a:gd name="connsiteX14" fmla="*/ 707898 w 1609598"/>
              <a:gd name="connsiteY14" fmla="*/ 889000 h 3251200"/>
              <a:gd name="connsiteX15" fmla="*/ 1330198 w 1609598"/>
              <a:gd name="connsiteY15" fmla="*/ 952500 h 3251200"/>
              <a:gd name="connsiteX16" fmla="*/ 669798 w 1609598"/>
              <a:gd name="connsiteY16" fmla="*/ 1206500 h 3251200"/>
              <a:gd name="connsiteX17" fmla="*/ 301498 w 1609598"/>
              <a:gd name="connsiteY17" fmla="*/ 1435100 h 3251200"/>
              <a:gd name="connsiteX18" fmla="*/ 187198 w 1609598"/>
              <a:gd name="connsiteY18" fmla="*/ 1498600 h 3251200"/>
              <a:gd name="connsiteX19" fmla="*/ 123698 w 1609598"/>
              <a:gd name="connsiteY19" fmla="*/ 1549400 h 3251200"/>
              <a:gd name="connsiteX20" fmla="*/ 707898 w 1609598"/>
              <a:gd name="connsiteY20" fmla="*/ 1460500 h 3251200"/>
              <a:gd name="connsiteX21" fmla="*/ 1253998 w 1609598"/>
              <a:gd name="connsiteY21" fmla="*/ 1397000 h 3251200"/>
              <a:gd name="connsiteX22" fmla="*/ 542798 w 1609598"/>
              <a:gd name="connsiteY22" fmla="*/ 1651000 h 3251200"/>
              <a:gd name="connsiteX23" fmla="*/ 163663 w 1609598"/>
              <a:gd name="connsiteY23" fmla="*/ 1739900 h 3251200"/>
              <a:gd name="connsiteX24" fmla="*/ 9398 w 1609598"/>
              <a:gd name="connsiteY24" fmla="*/ 1955800 h 3251200"/>
              <a:gd name="connsiteX25" fmla="*/ 415798 w 1609598"/>
              <a:gd name="connsiteY25" fmla="*/ 2019300 h 3251200"/>
              <a:gd name="connsiteX26" fmla="*/ 1228598 w 1609598"/>
              <a:gd name="connsiteY26" fmla="*/ 2082800 h 3251200"/>
              <a:gd name="connsiteX27" fmla="*/ 1609598 w 1609598"/>
              <a:gd name="connsiteY27" fmla="*/ 2133600 h 3251200"/>
              <a:gd name="connsiteX28" fmla="*/ 872998 w 1609598"/>
              <a:gd name="connsiteY28" fmla="*/ 2197100 h 3251200"/>
              <a:gd name="connsiteX29" fmla="*/ 720598 w 1609598"/>
              <a:gd name="connsiteY29" fmla="*/ 2222500 h 3251200"/>
              <a:gd name="connsiteX30" fmla="*/ 466598 w 1609598"/>
              <a:gd name="connsiteY30" fmla="*/ 2286000 h 3251200"/>
              <a:gd name="connsiteX31" fmla="*/ 936498 w 1609598"/>
              <a:gd name="connsiteY31" fmla="*/ 2400300 h 3251200"/>
              <a:gd name="connsiteX32" fmla="*/ 1139698 w 1609598"/>
              <a:gd name="connsiteY32" fmla="*/ 2425700 h 3251200"/>
              <a:gd name="connsiteX33" fmla="*/ 1025398 w 1609598"/>
              <a:gd name="connsiteY33" fmla="*/ 2438400 h 3251200"/>
              <a:gd name="connsiteX34" fmla="*/ 872998 w 1609598"/>
              <a:gd name="connsiteY34" fmla="*/ 2476500 h 3251200"/>
              <a:gd name="connsiteX35" fmla="*/ 606298 w 1609598"/>
              <a:gd name="connsiteY35" fmla="*/ 2578100 h 3251200"/>
              <a:gd name="connsiteX36" fmla="*/ 796798 w 1609598"/>
              <a:gd name="connsiteY36" fmla="*/ 2692400 h 3251200"/>
              <a:gd name="connsiteX37" fmla="*/ 936498 w 1609598"/>
              <a:gd name="connsiteY37" fmla="*/ 2755900 h 3251200"/>
              <a:gd name="connsiteX38" fmla="*/ 809498 w 1609598"/>
              <a:gd name="connsiteY38" fmla="*/ 2946400 h 3251200"/>
              <a:gd name="connsiteX39" fmla="*/ 771398 w 1609598"/>
              <a:gd name="connsiteY39" fmla="*/ 3035300 h 3251200"/>
              <a:gd name="connsiteX40" fmla="*/ 796798 w 1609598"/>
              <a:gd name="connsiteY40" fmla="*/ 3073400 h 3251200"/>
              <a:gd name="connsiteX41" fmla="*/ 1063498 w 1609598"/>
              <a:gd name="connsiteY41" fmla="*/ 3175000 h 3251200"/>
              <a:gd name="connsiteX42" fmla="*/ 1063498 w 1609598"/>
              <a:gd name="connsiteY42" fmla="*/ 3251200 h 3251200"/>
              <a:gd name="connsiteX0" fmla="*/ 610695 w 1601295"/>
              <a:gd name="connsiteY0" fmla="*/ 0 h 3251200"/>
              <a:gd name="connsiteX1" fmla="*/ 686895 w 1601295"/>
              <a:gd name="connsiteY1" fmla="*/ 50800 h 3251200"/>
              <a:gd name="connsiteX2" fmla="*/ 851995 w 1601295"/>
              <a:gd name="connsiteY2" fmla="*/ 88900 h 3251200"/>
              <a:gd name="connsiteX3" fmla="*/ 1029795 w 1601295"/>
              <a:gd name="connsiteY3" fmla="*/ 152400 h 3251200"/>
              <a:gd name="connsiteX4" fmla="*/ 801195 w 1601295"/>
              <a:gd name="connsiteY4" fmla="*/ 165100 h 3251200"/>
              <a:gd name="connsiteX5" fmla="*/ 623395 w 1601295"/>
              <a:gd name="connsiteY5" fmla="*/ 203200 h 3251200"/>
              <a:gd name="connsiteX6" fmla="*/ 382095 w 1601295"/>
              <a:gd name="connsiteY6" fmla="*/ 266700 h 3251200"/>
              <a:gd name="connsiteX7" fmla="*/ 483695 w 1601295"/>
              <a:gd name="connsiteY7" fmla="*/ 342900 h 3251200"/>
              <a:gd name="connsiteX8" fmla="*/ 928195 w 1601295"/>
              <a:gd name="connsiteY8" fmla="*/ 482600 h 3251200"/>
              <a:gd name="connsiteX9" fmla="*/ 1105995 w 1601295"/>
              <a:gd name="connsiteY9" fmla="*/ 533400 h 3251200"/>
              <a:gd name="connsiteX10" fmla="*/ 1232995 w 1601295"/>
              <a:gd name="connsiteY10" fmla="*/ 558800 h 3251200"/>
              <a:gd name="connsiteX11" fmla="*/ 712295 w 1601295"/>
              <a:gd name="connsiteY11" fmla="*/ 584200 h 3251200"/>
              <a:gd name="connsiteX12" fmla="*/ 318595 w 1601295"/>
              <a:gd name="connsiteY12" fmla="*/ 711200 h 3251200"/>
              <a:gd name="connsiteX13" fmla="*/ 255095 w 1601295"/>
              <a:gd name="connsiteY13" fmla="*/ 762000 h 3251200"/>
              <a:gd name="connsiteX14" fmla="*/ 699595 w 1601295"/>
              <a:gd name="connsiteY14" fmla="*/ 889000 h 3251200"/>
              <a:gd name="connsiteX15" fmla="*/ 1321895 w 1601295"/>
              <a:gd name="connsiteY15" fmla="*/ 952500 h 3251200"/>
              <a:gd name="connsiteX16" fmla="*/ 661495 w 1601295"/>
              <a:gd name="connsiteY16" fmla="*/ 1206500 h 3251200"/>
              <a:gd name="connsiteX17" fmla="*/ 293195 w 1601295"/>
              <a:gd name="connsiteY17" fmla="*/ 1435100 h 3251200"/>
              <a:gd name="connsiteX18" fmla="*/ 178895 w 1601295"/>
              <a:gd name="connsiteY18" fmla="*/ 1498600 h 3251200"/>
              <a:gd name="connsiteX19" fmla="*/ 115395 w 1601295"/>
              <a:gd name="connsiteY19" fmla="*/ 1549400 h 3251200"/>
              <a:gd name="connsiteX20" fmla="*/ 699595 w 1601295"/>
              <a:gd name="connsiteY20" fmla="*/ 1460500 h 3251200"/>
              <a:gd name="connsiteX21" fmla="*/ 1245695 w 1601295"/>
              <a:gd name="connsiteY21" fmla="*/ 1397000 h 3251200"/>
              <a:gd name="connsiteX22" fmla="*/ 534495 w 1601295"/>
              <a:gd name="connsiteY22" fmla="*/ 1651000 h 3251200"/>
              <a:gd name="connsiteX23" fmla="*/ 1095 w 1601295"/>
              <a:gd name="connsiteY23" fmla="*/ 1955800 h 3251200"/>
              <a:gd name="connsiteX24" fmla="*/ 407495 w 1601295"/>
              <a:gd name="connsiteY24" fmla="*/ 2019300 h 3251200"/>
              <a:gd name="connsiteX25" fmla="*/ 1220295 w 1601295"/>
              <a:gd name="connsiteY25" fmla="*/ 2082800 h 3251200"/>
              <a:gd name="connsiteX26" fmla="*/ 1601295 w 1601295"/>
              <a:gd name="connsiteY26" fmla="*/ 2133600 h 3251200"/>
              <a:gd name="connsiteX27" fmla="*/ 864695 w 1601295"/>
              <a:gd name="connsiteY27" fmla="*/ 2197100 h 3251200"/>
              <a:gd name="connsiteX28" fmla="*/ 712295 w 1601295"/>
              <a:gd name="connsiteY28" fmla="*/ 2222500 h 3251200"/>
              <a:gd name="connsiteX29" fmla="*/ 458295 w 1601295"/>
              <a:gd name="connsiteY29" fmla="*/ 2286000 h 3251200"/>
              <a:gd name="connsiteX30" fmla="*/ 928195 w 1601295"/>
              <a:gd name="connsiteY30" fmla="*/ 2400300 h 3251200"/>
              <a:gd name="connsiteX31" fmla="*/ 1131395 w 1601295"/>
              <a:gd name="connsiteY31" fmla="*/ 2425700 h 3251200"/>
              <a:gd name="connsiteX32" fmla="*/ 1017095 w 1601295"/>
              <a:gd name="connsiteY32" fmla="*/ 2438400 h 3251200"/>
              <a:gd name="connsiteX33" fmla="*/ 864695 w 1601295"/>
              <a:gd name="connsiteY33" fmla="*/ 2476500 h 3251200"/>
              <a:gd name="connsiteX34" fmla="*/ 597995 w 1601295"/>
              <a:gd name="connsiteY34" fmla="*/ 2578100 h 3251200"/>
              <a:gd name="connsiteX35" fmla="*/ 788495 w 1601295"/>
              <a:gd name="connsiteY35" fmla="*/ 2692400 h 3251200"/>
              <a:gd name="connsiteX36" fmla="*/ 928195 w 1601295"/>
              <a:gd name="connsiteY36" fmla="*/ 2755900 h 3251200"/>
              <a:gd name="connsiteX37" fmla="*/ 801195 w 1601295"/>
              <a:gd name="connsiteY37" fmla="*/ 2946400 h 3251200"/>
              <a:gd name="connsiteX38" fmla="*/ 763095 w 1601295"/>
              <a:gd name="connsiteY38" fmla="*/ 3035300 h 3251200"/>
              <a:gd name="connsiteX39" fmla="*/ 788495 w 1601295"/>
              <a:gd name="connsiteY39" fmla="*/ 3073400 h 3251200"/>
              <a:gd name="connsiteX40" fmla="*/ 1055195 w 1601295"/>
              <a:gd name="connsiteY40" fmla="*/ 3175000 h 3251200"/>
              <a:gd name="connsiteX41" fmla="*/ 1055195 w 1601295"/>
              <a:gd name="connsiteY41" fmla="*/ 3251200 h 32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01295" h="3251200">
                <a:moveTo>
                  <a:pt x="610695" y="0"/>
                </a:moveTo>
                <a:cubicBezTo>
                  <a:pt x="636095" y="16933"/>
                  <a:pt x="658250" y="40247"/>
                  <a:pt x="686895" y="50800"/>
                </a:cubicBezTo>
                <a:cubicBezTo>
                  <a:pt x="739892" y="70325"/>
                  <a:pt x="797505" y="74039"/>
                  <a:pt x="851995" y="88900"/>
                </a:cubicBezTo>
                <a:cubicBezTo>
                  <a:pt x="923195" y="108318"/>
                  <a:pt x="965749" y="126781"/>
                  <a:pt x="1029795" y="152400"/>
                </a:cubicBezTo>
                <a:cubicBezTo>
                  <a:pt x="953595" y="156633"/>
                  <a:pt x="877107" y="157247"/>
                  <a:pt x="801195" y="165100"/>
                </a:cubicBezTo>
                <a:cubicBezTo>
                  <a:pt x="506027" y="195635"/>
                  <a:pt x="746644" y="174758"/>
                  <a:pt x="623395" y="203200"/>
                </a:cubicBezTo>
                <a:cubicBezTo>
                  <a:pt x="407100" y="253114"/>
                  <a:pt x="583785" y="199470"/>
                  <a:pt x="382095" y="266700"/>
                </a:cubicBezTo>
                <a:cubicBezTo>
                  <a:pt x="415962" y="292100"/>
                  <a:pt x="445831" y="323968"/>
                  <a:pt x="483695" y="342900"/>
                </a:cubicBezTo>
                <a:cubicBezTo>
                  <a:pt x="675323" y="438714"/>
                  <a:pt x="728450" y="431053"/>
                  <a:pt x="928195" y="482600"/>
                </a:cubicBezTo>
                <a:cubicBezTo>
                  <a:pt x="987878" y="498002"/>
                  <a:pt x="1046197" y="518451"/>
                  <a:pt x="1105995" y="533400"/>
                </a:cubicBezTo>
                <a:cubicBezTo>
                  <a:pt x="1147878" y="543871"/>
                  <a:pt x="1232995" y="558800"/>
                  <a:pt x="1232995" y="558800"/>
                </a:cubicBezTo>
                <a:cubicBezTo>
                  <a:pt x="1059428" y="567267"/>
                  <a:pt x="884897" y="564063"/>
                  <a:pt x="712295" y="584200"/>
                </a:cubicBezTo>
                <a:cubicBezTo>
                  <a:pt x="616914" y="595328"/>
                  <a:pt x="416001" y="659632"/>
                  <a:pt x="318595" y="711200"/>
                </a:cubicBezTo>
                <a:cubicBezTo>
                  <a:pt x="294639" y="723883"/>
                  <a:pt x="276262" y="745067"/>
                  <a:pt x="255095" y="762000"/>
                </a:cubicBezTo>
                <a:cubicBezTo>
                  <a:pt x="313602" y="937522"/>
                  <a:pt x="261960" y="819232"/>
                  <a:pt x="699595" y="889000"/>
                </a:cubicBezTo>
                <a:cubicBezTo>
                  <a:pt x="944845" y="928098"/>
                  <a:pt x="1098249" y="936525"/>
                  <a:pt x="1321895" y="952500"/>
                </a:cubicBezTo>
                <a:cubicBezTo>
                  <a:pt x="993043" y="1034713"/>
                  <a:pt x="1026416" y="1009084"/>
                  <a:pt x="661495" y="1206500"/>
                </a:cubicBezTo>
                <a:cubicBezTo>
                  <a:pt x="534408" y="1275252"/>
                  <a:pt x="416808" y="1360281"/>
                  <a:pt x="293195" y="1435100"/>
                </a:cubicBezTo>
                <a:cubicBezTo>
                  <a:pt x="255908" y="1457668"/>
                  <a:pt x="215558" y="1475031"/>
                  <a:pt x="178895" y="1498600"/>
                </a:cubicBezTo>
                <a:cubicBezTo>
                  <a:pt x="156094" y="1513258"/>
                  <a:pt x="88361" y="1551378"/>
                  <a:pt x="115395" y="1549400"/>
                </a:cubicBezTo>
                <a:cubicBezTo>
                  <a:pt x="311845" y="1535026"/>
                  <a:pt x="504386" y="1486820"/>
                  <a:pt x="699595" y="1460500"/>
                </a:cubicBezTo>
                <a:cubicBezTo>
                  <a:pt x="881211" y="1436012"/>
                  <a:pt x="1063662" y="1418167"/>
                  <a:pt x="1245695" y="1397000"/>
                </a:cubicBezTo>
                <a:cubicBezTo>
                  <a:pt x="1606033" y="1448477"/>
                  <a:pt x="741928" y="1557867"/>
                  <a:pt x="534495" y="1651000"/>
                </a:cubicBezTo>
                <a:cubicBezTo>
                  <a:pt x="327062" y="1744133"/>
                  <a:pt x="22262" y="1894417"/>
                  <a:pt x="1095" y="1955800"/>
                </a:cubicBezTo>
                <a:cubicBezTo>
                  <a:pt x="-20072" y="2017183"/>
                  <a:pt x="271123" y="2005095"/>
                  <a:pt x="407495" y="2019300"/>
                </a:cubicBezTo>
                <a:cubicBezTo>
                  <a:pt x="677791" y="2047456"/>
                  <a:pt x="949773" y="2056899"/>
                  <a:pt x="1220295" y="2082800"/>
                </a:cubicBezTo>
                <a:cubicBezTo>
                  <a:pt x="1347836" y="2095011"/>
                  <a:pt x="1474295" y="2116667"/>
                  <a:pt x="1601295" y="2133600"/>
                </a:cubicBezTo>
                <a:cubicBezTo>
                  <a:pt x="1300748" y="2155591"/>
                  <a:pt x="1131674" y="2160275"/>
                  <a:pt x="864695" y="2197100"/>
                </a:cubicBezTo>
                <a:cubicBezTo>
                  <a:pt x="813677" y="2204137"/>
                  <a:pt x="762728" y="2212066"/>
                  <a:pt x="712295" y="2222500"/>
                </a:cubicBezTo>
                <a:cubicBezTo>
                  <a:pt x="534782" y="2259227"/>
                  <a:pt x="557223" y="2253024"/>
                  <a:pt x="458295" y="2286000"/>
                </a:cubicBezTo>
                <a:cubicBezTo>
                  <a:pt x="614928" y="2324100"/>
                  <a:pt x="770358" y="2367541"/>
                  <a:pt x="928195" y="2400300"/>
                </a:cubicBezTo>
                <a:cubicBezTo>
                  <a:pt x="995031" y="2414172"/>
                  <a:pt x="1068654" y="2398811"/>
                  <a:pt x="1131395" y="2425700"/>
                </a:cubicBezTo>
                <a:cubicBezTo>
                  <a:pt x="1166630" y="2440801"/>
                  <a:pt x="1055195" y="2434167"/>
                  <a:pt x="1017095" y="2438400"/>
                </a:cubicBezTo>
                <a:cubicBezTo>
                  <a:pt x="966295" y="2451100"/>
                  <a:pt x="914743" y="2461101"/>
                  <a:pt x="864695" y="2476500"/>
                </a:cubicBezTo>
                <a:cubicBezTo>
                  <a:pt x="741690" y="2514348"/>
                  <a:pt x="701114" y="2533906"/>
                  <a:pt x="597995" y="2578100"/>
                </a:cubicBezTo>
                <a:cubicBezTo>
                  <a:pt x="650952" y="2684014"/>
                  <a:pt x="602025" y="2614704"/>
                  <a:pt x="788495" y="2692400"/>
                </a:cubicBezTo>
                <a:cubicBezTo>
                  <a:pt x="835712" y="2712074"/>
                  <a:pt x="881628" y="2734733"/>
                  <a:pt x="928195" y="2755900"/>
                </a:cubicBezTo>
                <a:cubicBezTo>
                  <a:pt x="1024422" y="2852127"/>
                  <a:pt x="957940" y="2760265"/>
                  <a:pt x="801195" y="2946400"/>
                </a:cubicBezTo>
                <a:cubicBezTo>
                  <a:pt x="780428" y="2971061"/>
                  <a:pt x="775795" y="3005667"/>
                  <a:pt x="763095" y="3035300"/>
                </a:cubicBezTo>
                <a:cubicBezTo>
                  <a:pt x="771562" y="3048000"/>
                  <a:pt x="775496" y="3065400"/>
                  <a:pt x="788495" y="3073400"/>
                </a:cubicBezTo>
                <a:cubicBezTo>
                  <a:pt x="876668" y="3127660"/>
                  <a:pt x="958488" y="3145988"/>
                  <a:pt x="1055195" y="3175000"/>
                </a:cubicBezTo>
                <a:cubicBezTo>
                  <a:pt x="1089062" y="3225800"/>
                  <a:pt x="1089062" y="3200400"/>
                  <a:pt x="1055195" y="3251200"/>
                </a:cubicBezTo>
              </a:path>
            </a:pathLst>
          </a:custGeom>
          <a:noFill/>
          <a:ln w="76200" cap="rnd">
            <a:solidFill>
              <a:srgbClr val="FFB30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61">
            <a:extLst>
              <a:ext uri="{FF2B5EF4-FFF2-40B4-BE49-F238E27FC236}">
                <a16:creationId xmlns:a16="http://schemas.microsoft.com/office/drawing/2014/main" id="{A0AB7743-7F3E-0BEC-5FCB-C06405EEEDB5}"/>
              </a:ext>
            </a:extLst>
          </p:cNvPr>
          <p:cNvGrpSpPr/>
          <p:nvPr/>
        </p:nvGrpSpPr>
        <p:grpSpPr>
          <a:xfrm>
            <a:off x="8768759" y="1566334"/>
            <a:ext cx="2286000" cy="1862666"/>
            <a:chOff x="4682066" y="4563534"/>
            <a:chExt cx="2286000" cy="1862666"/>
          </a:xfrm>
        </p:grpSpPr>
        <p:sp>
          <p:nvSpPr>
            <p:cNvPr id="63" name="Rectangle 62">
              <a:extLst>
                <a:ext uri="{FF2B5EF4-FFF2-40B4-BE49-F238E27FC236}">
                  <a16:creationId xmlns:a16="http://schemas.microsoft.com/office/drawing/2014/main" id="{1D6475AC-D12F-6B76-D025-20DE3E7B9B7D}"/>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E152D25-03AD-505C-4085-E15A7DCDB46C}"/>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Pretexting, Phishing,</a:t>
              </a:r>
              <a:b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and Spear Phishing</a:t>
              </a:r>
            </a:p>
          </p:txBody>
        </p:sp>
      </p:grpSp>
      <p:grpSp>
        <p:nvGrpSpPr>
          <p:cNvPr id="65" name="Group 64">
            <a:extLst>
              <a:ext uri="{FF2B5EF4-FFF2-40B4-BE49-F238E27FC236}">
                <a16:creationId xmlns:a16="http://schemas.microsoft.com/office/drawing/2014/main" id="{D020B936-BB03-1020-02E6-D741AD2E232E}"/>
              </a:ext>
            </a:extLst>
          </p:cNvPr>
          <p:cNvGrpSpPr/>
          <p:nvPr/>
        </p:nvGrpSpPr>
        <p:grpSpPr>
          <a:xfrm>
            <a:off x="1225594" y="1566334"/>
            <a:ext cx="2286000" cy="1862666"/>
            <a:chOff x="4682066" y="4563534"/>
            <a:chExt cx="2286000" cy="1862666"/>
          </a:xfrm>
        </p:grpSpPr>
        <p:sp>
          <p:nvSpPr>
            <p:cNvPr id="66" name="Rectangle 65">
              <a:extLst>
                <a:ext uri="{FF2B5EF4-FFF2-40B4-BE49-F238E27FC236}">
                  <a16:creationId xmlns:a16="http://schemas.microsoft.com/office/drawing/2014/main" id="{1317C97A-F82A-B245-15EF-31AE435D9C02}"/>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933C817D-3275-4AAC-A69A-A264A3AFCDFB}"/>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Disinformation and Personalized Propaganda</a:t>
              </a:r>
            </a:p>
          </p:txBody>
        </p:sp>
      </p:grpSp>
      <p:grpSp>
        <p:nvGrpSpPr>
          <p:cNvPr id="68" name="Group 67">
            <a:extLst>
              <a:ext uri="{FF2B5EF4-FFF2-40B4-BE49-F238E27FC236}">
                <a16:creationId xmlns:a16="http://schemas.microsoft.com/office/drawing/2014/main" id="{2C3C1E96-A4A8-3449-A381-5A2C0F82C7E8}"/>
              </a:ext>
            </a:extLst>
          </p:cNvPr>
          <p:cNvGrpSpPr/>
          <p:nvPr/>
        </p:nvGrpSpPr>
        <p:grpSpPr>
          <a:xfrm>
            <a:off x="3739983" y="1566334"/>
            <a:ext cx="2286000" cy="1862666"/>
            <a:chOff x="4682066" y="4563534"/>
            <a:chExt cx="2286000" cy="1862666"/>
          </a:xfrm>
        </p:grpSpPr>
        <p:sp>
          <p:nvSpPr>
            <p:cNvPr id="69" name="Rectangle 68">
              <a:extLst>
                <a:ext uri="{FF2B5EF4-FFF2-40B4-BE49-F238E27FC236}">
                  <a16:creationId xmlns:a16="http://schemas.microsoft.com/office/drawing/2014/main" id="{059EBAF9-579C-F5E2-6AB9-899E4F74E7FC}"/>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5BE995C0-6677-B6D8-CBCA-FB43F4CDCFC4}"/>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Information Disorder</a:t>
              </a:r>
              <a:b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and Truth Decay</a:t>
              </a:r>
            </a:p>
          </p:txBody>
        </p:sp>
      </p:grpSp>
      <p:grpSp>
        <p:nvGrpSpPr>
          <p:cNvPr id="71" name="Group 70">
            <a:extLst>
              <a:ext uri="{FF2B5EF4-FFF2-40B4-BE49-F238E27FC236}">
                <a16:creationId xmlns:a16="http://schemas.microsoft.com/office/drawing/2014/main" id="{F2CB2BF1-BDB5-E5D0-5AE4-B2F180AB5470}"/>
              </a:ext>
            </a:extLst>
          </p:cNvPr>
          <p:cNvGrpSpPr/>
          <p:nvPr/>
        </p:nvGrpSpPr>
        <p:grpSpPr>
          <a:xfrm>
            <a:off x="6254371" y="1566334"/>
            <a:ext cx="2286000" cy="1862666"/>
            <a:chOff x="4682066" y="4563534"/>
            <a:chExt cx="2286000" cy="1862666"/>
          </a:xfrm>
        </p:grpSpPr>
        <p:sp>
          <p:nvSpPr>
            <p:cNvPr id="72" name="Rectangle 71">
              <a:extLst>
                <a:ext uri="{FF2B5EF4-FFF2-40B4-BE49-F238E27FC236}">
                  <a16:creationId xmlns:a16="http://schemas.microsoft.com/office/drawing/2014/main" id="{CD528D8F-4CD6-6586-2AB9-B6FE17B636D3}"/>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F9A2EB6-B85F-8F03-40E8-66AA014950E3}"/>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Deepfakes</a:t>
              </a:r>
            </a:p>
          </p:txBody>
        </p:sp>
      </p:grpSp>
      <p:sp>
        <p:nvSpPr>
          <p:cNvPr id="3" name="Title 2">
            <a:extLst>
              <a:ext uri="{FF2B5EF4-FFF2-40B4-BE49-F238E27FC236}">
                <a16:creationId xmlns:a16="http://schemas.microsoft.com/office/drawing/2014/main" id="{712B4B0A-85DE-9950-F09B-E9A575555B05}"/>
              </a:ext>
            </a:extLst>
          </p:cNvPr>
          <p:cNvSpPr>
            <a:spLocks noGrp="1"/>
          </p:cNvSpPr>
          <p:nvPr>
            <p:ph type="title"/>
          </p:nvPr>
        </p:nvSpPr>
        <p:spPr/>
        <p:txBody>
          <a:bodyPr/>
          <a:lstStyle/>
          <a:p>
            <a:pPr algn="l"/>
            <a:r>
              <a:rPr lang="en-US" dirty="0"/>
              <a:t>False, Misleading, and Manipulative Information </a:t>
            </a:r>
          </a:p>
        </p:txBody>
      </p:sp>
    </p:spTree>
    <p:extLst>
      <p:ext uri="{BB962C8B-B14F-4D97-AF65-F5344CB8AC3E}">
        <p14:creationId xmlns:p14="http://schemas.microsoft.com/office/powerpoint/2010/main" val="76204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heel(1)">
                                      <p:cBhvr>
                                        <p:cTn id="7" dur="500"/>
                                        <p:tgtEl>
                                          <p:spTgt spid="76"/>
                                        </p:tgtEl>
                                      </p:cBhvr>
                                    </p:animEffect>
                                  </p:childTnLst>
                                </p:cTn>
                              </p:par>
                              <p:par>
                                <p:cTn id="8" presetID="22" presetClass="entr" presetSubtype="8" fill="hold" nodeType="withEffect">
                                  <p:stCondLst>
                                    <p:cond delay="250"/>
                                  </p:stCondLst>
                                  <p:childTnLst>
                                    <p:set>
                                      <p:cBhvr>
                                        <p:cTn id="9" dur="1" fill="hold">
                                          <p:stCondLst>
                                            <p:cond delay="0"/>
                                          </p:stCondLst>
                                        </p:cTn>
                                        <p:tgtEl>
                                          <p:spTgt spid="78"/>
                                        </p:tgtEl>
                                        <p:attrNameLst>
                                          <p:attrName>style.visibility</p:attrName>
                                        </p:attrNameLst>
                                      </p:cBhvr>
                                      <p:to>
                                        <p:strVal val="visible"/>
                                      </p:to>
                                    </p:set>
                                    <p:animEffect transition="in" filter="wipe(left)">
                                      <p:cBhvr>
                                        <p:cTn id="10" dur="250"/>
                                        <p:tgtEl>
                                          <p:spTgt spid="78"/>
                                        </p:tgtEl>
                                      </p:cBhvr>
                                    </p:animEffect>
                                  </p:childTnLst>
                                </p:cTn>
                              </p:par>
                              <p:par>
                                <p:cTn id="11" presetID="21" presetClass="entr" presetSubtype="1" fill="hold" grpId="0" nodeType="withEffect">
                                  <p:stCondLst>
                                    <p:cond delay="250"/>
                                  </p:stCondLst>
                                  <p:childTnLst>
                                    <p:set>
                                      <p:cBhvr>
                                        <p:cTn id="12" dur="1" fill="hold">
                                          <p:stCondLst>
                                            <p:cond delay="0"/>
                                          </p:stCondLst>
                                        </p:cTn>
                                        <p:tgtEl>
                                          <p:spTgt spid="77"/>
                                        </p:tgtEl>
                                        <p:attrNameLst>
                                          <p:attrName>style.visibility</p:attrName>
                                        </p:attrNameLst>
                                      </p:cBhvr>
                                      <p:to>
                                        <p:strVal val="visible"/>
                                      </p:to>
                                    </p:set>
                                    <p:animEffect transition="in" filter="wheel(1)">
                                      <p:cBhvr>
                                        <p:cTn id="13" dur="500"/>
                                        <p:tgtEl>
                                          <p:spTgt spid="77"/>
                                        </p:tgtEl>
                                      </p:cBhvr>
                                    </p:animEffect>
                                  </p:childTnLst>
                                </p:cTn>
                              </p:par>
                              <p:par>
                                <p:cTn id="14" presetID="22" presetClass="entr" presetSubtype="8" fill="hold" nodeType="withEffect">
                                  <p:stCondLst>
                                    <p:cond delay="500"/>
                                  </p:stCondLst>
                                  <p:childTnLst>
                                    <p:set>
                                      <p:cBhvr>
                                        <p:cTn id="15" dur="1" fill="hold">
                                          <p:stCondLst>
                                            <p:cond delay="0"/>
                                          </p:stCondLst>
                                        </p:cTn>
                                        <p:tgtEl>
                                          <p:spTgt spid="79"/>
                                        </p:tgtEl>
                                        <p:attrNameLst>
                                          <p:attrName>style.visibility</p:attrName>
                                        </p:attrNameLst>
                                      </p:cBhvr>
                                      <p:to>
                                        <p:strVal val="visible"/>
                                      </p:to>
                                    </p:set>
                                    <p:animEffect transition="in" filter="wipe(left)">
                                      <p:cBhvr>
                                        <p:cTn id="16" dur="250"/>
                                        <p:tgtEl>
                                          <p:spTgt spid="79"/>
                                        </p:tgtEl>
                                      </p:cBhvr>
                                    </p:animEffect>
                                  </p:childTnLst>
                                </p:cTn>
                              </p:par>
                            </p:childTnLst>
                          </p:cTn>
                        </p:par>
                        <p:par>
                          <p:cTn id="17" fill="hold">
                            <p:stCondLst>
                              <p:cond delay="750"/>
                            </p:stCondLst>
                            <p:childTnLst>
                              <p:par>
                                <p:cTn id="18" presetID="22" presetClass="entr" presetSubtype="1" fill="hold" grpId="0"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wipe(up)">
                                      <p:cBhvr>
                                        <p:cTn id="20" dur="500"/>
                                        <p:tgtEl>
                                          <p:spTgt spid="80"/>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xit" presetSubtype="0" fill="hold" grpId="1" nodeType="withEffect">
                                  <p:stCondLst>
                                    <p:cond delay="0"/>
                                  </p:stCondLst>
                                  <p:childTnLst>
                                    <p:animEffect transition="out" filter="fade">
                                      <p:cBhvr>
                                        <p:cTn id="26" dur="500"/>
                                        <p:tgtEl>
                                          <p:spTgt spid="76"/>
                                        </p:tgtEl>
                                      </p:cBhvr>
                                    </p:animEffect>
                                    <p:set>
                                      <p:cBhvr>
                                        <p:cTn id="27" dur="1" fill="hold">
                                          <p:stCondLst>
                                            <p:cond delay="499"/>
                                          </p:stCondLst>
                                        </p:cTn>
                                        <p:tgtEl>
                                          <p:spTgt spid="7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8"/>
                                        </p:tgtEl>
                                      </p:cBhvr>
                                    </p:animEffect>
                                    <p:set>
                                      <p:cBhvr>
                                        <p:cTn id="30" dur="1" fill="hold">
                                          <p:stCondLst>
                                            <p:cond delay="499"/>
                                          </p:stCondLst>
                                        </p:cTn>
                                        <p:tgtEl>
                                          <p:spTgt spid="7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7"/>
                                        </p:tgtEl>
                                      </p:cBhvr>
                                    </p:animEffect>
                                    <p:set>
                                      <p:cBhvr>
                                        <p:cTn id="33" dur="1" fill="hold">
                                          <p:stCondLst>
                                            <p:cond delay="499"/>
                                          </p:stCondLst>
                                        </p:cTn>
                                        <p:tgtEl>
                                          <p:spTgt spid="7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79"/>
                                        </p:tgtEl>
                                      </p:cBhvr>
                                    </p:animEffect>
                                    <p:set>
                                      <p:cBhvr>
                                        <p:cTn id="36" dur="1" fill="hold">
                                          <p:stCondLst>
                                            <p:cond delay="499"/>
                                          </p:stCondLst>
                                        </p:cTn>
                                        <p:tgtEl>
                                          <p:spTgt spid="7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80"/>
                                        </p:tgtEl>
                                      </p:cBhvr>
                                    </p:animEffect>
                                    <p:set>
                                      <p:cBhvr>
                                        <p:cTn id="39" dur="1" fill="hold">
                                          <p:stCondLst>
                                            <p:cond delay="499"/>
                                          </p:stCondLst>
                                        </p:cTn>
                                        <p:tgtEl>
                                          <p:spTgt spid="80"/>
                                        </p:tgtEl>
                                        <p:attrNameLst>
                                          <p:attrName>style.visibility</p:attrName>
                                        </p:attrNameLst>
                                      </p:cBhvr>
                                      <p:to>
                                        <p:strVal val="hidden"/>
                                      </p:to>
                                    </p:set>
                                  </p:childTnLst>
                                </p:cTn>
                              </p:par>
                            </p:childTnLst>
                          </p:cTn>
                        </p:par>
                        <p:par>
                          <p:cTn id="40" fill="hold">
                            <p:stCondLst>
                              <p:cond delay="1750"/>
                            </p:stCondLst>
                            <p:childTnLst>
                              <p:par>
                                <p:cTn id="41" presetID="10" presetClass="entr" presetSubtype="0" fill="hold" nodeType="after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77" grpId="0" animBg="1"/>
      <p:bldP spid="77" grpId="1" animBg="1"/>
      <p:bldP spid="80" grpId="0" animBg="1"/>
      <p:bldP spid="8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rev Slide">
            <a:extLst>
              <a:ext uri="{FF2B5EF4-FFF2-40B4-BE49-F238E27FC236}">
                <a16:creationId xmlns:a16="http://schemas.microsoft.com/office/drawing/2014/main" id="{2A699B14-A4FC-2C18-E688-BC72E822C512}"/>
              </a:ext>
            </a:extLst>
          </p:cNvPr>
          <p:cNvGrpSpPr/>
          <p:nvPr/>
        </p:nvGrpSpPr>
        <p:grpSpPr>
          <a:xfrm>
            <a:off x="1225594" y="1566334"/>
            <a:ext cx="9829165" cy="1862666"/>
            <a:chOff x="1225594" y="1566334"/>
            <a:chExt cx="9829165" cy="1862666"/>
          </a:xfrm>
        </p:grpSpPr>
        <p:grpSp>
          <p:nvGrpSpPr>
            <p:cNvPr id="62" name="Group 61">
              <a:extLst>
                <a:ext uri="{FF2B5EF4-FFF2-40B4-BE49-F238E27FC236}">
                  <a16:creationId xmlns:a16="http://schemas.microsoft.com/office/drawing/2014/main" id="{A0AB7743-7F3E-0BEC-5FCB-C06405EEEDB5}"/>
                </a:ext>
              </a:extLst>
            </p:cNvPr>
            <p:cNvGrpSpPr/>
            <p:nvPr/>
          </p:nvGrpSpPr>
          <p:grpSpPr>
            <a:xfrm>
              <a:off x="8768759" y="1566334"/>
              <a:ext cx="2286000" cy="1862666"/>
              <a:chOff x="4682066" y="4563534"/>
              <a:chExt cx="2286000" cy="1862666"/>
            </a:xfrm>
          </p:grpSpPr>
          <p:sp>
            <p:nvSpPr>
              <p:cNvPr id="63" name="Rectangle 62">
                <a:extLst>
                  <a:ext uri="{FF2B5EF4-FFF2-40B4-BE49-F238E27FC236}">
                    <a16:creationId xmlns:a16="http://schemas.microsoft.com/office/drawing/2014/main" id="{1D6475AC-D12F-6B76-D025-20DE3E7B9B7D}"/>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E152D25-03AD-505C-4085-E15A7DCDB46C}"/>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Pretexting, Phishing,</a:t>
                </a:r>
                <a:b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and Spear Phishing</a:t>
                </a:r>
              </a:p>
            </p:txBody>
          </p:sp>
        </p:grpSp>
        <p:grpSp>
          <p:nvGrpSpPr>
            <p:cNvPr id="65" name="Group 64">
              <a:extLst>
                <a:ext uri="{FF2B5EF4-FFF2-40B4-BE49-F238E27FC236}">
                  <a16:creationId xmlns:a16="http://schemas.microsoft.com/office/drawing/2014/main" id="{D020B936-BB03-1020-02E6-D741AD2E232E}"/>
                </a:ext>
              </a:extLst>
            </p:cNvPr>
            <p:cNvGrpSpPr/>
            <p:nvPr/>
          </p:nvGrpSpPr>
          <p:grpSpPr>
            <a:xfrm>
              <a:off x="1225594" y="1566334"/>
              <a:ext cx="2286000" cy="1862666"/>
              <a:chOff x="4682066" y="4563534"/>
              <a:chExt cx="2286000" cy="1862666"/>
            </a:xfrm>
          </p:grpSpPr>
          <p:sp>
            <p:nvSpPr>
              <p:cNvPr id="66" name="Rectangle 65">
                <a:extLst>
                  <a:ext uri="{FF2B5EF4-FFF2-40B4-BE49-F238E27FC236}">
                    <a16:creationId xmlns:a16="http://schemas.microsoft.com/office/drawing/2014/main" id="{1317C97A-F82A-B245-15EF-31AE435D9C02}"/>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933C817D-3275-4AAC-A69A-A264A3AFCDFB}"/>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Disinformation and Personalized Propaganda</a:t>
                </a:r>
              </a:p>
            </p:txBody>
          </p:sp>
        </p:grpSp>
        <p:grpSp>
          <p:nvGrpSpPr>
            <p:cNvPr id="68" name="Group 67">
              <a:extLst>
                <a:ext uri="{FF2B5EF4-FFF2-40B4-BE49-F238E27FC236}">
                  <a16:creationId xmlns:a16="http://schemas.microsoft.com/office/drawing/2014/main" id="{2C3C1E96-A4A8-3449-A381-5A2C0F82C7E8}"/>
                </a:ext>
              </a:extLst>
            </p:cNvPr>
            <p:cNvGrpSpPr/>
            <p:nvPr/>
          </p:nvGrpSpPr>
          <p:grpSpPr>
            <a:xfrm>
              <a:off x="3739983" y="1566334"/>
              <a:ext cx="2286000" cy="1862666"/>
              <a:chOff x="4682066" y="4563534"/>
              <a:chExt cx="2286000" cy="1862666"/>
            </a:xfrm>
          </p:grpSpPr>
          <p:sp>
            <p:nvSpPr>
              <p:cNvPr id="69" name="Rectangle 68">
                <a:extLst>
                  <a:ext uri="{FF2B5EF4-FFF2-40B4-BE49-F238E27FC236}">
                    <a16:creationId xmlns:a16="http://schemas.microsoft.com/office/drawing/2014/main" id="{059EBAF9-579C-F5E2-6AB9-899E4F74E7FC}"/>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5BE995C0-6677-B6D8-CBCA-FB43F4CDCFC4}"/>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Information Disorder</a:t>
                </a:r>
                <a:b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and Truth Decay</a:t>
                </a:r>
              </a:p>
            </p:txBody>
          </p:sp>
        </p:grpSp>
        <p:grpSp>
          <p:nvGrpSpPr>
            <p:cNvPr id="71" name="Group 70">
              <a:extLst>
                <a:ext uri="{FF2B5EF4-FFF2-40B4-BE49-F238E27FC236}">
                  <a16:creationId xmlns:a16="http://schemas.microsoft.com/office/drawing/2014/main" id="{F2CB2BF1-BDB5-E5D0-5AE4-B2F180AB5470}"/>
                </a:ext>
              </a:extLst>
            </p:cNvPr>
            <p:cNvGrpSpPr/>
            <p:nvPr/>
          </p:nvGrpSpPr>
          <p:grpSpPr>
            <a:xfrm>
              <a:off x="6254371" y="1566334"/>
              <a:ext cx="2286000" cy="1862666"/>
              <a:chOff x="4682066" y="4563534"/>
              <a:chExt cx="2286000" cy="1862666"/>
            </a:xfrm>
          </p:grpSpPr>
          <p:sp>
            <p:nvSpPr>
              <p:cNvPr id="72" name="Rectangle 71">
                <a:extLst>
                  <a:ext uri="{FF2B5EF4-FFF2-40B4-BE49-F238E27FC236}">
                    <a16:creationId xmlns:a16="http://schemas.microsoft.com/office/drawing/2014/main" id="{CD528D8F-4CD6-6586-2AB9-B6FE17B636D3}"/>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F9A2EB6-B85F-8F03-40E8-66AA014950E3}"/>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Deepfakes</a:t>
                </a:r>
              </a:p>
            </p:txBody>
          </p:sp>
        </p:grpSp>
      </p:grpSp>
      <p:sp>
        <p:nvSpPr>
          <p:cNvPr id="3" name="Title 2">
            <a:extLst>
              <a:ext uri="{FF2B5EF4-FFF2-40B4-BE49-F238E27FC236}">
                <a16:creationId xmlns:a16="http://schemas.microsoft.com/office/drawing/2014/main" id="{712B4B0A-85DE-9950-F09B-E9A575555B05}"/>
              </a:ext>
            </a:extLst>
          </p:cNvPr>
          <p:cNvSpPr>
            <a:spLocks noGrp="1"/>
          </p:cNvSpPr>
          <p:nvPr>
            <p:ph type="title"/>
          </p:nvPr>
        </p:nvSpPr>
        <p:spPr/>
        <p:txBody>
          <a:bodyPr/>
          <a:lstStyle/>
          <a:p>
            <a:pPr algn="l"/>
            <a:r>
              <a:rPr lang="en-US" dirty="0"/>
              <a:t>False, Misleading, and Manipulative Information </a:t>
            </a:r>
          </a:p>
        </p:txBody>
      </p:sp>
      <p:pic>
        <p:nvPicPr>
          <p:cNvPr id="4" name="$400">
            <a:extLst>
              <a:ext uri="{FF2B5EF4-FFF2-40B4-BE49-F238E27FC236}">
                <a16:creationId xmlns:a16="http://schemas.microsoft.com/office/drawing/2014/main" id="{CC38F4A5-3A42-0E97-D1F5-6342B721BA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405332">
            <a:off x="696725" y="511165"/>
            <a:ext cx="7498080" cy="6031514"/>
          </a:xfrm>
          <a:prstGeom prst="rect">
            <a:avLst/>
          </a:prstGeom>
          <a:effectLst>
            <a:glow rad="127000">
              <a:srgbClr val="000000"/>
            </a:glow>
          </a:effectLst>
        </p:spPr>
      </p:pic>
      <p:pic>
        <p:nvPicPr>
          <p:cNvPr id="17" name="Voice Scammers">
            <a:hlinkClick r:id="rId8"/>
            <a:extLst>
              <a:ext uri="{FF2B5EF4-FFF2-40B4-BE49-F238E27FC236}">
                <a16:creationId xmlns:a16="http://schemas.microsoft.com/office/drawing/2014/main" id="{2EC3EA54-C54C-2430-B5E0-12D64033AD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7172">
            <a:off x="3949605" y="572479"/>
            <a:ext cx="7579888" cy="5842714"/>
          </a:xfrm>
          <a:prstGeom prst="rect">
            <a:avLst/>
          </a:prstGeom>
          <a:effectLst>
            <a:glow rad="190500">
              <a:srgbClr val="000000">
                <a:alpha val="70000"/>
              </a:srgbClr>
            </a:glow>
          </a:effectLst>
        </p:spPr>
      </p:pic>
      <p:pic>
        <p:nvPicPr>
          <p:cNvPr id="15" name="Forbes">
            <a:hlinkClick r:id="rId10"/>
            <a:extLst>
              <a:ext uri="{FF2B5EF4-FFF2-40B4-BE49-F238E27FC236}">
                <a16:creationId xmlns:a16="http://schemas.microsoft.com/office/drawing/2014/main" id="{22E8CF15-7C00-4891-E8D6-068B71B5BE08}"/>
              </a:ext>
            </a:extLst>
          </p:cNvPr>
          <p:cNvPicPr>
            <a:picLocks noChangeAspect="1"/>
          </p:cNvPicPr>
          <p:nvPr/>
        </p:nvPicPr>
        <p:blipFill>
          <a:blip r:embed="rId11"/>
          <a:stretch>
            <a:fillRect/>
          </a:stretch>
        </p:blipFill>
        <p:spPr>
          <a:xfrm rot="21381007">
            <a:off x="995871" y="842620"/>
            <a:ext cx="8145942" cy="5477559"/>
          </a:xfrm>
          <a:prstGeom prst="rect">
            <a:avLst/>
          </a:prstGeom>
          <a:effectLst>
            <a:glow rad="101600">
              <a:srgbClr val="000000">
                <a:alpha val="60000"/>
              </a:srgbClr>
            </a:glow>
          </a:effectLst>
        </p:spPr>
      </p:pic>
      <p:sp>
        <p:nvSpPr>
          <p:cNvPr id="16" name="Mask">
            <a:extLst>
              <a:ext uri="{FF2B5EF4-FFF2-40B4-BE49-F238E27FC236}">
                <a16:creationId xmlns:a16="http://schemas.microsoft.com/office/drawing/2014/main" id="{AD6B98E6-892B-62BD-86CB-0002DC125E1C}"/>
              </a:ext>
            </a:extLst>
          </p:cNvPr>
          <p:cNvSpPr/>
          <p:nvPr/>
        </p:nvSpPr>
        <p:spPr>
          <a:xfrm>
            <a:off x="0" y="0"/>
            <a:ext cx="12192000" cy="6858000"/>
          </a:xfrm>
          <a:prstGeom prst="rect">
            <a:avLst/>
          </a:prstGeom>
          <a:solidFill>
            <a:srgbClr val="000000">
              <a:alpha val="7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Deepfake Tweet">
            <a:extLst>
              <a:ext uri="{FF2B5EF4-FFF2-40B4-BE49-F238E27FC236}">
                <a16:creationId xmlns:a16="http://schemas.microsoft.com/office/drawing/2014/main" id="{3770FD2E-EE3A-17BA-498D-DDD74160E4DE}"/>
              </a:ext>
            </a:extLst>
          </p:cNvPr>
          <p:cNvGrpSpPr/>
          <p:nvPr/>
        </p:nvGrpSpPr>
        <p:grpSpPr>
          <a:xfrm rot="21400169">
            <a:off x="1209373" y="457599"/>
            <a:ext cx="3971146" cy="6182296"/>
            <a:chOff x="3574655" y="-999021"/>
            <a:chExt cx="4566621" cy="7109333"/>
          </a:xfrm>
        </p:grpSpPr>
        <p:pic>
          <p:nvPicPr>
            <p:cNvPr id="10" name="DeepFake" descr="Tweet from Andy Campbell. One of the accounts that tweeted the original deepfake image (of an explosion near the Pentagon) was a verified account impersonating a Bloomberg news feed. Other accounts that tweeted the image were @DeItaone and the account Russian state-media owned site RT.  The deepfake  ">
              <a:extLst>
                <a:ext uri="{FF2B5EF4-FFF2-40B4-BE49-F238E27FC236}">
                  <a16:creationId xmlns:a16="http://schemas.microsoft.com/office/drawing/2014/main" id="{F2AD1BC3-B802-5C29-5991-0C1D5E13A816}"/>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3574655" y="-999021"/>
              <a:ext cx="4566621" cy="7109333"/>
            </a:xfrm>
            <a:prstGeom prst="rect">
              <a:avLst/>
            </a:prstGeom>
            <a:noFill/>
            <a:effectLst>
              <a:glow rad="165100">
                <a:srgbClr val="000000">
                  <a:alpha val="70000"/>
                </a:srgbClr>
              </a:glow>
            </a:effectLst>
            <a:extLst>
              <a:ext uri="{909E8E84-426E-40DD-AFC4-6F175D3DCCD1}">
                <a14:hiddenFill xmlns:a14="http://schemas.microsoft.com/office/drawing/2010/main">
                  <a:solidFill>
                    <a:srgbClr val="FFFFFF"/>
                  </a:solidFill>
                </a14:hiddenFill>
              </a:ext>
            </a:extLst>
          </p:spPr>
        </p:pic>
        <p:sp>
          <p:nvSpPr>
            <p:cNvPr id="11" name="Box Title">
              <a:extLst>
                <a:ext uri="{FF2B5EF4-FFF2-40B4-BE49-F238E27FC236}">
                  <a16:creationId xmlns:a16="http://schemas.microsoft.com/office/drawing/2014/main" id="{920D147C-8D29-B0F9-1695-D694CE57075A}"/>
                </a:ext>
              </a:extLst>
            </p:cNvPr>
            <p:cNvSpPr txBox="1"/>
            <p:nvPr/>
          </p:nvSpPr>
          <p:spPr>
            <a:xfrm>
              <a:off x="3606687" y="4990478"/>
              <a:ext cx="4534589" cy="353928"/>
            </a:xfrm>
            <a:prstGeom prst="rect">
              <a:avLst/>
            </a:prstGeom>
            <a:solidFill>
              <a:srgbClr val="000000">
                <a:alpha val="80000"/>
              </a:srgbClr>
            </a:solidFill>
          </p:spPr>
          <p:txBody>
            <a:bodyPr wrap="square" lIns="182880" bIns="45720">
              <a:spAutoFit/>
            </a:bodyPr>
            <a:lstStyle/>
            <a:p>
              <a:r>
                <a:rPr lang="en-US" sz="1400" dirty="0">
                  <a:solidFill>
                    <a:schemeClr val="bg1"/>
                  </a:solidFill>
                  <a:sym typeface="Wingdings" panose="05000000000000000000" pitchFamily="2" charset="2"/>
                </a:rPr>
                <a:t>Pentagon deepfake (Andy Campbell)</a:t>
              </a:r>
              <a:endParaRPr lang="en-US" sz="1400" dirty="0">
                <a:solidFill>
                  <a:schemeClr val="bg1"/>
                </a:solidFill>
              </a:endParaRPr>
            </a:p>
          </p:txBody>
        </p:sp>
      </p:grpSp>
      <p:pic>
        <p:nvPicPr>
          <p:cNvPr id="13" name="S&amp;P 500">
            <a:hlinkClick r:id="rId13"/>
            <a:extLst>
              <a:ext uri="{FF2B5EF4-FFF2-40B4-BE49-F238E27FC236}">
                <a16:creationId xmlns:a16="http://schemas.microsoft.com/office/drawing/2014/main" id="{2069099B-A19E-4639-8EE8-69F2B264D42A}"/>
              </a:ext>
            </a:extLst>
          </p:cNvPr>
          <p:cNvPicPr>
            <a:picLocks noChangeAspect="1"/>
          </p:cNvPicPr>
          <p:nvPr/>
        </p:nvPicPr>
        <p:blipFill>
          <a:blip r:embed="rId14"/>
          <a:stretch>
            <a:fillRect/>
          </a:stretch>
        </p:blipFill>
        <p:spPr>
          <a:xfrm>
            <a:off x="5859781" y="666168"/>
            <a:ext cx="5603875" cy="5557562"/>
          </a:xfrm>
          <a:prstGeom prst="rect">
            <a:avLst/>
          </a:prstGeom>
          <a:noFill/>
          <a:effectLst>
            <a:glow rad="165100">
              <a:srgbClr val="000000">
                <a:alpha val="70000"/>
              </a:srgbClr>
            </a:glow>
          </a:effectLst>
        </p:spPr>
      </p:pic>
      <p:grpSp>
        <p:nvGrpSpPr>
          <p:cNvPr id="35" name="Zelenskyy">
            <a:extLst>
              <a:ext uri="{FF2B5EF4-FFF2-40B4-BE49-F238E27FC236}">
                <a16:creationId xmlns:a16="http://schemas.microsoft.com/office/drawing/2014/main" id="{5ED57081-EA2F-6200-C0A2-3472BC7FE564}"/>
              </a:ext>
            </a:extLst>
          </p:cNvPr>
          <p:cNvGrpSpPr/>
          <p:nvPr/>
        </p:nvGrpSpPr>
        <p:grpSpPr>
          <a:xfrm>
            <a:off x="3467584" y="856918"/>
            <a:ext cx="7344939" cy="4072113"/>
            <a:chOff x="3315184" y="704518"/>
            <a:chExt cx="7344939" cy="4072113"/>
          </a:xfrm>
        </p:grpSpPr>
        <p:pic>
          <p:nvPicPr>
            <p:cNvPr id="18" name="Picture 17">
              <a:hlinkClick r:id="rId15"/>
              <a:extLst>
                <a:ext uri="{FF2B5EF4-FFF2-40B4-BE49-F238E27FC236}">
                  <a16:creationId xmlns:a16="http://schemas.microsoft.com/office/drawing/2014/main" id="{A290A953-98F4-6BB2-067A-48A4A40729BB}"/>
                </a:ext>
              </a:extLst>
            </p:cNvPr>
            <p:cNvPicPr>
              <a:picLocks noChangeAspect="1"/>
            </p:cNvPicPr>
            <p:nvPr/>
          </p:nvPicPr>
          <p:blipFill>
            <a:blip r:embed="rId16"/>
            <a:stretch>
              <a:fillRect/>
            </a:stretch>
          </p:blipFill>
          <p:spPr>
            <a:xfrm>
              <a:off x="3315184" y="704518"/>
              <a:ext cx="7305653" cy="4072113"/>
            </a:xfrm>
            <a:prstGeom prst="rect">
              <a:avLst/>
            </a:prstGeom>
            <a:effectLst>
              <a:glow rad="254000">
                <a:srgbClr val="000000">
                  <a:alpha val="80000"/>
                </a:srgbClr>
              </a:glow>
            </a:effectLst>
          </p:spPr>
        </p:pic>
        <p:sp>
          <p:nvSpPr>
            <p:cNvPr id="26" name="TextBox 25">
              <a:extLst>
                <a:ext uri="{FF2B5EF4-FFF2-40B4-BE49-F238E27FC236}">
                  <a16:creationId xmlns:a16="http://schemas.microsoft.com/office/drawing/2014/main" id="{5BA1192C-69FA-DEEB-BAAE-5BC702B7FB09}"/>
                </a:ext>
              </a:extLst>
            </p:cNvPr>
            <p:cNvSpPr txBox="1"/>
            <p:nvPr/>
          </p:nvSpPr>
          <p:spPr>
            <a:xfrm rot="21174221">
              <a:off x="5164598" y="1672706"/>
              <a:ext cx="3606821" cy="1631216"/>
            </a:xfrm>
            <a:prstGeom prst="rect">
              <a:avLst/>
            </a:prstGeom>
            <a:noFill/>
          </p:spPr>
          <p:txBody>
            <a:bodyPr wrap="none" rtlCol="0">
              <a:spAutoFit/>
            </a:bodyPr>
            <a:lstStyle/>
            <a:p>
              <a:r>
                <a:rPr lang="en-US" sz="10000" b="1" dirty="0">
                  <a:solidFill>
                    <a:srgbClr val="C00000"/>
                  </a:solidFill>
                  <a:latin typeface="+mj-lt"/>
                </a:rPr>
                <a:t>FAKE</a:t>
              </a:r>
            </a:p>
          </p:txBody>
        </p:sp>
        <p:sp>
          <p:nvSpPr>
            <p:cNvPr id="29" name="TextBox 28">
              <a:extLst>
                <a:ext uri="{FF2B5EF4-FFF2-40B4-BE49-F238E27FC236}">
                  <a16:creationId xmlns:a16="http://schemas.microsoft.com/office/drawing/2014/main" id="{54CB40AD-B380-8F5D-460B-1FADA1252247}"/>
                </a:ext>
              </a:extLst>
            </p:cNvPr>
            <p:cNvSpPr txBox="1"/>
            <p:nvPr/>
          </p:nvSpPr>
          <p:spPr>
            <a:xfrm>
              <a:off x="9151488" y="775401"/>
              <a:ext cx="1508635" cy="369332"/>
            </a:xfrm>
            <a:prstGeom prst="rect">
              <a:avLst/>
            </a:prstGeom>
            <a:noFill/>
          </p:spPr>
          <p:txBody>
            <a:bodyPr wrap="square">
              <a:spAutoFit/>
            </a:bodyPr>
            <a:lstStyle/>
            <a:p>
              <a:r>
                <a:rPr lang="en-US" b="0" i="0" dirty="0">
                  <a:solidFill>
                    <a:srgbClr val="C00000"/>
                  </a:solidFill>
                  <a:effectLst/>
                  <a:latin typeface="Roboto" panose="02000000000000000000" pitchFamily="2" charset="0"/>
                </a:rPr>
                <a:t>March 2022</a:t>
              </a:r>
              <a:endParaRPr lang="en-US" dirty="0">
                <a:solidFill>
                  <a:srgbClr val="C00000"/>
                </a:solidFill>
              </a:endParaRPr>
            </a:p>
          </p:txBody>
        </p:sp>
      </p:grpSp>
      <p:sp>
        <p:nvSpPr>
          <p:cNvPr id="33" name="Mask2">
            <a:extLst>
              <a:ext uri="{FF2B5EF4-FFF2-40B4-BE49-F238E27FC236}">
                <a16:creationId xmlns:a16="http://schemas.microsoft.com/office/drawing/2014/main" id="{CBBC5922-4412-E38E-00A7-4B2B1EC79E1C}"/>
              </a:ext>
            </a:extLst>
          </p:cNvPr>
          <p:cNvSpPr/>
          <p:nvPr/>
        </p:nvSpPr>
        <p:spPr>
          <a:xfrm>
            <a:off x="0" y="0"/>
            <a:ext cx="12192000" cy="6858000"/>
          </a:xfrm>
          <a:prstGeom prst="rect">
            <a:avLst/>
          </a:prstGeom>
          <a:solidFill>
            <a:srgbClr val="000000">
              <a:alpha val="7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Highschool Nudes">
            <a:hlinkClick r:id="rId17"/>
            <a:extLst>
              <a:ext uri="{FF2B5EF4-FFF2-40B4-BE49-F238E27FC236}">
                <a16:creationId xmlns:a16="http://schemas.microsoft.com/office/drawing/2014/main" id="{EC0A5B67-4DA1-CFD3-BD05-913D1051EDE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21359278">
            <a:off x="637016" y="417325"/>
            <a:ext cx="7442676" cy="5736949"/>
          </a:xfrm>
          <a:prstGeom prst="rect">
            <a:avLst/>
          </a:prstGeom>
          <a:effectLst>
            <a:glow rad="127000">
              <a:srgbClr val="000000"/>
            </a:glow>
          </a:effectLst>
        </p:spPr>
      </p:pic>
      <p:pic>
        <p:nvPicPr>
          <p:cNvPr id="36" name="GenAI in Politics">
            <a:hlinkClick r:id="rId19"/>
            <a:extLst>
              <a:ext uri="{FF2B5EF4-FFF2-40B4-BE49-F238E27FC236}">
                <a16:creationId xmlns:a16="http://schemas.microsoft.com/office/drawing/2014/main" id="{BB96C552-608D-5A19-B416-A41FCC6AC51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rot="277716">
            <a:off x="3594371" y="1035248"/>
            <a:ext cx="8128000" cy="5026997"/>
          </a:xfrm>
          <a:prstGeom prst="rect">
            <a:avLst/>
          </a:prstGeom>
          <a:effectLst>
            <a:glow rad="127000">
              <a:srgbClr val="000000"/>
            </a:glow>
          </a:effectLst>
        </p:spPr>
      </p:pic>
    </p:spTree>
    <p:extLst>
      <p:ext uri="{BB962C8B-B14F-4D97-AF65-F5344CB8AC3E}">
        <p14:creationId xmlns:p14="http://schemas.microsoft.com/office/powerpoint/2010/main" val="1421190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14:presetBounceEnd="50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50000">
                                          <p:cBhvr additive="base">
                                            <p:cTn id="13"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5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50000">
                                          <p:cBhvr additive="base">
                                            <p:cTn id="19"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2" presetClass="entr" presetSubtype="2" fill="hold" nodeType="withEffect" p14:presetBounceEnd="5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50000">
                                          <p:cBhvr additive="base">
                                            <p:cTn id="28"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decel="5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14:presetBounceEnd="50000">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14:bounceEnd="50000">
                                          <p:cBhvr additive="base">
                                            <p:cTn id="39"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2" presetClass="entr" presetSubtype="12" fill="hold" nodeType="withEffect" p14:presetBounceEnd="50000">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14:bounceEnd="50000">
                                          <p:cBhvr additive="base">
                                            <p:cTn id="48"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nodeType="clickEffect" p14:presetBounceEnd="50000">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14:bounceEnd="50000">
                                          <p:cBhvr additive="base">
                                            <p:cTn id="54" dur="50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5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2" presetClass="entr" presetSubtype="2"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decel="5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1+#ppt_w/2"/>
                                              </p:val>
                                            </p:tav>
                                            <p:tav tm="100000">
                                              <p:val>
                                                <p:strVal val="#ppt_x"/>
                                              </p:val>
                                            </p:tav>
                                          </p:tavLst>
                                        </p:anim>
                                        <p:anim calcmode="lin" valueType="num">
                                          <p:cBhvr additive="base">
                                            <p:cTn id="4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2" presetClass="entr" presetSubtype="12"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0-#ppt_w/2"/>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1+#ppt_w/2"/>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Lst>
      </p:timing>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BG">
            <a:extLst>
              <a:ext uri="{FF2B5EF4-FFF2-40B4-BE49-F238E27FC236}">
                <a16:creationId xmlns:a16="http://schemas.microsoft.com/office/drawing/2014/main" id="{AF0C4ED7-C41E-C888-AEC5-8BA3D4B0A1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t="-55508" r="-133101" b="-3817"/>
          <a:stretch/>
        </p:blipFill>
        <p:spPr bwMode="auto">
          <a:xfrm>
            <a:off x="0" y="0"/>
            <a:ext cx="12192000" cy="6858000"/>
          </a:xfrm>
          <a:prstGeom prst="rect">
            <a:avLst/>
          </a:prstGeom>
          <a:solidFill>
            <a:srgbClr val="FCB826"/>
          </a:solidFill>
        </p:spPr>
      </p:pic>
      <p:sp>
        <p:nvSpPr>
          <p:cNvPr id="11" name="Black Text Box">
            <a:hlinkClick r:id="rId4"/>
            <a:extLst>
              <a:ext uri="{FF2B5EF4-FFF2-40B4-BE49-F238E27FC236}">
                <a16:creationId xmlns:a16="http://schemas.microsoft.com/office/drawing/2014/main" id="{020E4BF0-7C07-7E58-843F-8B64FD25BA43}"/>
              </a:ext>
            </a:extLst>
          </p:cNvPr>
          <p:cNvSpPr txBox="1"/>
          <p:nvPr/>
        </p:nvSpPr>
        <p:spPr>
          <a:xfrm>
            <a:off x="3950208" y="314366"/>
            <a:ext cx="7936991" cy="1664558"/>
          </a:xfrm>
          <a:prstGeom prst="rect">
            <a:avLst/>
          </a:prstGeom>
          <a:solidFill>
            <a:srgbClr val="000000"/>
          </a:solidFill>
          <a:ln w="6350">
            <a:solidFill>
              <a:srgbClr val="FFFFFF">
                <a:lumMod val="50000"/>
              </a:srgbClr>
            </a:solidFill>
          </a:ln>
          <a:effectLst>
            <a:outerShdw blurRad="50800" dist="63500" dir="8100000" algn="tr" rotWithShape="0">
              <a:prstClr val="black">
                <a:alpha val="80000"/>
              </a:prstClr>
            </a:outerShdw>
          </a:effectLst>
        </p:spPr>
        <p:txBody>
          <a:bodyPr wrap="square" lIns="182880" tIns="182880" rIns="182880" bIns="182880">
            <a:spAutoFit/>
          </a:bodyPr>
          <a:lstStyle>
            <a:defPPr>
              <a:defRPr lang="en-US"/>
            </a:defPPr>
            <a:lvl1pPr algn="ctr">
              <a:defRPr sz="2000"/>
            </a:lvl1pPr>
          </a:lstStyle>
          <a:p>
            <a:pPr lvl="0" algn="l">
              <a:lnSpc>
                <a:spcPts val="3500"/>
              </a:lnSpc>
            </a:pPr>
            <a:r>
              <a:rPr kumimoji="0" lang="en-US" sz="3200" b="1" i="0" u="none" strike="noStrike" kern="0" cap="none" spc="0" normalizeH="0" baseline="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1,265</a:t>
            </a:r>
            <a:r>
              <a:rPr kumimoji="0" lang="en-US" sz="2400" b="1" i="0" u="none" strike="noStrike" kern="0" cap="none" spc="0" normalizeH="0" baseline="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200" b="1" i="0" u="none" strike="noStrike" kern="0" cap="none" spc="0" normalizeH="0" baseline="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 increase in malicious phishing </a:t>
            </a:r>
            <a:r>
              <a:rPr lang="en-US" sz="32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emails </a:t>
            </a:r>
            <a:r>
              <a:rPr lang="en-US" sz="2800" kern="0" dirty="0">
                <a:solidFill>
                  <a:srgbClr val="FFFFFF"/>
                </a:solidFill>
                <a:latin typeface="Calibri" panose="020F0502020204030204" pitchFamily="34" charset="0"/>
                <a:ea typeface="Calibri" panose="020F0502020204030204" pitchFamily="34" charset="0"/>
                <a:cs typeface="Calibri" panose="020F0502020204030204" pitchFamily="34" charset="0"/>
              </a:rPr>
              <a:t>since </a:t>
            </a:r>
            <a:r>
              <a:rPr lang="en-US" sz="2800" kern="0" dirty="0" err="1">
                <a:solidFill>
                  <a:srgbClr val="FFFFFF"/>
                </a:solidFill>
                <a:latin typeface="Calibri" panose="020F0502020204030204" pitchFamily="34" charset="0"/>
                <a:ea typeface="Calibri" panose="020F0502020204030204" pitchFamily="34" charset="0"/>
                <a:cs typeface="Calibri" panose="020F0502020204030204" pitchFamily="34" charset="0"/>
              </a:rPr>
              <a:t>Q4</a:t>
            </a:r>
            <a:r>
              <a:rPr lang="en-US" sz="2800" kern="0" dirty="0">
                <a:solidFill>
                  <a:srgbClr val="FFFFFF"/>
                </a:solidFill>
                <a:latin typeface="Calibri" panose="020F0502020204030204" pitchFamily="34" charset="0"/>
                <a:ea typeface="Calibri" panose="020F0502020204030204" pitchFamily="34" charset="0"/>
                <a:cs typeface="Calibri" panose="020F0502020204030204" pitchFamily="34" charset="0"/>
              </a:rPr>
              <a:t> 2022, when ChatGPT was released</a:t>
            </a:r>
            <a:r>
              <a:rPr lang="en-US" sz="1800" kern="0" dirty="0">
                <a:solidFill>
                  <a:srgbClr val="FFFFFF"/>
                </a:solidFill>
                <a:latin typeface="Calibri" panose="020F0502020204030204" pitchFamily="34" charset="0"/>
                <a:ea typeface="Calibri" panose="020F0502020204030204" pitchFamily="34" charset="0"/>
                <a:cs typeface="Calibri" panose="020F0502020204030204" pitchFamily="34" charset="0"/>
              </a:rPr>
              <a:t> </a:t>
            </a:r>
          </a:p>
          <a:p>
            <a:pPr lvl="0" algn="r">
              <a:lnSpc>
                <a:spcPts val="3500"/>
              </a:lnSpc>
            </a:pPr>
            <a:r>
              <a:rPr lang="en-US" sz="1800" kern="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SlashNext</a:t>
            </a:r>
            <a:r>
              <a:rPr lang="en-US" sz="1800" kern="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State of Phishing 2023</a:t>
            </a:r>
            <a:endParaRPr kumimoji="0" lang="en-US" sz="28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82A4A67B-3288-D698-D1F5-C3A1F64DF572}"/>
              </a:ext>
            </a:extLst>
          </p:cNvPr>
          <p:cNvCxnSpPr>
            <a:cxnSpLocks/>
          </p:cNvCxnSpPr>
          <p:nvPr/>
        </p:nvCxnSpPr>
        <p:spPr bwMode="auto">
          <a:xfrm flipV="1">
            <a:off x="2938272" y="-24384"/>
            <a:ext cx="0" cy="3048597"/>
          </a:xfrm>
          <a:prstGeom prst="line">
            <a:avLst/>
          </a:prstGeom>
          <a:solidFill>
            <a:schemeClr val="accent1"/>
          </a:solidFill>
          <a:ln w="88900" cap="flat" cmpd="sng" algn="ctr">
            <a:solidFill>
              <a:srgbClr val="000000"/>
            </a:solidFill>
            <a:prstDash val="solid"/>
            <a:miter lim="800000"/>
            <a:headEnd type="none" w="med" len="med"/>
            <a:tailEnd type="none" w="med" len="med"/>
          </a:ln>
          <a:effectLst/>
        </p:spPr>
      </p:cxnSp>
      <p:sp>
        <p:nvSpPr>
          <p:cNvPr id="17" name="Black Text Box">
            <a:hlinkClick r:id="rId5"/>
            <a:extLst>
              <a:ext uri="{FF2B5EF4-FFF2-40B4-BE49-F238E27FC236}">
                <a16:creationId xmlns:a16="http://schemas.microsoft.com/office/drawing/2014/main" id="{2675545C-AE96-F770-7F79-87387418967B}"/>
              </a:ext>
            </a:extLst>
          </p:cNvPr>
          <p:cNvSpPr txBox="1"/>
          <p:nvPr/>
        </p:nvSpPr>
        <p:spPr>
          <a:xfrm>
            <a:off x="5230370" y="2216318"/>
            <a:ext cx="6656829" cy="1664558"/>
          </a:xfrm>
          <a:prstGeom prst="rect">
            <a:avLst/>
          </a:prstGeom>
          <a:solidFill>
            <a:srgbClr val="000000"/>
          </a:solidFill>
          <a:ln w="6350">
            <a:solidFill>
              <a:srgbClr val="FFFFFF">
                <a:lumMod val="50000"/>
              </a:srgbClr>
            </a:solidFill>
          </a:ln>
          <a:effectLst>
            <a:outerShdw blurRad="50800" dist="63500" dir="8100000" algn="tr" rotWithShape="0">
              <a:prstClr val="black">
                <a:alpha val="80000"/>
              </a:prstClr>
            </a:outerShdw>
          </a:effectLst>
        </p:spPr>
        <p:txBody>
          <a:bodyPr wrap="square" lIns="182880" tIns="182880" rIns="182880" bIns="182880">
            <a:spAutoFit/>
          </a:bodyPr>
          <a:lstStyle>
            <a:defPPr>
              <a:defRPr lang="en-US"/>
            </a:defPPr>
            <a:lvl1pPr algn="ctr">
              <a:defRPr sz="2000"/>
            </a:lvl1pPr>
          </a:lstStyle>
          <a:p>
            <a:pPr lvl="0" algn="l">
              <a:lnSpc>
                <a:spcPts val="3500"/>
              </a:lnSpc>
            </a:pPr>
            <a:r>
              <a:rPr kumimoji="0" lang="en-US" sz="3200" b="1" i="0" u="none" strike="noStrike" kern="0" cap="none" spc="0" normalizeH="0" baseline="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25–29</a:t>
            </a:r>
            <a:r>
              <a:rPr kumimoji="0" lang="en-US" sz="2400" b="1" i="0" u="none" strike="noStrike" kern="0" cap="none" spc="0" normalizeH="0" baseline="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200" b="1" i="0" u="none" strike="noStrike" kern="0" cap="none" spc="0" normalizeH="0" baseline="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 more </a:t>
            </a:r>
            <a:r>
              <a:rPr kumimoji="0" lang="en-US" sz="320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phishing </a:t>
            </a: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emails are </a:t>
            </a:r>
            <a:r>
              <a:rPr lang="en-US" sz="32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bypassing email filters </a:t>
            </a:r>
            <a:r>
              <a:rPr lang="en-US" sz="2800" kern="0" dirty="0">
                <a:solidFill>
                  <a:srgbClr val="FFFFFF"/>
                </a:solidFill>
                <a:latin typeface="Calibri" panose="020F0502020204030204" pitchFamily="34" charset="0"/>
                <a:ea typeface="Calibri" panose="020F0502020204030204" pitchFamily="34" charset="0"/>
                <a:cs typeface="Calibri" panose="020F0502020204030204" pitchFamily="34" charset="0"/>
              </a:rPr>
              <a:t>since 2022</a:t>
            </a:r>
            <a:endParaRPr lang="en-US" sz="1800" kern="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pPr lvl="0" algn="r">
              <a:lnSpc>
                <a:spcPts val="3500"/>
              </a:lnSpc>
            </a:pPr>
            <a:r>
              <a:rPr lang="en-US" sz="1800" kern="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Egress, Phishing Threat Trends Report 2023</a:t>
            </a:r>
            <a:endParaRPr kumimoji="0" lang="en-US" sz="28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Black Text Box">
            <a:hlinkClick r:id="rId6"/>
            <a:extLst>
              <a:ext uri="{FF2B5EF4-FFF2-40B4-BE49-F238E27FC236}">
                <a16:creationId xmlns:a16="http://schemas.microsoft.com/office/drawing/2014/main" id="{1D33D64D-833F-AC18-1FAA-684F7C8615F9}"/>
              </a:ext>
            </a:extLst>
          </p:cNvPr>
          <p:cNvSpPr txBox="1"/>
          <p:nvPr/>
        </p:nvSpPr>
        <p:spPr>
          <a:xfrm>
            <a:off x="5230370" y="4118270"/>
            <a:ext cx="6656829" cy="2113399"/>
          </a:xfrm>
          <a:prstGeom prst="rect">
            <a:avLst/>
          </a:prstGeom>
          <a:solidFill>
            <a:srgbClr val="000000"/>
          </a:solidFill>
          <a:ln w="6350">
            <a:solidFill>
              <a:srgbClr val="FFFFFF">
                <a:lumMod val="50000"/>
              </a:srgbClr>
            </a:solidFill>
          </a:ln>
          <a:effectLst>
            <a:outerShdw blurRad="50800" dist="63500" dir="8100000" algn="tr" rotWithShape="0">
              <a:prstClr val="black">
                <a:alpha val="80000"/>
              </a:prstClr>
            </a:outerShdw>
          </a:effectLst>
        </p:spPr>
        <p:txBody>
          <a:bodyPr wrap="square" lIns="182880" tIns="182880" rIns="182880" bIns="182880">
            <a:spAutoFit/>
          </a:bodyPr>
          <a:lstStyle>
            <a:defPPr>
              <a:defRPr lang="en-US"/>
            </a:defPPr>
            <a:lvl1pPr algn="ctr">
              <a:defRPr sz="2000"/>
            </a:lvl1pPr>
          </a:lstStyle>
          <a:p>
            <a:pPr lvl="0" algn="l">
              <a:lnSpc>
                <a:spcPts val="3500"/>
              </a:lnSpc>
            </a:pPr>
            <a:r>
              <a:rPr lang="en-US" sz="32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Pretexting is used in 50</a:t>
            </a:r>
            <a:r>
              <a:rPr lang="en-US" sz="24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a:t>
            </a: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 of social engineering attacks—nearly double </a:t>
            </a:r>
            <a:r>
              <a:rPr lang="en-US" sz="3200" kern="0" dirty="0" err="1">
                <a:solidFill>
                  <a:schemeClr val="bg1"/>
                </a:solidFill>
                <a:latin typeface="Calibri" panose="020F0502020204030204" pitchFamily="34" charset="0"/>
                <a:ea typeface="Calibri" panose="020F0502020204030204" pitchFamily="34" charset="0"/>
                <a:cs typeface="Calibri" panose="020F0502020204030204" pitchFamily="34" charset="0"/>
              </a:rPr>
              <a:t>2022’s</a:t>
            </a: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 total (phishing is 44</a:t>
            </a:r>
            <a:r>
              <a:rPr lang="en-US" sz="2400" kern="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lvl="0" algn="r">
              <a:lnSpc>
                <a:spcPts val="3500"/>
              </a:lnSpc>
            </a:pPr>
            <a:r>
              <a:rPr lang="en-US" sz="1800" kern="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Verizon’s 2023 Data Breach Investigations Report</a:t>
            </a:r>
          </a:p>
        </p:txBody>
      </p:sp>
    </p:spTree>
    <p:extLst>
      <p:ext uri="{BB962C8B-B14F-4D97-AF65-F5344CB8AC3E}">
        <p14:creationId xmlns:p14="http://schemas.microsoft.com/office/powerpoint/2010/main" val="1234517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07262EA-C789-E2DA-F885-EA02EB8B97AF}"/>
              </a:ext>
            </a:extLst>
          </p:cNvPr>
          <p:cNvGrpSpPr/>
          <p:nvPr/>
        </p:nvGrpSpPr>
        <p:grpSpPr>
          <a:xfrm>
            <a:off x="1225594" y="1566334"/>
            <a:ext cx="9829165" cy="1862666"/>
            <a:chOff x="1225594" y="1566334"/>
            <a:chExt cx="9829165" cy="1862666"/>
          </a:xfrm>
        </p:grpSpPr>
        <p:grpSp>
          <p:nvGrpSpPr>
            <p:cNvPr id="62" name="Group 61">
              <a:extLst>
                <a:ext uri="{FF2B5EF4-FFF2-40B4-BE49-F238E27FC236}">
                  <a16:creationId xmlns:a16="http://schemas.microsoft.com/office/drawing/2014/main" id="{A0AB7743-7F3E-0BEC-5FCB-C06405EEEDB5}"/>
                </a:ext>
              </a:extLst>
            </p:cNvPr>
            <p:cNvGrpSpPr/>
            <p:nvPr/>
          </p:nvGrpSpPr>
          <p:grpSpPr>
            <a:xfrm>
              <a:off x="8768759" y="1566334"/>
              <a:ext cx="2286000" cy="1862666"/>
              <a:chOff x="4682066" y="4563534"/>
              <a:chExt cx="2286000" cy="1862666"/>
            </a:xfrm>
          </p:grpSpPr>
          <p:sp>
            <p:nvSpPr>
              <p:cNvPr id="63" name="Rectangle 62">
                <a:extLst>
                  <a:ext uri="{FF2B5EF4-FFF2-40B4-BE49-F238E27FC236}">
                    <a16:creationId xmlns:a16="http://schemas.microsoft.com/office/drawing/2014/main" id="{1D6475AC-D12F-6B76-D025-20DE3E7B9B7D}"/>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E152D25-03AD-505C-4085-E15A7DCDB46C}"/>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Pretexting, Phishing,</a:t>
                </a:r>
                <a:b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and Spear Phishing</a:t>
                </a:r>
              </a:p>
            </p:txBody>
          </p:sp>
        </p:grpSp>
        <p:grpSp>
          <p:nvGrpSpPr>
            <p:cNvPr id="65" name="Group 64">
              <a:extLst>
                <a:ext uri="{FF2B5EF4-FFF2-40B4-BE49-F238E27FC236}">
                  <a16:creationId xmlns:a16="http://schemas.microsoft.com/office/drawing/2014/main" id="{D020B936-BB03-1020-02E6-D741AD2E232E}"/>
                </a:ext>
              </a:extLst>
            </p:cNvPr>
            <p:cNvGrpSpPr/>
            <p:nvPr/>
          </p:nvGrpSpPr>
          <p:grpSpPr>
            <a:xfrm>
              <a:off x="1225594" y="1566334"/>
              <a:ext cx="2286000" cy="1862666"/>
              <a:chOff x="4682066" y="4563534"/>
              <a:chExt cx="2286000" cy="1862666"/>
            </a:xfrm>
          </p:grpSpPr>
          <p:sp>
            <p:nvSpPr>
              <p:cNvPr id="66" name="Rectangle 65">
                <a:extLst>
                  <a:ext uri="{FF2B5EF4-FFF2-40B4-BE49-F238E27FC236}">
                    <a16:creationId xmlns:a16="http://schemas.microsoft.com/office/drawing/2014/main" id="{1317C97A-F82A-B245-15EF-31AE435D9C02}"/>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933C817D-3275-4AAC-A69A-A264A3AFCDFB}"/>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Disinformation and Personalized Propaganda</a:t>
                </a:r>
              </a:p>
            </p:txBody>
          </p:sp>
        </p:grpSp>
        <p:grpSp>
          <p:nvGrpSpPr>
            <p:cNvPr id="68" name="Group 67">
              <a:extLst>
                <a:ext uri="{FF2B5EF4-FFF2-40B4-BE49-F238E27FC236}">
                  <a16:creationId xmlns:a16="http://schemas.microsoft.com/office/drawing/2014/main" id="{2C3C1E96-A4A8-3449-A381-5A2C0F82C7E8}"/>
                </a:ext>
              </a:extLst>
            </p:cNvPr>
            <p:cNvGrpSpPr/>
            <p:nvPr/>
          </p:nvGrpSpPr>
          <p:grpSpPr>
            <a:xfrm>
              <a:off x="3739983" y="1566334"/>
              <a:ext cx="2286000" cy="1862666"/>
              <a:chOff x="4682066" y="4563534"/>
              <a:chExt cx="2286000" cy="1862666"/>
            </a:xfrm>
          </p:grpSpPr>
          <p:sp>
            <p:nvSpPr>
              <p:cNvPr id="69" name="Rectangle 68">
                <a:extLst>
                  <a:ext uri="{FF2B5EF4-FFF2-40B4-BE49-F238E27FC236}">
                    <a16:creationId xmlns:a16="http://schemas.microsoft.com/office/drawing/2014/main" id="{059EBAF9-579C-F5E2-6AB9-899E4F74E7FC}"/>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5BE995C0-6677-B6D8-CBCA-FB43F4CDCFC4}"/>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Information Disorder</a:t>
                </a:r>
                <a:b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and Truth Decay</a:t>
                </a:r>
              </a:p>
            </p:txBody>
          </p:sp>
        </p:grpSp>
        <p:grpSp>
          <p:nvGrpSpPr>
            <p:cNvPr id="71" name="Group 70">
              <a:extLst>
                <a:ext uri="{FF2B5EF4-FFF2-40B4-BE49-F238E27FC236}">
                  <a16:creationId xmlns:a16="http://schemas.microsoft.com/office/drawing/2014/main" id="{F2CB2BF1-BDB5-E5D0-5AE4-B2F180AB5470}"/>
                </a:ext>
              </a:extLst>
            </p:cNvPr>
            <p:cNvGrpSpPr/>
            <p:nvPr/>
          </p:nvGrpSpPr>
          <p:grpSpPr>
            <a:xfrm>
              <a:off x="6254371" y="1566334"/>
              <a:ext cx="2286000" cy="1862666"/>
              <a:chOff x="4682066" y="4563534"/>
              <a:chExt cx="2286000" cy="1862666"/>
            </a:xfrm>
          </p:grpSpPr>
          <p:sp>
            <p:nvSpPr>
              <p:cNvPr id="72" name="Rectangle 71">
                <a:extLst>
                  <a:ext uri="{FF2B5EF4-FFF2-40B4-BE49-F238E27FC236}">
                    <a16:creationId xmlns:a16="http://schemas.microsoft.com/office/drawing/2014/main" id="{CD528D8F-4CD6-6586-2AB9-B6FE17B636D3}"/>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F9A2EB6-B85F-8F03-40E8-66AA014950E3}"/>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Deepfakes</a:t>
                </a:r>
              </a:p>
            </p:txBody>
          </p:sp>
        </p:grpSp>
      </p:grpSp>
      <p:sp>
        <p:nvSpPr>
          <p:cNvPr id="3" name="Title 2">
            <a:extLst>
              <a:ext uri="{FF2B5EF4-FFF2-40B4-BE49-F238E27FC236}">
                <a16:creationId xmlns:a16="http://schemas.microsoft.com/office/drawing/2014/main" id="{712B4B0A-85DE-9950-F09B-E9A575555B05}"/>
              </a:ext>
            </a:extLst>
          </p:cNvPr>
          <p:cNvSpPr>
            <a:spLocks noGrp="1"/>
          </p:cNvSpPr>
          <p:nvPr>
            <p:ph type="title"/>
          </p:nvPr>
        </p:nvSpPr>
        <p:spPr/>
        <p:txBody>
          <a:bodyPr/>
          <a:lstStyle/>
          <a:p>
            <a:pPr algn="l"/>
            <a:r>
              <a:rPr lang="en-US" dirty="0"/>
              <a:t>Augmented Malicious Cyber</a:t>
            </a:r>
          </a:p>
        </p:txBody>
      </p:sp>
      <p:grpSp>
        <p:nvGrpSpPr>
          <p:cNvPr id="47" name="Group 46">
            <a:extLst>
              <a:ext uri="{FF2B5EF4-FFF2-40B4-BE49-F238E27FC236}">
                <a16:creationId xmlns:a16="http://schemas.microsoft.com/office/drawing/2014/main" id="{2F0D97A5-A59F-86F1-26F9-0565D471B203}"/>
              </a:ext>
            </a:extLst>
          </p:cNvPr>
          <p:cNvGrpSpPr/>
          <p:nvPr/>
        </p:nvGrpSpPr>
        <p:grpSpPr>
          <a:xfrm>
            <a:off x="6256002" y="3699934"/>
            <a:ext cx="2286000" cy="1862666"/>
            <a:chOff x="4475690" y="4495801"/>
            <a:chExt cx="2286000" cy="1862666"/>
          </a:xfrm>
        </p:grpSpPr>
        <p:sp>
          <p:nvSpPr>
            <p:cNvPr id="48" name="Rectangle 47">
              <a:extLst>
                <a:ext uri="{FF2B5EF4-FFF2-40B4-BE49-F238E27FC236}">
                  <a16:creationId xmlns:a16="http://schemas.microsoft.com/office/drawing/2014/main" id="{543CE8E9-6D7F-C635-B17D-101B5868EE0D}"/>
                </a:ext>
                <a:ext uri="{C183D7F6-B498-43B3-948B-1728B52AA6E4}">
                  <adec:decorative xmlns:adec="http://schemas.microsoft.com/office/drawing/2017/decorative" val="1"/>
                </a:ext>
              </a:extLst>
            </p:cNvPr>
            <p:cNvSpPr/>
            <p:nvPr/>
          </p:nvSpPr>
          <p:spPr>
            <a:xfrm>
              <a:off x="4475690" y="4495801"/>
              <a:ext cx="2286000" cy="186266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47061810-4B95-4CD1-1FCE-0C20F4F805DD}"/>
                </a:ext>
              </a:extLst>
            </p:cNvPr>
            <p:cNvSpPr/>
            <p:nvPr/>
          </p:nvSpPr>
          <p:spPr>
            <a:xfrm>
              <a:off x="4475690" y="5833535"/>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Bots and Botnets (e.g., for DDoS, algorithmic exploits)</a:t>
              </a:r>
            </a:p>
          </p:txBody>
        </p:sp>
      </p:grpSp>
      <p:grpSp>
        <p:nvGrpSpPr>
          <p:cNvPr id="50" name="Group 49">
            <a:extLst>
              <a:ext uri="{FF2B5EF4-FFF2-40B4-BE49-F238E27FC236}">
                <a16:creationId xmlns:a16="http://schemas.microsoft.com/office/drawing/2014/main" id="{88DFFD43-F91A-780C-1471-0EE93ACC5D45}"/>
              </a:ext>
            </a:extLst>
          </p:cNvPr>
          <p:cNvGrpSpPr/>
          <p:nvPr/>
        </p:nvGrpSpPr>
        <p:grpSpPr>
          <a:xfrm>
            <a:off x="8771205" y="3699934"/>
            <a:ext cx="2286000" cy="1862666"/>
            <a:chOff x="6990079" y="4495801"/>
            <a:chExt cx="2286000" cy="1862666"/>
          </a:xfrm>
        </p:grpSpPr>
        <p:sp>
          <p:nvSpPr>
            <p:cNvPr id="51" name="Rectangle 50">
              <a:extLst>
                <a:ext uri="{FF2B5EF4-FFF2-40B4-BE49-F238E27FC236}">
                  <a16:creationId xmlns:a16="http://schemas.microsoft.com/office/drawing/2014/main" id="{EF9605CF-3F52-B980-4D5B-7B9190C4C327}"/>
                </a:ext>
                <a:ext uri="{C183D7F6-B498-43B3-948B-1728B52AA6E4}">
                  <adec:decorative xmlns:adec="http://schemas.microsoft.com/office/drawing/2017/decorative" val="1"/>
                </a:ext>
              </a:extLst>
            </p:cNvPr>
            <p:cNvSpPr/>
            <p:nvPr/>
          </p:nvSpPr>
          <p:spPr>
            <a:xfrm>
              <a:off x="6990079" y="4495801"/>
              <a:ext cx="2286000" cy="1862666"/>
            </a:xfrm>
            <a:prstGeom prst="rect">
              <a:avLst/>
            </a:prstGeom>
            <a:blipFill dpi="0" rotWithShape="1">
              <a:blip r:embed="rId8" cstate="screen">
                <a:extLst>
                  <a:ext uri="{28A0092B-C50C-407E-A947-70E740481C1C}">
                    <a14:useLocalDpi xmlns:a14="http://schemas.microsoft.com/office/drawing/2010/main"/>
                  </a:ext>
                </a:extLst>
              </a:blip>
              <a:srcRect/>
              <a:stretch>
                <a:fillRect b="6000"/>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B4B8C04-B9CE-EA01-F0D3-65F08015CDED}"/>
                </a:ext>
              </a:extLst>
            </p:cNvPr>
            <p:cNvSpPr/>
            <p:nvPr/>
          </p:nvSpPr>
          <p:spPr>
            <a:xfrm>
              <a:off x="6990079" y="5833535"/>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Data Set Poisoning </a:t>
              </a:r>
              <a:b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and AI Interface Injects</a:t>
              </a:r>
            </a:p>
          </p:txBody>
        </p:sp>
      </p:grpSp>
      <p:grpSp>
        <p:nvGrpSpPr>
          <p:cNvPr id="56" name="Group 55">
            <a:extLst>
              <a:ext uri="{FF2B5EF4-FFF2-40B4-BE49-F238E27FC236}">
                <a16:creationId xmlns:a16="http://schemas.microsoft.com/office/drawing/2014/main" id="{34868128-47B4-9819-5708-C44A8904057E}"/>
              </a:ext>
            </a:extLst>
          </p:cNvPr>
          <p:cNvGrpSpPr/>
          <p:nvPr/>
        </p:nvGrpSpPr>
        <p:grpSpPr>
          <a:xfrm>
            <a:off x="1225594" y="3699934"/>
            <a:ext cx="2286000" cy="1862666"/>
            <a:chOff x="4682066" y="4563534"/>
            <a:chExt cx="2286000" cy="1862666"/>
          </a:xfrm>
        </p:grpSpPr>
        <p:sp>
          <p:nvSpPr>
            <p:cNvPr id="57" name="Rectangle 56">
              <a:extLst>
                <a:ext uri="{FF2B5EF4-FFF2-40B4-BE49-F238E27FC236}">
                  <a16:creationId xmlns:a16="http://schemas.microsoft.com/office/drawing/2014/main" id="{295E70B1-8ED6-D7A6-8C47-4984FAF9C900}"/>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DFD1F04E-DE8C-FB33-C5EE-5CDA3CA43F22}"/>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defTabSz="457200">
                <a:lnSpc>
                  <a:spcPct val="85000"/>
                </a:lnSpc>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Malware</a:t>
              </a:r>
            </a:p>
          </p:txBody>
        </p:sp>
      </p:grpSp>
      <p:grpSp>
        <p:nvGrpSpPr>
          <p:cNvPr id="59" name="Group 58">
            <a:extLst>
              <a:ext uri="{FF2B5EF4-FFF2-40B4-BE49-F238E27FC236}">
                <a16:creationId xmlns:a16="http://schemas.microsoft.com/office/drawing/2014/main" id="{188D1FA1-F4FB-5E8E-F1FD-1C0261514D0E}"/>
              </a:ext>
            </a:extLst>
          </p:cNvPr>
          <p:cNvGrpSpPr/>
          <p:nvPr/>
        </p:nvGrpSpPr>
        <p:grpSpPr>
          <a:xfrm>
            <a:off x="3740798" y="3699934"/>
            <a:ext cx="2286000" cy="1862666"/>
            <a:chOff x="4682066" y="4563534"/>
            <a:chExt cx="2286000" cy="1862666"/>
          </a:xfrm>
        </p:grpSpPr>
        <p:sp>
          <p:nvSpPr>
            <p:cNvPr id="60" name="Rectangle 59">
              <a:extLst>
                <a:ext uri="{FF2B5EF4-FFF2-40B4-BE49-F238E27FC236}">
                  <a16:creationId xmlns:a16="http://schemas.microsoft.com/office/drawing/2014/main" id="{690AB87E-D86F-8D08-AC20-20BC80589958}"/>
                </a:ext>
                <a:ext uri="{C183D7F6-B498-43B3-948B-1728B52AA6E4}">
                  <adec:decorative xmlns:adec="http://schemas.microsoft.com/office/drawing/2017/decorative" val="1"/>
                </a:ext>
              </a:extLst>
            </p:cNvPr>
            <p:cNvSpPr/>
            <p:nvPr/>
          </p:nvSpPr>
          <p:spPr>
            <a:xfrm>
              <a:off x="4682066" y="4563534"/>
              <a:ext cx="2286000" cy="1862666"/>
            </a:xfrm>
            <a:prstGeom prst="rect">
              <a:avLst/>
            </a:prstGeom>
            <a:blipFill dpi="0" rotWithShape="1">
              <a:blip r:embed="rId10"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82C9A7F6-C280-DB0E-207C-939079D2F45C}"/>
                </a:ext>
              </a:extLst>
            </p:cNvPr>
            <p:cNvSpPr/>
            <p:nvPr/>
          </p:nvSpPr>
          <p:spPr>
            <a:xfrm>
              <a:off x="4682066" y="5901268"/>
              <a:ext cx="2286000" cy="524932"/>
            </a:xfrm>
            <a:prstGeom prst="rect">
              <a:avLst/>
            </a:prstGeom>
            <a:solidFill>
              <a:srgbClr val="000000">
                <a:alpha val="80000"/>
              </a:srgbClr>
            </a:solidFill>
            <a:ln w="12700" cap="flat" cmpd="sng" algn="ctr">
              <a:solidFill>
                <a:schemeClr val="tx1"/>
              </a:solidFill>
              <a:prstDash val="solid"/>
              <a:miter lim="800000"/>
            </a:ln>
            <a:effectLst/>
          </p:spPr>
          <p:txBody>
            <a:bodyPr lIns="91440" rIns="91440" bIns="73152" rtlCol="0" anchor="b" anchorCtr="0"/>
            <a:lstStyle/>
            <a:p>
              <a:pPr marL="0" marR="0" lvl="0" indent="0" defTabSz="457200" eaLnBrk="1" fontAlgn="auto" latinLnBrk="0" hangingPunct="1">
                <a:lnSpc>
                  <a:spcPct val="8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Side-Channel Attacks</a:t>
              </a:r>
            </a:p>
          </p:txBody>
        </p:sp>
      </p:grpSp>
    </p:spTree>
    <p:extLst>
      <p:ext uri="{BB962C8B-B14F-4D97-AF65-F5344CB8AC3E}">
        <p14:creationId xmlns:p14="http://schemas.microsoft.com/office/powerpoint/2010/main" val="3842494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EB678-A9C0-6446-4DED-0464F1339A59}"/>
              </a:ext>
            </a:extLst>
          </p:cNvPr>
          <p:cNvSpPr>
            <a:spLocks noGrp="1"/>
          </p:cNvSpPr>
          <p:nvPr>
            <p:ph type="title"/>
          </p:nvPr>
        </p:nvSpPr>
        <p:spPr/>
        <p:txBody>
          <a:bodyPr/>
          <a:lstStyle/>
          <a:p>
            <a:pPr algn="l"/>
            <a:r>
              <a:rPr lang="en-US" dirty="0"/>
              <a:t>Augmented Malicious Cyber</a:t>
            </a:r>
          </a:p>
        </p:txBody>
      </p:sp>
      <p:grpSp>
        <p:nvGrpSpPr>
          <p:cNvPr id="29" name="WormGPT Group">
            <a:extLst>
              <a:ext uri="{FF2B5EF4-FFF2-40B4-BE49-F238E27FC236}">
                <a16:creationId xmlns:a16="http://schemas.microsoft.com/office/drawing/2014/main" id="{2EFDC1B9-6B82-67EF-43FE-B0D31567C279}"/>
              </a:ext>
            </a:extLst>
          </p:cNvPr>
          <p:cNvGrpSpPr/>
          <p:nvPr/>
        </p:nvGrpSpPr>
        <p:grpSpPr>
          <a:xfrm>
            <a:off x="0" y="2749573"/>
            <a:ext cx="4020651" cy="2963581"/>
            <a:chOff x="438912" y="1912183"/>
            <a:chExt cx="4020651" cy="2963581"/>
          </a:xfrm>
        </p:grpSpPr>
        <p:pic>
          <p:nvPicPr>
            <p:cNvPr id="12290" name="ChatGPT Logo">
              <a:extLst>
                <a:ext uri="{FF2B5EF4-FFF2-40B4-BE49-F238E27FC236}">
                  <a16:creationId xmlns:a16="http://schemas.microsoft.com/office/drawing/2014/main" id="{63E43A63-50F2-6DCF-9890-CDBA87EAFF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912" y="1912183"/>
              <a:ext cx="4020651" cy="2261616"/>
            </a:xfrm>
            <a:prstGeom prst="rect">
              <a:avLst/>
            </a:prstGeom>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59F99C0-BE7E-3907-7405-5B04EBA8B26E}"/>
                </a:ext>
              </a:extLst>
            </p:cNvPr>
            <p:cNvSpPr txBox="1"/>
            <p:nvPr/>
          </p:nvSpPr>
          <p:spPr>
            <a:xfrm>
              <a:off x="1596600" y="4352544"/>
              <a:ext cx="1705275" cy="523220"/>
            </a:xfrm>
            <a:prstGeom prst="rect">
              <a:avLst/>
            </a:prstGeom>
            <a:noFill/>
          </p:spPr>
          <p:txBody>
            <a:bodyPr wrap="none" rtlCol="0">
              <a:sp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rPr>
                <a:t>WormGPT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0" name="FraudGPT Group">
            <a:extLst>
              <a:ext uri="{FF2B5EF4-FFF2-40B4-BE49-F238E27FC236}">
                <a16:creationId xmlns:a16="http://schemas.microsoft.com/office/drawing/2014/main" id="{9214350A-EFEC-C835-C11D-E1E351FECDFB}"/>
              </a:ext>
            </a:extLst>
          </p:cNvPr>
          <p:cNvGrpSpPr/>
          <p:nvPr/>
        </p:nvGrpSpPr>
        <p:grpSpPr>
          <a:xfrm>
            <a:off x="2865120" y="2749573"/>
            <a:ext cx="4020651" cy="2963581"/>
            <a:chOff x="3304032" y="1912183"/>
            <a:chExt cx="4020651" cy="2963581"/>
          </a:xfrm>
        </p:grpSpPr>
        <p:pic>
          <p:nvPicPr>
            <p:cNvPr id="21" name="ChatGPT Logo">
              <a:extLst>
                <a:ext uri="{FF2B5EF4-FFF2-40B4-BE49-F238E27FC236}">
                  <a16:creationId xmlns:a16="http://schemas.microsoft.com/office/drawing/2014/main" id="{273A5E71-9B14-E836-5BA2-5076A8EDA3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4032" y="1912183"/>
              <a:ext cx="4020651" cy="2261616"/>
            </a:xfrm>
            <a:prstGeom prst="rect">
              <a:avLst/>
            </a:prstGeom>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BF6C95D-862F-3108-55D4-9D227BA8FDF9}"/>
                </a:ext>
              </a:extLst>
            </p:cNvPr>
            <p:cNvSpPr txBox="1"/>
            <p:nvPr/>
          </p:nvSpPr>
          <p:spPr>
            <a:xfrm>
              <a:off x="4499519" y="4352544"/>
              <a:ext cx="1629677" cy="523220"/>
            </a:xfrm>
            <a:prstGeom prst="rect">
              <a:avLst/>
            </a:prstGeom>
            <a:noFill/>
          </p:spPr>
          <p:txBody>
            <a:bodyPr wrap="none" rtlCol="0">
              <a:sp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rPr>
                <a:t>FraudGPT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grpSp>
      <p:pic>
        <p:nvPicPr>
          <p:cNvPr id="24" name="Black Hat" descr="Pointed Hat with solid fill">
            <a:extLst>
              <a:ext uri="{FF2B5EF4-FFF2-40B4-BE49-F238E27FC236}">
                <a16:creationId xmlns:a16="http://schemas.microsoft.com/office/drawing/2014/main" id="{6E7757F3-27D1-066D-580E-CB10E671F2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536" y="988436"/>
            <a:ext cx="2348314" cy="2348314"/>
          </a:xfrm>
          <a:prstGeom prst="rect">
            <a:avLst/>
          </a:prstGeom>
          <a:effectLst>
            <a:glow rad="101600">
              <a:srgbClr val="000000">
                <a:alpha val="60000"/>
              </a:srgbClr>
            </a:glow>
          </a:effectLst>
        </p:spPr>
      </p:pic>
      <p:pic>
        <p:nvPicPr>
          <p:cNvPr id="31" name="Black Hat" descr="Pointed Hat with solid fill">
            <a:extLst>
              <a:ext uri="{FF2B5EF4-FFF2-40B4-BE49-F238E27FC236}">
                <a16:creationId xmlns:a16="http://schemas.microsoft.com/office/drawing/2014/main" id="{CD346E92-1DBE-2D8F-79A3-B7E94CB52B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59397">
            <a:off x="3973847" y="1120620"/>
            <a:ext cx="2348314" cy="2348314"/>
          </a:xfrm>
          <a:prstGeom prst="rect">
            <a:avLst/>
          </a:prstGeom>
          <a:effectLst>
            <a:glow rad="101600">
              <a:srgbClr val="000000">
                <a:alpha val="60000"/>
              </a:srgbClr>
            </a:glow>
          </a:effectLst>
        </p:spPr>
      </p:pic>
      <p:sp>
        <p:nvSpPr>
          <p:cNvPr id="25" name="TextBox 24">
            <a:extLst>
              <a:ext uri="{FF2B5EF4-FFF2-40B4-BE49-F238E27FC236}">
                <a16:creationId xmlns:a16="http://schemas.microsoft.com/office/drawing/2014/main" id="{9CC58883-140F-01B3-EA26-6FBCF88A788A}"/>
              </a:ext>
            </a:extLst>
          </p:cNvPr>
          <p:cNvSpPr txBox="1"/>
          <p:nvPr/>
        </p:nvSpPr>
        <p:spPr>
          <a:xfrm>
            <a:off x="6756382" y="2102660"/>
            <a:ext cx="5041380" cy="2805063"/>
          </a:xfrm>
          <a:prstGeom prst="rect">
            <a:avLst/>
          </a:prstGeom>
          <a:noFill/>
        </p:spPr>
        <p:txBody>
          <a:bodyPr wrap="none" rtlCol="0">
            <a:spAutoFit/>
          </a:bodyPr>
          <a:lstStyle/>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Creating malware</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Bypassing defenses</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Finding weak points</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Writing malicious messages (phishing)</a:t>
            </a: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General illegal activity</a:t>
            </a:r>
          </a:p>
        </p:txBody>
      </p:sp>
      <p:grpSp>
        <p:nvGrpSpPr>
          <p:cNvPr id="3" name="WormGPT Screen">
            <a:extLst>
              <a:ext uri="{FF2B5EF4-FFF2-40B4-BE49-F238E27FC236}">
                <a16:creationId xmlns:a16="http://schemas.microsoft.com/office/drawing/2014/main" id="{C43F2C84-4D10-8F45-FAB1-ADA454A1BC8E}"/>
              </a:ext>
            </a:extLst>
          </p:cNvPr>
          <p:cNvGrpSpPr/>
          <p:nvPr/>
        </p:nvGrpSpPr>
        <p:grpSpPr>
          <a:xfrm rot="21408767">
            <a:off x="661439" y="414825"/>
            <a:ext cx="10474884" cy="5326971"/>
            <a:chOff x="661439" y="414825"/>
            <a:chExt cx="10474884" cy="5326971"/>
          </a:xfrm>
        </p:grpSpPr>
        <p:pic>
          <p:nvPicPr>
            <p:cNvPr id="1026" name="Picture 2">
              <a:extLst>
                <a:ext uri="{FF2B5EF4-FFF2-40B4-BE49-F238E27FC236}">
                  <a16:creationId xmlns:a16="http://schemas.microsoft.com/office/drawing/2014/main" id="{6A9C2879-BF7B-1187-784F-78B0736D63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1439" y="414825"/>
              <a:ext cx="10474884" cy="5326971"/>
            </a:xfrm>
            <a:prstGeom prst="rect">
              <a:avLst/>
            </a:prstGeom>
            <a:noFill/>
            <a:ln>
              <a:solidFill>
                <a:schemeClr val="tx1"/>
              </a:solid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D9530E-F778-C8F3-5944-710842C467C1}"/>
                </a:ext>
              </a:extLst>
            </p:cNvPr>
            <p:cNvSpPr txBox="1"/>
            <p:nvPr/>
          </p:nvSpPr>
          <p:spPr>
            <a:xfrm>
              <a:off x="661439" y="5388169"/>
              <a:ext cx="9853980" cy="276999"/>
            </a:xfrm>
            <a:prstGeom prst="rect">
              <a:avLst/>
            </a:prstGeom>
            <a:solidFill>
              <a:schemeClr val="bg1"/>
            </a:solidFill>
            <a:ln>
              <a:solidFill>
                <a:schemeClr val="bg1">
                  <a:lumMod val="50000"/>
                  <a:lumOff val="50000"/>
                </a:schemeClr>
              </a:solidFill>
            </a:ln>
          </p:spPr>
          <p:txBody>
            <a:bodyPr wrap="none" rtlCol="0">
              <a:spAutoFit/>
            </a:bodyPr>
            <a:lstStyle/>
            <a:p>
              <a:r>
                <a:rPr lang="en-US" sz="1200" dirty="0">
                  <a:solidFill>
                    <a:schemeClr val="tx1">
                      <a:lumMod val="75000"/>
                    </a:schemeClr>
                  </a:solidFill>
                </a:rPr>
                <a:t>Image from https://slashnext.com/blog/wormgpt-the-generative-ai-tool-cybercriminals-are-using-to-launch-business-email-compromise-attacks</a:t>
              </a:r>
            </a:p>
          </p:txBody>
        </p:sp>
      </p:grpSp>
    </p:spTree>
    <p:extLst>
      <p:ext uri="{BB962C8B-B14F-4D97-AF65-F5344CB8AC3E}">
        <p14:creationId xmlns:p14="http://schemas.microsoft.com/office/powerpoint/2010/main" val="212988442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par>
                                    <p:cTn id="12" presetID="2" presetClass="entr" presetSubtype="3" fill="hold" nodeType="withEffect" p14:presetBounceEnd="50000">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14:bounceEnd="50000">
                                          <p:cBhvr additive="base">
                                            <p:cTn id="14"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4"/>
                                            </p:tgtEl>
                                            <p:attrNameLst>
                                              <p:attrName>ppt_y</p:attrName>
                                            </p:attrNameLst>
                                          </p:cBhvr>
                                          <p:tavLst>
                                            <p:tav tm="0">
                                              <p:val>
                                                <p:strVal val="0-#ppt_h/2"/>
                                              </p:val>
                                            </p:tav>
                                            <p:tav tm="100000">
                                              <p:val>
                                                <p:strVal val="#ppt_y"/>
                                              </p:val>
                                            </p:tav>
                                          </p:tavLst>
                                        </p:anim>
                                      </p:childTnLst>
                                    </p:cTn>
                                  </p:par>
                                  <p:par>
                                    <p:cTn id="16" presetID="2" presetClass="entr" presetSubtype="3" fill="hold" nodeType="withEffect" p14:presetBounceEnd="50000">
                                      <p:stCondLst>
                                        <p:cond delay="250"/>
                                      </p:stCondLst>
                                      <p:childTnLst>
                                        <p:set>
                                          <p:cBhvr>
                                            <p:cTn id="17" dur="1" fill="hold">
                                              <p:stCondLst>
                                                <p:cond delay="0"/>
                                              </p:stCondLst>
                                            </p:cTn>
                                            <p:tgtEl>
                                              <p:spTgt spid="31"/>
                                            </p:tgtEl>
                                            <p:attrNameLst>
                                              <p:attrName>style.visibility</p:attrName>
                                            </p:attrNameLst>
                                          </p:cBhvr>
                                          <p:to>
                                            <p:strVal val="visible"/>
                                          </p:to>
                                        </p:set>
                                        <p:anim calcmode="lin" valueType="num" p14:bounceEnd="50000">
                                          <p:cBhvr additive="base">
                                            <p:cTn id="18" dur="5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31"/>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wipe(left)">
                                          <p:cBhvr>
                                            <p:cTn id="23" dur="250"/>
                                            <p:tgtEl>
                                              <p:spTgt spid="25">
                                                <p:txEl>
                                                  <p:pRg st="0" end="0"/>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left)">
                                          <p:cBhvr>
                                            <p:cTn id="27" dur="250"/>
                                            <p:tgtEl>
                                              <p:spTgt spid="25">
                                                <p:txEl>
                                                  <p:pRg st="1" end="1"/>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wipe(left)">
                                          <p:cBhvr>
                                            <p:cTn id="31" dur="250"/>
                                            <p:tgtEl>
                                              <p:spTgt spid="25">
                                                <p:txEl>
                                                  <p:pRg st="2" end="2"/>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25">
                                                <p:txEl>
                                                  <p:pRg st="3" end="3"/>
                                                </p:txEl>
                                              </p:spTgt>
                                            </p:tgtEl>
                                            <p:attrNameLst>
                                              <p:attrName>style.visibility</p:attrName>
                                            </p:attrNameLst>
                                          </p:cBhvr>
                                          <p:to>
                                            <p:strVal val="visible"/>
                                          </p:to>
                                        </p:set>
                                        <p:animEffect transition="in" filter="wipe(left)">
                                          <p:cBhvr>
                                            <p:cTn id="35" dur="250"/>
                                            <p:tgtEl>
                                              <p:spTgt spid="25">
                                                <p:txEl>
                                                  <p:pRg st="3" end="3"/>
                                                </p:txEl>
                                              </p:spTgt>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25">
                                                <p:txEl>
                                                  <p:pRg st="4" end="4"/>
                                                </p:txEl>
                                              </p:spTgt>
                                            </p:tgtEl>
                                            <p:attrNameLst>
                                              <p:attrName>style.visibility</p:attrName>
                                            </p:attrNameLst>
                                          </p:cBhvr>
                                          <p:to>
                                            <p:strVal val="visible"/>
                                          </p:to>
                                        </p:set>
                                        <p:animEffect transition="in" filter="wipe(left)">
                                          <p:cBhvr>
                                            <p:cTn id="39" dur="250"/>
                                            <p:tgtEl>
                                              <p:spTgt spid="2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3" fill="hold" nodeType="clickEffect" p14:presetBounceEnd="50000">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14:bounceEnd="50000">
                                          <p:cBhvr additive="base">
                                            <p:cTn id="44"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4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par>
                                    <p:cTn id="12" presetID="2" presetClass="entr" presetSubtype="3"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1+#ppt_w/2"/>
                                              </p:val>
                                            </p:tav>
                                            <p:tav tm="100000">
                                              <p:val>
                                                <p:strVal val="#ppt_x"/>
                                              </p:val>
                                            </p:tav>
                                          </p:tavLst>
                                        </p:anim>
                                        <p:anim calcmode="lin" valueType="num">
                                          <p:cBhvr additive="base">
                                            <p:cTn id="15" dur="500" fill="hold"/>
                                            <p:tgtEl>
                                              <p:spTgt spid="24"/>
                                            </p:tgtEl>
                                            <p:attrNameLst>
                                              <p:attrName>ppt_y</p:attrName>
                                            </p:attrNameLst>
                                          </p:cBhvr>
                                          <p:tavLst>
                                            <p:tav tm="0">
                                              <p:val>
                                                <p:strVal val="0-#ppt_h/2"/>
                                              </p:val>
                                            </p:tav>
                                            <p:tav tm="100000">
                                              <p:val>
                                                <p:strVal val="#ppt_y"/>
                                              </p:val>
                                            </p:tav>
                                          </p:tavLst>
                                        </p:anim>
                                      </p:childTnLst>
                                    </p:cTn>
                                  </p:par>
                                  <p:par>
                                    <p:cTn id="16" presetID="2" presetClass="entr" presetSubtype="3" fill="hold" nodeType="withEffect">
                                      <p:stCondLst>
                                        <p:cond delay="25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1+#ppt_w/2"/>
                                              </p:val>
                                            </p:tav>
                                            <p:tav tm="100000">
                                              <p:val>
                                                <p:strVal val="#ppt_x"/>
                                              </p:val>
                                            </p:tav>
                                          </p:tavLst>
                                        </p:anim>
                                        <p:anim calcmode="lin" valueType="num">
                                          <p:cBhvr additive="base">
                                            <p:cTn id="19" dur="500" fill="hold"/>
                                            <p:tgtEl>
                                              <p:spTgt spid="31"/>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wipe(left)">
                                          <p:cBhvr>
                                            <p:cTn id="23" dur="250"/>
                                            <p:tgtEl>
                                              <p:spTgt spid="25">
                                                <p:txEl>
                                                  <p:pRg st="0" end="0"/>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left)">
                                          <p:cBhvr>
                                            <p:cTn id="27" dur="250"/>
                                            <p:tgtEl>
                                              <p:spTgt spid="25">
                                                <p:txEl>
                                                  <p:pRg st="1" end="1"/>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wipe(left)">
                                          <p:cBhvr>
                                            <p:cTn id="31" dur="250"/>
                                            <p:tgtEl>
                                              <p:spTgt spid="25">
                                                <p:txEl>
                                                  <p:pRg st="2" end="2"/>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25">
                                                <p:txEl>
                                                  <p:pRg st="3" end="3"/>
                                                </p:txEl>
                                              </p:spTgt>
                                            </p:tgtEl>
                                            <p:attrNameLst>
                                              <p:attrName>style.visibility</p:attrName>
                                            </p:attrNameLst>
                                          </p:cBhvr>
                                          <p:to>
                                            <p:strVal val="visible"/>
                                          </p:to>
                                        </p:set>
                                        <p:animEffect transition="in" filter="wipe(left)">
                                          <p:cBhvr>
                                            <p:cTn id="35" dur="250"/>
                                            <p:tgtEl>
                                              <p:spTgt spid="25">
                                                <p:txEl>
                                                  <p:pRg st="3" end="3"/>
                                                </p:txEl>
                                              </p:spTgt>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25">
                                                <p:txEl>
                                                  <p:pRg st="4" end="4"/>
                                                </p:txEl>
                                              </p:spTgt>
                                            </p:tgtEl>
                                            <p:attrNameLst>
                                              <p:attrName>style.visibility</p:attrName>
                                            </p:attrNameLst>
                                          </p:cBhvr>
                                          <p:to>
                                            <p:strVal val="visible"/>
                                          </p:to>
                                        </p:set>
                                        <p:animEffect transition="in" filter="wipe(left)">
                                          <p:cBhvr>
                                            <p:cTn id="39" dur="250"/>
                                            <p:tgtEl>
                                              <p:spTgt spid="25">
                                                <p:txEl>
                                                  <p:pRg st="4" end="4"/>
                                                </p:txEl>
                                              </p:spTgt>
                                            </p:tgtEl>
                                          </p:cBhvr>
                                        </p:animEffect>
                                      </p:childTnLst>
                                    </p:cTn>
                                  </p:par>
                                </p:childTnLst>
                              </p:cTn>
                            </p:par>
                            <p:par>
                              <p:cTn id="40" fill="hold">
                                <p:stCondLst>
                                  <p:cond delay="2250"/>
                                </p:stCondLst>
                                <p:childTnLst>
                                  <p:par>
                                    <p:cTn id="41" presetID="22" presetClass="entr" presetSubtype="8"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1+#ppt_w/2"/>
                                              </p:val>
                                            </p:tav>
                                            <p:tav tm="100000">
                                              <p:val>
                                                <p:strVal val="#ppt_x"/>
                                              </p:val>
                                            </p:tav>
                                          </p:tavLst>
                                        </p:anim>
                                        <p:anim calcmode="lin" valueType="num">
                                          <p:cBhvr additive="base">
                                            <p:cTn id="4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45786AF3-7BA6-6032-BA9C-CF62DDEB7492}"/>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AI?</a:t>
            </a:r>
            <a:endParaRPr lang="en-US" dirty="0"/>
          </a:p>
        </p:txBody>
      </p:sp>
      <p:sp>
        <p:nvSpPr>
          <p:cNvPr id="7" name="TextBox 6">
            <a:extLst>
              <a:ext uri="{FF2B5EF4-FFF2-40B4-BE49-F238E27FC236}">
                <a16:creationId xmlns:a16="http://schemas.microsoft.com/office/drawing/2014/main" id="{71CEBEDB-71B5-4722-B235-C01CE4633698}"/>
              </a:ext>
            </a:extLst>
          </p:cNvPr>
          <p:cNvSpPr txBox="1"/>
          <p:nvPr/>
        </p:nvSpPr>
        <p:spPr>
          <a:xfrm>
            <a:off x="2222344" y="1557202"/>
            <a:ext cx="7747314" cy="1107996"/>
          </a:xfrm>
          <a:prstGeom prst="rect">
            <a:avLst/>
          </a:prstGeom>
          <a:noFill/>
        </p:spPr>
        <p:txBody>
          <a:bodyPr wrap="none" rtlCol="0">
            <a:spAutoFit/>
          </a:bodyPr>
          <a:lstStyle>
            <a:defPPr>
              <a:defRPr lang="en-US"/>
            </a:defPPr>
            <a:lvl1pPr marR="0" lvl="0" indent="0" algn="ctr" fontAlgn="base">
              <a:lnSpc>
                <a:spcPct val="100000"/>
              </a:lnSpc>
              <a:spcBef>
                <a:spcPct val="0"/>
              </a:spcBef>
              <a:spcAft>
                <a:spcPct val="0"/>
              </a:spcAft>
              <a:buClrTx/>
              <a:buSzTx/>
              <a:buFontTx/>
              <a:buNone/>
              <a:tabLst/>
              <a:defRPr kumimoji="0" sz="6600" b="1" i="0" u="none" strike="noStrike" cap="none" spc="300" normalizeH="0" baseline="0">
                <a:ln>
                  <a:noFill/>
                </a:ln>
                <a:solidFill>
                  <a:srgbClr val="FFFFFF"/>
                </a:solidFill>
                <a:effectLst/>
                <a:uLnTx/>
                <a:uFillTx/>
                <a:latin typeface="Calibri Light" panose="020F030202020403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300" normalizeH="0" baseline="0" noProof="0" dirty="0">
                <a:ln>
                  <a:noFill/>
                </a:ln>
                <a:solidFill>
                  <a:srgbClr val="000000"/>
                </a:solidFill>
                <a:effectLst/>
                <a:uLnTx/>
                <a:uFillTx/>
                <a:latin typeface="Calibri Light" panose="020F0302020204030204" pitchFamily="34" charset="0"/>
                <a:ea typeface="+mn-ea"/>
                <a:cs typeface="+mn-cs"/>
              </a:rPr>
              <a:t>artificial intelligence</a:t>
            </a:r>
          </a:p>
        </p:txBody>
      </p:sp>
      <p:sp>
        <p:nvSpPr>
          <p:cNvPr id="32" name="Oval 31">
            <a:extLst>
              <a:ext uri="{FF2B5EF4-FFF2-40B4-BE49-F238E27FC236}">
                <a16:creationId xmlns:a16="http://schemas.microsoft.com/office/drawing/2014/main" id="{868990AB-79F2-4AF8-8ECE-509AC5BA5174}"/>
              </a:ext>
            </a:extLst>
          </p:cNvPr>
          <p:cNvSpPr/>
          <p:nvPr/>
        </p:nvSpPr>
        <p:spPr bwMode="auto">
          <a:xfrm>
            <a:off x="511792" y="492163"/>
            <a:ext cx="11168417" cy="6154297"/>
          </a:xfrm>
          <a:prstGeom prst="ellipse">
            <a:avLst/>
          </a:prstGeom>
          <a:noFill/>
          <a:ln w="76200" cap="flat" cmpd="sng" algn="ctr">
            <a:solidFill>
              <a:srgbClr val="CC33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7" name="Oval 16">
            <a:extLst>
              <a:ext uri="{FF2B5EF4-FFF2-40B4-BE49-F238E27FC236}">
                <a16:creationId xmlns:a16="http://schemas.microsoft.com/office/drawing/2014/main" id="{E1088261-FCDD-4DE7-AA9B-8F0AD9CCE67C}"/>
              </a:ext>
            </a:extLst>
          </p:cNvPr>
          <p:cNvSpPr/>
          <p:nvPr/>
        </p:nvSpPr>
        <p:spPr bwMode="auto">
          <a:xfrm>
            <a:off x="3493093" y="2817208"/>
            <a:ext cx="5205813" cy="3829252"/>
          </a:xfrm>
          <a:prstGeom prst="ellipse">
            <a:avLst/>
          </a:prstGeom>
          <a:noFill/>
          <a:ln w="101600" cap="flat" cmpd="sng" algn="ctr">
            <a:solidFill>
              <a:srgbClr val="F77B0B"/>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9" name="Learning yelloow">
            <a:extLst>
              <a:ext uri="{FF2B5EF4-FFF2-40B4-BE49-F238E27FC236}">
                <a16:creationId xmlns:a16="http://schemas.microsoft.com/office/drawing/2014/main" id="{AFABC424-323A-433D-B858-52E23013C59A}"/>
              </a:ext>
            </a:extLst>
          </p:cNvPr>
          <p:cNvSpPr txBox="1"/>
          <p:nvPr/>
        </p:nvSpPr>
        <p:spPr>
          <a:xfrm>
            <a:off x="4471954" y="3429000"/>
            <a:ext cx="3248093" cy="514628"/>
          </a:xfrm>
          <a:prstGeom prst="rect">
            <a:avLst/>
          </a:prstGeom>
          <a:noFill/>
        </p:spPr>
        <p:txBody>
          <a:bodyPr wrap="square"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7B0B"/>
                </a:solidFill>
                <a:effectLst/>
                <a:uLnTx/>
                <a:uFillTx/>
                <a:latin typeface="Calibri "/>
                <a:ea typeface="+mn-ea"/>
                <a:cs typeface="+mn-cs"/>
              </a:rPr>
              <a:t>machine learning</a:t>
            </a:r>
          </a:p>
        </p:txBody>
      </p:sp>
      <p:cxnSp>
        <p:nvCxnSpPr>
          <p:cNvPr id="20" name="Straight Connector 19">
            <a:extLst>
              <a:ext uri="{FF2B5EF4-FFF2-40B4-BE49-F238E27FC236}">
                <a16:creationId xmlns:a16="http://schemas.microsoft.com/office/drawing/2014/main" id="{6B8B155B-73E6-4C0A-9D04-A6B514A915B3}"/>
              </a:ext>
            </a:extLst>
          </p:cNvPr>
          <p:cNvCxnSpPr>
            <a:cxnSpLocks/>
          </p:cNvCxnSpPr>
          <p:nvPr/>
        </p:nvCxnSpPr>
        <p:spPr bwMode="auto">
          <a:xfrm>
            <a:off x="6089090" y="3943628"/>
            <a:ext cx="0" cy="2275885"/>
          </a:xfrm>
          <a:prstGeom prst="line">
            <a:avLst/>
          </a:prstGeom>
          <a:solidFill>
            <a:schemeClr val="accent1"/>
          </a:solidFill>
          <a:ln w="38100" cap="flat" cmpd="sng" algn="ctr">
            <a:solidFill>
              <a:srgbClr val="F77B0B"/>
            </a:solidFill>
            <a:prstDash val="solid"/>
            <a:miter lim="800000"/>
            <a:headEnd type="none" w="med" len="med"/>
            <a:tailEnd type="none" w="med" len="med"/>
          </a:ln>
          <a:effectLst/>
        </p:spPr>
      </p:cxnSp>
      <p:sp>
        <p:nvSpPr>
          <p:cNvPr id="21" name="TextBox 20">
            <a:extLst>
              <a:ext uri="{FF2B5EF4-FFF2-40B4-BE49-F238E27FC236}">
                <a16:creationId xmlns:a16="http://schemas.microsoft.com/office/drawing/2014/main" id="{5E429808-B680-4A35-BF85-3C7C90505110}"/>
              </a:ext>
            </a:extLst>
          </p:cNvPr>
          <p:cNvSpPr txBox="1"/>
          <p:nvPr/>
        </p:nvSpPr>
        <p:spPr>
          <a:xfrm>
            <a:off x="4170736" y="4373684"/>
            <a:ext cx="161274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696969"/>
                </a:solidFill>
                <a:effectLst/>
                <a:uLnTx/>
                <a:uFillTx/>
                <a:latin typeface="Calibri "/>
                <a:ea typeface="+mn-ea"/>
                <a:cs typeface="+mn-cs"/>
              </a:rPr>
              <a:t>shallow</a:t>
            </a:r>
          </a:p>
        </p:txBody>
      </p:sp>
      <p:cxnSp>
        <p:nvCxnSpPr>
          <p:cNvPr id="42" name="Straight Connector 41">
            <a:extLst>
              <a:ext uri="{FF2B5EF4-FFF2-40B4-BE49-F238E27FC236}">
                <a16:creationId xmlns:a16="http://schemas.microsoft.com/office/drawing/2014/main" id="{B7241D10-453D-4010-B279-3ECB98701111}"/>
              </a:ext>
            </a:extLst>
          </p:cNvPr>
          <p:cNvCxnSpPr>
            <a:cxnSpLocks/>
          </p:cNvCxnSpPr>
          <p:nvPr/>
        </p:nvCxnSpPr>
        <p:spPr bwMode="auto">
          <a:xfrm flipH="1">
            <a:off x="4724400" y="5081317"/>
            <a:ext cx="868680" cy="0"/>
          </a:xfrm>
          <a:prstGeom prst="line">
            <a:avLst/>
          </a:prstGeom>
          <a:solidFill>
            <a:schemeClr val="accent1"/>
          </a:solidFill>
          <a:ln w="101600" cap="flat" cmpd="sng" algn="ctr">
            <a:solidFill>
              <a:srgbClr val="696969"/>
            </a:solidFill>
            <a:prstDash val="solid"/>
            <a:miter lim="800000"/>
            <a:headEnd type="none" w="med" len="med"/>
            <a:tailEnd type="none" w="med" len="med"/>
          </a:ln>
          <a:effectLst/>
        </p:spPr>
      </p:cxnSp>
      <p:pic>
        <p:nvPicPr>
          <p:cNvPr id="3" name="Person Data" descr="A picture containing text, toy, vector graphics, doll&#10;&#10;Description automatically generated">
            <a:extLst>
              <a:ext uri="{FF2B5EF4-FFF2-40B4-BE49-F238E27FC236}">
                <a16:creationId xmlns:a16="http://schemas.microsoft.com/office/drawing/2014/main" id="{FE253C68-81F5-44E3-842C-DA1BF7FE2F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26537">
            <a:off x="720804" y="959466"/>
            <a:ext cx="4140790" cy="3146569"/>
          </a:xfrm>
          <a:prstGeom prst="rect">
            <a:avLst/>
          </a:prstGeom>
          <a:ln w="254000">
            <a:solidFill>
              <a:srgbClr val="99BF98"/>
            </a:solidFill>
            <a:miter lim="800000"/>
          </a:ln>
          <a:effectLst>
            <a:outerShdw blurRad="50800" dist="76200" dir="8100000" algn="tr" rotWithShape="0">
              <a:prstClr val="black">
                <a:alpha val="70000"/>
              </a:prstClr>
            </a:outerShdw>
          </a:effectLst>
        </p:spPr>
      </p:pic>
      <p:sp>
        <p:nvSpPr>
          <p:cNvPr id="27" name="Speech Bubble: Oval 26">
            <a:extLst>
              <a:ext uri="{FF2B5EF4-FFF2-40B4-BE49-F238E27FC236}">
                <a16:creationId xmlns:a16="http://schemas.microsoft.com/office/drawing/2014/main" id="{84B99DCA-BCB2-47BC-B277-E51A38FB75F7}"/>
              </a:ext>
            </a:extLst>
          </p:cNvPr>
          <p:cNvSpPr/>
          <p:nvPr/>
        </p:nvSpPr>
        <p:spPr bwMode="auto">
          <a:xfrm>
            <a:off x="5197123" y="512854"/>
            <a:ext cx="4955870" cy="3130477"/>
          </a:xfrm>
          <a:prstGeom prst="wedgeEllipseCallout">
            <a:avLst>
              <a:gd name="adj1" fmla="val -65107"/>
              <a:gd name="adj2" fmla="val -18199"/>
            </a:avLst>
          </a:prstGeom>
          <a:solidFill>
            <a:srgbClr val="00D2BE"/>
          </a:solidFill>
          <a:ln w="76200" cap="flat" cmpd="sng" algn="ctr">
            <a:solidFill>
              <a:schemeClr val="bg1"/>
            </a:solidFill>
            <a:prstDash val="solid"/>
            <a:miter lim="800000"/>
            <a:headEnd type="none" w="med" len="med"/>
            <a:tailEnd type="none" w="med" len="med"/>
          </a:ln>
          <a:effectLst>
            <a:outerShdw blurRad="101600" sx="102000" sy="102000" algn="ctr" rotWithShape="0">
              <a:prstClr val="black">
                <a:alpha val="64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Computer, here’s how these data are </a:t>
            </a:r>
            <a:r>
              <a:rPr kumimoji="0" lang="en-US" sz="4000" b="1" i="1" u="sng" strike="noStrike" kern="1200" cap="none" spc="0" normalizeH="0" baseline="0" noProof="0" dirty="0">
                <a:ln>
                  <a:noFill/>
                </a:ln>
                <a:solidFill>
                  <a:srgbClr val="000000"/>
                </a:solidFill>
                <a:effectLst/>
                <a:uLnTx/>
                <a:uFill>
                  <a:solidFill>
                    <a:srgbClr val="006666"/>
                  </a:solidFill>
                </a:uFill>
                <a:latin typeface="Calibri" panose="020F0502020204030204" pitchFamily="34" charset="0"/>
                <a:ea typeface="+mn-ea"/>
                <a:cs typeface="Calibri" panose="020F0502020204030204" pitchFamily="34" charset="0"/>
              </a:rPr>
              <a:t>structured</a:t>
            </a:r>
            <a:r>
              <a:rPr kumimoji="0" lang="en-US" sz="4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73996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5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14:presetBounceEnd="50000">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14:bounceEnd="50000">
                                          <p:cBhvr additive="base">
                                            <p:cTn id="29"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5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7" grpId="0" animBg="1"/>
        </p:bldLst>
      </p:timing>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rus">
            <a:extLst>
              <a:ext uri="{FF2B5EF4-FFF2-40B4-BE49-F238E27FC236}">
                <a16:creationId xmlns:a16="http://schemas.microsoft.com/office/drawing/2014/main" id="{A744E482-52DC-2EBA-A477-B0C98BDA512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8903" y="846437"/>
            <a:ext cx="8219660" cy="6034500"/>
          </a:xfrm>
          <a:prstGeom prst="rect">
            <a:avLst/>
          </a:prstGeom>
        </p:spPr>
      </p:pic>
      <p:sp>
        <p:nvSpPr>
          <p:cNvPr id="6" name="Stackable">
            <a:extLst>
              <a:ext uri="{FF2B5EF4-FFF2-40B4-BE49-F238E27FC236}">
                <a16:creationId xmlns:a16="http://schemas.microsoft.com/office/drawing/2014/main" id="{60BBDCEF-CAB3-91A8-C2CD-2937BA883947}"/>
              </a:ext>
            </a:extLst>
          </p:cNvPr>
          <p:cNvSpPr/>
          <p:nvPr/>
        </p:nvSpPr>
        <p:spPr>
          <a:xfrm>
            <a:off x="7103422" y="1060704"/>
            <a:ext cx="5126678" cy="755010"/>
          </a:xfrm>
          <a:prstGeom prst="rect">
            <a:avLst/>
          </a:prstGeom>
          <a:solidFill>
            <a:srgbClr val="B21A1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800" dirty="0">
                <a:solidFill>
                  <a:schemeClr val="bg1"/>
                </a:solidFill>
                <a:latin typeface="Calibri" panose="020F0502020204030204" pitchFamily="34" charset="0"/>
                <a:ea typeface="Calibri" panose="020F0502020204030204" pitchFamily="34" charset="0"/>
                <a:cs typeface="Calibri" panose="020F0502020204030204" pitchFamily="34" charset="0"/>
              </a:rPr>
              <a:t>SCRIPT KIDDIES</a:t>
            </a:r>
          </a:p>
        </p:txBody>
      </p:sp>
      <p:sp>
        <p:nvSpPr>
          <p:cNvPr id="7" name="Diverse">
            <a:extLst>
              <a:ext uri="{FF2B5EF4-FFF2-40B4-BE49-F238E27FC236}">
                <a16:creationId xmlns:a16="http://schemas.microsoft.com/office/drawing/2014/main" id="{5FA257C5-505A-3038-ADB1-13A16E90C22A}"/>
              </a:ext>
            </a:extLst>
          </p:cNvPr>
          <p:cNvSpPr/>
          <p:nvPr/>
        </p:nvSpPr>
        <p:spPr>
          <a:xfrm>
            <a:off x="7103422" y="1963359"/>
            <a:ext cx="5126678" cy="755010"/>
          </a:xfrm>
          <a:prstGeom prst="rect">
            <a:avLst/>
          </a:prstGeom>
          <a:solidFill>
            <a:srgbClr val="B21A1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800" dirty="0">
                <a:solidFill>
                  <a:schemeClr val="bg1"/>
                </a:solidFill>
                <a:latin typeface="Calibri" panose="020F0502020204030204" pitchFamily="34" charset="0"/>
                <a:ea typeface="Calibri" panose="020F0502020204030204" pitchFamily="34" charset="0"/>
                <a:cs typeface="Calibri" panose="020F0502020204030204" pitchFamily="34" charset="0"/>
              </a:rPr>
              <a:t>POLYMORPHISM</a:t>
            </a:r>
          </a:p>
        </p:txBody>
      </p:sp>
      <p:sp>
        <p:nvSpPr>
          <p:cNvPr id="8" name="Diverse">
            <a:extLst>
              <a:ext uri="{FF2B5EF4-FFF2-40B4-BE49-F238E27FC236}">
                <a16:creationId xmlns:a16="http://schemas.microsoft.com/office/drawing/2014/main" id="{74FA20EC-8586-DAAF-EDCD-CAC5C10F06E7}"/>
              </a:ext>
            </a:extLst>
          </p:cNvPr>
          <p:cNvSpPr/>
          <p:nvPr/>
        </p:nvSpPr>
        <p:spPr>
          <a:xfrm>
            <a:off x="7103422" y="2853375"/>
            <a:ext cx="5126678" cy="755010"/>
          </a:xfrm>
          <a:prstGeom prst="rect">
            <a:avLst/>
          </a:prstGeom>
          <a:solidFill>
            <a:srgbClr val="B21A1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800" dirty="0">
                <a:solidFill>
                  <a:schemeClr val="bg1"/>
                </a:solidFill>
                <a:latin typeface="Calibri" panose="020F0502020204030204" pitchFamily="34" charset="0"/>
                <a:ea typeface="Calibri" panose="020F0502020204030204" pitchFamily="34" charset="0"/>
                <a:cs typeface="Calibri" panose="020F0502020204030204" pitchFamily="34" charset="0"/>
              </a:rPr>
              <a:t>LIVING OFF THE LAND</a:t>
            </a:r>
          </a:p>
        </p:txBody>
      </p:sp>
      <p:sp>
        <p:nvSpPr>
          <p:cNvPr id="2" name="Title 1">
            <a:extLst>
              <a:ext uri="{FF2B5EF4-FFF2-40B4-BE49-F238E27FC236}">
                <a16:creationId xmlns:a16="http://schemas.microsoft.com/office/drawing/2014/main" id="{03FB5736-7DB9-94FA-7EA7-FB8C37BED4DF}"/>
              </a:ext>
            </a:extLst>
          </p:cNvPr>
          <p:cNvSpPr>
            <a:spLocks noGrp="1"/>
          </p:cNvSpPr>
          <p:nvPr>
            <p:ph type="title"/>
          </p:nvPr>
        </p:nvSpPr>
        <p:spPr/>
        <p:txBody>
          <a:bodyPr/>
          <a:lstStyle/>
          <a:p>
            <a:pPr algn="l"/>
            <a:r>
              <a:rPr lang="en-US" dirty="0"/>
              <a:t>Augmented Malicious Cyber</a:t>
            </a:r>
          </a:p>
        </p:txBody>
      </p:sp>
      <p:grpSp>
        <p:nvGrpSpPr>
          <p:cNvPr id="3" name="Group 2">
            <a:extLst>
              <a:ext uri="{FF2B5EF4-FFF2-40B4-BE49-F238E27FC236}">
                <a16:creationId xmlns:a16="http://schemas.microsoft.com/office/drawing/2014/main" id="{D14610D7-CD7E-4A1C-8799-9651B128D591}"/>
              </a:ext>
            </a:extLst>
          </p:cNvPr>
          <p:cNvGrpSpPr/>
          <p:nvPr/>
        </p:nvGrpSpPr>
        <p:grpSpPr>
          <a:xfrm>
            <a:off x="1193614" y="6450396"/>
            <a:ext cx="1232330" cy="276999"/>
            <a:chOff x="2207996" y="6472185"/>
            <a:chExt cx="1232330" cy="276999"/>
          </a:xfrm>
        </p:grpSpPr>
        <p:pic>
          <p:nvPicPr>
            <p:cNvPr id="4" name="Picture 3" descr="YouTube_icon_block.png">
              <a:extLst>
                <a:ext uri="{FF2B5EF4-FFF2-40B4-BE49-F238E27FC236}">
                  <a16:creationId xmlns:a16="http://schemas.microsoft.com/office/drawing/2014/main" id="{D24C0EAF-2DAB-7DE7-416F-F63ECEAABF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7996" y="6485179"/>
              <a:ext cx="257814" cy="250942"/>
            </a:xfrm>
            <a:prstGeom prst="rect">
              <a:avLst/>
            </a:prstGeom>
          </p:spPr>
        </p:pic>
        <p:sp>
          <p:nvSpPr>
            <p:cNvPr id="9" name="Rectangle 8">
              <a:extLst>
                <a:ext uri="{FF2B5EF4-FFF2-40B4-BE49-F238E27FC236}">
                  <a16:creationId xmlns:a16="http://schemas.microsoft.com/office/drawing/2014/main" id="{351432B0-55A4-014F-C20D-154E84230078}"/>
                </a:ext>
              </a:extLst>
            </p:cNvPr>
            <p:cNvSpPr/>
            <p:nvPr/>
          </p:nvSpPr>
          <p:spPr>
            <a:xfrm>
              <a:off x="240645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0" name="Group 9">
            <a:extLst>
              <a:ext uri="{FF2B5EF4-FFF2-40B4-BE49-F238E27FC236}">
                <a16:creationId xmlns:a16="http://schemas.microsoft.com/office/drawing/2014/main" id="{7F75E141-3AA4-4691-CE01-A145C6D202AE}"/>
              </a:ext>
            </a:extLst>
          </p:cNvPr>
          <p:cNvGrpSpPr/>
          <p:nvPr/>
        </p:nvGrpSpPr>
        <p:grpSpPr>
          <a:xfrm>
            <a:off x="149352" y="6453335"/>
            <a:ext cx="977409" cy="285389"/>
            <a:chOff x="260862" y="6508965"/>
            <a:chExt cx="977409" cy="285389"/>
          </a:xfrm>
        </p:grpSpPr>
        <p:sp>
          <p:nvSpPr>
            <p:cNvPr id="11" name="Rectangle 10">
              <a:extLst>
                <a:ext uri="{FF2B5EF4-FFF2-40B4-BE49-F238E27FC236}">
                  <a16:creationId xmlns:a16="http://schemas.microsoft.com/office/drawing/2014/main" id="{4C220EE8-C837-B5F4-4043-4B2DE94DF6B7}"/>
                </a:ext>
              </a:extLst>
            </p:cNvPr>
            <p:cNvSpPr/>
            <p:nvPr/>
          </p:nvSpPr>
          <p:spPr>
            <a:xfrm>
              <a:off x="401182" y="6508965"/>
              <a:ext cx="837089" cy="276999"/>
            </a:xfrm>
            <a:prstGeom prst="rect">
              <a:avLst/>
            </a:prstGeom>
          </p:spPr>
          <p:txBody>
            <a:bodyPr wrap="none">
              <a:spAutoFit/>
            </a:bodyPr>
            <a:lstStyle/>
            <a:p>
              <a:r>
                <a:rPr lang="en-US" sz="1200" b="1" dirty="0">
                  <a:latin typeface="Arial"/>
                  <a:cs typeface="Arial"/>
                </a:rPr>
                <a:t>@IITSEC</a:t>
              </a:r>
            </a:p>
          </p:txBody>
        </p:sp>
        <p:pic>
          <p:nvPicPr>
            <p:cNvPr id="12" name="Picture 11">
              <a:extLst>
                <a:ext uri="{FF2B5EF4-FFF2-40B4-BE49-F238E27FC236}">
                  <a16:creationId xmlns:a16="http://schemas.microsoft.com/office/drawing/2014/main" id="{1D18DC0E-168B-03F4-3A2C-830840560D5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0862" y="6536540"/>
              <a:ext cx="257814" cy="257814"/>
            </a:xfrm>
            <a:prstGeom prst="rect">
              <a:avLst/>
            </a:prstGeom>
          </p:spPr>
        </p:pic>
      </p:grpSp>
      <p:sp>
        <p:nvSpPr>
          <p:cNvPr id="13" name="TextBox 12">
            <a:extLst>
              <a:ext uri="{FF2B5EF4-FFF2-40B4-BE49-F238E27FC236}">
                <a16:creationId xmlns:a16="http://schemas.microsoft.com/office/drawing/2014/main" id="{DBCF5570-C321-582C-DE68-4FC7649BADF9}"/>
              </a:ext>
            </a:extLst>
          </p:cNvPr>
          <p:cNvSpPr txBox="1"/>
          <p:nvPr/>
        </p:nvSpPr>
        <p:spPr>
          <a:xfrm>
            <a:off x="7871790" y="5051665"/>
            <a:ext cx="4192259" cy="1077218"/>
          </a:xfrm>
          <a:prstGeom prst="rect">
            <a:avLst/>
          </a:prstGeom>
          <a:noFill/>
        </p:spPr>
        <p:txBody>
          <a:bodyPr wrap="square" rtlCol="0">
            <a:spAutoFit/>
          </a:bodyPr>
          <a:lstStyle/>
          <a:p>
            <a:pPr algn="r"/>
            <a:r>
              <a:rPr lang="en-US" dirty="0">
                <a:latin typeface="Calibri" panose="020F0502020204030204" pitchFamily="34" charset="0"/>
                <a:cs typeface="Calibri" panose="020F0502020204030204" pitchFamily="34" charset="0"/>
              </a:rPr>
              <a:t>AI-authored and sustained malware</a:t>
            </a:r>
          </a:p>
        </p:txBody>
      </p:sp>
      <p:sp>
        <p:nvSpPr>
          <p:cNvPr id="14" name="Diverse">
            <a:extLst>
              <a:ext uri="{FF2B5EF4-FFF2-40B4-BE49-F238E27FC236}">
                <a16:creationId xmlns:a16="http://schemas.microsoft.com/office/drawing/2014/main" id="{2BF8A24C-80B2-2F0D-8F9E-C559F1A6DAD2}"/>
              </a:ext>
            </a:extLst>
          </p:cNvPr>
          <p:cNvSpPr/>
          <p:nvPr/>
        </p:nvSpPr>
        <p:spPr>
          <a:xfrm>
            <a:off x="7103422" y="3737957"/>
            <a:ext cx="5126678" cy="755010"/>
          </a:xfrm>
          <a:prstGeom prst="rect">
            <a:avLst/>
          </a:prstGeom>
          <a:solidFill>
            <a:srgbClr val="B21A1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800" dirty="0">
                <a:solidFill>
                  <a:schemeClr val="bg1"/>
                </a:solidFill>
                <a:latin typeface="Calibri" panose="020F0502020204030204" pitchFamily="34" charset="0"/>
                <a:ea typeface="Calibri" panose="020F0502020204030204" pitchFamily="34" charset="0"/>
                <a:cs typeface="Calibri" panose="020F0502020204030204" pitchFamily="34" charset="0"/>
              </a:rPr>
              <a:t>AUTOMATION</a:t>
            </a:r>
          </a:p>
        </p:txBody>
      </p:sp>
    </p:spTree>
    <p:extLst>
      <p:ext uri="{BB962C8B-B14F-4D97-AF65-F5344CB8AC3E}">
        <p14:creationId xmlns:p14="http://schemas.microsoft.com/office/powerpoint/2010/main" val="460512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5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5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decel="5000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irus">
            <a:extLst>
              <a:ext uri="{FF2B5EF4-FFF2-40B4-BE49-F238E27FC236}">
                <a16:creationId xmlns:a16="http://schemas.microsoft.com/office/drawing/2014/main" id="{3E9AF537-D3AF-610B-6BA7-299BC29B8046}"/>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178903" y="846437"/>
            <a:ext cx="8219660" cy="6034500"/>
          </a:xfrm>
          <a:prstGeom prst="rect">
            <a:avLst/>
          </a:prstGeom>
        </p:spPr>
      </p:pic>
      <p:grpSp>
        <p:nvGrpSpPr>
          <p:cNvPr id="11" name="Group 10">
            <a:extLst>
              <a:ext uri="{FF2B5EF4-FFF2-40B4-BE49-F238E27FC236}">
                <a16:creationId xmlns:a16="http://schemas.microsoft.com/office/drawing/2014/main" id="{AD1A31DE-1541-5962-7A1F-2CA3843E9E00}"/>
              </a:ext>
            </a:extLst>
          </p:cNvPr>
          <p:cNvGrpSpPr/>
          <p:nvPr/>
        </p:nvGrpSpPr>
        <p:grpSpPr>
          <a:xfrm>
            <a:off x="1193614" y="6450396"/>
            <a:ext cx="1232330" cy="276999"/>
            <a:chOff x="2207996" y="6472185"/>
            <a:chExt cx="1232330" cy="276999"/>
          </a:xfrm>
        </p:grpSpPr>
        <p:pic>
          <p:nvPicPr>
            <p:cNvPr id="12" name="Picture 11" descr="YouTube_icon_block.png">
              <a:extLst>
                <a:ext uri="{FF2B5EF4-FFF2-40B4-BE49-F238E27FC236}">
                  <a16:creationId xmlns:a16="http://schemas.microsoft.com/office/drawing/2014/main" id="{29101489-3FBC-C04A-CF75-008188A89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7996" y="6485179"/>
              <a:ext cx="257814" cy="250942"/>
            </a:xfrm>
            <a:prstGeom prst="rect">
              <a:avLst/>
            </a:prstGeom>
          </p:spPr>
        </p:pic>
        <p:sp>
          <p:nvSpPr>
            <p:cNvPr id="18" name="Rectangle 17">
              <a:extLst>
                <a:ext uri="{FF2B5EF4-FFF2-40B4-BE49-F238E27FC236}">
                  <a16:creationId xmlns:a16="http://schemas.microsoft.com/office/drawing/2014/main" id="{754A05B1-DECE-EC31-542C-71C73EF49B44}"/>
                </a:ext>
              </a:extLst>
            </p:cNvPr>
            <p:cNvSpPr/>
            <p:nvPr/>
          </p:nvSpPr>
          <p:spPr>
            <a:xfrm>
              <a:off x="240645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9" name="Group 18">
            <a:extLst>
              <a:ext uri="{FF2B5EF4-FFF2-40B4-BE49-F238E27FC236}">
                <a16:creationId xmlns:a16="http://schemas.microsoft.com/office/drawing/2014/main" id="{641BD601-B361-2314-8FA1-81DB4622A493}"/>
              </a:ext>
            </a:extLst>
          </p:cNvPr>
          <p:cNvGrpSpPr/>
          <p:nvPr/>
        </p:nvGrpSpPr>
        <p:grpSpPr>
          <a:xfrm>
            <a:off x="149352" y="6453335"/>
            <a:ext cx="977409" cy="285389"/>
            <a:chOff x="260862" y="6508965"/>
            <a:chExt cx="977409" cy="285389"/>
          </a:xfrm>
        </p:grpSpPr>
        <p:sp>
          <p:nvSpPr>
            <p:cNvPr id="20" name="Rectangle 19">
              <a:extLst>
                <a:ext uri="{FF2B5EF4-FFF2-40B4-BE49-F238E27FC236}">
                  <a16:creationId xmlns:a16="http://schemas.microsoft.com/office/drawing/2014/main" id="{BFC1E886-E1F8-545F-86D5-48376FA1C7B3}"/>
                </a:ext>
              </a:extLst>
            </p:cNvPr>
            <p:cNvSpPr/>
            <p:nvPr/>
          </p:nvSpPr>
          <p:spPr>
            <a:xfrm>
              <a:off x="401182" y="6508965"/>
              <a:ext cx="837089" cy="276999"/>
            </a:xfrm>
            <a:prstGeom prst="rect">
              <a:avLst/>
            </a:prstGeom>
          </p:spPr>
          <p:txBody>
            <a:bodyPr wrap="none">
              <a:spAutoFit/>
            </a:bodyPr>
            <a:lstStyle/>
            <a:p>
              <a:r>
                <a:rPr lang="en-US" sz="1200" b="1" dirty="0">
                  <a:latin typeface="Arial"/>
                  <a:cs typeface="Arial"/>
                </a:rPr>
                <a:t>@IITSEC</a:t>
              </a:r>
            </a:p>
          </p:txBody>
        </p:sp>
        <p:pic>
          <p:nvPicPr>
            <p:cNvPr id="21" name="Picture 20">
              <a:extLst>
                <a:ext uri="{FF2B5EF4-FFF2-40B4-BE49-F238E27FC236}">
                  <a16:creationId xmlns:a16="http://schemas.microsoft.com/office/drawing/2014/main" id="{19730593-BB7D-FC39-AC50-6484806F53D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0862" y="6536540"/>
              <a:ext cx="257814" cy="257814"/>
            </a:xfrm>
            <a:prstGeom prst="rect">
              <a:avLst/>
            </a:prstGeom>
          </p:spPr>
        </p:pic>
      </p:grpSp>
      <p:sp>
        <p:nvSpPr>
          <p:cNvPr id="15" name="DoS">
            <a:extLst>
              <a:ext uri="{FF2B5EF4-FFF2-40B4-BE49-F238E27FC236}">
                <a16:creationId xmlns:a16="http://schemas.microsoft.com/office/drawing/2014/main" id="{4AE2CF0B-5789-228F-6DF0-457A3154C8F0}"/>
              </a:ext>
            </a:extLst>
          </p:cNvPr>
          <p:cNvSpPr/>
          <p:nvPr/>
        </p:nvSpPr>
        <p:spPr>
          <a:xfrm>
            <a:off x="1193614" y="2927156"/>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Denial of Service</a:t>
            </a:r>
          </a:p>
        </p:txBody>
      </p:sp>
      <p:sp>
        <p:nvSpPr>
          <p:cNvPr id="14" name="Data Harvesting">
            <a:extLst>
              <a:ext uri="{FF2B5EF4-FFF2-40B4-BE49-F238E27FC236}">
                <a16:creationId xmlns:a16="http://schemas.microsoft.com/office/drawing/2014/main" id="{323A7DF4-8FAB-BAF5-60A8-1D6740E287BF}"/>
              </a:ext>
            </a:extLst>
          </p:cNvPr>
          <p:cNvSpPr/>
          <p:nvPr/>
        </p:nvSpPr>
        <p:spPr>
          <a:xfrm>
            <a:off x="1193614" y="2235602"/>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Personal Data Harvesting</a:t>
            </a:r>
          </a:p>
        </p:txBody>
      </p:sp>
      <p:sp>
        <p:nvSpPr>
          <p:cNvPr id="13" name="Web Scraping">
            <a:extLst>
              <a:ext uri="{FF2B5EF4-FFF2-40B4-BE49-F238E27FC236}">
                <a16:creationId xmlns:a16="http://schemas.microsoft.com/office/drawing/2014/main" id="{92C1B954-F232-0259-D913-998D4FDB4159}"/>
              </a:ext>
            </a:extLst>
          </p:cNvPr>
          <p:cNvSpPr/>
          <p:nvPr/>
        </p:nvSpPr>
        <p:spPr>
          <a:xfrm>
            <a:off x="1210320" y="1544048"/>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Web Scraping</a:t>
            </a:r>
          </a:p>
        </p:txBody>
      </p:sp>
      <p:sp>
        <p:nvSpPr>
          <p:cNvPr id="16" name="Brute Force Login">
            <a:extLst>
              <a:ext uri="{FF2B5EF4-FFF2-40B4-BE49-F238E27FC236}">
                <a16:creationId xmlns:a16="http://schemas.microsoft.com/office/drawing/2014/main" id="{77BECA0A-CE89-9151-FF21-E1707D0FFAEE}"/>
              </a:ext>
            </a:extLst>
          </p:cNvPr>
          <p:cNvSpPr/>
          <p:nvPr/>
        </p:nvSpPr>
        <p:spPr>
          <a:xfrm>
            <a:off x="1193614" y="3618710"/>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Brute-Force Logins</a:t>
            </a:r>
          </a:p>
        </p:txBody>
      </p:sp>
      <p:sp>
        <p:nvSpPr>
          <p:cNvPr id="17" name="Spam">
            <a:extLst>
              <a:ext uri="{FF2B5EF4-FFF2-40B4-BE49-F238E27FC236}">
                <a16:creationId xmlns:a16="http://schemas.microsoft.com/office/drawing/2014/main" id="{63CE1965-7454-4B70-7AAB-4C42D0A0C477}"/>
              </a:ext>
            </a:extLst>
          </p:cNvPr>
          <p:cNvSpPr/>
          <p:nvPr/>
        </p:nvSpPr>
        <p:spPr>
          <a:xfrm>
            <a:off x="1193614" y="4310263"/>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Spam</a:t>
            </a:r>
          </a:p>
        </p:txBody>
      </p:sp>
      <p:sp>
        <p:nvSpPr>
          <p:cNvPr id="4" name="Title 3">
            <a:extLst>
              <a:ext uri="{FF2B5EF4-FFF2-40B4-BE49-F238E27FC236}">
                <a16:creationId xmlns:a16="http://schemas.microsoft.com/office/drawing/2014/main" id="{F852D682-035F-3DCB-97F5-03B9B69F3777}"/>
              </a:ext>
            </a:extLst>
          </p:cNvPr>
          <p:cNvSpPr>
            <a:spLocks noGrp="1"/>
          </p:cNvSpPr>
          <p:nvPr>
            <p:ph type="title"/>
          </p:nvPr>
        </p:nvSpPr>
        <p:spPr/>
        <p:txBody>
          <a:bodyPr/>
          <a:lstStyle/>
          <a:p>
            <a:pPr algn="l"/>
            <a:r>
              <a:rPr lang="en-US" dirty="0"/>
              <a:t>Augmented Malicious Cyber</a:t>
            </a:r>
          </a:p>
        </p:txBody>
      </p:sp>
      <p:pic>
        <p:nvPicPr>
          <p:cNvPr id="9" name="Picture 8">
            <a:extLst>
              <a:ext uri="{FF2B5EF4-FFF2-40B4-BE49-F238E27FC236}">
                <a16:creationId xmlns:a16="http://schemas.microsoft.com/office/drawing/2014/main" id="{3670FC19-449A-707B-8A5A-AEBCC4B94F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6398">
            <a:off x="6421558" y="586740"/>
            <a:ext cx="4615200" cy="5988358"/>
          </a:xfrm>
          <a:prstGeom prst="rect">
            <a:avLst/>
          </a:prstGeom>
          <a:ln>
            <a:solidFill>
              <a:srgbClr val="000000"/>
            </a:solidFill>
          </a:ln>
          <a:effectLst>
            <a:outerShdw blurRad="50800" dist="38100" dir="8100000" algn="tr" rotWithShape="0">
              <a:prstClr val="black">
                <a:alpha val="40000"/>
              </a:prstClr>
            </a:outerShdw>
          </a:effectLst>
        </p:spPr>
      </p:pic>
      <p:pic>
        <p:nvPicPr>
          <p:cNvPr id="23" name="Picture 22">
            <a:extLst>
              <a:ext uri="{FF2B5EF4-FFF2-40B4-BE49-F238E27FC236}">
                <a16:creationId xmlns:a16="http://schemas.microsoft.com/office/drawing/2014/main" id="{C1278813-7D6F-EE12-304B-C94D86C8A0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1931" y="1377597"/>
            <a:ext cx="2365043" cy="2365043"/>
          </a:xfrm>
          <a:prstGeom prst="rect">
            <a:avLst/>
          </a:prstGeom>
          <a:ln>
            <a:solidFill>
              <a:schemeClr val="tx1"/>
            </a:solidFill>
          </a:ln>
          <a:effectLst>
            <a:outerShdw blurRad="50800" dist="38100" dir="8100000" algn="tr" rotWithShape="0">
              <a:prstClr val="black">
                <a:alpha val="40000"/>
              </a:prstClr>
            </a:outerShdw>
          </a:effectLst>
        </p:spPr>
      </p:pic>
      <p:pic>
        <p:nvPicPr>
          <p:cNvPr id="5" name="Graph">
            <a:extLst>
              <a:ext uri="{FF2B5EF4-FFF2-40B4-BE49-F238E27FC236}">
                <a16:creationId xmlns:a16="http://schemas.microsoft.com/office/drawing/2014/main" id="{472459C1-6FDD-632B-BCC3-6BB7F8F390A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24646" y="1486892"/>
            <a:ext cx="8356698" cy="3381833"/>
          </a:xfrm>
          <a:prstGeom prst="rect">
            <a:avLst/>
          </a:prstGeom>
          <a:ln>
            <a:solidFill>
              <a:srgbClr val="000000"/>
            </a:solidFill>
          </a:ln>
          <a:effectLst>
            <a:glow rad="101600">
              <a:srgbClr val="000000">
                <a:alpha val="60000"/>
              </a:srgbClr>
            </a:glow>
          </a:effectLst>
        </p:spPr>
      </p:pic>
      <p:sp>
        <p:nvSpPr>
          <p:cNvPr id="35" name="Oval 34">
            <a:extLst>
              <a:ext uri="{FF2B5EF4-FFF2-40B4-BE49-F238E27FC236}">
                <a16:creationId xmlns:a16="http://schemas.microsoft.com/office/drawing/2014/main" id="{66D5BA76-C9AC-4B03-4805-5DB7BD53FC82}"/>
              </a:ext>
            </a:extLst>
          </p:cNvPr>
          <p:cNvSpPr/>
          <p:nvPr/>
        </p:nvSpPr>
        <p:spPr>
          <a:xfrm rot="5400000">
            <a:off x="7587766" y="3180869"/>
            <a:ext cx="1612899" cy="1423369"/>
          </a:xfrm>
          <a:custGeom>
            <a:avLst/>
            <a:gdLst>
              <a:gd name="connsiteX0" fmla="*/ 0 w 1612899"/>
              <a:gd name="connsiteY0" fmla="*/ 711685 h 1423369"/>
              <a:gd name="connsiteX1" fmla="*/ 806450 w 1612899"/>
              <a:gd name="connsiteY1" fmla="*/ 0 h 1423369"/>
              <a:gd name="connsiteX2" fmla="*/ 1612900 w 1612899"/>
              <a:gd name="connsiteY2" fmla="*/ 711685 h 1423369"/>
              <a:gd name="connsiteX3" fmla="*/ 806450 w 1612899"/>
              <a:gd name="connsiteY3" fmla="*/ 1423370 h 1423369"/>
              <a:gd name="connsiteX4" fmla="*/ 0 w 1612899"/>
              <a:gd name="connsiteY4" fmla="*/ 711685 h 142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899" h="1423369" extrusionOk="0">
                <a:moveTo>
                  <a:pt x="0" y="711685"/>
                </a:moveTo>
                <a:cubicBezTo>
                  <a:pt x="-43096" y="387061"/>
                  <a:pt x="399094" y="-33214"/>
                  <a:pt x="806450" y="0"/>
                </a:cubicBezTo>
                <a:cubicBezTo>
                  <a:pt x="1280819" y="41269"/>
                  <a:pt x="1646177" y="294019"/>
                  <a:pt x="1612900" y="711685"/>
                </a:cubicBezTo>
                <a:cubicBezTo>
                  <a:pt x="1624360" y="1047373"/>
                  <a:pt x="1293421" y="1459067"/>
                  <a:pt x="806450" y="1423370"/>
                </a:cubicBezTo>
                <a:cubicBezTo>
                  <a:pt x="359363" y="1434561"/>
                  <a:pt x="-6452" y="1098396"/>
                  <a:pt x="0" y="711685"/>
                </a:cubicBezTo>
                <a:close/>
              </a:path>
            </a:pathLst>
          </a:custGeom>
          <a:noFill/>
          <a:ln w="98425">
            <a:solidFill>
              <a:srgbClr val="C000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peech Bubble: Oval 37">
            <a:extLst>
              <a:ext uri="{FF2B5EF4-FFF2-40B4-BE49-F238E27FC236}">
                <a16:creationId xmlns:a16="http://schemas.microsoft.com/office/drawing/2014/main" id="{33A6B65E-2D9E-3AAB-549E-8953C4ADC2A8}"/>
              </a:ext>
            </a:extLst>
          </p:cNvPr>
          <p:cNvSpPr/>
          <p:nvPr/>
        </p:nvSpPr>
        <p:spPr>
          <a:xfrm>
            <a:off x="4330699" y="4308839"/>
            <a:ext cx="3614397" cy="2304354"/>
          </a:xfrm>
          <a:prstGeom prst="wedgeEllipseCallout">
            <a:avLst>
              <a:gd name="adj1" fmla="val 47318"/>
              <a:gd name="adj2" fmla="val -58443"/>
            </a:avLst>
          </a:prstGeom>
          <a:solidFill>
            <a:srgbClr val="FFCA28"/>
          </a:solidFill>
          <a:ln w="38100">
            <a:solidFill>
              <a:srgbClr val="FFFFFF"/>
            </a:solidFill>
          </a:ln>
          <a:effectLst>
            <a:glow rad="279400">
              <a:srgbClr val="000000">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Almost 50% of internet traffic comes from non-human sources</a:t>
            </a:r>
          </a:p>
        </p:txBody>
      </p:sp>
      <p:sp>
        <p:nvSpPr>
          <p:cNvPr id="39" name="Mask2">
            <a:extLst>
              <a:ext uri="{FF2B5EF4-FFF2-40B4-BE49-F238E27FC236}">
                <a16:creationId xmlns:a16="http://schemas.microsoft.com/office/drawing/2014/main" id="{DC463575-F9AF-1DD0-6253-16745EA33E72}"/>
              </a:ext>
            </a:extLst>
          </p:cNvPr>
          <p:cNvSpPr/>
          <p:nvPr/>
        </p:nvSpPr>
        <p:spPr>
          <a:xfrm>
            <a:off x="0" y="0"/>
            <a:ext cx="12192000" cy="6858000"/>
          </a:xfrm>
          <a:prstGeom prst="rect">
            <a:avLst/>
          </a:prstGeom>
          <a:solidFill>
            <a:srgbClr val="000000">
              <a:alpha val="7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a:extLst>
              <a:ext uri="{FF2B5EF4-FFF2-40B4-BE49-F238E27FC236}">
                <a16:creationId xmlns:a16="http://schemas.microsoft.com/office/drawing/2014/main" id="{9DE0DE64-B7F2-7B21-18ED-A1DEAF9811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32440" y="186158"/>
            <a:ext cx="4863708" cy="6485684"/>
          </a:xfrm>
          <a:prstGeom prst="rect">
            <a:avLst/>
          </a:prstGeom>
          <a:ln>
            <a:solidFill>
              <a:srgbClr val="000000"/>
            </a:solidFill>
          </a:ln>
          <a:effectLst>
            <a:glow rad="101600">
              <a:srgbClr val="000000">
                <a:alpha val="60000"/>
              </a:srgbClr>
            </a:glow>
          </a:effectLst>
        </p:spPr>
      </p:pic>
      <p:pic>
        <p:nvPicPr>
          <p:cNvPr id="34" name="Picture 33">
            <a:extLst>
              <a:ext uri="{FF2B5EF4-FFF2-40B4-BE49-F238E27FC236}">
                <a16:creationId xmlns:a16="http://schemas.microsoft.com/office/drawing/2014/main" id="{5B64C02B-5895-CCD7-4EEB-6F9890B7AE4E}"/>
              </a:ext>
            </a:extLst>
          </p:cNvPr>
          <p:cNvPicPr>
            <a:picLocks noChangeAspect="1"/>
          </p:cNvPicPr>
          <p:nvPr/>
        </p:nvPicPr>
        <p:blipFill>
          <a:blip r:embed="rId10"/>
          <a:stretch>
            <a:fillRect/>
          </a:stretch>
        </p:blipFill>
        <p:spPr>
          <a:xfrm>
            <a:off x="323623" y="4113402"/>
            <a:ext cx="10031225" cy="1352739"/>
          </a:xfrm>
          <a:prstGeom prst="rect">
            <a:avLst/>
          </a:prstGeom>
        </p:spPr>
      </p:pic>
      <p:pic>
        <p:nvPicPr>
          <p:cNvPr id="40" name="Poison GPT" hidden="1">
            <a:hlinkClick r:id="rId11"/>
            <a:extLst>
              <a:ext uri="{FF2B5EF4-FFF2-40B4-BE49-F238E27FC236}">
                <a16:creationId xmlns:a16="http://schemas.microsoft.com/office/drawing/2014/main" id="{64340DEE-C3B0-E41D-A514-54E60EF6564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385413" y="227454"/>
            <a:ext cx="8028716" cy="6482488"/>
          </a:xfrm>
          <a:prstGeom prst="rect">
            <a:avLst/>
          </a:prstGeom>
          <a:effectLst>
            <a:glow rad="101600">
              <a:srgbClr val="131414">
                <a:alpha val="60000"/>
              </a:srgbClr>
            </a:glow>
          </a:effectLst>
        </p:spPr>
      </p:pic>
      <p:pic>
        <p:nvPicPr>
          <p:cNvPr id="41" name="Simon Willison Blog" hidden="1">
            <a:extLst>
              <a:ext uri="{FF2B5EF4-FFF2-40B4-BE49-F238E27FC236}">
                <a16:creationId xmlns:a16="http://schemas.microsoft.com/office/drawing/2014/main" id="{6DD51E88-01FD-870B-16ED-457E286B2D82}"/>
              </a:ext>
            </a:extLst>
          </p:cNvPr>
          <p:cNvPicPr>
            <a:picLocks noChangeAspect="1"/>
          </p:cNvPicPr>
          <p:nvPr/>
        </p:nvPicPr>
        <p:blipFill>
          <a:blip r:embed="rId13"/>
          <a:stretch>
            <a:fillRect/>
          </a:stretch>
        </p:blipFill>
        <p:spPr>
          <a:xfrm rot="21377986">
            <a:off x="502698" y="510937"/>
            <a:ext cx="5962186" cy="5742207"/>
          </a:xfrm>
          <a:prstGeom prst="rect">
            <a:avLst/>
          </a:prstGeom>
          <a:effectLst>
            <a:glow rad="101600">
              <a:srgbClr val="131414">
                <a:alpha val="60000"/>
              </a:srgbClr>
            </a:glow>
          </a:effectLst>
        </p:spPr>
      </p:pic>
    </p:spTree>
    <p:extLst>
      <p:ext uri="{BB962C8B-B14F-4D97-AF65-F5344CB8AC3E}">
        <p14:creationId xmlns:p14="http://schemas.microsoft.com/office/powerpoint/2010/main" val="141559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22" presetClass="entr" presetSubtype="2" fill="hold" grpId="0" nodeType="withEffect">
                                      <p:stCondLst>
                                        <p:cond delay="40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4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4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4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4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4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250"/>
                                            <p:tgtEl>
                                              <p:spTgt spid="35"/>
                                            </p:tgtEl>
                                          </p:cBhvr>
                                        </p:animEffect>
                                      </p:childTnLst>
                                    </p:cTn>
                                  </p:par>
                                </p:childTnLst>
                              </p:cTn>
                            </p:par>
                            <p:par>
                              <p:cTn id="44" fill="hold">
                                <p:stCondLst>
                                  <p:cond delay="750"/>
                                </p:stCondLst>
                                <p:childTnLst>
                                  <p:par>
                                    <p:cTn id="45" presetID="22" presetClass="entr" presetSubtype="2"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right)">
                                          <p:cBhvr>
                                            <p:cTn id="47" dur="25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nodeType="clickEffect" p14:presetBounceEnd="50000">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14:bounceEnd="50000">
                                          <p:cBhvr additive="base">
                                            <p:cTn id="52" dur="5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53" dur="500" fill="hold"/>
                                            <p:tgtEl>
                                              <p:spTgt spid="32"/>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xit" presetSubtype="0" fill="hold" grpId="1" nodeType="with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12" fill="hold" nodeType="clickEffect" p14:presetBounceEnd="50000">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14:bounceEnd="50000">
                                          <p:cBhvr additive="base">
                                            <p:cTn id="71" dur="500" fill="hold"/>
                                            <p:tgtEl>
                                              <p:spTgt spid="41"/>
                                            </p:tgtEl>
                                            <p:attrNameLst>
                                              <p:attrName>ppt_x</p:attrName>
                                            </p:attrNameLst>
                                          </p:cBhvr>
                                          <p:tavLst>
                                            <p:tav tm="0">
                                              <p:val>
                                                <p:strVal val="0-#ppt_w/2"/>
                                              </p:val>
                                            </p:tav>
                                            <p:tav tm="100000">
                                              <p:val>
                                                <p:strVal val="#ppt_x"/>
                                              </p:val>
                                            </p:tav>
                                          </p:tavLst>
                                        </p:anim>
                                        <p:anim calcmode="lin" valueType="num" p14:bounceEnd="50000">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2" fill="hold" nodeType="clickEffect" p14:presetBounceEnd="50000">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14:bounceEnd="50000">
                                          <p:cBhvr additive="base">
                                            <p:cTn id="77" dur="500" fill="hold"/>
                                            <p:tgtEl>
                                              <p:spTgt spid="40"/>
                                            </p:tgtEl>
                                            <p:attrNameLst>
                                              <p:attrName>ppt_x</p:attrName>
                                            </p:attrNameLst>
                                          </p:cBhvr>
                                          <p:tavLst>
                                            <p:tav tm="0">
                                              <p:val>
                                                <p:strVal val="0-#ppt_w/2"/>
                                              </p:val>
                                            </p:tav>
                                            <p:tav tm="100000">
                                              <p:val>
                                                <p:strVal val="#ppt_x"/>
                                              </p:val>
                                            </p:tav>
                                          </p:tavLst>
                                        </p:anim>
                                        <p:anim calcmode="lin" valueType="num" p14:bounceEnd="50000">
                                          <p:cBhvr additive="base">
                                            <p:cTn id="7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6" grpId="0" animBg="1"/>
          <p:bldP spid="17" grpId="0" animBg="1"/>
          <p:bldP spid="35" grpId="0" animBg="1"/>
          <p:bldP spid="35" grpId="1" animBg="1"/>
          <p:bldP spid="38" grpId="0" animBg="1"/>
          <p:bldP spid="38" grpId="1" animBg="1"/>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22" presetClass="entr" presetSubtype="2" fill="hold" grpId="0" nodeType="withEffect">
                                      <p:stCondLst>
                                        <p:cond delay="40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4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4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4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4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4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250"/>
                                            <p:tgtEl>
                                              <p:spTgt spid="35"/>
                                            </p:tgtEl>
                                          </p:cBhvr>
                                        </p:animEffect>
                                      </p:childTnLst>
                                    </p:cTn>
                                  </p:par>
                                </p:childTnLst>
                              </p:cTn>
                            </p:par>
                            <p:par>
                              <p:cTn id="44" fill="hold">
                                <p:stCondLst>
                                  <p:cond delay="750"/>
                                </p:stCondLst>
                                <p:childTnLst>
                                  <p:par>
                                    <p:cTn id="45" presetID="22" presetClass="entr" presetSubtype="2"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right)">
                                          <p:cBhvr>
                                            <p:cTn id="47" dur="25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1+#ppt_w/2"/>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xit" presetSubtype="0" fill="hold" grpId="1" nodeType="with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12"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0-#ppt_w/2"/>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2"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0-#ppt_w/2"/>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6" grpId="0" animBg="1"/>
          <p:bldP spid="17" grpId="0" animBg="1"/>
          <p:bldP spid="35" grpId="0" animBg="1"/>
          <p:bldP spid="35" grpId="1" animBg="1"/>
          <p:bldP spid="38" grpId="0" animBg="1"/>
          <p:bldP spid="38" grpId="1" animBg="1"/>
          <p:bldP spid="39" grpId="0" animBg="1"/>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irus">
            <a:extLst>
              <a:ext uri="{FF2B5EF4-FFF2-40B4-BE49-F238E27FC236}">
                <a16:creationId xmlns:a16="http://schemas.microsoft.com/office/drawing/2014/main" id="{3E9AF537-D3AF-610B-6BA7-299BC29B8046}"/>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178903" y="846437"/>
            <a:ext cx="8219660" cy="6034500"/>
          </a:xfrm>
          <a:prstGeom prst="rect">
            <a:avLst/>
          </a:prstGeom>
        </p:spPr>
      </p:pic>
      <p:grpSp>
        <p:nvGrpSpPr>
          <p:cNvPr id="11" name="Group 10">
            <a:extLst>
              <a:ext uri="{FF2B5EF4-FFF2-40B4-BE49-F238E27FC236}">
                <a16:creationId xmlns:a16="http://schemas.microsoft.com/office/drawing/2014/main" id="{AD1A31DE-1541-5962-7A1F-2CA3843E9E00}"/>
              </a:ext>
            </a:extLst>
          </p:cNvPr>
          <p:cNvGrpSpPr/>
          <p:nvPr/>
        </p:nvGrpSpPr>
        <p:grpSpPr>
          <a:xfrm>
            <a:off x="1193614" y="6450396"/>
            <a:ext cx="1232330" cy="276999"/>
            <a:chOff x="2207996" y="6472185"/>
            <a:chExt cx="1232330" cy="276999"/>
          </a:xfrm>
        </p:grpSpPr>
        <p:pic>
          <p:nvPicPr>
            <p:cNvPr id="12" name="Picture 11" descr="YouTube_icon_block.png">
              <a:extLst>
                <a:ext uri="{FF2B5EF4-FFF2-40B4-BE49-F238E27FC236}">
                  <a16:creationId xmlns:a16="http://schemas.microsoft.com/office/drawing/2014/main" id="{29101489-3FBC-C04A-CF75-008188A89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7996" y="6485179"/>
              <a:ext cx="257814" cy="250942"/>
            </a:xfrm>
            <a:prstGeom prst="rect">
              <a:avLst/>
            </a:prstGeom>
          </p:spPr>
        </p:pic>
        <p:sp>
          <p:nvSpPr>
            <p:cNvPr id="18" name="Rectangle 17">
              <a:extLst>
                <a:ext uri="{FF2B5EF4-FFF2-40B4-BE49-F238E27FC236}">
                  <a16:creationId xmlns:a16="http://schemas.microsoft.com/office/drawing/2014/main" id="{754A05B1-DECE-EC31-542C-71C73EF49B44}"/>
                </a:ext>
              </a:extLst>
            </p:cNvPr>
            <p:cNvSpPr/>
            <p:nvPr/>
          </p:nvSpPr>
          <p:spPr>
            <a:xfrm>
              <a:off x="240645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9" name="Group 18">
            <a:extLst>
              <a:ext uri="{FF2B5EF4-FFF2-40B4-BE49-F238E27FC236}">
                <a16:creationId xmlns:a16="http://schemas.microsoft.com/office/drawing/2014/main" id="{641BD601-B361-2314-8FA1-81DB4622A493}"/>
              </a:ext>
            </a:extLst>
          </p:cNvPr>
          <p:cNvGrpSpPr/>
          <p:nvPr/>
        </p:nvGrpSpPr>
        <p:grpSpPr>
          <a:xfrm>
            <a:off x="149352" y="6453335"/>
            <a:ext cx="977409" cy="285389"/>
            <a:chOff x="260862" y="6508965"/>
            <a:chExt cx="977409" cy="285389"/>
          </a:xfrm>
        </p:grpSpPr>
        <p:sp>
          <p:nvSpPr>
            <p:cNvPr id="20" name="Rectangle 19">
              <a:extLst>
                <a:ext uri="{FF2B5EF4-FFF2-40B4-BE49-F238E27FC236}">
                  <a16:creationId xmlns:a16="http://schemas.microsoft.com/office/drawing/2014/main" id="{BFC1E886-E1F8-545F-86D5-48376FA1C7B3}"/>
                </a:ext>
              </a:extLst>
            </p:cNvPr>
            <p:cNvSpPr/>
            <p:nvPr/>
          </p:nvSpPr>
          <p:spPr>
            <a:xfrm>
              <a:off x="401182" y="6508965"/>
              <a:ext cx="837089" cy="276999"/>
            </a:xfrm>
            <a:prstGeom prst="rect">
              <a:avLst/>
            </a:prstGeom>
          </p:spPr>
          <p:txBody>
            <a:bodyPr wrap="none">
              <a:spAutoFit/>
            </a:bodyPr>
            <a:lstStyle/>
            <a:p>
              <a:r>
                <a:rPr lang="en-US" sz="1200" b="1" dirty="0">
                  <a:latin typeface="Arial"/>
                  <a:cs typeface="Arial"/>
                </a:rPr>
                <a:t>@IITSEC</a:t>
              </a:r>
            </a:p>
          </p:txBody>
        </p:sp>
        <p:pic>
          <p:nvPicPr>
            <p:cNvPr id="21" name="Picture 20">
              <a:extLst>
                <a:ext uri="{FF2B5EF4-FFF2-40B4-BE49-F238E27FC236}">
                  <a16:creationId xmlns:a16="http://schemas.microsoft.com/office/drawing/2014/main" id="{19730593-BB7D-FC39-AC50-6484806F53D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0862" y="6536540"/>
              <a:ext cx="257814" cy="257814"/>
            </a:xfrm>
            <a:prstGeom prst="rect">
              <a:avLst/>
            </a:prstGeom>
          </p:spPr>
        </p:pic>
      </p:grpSp>
      <p:sp>
        <p:nvSpPr>
          <p:cNvPr id="15" name="DoS">
            <a:extLst>
              <a:ext uri="{FF2B5EF4-FFF2-40B4-BE49-F238E27FC236}">
                <a16:creationId xmlns:a16="http://schemas.microsoft.com/office/drawing/2014/main" id="{4AE2CF0B-5789-228F-6DF0-457A3154C8F0}"/>
              </a:ext>
            </a:extLst>
          </p:cNvPr>
          <p:cNvSpPr/>
          <p:nvPr/>
        </p:nvSpPr>
        <p:spPr>
          <a:xfrm>
            <a:off x="1193614" y="2927156"/>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Denial of Service</a:t>
            </a:r>
          </a:p>
        </p:txBody>
      </p:sp>
      <p:sp>
        <p:nvSpPr>
          <p:cNvPr id="14" name="Data Harvesting">
            <a:extLst>
              <a:ext uri="{FF2B5EF4-FFF2-40B4-BE49-F238E27FC236}">
                <a16:creationId xmlns:a16="http://schemas.microsoft.com/office/drawing/2014/main" id="{323A7DF4-8FAB-BAF5-60A8-1D6740E287BF}"/>
              </a:ext>
            </a:extLst>
          </p:cNvPr>
          <p:cNvSpPr/>
          <p:nvPr/>
        </p:nvSpPr>
        <p:spPr>
          <a:xfrm>
            <a:off x="1193614" y="2235602"/>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Personal Data Harvesting</a:t>
            </a:r>
          </a:p>
        </p:txBody>
      </p:sp>
      <p:sp>
        <p:nvSpPr>
          <p:cNvPr id="13" name="Web Scraping">
            <a:extLst>
              <a:ext uri="{FF2B5EF4-FFF2-40B4-BE49-F238E27FC236}">
                <a16:creationId xmlns:a16="http://schemas.microsoft.com/office/drawing/2014/main" id="{92C1B954-F232-0259-D913-998D4FDB4159}"/>
              </a:ext>
            </a:extLst>
          </p:cNvPr>
          <p:cNvSpPr/>
          <p:nvPr/>
        </p:nvSpPr>
        <p:spPr>
          <a:xfrm>
            <a:off x="1210320" y="1544048"/>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Web Scraping</a:t>
            </a:r>
          </a:p>
        </p:txBody>
      </p:sp>
      <p:sp>
        <p:nvSpPr>
          <p:cNvPr id="16" name="Brute Force Login">
            <a:extLst>
              <a:ext uri="{FF2B5EF4-FFF2-40B4-BE49-F238E27FC236}">
                <a16:creationId xmlns:a16="http://schemas.microsoft.com/office/drawing/2014/main" id="{77BECA0A-CE89-9151-FF21-E1707D0FFAEE}"/>
              </a:ext>
            </a:extLst>
          </p:cNvPr>
          <p:cNvSpPr/>
          <p:nvPr/>
        </p:nvSpPr>
        <p:spPr>
          <a:xfrm>
            <a:off x="1193614" y="3618710"/>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Brute-Force Logins</a:t>
            </a:r>
          </a:p>
        </p:txBody>
      </p:sp>
      <p:sp>
        <p:nvSpPr>
          <p:cNvPr id="17" name="Spam">
            <a:extLst>
              <a:ext uri="{FF2B5EF4-FFF2-40B4-BE49-F238E27FC236}">
                <a16:creationId xmlns:a16="http://schemas.microsoft.com/office/drawing/2014/main" id="{63CE1965-7454-4B70-7AAB-4C42D0A0C477}"/>
              </a:ext>
            </a:extLst>
          </p:cNvPr>
          <p:cNvSpPr/>
          <p:nvPr/>
        </p:nvSpPr>
        <p:spPr>
          <a:xfrm>
            <a:off x="1193614" y="4310263"/>
            <a:ext cx="5561076" cy="558462"/>
          </a:xfrm>
          <a:prstGeom prst="rect">
            <a:avLst/>
          </a:prstGeom>
          <a:solidFill>
            <a:srgbClr val="7846B9"/>
          </a:solidFill>
          <a:ln>
            <a:solidFill>
              <a:srgbClr val="FFFFFF"/>
            </a:solidFill>
          </a:ln>
          <a:effectLst>
            <a:glow rad="101600">
              <a:srgbClr val="00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3200" dirty="0">
                <a:latin typeface="Calibri" panose="020F0502020204030204" pitchFamily="34" charset="0"/>
                <a:ea typeface="Calibri" panose="020F0502020204030204" pitchFamily="34" charset="0"/>
                <a:cs typeface="Calibri" panose="020F0502020204030204" pitchFamily="34" charset="0"/>
              </a:rPr>
              <a:t>Spam</a:t>
            </a:r>
          </a:p>
        </p:txBody>
      </p:sp>
      <p:sp>
        <p:nvSpPr>
          <p:cNvPr id="4" name="Title 3">
            <a:extLst>
              <a:ext uri="{FF2B5EF4-FFF2-40B4-BE49-F238E27FC236}">
                <a16:creationId xmlns:a16="http://schemas.microsoft.com/office/drawing/2014/main" id="{F852D682-035F-3DCB-97F5-03B9B69F3777}"/>
              </a:ext>
            </a:extLst>
          </p:cNvPr>
          <p:cNvSpPr>
            <a:spLocks noGrp="1"/>
          </p:cNvSpPr>
          <p:nvPr>
            <p:ph type="title"/>
          </p:nvPr>
        </p:nvSpPr>
        <p:spPr/>
        <p:txBody>
          <a:bodyPr/>
          <a:lstStyle/>
          <a:p>
            <a:pPr algn="l"/>
            <a:r>
              <a:rPr lang="en-US" dirty="0"/>
              <a:t>Augmented Malicious Cyber</a:t>
            </a:r>
          </a:p>
        </p:txBody>
      </p:sp>
      <p:pic>
        <p:nvPicPr>
          <p:cNvPr id="9" name="Picture 8">
            <a:extLst>
              <a:ext uri="{FF2B5EF4-FFF2-40B4-BE49-F238E27FC236}">
                <a16:creationId xmlns:a16="http://schemas.microsoft.com/office/drawing/2014/main" id="{3670FC19-449A-707B-8A5A-AEBCC4B94F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6398">
            <a:off x="6421558" y="586740"/>
            <a:ext cx="4615200" cy="5988358"/>
          </a:xfrm>
          <a:prstGeom prst="rect">
            <a:avLst/>
          </a:prstGeom>
          <a:ln>
            <a:solidFill>
              <a:srgbClr val="000000"/>
            </a:solidFill>
          </a:ln>
          <a:effectLst>
            <a:outerShdw blurRad="50800" dist="38100" dir="8100000" algn="tr" rotWithShape="0">
              <a:prstClr val="black">
                <a:alpha val="40000"/>
              </a:prstClr>
            </a:outerShdw>
          </a:effectLst>
        </p:spPr>
      </p:pic>
      <p:pic>
        <p:nvPicPr>
          <p:cNvPr id="23" name="Picture 22">
            <a:extLst>
              <a:ext uri="{FF2B5EF4-FFF2-40B4-BE49-F238E27FC236}">
                <a16:creationId xmlns:a16="http://schemas.microsoft.com/office/drawing/2014/main" id="{C1278813-7D6F-EE12-304B-C94D86C8A0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1931" y="1377597"/>
            <a:ext cx="2365043" cy="2365043"/>
          </a:xfrm>
          <a:prstGeom prst="rect">
            <a:avLst/>
          </a:prstGeom>
          <a:ln>
            <a:solidFill>
              <a:schemeClr val="tx1"/>
            </a:solidFill>
          </a:ln>
          <a:effectLst>
            <a:outerShdw blurRad="50800" dist="38100" dir="8100000" algn="tr" rotWithShape="0">
              <a:prstClr val="black">
                <a:alpha val="40000"/>
              </a:prstClr>
            </a:outerShdw>
          </a:effectLst>
        </p:spPr>
      </p:pic>
      <p:pic>
        <p:nvPicPr>
          <p:cNvPr id="5" name="Graph">
            <a:extLst>
              <a:ext uri="{FF2B5EF4-FFF2-40B4-BE49-F238E27FC236}">
                <a16:creationId xmlns:a16="http://schemas.microsoft.com/office/drawing/2014/main" id="{472459C1-6FDD-632B-BCC3-6BB7F8F390A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24646" y="1486892"/>
            <a:ext cx="8356698" cy="3381833"/>
          </a:xfrm>
          <a:prstGeom prst="rect">
            <a:avLst/>
          </a:prstGeom>
          <a:ln>
            <a:solidFill>
              <a:srgbClr val="000000"/>
            </a:solidFill>
          </a:ln>
          <a:effectLst>
            <a:glow rad="101600">
              <a:srgbClr val="000000">
                <a:alpha val="60000"/>
              </a:srgbClr>
            </a:glow>
          </a:effectLst>
        </p:spPr>
      </p:pic>
      <p:sp>
        <p:nvSpPr>
          <p:cNvPr id="35" name="Oval 34">
            <a:extLst>
              <a:ext uri="{FF2B5EF4-FFF2-40B4-BE49-F238E27FC236}">
                <a16:creationId xmlns:a16="http://schemas.microsoft.com/office/drawing/2014/main" id="{66D5BA76-C9AC-4B03-4805-5DB7BD53FC82}"/>
              </a:ext>
            </a:extLst>
          </p:cNvPr>
          <p:cNvSpPr/>
          <p:nvPr/>
        </p:nvSpPr>
        <p:spPr>
          <a:xfrm rot="5400000">
            <a:off x="7587766" y="3180869"/>
            <a:ext cx="1612899" cy="1423369"/>
          </a:xfrm>
          <a:custGeom>
            <a:avLst/>
            <a:gdLst>
              <a:gd name="connsiteX0" fmla="*/ 0 w 1612899"/>
              <a:gd name="connsiteY0" fmla="*/ 711685 h 1423369"/>
              <a:gd name="connsiteX1" fmla="*/ 806450 w 1612899"/>
              <a:gd name="connsiteY1" fmla="*/ 0 h 1423369"/>
              <a:gd name="connsiteX2" fmla="*/ 1612900 w 1612899"/>
              <a:gd name="connsiteY2" fmla="*/ 711685 h 1423369"/>
              <a:gd name="connsiteX3" fmla="*/ 806450 w 1612899"/>
              <a:gd name="connsiteY3" fmla="*/ 1423370 h 1423369"/>
              <a:gd name="connsiteX4" fmla="*/ 0 w 1612899"/>
              <a:gd name="connsiteY4" fmla="*/ 711685 h 142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899" h="1423369" extrusionOk="0">
                <a:moveTo>
                  <a:pt x="0" y="711685"/>
                </a:moveTo>
                <a:cubicBezTo>
                  <a:pt x="-43096" y="387061"/>
                  <a:pt x="399094" y="-33214"/>
                  <a:pt x="806450" y="0"/>
                </a:cubicBezTo>
                <a:cubicBezTo>
                  <a:pt x="1280819" y="41269"/>
                  <a:pt x="1646177" y="294019"/>
                  <a:pt x="1612900" y="711685"/>
                </a:cubicBezTo>
                <a:cubicBezTo>
                  <a:pt x="1624360" y="1047373"/>
                  <a:pt x="1293421" y="1459067"/>
                  <a:pt x="806450" y="1423370"/>
                </a:cubicBezTo>
                <a:cubicBezTo>
                  <a:pt x="359363" y="1434561"/>
                  <a:pt x="-6452" y="1098396"/>
                  <a:pt x="0" y="711685"/>
                </a:cubicBezTo>
                <a:close/>
              </a:path>
            </a:pathLst>
          </a:custGeom>
          <a:noFill/>
          <a:ln w="98425">
            <a:solidFill>
              <a:srgbClr val="C000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peech Bubble: Oval 37">
            <a:extLst>
              <a:ext uri="{FF2B5EF4-FFF2-40B4-BE49-F238E27FC236}">
                <a16:creationId xmlns:a16="http://schemas.microsoft.com/office/drawing/2014/main" id="{33A6B65E-2D9E-3AAB-549E-8953C4ADC2A8}"/>
              </a:ext>
            </a:extLst>
          </p:cNvPr>
          <p:cNvSpPr/>
          <p:nvPr/>
        </p:nvSpPr>
        <p:spPr>
          <a:xfrm>
            <a:off x="4330699" y="4308839"/>
            <a:ext cx="3614397" cy="2304354"/>
          </a:xfrm>
          <a:prstGeom prst="wedgeEllipseCallout">
            <a:avLst>
              <a:gd name="adj1" fmla="val 47318"/>
              <a:gd name="adj2" fmla="val -58443"/>
            </a:avLst>
          </a:prstGeom>
          <a:solidFill>
            <a:srgbClr val="FFCA28"/>
          </a:solidFill>
          <a:ln w="38100">
            <a:solidFill>
              <a:srgbClr val="FFFFFF"/>
            </a:solidFill>
          </a:ln>
          <a:effectLst>
            <a:glow rad="279400">
              <a:srgbClr val="000000">
                <a:alpha val="9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Almost 50% of internet traffic comes from non-human sources</a:t>
            </a:r>
          </a:p>
        </p:txBody>
      </p:sp>
      <p:sp>
        <p:nvSpPr>
          <p:cNvPr id="39" name="Mask2">
            <a:extLst>
              <a:ext uri="{FF2B5EF4-FFF2-40B4-BE49-F238E27FC236}">
                <a16:creationId xmlns:a16="http://schemas.microsoft.com/office/drawing/2014/main" id="{DC463575-F9AF-1DD0-6253-16745EA33E72}"/>
              </a:ext>
            </a:extLst>
          </p:cNvPr>
          <p:cNvSpPr/>
          <p:nvPr/>
        </p:nvSpPr>
        <p:spPr>
          <a:xfrm>
            <a:off x="0" y="0"/>
            <a:ext cx="12192000" cy="6858000"/>
          </a:xfrm>
          <a:prstGeom prst="rect">
            <a:avLst/>
          </a:prstGeom>
          <a:solidFill>
            <a:srgbClr val="000000">
              <a:alpha val="7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a:extLst>
              <a:ext uri="{FF2B5EF4-FFF2-40B4-BE49-F238E27FC236}">
                <a16:creationId xmlns:a16="http://schemas.microsoft.com/office/drawing/2014/main" id="{9DE0DE64-B7F2-7B21-18ED-A1DEAF9811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32440" y="186158"/>
            <a:ext cx="4863708" cy="6485684"/>
          </a:xfrm>
          <a:prstGeom prst="rect">
            <a:avLst/>
          </a:prstGeom>
          <a:ln>
            <a:solidFill>
              <a:srgbClr val="000000"/>
            </a:solidFill>
          </a:ln>
          <a:effectLst>
            <a:glow rad="101600">
              <a:srgbClr val="000000">
                <a:alpha val="60000"/>
              </a:srgbClr>
            </a:glow>
          </a:effectLst>
        </p:spPr>
      </p:pic>
      <p:pic>
        <p:nvPicPr>
          <p:cNvPr id="34" name="Picture 33">
            <a:extLst>
              <a:ext uri="{FF2B5EF4-FFF2-40B4-BE49-F238E27FC236}">
                <a16:creationId xmlns:a16="http://schemas.microsoft.com/office/drawing/2014/main" id="{5B64C02B-5895-CCD7-4EEB-6F9890B7AE4E}"/>
              </a:ext>
            </a:extLst>
          </p:cNvPr>
          <p:cNvPicPr>
            <a:picLocks noChangeAspect="1"/>
          </p:cNvPicPr>
          <p:nvPr/>
        </p:nvPicPr>
        <p:blipFill>
          <a:blip r:embed="rId10"/>
          <a:stretch>
            <a:fillRect/>
          </a:stretch>
        </p:blipFill>
        <p:spPr>
          <a:xfrm>
            <a:off x="323623" y="4113402"/>
            <a:ext cx="10031225" cy="1352739"/>
          </a:xfrm>
          <a:prstGeom prst="rect">
            <a:avLst/>
          </a:prstGeom>
        </p:spPr>
      </p:pic>
      <p:pic>
        <p:nvPicPr>
          <p:cNvPr id="40" name="Poison GPT">
            <a:hlinkClick r:id="rId11"/>
            <a:extLst>
              <a:ext uri="{FF2B5EF4-FFF2-40B4-BE49-F238E27FC236}">
                <a16:creationId xmlns:a16="http://schemas.microsoft.com/office/drawing/2014/main" id="{64340DEE-C3B0-E41D-A514-54E60EF6564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660286" y="163221"/>
            <a:ext cx="8028716" cy="6482488"/>
          </a:xfrm>
          <a:prstGeom prst="rect">
            <a:avLst/>
          </a:prstGeom>
          <a:effectLst>
            <a:glow rad="101600">
              <a:srgbClr val="131414">
                <a:alpha val="60000"/>
              </a:srgbClr>
            </a:glow>
          </a:effectLst>
        </p:spPr>
      </p:pic>
      <p:pic>
        <p:nvPicPr>
          <p:cNvPr id="41" name="Simon Willison Blog">
            <a:extLst>
              <a:ext uri="{FF2B5EF4-FFF2-40B4-BE49-F238E27FC236}">
                <a16:creationId xmlns:a16="http://schemas.microsoft.com/office/drawing/2014/main" id="{6DD51E88-01FD-870B-16ED-457E286B2D82}"/>
              </a:ext>
            </a:extLst>
          </p:cNvPr>
          <p:cNvPicPr>
            <a:picLocks noChangeAspect="1"/>
          </p:cNvPicPr>
          <p:nvPr/>
        </p:nvPicPr>
        <p:blipFill>
          <a:blip r:embed="rId13"/>
          <a:stretch>
            <a:fillRect/>
          </a:stretch>
        </p:blipFill>
        <p:spPr>
          <a:xfrm rot="21377986">
            <a:off x="514524" y="583968"/>
            <a:ext cx="5962186" cy="5742207"/>
          </a:xfrm>
          <a:prstGeom prst="rect">
            <a:avLst/>
          </a:prstGeom>
          <a:effectLst>
            <a:glow rad="101600">
              <a:srgbClr val="131414">
                <a:alpha val="60000"/>
              </a:srgbClr>
            </a:glow>
          </a:effectLst>
        </p:spPr>
      </p:pic>
      <p:pic>
        <p:nvPicPr>
          <p:cNvPr id="3" name="Jochen Hoenichke">
            <a:hlinkClick r:id="rId14"/>
            <a:extLst>
              <a:ext uri="{FF2B5EF4-FFF2-40B4-BE49-F238E27FC236}">
                <a16:creationId xmlns:a16="http://schemas.microsoft.com/office/drawing/2014/main" id="{1229F3A4-3234-CFCF-3F31-DBB204A8E66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1446604">
            <a:off x="982639" y="229891"/>
            <a:ext cx="7737235" cy="6247142"/>
          </a:xfrm>
          <a:prstGeom prst="rect">
            <a:avLst/>
          </a:prstGeom>
          <a:effectLst>
            <a:glow rad="190500">
              <a:srgbClr val="000000">
                <a:alpha val="80000"/>
              </a:srgbClr>
            </a:glow>
          </a:effectLst>
        </p:spPr>
      </p:pic>
      <p:sp>
        <p:nvSpPr>
          <p:cNvPr id="2" name="Black Text Box">
            <a:hlinkClick r:id="rId16"/>
            <a:extLst>
              <a:ext uri="{FF2B5EF4-FFF2-40B4-BE49-F238E27FC236}">
                <a16:creationId xmlns:a16="http://schemas.microsoft.com/office/drawing/2014/main" id="{CFA6BE46-195C-9F3B-D090-B5E7B43349A6}"/>
              </a:ext>
            </a:extLst>
          </p:cNvPr>
          <p:cNvSpPr txBox="1"/>
          <p:nvPr/>
        </p:nvSpPr>
        <p:spPr>
          <a:xfrm>
            <a:off x="5317469" y="1269881"/>
            <a:ext cx="6608991" cy="2113399"/>
          </a:xfrm>
          <a:prstGeom prst="rect">
            <a:avLst/>
          </a:prstGeom>
          <a:solidFill>
            <a:srgbClr val="000000"/>
          </a:solidFill>
          <a:ln w="6350">
            <a:solidFill>
              <a:srgbClr val="FFFFFF">
                <a:lumMod val="50000"/>
              </a:srgbClr>
            </a:solidFill>
          </a:ln>
          <a:effectLst>
            <a:glow rad="190500">
              <a:srgbClr val="000000">
                <a:alpha val="80000"/>
              </a:srgbClr>
            </a:glow>
            <a:outerShdw blurRad="50800" dist="63500" dir="8100000" algn="tr" rotWithShape="0">
              <a:prstClr val="black">
                <a:alpha val="80000"/>
              </a:prstClr>
            </a:outerShdw>
          </a:effectLst>
        </p:spPr>
        <p:txBody>
          <a:bodyPr wrap="square" lIns="182880" tIns="182880" rIns="182880" bIns="182880">
            <a:spAutoFit/>
          </a:bodyPr>
          <a:lstStyle>
            <a:defPPr>
              <a:defRPr lang="en-US"/>
            </a:defPPr>
            <a:lvl1pPr algn="ctr">
              <a:defRPr sz="2000"/>
            </a:lvl1pPr>
          </a:lstStyle>
          <a:p>
            <a:pPr lvl="0" algn="l">
              <a:lnSpc>
                <a:spcPts val="3500"/>
              </a:lnSpc>
            </a:pP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In </a:t>
            </a:r>
            <a:r>
              <a:rPr kumimoji="0" lang="en-US" sz="320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2015 cracked</a:t>
            </a:r>
            <a:r>
              <a:rPr kumimoji="0" lang="en-US" sz="3200" i="0" u="none" strike="noStrike" kern="0" cap="none" spc="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3200" b="1" i="0" u="none" strike="noStrike" kern="0" cap="none" spc="0" normalizeH="0" noProof="0" dirty="0" err="1">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TREZOR</a:t>
            </a:r>
            <a:r>
              <a:rPr kumimoji="0" lang="en-US" sz="3200" b="1" i="0" u="none" strike="noStrike" kern="0" cap="none" spc="0" normalizeH="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 hardware bitcoin wallet</a:t>
            </a:r>
            <a:r>
              <a:rPr kumimoji="0" lang="en-US" sz="3200" b="1" i="0" u="none" strike="noStrike" kern="0" cap="none" spc="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0" u="none" strike="noStrike" kern="0" cap="none" spc="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using a </a:t>
            </a:r>
            <a:r>
              <a:rPr kumimoji="0" lang="en-US" sz="3200" b="1" i="0" u="none" strike="noStrike" kern="0" cap="none" spc="0" normalizeH="0" noProof="0" dirty="0">
                <a:ln>
                  <a:noFill/>
                </a:ln>
                <a:solidFill>
                  <a:srgbClr val="FCB826"/>
                </a:solidFill>
                <a:effectLst/>
                <a:uLnTx/>
                <a:uFillTx/>
                <a:latin typeface="Calibri" panose="020F0502020204030204" pitchFamily="34" charset="0"/>
                <a:ea typeface="Calibri" panose="020F0502020204030204" pitchFamily="34" charset="0"/>
                <a:cs typeface="Calibri" panose="020F0502020204030204" pitchFamily="34" charset="0"/>
              </a:rPr>
              <a:t>side channel exploit</a:t>
            </a:r>
            <a:r>
              <a:rPr kumimoji="0" lang="en-US" sz="3200" b="1" i="0" u="none" strike="noStrike" kern="0" cap="none" spc="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0" u="none" strike="noStrike" kern="0" cap="none" spc="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and a $70 oscilloscope</a:t>
            </a:r>
            <a:endParaRPr lang="en-US" sz="1800" kern="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r">
              <a:lnSpc>
                <a:spcPts val="3500"/>
              </a:lnSpc>
            </a:pPr>
            <a:r>
              <a:rPr lang="en-US" sz="1800" kern="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Jochen </a:t>
            </a:r>
            <a:r>
              <a:rPr lang="en-US" sz="1800" kern="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Hoenicke</a:t>
            </a:r>
            <a:r>
              <a:rPr lang="en-US" sz="1800" kern="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2015</a:t>
            </a:r>
            <a:endParaRPr kumimoji="0" lang="en-US" sz="28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IEEE Spectrum">
            <a:hlinkClick r:id="rId17"/>
            <a:extLst>
              <a:ext uri="{FF2B5EF4-FFF2-40B4-BE49-F238E27FC236}">
                <a16:creationId xmlns:a16="http://schemas.microsoft.com/office/drawing/2014/main" id="{8728C477-5B96-FA0D-C9C4-562D8C8FA810}"/>
              </a:ext>
            </a:extLst>
          </p:cNvPr>
          <p:cNvPicPr>
            <a:picLocks noChangeAspect="1"/>
          </p:cNvPicPr>
          <p:nvPr/>
        </p:nvPicPr>
        <p:blipFill>
          <a:blip r:embed="rId18"/>
          <a:stretch>
            <a:fillRect/>
          </a:stretch>
        </p:blipFill>
        <p:spPr>
          <a:xfrm rot="181280">
            <a:off x="2598334" y="296661"/>
            <a:ext cx="9116096" cy="6242617"/>
          </a:xfrm>
          <a:prstGeom prst="rect">
            <a:avLst/>
          </a:prstGeom>
          <a:effectLst>
            <a:glow rad="190500">
              <a:srgbClr val="000000">
                <a:alpha val="80000"/>
              </a:srgbClr>
            </a:glow>
          </a:effectLst>
        </p:spPr>
      </p:pic>
      <p:sp>
        <p:nvSpPr>
          <p:cNvPr id="7" name="Black Text Box">
            <a:hlinkClick r:id="rId17"/>
            <a:extLst>
              <a:ext uri="{FF2B5EF4-FFF2-40B4-BE49-F238E27FC236}">
                <a16:creationId xmlns:a16="http://schemas.microsoft.com/office/drawing/2014/main" id="{F2958772-DFC1-C6CB-EBEC-A6C0A1CAA736}"/>
              </a:ext>
            </a:extLst>
          </p:cNvPr>
          <p:cNvSpPr txBox="1"/>
          <p:nvPr/>
        </p:nvSpPr>
        <p:spPr>
          <a:xfrm>
            <a:off x="319388" y="4022161"/>
            <a:ext cx="7855987" cy="2113399"/>
          </a:xfrm>
          <a:prstGeom prst="rect">
            <a:avLst/>
          </a:prstGeom>
          <a:solidFill>
            <a:srgbClr val="000000"/>
          </a:solidFill>
          <a:ln w="6350">
            <a:solidFill>
              <a:srgbClr val="FFFFFF">
                <a:lumMod val="50000"/>
              </a:srgbClr>
            </a:solidFill>
          </a:ln>
          <a:effectLst>
            <a:glow rad="190500">
              <a:srgbClr val="000000">
                <a:alpha val="80000"/>
              </a:srgbClr>
            </a:glow>
            <a:outerShdw blurRad="50800" dist="63500" dir="8100000" algn="tr" rotWithShape="0">
              <a:prstClr val="black">
                <a:alpha val="80000"/>
              </a:prstClr>
            </a:outerShdw>
          </a:effectLst>
        </p:spPr>
        <p:txBody>
          <a:bodyPr wrap="square" lIns="182880" tIns="182880" rIns="182880" bIns="182880">
            <a:spAutoFit/>
          </a:bodyPr>
          <a:lstStyle>
            <a:defPPr>
              <a:defRPr lang="en-US"/>
            </a:defPPr>
            <a:lvl1pPr algn="ctr">
              <a:defRPr sz="2000"/>
            </a:lvl1pPr>
          </a:lstStyle>
          <a:p>
            <a:pPr lvl="0" algn="r">
              <a:lnSpc>
                <a:spcPts val="3500"/>
              </a:lnSpc>
            </a:pP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AI can identify </a:t>
            </a:r>
            <a:r>
              <a:rPr lang="en-US" sz="32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password from the sound of keystrokes</a:t>
            </a:r>
            <a:r>
              <a:rPr lang="en-US" sz="3200" kern="0" dirty="0">
                <a:latin typeface="Calibri" panose="020F0502020204030204" pitchFamily="34" charset="0"/>
                <a:ea typeface="Calibri" panose="020F0502020204030204" pitchFamily="34" charset="0"/>
                <a:cs typeface="Calibri" panose="020F0502020204030204" pitchFamily="34" charset="0"/>
              </a:rPr>
              <a:t> </a:t>
            </a: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from audio captured via a Smartphone (95</a:t>
            </a:r>
            <a:r>
              <a:rPr lang="en-US" kern="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3200" kern="0" dirty="0">
                <a:solidFill>
                  <a:schemeClr val="bg1"/>
                </a:solidFill>
                <a:latin typeface="Calibri" panose="020F0502020204030204" pitchFamily="34" charset="0"/>
                <a:ea typeface="Calibri" panose="020F0502020204030204" pitchFamily="34" charset="0"/>
                <a:cs typeface="Calibri" panose="020F0502020204030204" pitchFamily="34" charset="0"/>
              </a:rPr>
              <a:t>) or </a:t>
            </a:r>
            <a:r>
              <a:rPr lang="en-US" sz="32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over a Zoom call (93</a:t>
            </a:r>
            <a:r>
              <a:rPr lang="en-US" sz="18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a:t>
            </a:r>
            <a:r>
              <a:rPr lang="en-US" sz="3200" b="1" kern="0" dirty="0">
                <a:solidFill>
                  <a:srgbClr val="FCB826"/>
                </a:solidFill>
                <a:latin typeface="Calibri" panose="020F0502020204030204" pitchFamily="34" charset="0"/>
                <a:ea typeface="Calibri" panose="020F0502020204030204" pitchFamily="34" charset="0"/>
                <a:cs typeface="Calibri" panose="020F0502020204030204" pitchFamily="34" charset="0"/>
              </a:rPr>
              <a:t>)</a:t>
            </a:r>
            <a:r>
              <a:rPr lang="en-US" sz="3200" kern="0" dirty="0">
                <a:latin typeface="Calibri" panose="020F0502020204030204" pitchFamily="34" charset="0"/>
                <a:ea typeface="Calibri" panose="020F0502020204030204" pitchFamily="34" charset="0"/>
                <a:cs typeface="Calibri" panose="020F0502020204030204" pitchFamily="34" charset="0"/>
              </a:rPr>
              <a:t> </a:t>
            </a:r>
            <a:endParaRPr lang="en-US" sz="1800" kern="0" dirty="0">
              <a:latin typeface="Calibri" panose="020F0502020204030204" pitchFamily="34" charset="0"/>
              <a:ea typeface="Calibri" panose="020F0502020204030204" pitchFamily="34" charset="0"/>
              <a:cs typeface="Calibri" panose="020F0502020204030204" pitchFamily="34" charset="0"/>
            </a:endParaRPr>
          </a:p>
          <a:p>
            <a:pPr lvl="0" algn="r">
              <a:lnSpc>
                <a:spcPts val="3500"/>
              </a:lnSpc>
            </a:pPr>
            <a:r>
              <a:rPr lang="en-US" sz="1800" kern="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Nolan, M. (2023, AUG 26). IEEE Spectrum</a:t>
            </a:r>
            <a:endParaRPr kumimoji="0" lang="en-US" sz="28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296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500" fill="hold"/>
                                            <p:tgtEl>
                                              <p:spTgt spid="4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2" decel="5000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14:presetBounceEnd="50000">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14:bounceEnd="50000">
                                          <p:cBhvr additive="base">
                                            <p:cTn id="3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8" decel="50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0-#ppt_w/2"/>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2" decel="5000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8" decel="50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6F5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B66ED-666D-0FE3-C805-7442D1B3DCAB}"/>
              </a:ext>
            </a:extLst>
          </p:cNvPr>
          <p:cNvSpPr txBox="1"/>
          <p:nvPr/>
        </p:nvSpPr>
        <p:spPr>
          <a:xfrm>
            <a:off x="669011" y="2020223"/>
            <a:ext cx="5140962"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568693"/>
                </a:solidFill>
                <a:effectLst/>
                <a:uLnTx/>
                <a:uFillTx/>
                <a:latin typeface="Calibri" panose="020F0502020204030204" pitchFamily="34" charset="0"/>
                <a:ea typeface="+mn-ea"/>
                <a:cs typeface="Calibri" panose="020F0502020204030204" pitchFamily="34" charset="0"/>
              </a:rPr>
              <a:t>What’s in all of this for Me?</a:t>
            </a:r>
          </a:p>
        </p:txBody>
      </p:sp>
      <p:sp>
        <p:nvSpPr>
          <p:cNvPr id="6" name="Rectangle: Rounded Corners 5">
            <a:extLst>
              <a:ext uri="{FF2B5EF4-FFF2-40B4-BE49-F238E27FC236}">
                <a16:creationId xmlns:a16="http://schemas.microsoft.com/office/drawing/2014/main" id="{DE40A1D1-2483-265C-A6E3-78A764F2AEF5}"/>
              </a:ext>
            </a:extLst>
          </p:cNvPr>
          <p:cNvSpPr/>
          <p:nvPr/>
        </p:nvSpPr>
        <p:spPr bwMode="auto">
          <a:xfrm>
            <a:off x="2600862" y="1320799"/>
            <a:ext cx="1277258" cy="522515"/>
          </a:xfrm>
          <a:prstGeom prst="roundRect">
            <a:avLst/>
          </a:prstGeom>
          <a:solidFill>
            <a:schemeClr val="tx1"/>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PART 4</a:t>
            </a:r>
          </a:p>
        </p:txBody>
      </p:sp>
      <p:pic>
        <p:nvPicPr>
          <p:cNvPr id="3" name="Picture 2">
            <a:extLst>
              <a:ext uri="{FF2B5EF4-FFF2-40B4-BE49-F238E27FC236}">
                <a16:creationId xmlns:a16="http://schemas.microsoft.com/office/drawing/2014/main" id="{31782323-1E57-0137-EDC9-AF8430DAB4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2029" y="-266700"/>
            <a:ext cx="4832071" cy="7391402"/>
          </a:xfrm>
          <a:prstGeom prst="rect">
            <a:avLst/>
          </a:prstGeom>
          <a:solidFill>
            <a:srgbClr val="F6F5F0"/>
          </a:solidFill>
          <a:ln w="381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9513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2 Mod" descr="Person wearing mixed reality smartglasses touching transparent screen">
            <a:extLst>
              <a:ext uri="{FF2B5EF4-FFF2-40B4-BE49-F238E27FC236}">
                <a16:creationId xmlns:a16="http://schemas.microsoft.com/office/drawing/2014/main" id="{F487F572-E724-0A74-F189-E9976A7972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224"/>
          <a:stretch/>
        </p:blipFill>
        <p:spPr>
          <a:xfrm>
            <a:off x="0" y="0"/>
            <a:ext cx="8127999" cy="6858000"/>
          </a:xfrm>
          <a:prstGeom prst="rect">
            <a:avLst/>
          </a:prstGeom>
        </p:spPr>
      </p:pic>
      <p:sp>
        <p:nvSpPr>
          <p:cNvPr id="34" name="2-Text">
            <a:extLst>
              <a:ext uri="{FF2B5EF4-FFF2-40B4-BE49-F238E27FC236}">
                <a16:creationId xmlns:a16="http://schemas.microsoft.com/office/drawing/2014/main" id="{C1423086-21A4-3854-E63B-217AD02B03EE}"/>
              </a:ext>
            </a:extLst>
          </p:cNvPr>
          <p:cNvSpPr/>
          <p:nvPr/>
        </p:nvSpPr>
        <p:spPr>
          <a:xfrm rot="16200000">
            <a:off x="1536029" y="2558763"/>
            <a:ext cx="5609967" cy="492443"/>
          </a:xfrm>
          <a:prstGeom prst="rect">
            <a:avLst/>
          </a:prstGeom>
          <a:solidFill>
            <a:srgbClr val="031417">
              <a:alpha val="69804"/>
            </a:srgbClr>
          </a:solidFill>
        </p:spPr>
        <p:txBody>
          <a:bodyPr wrap="square" lIns="182880" tIns="91440" rIns="457200" bIns="914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MODIFICATION</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Change that Fractures Systems </a:t>
            </a:r>
          </a:p>
        </p:txBody>
      </p:sp>
      <p:cxnSp>
        <p:nvCxnSpPr>
          <p:cNvPr id="11" name="Straight Connector 10">
            <a:extLst>
              <a:ext uri="{FF2B5EF4-FFF2-40B4-BE49-F238E27FC236}">
                <a16:creationId xmlns:a16="http://schemas.microsoft.com/office/drawing/2014/main" id="{00CD3D43-2223-0133-2CF3-2AD1A250F9D2}"/>
              </a:ext>
            </a:extLst>
          </p:cNvPr>
          <p:cNvCxnSpPr/>
          <p:nvPr/>
        </p:nvCxnSpPr>
        <p:spPr>
          <a:xfrm>
            <a:off x="8128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Black Text Box">
            <a:extLst>
              <a:ext uri="{FF2B5EF4-FFF2-40B4-BE49-F238E27FC236}">
                <a16:creationId xmlns:a16="http://schemas.microsoft.com/office/drawing/2014/main" id="{F8FD5D4C-9539-1F96-D4AE-5AFA7993517F}"/>
              </a:ext>
            </a:extLst>
          </p:cNvPr>
          <p:cNvSpPr txBox="1"/>
          <p:nvPr/>
        </p:nvSpPr>
        <p:spPr>
          <a:xfrm rot="20325879">
            <a:off x="3469685" y="3349725"/>
            <a:ext cx="4346348" cy="553998"/>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rIns="182880" bIns="91440">
            <a:spAutoFit/>
          </a:bodyPr>
          <a:lstStyle>
            <a:defPPr>
              <a:defRPr lang="en-US"/>
            </a:defPPr>
            <a:lvl1pPr algn="ctr">
              <a:defRPr sz="20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Speed + Efficiency</a:t>
            </a:r>
          </a:p>
        </p:txBody>
      </p:sp>
      <p:sp>
        <p:nvSpPr>
          <p:cNvPr id="16" name="Black Text Box">
            <a:extLst>
              <a:ext uri="{FF2B5EF4-FFF2-40B4-BE49-F238E27FC236}">
                <a16:creationId xmlns:a16="http://schemas.microsoft.com/office/drawing/2014/main" id="{1D05F0CE-C85F-9ED9-46E1-D24B0041E894}"/>
              </a:ext>
            </a:extLst>
          </p:cNvPr>
          <p:cNvSpPr txBox="1"/>
          <p:nvPr/>
        </p:nvSpPr>
        <p:spPr>
          <a:xfrm rot="20692190">
            <a:off x="3645028" y="3886774"/>
            <a:ext cx="4965932" cy="553998"/>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rIns="182880" bIns="91440">
            <a:spAutoFit/>
          </a:bodyPr>
          <a:lstStyle>
            <a:defPPr>
              <a:defRPr lang="en-US"/>
            </a:defPPr>
            <a:lvl1pPr algn="ctr">
              <a:defRPr sz="20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Consistency at Scale</a:t>
            </a:r>
          </a:p>
        </p:txBody>
      </p:sp>
      <p:sp>
        <p:nvSpPr>
          <p:cNvPr id="17" name="Black Text Box">
            <a:extLst>
              <a:ext uri="{FF2B5EF4-FFF2-40B4-BE49-F238E27FC236}">
                <a16:creationId xmlns:a16="http://schemas.microsoft.com/office/drawing/2014/main" id="{FEF4E59A-AB5F-FE23-5FDA-08C4EC91EC6D}"/>
              </a:ext>
            </a:extLst>
          </p:cNvPr>
          <p:cNvSpPr txBox="1"/>
          <p:nvPr/>
        </p:nvSpPr>
        <p:spPr>
          <a:xfrm rot="21278269">
            <a:off x="3848226" y="4614338"/>
            <a:ext cx="4189890" cy="553998"/>
          </a:xfrm>
          <a:prstGeom prst="rect">
            <a:avLst/>
          </a:prstGeom>
          <a:solidFill>
            <a:srgbClr val="000000"/>
          </a:solidFill>
          <a:ln w="6350">
            <a:solidFill>
              <a:schemeClr val="tx1">
                <a:lumMod val="50000"/>
              </a:schemeClr>
            </a:solidFill>
          </a:ln>
          <a:effectLst>
            <a:outerShdw blurRad="50800" dist="63500" dir="8100000" algn="tr" rotWithShape="0">
              <a:prstClr val="black">
                <a:alpha val="80000"/>
              </a:prstClr>
            </a:outerShdw>
          </a:effectLst>
        </p:spPr>
        <p:txBody>
          <a:bodyPr wrap="square" tIns="91440" rIns="182880" bIns="91440">
            <a:spAutoFit/>
          </a:bodyPr>
          <a:lstStyle>
            <a:defPPr>
              <a:defRPr lang="en-US"/>
            </a:defPPr>
            <a:lvl1pPr algn="ctr">
              <a:defRPr sz="20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Short-term Profit</a:t>
            </a:r>
          </a:p>
        </p:txBody>
      </p:sp>
      <p:pic>
        <p:nvPicPr>
          <p:cNvPr id="13" name="1 Augmentation">
            <a:extLst>
              <a:ext uri="{FF2B5EF4-FFF2-40B4-BE49-F238E27FC236}">
                <a16:creationId xmlns:a16="http://schemas.microsoft.com/office/drawing/2014/main" id="{E6FA33C8-6475-B140-1E0E-9A5E4DC12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4063999" cy="6858000"/>
          </a:xfrm>
          <a:prstGeom prst="rect">
            <a:avLst/>
          </a:prstGeom>
        </p:spPr>
      </p:pic>
      <p:sp>
        <p:nvSpPr>
          <p:cNvPr id="14" name="1-Text">
            <a:extLst>
              <a:ext uri="{FF2B5EF4-FFF2-40B4-BE49-F238E27FC236}">
                <a16:creationId xmlns:a16="http://schemas.microsoft.com/office/drawing/2014/main" id="{B92DDCB2-DBCA-7CB8-96D8-E26159348B39}"/>
              </a:ext>
            </a:extLst>
          </p:cNvPr>
          <p:cNvSpPr/>
          <p:nvPr/>
        </p:nvSpPr>
        <p:spPr>
          <a:xfrm rot="16200000">
            <a:off x="-2373409" y="2373410"/>
            <a:ext cx="5239264" cy="492443"/>
          </a:xfrm>
          <a:prstGeom prst="rect">
            <a:avLst/>
          </a:prstGeom>
          <a:solidFill>
            <a:srgbClr val="031417">
              <a:alpha val="69804"/>
            </a:srgbClr>
          </a:solidFill>
        </p:spPr>
        <p:txBody>
          <a:bodyPr wrap="square" lIns="182880" tIns="91440" rIns="457200" bIns="914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AUGMENTATION</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Change within Systems</a:t>
            </a:r>
          </a:p>
        </p:txBody>
      </p:sp>
      <p:cxnSp>
        <p:nvCxnSpPr>
          <p:cNvPr id="10" name="Straight Connector 9">
            <a:extLst>
              <a:ext uri="{FF2B5EF4-FFF2-40B4-BE49-F238E27FC236}">
                <a16:creationId xmlns:a16="http://schemas.microsoft.com/office/drawing/2014/main" id="{D911CA7D-446D-C056-795C-8E880E49A20E}"/>
              </a:ext>
            </a:extLst>
          </p:cNvPr>
          <p:cNvCxnSpPr/>
          <p:nvPr/>
        </p:nvCxnSpPr>
        <p:spPr>
          <a:xfrm>
            <a:off x="4064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Money">
            <a:extLst>
              <a:ext uri="{FF2B5EF4-FFF2-40B4-BE49-F238E27FC236}">
                <a16:creationId xmlns:a16="http://schemas.microsoft.com/office/drawing/2014/main" id="{FE2D5B35-B215-D427-BD64-D43BEFC51B6E}"/>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rot="21165341">
            <a:off x="2751438" y="2796480"/>
            <a:ext cx="2849231" cy="3795945"/>
          </a:xfrm>
          <a:prstGeom prst="rect">
            <a:avLst/>
          </a:prstGeom>
          <a:noFill/>
          <a:effectLst>
            <a:glow rad="190500">
              <a:schemeClr val="bg1">
                <a:alpha val="90000"/>
              </a:schemeClr>
            </a:glow>
          </a:effectLst>
          <a:extLst>
            <a:ext uri="{909E8E84-426E-40DD-AFC4-6F175D3DCCD1}">
              <a14:hiddenFill xmlns:a14="http://schemas.microsoft.com/office/drawing/2010/main">
                <a:solidFill>
                  <a:srgbClr val="FFFFFF"/>
                </a:solidFill>
              </a14:hiddenFill>
            </a:ext>
          </a:extLst>
        </p:spPr>
      </p:pic>
      <p:grpSp>
        <p:nvGrpSpPr>
          <p:cNvPr id="2064" name="3 Sears">
            <a:extLst>
              <a:ext uri="{FF2B5EF4-FFF2-40B4-BE49-F238E27FC236}">
                <a16:creationId xmlns:a16="http://schemas.microsoft.com/office/drawing/2014/main" id="{17A3E8DD-002F-A6FB-2750-0D5281CC78CC}"/>
              </a:ext>
            </a:extLst>
          </p:cNvPr>
          <p:cNvGrpSpPr/>
          <p:nvPr/>
        </p:nvGrpSpPr>
        <p:grpSpPr>
          <a:xfrm>
            <a:off x="8142519" y="4586515"/>
            <a:ext cx="4180112" cy="2286000"/>
            <a:chOff x="8113484" y="4586515"/>
            <a:chExt cx="4180112" cy="2286000"/>
          </a:xfrm>
        </p:grpSpPr>
        <p:pic>
          <p:nvPicPr>
            <p:cNvPr id="2055" name="Picture 2054" descr="Sears inside Plaza del Norte in Hatillo, Puerto Rico. (CC-BY Gars129)">
              <a:extLst>
                <a:ext uri="{FF2B5EF4-FFF2-40B4-BE49-F238E27FC236}">
                  <a16:creationId xmlns:a16="http://schemas.microsoft.com/office/drawing/2014/main" id="{7D780029-2FA8-B3E7-1BD0-82B9BB4D03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36156" y="4586515"/>
              <a:ext cx="4063999" cy="2286000"/>
            </a:xfrm>
            <a:prstGeom prst="rect">
              <a:avLst/>
            </a:prstGeom>
          </p:spPr>
        </p:pic>
        <p:sp>
          <p:nvSpPr>
            <p:cNvPr id="2060" name="Black Text Box">
              <a:extLst>
                <a:ext uri="{FF2B5EF4-FFF2-40B4-BE49-F238E27FC236}">
                  <a16:creationId xmlns:a16="http://schemas.microsoft.com/office/drawing/2014/main" id="{45804AA8-48B1-D1D2-3939-D531EF5A1170}"/>
                </a:ext>
              </a:extLst>
            </p:cNvPr>
            <p:cNvSpPr txBox="1"/>
            <p:nvPr/>
          </p:nvSpPr>
          <p:spPr>
            <a:xfrm>
              <a:off x="8113484" y="6410850"/>
              <a:ext cx="4180112" cy="461665"/>
            </a:xfrm>
            <a:prstGeom prst="rect">
              <a:avLst/>
            </a:prstGeom>
            <a:solidFill>
              <a:srgbClr val="000000"/>
            </a:solidFill>
            <a:ln w="38100">
              <a:solidFill>
                <a:srgbClr val="FFFFFF"/>
              </a:solidFill>
            </a:ln>
            <a:effectLst/>
          </p:spPr>
          <p:txBody>
            <a:bodyPr wrap="square" tIns="91440" rIns="182880" bIns="91440">
              <a:spAutoFit/>
            </a:bodyPr>
            <a:lstStyle>
              <a:defPPr>
                <a:defRPr lang="en-US"/>
              </a:defPPr>
              <a:lvl1pPr algn="ctr">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SEARS AND </a:t>
              </a:r>
              <a:r>
                <a:rPr kumimoji="0" lang="en-US"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e-COMMERCE</a:t>
              </a: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063" name="2 Blockbuster">
            <a:extLst>
              <a:ext uri="{FF2B5EF4-FFF2-40B4-BE49-F238E27FC236}">
                <a16:creationId xmlns:a16="http://schemas.microsoft.com/office/drawing/2014/main" id="{2051C0F9-8A7D-9B3C-FF45-0E1207D92EE3}"/>
              </a:ext>
            </a:extLst>
          </p:cNvPr>
          <p:cNvGrpSpPr/>
          <p:nvPr/>
        </p:nvGrpSpPr>
        <p:grpSpPr>
          <a:xfrm>
            <a:off x="8142513" y="2290678"/>
            <a:ext cx="4194625" cy="2288579"/>
            <a:chOff x="8098971" y="2290678"/>
            <a:chExt cx="4194625" cy="2288579"/>
          </a:xfrm>
        </p:grpSpPr>
        <p:pic>
          <p:nvPicPr>
            <p:cNvPr id="2053" name="Picture 2052" descr="Exterior of last remaining Blockbuster Video location in Bend, OR as seen in August 2018 (CC-BY Coasterlover1994)">
              <a:extLst>
                <a:ext uri="{FF2B5EF4-FFF2-40B4-BE49-F238E27FC236}">
                  <a16:creationId xmlns:a16="http://schemas.microsoft.com/office/drawing/2014/main" id="{9D2273E1-BA29-016D-3F20-A63D1D78A0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93"/>
            <a:stretch/>
          </p:blipFill>
          <p:spPr>
            <a:xfrm>
              <a:off x="8121649" y="2290678"/>
              <a:ext cx="4078507" cy="2268296"/>
            </a:xfrm>
            <a:prstGeom prst="rect">
              <a:avLst/>
            </a:prstGeom>
          </p:spPr>
        </p:pic>
        <p:sp>
          <p:nvSpPr>
            <p:cNvPr id="2057" name="Black Text Box">
              <a:extLst>
                <a:ext uri="{FF2B5EF4-FFF2-40B4-BE49-F238E27FC236}">
                  <a16:creationId xmlns:a16="http://schemas.microsoft.com/office/drawing/2014/main" id="{B115A3A2-4B5B-0953-F7AF-46B105BF3D88}"/>
                </a:ext>
              </a:extLst>
            </p:cNvPr>
            <p:cNvSpPr txBox="1"/>
            <p:nvPr/>
          </p:nvSpPr>
          <p:spPr>
            <a:xfrm>
              <a:off x="8098971" y="4117592"/>
              <a:ext cx="4194625" cy="461665"/>
            </a:xfrm>
            <a:prstGeom prst="rect">
              <a:avLst/>
            </a:prstGeom>
            <a:solidFill>
              <a:srgbClr val="000000"/>
            </a:solidFill>
            <a:ln w="38100">
              <a:solidFill>
                <a:srgbClr val="FFFFFF"/>
              </a:solidFill>
            </a:ln>
            <a:effectLst/>
          </p:spPr>
          <p:txBody>
            <a:bodyPr wrap="square" tIns="91440" rIns="182880" bIns="91440">
              <a:spAutoFit/>
            </a:bodyPr>
            <a:lstStyle>
              <a:defPPr>
                <a:defRPr lang="en-US"/>
              </a:defPPr>
              <a:lvl1pPr>
                <a:defRPr b="1">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BLOCKBUSTER AND STREAMING </a:t>
              </a:r>
            </a:p>
          </p:txBody>
        </p:sp>
      </p:grpSp>
      <p:grpSp>
        <p:nvGrpSpPr>
          <p:cNvPr id="2062" name="1 Kodak">
            <a:extLst>
              <a:ext uri="{FF2B5EF4-FFF2-40B4-BE49-F238E27FC236}">
                <a16:creationId xmlns:a16="http://schemas.microsoft.com/office/drawing/2014/main" id="{B1D2A3D3-4BCA-7220-010C-1DF16996FD7F}"/>
              </a:ext>
            </a:extLst>
          </p:cNvPr>
          <p:cNvGrpSpPr/>
          <p:nvPr/>
        </p:nvGrpSpPr>
        <p:grpSpPr>
          <a:xfrm>
            <a:off x="8139338" y="-14515"/>
            <a:ext cx="4194627" cy="2313542"/>
            <a:chOff x="8098971" y="-14515"/>
            <a:chExt cx="4194627" cy="2313542"/>
          </a:xfrm>
        </p:grpSpPr>
        <p:pic>
          <p:nvPicPr>
            <p:cNvPr id="2051" name="Picture 2050" descr="Vintage camera">
              <a:extLst>
                <a:ext uri="{FF2B5EF4-FFF2-40B4-BE49-F238E27FC236}">
                  <a16:creationId xmlns:a16="http://schemas.microsoft.com/office/drawing/2014/main" id="{567D4C77-93A2-5AD7-7FEE-333A7FC0C58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24824" y="-14515"/>
              <a:ext cx="4078509" cy="2313542"/>
            </a:xfrm>
            <a:prstGeom prst="rect">
              <a:avLst/>
            </a:prstGeom>
            <a:ln>
              <a:noFill/>
            </a:ln>
          </p:spPr>
        </p:pic>
        <p:sp>
          <p:nvSpPr>
            <p:cNvPr id="2056" name="Black Text Box">
              <a:extLst>
                <a:ext uri="{FF2B5EF4-FFF2-40B4-BE49-F238E27FC236}">
                  <a16:creationId xmlns:a16="http://schemas.microsoft.com/office/drawing/2014/main" id="{BD95AF1C-B57D-75D0-985E-CC21507972C7}"/>
                </a:ext>
              </a:extLst>
            </p:cNvPr>
            <p:cNvSpPr txBox="1"/>
            <p:nvPr/>
          </p:nvSpPr>
          <p:spPr>
            <a:xfrm>
              <a:off x="8098971" y="1837362"/>
              <a:ext cx="4194627" cy="461665"/>
            </a:xfrm>
            <a:prstGeom prst="rect">
              <a:avLst/>
            </a:prstGeom>
            <a:solidFill>
              <a:srgbClr val="000000"/>
            </a:solidFill>
            <a:ln w="38100">
              <a:solidFill>
                <a:srgbClr val="FFFFFF"/>
              </a:solidFill>
            </a:ln>
            <a:effectLst/>
          </p:spPr>
          <p:txBody>
            <a:bodyPr wrap="square" tIns="91440" rIns="182880" bIns="91440">
              <a:spAutoFit/>
            </a:bodyPr>
            <a:lstStyle>
              <a:defPPr>
                <a:defRPr lang="en-US"/>
              </a:defPPr>
              <a:lvl1pPr>
                <a:defRPr b="1">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KODAK AND DIGITAL CAMERAS</a:t>
              </a:r>
            </a:p>
          </p:txBody>
        </p:sp>
      </p:grpSp>
      <p:sp>
        <p:nvSpPr>
          <p:cNvPr id="51" name="TextBox 50">
            <a:extLst>
              <a:ext uri="{FF2B5EF4-FFF2-40B4-BE49-F238E27FC236}">
                <a16:creationId xmlns:a16="http://schemas.microsoft.com/office/drawing/2014/main" id="{526F710F-5940-754F-6E41-92AF1F3ABFCE}"/>
              </a:ext>
            </a:extLst>
          </p:cNvPr>
          <p:cNvSpPr txBox="1"/>
          <p:nvPr/>
        </p:nvSpPr>
        <p:spPr>
          <a:xfrm>
            <a:off x="2031999" y="5507890"/>
            <a:ext cx="9555327" cy="523220"/>
          </a:xfrm>
          <a:prstGeom prst="rect">
            <a:avLst/>
          </a:prstGeom>
          <a:solidFill>
            <a:srgbClr val="FFB300"/>
          </a:solidFill>
          <a:ln>
            <a:solidFill>
              <a:schemeClr val="bg1"/>
            </a:solidFill>
          </a:ln>
          <a:effectLst>
            <a:glow rad="101600">
              <a:srgbClr val="000000">
                <a:alpha val="60000"/>
              </a:srgbClr>
            </a:glow>
          </a:effectLst>
        </p:spPr>
        <p:txBody>
          <a:bodyPr wrap="square" lIns="4572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Trying to flex legacy systems against the tide of new models</a:t>
            </a:r>
          </a:p>
        </p:txBody>
      </p:sp>
      <p:grpSp>
        <p:nvGrpSpPr>
          <p:cNvPr id="50" name="Warning">
            <a:extLst>
              <a:ext uri="{FF2B5EF4-FFF2-40B4-BE49-F238E27FC236}">
                <a16:creationId xmlns:a16="http://schemas.microsoft.com/office/drawing/2014/main" id="{482D5224-0FDF-AB1C-AFB6-10655C96F9D9}"/>
              </a:ext>
            </a:extLst>
          </p:cNvPr>
          <p:cNvGrpSpPr/>
          <p:nvPr/>
        </p:nvGrpSpPr>
        <p:grpSpPr>
          <a:xfrm>
            <a:off x="349939" y="4439969"/>
            <a:ext cx="2271890" cy="2271890"/>
            <a:chOff x="13119784" y="3943311"/>
            <a:chExt cx="2271890" cy="2271890"/>
          </a:xfrm>
          <a:effectLst>
            <a:glow rad="152400">
              <a:srgbClr val="000000">
                <a:alpha val="60000"/>
              </a:srgbClr>
            </a:glow>
          </a:effectLst>
        </p:grpSpPr>
        <p:sp>
          <p:nvSpPr>
            <p:cNvPr id="49" name="Isosceles Triangle 48">
              <a:extLst>
                <a:ext uri="{FF2B5EF4-FFF2-40B4-BE49-F238E27FC236}">
                  <a16:creationId xmlns:a16="http://schemas.microsoft.com/office/drawing/2014/main" id="{660EA4C6-1182-0D90-3E9C-5895C6F50B89}"/>
                </a:ext>
              </a:extLst>
            </p:cNvPr>
            <p:cNvSpPr/>
            <p:nvPr/>
          </p:nvSpPr>
          <p:spPr>
            <a:xfrm>
              <a:off x="13306669" y="4241976"/>
              <a:ext cx="1898120" cy="1636310"/>
            </a:xfrm>
            <a:prstGeom prst="triangle">
              <a:avLst/>
            </a:prstGeom>
            <a:solidFill>
              <a:srgbClr val="FFFFFF"/>
            </a:solidFill>
            <a:ln w="7620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8" name="Warning" descr="Warning with solid fill">
              <a:extLst>
                <a:ext uri="{FF2B5EF4-FFF2-40B4-BE49-F238E27FC236}">
                  <a16:creationId xmlns:a16="http://schemas.microsoft.com/office/drawing/2014/main" id="{1AFD1258-B33B-9DE4-10E7-8C77503201B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119784" y="3943311"/>
              <a:ext cx="2271890" cy="2271890"/>
            </a:xfrm>
            <a:prstGeom prst="rect">
              <a:avLst/>
            </a:prstGeom>
          </p:spPr>
        </p:pic>
      </p:grpSp>
      <p:pic>
        <p:nvPicPr>
          <p:cNvPr id="42" name="3 Redefinition">
            <a:extLst>
              <a:ext uri="{FF2B5EF4-FFF2-40B4-BE49-F238E27FC236}">
                <a16:creationId xmlns:a16="http://schemas.microsoft.com/office/drawing/2014/main" id="{91172F54-F2C2-764C-641C-2E40605985E2}"/>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158389" y="0"/>
            <a:ext cx="4063999" cy="6858000"/>
          </a:xfrm>
          <a:prstGeom prst="rect">
            <a:avLst/>
          </a:prstGeom>
        </p:spPr>
      </p:pic>
      <p:sp>
        <p:nvSpPr>
          <p:cNvPr id="44" name="3-Text">
            <a:extLst>
              <a:ext uri="{FF2B5EF4-FFF2-40B4-BE49-F238E27FC236}">
                <a16:creationId xmlns:a16="http://schemas.microsoft.com/office/drawing/2014/main" id="{96382481-1260-6AB5-2F60-47E9D2C006F2}"/>
              </a:ext>
            </a:extLst>
          </p:cNvPr>
          <p:cNvSpPr/>
          <p:nvPr/>
        </p:nvSpPr>
        <p:spPr>
          <a:xfrm rot="16200000">
            <a:off x="5365352" y="2793457"/>
            <a:ext cx="6079357" cy="492443"/>
          </a:xfrm>
          <a:prstGeom prst="rect">
            <a:avLst/>
          </a:prstGeom>
          <a:solidFill>
            <a:srgbClr val="031417">
              <a:alpha val="69804"/>
            </a:srgbClr>
          </a:solidFill>
        </p:spPr>
        <p:txBody>
          <a:bodyPr wrap="none" lIns="182880" tIns="91440" rIns="457200" bIns="9144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REDEFINITION: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Change that Redefines the Paradigm</a:t>
            </a:r>
          </a:p>
        </p:txBody>
      </p:sp>
      <p:sp>
        <p:nvSpPr>
          <p:cNvPr id="3" name="Mask">
            <a:extLst>
              <a:ext uri="{FF2B5EF4-FFF2-40B4-BE49-F238E27FC236}">
                <a16:creationId xmlns:a16="http://schemas.microsoft.com/office/drawing/2014/main" id="{C0AC8ECD-465B-B061-E758-F2C3CDC0755C}"/>
              </a:ext>
            </a:extLst>
          </p:cNvPr>
          <p:cNvSpPr/>
          <p:nvPr/>
        </p:nvSpPr>
        <p:spPr>
          <a:xfrm>
            <a:off x="19560" y="-29030"/>
            <a:ext cx="8122951" cy="6901545"/>
          </a:xfrm>
          <a:prstGeom prst="rect">
            <a:avLst/>
          </a:prstGeom>
          <a:solidFill>
            <a:srgbClr val="000000">
              <a:alpha val="60000"/>
            </a:srgbClr>
          </a:solidFill>
          <a:ln w="7620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Swan">
            <a:extLst>
              <a:ext uri="{FF2B5EF4-FFF2-40B4-BE49-F238E27FC236}">
                <a16:creationId xmlns:a16="http://schemas.microsoft.com/office/drawing/2014/main" id="{78C98FC8-88EF-FF34-0535-31E1842029F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p:blipFill>
        <p:spPr bwMode="auto">
          <a:xfrm>
            <a:off x="1872406" y="419616"/>
            <a:ext cx="6414216" cy="6414216"/>
          </a:xfrm>
          <a:prstGeom prst="rect">
            <a:avLst/>
          </a:prstGeom>
          <a:noFill/>
          <a:effectLst>
            <a:outerShdw blurRad="76200" dist="38100" dir="8100000" sx="102000" sy="102000" algn="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1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2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250"/>
                                            <p:tgtEl>
                                              <p:spTgt spid="14"/>
                                            </p:tgtEl>
                                          </p:cBhvr>
                                        </p:animEffect>
                                      </p:childTnLst>
                                    </p:cTn>
                                  </p:par>
                                  <p:par>
                                    <p:cTn id="19" presetID="1" presetClass="emph" presetSubtype="2" fill="hold" nodeType="withEffect">
                                      <p:stCondLst>
                                        <p:cond delay="0"/>
                                      </p:stCondLst>
                                      <p:childTnLst>
                                        <p:animClr clrSpc="rgb" dir="cw">
                                          <p:cBhvr>
                                            <p:cTn id="20" dur="500" fill="hold"/>
                                            <p:tgtEl>
                                              <p:spTgt spid="14"/>
                                            </p:tgtEl>
                                            <p:attrNameLst>
                                              <p:attrName>fillcolor</p:attrName>
                                            </p:attrNameLst>
                                          </p:cBhvr>
                                          <p:to>
                                            <a:srgbClr val="595959"/>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25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250"/>
                                            <p:tgtEl>
                                              <p:spTgt spid="17"/>
                                            </p:tgtEl>
                                          </p:cBhvr>
                                        </p:animEffect>
                                      </p:childTnLst>
                                    </p:cTn>
                                  </p:par>
                                </p:childTnLst>
                              </p:cTn>
                            </p:par>
                            <p:par>
                              <p:cTn id="38" fill="hold">
                                <p:stCondLst>
                                  <p:cond delay="250"/>
                                </p:stCondLst>
                                <p:childTnLst>
                                  <p:par>
                                    <p:cTn id="39" presetID="2" presetClass="entr" presetSubtype="3" fill="hold" nodeType="afterEffect" p14:presetBounceEnd="50000">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14:bounceEnd="50000">
                                          <p:cBhvr additive="base">
                                            <p:cTn id="4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9"/>
                                            </p:tgtEl>
                                            <p:attrNameLst>
                                              <p:attrName>ppt_x</p:attrName>
                                            </p:attrNameLst>
                                          </p:cBhvr>
                                          <p:tavLst>
                                            <p:tav tm="0">
                                              <p:val>
                                                <p:strVal val="ppt_x"/>
                                              </p:val>
                                            </p:tav>
                                            <p:tav tm="100000">
                                              <p:val>
                                                <p:strVal val="ppt_x"/>
                                              </p:val>
                                            </p:tav>
                                          </p:tavLst>
                                        </p:anim>
                                        <p:anim calcmode="lin" valueType="num">
                                          <p:cBhvr additive="base">
                                            <p:cTn id="47" dur="500"/>
                                            <p:tgtEl>
                                              <p:spTgt spid="9"/>
                                            </p:tgtEl>
                                            <p:attrNameLst>
                                              <p:attrName>ppt_y</p:attrName>
                                            </p:attrNameLst>
                                          </p:cBhvr>
                                          <p:tavLst>
                                            <p:tav tm="0">
                                              <p:val>
                                                <p:strVal val="ppt_y"/>
                                              </p:val>
                                            </p:tav>
                                            <p:tav tm="100000">
                                              <p:val>
                                                <p:strVal val="1+ppt_h/2"/>
                                              </p:val>
                                            </p:tav>
                                          </p:tavLst>
                                        </p:anim>
                                        <p:set>
                                          <p:cBhvr>
                                            <p:cTn id="48" dur="1" fill="hold">
                                              <p:stCondLst>
                                                <p:cond delay="499"/>
                                              </p:stCondLst>
                                            </p:cTn>
                                            <p:tgtEl>
                                              <p:spTgt spid="9"/>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6"/>
                                            </p:tgtEl>
                                            <p:attrNameLst>
                                              <p:attrName>ppt_x</p:attrName>
                                            </p:attrNameLst>
                                          </p:cBhvr>
                                          <p:tavLst>
                                            <p:tav tm="0">
                                              <p:val>
                                                <p:strVal val="ppt_x"/>
                                              </p:val>
                                            </p:tav>
                                            <p:tav tm="100000">
                                              <p:val>
                                                <p:strVal val="ppt_x"/>
                                              </p:val>
                                            </p:tav>
                                          </p:tavLst>
                                        </p:anim>
                                        <p:anim calcmode="lin" valueType="num">
                                          <p:cBhvr additive="base">
                                            <p:cTn id="51" dur="500"/>
                                            <p:tgtEl>
                                              <p:spTgt spid="16"/>
                                            </p:tgtEl>
                                            <p:attrNameLst>
                                              <p:attrName>ppt_y</p:attrName>
                                            </p:attrNameLst>
                                          </p:cBhvr>
                                          <p:tavLst>
                                            <p:tav tm="0">
                                              <p:val>
                                                <p:strVal val="ppt_y"/>
                                              </p:val>
                                            </p:tav>
                                            <p:tav tm="100000">
                                              <p:val>
                                                <p:strVal val="1+ppt_h/2"/>
                                              </p:val>
                                            </p:tav>
                                          </p:tavLst>
                                        </p:anim>
                                        <p:set>
                                          <p:cBhvr>
                                            <p:cTn id="52" dur="1" fill="hold">
                                              <p:stCondLst>
                                                <p:cond delay="499"/>
                                              </p:stCondLst>
                                            </p:cTn>
                                            <p:tgtEl>
                                              <p:spTgt spid="16"/>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17"/>
                                            </p:tgtEl>
                                            <p:attrNameLst>
                                              <p:attrName>ppt_x</p:attrName>
                                            </p:attrNameLst>
                                          </p:cBhvr>
                                          <p:tavLst>
                                            <p:tav tm="0">
                                              <p:val>
                                                <p:strVal val="ppt_x"/>
                                              </p:val>
                                            </p:tav>
                                            <p:tav tm="100000">
                                              <p:val>
                                                <p:strVal val="ppt_x"/>
                                              </p:val>
                                            </p:tav>
                                          </p:tavLst>
                                        </p:anim>
                                        <p:anim calcmode="lin" valueType="num">
                                          <p:cBhvr additive="base">
                                            <p:cTn id="55" dur="500"/>
                                            <p:tgtEl>
                                              <p:spTgt spid="17"/>
                                            </p:tgtEl>
                                            <p:attrNameLst>
                                              <p:attrName>ppt_y</p:attrName>
                                            </p:attrNameLst>
                                          </p:cBhvr>
                                          <p:tavLst>
                                            <p:tav tm="0">
                                              <p:val>
                                                <p:strVal val="ppt_y"/>
                                              </p:val>
                                            </p:tav>
                                            <p:tav tm="100000">
                                              <p:val>
                                                <p:strVal val="1+ppt_h/2"/>
                                              </p:val>
                                            </p:tav>
                                          </p:tavLst>
                                        </p:anim>
                                        <p:set>
                                          <p:cBhvr>
                                            <p:cTn id="56" dur="1" fill="hold">
                                              <p:stCondLst>
                                                <p:cond delay="499"/>
                                              </p:stCondLst>
                                            </p:cTn>
                                            <p:tgtEl>
                                              <p:spTgt spid="17"/>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2"/>
                                            </p:tgtEl>
                                            <p:attrNameLst>
                                              <p:attrName>ppt_x</p:attrName>
                                            </p:attrNameLst>
                                          </p:cBhvr>
                                          <p:tavLst>
                                            <p:tav tm="0">
                                              <p:val>
                                                <p:strVal val="ppt_x"/>
                                              </p:val>
                                            </p:tav>
                                            <p:tav tm="100000">
                                              <p:val>
                                                <p:strVal val="ppt_x"/>
                                              </p:val>
                                            </p:tav>
                                          </p:tavLst>
                                        </p:anim>
                                        <p:anim calcmode="lin" valueType="num">
                                          <p:cBhvr additive="base">
                                            <p:cTn id="59" dur="500"/>
                                            <p:tgtEl>
                                              <p:spTgt spid="2"/>
                                            </p:tgtEl>
                                            <p:attrNameLst>
                                              <p:attrName>ppt_y</p:attrName>
                                            </p:attrNameLst>
                                          </p:cBhvr>
                                          <p:tavLst>
                                            <p:tav tm="0">
                                              <p:val>
                                                <p:strVal val="ppt_y"/>
                                              </p:val>
                                            </p:tav>
                                            <p:tav tm="100000">
                                              <p:val>
                                                <p:strVal val="1+ppt_h/2"/>
                                              </p:val>
                                            </p:tav>
                                          </p:tavLst>
                                        </p:anim>
                                        <p:set>
                                          <p:cBhvr>
                                            <p:cTn id="60" dur="1" fill="hold">
                                              <p:stCondLst>
                                                <p:cond delay="499"/>
                                              </p:stCondLst>
                                            </p:cTn>
                                            <p:tgtEl>
                                              <p:spTgt spid="2"/>
                                            </p:tgtEl>
                                            <p:attrNameLst>
                                              <p:attrName>style.visibility</p:attrName>
                                            </p:attrNameLst>
                                          </p:cBhvr>
                                          <p:to>
                                            <p:strVal val="hidden"/>
                                          </p:to>
                                        </p:set>
                                      </p:childTnLst>
                                    </p:cTn>
                                  </p:par>
                                  <p:par>
                                    <p:cTn id="61" presetID="8" presetClass="emph" presetSubtype="0" fill="hold" grpId="2" nodeType="withEffect">
                                      <p:stCondLst>
                                        <p:cond delay="0"/>
                                      </p:stCondLst>
                                      <p:childTnLst>
                                        <p:animRot by="-10800000">
                                          <p:cBhvr>
                                            <p:cTn id="62" dur="500" fill="hold"/>
                                            <p:tgtEl>
                                              <p:spTgt spid="9"/>
                                            </p:tgtEl>
                                            <p:attrNameLst>
                                              <p:attrName>r</p:attrName>
                                            </p:attrNameLst>
                                          </p:cBhvr>
                                        </p:animRot>
                                      </p:childTnLst>
                                    </p:cTn>
                                  </p:par>
                                  <p:par>
                                    <p:cTn id="63" presetID="8" presetClass="emph" presetSubtype="0" fill="hold" grpId="2" nodeType="withEffect">
                                      <p:stCondLst>
                                        <p:cond delay="0"/>
                                      </p:stCondLst>
                                      <p:childTnLst>
                                        <p:animRot by="5400000">
                                          <p:cBhvr>
                                            <p:cTn id="64" dur="500" fill="hold"/>
                                            <p:tgtEl>
                                              <p:spTgt spid="16"/>
                                            </p:tgtEl>
                                            <p:attrNameLst>
                                              <p:attrName>r</p:attrName>
                                            </p:attrNameLst>
                                          </p:cBhvr>
                                        </p:animRot>
                                      </p:childTnLst>
                                    </p:cTn>
                                  </p:par>
                                  <p:par>
                                    <p:cTn id="65" presetID="8" presetClass="emph" presetSubtype="0" fill="hold" grpId="2" nodeType="withEffect">
                                      <p:stCondLst>
                                        <p:cond delay="0"/>
                                      </p:stCondLst>
                                      <p:childTnLst>
                                        <p:animRot by="10800000">
                                          <p:cBhvr>
                                            <p:cTn id="66" dur="500" fill="hold"/>
                                            <p:tgtEl>
                                              <p:spTgt spid="17"/>
                                            </p:tgtEl>
                                            <p:attrNameLst>
                                              <p:attrName>r</p:attrName>
                                            </p:attrNameLst>
                                          </p:cBhvr>
                                        </p:animRot>
                                      </p:childTnLst>
                                    </p:cTn>
                                  </p:par>
                                  <p:par>
                                    <p:cTn id="67" presetID="8" presetClass="emph" presetSubtype="0" fill="hold" nodeType="withEffect">
                                      <p:stCondLst>
                                        <p:cond delay="0"/>
                                      </p:stCondLst>
                                      <p:childTnLst>
                                        <p:animRot by="5400000">
                                          <p:cBhvr>
                                            <p:cTn id="68" dur="500" fill="hold"/>
                                            <p:tgtEl>
                                              <p:spTgt spid="2"/>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up)">
                                          <p:cBhvr>
                                            <p:cTn id="73" dur="250"/>
                                            <p:tgtEl>
                                              <p:spTgt spid="34"/>
                                            </p:tgtEl>
                                          </p:cBhvr>
                                        </p:animEffect>
                                      </p:childTnLst>
                                    </p:cTn>
                                  </p:par>
                                  <p:par>
                                    <p:cTn id="74" presetID="10" presetClass="entr" presetSubtype="0" fill="hold" nodeType="withEffect">
                                      <p:stCondLst>
                                        <p:cond delay="20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 presetClass="emph" presetSubtype="2" fill="hold" nodeType="withEffect">
                                      <p:stCondLst>
                                        <p:cond delay="0"/>
                                      </p:stCondLst>
                                      <p:childTnLst>
                                        <p:animClr clrSpc="rgb" dir="cw">
                                          <p:cBhvr>
                                            <p:cTn id="78" dur="500" fill="hold"/>
                                            <p:tgtEl>
                                              <p:spTgt spid="34"/>
                                            </p:tgtEl>
                                            <p:attrNameLst>
                                              <p:attrName>fillcolor</p:attrName>
                                            </p:attrNameLst>
                                          </p:cBhvr>
                                          <p:to>
                                            <a:srgbClr val="595959"/>
                                          </p:to>
                                        </p:animClr>
                                        <p:set>
                                          <p:cBhvr>
                                            <p:cTn id="79" dur="500" fill="hold"/>
                                            <p:tgtEl>
                                              <p:spTgt spid="34"/>
                                            </p:tgtEl>
                                            <p:attrNameLst>
                                              <p:attrName>fill.type</p:attrName>
                                            </p:attrNameLst>
                                          </p:cBhvr>
                                          <p:to>
                                            <p:strVal val="solid"/>
                                          </p:to>
                                        </p:set>
                                        <p:set>
                                          <p:cBhvr>
                                            <p:cTn id="80" dur="500" fill="hold"/>
                                            <p:tgtEl>
                                              <p:spTgt spid="34"/>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3" fill="hold" nodeType="clickEffect" p14:presetBounceEnd="50000">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14:bounceEnd="50000">
                                          <p:cBhvr additive="base">
                                            <p:cTn id="85" dur="500" fill="hold"/>
                                            <p:tgtEl>
                                              <p:spTgt spid="50"/>
                                            </p:tgtEl>
                                            <p:attrNameLst>
                                              <p:attrName>ppt_x</p:attrName>
                                            </p:attrNameLst>
                                          </p:cBhvr>
                                          <p:tavLst>
                                            <p:tav tm="0">
                                              <p:val>
                                                <p:strVal val="1+#ppt_w/2"/>
                                              </p:val>
                                            </p:tav>
                                            <p:tav tm="100000">
                                              <p:val>
                                                <p:strVal val="#ppt_x"/>
                                              </p:val>
                                            </p:tav>
                                          </p:tavLst>
                                        </p:anim>
                                        <p:anim calcmode="lin" valueType="num" p14:bounceEnd="50000">
                                          <p:cBhvr additive="base">
                                            <p:cTn id="86" dur="500" fill="hold"/>
                                            <p:tgtEl>
                                              <p:spTgt spid="50"/>
                                            </p:tgtEl>
                                            <p:attrNameLst>
                                              <p:attrName>ppt_y</p:attrName>
                                            </p:attrNameLst>
                                          </p:cBhvr>
                                          <p:tavLst>
                                            <p:tav tm="0">
                                              <p:val>
                                                <p:strVal val="0-#ppt_h/2"/>
                                              </p:val>
                                            </p:tav>
                                            <p:tav tm="100000">
                                              <p:val>
                                                <p:strVal val="#ppt_y"/>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left)">
                                          <p:cBhvr>
                                            <p:cTn id="90" dur="500"/>
                                            <p:tgtEl>
                                              <p:spTgt spid="51"/>
                                            </p:tgtEl>
                                          </p:cBhvr>
                                        </p:animEffect>
                                      </p:childTnLst>
                                    </p:cTn>
                                  </p:par>
                                  <p:par>
                                    <p:cTn id="91" presetID="35" presetClass="path" presetSubtype="0" accel="50000" fill="hold" nodeType="withEffect">
                                      <p:stCondLst>
                                        <p:cond delay="0"/>
                                      </p:stCondLst>
                                      <p:childTnLst>
                                        <p:animMotion origin="layout" path="M -3.33333E-6 0 L -0.20794 0 " pathEditMode="relative" rAng="0" ptsTypes="AA">
                                          <p:cBhvr>
                                            <p:cTn id="92" dur="1000" fill="hold"/>
                                            <p:tgtEl>
                                              <p:spTgt spid="10"/>
                                            </p:tgtEl>
                                            <p:attrNameLst>
                                              <p:attrName>ppt_x</p:attrName>
                                              <p:attrName>ppt_y</p:attrName>
                                            </p:attrNameLst>
                                          </p:cBhvr>
                                          <p:rCtr x="-10404" y="0"/>
                                        </p:animMotion>
                                      </p:childTnLst>
                                    </p:cTn>
                                  </p:par>
                                  <p:par>
                                    <p:cTn id="93" presetID="35" presetClass="path" presetSubtype="0" accel="50000" fill="hold" nodeType="withEffect">
                                      <p:stCondLst>
                                        <p:cond delay="0"/>
                                      </p:stCondLst>
                                      <p:childTnLst>
                                        <p:animMotion origin="layout" path="M 3.33333E-6 0 L -0.20599 0 " pathEditMode="relative" rAng="0" ptsTypes="AA">
                                          <p:cBhvr>
                                            <p:cTn id="94" dur="1000" fill="hold"/>
                                            <p:tgtEl>
                                              <p:spTgt spid="13"/>
                                            </p:tgtEl>
                                            <p:attrNameLst>
                                              <p:attrName>ppt_x</p:attrName>
                                              <p:attrName>ppt_y</p:attrName>
                                            </p:attrNameLst>
                                          </p:cBhvr>
                                          <p:rCtr x="-10299" y="0"/>
                                        </p:animMotion>
                                      </p:childTnLst>
                                    </p:cTn>
                                  </p:par>
                                  <p:par>
                                    <p:cTn id="95" presetID="35" presetClass="path" presetSubtype="0" accel="50000" fill="hold" grpId="1" nodeType="withEffect">
                                      <p:stCondLst>
                                        <p:cond delay="0"/>
                                      </p:stCondLst>
                                      <p:childTnLst>
                                        <p:animMotion origin="layout" path="M 4.16667E-7 2.22222E-6 L -0.20951 2.22222E-6 " pathEditMode="relative" rAng="0" ptsTypes="AA">
                                          <p:cBhvr>
                                            <p:cTn id="96" dur="1000" fill="hold"/>
                                            <p:tgtEl>
                                              <p:spTgt spid="34"/>
                                            </p:tgtEl>
                                            <p:attrNameLst>
                                              <p:attrName>ppt_x</p:attrName>
                                              <p:attrName>ppt_y</p:attrName>
                                            </p:attrNameLst>
                                          </p:cBhvr>
                                          <p:rCtr x="-10482" y="0"/>
                                        </p:animMotion>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2062"/>
                                            </p:tgtEl>
                                            <p:attrNameLst>
                                              <p:attrName>style.visibility</p:attrName>
                                            </p:attrNameLst>
                                          </p:cBhvr>
                                          <p:to>
                                            <p:strVal val="visible"/>
                                          </p:to>
                                        </p:set>
                                        <p:animEffect transition="in" filter="wipe(left)">
                                          <p:cBhvr>
                                            <p:cTn id="101" dur="500"/>
                                            <p:tgtEl>
                                              <p:spTgt spid="206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2063"/>
                                            </p:tgtEl>
                                            <p:attrNameLst>
                                              <p:attrName>style.visibility</p:attrName>
                                            </p:attrNameLst>
                                          </p:cBhvr>
                                          <p:to>
                                            <p:strVal val="visible"/>
                                          </p:to>
                                        </p:set>
                                        <p:animEffect transition="in" filter="wipe(left)">
                                          <p:cBhvr>
                                            <p:cTn id="106" dur="500"/>
                                            <p:tgtEl>
                                              <p:spTgt spid="206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064"/>
                                            </p:tgtEl>
                                            <p:attrNameLst>
                                              <p:attrName>style.visibility</p:attrName>
                                            </p:attrNameLst>
                                          </p:cBhvr>
                                          <p:to>
                                            <p:strVal val="visible"/>
                                          </p:to>
                                        </p:set>
                                        <p:animEffect transition="in" filter="wipe(left)">
                                          <p:cBhvr>
                                            <p:cTn id="111" dur="500"/>
                                            <p:tgtEl>
                                              <p:spTgt spid="206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500"/>
                                            <p:tgtEl>
                                              <p:spTgt spid="42"/>
                                            </p:tgtEl>
                                          </p:cBhvr>
                                        </p:animEffect>
                                      </p:childTnLst>
                                    </p:cTn>
                                  </p:par>
                                  <p:par>
                                    <p:cTn id="117" presetID="2" presetClass="exit" presetSubtype="4" fill="hold" nodeType="withEffect">
                                      <p:stCondLst>
                                        <p:cond delay="0"/>
                                      </p:stCondLst>
                                      <p:childTnLst>
                                        <p:anim calcmode="lin" valueType="num">
                                          <p:cBhvr additive="base">
                                            <p:cTn id="118" dur="500"/>
                                            <p:tgtEl>
                                              <p:spTgt spid="50"/>
                                            </p:tgtEl>
                                            <p:attrNameLst>
                                              <p:attrName>ppt_x</p:attrName>
                                            </p:attrNameLst>
                                          </p:cBhvr>
                                          <p:tavLst>
                                            <p:tav tm="0">
                                              <p:val>
                                                <p:strVal val="ppt_x"/>
                                              </p:val>
                                            </p:tav>
                                            <p:tav tm="100000">
                                              <p:val>
                                                <p:strVal val="ppt_x"/>
                                              </p:val>
                                            </p:tav>
                                          </p:tavLst>
                                        </p:anim>
                                        <p:anim calcmode="lin" valueType="num">
                                          <p:cBhvr additive="base">
                                            <p:cTn id="119" dur="500"/>
                                            <p:tgtEl>
                                              <p:spTgt spid="50"/>
                                            </p:tgtEl>
                                            <p:attrNameLst>
                                              <p:attrName>ppt_y</p:attrName>
                                            </p:attrNameLst>
                                          </p:cBhvr>
                                          <p:tavLst>
                                            <p:tav tm="0">
                                              <p:val>
                                                <p:strVal val="ppt_y"/>
                                              </p:val>
                                            </p:tav>
                                            <p:tav tm="100000">
                                              <p:val>
                                                <p:strVal val="1+ppt_h/2"/>
                                              </p:val>
                                            </p:tav>
                                          </p:tavLst>
                                        </p:anim>
                                        <p:set>
                                          <p:cBhvr>
                                            <p:cTn id="120" dur="1" fill="hold">
                                              <p:stCondLst>
                                                <p:cond delay="499"/>
                                              </p:stCondLst>
                                            </p:cTn>
                                            <p:tgtEl>
                                              <p:spTgt spid="50"/>
                                            </p:tgtEl>
                                            <p:attrNameLst>
                                              <p:attrName>style.visibility</p:attrName>
                                            </p:attrNameLst>
                                          </p:cBhvr>
                                          <p:to>
                                            <p:strVal val="hidden"/>
                                          </p:to>
                                        </p:set>
                                      </p:childTnLst>
                                    </p:cTn>
                                  </p:par>
                                  <p:par>
                                    <p:cTn id="121" presetID="8" presetClass="emph" presetSubtype="0" fill="hold" nodeType="withEffect">
                                      <p:stCondLst>
                                        <p:cond delay="0"/>
                                      </p:stCondLst>
                                      <p:childTnLst>
                                        <p:animRot by="5400000">
                                          <p:cBhvr>
                                            <p:cTn id="122" dur="500" fill="hold"/>
                                            <p:tgtEl>
                                              <p:spTgt spid="50"/>
                                            </p:tgtEl>
                                            <p:attrNameLst>
                                              <p:attrName>r</p:attrName>
                                            </p:attrNameLst>
                                          </p:cBhvr>
                                        </p:animRot>
                                      </p:childTnLst>
                                    </p:cTn>
                                  </p:par>
                                  <p:par>
                                    <p:cTn id="123" presetID="10" presetClass="exit" presetSubtype="0" fill="hold" grpId="1" nodeType="withEffect">
                                      <p:stCondLst>
                                        <p:cond delay="0"/>
                                      </p:stCondLst>
                                      <p:childTnLst>
                                        <p:animEffect transition="out" filter="fade">
                                          <p:cBhvr>
                                            <p:cTn id="124" dur="500"/>
                                            <p:tgtEl>
                                              <p:spTgt spid="51"/>
                                            </p:tgtEl>
                                          </p:cBhvr>
                                        </p:animEffect>
                                        <p:set>
                                          <p:cBhvr>
                                            <p:cTn id="125" dur="1" fill="hold">
                                              <p:stCondLst>
                                                <p:cond delay="499"/>
                                              </p:stCondLst>
                                            </p:cTn>
                                            <p:tgtEl>
                                              <p:spTgt spid="51"/>
                                            </p:tgtEl>
                                            <p:attrNameLst>
                                              <p:attrName>style.visibility</p:attrName>
                                            </p:attrNameLst>
                                          </p:cBhvr>
                                          <p:to>
                                            <p:strVal val="hidden"/>
                                          </p:to>
                                        </p:set>
                                      </p:childTnLst>
                                    </p:cTn>
                                  </p:par>
                                </p:childTnLst>
                              </p:cTn>
                            </p:par>
                            <p:par>
                              <p:cTn id="126" fill="hold">
                                <p:stCondLst>
                                  <p:cond delay="500"/>
                                </p:stCondLst>
                                <p:childTnLst>
                                  <p:par>
                                    <p:cTn id="127" presetID="22" presetClass="entr" presetSubtype="1" fill="hold" grpId="0" nodeType="after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wipe(up)">
                                          <p:cBhvr>
                                            <p:cTn id="129" dur="250"/>
                                            <p:tgtEl>
                                              <p:spTgt spid="44"/>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2" decel="70000" fill="hold" nodeType="clickEffect">
                                      <p:stCondLst>
                                        <p:cond delay="0"/>
                                      </p:stCondLst>
                                      <p:childTnLst>
                                        <p:set>
                                          <p:cBhvr>
                                            <p:cTn id="133" dur="1" fill="hold">
                                              <p:stCondLst>
                                                <p:cond delay="0"/>
                                              </p:stCondLst>
                                            </p:cTn>
                                            <p:tgtEl>
                                              <p:spTgt spid="3074"/>
                                            </p:tgtEl>
                                            <p:attrNameLst>
                                              <p:attrName>style.visibility</p:attrName>
                                            </p:attrNameLst>
                                          </p:cBhvr>
                                          <p:to>
                                            <p:strVal val="visible"/>
                                          </p:to>
                                        </p:set>
                                        <p:anim calcmode="lin" valueType="num">
                                          <p:cBhvr additive="base">
                                            <p:cTn id="134" dur="650" fill="hold"/>
                                            <p:tgtEl>
                                              <p:spTgt spid="3074"/>
                                            </p:tgtEl>
                                            <p:attrNameLst>
                                              <p:attrName>ppt_x</p:attrName>
                                            </p:attrNameLst>
                                          </p:cBhvr>
                                          <p:tavLst>
                                            <p:tav tm="0">
                                              <p:val>
                                                <p:strVal val="1+#ppt_w/2"/>
                                              </p:val>
                                            </p:tav>
                                            <p:tav tm="100000">
                                              <p:val>
                                                <p:strVal val="#ppt_x"/>
                                              </p:val>
                                            </p:tav>
                                          </p:tavLst>
                                        </p:anim>
                                        <p:anim calcmode="lin" valueType="num">
                                          <p:cBhvr additive="base">
                                            <p:cTn id="135" dur="650" fill="hold"/>
                                            <p:tgtEl>
                                              <p:spTgt spid="3074"/>
                                            </p:tgtEl>
                                            <p:attrNameLst>
                                              <p:attrName>ppt_y</p:attrName>
                                            </p:attrNameLst>
                                          </p:cBhvr>
                                          <p:tavLst>
                                            <p:tav tm="0">
                                              <p:val>
                                                <p:strVal val="#ppt_y"/>
                                              </p:val>
                                            </p:tav>
                                            <p:tav tm="100000">
                                              <p:val>
                                                <p:strVal val="#ppt_y"/>
                                              </p:val>
                                            </p:tav>
                                          </p:tavLst>
                                        </p:anim>
                                      </p:childTnLst>
                                    </p:cTn>
                                  </p:par>
                                  <p:par>
                                    <p:cTn id="136" presetID="10" presetClass="entr" presetSubtype="0" fill="hold" grpId="0" nodeType="withEffect">
                                      <p:stCondLst>
                                        <p:cond delay="0"/>
                                      </p:stCondLst>
                                      <p:childTnLst>
                                        <p:set>
                                          <p:cBhvr>
                                            <p:cTn id="137" dur="1" fill="hold">
                                              <p:stCondLst>
                                                <p:cond delay="0"/>
                                              </p:stCondLst>
                                            </p:cTn>
                                            <p:tgtEl>
                                              <p:spTgt spid="3"/>
                                            </p:tgtEl>
                                            <p:attrNameLst>
                                              <p:attrName>style.visibility</p:attrName>
                                            </p:attrNameLst>
                                          </p:cBhvr>
                                          <p:to>
                                            <p:strVal val="visible"/>
                                          </p:to>
                                        </p:set>
                                        <p:animEffect transition="in" filter="fade">
                                          <p:cBhvr>
                                            <p:cTn id="1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9" grpId="0" animBg="1"/>
          <p:bldP spid="9" grpId="1" animBg="1"/>
          <p:bldP spid="9" grpId="2" animBg="1"/>
          <p:bldP spid="16" grpId="0" animBg="1"/>
          <p:bldP spid="16" grpId="1" animBg="1"/>
          <p:bldP spid="16" grpId="2" animBg="1"/>
          <p:bldP spid="17" grpId="0" animBg="1"/>
          <p:bldP spid="17" grpId="1" animBg="1"/>
          <p:bldP spid="17" grpId="2" animBg="1"/>
          <p:bldP spid="14" grpId="0" animBg="1"/>
          <p:bldP spid="51" grpId="0" animBg="1"/>
          <p:bldP spid="51" grpId="1" animBg="1"/>
          <p:bldP spid="44"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2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250"/>
                                            <p:tgtEl>
                                              <p:spTgt spid="14"/>
                                            </p:tgtEl>
                                          </p:cBhvr>
                                        </p:animEffect>
                                      </p:childTnLst>
                                    </p:cTn>
                                  </p:par>
                                  <p:par>
                                    <p:cTn id="19" presetID="1" presetClass="emph" presetSubtype="2" fill="hold" nodeType="withEffect">
                                      <p:stCondLst>
                                        <p:cond delay="0"/>
                                      </p:stCondLst>
                                      <p:childTnLst>
                                        <p:animClr clrSpc="rgb" dir="cw">
                                          <p:cBhvr>
                                            <p:cTn id="20" dur="500" fill="hold"/>
                                            <p:tgtEl>
                                              <p:spTgt spid="14"/>
                                            </p:tgtEl>
                                            <p:attrNameLst>
                                              <p:attrName>fillcolor</p:attrName>
                                            </p:attrNameLst>
                                          </p:cBhvr>
                                          <p:to>
                                            <a:srgbClr val="595959"/>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25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250"/>
                                            <p:tgtEl>
                                              <p:spTgt spid="17"/>
                                            </p:tgtEl>
                                          </p:cBhvr>
                                        </p:animEffect>
                                      </p:childTnLst>
                                    </p:cTn>
                                  </p:par>
                                </p:childTnLst>
                              </p:cTn>
                            </p:par>
                            <p:par>
                              <p:cTn id="38" fill="hold">
                                <p:stCondLst>
                                  <p:cond delay="250"/>
                                </p:stCondLst>
                                <p:childTnLst>
                                  <p:par>
                                    <p:cTn id="39" presetID="2" presetClass="entr" presetSubtype="3"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1+#ppt_w/2"/>
                                              </p:val>
                                            </p:tav>
                                            <p:tav tm="100000">
                                              <p:val>
                                                <p:strVal val="#ppt_x"/>
                                              </p:val>
                                            </p:tav>
                                          </p:tavLst>
                                        </p:anim>
                                        <p:anim calcmode="lin" valueType="num">
                                          <p:cBhvr additive="base">
                                            <p:cTn id="4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9"/>
                                            </p:tgtEl>
                                            <p:attrNameLst>
                                              <p:attrName>ppt_x</p:attrName>
                                            </p:attrNameLst>
                                          </p:cBhvr>
                                          <p:tavLst>
                                            <p:tav tm="0">
                                              <p:val>
                                                <p:strVal val="ppt_x"/>
                                              </p:val>
                                            </p:tav>
                                            <p:tav tm="100000">
                                              <p:val>
                                                <p:strVal val="ppt_x"/>
                                              </p:val>
                                            </p:tav>
                                          </p:tavLst>
                                        </p:anim>
                                        <p:anim calcmode="lin" valueType="num">
                                          <p:cBhvr additive="base">
                                            <p:cTn id="47" dur="500"/>
                                            <p:tgtEl>
                                              <p:spTgt spid="9"/>
                                            </p:tgtEl>
                                            <p:attrNameLst>
                                              <p:attrName>ppt_y</p:attrName>
                                            </p:attrNameLst>
                                          </p:cBhvr>
                                          <p:tavLst>
                                            <p:tav tm="0">
                                              <p:val>
                                                <p:strVal val="ppt_y"/>
                                              </p:val>
                                            </p:tav>
                                            <p:tav tm="100000">
                                              <p:val>
                                                <p:strVal val="1+ppt_h/2"/>
                                              </p:val>
                                            </p:tav>
                                          </p:tavLst>
                                        </p:anim>
                                        <p:set>
                                          <p:cBhvr>
                                            <p:cTn id="48" dur="1" fill="hold">
                                              <p:stCondLst>
                                                <p:cond delay="499"/>
                                              </p:stCondLst>
                                            </p:cTn>
                                            <p:tgtEl>
                                              <p:spTgt spid="9"/>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6"/>
                                            </p:tgtEl>
                                            <p:attrNameLst>
                                              <p:attrName>ppt_x</p:attrName>
                                            </p:attrNameLst>
                                          </p:cBhvr>
                                          <p:tavLst>
                                            <p:tav tm="0">
                                              <p:val>
                                                <p:strVal val="ppt_x"/>
                                              </p:val>
                                            </p:tav>
                                            <p:tav tm="100000">
                                              <p:val>
                                                <p:strVal val="ppt_x"/>
                                              </p:val>
                                            </p:tav>
                                          </p:tavLst>
                                        </p:anim>
                                        <p:anim calcmode="lin" valueType="num">
                                          <p:cBhvr additive="base">
                                            <p:cTn id="51" dur="500"/>
                                            <p:tgtEl>
                                              <p:spTgt spid="16"/>
                                            </p:tgtEl>
                                            <p:attrNameLst>
                                              <p:attrName>ppt_y</p:attrName>
                                            </p:attrNameLst>
                                          </p:cBhvr>
                                          <p:tavLst>
                                            <p:tav tm="0">
                                              <p:val>
                                                <p:strVal val="ppt_y"/>
                                              </p:val>
                                            </p:tav>
                                            <p:tav tm="100000">
                                              <p:val>
                                                <p:strVal val="1+ppt_h/2"/>
                                              </p:val>
                                            </p:tav>
                                          </p:tavLst>
                                        </p:anim>
                                        <p:set>
                                          <p:cBhvr>
                                            <p:cTn id="52" dur="1" fill="hold">
                                              <p:stCondLst>
                                                <p:cond delay="499"/>
                                              </p:stCondLst>
                                            </p:cTn>
                                            <p:tgtEl>
                                              <p:spTgt spid="16"/>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17"/>
                                            </p:tgtEl>
                                            <p:attrNameLst>
                                              <p:attrName>ppt_x</p:attrName>
                                            </p:attrNameLst>
                                          </p:cBhvr>
                                          <p:tavLst>
                                            <p:tav tm="0">
                                              <p:val>
                                                <p:strVal val="ppt_x"/>
                                              </p:val>
                                            </p:tav>
                                            <p:tav tm="100000">
                                              <p:val>
                                                <p:strVal val="ppt_x"/>
                                              </p:val>
                                            </p:tav>
                                          </p:tavLst>
                                        </p:anim>
                                        <p:anim calcmode="lin" valueType="num">
                                          <p:cBhvr additive="base">
                                            <p:cTn id="55" dur="500"/>
                                            <p:tgtEl>
                                              <p:spTgt spid="17"/>
                                            </p:tgtEl>
                                            <p:attrNameLst>
                                              <p:attrName>ppt_y</p:attrName>
                                            </p:attrNameLst>
                                          </p:cBhvr>
                                          <p:tavLst>
                                            <p:tav tm="0">
                                              <p:val>
                                                <p:strVal val="ppt_y"/>
                                              </p:val>
                                            </p:tav>
                                            <p:tav tm="100000">
                                              <p:val>
                                                <p:strVal val="1+ppt_h/2"/>
                                              </p:val>
                                            </p:tav>
                                          </p:tavLst>
                                        </p:anim>
                                        <p:set>
                                          <p:cBhvr>
                                            <p:cTn id="56" dur="1" fill="hold">
                                              <p:stCondLst>
                                                <p:cond delay="499"/>
                                              </p:stCondLst>
                                            </p:cTn>
                                            <p:tgtEl>
                                              <p:spTgt spid="17"/>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2"/>
                                            </p:tgtEl>
                                            <p:attrNameLst>
                                              <p:attrName>ppt_x</p:attrName>
                                            </p:attrNameLst>
                                          </p:cBhvr>
                                          <p:tavLst>
                                            <p:tav tm="0">
                                              <p:val>
                                                <p:strVal val="ppt_x"/>
                                              </p:val>
                                            </p:tav>
                                            <p:tav tm="100000">
                                              <p:val>
                                                <p:strVal val="ppt_x"/>
                                              </p:val>
                                            </p:tav>
                                          </p:tavLst>
                                        </p:anim>
                                        <p:anim calcmode="lin" valueType="num">
                                          <p:cBhvr additive="base">
                                            <p:cTn id="59" dur="500"/>
                                            <p:tgtEl>
                                              <p:spTgt spid="2"/>
                                            </p:tgtEl>
                                            <p:attrNameLst>
                                              <p:attrName>ppt_y</p:attrName>
                                            </p:attrNameLst>
                                          </p:cBhvr>
                                          <p:tavLst>
                                            <p:tav tm="0">
                                              <p:val>
                                                <p:strVal val="ppt_y"/>
                                              </p:val>
                                            </p:tav>
                                            <p:tav tm="100000">
                                              <p:val>
                                                <p:strVal val="1+ppt_h/2"/>
                                              </p:val>
                                            </p:tav>
                                          </p:tavLst>
                                        </p:anim>
                                        <p:set>
                                          <p:cBhvr>
                                            <p:cTn id="60" dur="1" fill="hold">
                                              <p:stCondLst>
                                                <p:cond delay="499"/>
                                              </p:stCondLst>
                                            </p:cTn>
                                            <p:tgtEl>
                                              <p:spTgt spid="2"/>
                                            </p:tgtEl>
                                            <p:attrNameLst>
                                              <p:attrName>style.visibility</p:attrName>
                                            </p:attrNameLst>
                                          </p:cBhvr>
                                          <p:to>
                                            <p:strVal val="hidden"/>
                                          </p:to>
                                        </p:set>
                                      </p:childTnLst>
                                    </p:cTn>
                                  </p:par>
                                  <p:par>
                                    <p:cTn id="61" presetID="8" presetClass="emph" presetSubtype="0" fill="hold" grpId="2" nodeType="withEffect">
                                      <p:stCondLst>
                                        <p:cond delay="0"/>
                                      </p:stCondLst>
                                      <p:childTnLst>
                                        <p:animRot by="-10800000">
                                          <p:cBhvr>
                                            <p:cTn id="62" dur="500" fill="hold"/>
                                            <p:tgtEl>
                                              <p:spTgt spid="9"/>
                                            </p:tgtEl>
                                            <p:attrNameLst>
                                              <p:attrName>r</p:attrName>
                                            </p:attrNameLst>
                                          </p:cBhvr>
                                        </p:animRot>
                                      </p:childTnLst>
                                    </p:cTn>
                                  </p:par>
                                  <p:par>
                                    <p:cTn id="63" presetID="8" presetClass="emph" presetSubtype="0" fill="hold" grpId="2" nodeType="withEffect">
                                      <p:stCondLst>
                                        <p:cond delay="0"/>
                                      </p:stCondLst>
                                      <p:childTnLst>
                                        <p:animRot by="5400000">
                                          <p:cBhvr>
                                            <p:cTn id="64" dur="500" fill="hold"/>
                                            <p:tgtEl>
                                              <p:spTgt spid="16"/>
                                            </p:tgtEl>
                                            <p:attrNameLst>
                                              <p:attrName>r</p:attrName>
                                            </p:attrNameLst>
                                          </p:cBhvr>
                                        </p:animRot>
                                      </p:childTnLst>
                                    </p:cTn>
                                  </p:par>
                                  <p:par>
                                    <p:cTn id="65" presetID="8" presetClass="emph" presetSubtype="0" fill="hold" grpId="2" nodeType="withEffect">
                                      <p:stCondLst>
                                        <p:cond delay="0"/>
                                      </p:stCondLst>
                                      <p:childTnLst>
                                        <p:animRot by="10800000">
                                          <p:cBhvr>
                                            <p:cTn id="66" dur="500" fill="hold"/>
                                            <p:tgtEl>
                                              <p:spTgt spid="17"/>
                                            </p:tgtEl>
                                            <p:attrNameLst>
                                              <p:attrName>r</p:attrName>
                                            </p:attrNameLst>
                                          </p:cBhvr>
                                        </p:animRot>
                                      </p:childTnLst>
                                    </p:cTn>
                                  </p:par>
                                  <p:par>
                                    <p:cTn id="67" presetID="8" presetClass="emph" presetSubtype="0" fill="hold" nodeType="withEffect">
                                      <p:stCondLst>
                                        <p:cond delay="0"/>
                                      </p:stCondLst>
                                      <p:childTnLst>
                                        <p:animRot by="5400000">
                                          <p:cBhvr>
                                            <p:cTn id="68" dur="500" fill="hold"/>
                                            <p:tgtEl>
                                              <p:spTgt spid="2"/>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up)">
                                          <p:cBhvr>
                                            <p:cTn id="73" dur="250"/>
                                            <p:tgtEl>
                                              <p:spTgt spid="34"/>
                                            </p:tgtEl>
                                          </p:cBhvr>
                                        </p:animEffect>
                                      </p:childTnLst>
                                    </p:cTn>
                                  </p:par>
                                  <p:par>
                                    <p:cTn id="74" presetID="10" presetClass="entr" presetSubtype="0" fill="hold" nodeType="withEffect">
                                      <p:stCondLst>
                                        <p:cond delay="20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 presetClass="emph" presetSubtype="2" fill="hold" nodeType="withEffect">
                                      <p:stCondLst>
                                        <p:cond delay="0"/>
                                      </p:stCondLst>
                                      <p:childTnLst>
                                        <p:animClr clrSpc="rgb" dir="cw">
                                          <p:cBhvr>
                                            <p:cTn id="78" dur="500" fill="hold"/>
                                            <p:tgtEl>
                                              <p:spTgt spid="34"/>
                                            </p:tgtEl>
                                            <p:attrNameLst>
                                              <p:attrName>fillcolor</p:attrName>
                                            </p:attrNameLst>
                                          </p:cBhvr>
                                          <p:to>
                                            <a:srgbClr val="595959"/>
                                          </p:to>
                                        </p:animClr>
                                        <p:set>
                                          <p:cBhvr>
                                            <p:cTn id="79" dur="500" fill="hold"/>
                                            <p:tgtEl>
                                              <p:spTgt spid="34"/>
                                            </p:tgtEl>
                                            <p:attrNameLst>
                                              <p:attrName>fill.type</p:attrName>
                                            </p:attrNameLst>
                                          </p:cBhvr>
                                          <p:to>
                                            <p:strVal val="solid"/>
                                          </p:to>
                                        </p:set>
                                        <p:set>
                                          <p:cBhvr>
                                            <p:cTn id="80" dur="500" fill="hold"/>
                                            <p:tgtEl>
                                              <p:spTgt spid="34"/>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3" fill="hold" nodeType="click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additive="base">
                                            <p:cTn id="85" dur="500" fill="hold"/>
                                            <p:tgtEl>
                                              <p:spTgt spid="50"/>
                                            </p:tgtEl>
                                            <p:attrNameLst>
                                              <p:attrName>ppt_x</p:attrName>
                                            </p:attrNameLst>
                                          </p:cBhvr>
                                          <p:tavLst>
                                            <p:tav tm="0">
                                              <p:val>
                                                <p:strVal val="1+#ppt_w/2"/>
                                              </p:val>
                                            </p:tav>
                                            <p:tav tm="100000">
                                              <p:val>
                                                <p:strVal val="#ppt_x"/>
                                              </p:val>
                                            </p:tav>
                                          </p:tavLst>
                                        </p:anim>
                                        <p:anim calcmode="lin" valueType="num">
                                          <p:cBhvr additive="base">
                                            <p:cTn id="86" dur="500" fill="hold"/>
                                            <p:tgtEl>
                                              <p:spTgt spid="50"/>
                                            </p:tgtEl>
                                            <p:attrNameLst>
                                              <p:attrName>ppt_y</p:attrName>
                                            </p:attrNameLst>
                                          </p:cBhvr>
                                          <p:tavLst>
                                            <p:tav tm="0">
                                              <p:val>
                                                <p:strVal val="0-#ppt_h/2"/>
                                              </p:val>
                                            </p:tav>
                                            <p:tav tm="100000">
                                              <p:val>
                                                <p:strVal val="#ppt_y"/>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left)">
                                          <p:cBhvr>
                                            <p:cTn id="90" dur="500"/>
                                            <p:tgtEl>
                                              <p:spTgt spid="51"/>
                                            </p:tgtEl>
                                          </p:cBhvr>
                                        </p:animEffect>
                                      </p:childTnLst>
                                    </p:cTn>
                                  </p:par>
                                  <p:par>
                                    <p:cTn id="91" presetID="35" presetClass="path" presetSubtype="0" accel="50000" fill="hold" nodeType="withEffect">
                                      <p:stCondLst>
                                        <p:cond delay="0"/>
                                      </p:stCondLst>
                                      <p:childTnLst>
                                        <p:animMotion origin="layout" path="M -3.33333E-6 0 L -0.20794 0 " pathEditMode="relative" rAng="0" ptsTypes="AA">
                                          <p:cBhvr>
                                            <p:cTn id="92" dur="1000" fill="hold"/>
                                            <p:tgtEl>
                                              <p:spTgt spid="10"/>
                                            </p:tgtEl>
                                            <p:attrNameLst>
                                              <p:attrName>ppt_x</p:attrName>
                                              <p:attrName>ppt_y</p:attrName>
                                            </p:attrNameLst>
                                          </p:cBhvr>
                                          <p:rCtr x="-10404" y="0"/>
                                        </p:animMotion>
                                      </p:childTnLst>
                                    </p:cTn>
                                  </p:par>
                                  <p:par>
                                    <p:cTn id="93" presetID="35" presetClass="path" presetSubtype="0" accel="50000" fill="hold" nodeType="withEffect">
                                      <p:stCondLst>
                                        <p:cond delay="0"/>
                                      </p:stCondLst>
                                      <p:childTnLst>
                                        <p:animMotion origin="layout" path="M 3.33333E-6 0 L -0.20599 0 " pathEditMode="relative" rAng="0" ptsTypes="AA">
                                          <p:cBhvr>
                                            <p:cTn id="94" dur="1000" fill="hold"/>
                                            <p:tgtEl>
                                              <p:spTgt spid="13"/>
                                            </p:tgtEl>
                                            <p:attrNameLst>
                                              <p:attrName>ppt_x</p:attrName>
                                              <p:attrName>ppt_y</p:attrName>
                                            </p:attrNameLst>
                                          </p:cBhvr>
                                          <p:rCtr x="-10299" y="0"/>
                                        </p:animMotion>
                                      </p:childTnLst>
                                    </p:cTn>
                                  </p:par>
                                  <p:par>
                                    <p:cTn id="95" presetID="35" presetClass="path" presetSubtype="0" accel="50000" fill="hold" grpId="1" nodeType="withEffect">
                                      <p:stCondLst>
                                        <p:cond delay="0"/>
                                      </p:stCondLst>
                                      <p:childTnLst>
                                        <p:animMotion origin="layout" path="M 4.16667E-7 2.22222E-6 L -0.20951 2.22222E-6 " pathEditMode="relative" rAng="0" ptsTypes="AA">
                                          <p:cBhvr>
                                            <p:cTn id="96" dur="1000" fill="hold"/>
                                            <p:tgtEl>
                                              <p:spTgt spid="34"/>
                                            </p:tgtEl>
                                            <p:attrNameLst>
                                              <p:attrName>ppt_x</p:attrName>
                                              <p:attrName>ppt_y</p:attrName>
                                            </p:attrNameLst>
                                          </p:cBhvr>
                                          <p:rCtr x="-10482" y="0"/>
                                        </p:animMotion>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2062"/>
                                            </p:tgtEl>
                                            <p:attrNameLst>
                                              <p:attrName>style.visibility</p:attrName>
                                            </p:attrNameLst>
                                          </p:cBhvr>
                                          <p:to>
                                            <p:strVal val="visible"/>
                                          </p:to>
                                        </p:set>
                                        <p:animEffect transition="in" filter="wipe(left)">
                                          <p:cBhvr>
                                            <p:cTn id="101" dur="500"/>
                                            <p:tgtEl>
                                              <p:spTgt spid="206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2063"/>
                                            </p:tgtEl>
                                            <p:attrNameLst>
                                              <p:attrName>style.visibility</p:attrName>
                                            </p:attrNameLst>
                                          </p:cBhvr>
                                          <p:to>
                                            <p:strVal val="visible"/>
                                          </p:to>
                                        </p:set>
                                        <p:animEffect transition="in" filter="wipe(left)">
                                          <p:cBhvr>
                                            <p:cTn id="106" dur="500"/>
                                            <p:tgtEl>
                                              <p:spTgt spid="206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064"/>
                                            </p:tgtEl>
                                            <p:attrNameLst>
                                              <p:attrName>style.visibility</p:attrName>
                                            </p:attrNameLst>
                                          </p:cBhvr>
                                          <p:to>
                                            <p:strVal val="visible"/>
                                          </p:to>
                                        </p:set>
                                        <p:animEffect transition="in" filter="wipe(left)">
                                          <p:cBhvr>
                                            <p:cTn id="111" dur="500"/>
                                            <p:tgtEl>
                                              <p:spTgt spid="206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500"/>
                                            <p:tgtEl>
                                              <p:spTgt spid="42"/>
                                            </p:tgtEl>
                                          </p:cBhvr>
                                        </p:animEffect>
                                      </p:childTnLst>
                                    </p:cTn>
                                  </p:par>
                                  <p:par>
                                    <p:cTn id="117" presetID="2" presetClass="exit" presetSubtype="4" fill="hold" nodeType="withEffect">
                                      <p:stCondLst>
                                        <p:cond delay="0"/>
                                      </p:stCondLst>
                                      <p:childTnLst>
                                        <p:anim calcmode="lin" valueType="num">
                                          <p:cBhvr additive="base">
                                            <p:cTn id="118" dur="500"/>
                                            <p:tgtEl>
                                              <p:spTgt spid="50"/>
                                            </p:tgtEl>
                                            <p:attrNameLst>
                                              <p:attrName>ppt_x</p:attrName>
                                            </p:attrNameLst>
                                          </p:cBhvr>
                                          <p:tavLst>
                                            <p:tav tm="0">
                                              <p:val>
                                                <p:strVal val="ppt_x"/>
                                              </p:val>
                                            </p:tav>
                                            <p:tav tm="100000">
                                              <p:val>
                                                <p:strVal val="ppt_x"/>
                                              </p:val>
                                            </p:tav>
                                          </p:tavLst>
                                        </p:anim>
                                        <p:anim calcmode="lin" valueType="num">
                                          <p:cBhvr additive="base">
                                            <p:cTn id="119" dur="500"/>
                                            <p:tgtEl>
                                              <p:spTgt spid="50"/>
                                            </p:tgtEl>
                                            <p:attrNameLst>
                                              <p:attrName>ppt_y</p:attrName>
                                            </p:attrNameLst>
                                          </p:cBhvr>
                                          <p:tavLst>
                                            <p:tav tm="0">
                                              <p:val>
                                                <p:strVal val="ppt_y"/>
                                              </p:val>
                                            </p:tav>
                                            <p:tav tm="100000">
                                              <p:val>
                                                <p:strVal val="1+ppt_h/2"/>
                                              </p:val>
                                            </p:tav>
                                          </p:tavLst>
                                        </p:anim>
                                        <p:set>
                                          <p:cBhvr>
                                            <p:cTn id="120" dur="1" fill="hold">
                                              <p:stCondLst>
                                                <p:cond delay="499"/>
                                              </p:stCondLst>
                                            </p:cTn>
                                            <p:tgtEl>
                                              <p:spTgt spid="50"/>
                                            </p:tgtEl>
                                            <p:attrNameLst>
                                              <p:attrName>style.visibility</p:attrName>
                                            </p:attrNameLst>
                                          </p:cBhvr>
                                          <p:to>
                                            <p:strVal val="hidden"/>
                                          </p:to>
                                        </p:set>
                                      </p:childTnLst>
                                    </p:cTn>
                                  </p:par>
                                  <p:par>
                                    <p:cTn id="121" presetID="8" presetClass="emph" presetSubtype="0" fill="hold" nodeType="withEffect">
                                      <p:stCondLst>
                                        <p:cond delay="0"/>
                                      </p:stCondLst>
                                      <p:childTnLst>
                                        <p:animRot by="5400000">
                                          <p:cBhvr>
                                            <p:cTn id="122" dur="500" fill="hold"/>
                                            <p:tgtEl>
                                              <p:spTgt spid="50"/>
                                            </p:tgtEl>
                                            <p:attrNameLst>
                                              <p:attrName>r</p:attrName>
                                            </p:attrNameLst>
                                          </p:cBhvr>
                                        </p:animRot>
                                      </p:childTnLst>
                                    </p:cTn>
                                  </p:par>
                                  <p:par>
                                    <p:cTn id="123" presetID="10" presetClass="exit" presetSubtype="0" fill="hold" grpId="1" nodeType="withEffect">
                                      <p:stCondLst>
                                        <p:cond delay="0"/>
                                      </p:stCondLst>
                                      <p:childTnLst>
                                        <p:animEffect transition="out" filter="fade">
                                          <p:cBhvr>
                                            <p:cTn id="124" dur="500"/>
                                            <p:tgtEl>
                                              <p:spTgt spid="51"/>
                                            </p:tgtEl>
                                          </p:cBhvr>
                                        </p:animEffect>
                                        <p:set>
                                          <p:cBhvr>
                                            <p:cTn id="125" dur="1" fill="hold">
                                              <p:stCondLst>
                                                <p:cond delay="499"/>
                                              </p:stCondLst>
                                            </p:cTn>
                                            <p:tgtEl>
                                              <p:spTgt spid="51"/>
                                            </p:tgtEl>
                                            <p:attrNameLst>
                                              <p:attrName>style.visibility</p:attrName>
                                            </p:attrNameLst>
                                          </p:cBhvr>
                                          <p:to>
                                            <p:strVal val="hidden"/>
                                          </p:to>
                                        </p:set>
                                      </p:childTnLst>
                                    </p:cTn>
                                  </p:par>
                                </p:childTnLst>
                              </p:cTn>
                            </p:par>
                            <p:par>
                              <p:cTn id="126" fill="hold">
                                <p:stCondLst>
                                  <p:cond delay="500"/>
                                </p:stCondLst>
                                <p:childTnLst>
                                  <p:par>
                                    <p:cTn id="127" presetID="22" presetClass="entr" presetSubtype="1" fill="hold" grpId="0" nodeType="after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wipe(up)">
                                          <p:cBhvr>
                                            <p:cTn id="129" dur="250"/>
                                            <p:tgtEl>
                                              <p:spTgt spid="44"/>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2" decel="70000" fill="hold" nodeType="clickEffect">
                                      <p:stCondLst>
                                        <p:cond delay="0"/>
                                      </p:stCondLst>
                                      <p:childTnLst>
                                        <p:set>
                                          <p:cBhvr>
                                            <p:cTn id="133" dur="1" fill="hold">
                                              <p:stCondLst>
                                                <p:cond delay="0"/>
                                              </p:stCondLst>
                                            </p:cTn>
                                            <p:tgtEl>
                                              <p:spTgt spid="3074"/>
                                            </p:tgtEl>
                                            <p:attrNameLst>
                                              <p:attrName>style.visibility</p:attrName>
                                            </p:attrNameLst>
                                          </p:cBhvr>
                                          <p:to>
                                            <p:strVal val="visible"/>
                                          </p:to>
                                        </p:set>
                                        <p:anim calcmode="lin" valueType="num">
                                          <p:cBhvr additive="base">
                                            <p:cTn id="134" dur="650" fill="hold"/>
                                            <p:tgtEl>
                                              <p:spTgt spid="3074"/>
                                            </p:tgtEl>
                                            <p:attrNameLst>
                                              <p:attrName>ppt_x</p:attrName>
                                            </p:attrNameLst>
                                          </p:cBhvr>
                                          <p:tavLst>
                                            <p:tav tm="0">
                                              <p:val>
                                                <p:strVal val="1+#ppt_w/2"/>
                                              </p:val>
                                            </p:tav>
                                            <p:tav tm="100000">
                                              <p:val>
                                                <p:strVal val="#ppt_x"/>
                                              </p:val>
                                            </p:tav>
                                          </p:tavLst>
                                        </p:anim>
                                        <p:anim calcmode="lin" valueType="num">
                                          <p:cBhvr additive="base">
                                            <p:cTn id="135" dur="650" fill="hold"/>
                                            <p:tgtEl>
                                              <p:spTgt spid="3074"/>
                                            </p:tgtEl>
                                            <p:attrNameLst>
                                              <p:attrName>ppt_y</p:attrName>
                                            </p:attrNameLst>
                                          </p:cBhvr>
                                          <p:tavLst>
                                            <p:tav tm="0">
                                              <p:val>
                                                <p:strVal val="#ppt_y"/>
                                              </p:val>
                                            </p:tav>
                                            <p:tav tm="100000">
                                              <p:val>
                                                <p:strVal val="#ppt_y"/>
                                              </p:val>
                                            </p:tav>
                                          </p:tavLst>
                                        </p:anim>
                                      </p:childTnLst>
                                    </p:cTn>
                                  </p:par>
                                  <p:par>
                                    <p:cTn id="136" presetID="10" presetClass="entr" presetSubtype="0" fill="hold" grpId="0" nodeType="withEffect">
                                      <p:stCondLst>
                                        <p:cond delay="0"/>
                                      </p:stCondLst>
                                      <p:childTnLst>
                                        <p:set>
                                          <p:cBhvr>
                                            <p:cTn id="137" dur="1" fill="hold">
                                              <p:stCondLst>
                                                <p:cond delay="0"/>
                                              </p:stCondLst>
                                            </p:cTn>
                                            <p:tgtEl>
                                              <p:spTgt spid="3"/>
                                            </p:tgtEl>
                                            <p:attrNameLst>
                                              <p:attrName>style.visibility</p:attrName>
                                            </p:attrNameLst>
                                          </p:cBhvr>
                                          <p:to>
                                            <p:strVal val="visible"/>
                                          </p:to>
                                        </p:set>
                                        <p:animEffect transition="in" filter="fade">
                                          <p:cBhvr>
                                            <p:cTn id="1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9" grpId="0" animBg="1"/>
          <p:bldP spid="9" grpId="1" animBg="1"/>
          <p:bldP spid="9" grpId="2" animBg="1"/>
          <p:bldP spid="16" grpId="0" animBg="1"/>
          <p:bldP spid="16" grpId="1" animBg="1"/>
          <p:bldP spid="16" grpId="2" animBg="1"/>
          <p:bldP spid="17" grpId="0" animBg="1"/>
          <p:bldP spid="17" grpId="1" animBg="1"/>
          <p:bldP spid="17" grpId="2" animBg="1"/>
          <p:bldP spid="14" grpId="0" animBg="1"/>
          <p:bldP spid="51" grpId="0" animBg="1"/>
          <p:bldP spid="51" grpId="1" animBg="1"/>
          <p:bldP spid="44" grpId="0" animBg="1"/>
          <p:bldP spid="3" grpId="0" animBg="1"/>
        </p:bld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4F3F0"/>
        </a:solidFill>
        <a:effectLst/>
      </p:bgPr>
    </p:bg>
    <p:spTree>
      <p:nvGrpSpPr>
        <p:cNvPr id="1" name=""/>
        <p:cNvGrpSpPr/>
        <p:nvPr/>
      </p:nvGrpSpPr>
      <p:grpSpPr>
        <a:xfrm>
          <a:off x="0" y="0"/>
          <a:ext cx="0" cy="0"/>
          <a:chOff x="0" y="0"/>
          <a:chExt cx="0" cy="0"/>
        </a:xfrm>
      </p:grpSpPr>
      <p:pic>
        <p:nvPicPr>
          <p:cNvPr id="20" name="Picture 19" descr="A person's face with broken pieces of paper&#10;&#10;Description automatically generated">
            <a:extLst>
              <a:ext uri="{FF2B5EF4-FFF2-40B4-BE49-F238E27FC236}">
                <a16:creationId xmlns:a16="http://schemas.microsoft.com/office/drawing/2014/main" id="{17E5C25F-557E-3454-462A-8DBED1B8ED3C}"/>
              </a:ext>
            </a:extLst>
          </p:cNvPr>
          <p:cNvPicPr>
            <a:picLocks noChangeAspect="1"/>
          </p:cNvPicPr>
          <p:nvPr/>
        </p:nvPicPr>
        <p:blipFill rotWithShape="1">
          <a:blip r:embed="rId3"/>
          <a:srcRect t="4892"/>
          <a:stretch/>
        </p:blipFill>
        <p:spPr>
          <a:xfrm>
            <a:off x="3996898" y="-76200"/>
            <a:ext cx="5058684" cy="7010400"/>
          </a:xfrm>
          <a:prstGeom prst="rect">
            <a:avLst/>
          </a:prstGeom>
        </p:spPr>
      </p:pic>
      <p:sp>
        <p:nvSpPr>
          <p:cNvPr id="21" name="TextBox 20">
            <a:extLst>
              <a:ext uri="{FF2B5EF4-FFF2-40B4-BE49-F238E27FC236}">
                <a16:creationId xmlns:a16="http://schemas.microsoft.com/office/drawing/2014/main" id="{CCE0CEF7-CCB1-0382-E762-516732EDD75E}"/>
              </a:ext>
            </a:extLst>
          </p:cNvPr>
          <p:cNvSpPr txBox="1"/>
          <p:nvPr/>
        </p:nvSpPr>
        <p:spPr>
          <a:xfrm>
            <a:off x="380771" y="1556857"/>
            <a:ext cx="3616127" cy="2062103"/>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In what ways do you envision </a:t>
            </a:r>
            <a:r>
              <a:rPr lang="en-US" b="1" dirty="0">
                <a:solidFill>
                  <a:srgbClr val="B43449"/>
                </a:solidFill>
                <a:latin typeface="Calibri" panose="020F0502020204030204" pitchFamily="34" charset="0"/>
                <a:cs typeface="Calibri" panose="020F0502020204030204" pitchFamily="34" charset="0"/>
              </a:rPr>
              <a:t>change</a:t>
            </a:r>
            <a:r>
              <a:rPr lang="en-US" dirty="0">
                <a:latin typeface="Calibri" panose="020F0502020204030204" pitchFamily="34" charset="0"/>
                <a:cs typeface="Calibri" panose="020F0502020204030204" pitchFamily="34" charset="0"/>
              </a:rPr>
              <a:t> that can </a:t>
            </a:r>
            <a:r>
              <a:rPr lang="en-US" b="1" dirty="0">
                <a:solidFill>
                  <a:srgbClr val="B43449"/>
                </a:solidFill>
                <a:latin typeface="Calibri" panose="020F0502020204030204" pitchFamily="34" charset="0"/>
                <a:cs typeface="Calibri" panose="020F0502020204030204" pitchFamily="34" charset="0"/>
              </a:rPr>
              <a:t>facture</a:t>
            </a:r>
            <a:r>
              <a:rPr lang="en-US" dirty="0">
                <a:latin typeface="Calibri" panose="020F0502020204030204" pitchFamily="34" charset="0"/>
                <a:cs typeface="Calibri" panose="020F0502020204030204" pitchFamily="34" charset="0"/>
              </a:rPr>
              <a:t> our current systems?</a:t>
            </a:r>
          </a:p>
        </p:txBody>
      </p:sp>
      <p:sp>
        <p:nvSpPr>
          <p:cNvPr id="3" name="2-Text">
            <a:extLst>
              <a:ext uri="{FF2B5EF4-FFF2-40B4-BE49-F238E27FC236}">
                <a16:creationId xmlns:a16="http://schemas.microsoft.com/office/drawing/2014/main" id="{EF6E8D67-CE79-B2D2-42E4-90AE1FCB354D}"/>
              </a:ext>
            </a:extLst>
          </p:cNvPr>
          <p:cNvSpPr/>
          <p:nvPr/>
        </p:nvSpPr>
        <p:spPr>
          <a:xfrm>
            <a:off x="9144229" y="2901943"/>
            <a:ext cx="2743200" cy="1133623"/>
          </a:xfrm>
          <a:prstGeom prst="rect">
            <a:avLst/>
          </a:prstGeom>
          <a:solidFill>
            <a:srgbClr val="031417">
              <a:alpha val="69804"/>
            </a:srgbClr>
          </a:solidFill>
        </p:spPr>
        <p:txBody>
          <a:bodyPr wrap="square" lIns="182880" tIns="91440" rIns="182880" bIns="9144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MODIFICATION</a:t>
            </a:r>
            <a:endParaRPr lang="en-US" sz="2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Change that Fractures Systems </a:t>
            </a:r>
          </a:p>
        </p:txBody>
      </p:sp>
      <p:sp>
        <p:nvSpPr>
          <p:cNvPr id="10" name="1-Text">
            <a:extLst>
              <a:ext uri="{FF2B5EF4-FFF2-40B4-BE49-F238E27FC236}">
                <a16:creationId xmlns:a16="http://schemas.microsoft.com/office/drawing/2014/main" id="{28BE18B6-6429-696F-F99B-F8CAFD11626A}"/>
              </a:ext>
            </a:extLst>
          </p:cNvPr>
          <p:cNvSpPr/>
          <p:nvPr/>
        </p:nvSpPr>
        <p:spPr>
          <a:xfrm>
            <a:off x="9144229" y="1556857"/>
            <a:ext cx="2743200" cy="1133623"/>
          </a:xfrm>
          <a:prstGeom prst="rect">
            <a:avLst/>
          </a:prstGeom>
          <a:solidFill>
            <a:srgbClr val="031417">
              <a:alpha val="69804"/>
            </a:srgbClr>
          </a:solidFill>
        </p:spPr>
        <p:txBody>
          <a:bodyPr wrap="square" lIns="182880" tIns="91440" rIns="182880" bIns="9144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AUGMENTATION</a:t>
            </a:r>
            <a:endParaRPr lang="en-US" sz="2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Change within Systems, Efficiencies</a:t>
            </a:r>
          </a:p>
        </p:txBody>
      </p:sp>
      <p:sp>
        <p:nvSpPr>
          <p:cNvPr id="12" name="3-Text">
            <a:extLst>
              <a:ext uri="{FF2B5EF4-FFF2-40B4-BE49-F238E27FC236}">
                <a16:creationId xmlns:a16="http://schemas.microsoft.com/office/drawing/2014/main" id="{029D6894-973F-DB03-97A3-E5689E611693}"/>
              </a:ext>
            </a:extLst>
          </p:cNvPr>
          <p:cNvSpPr/>
          <p:nvPr/>
        </p:nvSpPr>
        <p:spPr>
          <a:xfrm>
            <a:off x="9144229" y="4247030"/>
            <a:ext cx="2743200" cy="1133623"/>
          </a:xfrm>
          <a:prstGeom prst="rect">
            <a:avLst/>
          </a:prstGeom>
          <a:solidFill>
            <a:srgbClr val="031417">
              <a:alpha val="69804"/>
            </a:srgbClr>
          </a:solidFill>
        </p:spPr>
        <p:txBody>
          <a:bodyPr wrap="square" lIns="182880" tIns="91440" rIns="182880" bIns="9144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REDEFINITION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Change that Redefines the Paradigm</a:t>
            </a:r>
          </a:p>
        </p:txBody>
      </p:sp>
    </p:spTree>
    <p:extLst>
      <p:ext uri="{BB962C8B-B14F-4D97-AF65-F5344CB8AC3E}">
        <p14:creationId xmlns:p14="http://schemas.microsoft.com/office/powerpoint/2010/main" val="345882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4E46-BBD3-5F22-B669-E2AF43C7854F}"/>
              </a:ext>
            </a:extLst>
          </p:cNvPr>
          <p:cNvSpPr>
            <a:spLocks noGrp="1"/>
          </p:cNvSpPr>
          <p:nvPr>
            <p:ph type="title"/>
          </p:nvPr>
        </p:nvSpPr>
        <p:spPr/>
        <p:txBody>
          <a:bodyPr/>
          <a:lstStyle/>
          <a:p>
            <a:pPr algn="l"/>
            <a:r>
              <a:rPr lang="en-US" dirty="0"/>
              <a:t>RECOMMENDED READING</a:t>
            </a:r>
          </a:p>
        </p:txBody>
      </p:sp>
      <p:grpSp>
        <p:nvGrpSpPr>
          <p:cNvPr id="4" name="Group 3" descr="Engines of Engagement: A Curious Book About Generative AI">
            <a:extLst>
              <a:ext uri="{FF2B5EF4-FFF2-40B4-BE49-F238E27FC236}">
                <a16:creationId xmlns:a16="http://schemas.microsoft.com/office/drawing/2014/main" id="{69D566F0-F2DA-E37E-3833-B7F0D288250E}"/>
              </a:ext>
            </a:extLst>
          </p:cNvPr>
          <p:cNvGrpSpPr/>
          <p:nvPr/>
        </p:nvGrpSpPr>
        <p:grpSpPr>
          <a:xfrm>
            <a:off x="7677806" y="435154"/>
            <a:ext cx="3607276" cy="5878721"/>
            <a:chOff x="7244457" y="511354"/>
            <a:chExt cx="3607276" cy="5878721"/>
          </a:xfrm>
        </p:grpSpPr>
        <p:pic>
          <p:nvPicPr>
            <p:cNvPr id="5" name="Picture 2">
              <a:hlinkClick r:id="rId2"/>
              <a:extLst>
                <a:ext uri="{FF2B5EF4-FFF2-40B4-BE49-F238E27FC236}">
                  <a16:creationId xmlns:a16="http://schemas.microsoft.com/office/drawing/2014/main" id="{9EE741A4-A1DC-4A07-EC58-87B03BE1BB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44457" y="511354"/>
              <a:ext cx="3607276" cy="5444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AD33F8-4CEE-1ED7-0ADD-4D00C2066236}"/>
                </a:ext>
              </a:extLst>
            </p:cNvPr>
            <p:cNvSpPr txBox="1"/>
            <p:nvPr/>
          </p:nvSpPr>
          <p:spPr>
            <a:xfrm flipH="1">
              <a:off x="7244458" y="6082298"/>
              <a:ext cx="3607275" cy="307777"/>
            </a:xfrm>
            <a:prstGeom prst="rect">
              <a:avLst/>
            </a:prstGeom>
            <a:solidFill>
              <a:srgbClr val="FBE0C2"/>
            </a:solidFill>
            <a:ln>
              <a:solidFill>
                <a:srgbClr val="9F4B35"/>
              </a:solidFill>
            </a:ln>
          </p:spPr>
          <p:txBody>
            <a:bodyPr wrap="square" rtlCol="0">
              <a:spAutoFit/>
            </a:bodyPr>
            <a:lstStyle/>
            <a:p>
              <a:pPr algn="ctr"/>
              <a:r>
                <a:rPr lang="en-US" sz="1400" dirty="0">
                  <a:solidFill>
                    <a:srgbClr val="111111"/>
                  </a:solidFill>
                  <a:hlinkClick r:id="rId4">
                    <a:extLst>
                      <a:ext uri="{A12FA001-AC4F-418D-AE19-62706E023703}">
                        <ahyp:hlinkClr xmlns:ahyp="http://schemas.microsoft.com/office/drawing/2018/hyperlinkcolor" val="tx"/>
                      </a:ext>
                    </a:extLst>
                  </a:hlinkClick>
                </a:rPr>
                <a:t>https://bit.ly/EnginesOfEngagement</a:t>
              </a:r>
              <a:endParaRPr lang="en-US" sz="1400" dirty="0">
                <a:solidFill>
                  <a:srgbClr val="111111"/>
                </a:solidFill>
              </a:endParaRPr>
            </a:p>
          </p:txBody>
        </p:sp>
      </p:grpSp>
      <p:pic>
        <p:nvPicPr>
          <p:cNvPr id="7" name="Picture 6" descr="QR Code to Engines of Engagement">
            <a:hlinkClick r:id="rId2"/>
            <a:extLst>
              <a:ext uri="{FF2B5EF4-FFF2-40B4-BE49-F238E27FC236}">
                <a16:creationId xmlns:a16="http://schemas.microsoft.com/office/drawing/2014/main" id="{F616BAF7-2EAB-3040-CE15-146CEEE43C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168" y="3734827"/>
            <a:ext cx="1890232" cy="1890232"/>
          </a:xfrm>
          <a:prstGeom prst="rect">
            <a:avLst/>
          </a:prstGeom>
          <a:ln>
            <a:solidFill>
              <a:schemeClr val="bg1"/>
            </a:solidFill>
          </a:ln>
          <a:effectLst>
            <a:outerShdw blurRad="63500" sx="102000" sy="102000" algn="ctr" rotWithShape="0">
              <a:prstClr val="black">
                <a:alpha val="40000"/>
              </a:prstClr>
            </a:outerShdw>
          </a:effectLst>
        </p:spPr>
      </p:pic>
      <p:cxnSp>
        <p:nvCxnSpPr>
          <p:cNvPr id="8" name="Connector: Curved 7">
            <a:extLst>
              <a:ext uri="{FF2B5EF4-FFF2-40B4-BE49-F238E27FC236}">
                <a16:creationId xmlns:a16="http://schemas.microsoft.com/office/drawing/2014/main" id="{4D9B304E-5D62-D426-17D2-EC8C10F70040}"/>
              </a:ext>
              <a:ext uri="{C183D7F6-B498-43B3-948B-1728B52AA6E4}">
                <adec:decorative xmlns:adec="http://schemas.microsoft.com/office/drawing/2017/decorative" val="1"/>
              </a:ext>
            </a:extLst>
          </p:cNvPr>
          <p:cNvCxnSpPr>
            <a:cxnSpLocks/>
            <a:stCxn id="9" idx="2"/>
            <a:endCxn id="6" idx="3"/>
          </p:cNvCxnSpPr>
          <p:nvPr/>
        </p:nvCxnSpPr>
        <p:spPr>
          <a:xfrm rot="16200000" flipH="1">
            <a:off x="6227802" y="4764467"/>
            <a:ext cx="1096371" cy="1803637"/>
          </a:xfrm>
          <a:prstGeom prst="curvedConnector2">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You can also download a digital copy of Engines of Engagement at no cost">
            <a:extLst>
              <a:ext uri="{FF2B5EF4-FFF2-40B4-BE49-F238E27FC236}">
                <a16:creationId xmlns:a16="http://schemas.microsoft.com/office/drawing/2014/main" id="{F1146BCF-E7AF-2FB4-ACEB-B465A5C97DF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4070531" y="3889733"/>
            <a:ext cx="3607276" cy="1228368"/>
          </a:xfrm>
          <a:prstGeom prst="rect">
            <a:avLst/>
          </a:prstGeom>
        </p:spPr>
      </p:pic>
      <p:sp>
        <p:nvSpPr>
          <p:cNvPr id="11" name="TextBox 10">
            <a:extLst>
              <a:ext uri="{FF2B5EF4-FFF2-40B4-BE49-F238E27FC236}">
                <a16:creationId xmlns:a16="http://schemas.microsoft.com/office/drawing/2014/main" id="{BC89C36F-EBCD-5DD2-74AF-3512D216740A}"/>
              </a:ext>
            </a:extLst>
          </p:cNvPr>
          <p:cNvSpPr txBox="1"/>
          <p:nvPr/>
        </p:nvSpPr>
        <p:spPr>
          <a:xfrm>
            <a:off x="635000" y="1464608"/>
            <a:ext cx="5778500" cy="2123658"/>
          </a:xfrm>
          <a:prstGeom prst="rect">
            <a:avLst/>
          </a:prstGeom>
          <a:noFill/>
        </p:spPr>
        <p:txBody>
          <a:bodyPr wrap="square" rtlCol="0">
            <a:spAutoFit/>
          </a:bodyPr>
          <a:lstStyle/>
          <a:p>
            <a:pPr algn="l"/>
            <a:r>
              <a:rPr lang="en-US" sz="4400" dirty="0">
                <a:latin typeface="Calibri" panose="020F0502020204030204" pitchFamily="34" charset="0"/>
                <a:cs typeface="Calibri" panose="020F0502020204030204" pitchFamily="34" charset="0"/>
              </a:rPr>
              <a:t>Engines of Engagement: A Curious Book About Generative AI (2023)</a:t>
            </a:r>
          </a:p>
        </p:txBody>
      </p:sp>
    </p:spTree>
    <p:extLst>
      <p:ext uri="{BB962C8B-B14F-4D97-AF65-F5344CB8AC3E}">
        <p14:creationId xmlns:p14="http://schemas.microsoft.com/office/powerpoint/2010/main" val="86148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763465"/>
            <a:ext cx="10449813" cy="1934127"/>
          </a:xfrm>
        </p:spPr>
        <p:txBody>
          <a:bodyPr/>
          <a:lstStyle/>
          <a:p>
            <a:r>
              <a:rPr lang="en-US" sz="5400" dirty="0"/>
              <a:t>Navigating the </a:t>
            </a:r>
            <a:br>
              <a:rPr lang="en-US" sz="5400" dirty="0"/>
            </a:br>
            <a:r>
              <a:rPr lang="en-US" sz="5400" u="sng" dirty="0">
                <a:effectLst>
                  <a:outerShdw blurRad="38100" dist="38100" dir="2700000" algn="tl">
                    <a:srgbClr val="000000">
                      <a:alpha val="43137"/>
                    </a:srgbClr>
                  </a:outerShdw>
                </a:effectLst>
              </a:rPr>
              <a:t>Generative AI</a:t>
            </a:r>
            <a:r>
              <a:rPr lang="en-US" sz="5400" dirty="0">
                <a:effectLst>
                  <a:outerShdw blurRad="38100" dist="38100" dir="2700000" algn="tl">
                    <a:srgbClr val="000000">
                      <a:alpha val="43137"/>
                    </a:srgbClr>
                  </a:outerShdw>
                </a:effectLst>
              </a:rPr>
              <a:t> </a:t>
            </a:r>
            <a:r>
              <a:rPr lang="en-US" sz="5400" dirty="0"/>
              <a:t>Revolution</a:t>
            </a:r>
            <a:endParaRPr lang="en-US" sz="4400" dirty="0">
              <a:solidFill>
                <a:srgbClr val="00B050"/>
              </a:solidFill>
            </a:endParaRPr>
          </a:p>
        </p:txBody>
      </p:sp>
      <p:graphicFrame>
        <p:nvGraphicFramePr>
          <p:cNvPr id="3" name="Table 4">
            <a:extLst>
              <a:ext uri="{FF2B5EF4-FFF2-40B4-BE49-F238E27FC236}">
                <a16:creationId xmlns:a16="http://schemas.microsoft.com/office/drawing/2014/main" id="{0A273CDA-5590-42FC-3F64-1A620891387D}"/>
              </a:ext>
            </a:extLst>
          </p:cNvPr>
          <p:cNvGraphicFramePr>
            <a:graphicFrameLocks noGrp="1"/>
          </p:cNvGraphicFramePr>
          <p:nvPr>
            <p:extLst>
              <p:ext uri="{D42A27DB-BD31-4B8C-83A1-F6EECF244321}">
                <p14:modId xmlns:p14="http://schemas.microsoft.com/office/powerpoint/2010/main" val="4027317283"/>
              </p:ext>
            </p:extLst>
          </p:nvPr>
        </p:nvGraphicFramePr>
        <p:xfrm>
          <a:off x="1295400" y="3955472"/>
          <a:ext cx="9601200" cy="1363022"/>
        </p:xfrm>
        <a:graphic>
          <a:graphicData uri="http://schemas.openxmlformats.org/drawingml/2006/table">
            <a:tbl>
              <a:tblPr firstRow="1" bandRow="1">
                <a:tableStyleId>{F5AB1C69-6EDB-4FF4-983F-18BD219EF322}</a:tableStyleId>
              </a:tblPr>
              <a:tblGrid>
                <a:gridCol w="3200400">
                  <a:extLst>
                    <a:ext uri="{9D8B030D-6E8A-4147-A177-3AD203B41FA5}">
                      <a16:colId xmlns:a16="http://schemas.microsoft.com/office/drawing/2014/main" val="1089186803"/>
                    </a:ext>
                  </a:extLst>
                </a:gridCol>
                <a:gridCol w="3200400">
                  <a:extLst>
                    <a:ext uri="{9D8B030D-6E8A-4147-A177-3AD203B41FA5}">
                      <a16:colId xmlns:a16="http://schemas.microsoft.com/office/drawing/2014/main" val="2395210851"/>
                    </a:ext>
                  </a:extLst>
                </a:gridCol>
                <a:gridCol w="3200400">
                  <a:extLst>
                    <a:ext uri="{9D8B030D-6E8A-4147-A177-3AD203B41FA5}">
                      <a16:colId xmlns:a16="http://schemas.microsoft.com/office/drawing/2014/main" val="2426560145"/>
                    </a:ext>
                  </a:extLst>
                </a:gridCol>
              </a:tblGrid>
              <a:tr h="1363022">
                <a:tc>
                  <a:txBody>
                    <a:bodyPr/>
                    <a:lstStyle/>
                    <a:p>
                      <a:pPr algn="ctr">
                        <a:lnSpc>
                          <a:spcPct val="108000"/>
                        </a:lnSpc>
                      </a:pPr>
                      <a:r>
                        <a:rPr lang="en-US" sz="2000" dirty="0">
                          <a:solidFill>
                            <a:schemeClr val="tx1"/>
                          </a:solidFill>
                          <a:latin typeface="Calibri" panose="020F0502020204030204" pitchFamily="34" charset="0"/>
                          <a:cs typeface="Calibri" panose="020F0502020204030204" pitchFamily="34" charset="0"/>
                        </a:rPr>
                        <a:t>Sae Schatz, PhD</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Executive Director</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Partnership for Peace Consortium</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sae.schatz@marshallcenter.org</a:t>
                      </a:r>
                      <a:endParaRPr lang="en-US" sz="2000" b="0" dirty="0">
                        <a:solidFill>
                          <a:schemeClr val="tx1"/>
                        </a:solidFill>
                        <a:latin typeface="Calibri" panose="020F0502020204030204" pitchFamily="34" charset="0"/>
                        <a:cs typeface="Calibri" panose="020F0502020204030204" pitchFamily="34" charset="0"/>
                      </a:endParaRPr>
                    </a:p>
                  </a:txBody>
                  <a:tcPr/>
                </a:tc>
                <a:tc>
                  <a:txBody>
                    <a:bodyPr/>
                    <a:lstStyle/>
                    <a:p>
                      <a:pPr algn="ctr">
                        <a:lnSpc>
                          <a:spcPct val="108000"/>
                        </a:lnSpc>
                      </a:pPr>
                      <a:r>
                        <a:rPr lang="en-US" sz="2000" b="1" dirty="0">
                          <a:solidFill>
                            <a:schemeClr val="tx1"/>
                          </a:solidFill>
                          <a:latin typeface="Calibri" panose="020F0502020204030204" pitchFamily="34" charset="0"/>
                          <a:cs typeface="Calibri" panose="020F0502020204030204" pitchFamily="34" charset="0"/>
                        </a:rPr>
                        <a:t>Julian </a:t>
                      </a:r>
                      <a:r>
                        <a:rPr lang="en-US" sz="2000" b="1" dirty="0" err="1">
                          <a:solidFill>
                            <a:schemeClr val="tx1"/>
                          </a:solidFill>
                          <a:latin typeface="Calibri" panose="020F0502020204030204" pitchFamily="34" charset="0"/>
                          <a:cs typeface="Calibri" panose="020F0502020204030204" pitchFamily="34" charset="0"/>
                        </a:rPr>
                        <a:t>Stodd</a:t>
                      </a:r>
                      <a:endParaRPr lang="en-US" sz="2000" b="1" dirty="0">
                        <a:solidFill>
                          <a:schemeClr val="tx1"/>
                        </a:solidFill>
                        <a:latin typeface="Calibri" panose="020F0502020204030204" pitchFamily="34" charset="0"/>
                        <a:cs typeface="Calibri" panose="020F0502020204030204" pitchFamily="34" charset="0"/>
                      </a:endParaRP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Captain and Founder</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Sea Salt Learning</a:t>
                      </a: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julian@seasaltlearning.com</a:t>
                      </a:r>
                      <a:endParaRPr lang="en-US" sz="2000" b="0" dirty="0">
                        <a:solidFill>
                          <a:schemeClr val="tx1"/>
                        </a:solidFill>
                        <a:latin typeface="Calibri" panose="020F0502020204030204" pitchFamily="34" charset="0"/>
                        <a:cs typeface="Calibri" panose="020F0502020204030204" pitchFamily="34" charset="0"/>
                      </a:endParaRPr>
                    </a:p>
                  </a:txBody>
                  <a:tcPr/>
                </a:tc>
                <a:tc>
                  <a:txBody>
                    <a:bodyPr/>
                    <a:lstStyle/>
                    <a:p>
                      <a:pPr algn="ctr">
                        <a:lnSpc>
                          <a:spcPct val="108000"/>
                        </a:lnSpc>
                      </a:pPr>
                      <a:r>
                        <a:rPr lang="en-US" sz="2000" dirty="0">
                          <a:solidFill>
                            <a:schemeClr val="tx1"/>
                          </a:solidFill>
                          <a:latin typeface="Calibri" panose="020F0502020204030204" pitchFamily="34" charset="0"/>
                          <a:cs typeface="Calibri" panose="020F0502020204030204" pitchFamily="34" charset="0"/>
                        </a:rPr>
                        <a:t>Geoff Stead</a:t>
                      </a:r>
                      <a:br>
                        <a:rPr lang="en-US" sz="20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Chief Product Officer</a:t>
                      </a:r>
                    </a:p>
                    <a:p>
                      <a:pPr algn="ctr">
                        <a:lnSpc>
                          <a:spcPct val="108000"/>
                        </a:lnSpc>
                      </a:pPr>
                      <a:r>
                        <a:rPr lang="en-US" sz="1600" b="0" dirty="0" err="1">
                          <a:solidFill>
                            <a:schemeClr val="tx1"/>
                          </a:solidFill>
                          <a:latin typeface="Calibri" panose="020F0502020204030204" pitchFamily="34" charset="0"/>
                          <a:cs typeface="Calibri" panose="020F0502020204030204" pitchFamily="34" charset="0"/>
                        </a:rPr>
                        <a:t>MyTutor</a:t>
                      </a:r>
                      <a:endParaRPr lang="en-US" sz="1600" b="0" dirty="0">
                        <a:solidFill>
                          <a:schemeClr val="tx1"/>
                        </a:solidFill>
                        <a:latin typeface="Calibri" panose="020F0502020204030204" pitchFamily="34" charset="0"/>
                        <a:cs typeface="Calibri" panose="020F0502020204030204" pitchFamily="34" charset="0"/>
                      </a:endParaRPr>
                    </a:p>
                    <a:p>
                      <a:pPr algn="ctr">
                        <a:lnSpc>
                          <a:spcPct val="108000"/>
                        </a:lnSpc>
                      </a:pPr>
                      <a:r>
                        <a:rPr lang="en-US" sz="1600" b="0" dirty="0">
                          <a:solidFill>
                            <a:schemeClr val="tx1"/>
                          </a:solidFill>
                          <a:latin typeface="Calibri" panose="020F0502020204030204" pitchFamily="34" charset="0"/>
                          <a:cs typeface="Calibri" panose="020F0502020204030204" pitchFamily="34" charset="0"/>
                        </a:rPr>
                        <a:t>geoff@worklearnmobile.com</a:t>
                      </a:r>
                    </a:p>
                  </a:txBody>
                  <a:tcPr/>
                </a:tc>
                <a:extLst>
                  <a:ext uri="{0D108BD9-81ED-4DB2-BD59-A6C34878D82A}">
                    <a16:rowId xmlns:a16="http://schemas.microsoft.com/office/drawing/2014/main" val="788069598"/>
                  </a:ext>
                </a:extLst>
              </a:tr>
            </a:tbl>
          </a:graphicData>
        </a:graphic>
      </p:graphicFrame>
      <p:pic>
        <p:nvPicPr>
          <p:cNvPr id="4" name="end">
            <a:extLst>
              <a:ext uri="{FF2B5EF4-FFF2-40B4-BE49-F238E27FC236}">
                <a16:creationId xmlns:a16="http://schemas.microsoft.com/office/drawing/2014/main" id="{2766C63D-92EF-3F7C-E707-BBD523B51AE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232" t="8108" r="12676" b="43664"/>
          <a:stretch/>
        </p:blipFill>
        <p:spPr bwMode="auto">
          <a:xfrm>
            <a:off x="9847580" y="4935184"/>
            <a:ext cx="2098039" cy="123785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80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370CC3-56F6-4131-9CFE-46111179684A}"/>
              </a:ext>
            </a:extLst>
          </p:cNvPr>
          <p:cNvSpPr txBox="1"/>
          <p:nvPr/>
        </p:nvSpPr>
        <p:spPr>
          <a:xfrm>
            <a:off x="1366344" y="1946603"/>
            <a:ext cx="3907929" cy="3831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Highest Academic Degree</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Rank</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Years of Experience</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Completed Prerequisite?</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Score in this Course?</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p>
        </p:txBody>
      </p:sp>
      <p:cxnSp>
        <p:nvCxnSpPr>
          <p:cNvPr id="11" name="Straight Connector 10">
            <a:extLst>
              <a:ext uri="{FF2B5EF4-FFF2-40B4-BE49-F238E27FC236}">
                <a16:creationId xmlns:a16="http://schemas.microsoft.com/office/drawing/2014/main" id="{21E03CAD-45B3-4557-AC8A-104615B3D523}"/>
              </a:ext>
            </a:extLst>
          </p:cNvPr>
          <p:cNvCxnSpPr/>
          <p:nvPr/>
        </p:nvCxnSpPr>
        <p:spPr bwMode="auto">
          <a:xfrm>
            <a:off x="1082566" y="5851196"/>
            <a:ext cx="9963806" cy="0"/>
          </a:xfrm>
          <a:prstGeom prst="line">
            <a:avLst/>
          </a:prstGeom>
          <a:solidFill>
            <a:schemeClr val="accent1"/>
          </a:solidFill>
          <a:ln w="9525" cap="flat" cmpd="sng" algn="ctr">
            <a:solidFill>
              <a:srgbClr val="FFFFFF"/>
            </a:solidFill>
            <a:prstDash val="solid"/>
            <a:miter lim="800000"/>
            <a:headEnd type="none" w="med" len="med"/>
            <a:tailEnd type="none" w="med" len="med"/>
          </a:ln>
          <a:effectLst/>
        </p:spPr>
      </p:cxnSp>
      <p:grpSp>
        <p:nvGrpSpPr>
          <p:cNvPr id="23" name="Group 22">
            <a:extLst>
              <a:ext uri="{FF2B5EF4-FFF2-40B4-BE49-F238E27FC236}">
                <a16:creationId xmlns:a16="http://schemas.microsoft.com/office/drawing/2014/main" id="{A4A2A824-B3E1-4D85-8514-B752901186D8}"/>
              </a:ext>
            </a:extLst>
          </p:cNvPr>
          <p:cNvGrpSpPr/>
          <p:nvPr/>
        </p:nvGrpSpPr>
        <p:grpSpPr>
          <a:xfrm>
            <a:off x="1082566" y="1804713"/>
            <a:ext cx="9963806" cy="3384333"/>
            <a:chOff x="1082566" y="1334813"/>
            <a:chExt cx="9963806" cy="3384333"/>
          </a:xfrm>
        </p:grpSpPr>
        <p:cxnSp>
          <p:nvCxnSpPr>
            <p:cNvPr id="6" name="Straight Connector 5">
              <a:extLst>
                <a:ext uri="{FF2B5EF4-FFF2-40B4-BE49-F238E27FC236}">
                  <a16:creationId xmlns:a16="http://schemas.microsoft.com/office/drawing/2014/main" id="{90CB6713-E10D-4819-BBD7-AA336FF057D8}"/>
                </a:ext>
              </a:extLst>
            </p:cNvPr>
            <p:cNvCxnSpPr/>
            <p:nvPr/>
          </p:nvCxnSpPr>
          <p:spPr bwMode="auto">
            <a:xfrm>
              <a:off x="1082566" y="2070538"/>
              <a:ext cx="9963806" cy="0"/>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8876A6AD-9A6E-4050-B79C-654986B003A3}"/>
                </a:ext>
              </a:extLst>
            </p:cNvPr>
            <p:cNvCxnSpPr/>
            <p:nvPr/>
          </p:nvCxnSpPr>
          <p:spPr bwMode="auto">
            <a:xfrm>
              <a:off x="1082566" y="2732690"/>
              <a:ext cx="9963806" cy="0"/>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8" name="Straight Connector 7">
              <a:extLst>
                <a:ext uri="{FF2B5EF4-FFF2-40B4-BE49-F238E27FC236}">
                  <a16:creationId xmlns:a16="http://schemas.microsoft.com/office/drawing/2014/main" id="{A74FD8D0-E83C-4AAE-AF60-AFC809956477}"/>
                </a:ext>
              </a:extLst>
            </p:cNvPr>
            <p:cNvCxnSpPr/>
            <p:nvPr/>
          </p:nvCxnSpPr>
          <p:spPr bwMode="auto">
            <a:xfrm>
              <a:off x="1082566" y="3394842"/>
              <a:ext cx="9963806" cy="0"/>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9FF0E0BC-D8CF-4BDF-B83F-BD5BB6E86045}"/>
                </a:ext>
              </a:extLst>
            </p:cNvPr>
            <p:cNvCxnSpPr/>
            <p:nvPr/>
          </p:nvCxnSpPr>
          <p:spPr bwMode="auto">
            <a:xfrm>
              <a:off x="1082566" y="4056994"/>
              <a:ext cx="9963806" cy="0"/>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1BA8610C-7DFC-4B12-AFFE-7918CC3D9013}"/>
                </a:ext>
              </a:extLst>
            </p:cNvPr>
            <p:cNvCxnSpPr/>
            <p:nvPr/>
          </p:nvCxnSpPr>
          <p:spPr bwMode="auto">
            <a:xfrm>
              <a:off x="1082566" y="4719146"/>
              <a:ext cx="9963806" cy="0"/>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14" name="Straight Connector 13">
              <a:extLst>
                <a:ext uri="{FF2B5EF4-FFF2-40B4-BE49-F238E27FC236}">
                  <a16:creationId xmlns:a16="http://schemas.microsoft.com/office/drawing/2014/main" id="{4055DB39-7263-4361-8938-D5E3B450DFDC}"/>
                </a:ext>
              </a:extLst>
            </p:cNvPr>
            <p:cNvCxnSpPr/>
            <p:nvPr/>
          </p:nvCxnSpPr>
          <p:spPr bwMode="auto">
            <a:xfrm>
              <a:off x="1082566" y="1334813"/>
              <a:ext cx="9963806" cy="0"/>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grpSp>
      <p:grpSp>
        <p:nvGrpSpPr>
          <p:cNvPr id="22" name="Group 21">
            <a:extLst>
              <a:ext uri="{FF2B5EF4-FFF2-40B4-BE49-F238E27FC236}">
                <a16:creationId xmlns:a16="http://schemas.microsoft.com/office/drawing/2014/main" id="{D3C683F9-A0BE-4613-95D5-3A860C112770}"/>
              </a:ext>
            </a:extLst>
          </p:cNvPr>
          <p:cNvGrpSpPr/>
          <p:nvPr/>
        </p:nvGrpSpPr>
        <p:grpSpPr>
          <a:xfrm>
            <a:off x="5906814" y="1068990"/>
            <a:ext cx="4855778" cy="4950810"/>
            <a:chOff x="5906814" y="599090"/>
            <a:chExt cx="4855778" cy="5665076"/>
          </a:xfrm>
        </p:grpSpPr>
        <p:cxnSp>
          <p:nvCxnSpPr>
            <p:cNvPr id="15" name="Straight Connector 14">
              <a:extLst>
                <a:ext uri="{FF2B5EF4-FFF2-40B4-BE49-F238E27FC236}">
                  <a16:creationId xmlns:a16="http://schemas.microsoft.com/office/drawing/2014/main" id="{2FC28D82-1096-423E-9743-49CCD485969B}"/>
                </a:ext>
              </a:extLst>
            </p:cNvPr>
            <p:cNvCxnSpPr>
              <a:cxnSpLocks/>
            </p:cNvCxnSpPr>
            <p:nvPr/>
          </p:nvCxnSpPr>
          <p:spPr bwMode="auto">
            <a:xfrm>
              <a:off x="5906814" y="599090"/>
              <a:ext cx="0" cy="5665076"/>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id="{BDC561DD-F45E-4E3A-9A47-FB4F6FF8081A}"/>
                </a:ext>
              </a:extLst>
            </p:cNvPr>
            <p:cNvCxnSpPr>
              <a:cxnSpLocks/>
            </p:cNvCxnSpPr>
            <p:nvPr/>
          </p:nvCxnSpPr>
          <p:spPr bwMode="auto">
            <a:xfrm>
              <a:off x="7120759" y="599090"/>
              <a:ext cx="0" cy="5665076"/>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19" name="Straight Connector 18">
              <a:extLst>
                <a:ext uri="{FF2B5EF4-FFF2-40B4-BE49-F238E27FC236}">
                  <a16:creationId xmlns:a16="http://schemas.microsoft.com/office/drawing/2014/main" id="{3D937AF1-1CA7-4E93-8084-61B45A3F3DE1}"/>
                </a:ext>
              </a:extLst>
            </p:cNvPr>
            <p:cNvCxnSpPr>
              <a:cxnSpLocks/>
            </p:cNvCxnSpPr>
            <p:nvPr/>
          </p:nvCxnSpPr>
          <p:spPr bwMode="auto">
            <a:xfrm>
              <a:off x="8334704" y="599090"/>
              <a:ext cx="0" cy="5665076"/>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20" name="Straight Connector 19">
              <a:extLst>
                <a:ext uri="{FF2B5EF4-FFF2-40B4-BE49-F238E27FC236}">
                  <a16:creationId xmlns:a16="http://schemas.microsoft.com/office/drawing/2014/main" id="{8C994B67-CE36-48C2-9785-F7EE4F2B3B0C}"/>
                </a:ext>
              </a:extLst>
            </p:cNvPr>
            <p:cNvCxnSpPr>
              <a:cxnSpLocks/>
            </p:cNvCxnSpPr>
            <p:nvPr/>
          </p:nvCxnSpPr>
          <p:spPr bwMode="auto">
            <a:xfrm>
              <a:off x="9548649" y="599090"/>
              <a:ext cx="0" cy="5665076"/>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cxnSp>
          <p:nvCxnSpPr>
            <p:cNvPr id="21" name="Straight Connector 20">
              <a:extLst>
                <a:ext uri="{FF2B5EF4-FFF2-40B4-BE49-F238E27FC236}">
                  <a16:creationId xmlns:a16="http://schemas.microsoft.com/office/drawing/2014/main" id="{5CC136C2-A61E-48FA-B831-E7E3F2740F65}"/>
                </a:ext>
              </a:extLst>
            </p:cNvPr>
            <p:cNvCxnSpPr>
              <a:cxnSpLocks/>
            </p:cNvCxnSpPr>
            <p:nvPr/>
          </p:nvCxnSpPr>
          <p:spPr bwMode="auto">
            <a:xfrm>
              <a:off x="10762592" y="599090"/>
              <a:ext cx="0" cy="5665076"/>
            </a:xfrm>
            <a:prstGeom prst="line">
              <a:avLst/>
            </a:prstGeom>
            <a:solidFill>
              <a:schemeClr val="accent1"/>
            </a:solidFill>
            <a:ln w="9525" cap="flat" cmpd="sng" algn="ctr">
              <a:solidFill>
                <a:srgbClr val="696969"/>
              </a:solidFill>
              <a:prstDash val="solid"/>
              <a:miter lim="800000"/>
              <a:headEnd type="none" w="med" len="med"/>
              <a:tailEnd type="none" w="med" len="med"/>
            </a:ln>
            <a:effectLst/>
          </p:spPr>
        </p:cxnSp>
      </p:grpSp>
      <p:grpSp>
        <p:nvGrpSpPr>
          <p:cNvPr id="28" name="Group 27">
            <a:extLst>
              <a:ext uri="{FF2B5EF4-FFF2-40B4-BE49-F238E27FC236}">
                <a16:creationId xmlns:a16="http://schemas.microsoft.com/office/drawing/2014/main" id="{8D11D564-76E8-4C8E-9EAA-C9D7C8970F22}"/>
              </a:ext>
            </a:extLst>
          </p:cNvPr>
          <p:cNvGrpSpPr/>
          <p:nvPr/>
        </p:nvGrpSpPr>
        <p:grpSpPr>
          <a:xfrm>
            <a:off x="5906814" y="1113686"/>
            <a:ext cx="4882054" cy="646331"/>
            <a:chOff x="5906814" y="643786"/>
            <a:chExt cx="4882054" cy="646331"/>
          </a:xfrm>
        </p:grpSpPr>
        <p:sp>
          <p:nvSpPr>
            <p:cNvPr id="24" name="TextBox 23">
              <a:extLst>
                <a:ext uri="{FF2B5EF4-FFF2-40B4-BE49-F238E27FC236}">
                  <a16:creationId xmlns:a16="http://schemas.microsoft.com/office/drawing/2014/main" id="{E882AEB3-0FA7-4D91-AF44-BEDFDF5392B4}"/>
                </a:ext>
              </a:extLst>
            </p:cNvPr>
            <p:cNvSpPr txBox="1"/>
            <p:nvPr/>
          </p:nvSpPr>
          <p:spPr>
            <a:xfrm>
              <a:off x="5906814" y="643786"/>
              <a:ext cx="12139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1</a:t>
              </a:r>
            </a:p>
          </p:txBody>
        </p:sp>
        <p:sp>
          <p:nvSpPr>
            <p:cNvPr id="25" name="TextBox 24">
              <a:extLst>
                <a:ext uri="{FF2B5EF4-FFF2-40B4-BE49-F238E27FC236}">
                  <a16:creationId xmlns:a16="http://schemas.microsoft.com/office/drawing/2014/main" id="{E3DF50E8-8381-4099-8A66-A4CE907968CE}"/>
                </a:ext>
              </a:extLst>
            </p:cNvPr>
            <p:cNvSpPr txBox="1"/>
            <p:nvPr/>
          </p:nvSpPr>
          <p:spPr>
            <a:xfrm>
              <a:off x="7129518" y="643786"/>
              <a:ext cx="12139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2</a:t>
              </a:r>
            </a:p>
          </p:txBody>
        </p:sp>
        <p:sp>
          <p:nvSpPr>
            <p:cNvPr id="26" name="TextBox 25">
              <a:extLst>
                <a:ext uri="{FF2B5EF4-FFF2-40B4-BE49-F238E27FC236}">
                  <a16:creationId xmlns:a16="http://schemas.microsoft.com/office/drawing/2014/main" id="{A3EF76A8-E99D-46D4-A751-E02D9CCDB18E}"/>
                </a:ext>
              </a:extLst>
            </p:cNvPr>
            <p:cNvSpPr txBox="1"/>
            <p:nvPr/>
          </p:nvSpPr>
          <p:spPr>
            <a:xfrm>
              <a:off x="8352222" y="643786"/>
              <a:ext cx="12139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3</a:t>
              </a:r>
            </a:p>
          </p:txBody>
        </p:sp>
        <p:sp>
          <p:nvSpPr>
            <p:cNvPr id="27" name="TextBox 26">
              <a:extLst>
                <a:ext uri="{FF2B5EF4-FFF2-40B4-BE49-F238E27FC236}">
                  <a16:creationId xmlns:a16="http://schemas.microsoft.com/office/drawing/2014/main" id="{6ABD5531-B836-4DF8-8428-61FC027FD6CA}"/>
                </a:ext>
              </a:extLst>
            </p:cNvPr>
            <p:cNvSpPr txBox="1"/>
            <p:nvPr/>
          </p:nvSpPr>
          <p:spPr>
            <a:xfrm>
              <a:off x="9574925" y="643786"/>
              <a:ext cx="12139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N</a:t>
              </a:r>
            </a:p>
          </p:txBody>
        </p:sp>
      </p:grpSp>
      <p:sp>
        <p:nvSpPr>
          <p:cNvPr id="38" name="TextBox 37">
            <a:extLst>
              <a:ext uri="{FF2B5EF4-FFF2-40B4-BE49-F238E27FC236}">
                <a16:creationId xmlns:a16="http://schemas.microsoft.com/office/drawing/2014/main" id="{E8FBDE0D-EBF9-46F7-A8BF-EEA77214FE48}"/>
              </a:ext>
            </a:extLst>
          </p:cNvPr>
          <p:cNvSpPr txBox="1"/>
          <p:nvPr/>
        </p:nvSpPr>
        <p:spPr>
          <a:xfrm>
            <a:off x="5906814" y="1992488"/>
            <a:ext cx="1225835" cy="3831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BS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OF1</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3</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Yes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91</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p:txBody>
      </p:sp>
      <p:sp>
        <p:nvSpPr>
          <p:cNvPr id="39" name="TextBox 38">
            <a:extLst>
              <a:ext uri="{FF2B5EF4-FFF2-40B4-BE49-F238E27FC236}">
                <a16:creationId xmlns:a16="http://schemas.microsoft.com/office/drawing/2014/main" id="{BBD8F95C-747F-486B-9409-CF6F066B2E81}"/>
              </a:ext>
            </a:extLst>
          </p:cNvPr>
          <p:cNvSpPr txBox="1"/>
          <p:nvPr/>
        </p:nvSpPr>
        <p:spPr>
          <a:xfrm>
            <a:off x="7126014" y="1992488"/>
            <a:ext cx="1225835" cy="3831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MS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OF3</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10</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No</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58</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p:txBody>
      </p:sp>
      <p:sp>
        <p:nvSpPr>
          <p:cNvPr id="40" name="TextBox 39">
            <a:extLst>
              <a:ext uri="{FF2B5EF4-FFF2-40B4-BE49-F238E27FC236}">
                <a16:creationId xmlns:a16="http://schemas.microsoft.com/office/drawing/2014/main" id="{F9672F8A-8BF2-4749-A891-C3679AB1FD27}"/>
              </a:ext>
            </a:extLst>
          </p:cNvPr>
          <p:cNvSpPr txBox="1"/>
          <p:nvPr/>
        </p:nvSpPr>
        <p:spPr>
          <a:xfrm>
            <a:off x="8345214" y="1992488"/>
            <a:ext cx="1225835" cy="3831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HS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E3</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6</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No</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83</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p:txBody>
      </p:sp>
      <p:sp>
        <p:nvSpPr>
          <p:cNvPr id="42" name="TextBox 41">
            <a:extLst>
              <a:ext uri="{FF2B5EF4-FFF2-40B4-BE49-F238E27FC236}">
                <a16:creationId xmlns:a16="http://schemas.microsoft.com/office/drawing/2014/main" id="{664996A8-195D-408D-9B5C-00D5C7D5B677}"/>
              </a:ext>
            </a:extLst>
          </p:cNvPr>
          <p:cNvSpPr txBox="1"/>
          <p:nvPr/>
        </p:nvSpPr>
        <p:spPr>
          <a:xfrm>
            <a:off x="9553904" y="1992488"/>
            <a:ext cx="1225835" cy="3831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CC3300"/>
                </a:solidFill>
                <a:effectLst/>
                <a:uLnTx/>
                <a:uFillTx/>
                <a:latin typeface="Segoe Print" panose="02000600000000000000" pitchFamily="2" charset="0"/>
                <a:ea typeface="+mn-ea"/>
                <a:cs typeface="+mn-cs"/>
              </a:rPr>
              <a:t>…</a:t>
            </a:r>
          </a:p>
        </p:txBody>
      </p:sp>
      <p:sp>
        <p:nvSpPr>
          <p:cNvPr id="3" name="Title 4">
            <a:extLst>
              <a:ext uri="{FF2B5EF4-FFF2-40B4-BE49-F238E27FC236}">
                <a16:creationId xmlns:a16="http://schemas.microsoft.com/office/drawing/2014/main" id="{7599030E-4652-0336-15B4-E623F4189B8A}"/>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AI?</a:t>
            </a:r>
            <a:endParaRPr lang="en-US" dirty="0"/>
          </a:p>
        </p:txBody>
      </p:sp>
    </p:spTree>
    <p:extLst>
      <p:ext uri="{BB962C8B-B14F-4D97-AF65-F5344CB8AC3E}">
        <p14:creationId xmlns:p14="http://schemas.microsoft.com/office/powerpoint/2010/main" val="3488387185"/>
      </p:ext>
    </p:extLst>
  </p:cSld>
  <p:clrMapOvr>
    <a:overrideClrMapping bg1="lt1" tx1="dk1" bg2="lt2" tx2="dk2" accent1="accent1" accent2="accent2" accent3="accent3" accent4="accent4" accent5="accent5" accent6="accent6" hlink="hlink" folHlink="folHlink"/>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
                                        <p:tgtEl>
                                          <p:spTgt spid="4">
                                            <p:txEl>
                                              <p:pRg st="0" end="0"/>
                                            </p:txEl>
                                          </p:spTgt>
                                        </p:tgtEl>
                                      </p:cBhvr>
                                    </p:animEffect>
                                  </p:childTnLst>
                                </p:cTn>
                              </p:par>
                            </p:childTnLst>
                          </p:cTn>
                        </p:par>
                        <p:par>
                          <p:cTn id="8" fill="hold">
                            <p:stCondLst>
                              <p:cond delay="15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150"/>
                                        <p:tgtEl>
                                          <p:spTgt spid="4">
                                            <p:txEl>
                                              <p:pRg st="1" end="1"/>
                                            </p:txEl>
                                          </p:spTgt>
                                        </p:tgtEl>
                                      </p:cBhvr>
                                    </p:animEffect>
                                  </p:childTnLst>
                                </p:cTn>
                              </p:par>
                            </p:childTnLst>
                          </p:cTn>
                        </p:par>
                        <p:par>
                          <p:cTn id="12" fill="hold">
                            <p:stCondLst>
                              <p:cond delay="30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50"/>
                                        <p:tgtEl>
                                          <p:spTgt spid="4">
                                            <p:txEl>
                                              <p:pRg st="2" end="2"/>
                                            </p:txEl>
                                          </p:spTgt>
                                        </p:tgtEl>
                                      </p:cBhvr>
                                    </p:animEffect>
                                  </p:childTnLst>
                                </p:cTn>
                              </p:par>
                            </p:childTnLst>
                          </p:cTn>
                        </p:par>
                        <p:par>
                          <p:cTn id="16" fill="hold">
                            <p:stCondLst>
                              <p:cond delay="450"/>
                            </p:stCondLst>
                            <p:childTnLst>
                              <p:par>
                                <p:cTn id="17" presetID="22" presetClass="entr" presetSubtype="8"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150"/>
                                        <p:tgtEl>
                                          <p:spTgt spid="4">
                                            <p:txEl>
                                              <p:pRg st="3" end="3"/>
                                            </p:txEl>
                                          </p:spTgt>
                                        </p:tgtEl>
                                      </p:cBhvr>
                                    </p:animEffect>
                                  </p:childTnLst>
                                </p:cTn>
                              </p:par>
                            </p:childTnLst>
                          </p:cTn>
                        </p:par>
                        <p:par>
                          <p:cTn id="20" fill="hold">
                            <p:stCondLst>
                              <p:cond delay="600"/>
                            </p:stCondLst>
                            <p:childTnLst>
                              <p:par>
                                <p:cTn id="21" presetID="22" presetClass="entr" presetSubtype="8"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150"/>
                                        <p:tgtEl>
                                          <p:spTgt spid="4">
                                            <p:txEl>
                                              <p:pRg st="4" end="4"/>
                                            </p:txEl>
                                          </p:spTgt>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15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100"/>
                                        <p:tgtEl>
                                          <p:spTgt spid="38">
                                            <p:txEl>
                                              <p:pRg st="0" end="0"/>
                                            </p:txEl>
                                          </p:spTgt>
                                        </p:tgtEl>
                                      </p:cBhvr>
                                    </p:animEffect>
                                  </p:childTnLst>
                                </p:cTn>
                              </p:par>
                            </p:childTnLst>
                          </p:cTn>
                        </p:par>
                        <p:par>
                          <p:cTn id="33" fill="hold">
                            <p:stCondLst>
                              <p:cond delay="100"/>
                            </p:stCondLst>
                            <p:childTnLst>
                              <p:par>
                                <p:cTn id="34" presetID="22" presetClass="entr" presetSubtype="8" fill="hold" grpId="0" nodeType="afterEffect">
                                  <p:stCondLst>
                                    <p:cond delay="0"/>
                                  </p:stCondLst>
                                  <p:childTnLst>
                                    <p:set>
                                      <p:cBhvr>
                                        <p:cTn id="35" dur="1" fill="hold">
                                          <p:stCondLst>
                                            <p:cond delay="0"/>
                                          </p:stCondLst>
                                        </p:cTn>
                                        <p:tgtEl>
                                          <p:spTgt spid="38">
                                            <p:txEl>
                                              <p:pRg st="1" end="1"/>
                                            </p:txEl>
                                          </p:spTgt>
                                        </p:tgtEl>
                                        <p:attrNameLst>
                                          <p:attrName>style.visibility</p:attrName>
                                        </p:attrNameLst>
                                      </p:cBhvr>
                                      <p:to>
                                        <p:strVal val="visible"/>
                                      </p:to>
                                    </p:set>
                                    <p:animEffect transition="in" filter="wipe(left)">
                                      <p:cBhvr>
                                        <p:cTn id="36" dur="100"/>
                                        <p:tgtEl>
                                          <p:spTgt spid="38">
                                            <p:txEl>
                                              <p:pRg st="1" end="1"/>
                                            </p:txEl>
                                          </p:spTgt>
                                        </p:tgtEl>
                                      </p:cBhvr>
                                    </p:animEffect>
                                  </p:childTnLst>
                                </p:cTn>
                              </p:par>
                            </p:childTnLst>
                          </p:cTn>
                        </p:par>
                        <p:par>
                          <p:cTn id="37" fill="hold">
                            <p:stCondLst>
                              <p:cond delay="200"/>
                            </p:stCondLst>
                            <p:childTnLst>
                              <p:par>
                                <p:cTn id="38" presetID="22" presetClass="entr" presetSubtype="8" fill="hold" grpId="0" nodeType="after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wipe(left)">
                                      <p:cBhvr>
                                        <p:cTn id="40" dur="100"/>
                                        <p:tgtEl>
                                          <p:spTgt spid="38">
                                            <p:txEl>
                                              <p:pRg st="2" end="2"/>
                                            </p:txEl>
                                          </p:spTgt>
                                        </p:tgtEl>
                                      </p:cBhvr>
                                    </p:animEffect>
                                  </p:childTnLst>
                                </p:cTn>
                              </p:par>
                            </p:childTnLst>
                          </p:cTn>
                        </p:par>
                        <p:par>
                          <p:cTn id="41" fill="hold">
                            <p:stCondLst>
                              <p:cond delay="300"/>
                            </p:stCondLst>
                            <p:childTnLst>
                              <p:par>
                                <p:cTn id="42" presetID="22" presetClass="entr" presetSubtype="8" fill="hold" grpId="0" nodeType="after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wipe(left)">
                                      <p:cBhvr>
                                        <p:cTn id="44" dur="100"/>
                                        <p:tgtEl>
                                          <p:spTgt spid="38">
                                            <p:txEl>
                                              <p:pRg st="3" end="3"/>
                                            </p:txEl>
                                          </p:spTgt>
                                        </p:tgtEl>
                                      </p:cBhvr>
                                    </p:animEffect>
                                  </p:childTnLst>
                                </p:cTn>
                              </p:par>
                            </p:childTnLst>
                          </p:cTn>
                        </p:par>
                        <p:par>
                          <p:cTn id="45" fill="hold">
                            <p:stCondLst>
                              <p:cond delay="400"/>
                            </p:stCondLst>
                            <p:childTnLst>
                              <p:par>
                                <p:cTn id="46" presetID="22" presetClass="entr" presetSubtype="8" fill="hold" grpId="0" nodeType="after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wipe(left)">
                                      <p:cBhvr>
                                        <p:cTn id="48" dur="100"/>
                                        <p:tgtEl>
                                          <p:spTgt spid="38">
                                            <p:txEl>
                                              <p:pRg st="4" end="4"/>
                                            </p:txEl>
                                          </p:spTgt>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8">
                                            <p:txEl>
                                              <p:pRg st="5" end="5"/>
                                            </p:txEl>
                                          </p:spTgt>
                                        </p:tgtEl>
                                        <p:attrNameLst>
                                          <p:attrName>style.visibility</p:attrName>
                                        </p:attrNameLst>
                                      </p:cBhvr>
                                      <p:to>
                                        <p:strVal val="visible"/>
                                      </p:to>
                                    </p:set>
                                    <p:animEffect transition="in" filter="wipe(left)">
                                      <p:cBhvr>
                                        <p:cTn id="52" dur="100"/>
                                        <p:tgtEl>
                                          <p:spTgt spid="38">
                                            <p:txEl>
                                              <p:pRg st="5" end="5"/>
                                            </p:txEl>
                                          </p:spTgt>
                                        </p:tgtEl>
                                      </p:cBhvr>
                                    </p:animEffect>
                                  </p:childTnLst>
                                </p:cTn>
                              </p:par>
                            </p:childTnLst>
                          </p:cTn>
                        </p:par>
                        <p:par>
                          <p:cTn id="53" fill="hold">
                            <p:stCondLst>
                              <p:cond delay="600"/>
                            </p:stCondLst>
                            <p:childTnLst>
                              <p:par>
                                <p:cTn id="54" presetID="22" presetClass="entr" presetSubtype="8" fill="hold" grpId="0" nodeType="afterEffect">
                                  <p:stCondLst>
                                    <p:cond delay="0"/>
                                  </p:stCondLst>
                                  <p:childTnLst>
                                    <p:set>
                                      <p:cBhvr>
                                        <p:cTn id="55" dur="1" fill="hold">
                                          <p:stCondLst>
                                            <p:cond delay="0"/>
                                          </p:stCondLst>
                                        </p:cTn>
                                        <p:tgtEl>
                                          <p:spTgt spid="39">
                                            <p:txEl>
                                              <p:pRg st="0" end="0"/>
                                            </p:txEl>
                                          </p:spTgt>
                                        </p:tgtEl>
                                        <p:attrNameLst>
                                          <p:attrName>style.visibility</p:attrName>
                                        </p:attrNameLst>
                                      </p:cBhvr>
                                      <p:to>
                                        <p:strVal val="visible"/>
                                      </p:to>
                                    </p:set>
                                    <p:animEffect transition="in" filter="wipe(left)">
                                      <p:cBhvr>
                                        <p:cTn id="56" dur="100"/>
                                        <p:tgtEl>
                                          <p:spTgt spid="39">
                                            <p:txEl>
                                              <p:pRg st="0" end="0"/>
                                            </p:txEl>
                                          </p:spTgt>
                                        </p:tgtEl>
                                      </p:cBhvr>
                                    </p:animEffect>
                                  </p:childTnLst>
                                </p:cTn>
                              </p:par>
                            </p:childTnLst>
                          </p:cTn>
                        </p:par>
                        <p:par>
                          <p:cTn id="57" fill="hold">
                            <p:stCondLst>
                              <p:cond delay="700"/>
                            </p:stCondLst>
                            <p:childTnLst>
                              <p:par>
                                <p:cTn id="58" presetID="22" presetClass="entr" presetSubtype="8" fill="hold" grpId="0" nodeType="afterEffect">
                                  <p:stCondLst>
                                    <p:cond delay="0"/>
                                  </p:stCondLst>
                                  <p:childTnLst>
                                    <p:set>
                                      <p:cBhvr>
                                        <p:cTn id="59" dur="1" fill="hold">
                                          <p:stCondLst>
                                            <p:cond delay="0"/>
                                          </p:stCondLst>
                                        </p:cTn>
                                        <p:tgtEl>
                                          <p:spTgt spid="39">
                                            <p:txEl>
                                              <p:pRg st="1" end="1"/>
                                            </p:txEl>
                                          </p:spTgt>
                                        </p:tgtEl>
                                        <p:attrNameLst>
                                          <p:attrName>style.visibility</p:attrName>
                                        </p:attrNameLst>
                                      </p:cBhvr>
                                      <p:to>
                                        <p:strVal val="visible"/>
                                      </p:to>
                                    </p:set>
                                    <p:animEffect transition="in" filter="wipe(left)">
                                      <p:cBhvr>
                                        <p:cTn id="60" dur="100"/>
                                        <p:tgtEl>
                                          <p:spTgt spid="39">
                                            <p:txEl>
                                              <p:pRg st="1" end="1"/>
                                            </p:txEl>
                                          </p:spTgt>
                                        </p:tgtEl>
                                      </p:cBhvr>
                                    </p:animEffect>
                                  </p:childTnLst>
                                </p:cTn>
                              </p:par>
                            </p:childTnLst>
                          </p:cTn>
                        </p:par>
                        <p:par>
                          <p:cTn id="61" fill="hold">
                            <p:stCondLst>
                              <p:cond delay="800"/>
                            </p:stCondLst>
                            <p:childTnLst>
                              <p:par>
                                <p:cTn id="62" presetID="22" presetClass="entr" presetSubtype="8" fill="hold" grpId="0" nodeType="afterEffect">
                                  <p:stCondLst>
                                    <p:cond delay="0"/>
                                  </p:stCondLst>
                                  <p:childTnLst>
                                    <p:set>
                                      <p:cBhvr>
                                        <p:cTn id="63" dur="1" fill="hold">
                                          <p:stCondLst>
                                            <p:cond delay="0"/>
                                          </p:stCondLst>
                                        </p:cTn>
                                        <p:tgtEl>
                                          <p:spTgt spid="39">
                                            <p:txEl>
                                              <p:pRg st="2" end="2"/>
                                            </p:txEl>
                                          </p:spTgt>
                                        </p:tgtEl>
                                        <p:attrNameLst>
                                          <p:attrName>style.visibility</p:attrName>
                                        </p:attrNameLst>
                                      </p:cBhvr>
                                      <p:to>
                                        <p:strVal val="visible"/>
                                      </p:to>
                                    </p:set>
                                    <p:animEffect transition="in" filter="wipe(left)">
                                      <p:cBhvr>
                                        <p:cTn id="64" dur="100"/>
                                        <p:tgtEl>
                                          <p:spTgt spid="39">
                                            <p:txEl>
                                              <p:pRg st="2" end="2"/>
                                            </p:txEl>
                                          </p:spTgt>
                                        </p:tgtEl>
                                      </p:cBhvr>
                                    </p:animEffect>
                                  </p:childTnLst>
                                </p:cTn>
                              </p:par>
                            </p:childTnLst>
                          </p:cTn>
                        </p:par>
                        <p:par>
                          <p:cTn id="65" fill="hold">
                            <p:stCondLst>
                              <p:cond delay="900"/>
                            </p:stCondLst>
                            <p:childTnLst>
                              <p:par>
                                <p:cTn id="66" presetID="22" presetClass="entr" presetSubtype="8" fill="hold" grpId="0" nodeType="afterEffect">
                                  <p:stCondLst>
                                    <p:cond delay="0"/>
                                  </p:stCondLst>
                                  <p:childTnLst>
                                    <p:set>
                                      <p:cBhvr>
                                        <p:cTn id="67" dur="1" fill="hold">
                                          <p:stCondLst>
                                            <p:cond delay="0"/>
                                          </p:stCondLst>
                                        </p:cTn>
                                        <p:tgtEl>
                                          <p:spTgt spid="39">
                                            <p:txEl>
                                              <p:pRg st="3" end="3"/>
                                            </p:txEl>
                                          </p:spTgt>
                                        </p:tgtEl>
                                        <p:attrNameLst>
                                          <p:attrName>style.visibility</p:attrName>
                                        </p:attrNameLst>
                                      </p:cBhvr>
                                      <p:to>
                                        <p:strVal val="visible"/>
                                      </p:to>
                                    </p:set>
                                    <p:animEffect transition="in" filter="wipe(left)">
                                      <p:cBhvr>
                                        <p:cTn id="68" dur="100"/>
                                        <p:tgtEl>
                                          <p:spTgt spid="39">
                                            <p:txEl>
                                              <p:pRg st="3" end="3"/>
                                            </p:txEl>
                                          </p:spTgt>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9">
                                            <p:txEl>
                                              <p:pRg st="4" end="4"/>
                                            </p:txEl>
                                          </p:spTgt>
                                        </p:tgtEl>
                                        <p:attrNameLst>
                                          <p:attrName>style.visibility</p:attrName>
                                        </p:attrNameLst>
                                      </p:cBhvr>
                                      <p:to>
                                        <p:strVal val="visible"/>
                                      </p:to>
                                    </p:set>
                                    <p:animEffect transition="in" filter="wipe(left)">
                                      <p:cBhvr>
                                        <p:cTn id="72" dur="100"/>
                                        <p:tgtEl>
                                          <p:spTgt spid="39">
                                            <p:txEl>
                                              <p:pRg st="4" end="4"/>
                                            </p:txEl>
                                          </p:spTgt>
                                        </p:tgtEl>
                                      </p:cBhvr>
                                    </p:animEffect>
                                  </p:childTnLst>
                                </p:cTn>
                              </p:par>
                            </p:childTnLst>
                          </p:cTn>
                        </p:par>
                        <p:par>
                          <p:cTn id="73" fill="hold">
                            <p:stCondLst>
                              <p:cond delay="1100"/>
                            </p:stCondLst>
                            <p:childTnLst>
                              <p:par>
                                <p:cTn id="74" presetID="22" presetClass="entr" presetSubtype="8" fill="hold" grpId="0" nodeType="afterEffect">
                                  <p:stCondLst>
                                    <p:cond delay="0"/>
                                  </p:stCondLst>
                                  <p:childTnLst>
                                    <p:set>
                                      <p:cBhvr>
                                        <p:cTn id="75" dur="1" fill="hold">
                                          <p:stCondLst>
                                            <p:cond delay="0"/>
                                          </p:stCondLst>
                                        </p:cTn>
                                        <p:tgtEl>
                                          <p:spTgt spid="39">
                                            <p:txEl>
                                              <p:pRg st="5" end="5"/>
                                            </p:txEl>
                                          </p:spTgt>
                                        </p:tgtEl>
                                        <p:attrNameLst>
                                          <p:attrName>style.visibility</p:attrName>
                                        </p:attrNameLst>
                                      </p:cBhvr>
                                      <p:to>
                                        <p:strVal val="visible"/>
                                      </p:to>
                                    </p:set>
                                    <p:animEffect transition="in" filter="wipe(left)">
                                      <p:cBhvr>
                                        <p:cTn id="76" dur="100"/>
                                        <p:tgtEl>
                                          <p:spTgt spid="39">
                                            <p:txEl>
                                              <p:pRg st="5" end="5"/>
                                            </p:txEl>
                                          </p:spTgt>
                                        </p:tgtEl>
                                      </p:cBhvr>
                                    </p:animEffect>
                                  </p:childTnLst>
                                </p:cTn>
                              </p:par>
                            </p:childTnLst>
                          </p:cTn>
                        </p:par>
                        <p:par>
                          <p:cTn id="77" fill="hold">
                            <p:stCondLst>
                              <p:cond delay="1200"/>
                            </p:stCondLst>
                            <p:childTnLst>
                              <p:par>
                                <p:cTn id="78" presetID="22" presetClass="entr" presetSubtype="8" fill="hold" grpId="0" nodeType="afterEffect">
                                  <p:stCondLst>
                                    <p:cond delay="0"/>
                                  </p:stCondLst>
                                  <p:childTnLst>
                                    <p:set>
                                      <p:cBhvr>
                                        <p:cTn id="79" dur="1" fill="hold">
                                          <p:stCondLst>
                                            <p:cond delay="0"/>
                                          </p:stCondLst>
                                        </p:cTn>
                                        <p:tgtEl>
                                          <p:spTgt spid="40">
                                            <p:txEl>
                                              <p:pRg st="0" end="0"/>
                                            </p:txEl>
                                          </p:spTgt>
                                        </p:tgtEl>
                                        <p:attrNameLst>
                                          <p:attrName>style.visibility</p:attrName>
                                        </p:attrNameLst>
                                      </p:cBhvr>
                                      <p:to>
                                        <p:strVal val="visible"/>
                                      </p:to>
                                    </p:set>
                                    <p:animEffect transition="in" filter="wipe(left)">
                                      <p:cBhvr>
                                        <p:cTn id="80" dur="100"/>
                                        <p:tgtEl>
                                          <p:spTgt spid="40">
                                            <p:txEl>
                                              <p:pRg st="0" end="0"/>
                                            </p:txEl>
                                          </p:spTgt>
                                        </p:tgtEl>
                                      </p:cBhvr>
                                    </p:animEffect>
                                  </p:childTnLst>
                                </p:cTn>
                              </p:par>
                            </p:childTnLst>
                          </p:cTn>
                        </p:par>
                        <p:par>
                          <p:cTn id="81" fill="hold">
                            <p:stCondLst>
                              <p:cond delay="1300"/>
                            </p:stCondLst>
                            <p:childTnLst>
                              <p:par>
                                <p:cTn id="82" presetID="22" presetClass="entr" presetSubtype="8" fill="hold" grpId="0" nodeType="afterEffect">
                                  <p:stCondLst>
                                    <p:cond delay="0"/>
                                  </p:stCondLst>
                                  <p:childTnLst>
                                    <p:set>
                                      <p:cBhvr>
                                        <p:cTn id="83" dur="1" fill="hold">
                                          <p:stCondLst>
                                            <p:cond delay="0"/>
                                          </p:stCondLst>
                                        </p:cTn>
                                        <p:tgtEl>
                                          <p:spTgt spid="40">
                                            <p:txEl>
                                              <p:pRg st="1" end="1"/>
                                            </p:txEl>
                                          </p:spTgt>
                                        </p:tgtEl>
                                        <p:attrNameLst>
                                          <p:attrName>style.visibility</p:attrName>
                                        </p:attrNameLst>
                                      </p:cBhvr>
                                      <p:to>
                                        <p:strVal val="visible"/>
                                      </p:to>
                                    </p:set>
                                    <p:animEffect transition="in" filter="wipe(left)">
                                      <p:cBhvr>
                                        <p:cTn id="84" dur="100"/>
                                        <p:tgtEl>
                                          <p:spTgt spid="40">
                                            <p:txEl>
                                              <p:pRg st="1" end="1"/>
                                            </p:txEl>
                                          </p:spTgt>
                                        </p:tgtEl>
                                      </p:cBhvr>
                                    </p:animEffect>
                                  </p:childTnLst>
                                </p:cTn>
                              </p:par>
                            </p:childTnLst>
                          </p:cTn>
                        </p:par>
                        <p:par>
                          <p:cTn id="85" fill="hold">
                            <p:stCondLst>
                              <p:cond delay="1400"/>
                            </p:stCondLst>
                            <p:childTnLst>
                              <p:par>
                                <p:cTn id="86" presetID="22" presetClass="entr" presetSubtype="8" fill="hold" grpId="0" nodeType="afterEffect">
                                  <p:stCondLst>
                                    <p:cond delay="0"/>
                                  </p:stCondLst>
                                  <p:childTnLst>
                                    <p:set>
                                      <p:cBhvr>
                                        <p:cTn id="87" dur="1" fill="hold">
                                          <p:stCondLst>
                                            <p:cond delay="0"/>
                                          </p:stCondLst>
                                        </p:cTn>
                                        <p:tgtEl>
                                          <p:spTgt spid="40">
                                            <p:txEl>
                                              <p:pRg st="2" end="2"/>
                                            </p:txEl>
                                          </p:spTgt>
                                        </p:tgtEl>
                                        <p:attrNameLst>
                                          <p:attrName>style.visibility</p:attrName>
                                        </p:attrNameLst>
                                      </p:cBhvr>
                                      <p:to>
                                        <p:strVal val="visible"/>
                                      </p:to>
                                    </p:set>
                                    <p:animEffect transition="in" filter="wipe(left)">
                                      <p:cBhvr>
                                        <p:cTn id="88" dur="100"/>
                                        <p:tgtEl>
                                          <p:spTgt spid="40">
                                            <p:txEl>
                                              <p:pRg st="2" end="2"/>
                                            </p:txEl>
                                          </p:spTgt>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40">
                                            <p:txEl>
                                              <p:pRg st="3" end="3"/>
                                            </p:txEl>
                                          </p:spTgt>
                                        </p:tgtEl>
                                        <p:attrNameLst>
                                          <p:attrName>style.visibility</p:attrName>
                                        </p:attrNameLst>
                                      </p:cBhvr>
                                      <p:to>
                                        <p:strVal val="visible"/>
                                      </p:to>
                                    </p:set>
                                    <p:animEffect transition="in" filter="wipe(left)">
                                      <p:cBhvr>
                                        <p:cTn id="92" dur="100"/>
                                        <p:tgtEl>
                                          <p:spTgt spid="40">
                                            <p:txEl>
                                              <p:pRg st="3" end="3"/>
                                            </p:txEl>
                                          </p:spTgt>
                                        </p:tgtEl>
                                      </p:cBhvr>
                                    </p:animEffect>
                                  </p:childTnLst>
                                </p:cTn>
                              </p:par>
                            </p:childTnLst>
                          </p:cTn>
                        </p:par>
                        <p:par>
                          <p:cTn id="93" fill="hold">
                            <p:stCondLst>
                              <p:cond delay="1600"/>
                            </p:stCondLst>
                            <p:childTnLst>
                              <p:par>
                                <p:cTn id="94" presetID="22" presetClass="entr" presetSubtype="8" fill="hold" grpId="0" nodeType="afterEffect">
                                  <p:stCondLst>
                                    <p:cond delay="0"/>
                                  </p:stCondLst>
                                  <p:childTnLst>
                                    <p:set>
                                      <p:cBhvr>
                                        <p:cTn id="95" dur="1" fill="hold">
                                          <p:stCondLst>
                                            <p:cond delay="0"/>
                                          </p:stCondLst>
                                        </p:cTn>
                                        <p:tgtEl>
                                          <p:spTgt spid="40">
                                            <p:txEl>
                                              <p:pRg st="4" end="4"/>
                                            </p:txEl>
                                          </p:spTgt>
                                        </p:tgtEl>
                                        <p:attrNameLst>
                                          <p:attrName>style.visibility</p:attrName>
                                        </p:attrNameLst>
                                      </p:cBhvr>
                                      <p:to>
                                        <p:strVal val="visible"/>
                                      </p:to>
                                    </p:set>
                                    <p:animEffect transition="in" filter="wipe(left)">
                                      <p:cBhvr>
                                        <p:cTn id="96" dur="100"/>
                                        <p:tgtEl>
                                          <p:spTgt spid="40">
                                            <p:txEl>
                                              <p:pRg st="4" end="4"/>
                                            </p:txEl>
                                          </p:spTgt>
                                        </p:tgtEl>
                                      </p:cBhvr>
                                    </p:animEffect>
                                  </p:childTnLst>
                                </p:cTn>
                              </p:par>
                            </p:childTnLst>
                          </p:cTn>
                        </p:par>
                        <p:par>
                          <p:cTn id="97" fill="hold">
                            <p:stCondLst>
                              <p:cond delay="1700"/>
                            </p:stCondLst>
                            <p:childTnLst>
                              <p:par>
                                <p:cTn id="98" presetID="22" presetClass="entr" presetSubtype="8" fill="hold" grpId="0" nodeType="afterEffect">
                                  <p:stCondLst>
                                    <p:cond delay="0"/>
                                  </p:stCondLst>
                                  <p:childTnLst>
                                    <p:set>
                                      <p:cBhvr>
                                        <p:cTn id="99" dur="1" fill="hold">
                                          <p:stCondLst>
                                            <p:cond delay="0"/>
                                          </p:stCondLst>
                                        </p:cTn>
                                        <p:tgtEl>
                                          <p:spTgt spid="40">
                                            <p:txEl>
                                              <p:pRg st="5" end="5"/>
                                            </p:txEl>
                                          </p:spTgt>
                                        </p:tgtEl>
                                        <p:attrNameLst>
                                          <p:attrName>style.visibility</p:attrName>
                                        </p:attrNameLst>
                                      </p:cBhvr>
                                      <p:to>
                                        <p:strVal val="visible"/>
                                      </p:to>
                                    </p:set>
                                    <p:animEffect transition="in" filter="wipe(left)">
                                      <p:cBhvr>
                                        <p:cTn id="100" dur="100"/>
                                        <p:tgtEl>
                                          <p:spTgt spid="40">
                                            <p:txEl>
                                              <p:pRg st="5" end="5"/>
                                            </p:txEl>
                                          </p:spTgt>
                                        </p:tgtEl>
                                      </p:cBhvr>
                                    </p:animEffect>
                                  </p:childTnLst>
                                </p:cTn>
                              </p:par>
                            </p:childTnLst>
                          </p:cTn>
                        </p:par>
                        <p:par>
                          <p:cTn id="101" fill="hold">
                            <p:stCondLst>
                              <p:cond delay="1800"/>
                            </p:stCondLst>
                            <p:childTnLst>
                              <p:par>
                                <p:cTn id="102" presetID="22" presetClass="entr" presetSubtype="8" fill="hold" grpId="0" nodeType="afterEffect">
                                  <p:stCondLst>
                                    <p:cond delay="0"/>
                                  </p:stCondLst>
                                  <p:childTnLst>
                                    <p:set>
                                      <p:cBhvr>
                                        <p:cTn id="103" dur="1" fill="hold">
                                          <p:stCondLst>
                                            <p:cond delay="0"/>
                                          </p:stCondLst>
                                        </p:cTn>
                                        <p:tgtEl>
                                          <p:spTgt spid="42">
                                            <p:txEl>
                                              <p:pRg st="0" end="0"/>
                                            </p:txEl>
                                          </p:spTgt>
                                        </p:tgtEl>
                                        <p:attrNameLst>
                                          <p:attrName>style.visibility</p:attrName>
                                        </p:attrNameLst>
                                      </p:cBhvr>
                                      <p:to>
                                        <p:strVal val="visible"/>
                                      </p:to>
                                    </p:set>
                                    <p:animEffect transition="in" filter="wipe(left)">
                                      <p:cBhvr>
                                        <p:cTn id="104" dur="100"/>
                                        <p:tgtEl>
                                          <p:spTgt spid="42">
                                            <p:txEl>
                                              <p:pRg st="0" end="0"/>
                                            </p:txEl>
                                          </p:spTgt>
                                        </p:tgtEl>
                                      </p:cBhvr>
                                    </p:animEffect>
                                  </p:childTnLst>
                                </p:cTn>
                              </p:par>
                            </p:childTnLst>
                          </p:cTn>
                        </p:par>
                        <p:par>
                          <p:cTn id="105" fill="hold">
                            <p:stCondLst>
                              <p:cond delay="1900"/>
                            </p:stCondLst>
                            <p:childTnLst>
                              <p:par>
                                <p:cTn id="106" presetID="22" presetClass="entr" presetSubtype="8" fill="hold" grpId="0" nodeType="afterEffect">
                                  <p:stCondLst>
                                    <p:cond delay="0"/>
                                  </p:stCondLst>
                                  <p:childTnLst>
                                    <p:set>
                                      <p:cBhvr>
                                        <p:cTn id="107" dur="1" fill="hold">
                                          <p:stCondLst>
                                            <p:cond delay="0"/>
                                          </p:stCondLst>
                                        </p:cTn>
                                        <p:tgtEl>
                                          <p:spTgt spid="42">
                                            <p:txEl>
                                              <p:pRg st="1" end="1"/>
                                            </p:txEl>
                                          </p:spTgt>
                                        </p:tgtEl>
                                        <p:attrNameLst>
                                          <p:attrName>style.visibility</p:attrName>
                                        </p:attrNameLst>
                                      </p:cBhvr>
                                      <p:to>
                                        <p:strVal val="visible"/>
                                      </p:to>
                                    </p:set>
                                    <p:animEffect transition="in" filter="wipe(left)">
                                      <p:cBhvr>
                                        <p:cTn id="108" dur="100"/>
                                        <p:tgtEl>
                                          <p:spTgt spid="42">
                                            <p:txEl>
                                              <p:pRg st="1" end="1"/>
                                            </p:txEl>
                                          </p:spTgt>
                                        </p:tgtEl>
                                      </p:cBhvr>
                                    </p:animEffect>
                                  </p:childTnLst>
                                </p:cTn>
                              </p:par>
                            </p:childTnLst>
                          </p:cTn>
                        </p:par>
                        <p:par>
                          <p:cTn id="109" fill="hold">
                            <p:stCondLst>
                              <p:cond delay="2000"/>
                            </p:stCondLst>
                            <p:childTnLst>
                              <p:par>
                                <p:cTn id="110" presetID="22" presetClass="entr" presetSubtype="8" fill="hold" grpId="0" nodeType="afterEffect">
                                  <p:stCondLst>
                                    <p:cond delay="0"/>
                                  </p:stCondLst>
                                  <p:childTnLst>
                                    <p:set>
                                      <p:cBhvr>
                                        <p:cTn id="111" dur="1" fill="hold">
                                          <p:stCondLst>
                                            <p:cond delay="0"/>
                                          </p:stCondLst>
                                        </p:cTn>
                                        <p:tgtEl>
                                          <p:spTgt spid="42">
                                            <p:txEl>
                                              <p:pRg st="2" end="2"/>
                                            </p:txEl>
                                          </p:spTgt>
                                        </p:tgtEl>
                                        <p:attrNameLst>
                                          <p:attrName>style.visibility</p:attrName>
                                        </p:attrNameLst>
                                      </p:cBhvr>
                                      <p:to>
                                        <p:strVal val="visible"/>
                                      </p:to>
                                    </p:set>
                                    <p:animEffect transition="in" filter="wipe(left)">
                                      <p:cBhvr>
                                        <p:cTn id="112" dur="100"/>
                                        <p:tgtEl>
                                          <p:spTgt spid="42">
                                            <p:txEl>
                                              <p:pRg st="2" end="2"/>
                                            </p:txEl>
                                          </p:spTgt>
                                        </p:tgtEl>
                                      </p:cBhvr>
                                    </p:animEffect>
                                  </p:childTnLst>
                                </p:cTn>
                              </p:par>
                            </p:childTnLst>
                          </p:cTn>
                        </p:par>
                        <p:par>
                          <p:cTn id="113" fill="hold">
                            <p:stCondLst>
                              <p:cond delay="2100"/>
                            </p:stCondLst>
                            <p:childTnLst>
                              <p:par>
                                <p:cTn id="114" presetID="22" presetClass="entr" presetSubtype="8" fill="hold" grpId="0" nodeType="afterEffect">
                                  <p:stCondLst>
                                    <p:cond delay="0"/>
                                  </p:stCondLst>
                                  <p:childTnLst>
                                    <p:set>
                                      <p:cBhvr>
                                        <p:cTn id="115" dur="1" fill="hold">
                                          <p:stCondLst>
                                            <p:cond delay="0"/>
                                          </p:stCondLst>
                                        </p:cTn>
                                        <p:tgtEl>
                                          <p:spTgt spid="42">
                                            <p:txEl>
                                              <p:pRg st="3" end="3"/>
                                            </p:txEl>
                                          </p:spTgt>
                                        </p:tgtEl>
                                        <p:attrNameLst>
                                          <p:attrName>style.visibility</p:attrName>
                                        </p:attrNameLst>
                                      </p:cBhvr>
                                      <p:to>
                                        <p:strVal val="visible"/>
                                      </p:to>
                                    </p:set>
                                    <p:animEffect transition="in" filter="wipe(left)">
                                      <p:cBhvr>
                                        <p:cTn id="116" dur="100"/>
                                        <p:tgtEl>
                                          <p:spTgt spid="42">
                                            <p:txEl>
                                              <p:pRg st="3" end="3"/>
                                            </p:txEl>
                                          </p:spTgt>
                                        </p:tgtEl>
                                      </p:cBhvr>
                                    </p:animEffect>
                                  </p:childTnLst>
                                </p:cTn>
                              </p:par>
                            </p:childTnLst>
                          </p:cTn>
                        </p:par>
                        <p:par>
                          <p:cTn id="117" fill="hold">
                            <p:stCondLst>
                              <p:cond delay="2200"/>
                            </p:stCondLst>
                            <p:childTnLst>
                              <p:par>
                                <p:cTn id="118" presetID="22" presetClass="entr" presetSubtype="8" fill="hold" grpId="0" nodeType="afterEffect">
                                  <p:stCondLst>
                                    <p:cond delay="0"/>
                                  </p:stCondLst>
                                  <p:childTnLst>
                                    <p:set>
                                      <p:cBhvr>
                                        <p:cTn id="119" dur="1" fill="hold">
                                          <p:stCondLst>
                                            <p:cond delay="0"/>
                                          </p:stCondLst>
                                        </p:cTn>
                                        <p:tgtEl>
                                          <p:spTgt spid="42">
                                            <p:txEl>
                                              <p:pRg st="4" end="4"/>
                                            </p:txEl>
                                          </p:spTgt>
                                        </p:tgtEl>
                                        <p:attrNameLst>
                                          <p:attrName>style.visibility</p:attrName>
                                        </p:attrNameLst>
                                      </p:cBhvr>
                                      <p:to>
                                        <p:strVal val="visible"/>
                                      </p:to>
                                    </p:set>
                                    <p:animEffect transition="in" filter="wipe(left)">
                                      <p:cBhvr>
                                        <p:cTn id="120" dur="100"/>
                                        <p:tgtEl>
                                          <p:spTgt spid="42">
                                            <p:txEl>
                                              <p:pRg st="4" end="4"/>
                                            </p:txEl>
                                          </p:spTgt>
                                        </p:tgtEl>
                                      </p:cBhvr>
                                    </p:animEffect>
                                  </p:childTnLst>
                                </p:cTn>
                              </p:par>
                            </p:childTnLst>
                          </p:cTn>
                        </p:par>
                        <p:par>
                          <p:cTn id="121" fill="hold">
                            <p:stCondLst>
                              <p:cond delay="2300"/>
                            </p:stCondLst>
                            <p:childTnLst>
                              <p:par>
                                <p:cTn id="122" presetID="22" presetClass="entr" presetSubtype="8" fill="hold" grpId="0" nodeType="afterEffect">
                                  <p:stCondLst>
                                    <p:cond delay="0"/>
                                  </p:stCondLst>
                                  <p:childTnLst>
                                    <p:set>
                                      <p:cBhvr>
                                        <p:cTn id="123" dur="1" fill="hold">
                                          <p:stCondLst>
                                            <p:cond delay="0"/>
                                          </p:stCondLst>
                                        </p:cTn>
                                        <p:tgtEl>
                                          <p:spTgt spid="42">
                                            <p:txEl>
                                              <p:pRg st="5" end="5"/>
                                            </p:txEl>
                                          </p:spTgt>
                                        </p:tgtEl>
                                        <p:attrNameLst>
                                          <p:attrName>style.visibility</p:attrName>
                                        </p:attrNameLst>
                                      </p:cBhvr>
                                      <p:to>
                                        <p:strVal val="visible"/>
                                      </p:to>
                                    </p:set>
                                    <p:animEffect transition="in" filter="wipe(left)">
                                      <p:cBhvr>
                                        <p:cTn id="124" dur="100"/>
                                        <p:tgtEl>
                                          <p:spTgt spid="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8" grpId="0" uiExpand="1" build="p"/>
      <p:bldP spid="39" grpId="0" uiExpand="1" build="p"/>
      <p:bldP spid="40" grpId="0" uiExpand="1" build="p"/>
      <p:bldP spid="4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C15A7843-AF13-4A67-99ED-210905DCDEEB}"/>
              </a:ext>
            </a:extLst>
          </p:cNvPr>
          <p:cNvCxnSpPr>
            <a:cxnSpLocks/>
          </p:cNvCxnSpPr>
          <p:nvPr/>
        </p:nvCxnSpPr>
        <p:spPr bwMode="auto">
          <a:xfrm flipH="1">
            <a:off x="6553200" y="5081317"/>
            <a:ext cx="868680" cy="0"/>
          </a:xfrm>
          <a:prstGeom prst="line">
            <a:avLst/>
          </a:prstGeom>
          <a:solidFill>
            <a:schemeClr val="accent1"/>
          </a:solidFill>
          <a:ln w="101600" cap="flat" cmpd="sng" algn="ctr">
            <a:solidFill>
              <a:srgbClr val="2B56AB"/>
            </a:solidFill>
            <a:prstDash val="solid"/>
            <a:miter lim="800000"/>
            <a:headEnd type="none" w="med" len="med"/>
            <a:tailEnd type="none" w="med" len="med"/>
          </a:ln>
          <a:effectLst/>
        </p:spPr>
      </p:cxnSp>
      <p:cxnSp>
        <p:nvCxnSpPr>
          <p:cNvPr id="45" name="Straight Connector 44">
            <a:extLst>
              <a:ext uri="{FF2B5EF4-FFF2-40B4-BE49-F238E27FC236}">
                <a16:creationId xmlns:a16="http://schemas.microsoft.com/office/drawing/2014/main" id="{E398BBF9-B731-4626-9C01-C47C4BF86B77}"/>
              </a:ext>
            </a:extLst>
          </p:cNvPr>
          <p:cNvCxnSpPr>
            <a:cxnSpLocks/>
          </p:cNvCxnSpPr>
          <p:nvPr/>
        </p:nvCxnSpPr>
        <p:spPr bwMode="auto">
          <a:xfrm flipH="1">
            <a:off x="6553200" y="5282485"/>
            <a:ext cx="868680" cy="0"/>
          </a:xfrm>
          <a:prstGeom prst="line">
            <a:avLst/>
          </a:prstGeom>
          <a:solidFill>
            <a:schemeClr val="accent1"/>
          </a:solidFill>
          <a:ln w="101600" cap="flat" cmpd="sng" algn="ctr">
            <a:solidFill>
              <a:srgbClr val="2B56AB"/>
            </a:solidFill>
            <a:prstDash val="solid"/>
            <a:miter lim="800000"/>
            <a:headEnd type="none" w="med" len="med"/>
            <a:tailEnd type="none" w="med" len="med"/>
          </a:ln>
          <a:effectLst/>
        </p:spPr>
      </p:cxnSp>
      <p:cxnSp>
        <p:nvCxnSpPr>
          <p:cNvPr id="46" name="Straight Connector 45">
            <a:extLst>
              <a:ext uri="{FF2B5EF4-FFF2-40B4-BE49-F238E27FC236}">
                <a16:creationId xmlns:a16="http://schemas.microsoft.com/office/drawing/2014/main" id="{0F7E13B9-2ADA-4E0C-9AE0-B5D22B9F22B0}"/>
              </a:ext>
            </a:extLst>
          </p:cNvPr>
          <p:cNvCxnSpPr>
            <a:cxnSpLocks/>
          </p:cNvCxnSpPr>
          <p:nvPr/>
        </p:nvCxnSpPr>
        <p:spPr bwMode="auto">
          <a:xfrm flipH="1">
            <a:off x="6553200" y="5483653"/>
            <a:ext cx="868680" cy="0"/>
          </a:xfrm>
          <a:prstGeom prst="line">
            <a:avLst/>
          </a:prstGeom>
          <a:solidFill>
            <a:schemeClr val="accent1"/>
          </a:solidFill>
          <a:ln w="101600" cap="flat" cmpd="sng" algn="ctr">
            <a:solidFill>
              <a:srgbClr val="2B56AB"/>
            </a:solidFill>
            <a:prstDash val="solid"/>
            <a:miter lim="800000"/>
            <a:headEnd type="none" w="med" len="med"/>
            <a:tailEnd type="none" w="med" len="med"/>
          </a:ln>
          <a:effectLst/>
        </p:spPr>
      </p:cxnSp>
      <p:cxnSp>
        <p:nvCxnSpPr>
          <p:cNvPr id="47" name="Straight Connector 46">
            <a:extLst>
              <a:ext uri="{FF2B5EF4-FFF2-40B4-BE49-F238E27FC236}">
                <a16:creationId xmlns:a16="http://schemas.microsoft.com/office/drawing/2014/main" id="{747670D3-16D3-4C9D-AC5A-6DADEE6D3A0C}"/>
              </a:ext>
            </a:extLst>
          </p:cNvPr>
          <p:cNvCxnSpPr>
            <a:cxnSpLocks/>
          </p:cNvCxnSpPr>
          <p:nvPr/>
        </p:nvCxnSpPr>
        <p:spPr bwMode="auto">
          <a:xfrm flipH="1">
            <a:off x="6553200" y="5684821"/>
            <a:ext cx="868680" cy="0"/>
          </a:xfrm>
          <a:prstGeom prst="line">
            <a:avLst/>
          </a:prstGeom>
          <a:solidFill>
            <a:schemeClr val="accent1"/>
          </a:solidFill>
          <a:ln w="101600" cap="flat" cmpd="sng" algn="ctr">
            <a:solidFill>
              <a:srgbClr val="2B56AB"/>
            </a:solidFill>
            <a:prstDash val="solid"/>
            <a:miter lim="800000"/>
            <a:headEnd type="none" w="med" len="med"/>
            <a:tailEnd type="none" w="med" len="med"/>
          </a:ln>
          <a:effectLst/>
        </p:spPr>
      </p:cxnSp>
      <p:cxnSp>
        <p:nvCxnSpPr>
          <p:cNvPr id="48" name="Straight Connector 47">
            <a:extLst>
              <a:ext uri="{FF2B5EF4-FFF2-40B4-BE49-F238E27FC236}">
                <a16:creationId xmlns:a16="http://schemas.microsoft.com/office/drawing/2014/main" id="{A3486784-4F38-4B17-9F1B-516AE7B48B3A}"/>
              </a:ext>
            </a:extLst>
          </p:cNvPr>
          <p:cNvCxnSpPr>
            <a:cxnSpLocks/>
          </p:cNvCxnSpPr>
          <p:nvPr/>
        </p:nvCxnSpPr>
        <p:spPr bwMode="auto">
          <a:xfrm flipH="1">
            <a:off x="6553200" y="5885989"/>
            <a:ext cx="868680" cy="0"/>
          </a:xfrm>
          <a:prstGeom prst="line">
            <a:avLst/>
          </a:prstGeom>
          <a:solidFill>
            <a:schemeClr val="accent1"/>
          </a:solidFill>
          <a:ln w="101600" cap="flat" cmpd="sng" algn="ctr">
            <a:solidFill>
              <a:srgbClr val="2B56AB"/>
            </a:solidFill>
            <a:prstDash val="solid"/>
            <a:miter lim="800000"/>
            <a:headEnd type="none" w="med" len="med"/>
            <a:tailEnd type="none" w="med" len="med"/>
          </a:ln>
          <a:effectLst/>
        </p:spPr>
      </p:cxnSp>
      <p:cxnSp>
        <p:nvCxnSpPr>
          <p:cNvPr id="49" name="Straight Connector 48">
            <a:extLst>
              <a:ext uri="{FF2B5EF4-FFF2-40B4-BE49-F238E27FC236}">
                <a16:creationId xmlns:a16="http://schemas.microsoft.com/office/drawing/2014/main" id="{D17CEFC7-1965-4691-AA56-BA4C2954FFD0}"/>
              </a:ext>
            </a:extLst>
          </p:cNvPr>
          <p:cNvCxnSpPr>
            <a:cxnSpLocks/>
          </p:cNvCxnSpPr>
          <p:nvPr/>
        </p:nvCxnSpPr>
        <p:spPr bwMode="auto">
          <a:xfrm flipH="1">
            <a:off x="6553200" y="6087157"/>
            <a:ext cx="868680" cy="0"/>
          </a:xfrm>
          <a:prstGeom prst="line">
            <a:avLst/>
          </a:prstGeom>
          <a:solidFill>
            <a:schemeClr val="accent1"/>
          </a:solidFill>
          <a:ln w="101600" cap="flat" cmpd="sng" algn="ctr">
            <a:solidFill>
              <a:srgbClr val="2B56AB"/>
            </a:solidFill>
            <a:prstDash val="solid"/>
            <a:miter lim="800000"/>
            <a:headEnd type="none" w="med" len="med"/>
            <a:tailEnd type="none" w="med" len="med"/>
          </a:ln>
          <a:effectLst/>
        </p:spPr>
      </p:cxnSp>
      <p:sp>
        <p:nvSpPr>
          <p:cNvPr id="7" name="TextBox 6">
            <a:extLst>
              <a:ext uri="{FF2B5EF4-FFF2-40B4-BE49-F238E27FC236}">
                <a16:creationId xmlns:a16="http://schemas.microsoft.com/office/drawing/2014/main" id="{71CEBEDB-71B5-4722-B235-C01CE4633698}"/>
              </a:ext>
            </a:extLst>
          </p:cNvPr>
          <p:cNvSpPr txBox="1"/>
          <p:nvPr/>
        </p:nvSpPr>
        <p:spPr>
          <a:xfrm>
            <a:off x="2222344" y="1557202"/>
            <a:ext cx="7747314" cy="1107996"/>
          </a:xfrm>
          <a:prstGeom prst="rect">
            <a:avLst/>
          </a:prstGeom>
          <a:noFill/>
        </p:spPr>
        <p:txBody>
          <a:bodyPr wrap="none" rtlCol="0">
            <a:spAutoFit/>
          </a:bodyPr>
          <a:lstStyle>
            <a:defPPr>
              <a:defRPr lang="en-US"/>
            </a:defPPr>
            <a:lvl1pPr marR="0" lvl="0" indent="0" algn="ctr" fontAlgn="base">
              <a:lnSpc>
                <a:spcPct val="100000"/>
              </a:lnSpc>
              <a:spcBef>
                <a:spcPct val="0"/>
              </a:spcBef>
              <a:spcAft>
                <a:spcPct val="0"/>
              </a:spcAft>
              <a:buClrTx/>
              <a:buSzTx/>
              <a:buFontTx/>
              <a:buNone/>
              <a:tabLst/>
              <a:defRPr kumimoji="0" sz="6600" b="1" i="0" u="none" strike="noStrike" cap="none" spc="300" normalizeH="0" baseline="0">
                <a:ln>
                  <a:noFill/>
                </a:ln>
                <a:solidFill>
                  <a:srgbClr val="FFFFFF"/>
                </a:solidFill>
                <a:effectLst/>
                <a:uLnTx/>
                <a:uFillTx/>
                <a:latin typeface="Calibri Light" panose="020F030202020403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300" normalizeH="0" baseline="0" noProof="0" dirty="0">
                <a:ln>
                  <a:noFill/>
                </a:ln>
                <a:solidFill>
                  <a:srgbClr val="000000"/>
                </a:solidFill>
                <a:effectLst/>
                <a:uLnTx/>
                <a:uFillTx/>
                <a:latin typeface="Calibri Light" panose="020F0302020204030204" pitchFamily="34" charset="0"/>
                <a:ea typeface="+mn-ea"/>
                <a:cs typeface="+mn-cs"/>
              </a:rPr>
              <a:t>artificial intelligence</a:t>
            </a:r>
          </a:p>
        </p:txBody>
      </p:sp>
      <p:sp>
        <p:nvSpPr>
          <p:cNvPr id="32" name="Oval 31">
            <a:extLst>
              <a:ext uri="{FF2B5EF4-FFF2-40B4-BE49-F238E27FC236}">
                <a16:creationId xmlns:a16="http://schemas.microsoft.com/office/drawing/2014/main" id="{868990AB-79F2-4AF8-8ECE-509AC5BA5174}"/>
              </a:ext>
            </a:extLst>
          </p:cNvPr>
          <p:cNvSpPr/>
          <p:nvPr/>
        </p:nvSpPr>
        <p:spPr bwMode="auto">
          <a:xfrm>
            <a:off x="511792" y="492163"/>
            <a:ext cx="11168417" cy="6154297"/>
          </a:xfrm>
          <a:prstGeom prst="ellipse">
            <a:avLst/>
          </a:prstGeom>
          <a:noFill/>
          <a:ln w="76200" cap="flat" cmpd="sng" algn="ctr">
            <a:solidFill>
              <a:srgbClr val="CC33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7" name="Oval 16">
            <a:extLst>
              <a:ext uri="{FF2B5EF4-FFF2-40B4-BE49-F238E27FC236}">
                <a16:creationId xmlns:a16="http://schemas.microsoft.com/office/drawing/2014/main" id="{E1088261-FCDD-4DE7-AA9B-8F0AD9CCE67C}"/>
              </a:ext>
            </a:extLst>
          </p:cNvPr>
          <p:cNvSpPr/>
          <p:nvPr/>
        </p:nvSpPr>
        <p:spPr bwMode="auto">
          <a:xfrm>
            <a:off x="3493093" y="2817208"/>
            <a:ext cx="5205813" cy="3829252"/>
          </a:xfrm>
          <a:prstGeom prst="ellipse">
            <a:avLst/>
          </a:prstGeom>
          <a:noFill/>
          <a:ln w="101600" cap="flat" cmpd="sng" algn="ctr">
            <a:solidFill>
              <a:srgbClr val="F77B0B"/>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9" name="Learning yelloow">
            <a:extLst>
              <a:ext uri="{FF2B5EF4-FFF2-40B4-BE49-F238E27FC236}">
                <a16:creationId xmlns:a16="http://schemas.microsoft.com/office/drawing/2014/main" id="{AFABC424-323A-433D-B858-52E23013C59A}"/>
              </a:ext>
            </a:extLst>
          </p:cNvPr>
          <p:cNvSpPr txBox="1"/>
          <p:nvPr/>
        </p:nvSpPr>
        <p:spPr>
          <a:xfrm>
            <a:off x="4471954" y="3429000"/>
            <a:ext cx="3248093" cy="514628"/>
          </a:xfrm>
          <a:prstGeom prst="rect">
            <a:avLst/>
          </a:prstGeom>
          <a:noFill/>
        </p:spPr>
        <p:txBody>
          <a:bodyPr wrap="square"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7B0B"/>
                </a:solidFill>
                <a:effectLst/>
                <a:uLnTx/>
                <a:uFillTx/>
                <a:latin typeface="Calibri "/>
                <a:ea typeface="+mn-ea"/>
                <a:cs typeface="+mn-cs"/>
              </a:rPr>
              <a:t>machine learning</a:t>
            </a:r>
          </a:p>
        </p:txBody>
      </p:sp>
      <p:cxnSp>
        <p:nvCxnSpPr>
          <p:cNvPr id="20" name="Straight Connector 19">
            <a:extLst>
              <a:ext uri="{FF2B5EF4-FFF2-40B4-BE49-F238E27FC236}">
                <a16:creationId xmlns:a16="http://schemas.microsoft.com/office/drawing/2014/main" id="{6B8B155B-73E6-4C0A-9D04-A6B514A915B3}"/>
              </a:ext>
            </a:extLst>
          </p:cNvPr>
          <p:cNvCxnSpPr>
            <a:cxnSpLocks/>
          </p:cNvCxnSpPr>
          <p:nvPr/>
        </p:nvCxnSpPr>
        <p:spPr bwMode="auto">
          <a:xfrm>
            <a:off x="6089090" y="3943628"/>
            <a:ext cx="0" cy="2275885"/>
          </a:xfrm>
          <a:prstGeom prst="line">
            <a:avLst/>
          </a:prstGeom>
          <a:solidFill>
            <a:schemeClr val="accent1"/>
          </a:solidFill>
          <a:ln w="38100" cap="flat" cmpd="sng" algn="ctr">
            <a:solidFill>
              <a:srgbClr val="F77B0B"/>
            </a:solidFill>
            <a:prstDash val="solid"/>
            <a:miter lim="800000"/>
            <a:headEnd type="none" w="med" len="med"/>
            <a:tailEnd type="none" w="med" len="med"/>
          </a:ln>
          <a:effectLst/>
        </p:spPr>
      </p:cxnSp>
      <p:sp>
        <p:nvSpPr>
          <p:cNvPr id="21" name="TextBox 20">
            <a:extLst>
              <a:ext uri="{FF2B5EF4-FFF2-40B4-BE49-F238E27FC236}">
                <a16:creationId xmlns:a16="http://schemas.microsoft.com/office/drawing/2014/main" id="{5E429808-B680-4A35-BF85-3C7C90505110}"/>
              </a:ext>
            </a:extLst>
          </p:cNvPr>
          <p:cNvSpPr txBox="1"/>
          <p:nvPr/>
        </p:nvSpPr>
        <p:spPr>
          <a:xfrm>
            <a:off x="4170736" y="4373684"/>
            <a:ext cx="161274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696969"/>
                </a:solidFill>
                <a:effectLst/>
                <a:uLnTx/>
                <a:uFillTx/>
                <a:latin typeface="Calibri "/>
                <a:ea typeface="+mn-ea"/>
                <a:cs typeface="+mn-cs"/>
              </a:rPr>
              <a:t>shallow</a:t>
            </a:r>
          </a:p>
        </p:txBody>
      </p:sp>
      <p:sp>
        <p:nvSpPr>
          <p:cNvPr id="23" name="TextBox 22">
            <a:extLst>
              <a:ext uri="{FF2B5EF4-FFF2-40B4-BE49-F238E27FC236}">
                <a16:creationId xmlns:a16="http://schemas.microsoft.com/office/drawing/2014/main" id="{89F9771F-99A9-4EB2-B16A-52CD5DC24129}"/>
              </a:ext>
            </a:extLst>
          </p:cNvPr>
          <p:cNvSpPr txBox="1"/>
          <p:nvPr/>
        </p:nvSpPr>
        <p:spPr>
          <a:xfrm>
            <a:off x="6394695" y="4373684"/>
            <a:ext cx="112723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2B56AB"/>
                </a:solidFill>
                <a:effectLst/>
                <a:uLnTx/>
                <a:uFillTx/>
                <a:latin typeface="Calibri "/>
                <a:ea typeface="+mn-ea"/>
                <a:cs typeface="+mn-cs"/>
              </a:rPr>
              <a:t>deep</a:t>
            </a:r>
          </a:p>
        </p:txBody>
      </p:sp>
      <p:sp>
        <p:nvSpPr>
          <p:cNvPr id="4" name="Oval 3">
            <a:extLst>
              <a:ext uri="{FF2B5EF4-FFF2-40B4-BE49-F238E27FC236}">
                <a16:creationId xmlns:a16="http://schemas.microsoft.com/office/drawing/2014/main" id="{151778B0-6BBC-4C97-A035-D2FC2EFDA035}"/>
              </a:ext>
            </a:extLst>
          </p:cNvPr>
          <p:cNvSpPr/>
          <p:nvPr/>
        </p:nvSpPr>
        <p:spPr bwMode="auto">
          <a:xfrm>
            <a:off x="6193269" y="4192272"/>
            <a:ext cx="1746765" cy="958848"/>
          </a:xfrm>
          <a:prstGeom prst="ellipse">
            <a:avLst/>
          </a:prstGeom>
          <a:noFill/>
          <a:ln w="101600" cap="rnd" cmpd="sng" algn="ctr">
            <a:solidFill>
              <a:srgbClr val="00B0F0"/>
            </a:solid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5" name="Arc 4">
            <a:extLst>
              <a:ext uri="{FF2B5EF4-FFF2-40B4-BE49-F238E27FC236}">
                <a16:creationId xmlns:a16="http://schemas.microsoft.com/office/drawing/2014/main" id="{0983C12A-D56B-4A75-BDAF-5EA73B3F2ABC}"/>
              </a:ext>
            </a:extLst>
          </p:cNvPr>
          <p:cNvSpPr/>
          <p:nvPr/>
        </p:nvSpPr>
        <p:spPr bwMode="auto">
          <a:xfrm>
            <a:off x="5998732" y="4192627"/>
            <a:ext cx="2078454" cy="1191897"/>
          </a:xfrm>
          <a:prstGeom prst="arc">
            <a:avLst>
              <a:gd name="adj1" fmla="val 16200000"/>
              <a:gd name="adj2" fmla="val 8604881"/>
            </a:avLst>
          </a:prstGeom>
          <a:noFill/>
          <a:ln w="101600" cap="rnd" cmpd="sng" algn="ctr">
            <a:solidFill>
              <a:srgbClr val="00B0F0"/>
            </a:solid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charset="0"/>
              <a:ea typeface="+mn-ea"/>
              <a:cs typeface="+mn-cs"/>
            </a:endParaRPr>
          </a:p>
        </p:txBody>
      </p:sp>
      <p:cxnSp>
        <p:nvCxnSpPr>
          <p:cNvPr id="42" name="Straight Connector 41">
            <a:extLst>
              <a:ext uri="{FF2B5EF4-FFF2-40B4-BE49-F238E27FC236}">
                <a16:creationId xmlns:a16="http://schemas.microsoft.com/office/drawing/2014/main" id="{B7241D10-453D-4010-B279-3ECB98701111}"/>
              </a:ext>
            </a:extLst>
          </p:cNvPr>
          <p:cNvCxnSpPr>
            <a:cxnSpLocks/>
          </p:cNvCxnSpPr>
          <p:nvPr/>
        </p:nvCxnSpPr>
        <p:spPr bwMode="auto">
          <a:xfrm flipH="1">
            <a:off x="4724400" y="5081317"/>
            <a:ext cx="868680" cy="0"/>
          </a:xfrm>
          <a:prstGeom prst="line">
            <a:avLst/>
          </a:prstGeom>
          <a:solidFill>
            <a:schemeClr val="accent1"/>
          </a:solidFill>
          <a:ln w="101600" cap="flat" cmpd="sng" algn="ctr">
            <a:solidFill>
              <a:srgbClr val="FFFFFF"/>
            </a:solidFill>
            <a:prstDash val="solid"/>
            <a:miter lim="800000"/>
            <a:headEnd type="none" w="med" len="med"/>
            <a:tailEnd type="none" w="med" len="med"/>
          </a:ln>
          <a:effectLst/>
        </p:spPr>
      </p:cxnSp>
      <p:grpSp>
        <p:nvGrpSpPr>
          <p:cNvPr id="9" name="Graphic 49">
            <a:extLst>
              <a:ext uri="{FF2B5EF4-FFF2-40B4-BE49-F238E27FC236}">
                <a16:creationId xmlns:a16="http://schemas.microsoft.com/office/drawing/2014/main" id="{609EE30C-0707-4900-8B33-6747A1E246EE}"/>
              </a:ext>
            </a:extLst>
          </p:cNvPr>
          <p:cNvGrpSpPr/>
          <p:nvPr/>
        </p:nvGrpSpPr>
        <p:grpSpPr>
          <a:xfrm>
            <a:off x="5743238" y="3770770"/>
            <a:ext cx="2768746" cy="1060310"/>
            <a:chOff x="5682278" y="3786010"/>
            <a:chExt cx="2768746" cy="1060310"/>
          </a:xfrm>
          <a:solidFill>
            <a:srgbClr val="00B0F0"/>
          </a:solidFill>
        </p:grpSpPr>
        <p:sp>
          <p:nvSpPr>
            <p:cNvPr id="10" name="Freeform: Shape 9">
              <a:extLst>
                <a:ext uri="{FF2B5EF4-FFF2-40B4-BE49-F238E27FC236}">
                  <a16:creationId xmlns:a16="http://schemas.microsoft.com/office/drawing/2014/main" id="{F9AC5A32-A859-4AE8-92CC-4DEC6F822818}"/>
                </a:ext>
              </a:extLst>
            </p:cNvPr>
            <p:cNvSpPr/>
            <p:nvPr/>
          </p:nvSpPr>
          <p:spPr>
            <a:xfrm>
              <a:off x="6491458" y="3778734"/>
              <a:ext cx="107218" cy="362499"/>
            </a:xfrm>
            <a:custGeom>
              <a:avLst/>
              <a:gdLst>
                <a:gd name="connsiteX0" fmla="*/ 52979 w 107217"/>
                <a:gd name="connsiteY0" fmla="*/ 254682 h 362499"/>
                <a:gd name="connsiteX1" fmla="*/ 30905 w 107217"/>
                <a:gd name="connsiteY1" fmla="*/ 170401 h 362499"/>
                <a:gd name="connsiteX2" fmla="*/ 5046 w 107217"/>
                <a:gd name="connsiteY2" fmla="*/ 62557 h 362499"/>
                <a:gd name="connsiteX3" fmla="*/ 17029 w 107217"/>
                <a:gd name="connsiteY3" fmla="*/ 28120 h 362499"/>
                <a:gd name="connsiteX4" fmla="*/ 81991 w 107217"/>
                <a:gd name="connsiteY4" fmla="*/ 77057 h 362499"/>
                <a:gd name="connsiteX5" fmla="*/ 104696 w 107217"/>
                <a:gd name="connsiteY5" fmla="*/ 323556 h 362499"/>
                <a:gd name="connsiteX6" fmla="*/ 83883 w 107217"/>
                <a:gd name="connsiteY6" fmla="*/ 349838 h 362499"/>
                <a:gd name="connsiteX7" fmla="*/ 40996 w 107217"/>
                <a:gd name="connsiteY7" fmla="*/ 261932 h 362499"/>
                <a:gd name="connsiteX8" fmla="*/ 52979 w 107217"/>
                <a:gd name="connsiteY8" fmla="*/ 254682 h 36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17" h="362499">
                  <a:moveTo>
                    <a:pt x="52979" y="254682"/>
                  </a:moveTo>
                  <a:cubicBezTo>
                    <a:pt x="45411" y="226588"/>
                    <a:pt x="37842" y="198494"/>
                    <a:pt x="30905" y="170401"/>
                  </a:cubicBezTo>
                  <a:cubicBezTo>
                    <a:pt x="22075" y="135057"/>
                    <a:pt x="11984" y="99713"/>
                    <a:pt x="5046" y="62557"/>
                  </a:cubicBezTo>
                  <a:cubicBezTo>
                    <a:pt x="3154" y="52588"/>
                    <a:pt x="10092" y="32651"/>
                    <a:pt x="17029" y="28120"/>
                  </a:cubicBezTo>
                  <a:cubicBezTo>
                    <a:pt x="67485" y="-7224"/>
                    <a:pt x="73161" y="-3599"/>
                    <a:pt x="81991" y="77057"/>
                  </a:cubicBezTo>
                  <a:cubicBezTo>
                    <a:pt x="90820" y="158619"/>
                    <a:pt x="97127" y="241994"/>
                    <a:pt x="104696" y="323556"/>
                  </a:cubicBezTo>
                  <a:cubicBezTo>
                    <a:pt x="107219" y="348931"/>
                    <a:pt x="95235" y="365244"/>
                    <a:pt x="83883" y="349838"/>
                  </a:cubicBezTo>
                  <a:cubicBezTo>
                    <a:pt x="66223" y="326275"/>
                    <a:pt x="54871" y="291838"/>
                    <a:pt x="40996" y="261932"/>
                  </a:cubicBezTo>
                  <a:cubicBezTo>
                    <a:pt x="45411" y="260119"/>
                    <a:pt x="49195" y="257400"/>
                    <a:pt x="52979" y="254682"/>
                  </a:cubicBez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1" name="Freeform: Shape 10">
              <a:extLst>
                <a:ext uri="{FF2B5EF4-FFF2-40B4-BE49-F238E27FC236}">
                  <a16:creationId xmlns:a16="http://schemas.microsoft.com/office/drawing/2014/main" id="{6DBFB39C-9363-423E-BBB5-71C4D324736F}"/>
                </a:ext>
              </a:extLst>
            </p:cNvPr>
            <p:cNvSpPr/>
            <p:nvPr/>
          </p:nvSpPr>
          <p:spPr>
            <a:xfrm>
              <a:off x="8234381" y="4689086"/>
              <a:ext cx="220743" cy="163125"/>
            </a:xfrm>
            <a:custGeom>
              <a:avLst/>
              <a:gdLst>
                <a:gd name="connsiteX0" fmla="*/ 4730 w 220742"/>
                <a:gd name="connsiteY0" fmla="*/ 51203 h 163124"/>
                <a:gd name="connsiteX1" fmla="*/ 216013 w 220742"/>
                <a:gd name="connsiteY1" fmla="*/ 6797 h 163124"/>
                <a:gd name="connsiteX2" fmla="*/ 163034 w 220742"/>
                <a:gd name="connsiteY2" fmla="*/ 91984 h 163124"/>
                <a:gd name="connsiteX3" fmla="*/ 136545 w 220742"/>
                <a:gd name="connsiteY3" fmla="*/ 93797 h 163124"/>
                <a:gd name="connsiteX4" fmla="*/ 24282 w 220742"/>
                <a:gd name="connsiteY4" fmla="*/ 159953 h 163124"/>
                <a:gd name="connsiteX5" fmla="*/ 4730 w 220742"/>
                <a:gd name="connsiteY5" fmla="*/ 51203 h 16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42" h="163124">
                  <a:moveTo>
                    <a:pt x="4730" y="51203"/>
                  </a:moveTo>
                  <a:cubicBezTo>
                    <a:pt x="77891" y="35797"/>
                    <a:pt x="146636" y="21297"/>
                    <a:pt x="216013" y="6797"/>
                  </a:cubicBezTo>
                  <a:cubicBezTo>
                    <a:pt x="221058" y="58453"/>
                    <a:pt x="190785" y="101047"/>
                    <a:pt x="163034" y="91984"/>
                  </a:cubicBezTo>
                  <a:cubicBezTo>
                    <a:pt x="154835" y="89265"/>
                    <a:pt x="144744" y="90172"/>
                    <a:pt x="136545" y="93797"/>
                  </a:cubicBezTo>
                  <a:cubicBezTo>
                    <a:pt x="99965" y="114640"/>
                    <a:pt x="63385" y="136390"/>
                    <a:pt x="24282" y="159953"/>
                  </a:cubicBezTo>
                  <a:cubicBezTo>
                    <a:pt x="17344" y="122797"/>
                    <a:pt x="11037" y="89265"/>
                    <a:pt x="4730" y="51203"/>
                  </a:cubicBez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2" name="Freeform: Shape 11">
              <a:extLst>
                <a:ext uri="{FF2B5EF4-FFF2-40B4-BE49-F238E27FC236}">
                  <a16:creationId xmlns:a16="http://schemas.microsoft.com/office/drawing/2014/main" id="{C1EAFBE2-980B-428A-8E6C-133753A9A67F}"/>
                </a:ext>
              </a:extLst>
            </p:cNvPr>
            <p:cNvSpPr/>
            <p:nvPr/>
          </p:nvSpPr>
          <p:spPr>
            <a:xfrm>
              <a:off x="7404527" y="3943058"/>
              <a:ext cx="113525" cy="308124"/>
            </a:xfrm>
            <a:custGeom>
              <a:avLst/>
              <a:gdLst>
                <a:gd name="connsiteX0" fmla="*/ 48109 w 113524"/>
                <a:gd name="connsiteY0" fmla="*/ 302420 h 308124"/>
                <a:gd name="connsiteX1" fmla="*/ 27927 w 113524"/>
                <a:gd name="connsiteY1" fmla="*/ 149264 h 308124"/>
                <a:gd name="connsiteX2" fmla="*/ 73967 w 113524"/>
                <a:gd name="connsiteY2" fmla="*/ 26014 h 308124"/>
                <a:gd name="connsiteX3" fmla="*/ 93519 w 113524"/>
                <a:gd name="connsiteY3" fmla="*/ 6983 h 308124"/>
                <a:gd name="connsiteX4" fmla="*/ 109286 w 113524"/>
                <a:gd name="connsiteY4" fmla="*/ 34171 h 308124"/>
                <a:gd name="connsiteX5" fmla="*/ 95411 w 113524"/>
                <a:gd name="connsiteY5" fmla="*/ 120264 h 308124"/>
                <a:gd name="connsiteX6" fmla="*/ 84689 w 113524"/>
                <a:gd name="connsiteY6" fmla="*/ 170108 h 308124"/>
                <a:gd name="connsiteX7" fmla="*/ 48109 w 113524"/>
                <a:gd name="connsiteY7" fmla="*/ 302420 h 30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24" h="308124">
                  <a:moveTo>
                    <a:pt x="48109" y="302420"/>
                  </a:moveTo>
                  <a:cubicBezTo>
                    <a:pt x="-6131" y="225389"/>
                    <a:pt x="-5500" y="226295"/>
                    <a:pt x="27927" y="149264"/>
                  </a:cubicBezTo>
                  <a:cubicBezTo>
                    <a:pt x="44955" y="109389"/>
                    <a:pt x="58200" y="66796"/>
                    <a:pt x="73967" y="26014"/>
                  </a:cubicBezTo>
                  <a:cubicBezTo>
                    <a:pt x="77751" y="16952"/>
                    <a:pt x="88473" y="5171"/>
                    <a:pt x="93519" y="6983"/>
                  </a:cubicBezTo>
                  <a:cubicBezTo>
                    <a:pt x="100456" y="9702"/>
                    <a:pt x="109286" y="25108"/>
                    <a:pt x="109286" y="34171"/>
                  </a:cubicBezTo>
                  <a:cubicBezTo>
                    <a:pt x="108655" y="63171"/>
                    <a:pt x="118747" y="95796"/>
                    <a:pt x="95411" y="120264"/>
                  </a:cubicBezTo>
                  <a:cubicBezTo>
                    <a:pt x="87843" y="128420"/>
                    <a:pt x="89104" y="153795"/>
                    <a:pt x="84689" y="170108"/>
                  </a:cubicBezTo>
                  <a:cubicBezTo>
                    <a:pt x="72706" y="212702"/>
                    <a:pt x="61353" y="254389"/>
                    <a:pt x="48109" y="302420"/>
                  </a:cubicBez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3" name="Freeform: Shape 12">
              <a:extLst>
                <a:ext uri="{FF2B5EF4-FFF2-40B4-BE49-F238E27FC236}">
                  <a16:creationId xmlns:a16="http://schemas.microsoft.com/office/drawing/2014/main" id="{8E7EC175-723E-4DBB-92FB-405B0E714C4A}"/>
                </a:ext>
              </a:extLst>
            </p:cNvPr>
            <p:cNvSpPr/>
            <p:nvPr/>
          </p:nvSpPr>
          <p:spPr>
            <a:xfrm>
              <a:off x="5677548" y="4332931"/>
              <a:ext cx="182901" cy="208437"/>
            </a:xfrm>
            <a:custGeom>
              <a:avLst/>
              <a:gdLst>
                <a:gd name="connsiteX0" fmla="*/ 4730 w 182901"/>
                <a:gd name="connsiteY0" fmla="*/ 101953 h 208437"/>
                <a:gd name="connsiteX1" fmla="*/ 31850 w 182901"/>
                <a:gd name="connsiteY1" fmla="*/ 6797 h 208437"/>
                <a:gd name="connsiteX2" fmla="*/ 123301 w 182901"/>
                <a:gd name="connsiteY2" fmla="*/ 83828 h 208437"/>
                <a:gd name="connsiteX3" fmla="*/ 168711 w 182901"/>
                <a:gd name="connsiteY3" fmla="*/ 130953 h 208437"/>
                <a:gd name="connsiteX4" fmla="*/ 173756 w 182901"/>
                <a:gd name="connsiteY4" fmla="*/ 184421 h 208437"/>
                <a:gd name="connsiteX5" fmla="*/ 130869 w 182901"/>
                <a:gd name="connsiteY5" fmla="*/ 186234 h 208437"/>
                <a:gd name="connsiteX6" fmla="*/ 74107 w 182901"/>
                <a:gd name="connsiteY6" fmla="*/ 145453 h 208437"/>
                <a:gd name="connsiteX7" fmla="*/ 40049 w 182901"/>
                <a:gd name="connsiteY7" fmla="*/ 123703 h 208437"/>
                <a:gd name="connsiteX8" fmla="*/ 4730 w 182901"/>
                <a:gd name="connsiteY8" fmla="*/ 101953 h 20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01" h="208437">
                  <a:moveTo>
                    <a:pt x="4730" y="101953"/>
                  </a:moveTo>
                  <a:cubicBezTo>
                    <a:pt x="12929" y="72953"/>
                    <a:pt x="21128" y="43953"/>
                    <a:pt x="31850" y="6797"/>
                  </a:cubicBezTo>
                  <a:cubicBezTo>
                    <a:pt x="64015" y="33984"/>
                    <a:pt x="93658" y="58453"/>
                    <a:pt x="123301" y="83828"/>
                  </a:cubicBezTo>
                  <a:cubicBezTo>
                    <a:pt x="139068" y="98328"/>
                    <a:pt x="153574" y="114640"/>
                    <a:pt x="168711" y="130953"/>
                  </a:cubicBezTo>
                  <a:cubicBezTo>
                    <a:pt x="183217" y="146359"/>
                    <a:pt x="187631" y="165390"/>
                    <a:pt x="173756" y="184421"/>
                  </a:cubicBezTo>
                  <a:cubicBezTo>
                    <a:pt x="161142" y="200734"/>
                    <a:pt x="145375" y="213421"/>
                    <a:pt x="130869" y="186234"/>
                  </a:cubicBezTo>
                  <a:cubicBezTo>
                    <a:pt x="116363" y="159047"/>
                    <a:pt x="98704" y="146359"/>
                    <a:pt x="74107" y="145453"/>
                  </a:cubicBezTo>
                  <a:cubicBezTo>
                    <a:pt x="62754" y="144547"/>
                    <a:pt x="51402" y="130953"/>
                    <a:pt x="40049" y="123703"/>
                  </a:cubicBezTo>
                  <a:cubicBezTo>
                    <a:pt x="30589" y="116453"/>
                    <a:pt x="19867" y="111015"/>
                    <a:pt x="4730" y="101953"/>
                  </a:cubicBez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charset="0"/>
                <a:ea typeface="+mn-ea"/>
                <a:cs typeface="+mn-cs"/>
              </a:endParaRPr>
            </a:p>
          </p:txBody>
        </p:sp>
      </p:grpSp>
      <p:pic>
        <p:nvPicPr>
          <p:cNvPr id="3" name="Person Data" descr="A picture containing text, toy, vector graphics, doll&#10;&#10;Description automatically generated">
            <a:extLst>
              <a:ext uri="{FF2B5EF4-FFF2-40B4-BE49-F238E27FC236}">
                <a16:creationId xmlns:a16="http://schemas.microsoft.com/office/drawing/2014/main" id="{FE253C68-81F5-44E3-842C-DA1BF7FE2F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26537">
            <a:off x="720804" y="959466"/>
            <a:ext cx="4140790" cy="3146569"/>
          </a:xfrm>
          <a:prstGeom prst="rect">
            <a:avLst/>
          </a:prstGeom>
          <a:ln w="254000">
            <a:solidFill>
              <a:srgbClr val="99BF98"/>
            </a:solidFill>
            <a:miter lim="800000"/>
          </a:ln>
          <a:effectLst>
            <a:outerShdw blurRad="50800" dist="76200" dir="8100000" algn="tr" rotWithShape="0">
              <a:prstClr val="black">
                <a:alpha val="70000"/>
              </a:prstClr>
            </a:outerShdw>
          </a:effectLst>
        </p:spPr>
      </p:pic>
      <p:sp>
        <p:nvSpPr>
          <p:cNvPr id="27" name="Speech Bubble: Oval 26">
            <a:extLst>
              <a:ext uri="{FF2B5EF4-FFF2-40B4-BE49-F238E27FC236}">
                <a16:creationId xmlns:a16="http://schemas.microsoft.com/office/drawing/2014/main" id="{84B99DCA-BCB2-47BC-B277-E51A38FB75F7}"/>
              </a:ext>
            </a:extLst>
          </p:cNvPr>
          <p:cNvSpPr/>
          <p:nvPr/>
        </p:nvSpPr>
        <p:spPr bwMode="auto">
          <a:xfrm>
            <a:off x="5197123" y="512854"/>
            <a:ext cx="4955870" cy="3130477"/>
          </a:xfrm>
          <a:prstGeom prst="wedgeEllipseCallout">
            <a:avLst>
              <a:gd name="adj1" fmla="val -65107"/>
              <a:gd name="adj2" fmla="val -18199"/>
            </a:avLst>
          </a:prstGeom>
          <a:solidFill>
            <a:srgbClr val="00D2BE"/>
          </a:solidFill>
          <a:ln w="76200" cap="flat" cmpd="sng" algn="ctr">
            <a:solidFill>
              <a:schemeClr val="bg1"/>
            </a:solidFill>
            <a:prstDash val="solid"/>
            <a:miter lim="800000"/>
            <a:headEnd type="none" w="med" len="med"/>
            <a:tailEnd type="none" w="med" len="med"/>
          </a:ln>
          <a:effectLst>
            <a:outerShdw blurRad="101600" sx="102000" sy="102000" algn="ctr" rotWithShape="0">
              <a:prstClr val="black">
                <a:alpha val="64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Computer, here’s how these data are structured!</a:t>
            </a:r>
          </a:p>
        </p:txBody>
      </p:sp>
      <p:pic>
        <p:nvPicPr>
          <p:cNvPr id="28" name="Shrug">
            <a:extLst>
              <a:ext uri="{FF2B5EF4-FFF2-40B4-BE49-F238E27FC236}">
                <a16:creationId xmlns:a16="http://schemas.microsoft.com/office/drawing/2014/main" id="{F4B9F2DF-D526-4CBF-A8EC-E602BACFDB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905" t="-6678" r="-5395"/>
          <a:stretch/>
        </p:blipFill>
        <p:spPr>
          <a:xfrm rot="541978">
            <a:off x="6441329" y="732402"/>
            <a:ext cx="4793427" cy="3219892"/>
          </a:xfrm>
          <a:prstGeom prst="rect">
            <a:avLst/>
          </a:prstGeom>
          <a:solidFill>
            <a:srgbClr val="115E7D"/>
          </a:solidFill>
          <a:ln w="254000">
            <a:solidFill>
              <a:srgbClr val="6E0023"/>
            </a:solidFill>
            <a:miter lim="800000"/>
          </a:ln>
          <a:effectLst>
            <a:outerShdw blurRad="50800" dist="76200" dir="2700000" algn="tl" rotWithShape="0">
              <a:prstClr val="black">
                <a:alpha val="70000"/>
              </a:prstClr>
            </a:outerShdw>
          </a:effectLst>
        </p:spPr>
      </p:pic>
      <p:sp>
        <p:nvSpPr>
          <p:cNvPr id="29" name="Speech Bubble: Oval 28">
            <a:extLst>
              <a:ext uri="{FF2B5EF4-FFF2-40B4-BE49-F238E27FC236}">
                <a16:creationId xmlns:a16="http://schemas.microsoft.com/office/drawing/2014/main" id="{5FB622E6-9A2A-42E0-AF85-060BB42C669A}"/>
              </a:ext>
            </a:extLst>
          </p:cNvPr>
          <p:cNvSpPr/>
          <p:nvPr/>
        </p:nvSpPr>
        <p:spPr bwMode="auto">
          <a:xfrm>
            <a:off x="3353076" y="351670"/>
            <a:ext cx="3252951" cy="2054793"/>
          </a:xfrm>
          <a:prstGeom prst="wedgeEllipseCallout">
            <a:avLst>
              <a:gd name="adj1" fmla="val 70026"/>
              <a:gd name="adj2" fmla="val 1782"/>
            </a:avLst>
          </a:prstGeom>
          <a:solidFill>
            <a:srgbClr val="6E0023"/>
          </a:solidFill>
          <a:ln w="76200" cap="flat" cmpd="sng" algn="ctr">
            <a:solidFill>
              <a:srgbClr val="2F050F"/>
            </a:solidFill>
            <a:prstDash val="solid"/>
            <a:miter lim="800000"/>
            <a:headEnd type="none" w="med" len="med"/>
            <a:tailEnd type="none" w="med" len="med"/>
          </a:ln>
          <a:effectLst>
            <a:outerShdw blurRad="101600" sx="102000" sy="102000" algn="ctr" rotWithShape="0">
              <a:prstClr val="black">
                <a:alpha val="64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You figure it out!</a:t>
            </a:r>
            <a:endParaRPr kumimoji="0" lang="en-US" sz="40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 name="Title 4">
            <a:extLst>
              <a:ext uri="{FF2B5EF4-FFF2-40B4-BE49-F238E27FC236}">
                <a16:creationId xmlns:a16="http://schemas.microsoft.com/office/drawing/2014/main" id="{DA685DB2-B7FB-2235-C44C-C6B9780A7257}"/>
              </a:ext>
            </a:extLst>
          </p:cNvPr>
          <p:cNvSpPr>
            <a:spLocks noGrp="1"/>
          </p:cNvSpPr>
          <p:nvPr>
            <p:ph type="title"/>
          </p:nvPr>
        </p:nvSpPr>
        <p:spPr>
          <a:xfrm>
            <a:off x="0" y="0"/>
            <a:ext cx="9813839" cy="795130"/>
          </a:xfrm>
        </p:spPr>
        <p:txBody>
          <a:bodyPr/>
          <a:lstStyle/>
          <a:p>
            <a:pPr algn="l"/>
            <a:r>
              <a:rPr lang="en-US" dirty="0" err="1">
                <a:solidFill>
                  <a:schemeClr val="tx1"/>
                </a:solidFill>
              </a:rPr>
              <a:t>ELI5</a:t>
            </a:r>
            <a:r>
              <a:rPr lang="en-US" dirty="0">
                <a:solidFill>
                  <a:schemeClr val="tx1"/>
                </a:solidFill>
              </a:rPr>
              <a:t>: What is AI?</a:t>
            </a:r>
            <a:endParaRPr lang="en-US" dirty="0"/>
          </a:p>
        </p:txBody>
      </p:sp>
    </p:spTree>
    <p:extLst>
      <p:ext uri="{BB962C8B-B14F-4D97-AF65-F5344CB8AC3E}">
        <p14:creationId xmlns:p14="http://schemas.microsoft.com/office/powerpoint/2010/main" val="3062451728"/>
      </p:ext>
    </p:extLst>
  </p:cSld>
  <p:clrMapOvr>
    <a:overrideClrMapping bg1="lt1" tx1="dk1" bg2="lt2" tx2="dk2" accent1="accent1" accent2="accent2" accent3="accent3" accent4="accent4" accent5="accent5" accent6="accent6" hlink="hlink" folHlink="folHlink"/>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27"/>
                                            </p:tgtEl>
                                          </p:cBhvr>
                                        </p:animEffect>
                                        <p:set>
                                          <p:cBhvr>
                                            <p:cTn id="7" dur="1" fill="hold">
                                              <p:stCondLst>
                                                <p:cond delay="24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3"/>
                                            </p:tgtEl>
                                          </p:cBhvr>
                                        </p:animEffect>
                                        <p:set>
                                          <p:cBhvr>
                                            <p:cTn id="10" dur="1" fill="hold">
                                              <p:stCondLst>
                                                <p:cond delay="249"/>
                                              </p:stCondLst>
                                            </p:cTn>
                                            <p:tgtEl>
                                              <p:spTgt spid="3"/>
                                            </p:tgtEl>
                                            <p:attrNameLst>
                                              <p:attrName>style.visibility</p:attrName>
                                            </p:attrNameLst>
                                          </p:cBhvr>
                                          <p:to>
                                            <p:strVal val="hidden"/>
                                          </p:to>
                                        </p:se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250"/>
                                            <p:tgtEl>
                                              <p:spTgt spid="44"/>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childTnLst>
                              </p:cTn>
                            </p:par>
                            <p:par>
                              <p:cTn id="23" fill="hold">
                                <p:stCondLst>
                                  <p:cond delay="1250"/>
                                </p:stCondLst>
                                <p:childTnLst>
                                  <p:par>
                                    <p:cTn id="24" presetID="10"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250"/>
                                            <p:tgtEl>
                                              <p:spTgt spid="4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250"/>
                                            <p:tgtEl>
                                              <p:spTgt spid="47"/>
                                            </p:tgtEl>
                                          </p:cBhvr>
                                        </p:animEffect>
                                      </p:childTnLst>
                                    </p:cTn>
                                  </p:par>
                                </p:childTnLst>
                              </p:cTn>
                            </p:par>
                            <p:par>
                              <p:cTn id="31" fill="hold">
                                <p:stCondLst>
                                  <p:cond delay="1750"/>
                                </p:stCondLst>
                                <p:childTnLst>
                                  <p:par>
                                    <p:cTn id="32" presetID="10" presetClass="entr" presetSubtype="0"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250"/>
                                            <p:tgtEl>
                                              <p:spTgt spid="48"/>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25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14:presetBounceEnd="50000">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14:bounceEnd="50000">
                                          <p:cBhvr additive="base">
                                            <p:cTn id="43" dur="5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right)">
                                          <p:cBhvr>
                                            <p:cTn id="48" dur="25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1)">
                                          <p:cBhvr>
                                            <p:cTn id="53" dur="300"/>
                                            <p:tgtEl>
                                              <p:spTgt spid="4"/>
                                            </p:tgtEl>
                                          </p:cBhvr>
                                        </p:animEffect>
                                      </p:childTnLst>
                                    </p:cTn>
                                  </p:par>
                                  <p:par>
                                    <p:cTn id="54" presetID="10" presetClass="exit" presetSubtype="0" fill="hold" grpId="1" nodeType="withEffect">
                                      <p:stCondLst>
                                        <p:cond delay="0"/>
                                      </p:stCondLst>
                                      <p:childTnLst>
                                        <p:animEffect transition="out" filter="fade">
                                          <p:cBhvr>
                                            <p:cTn id="55" dur="250"/>
                                            <p:tgtEl>
                                              <p:spTgt spid="29"/>
                                            </p:tgtEl>
                                          </p:cBhvr>
                                        </p:animEffect>
                                        <p:set>
                                          <p:cBhvr>
                                            <p:cTn id="56" dur="1" fill="hold">
                                              <p:stCondLst>
                                                <p:cond delay="249"/>
                                              </p:stCondLst>
                                            </p:cTn>
                                            <p:tgtEl>
                                              <p:spTgt spid="2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50"/>
                                            <p:tgtEl>
                                              <p:spTgt spid="28"/>
                                            </p:tgtEl>
                                          </p:cBhvr>
                                        </p:animEffect>
                                        <p:set>
                                          <p:cBhvr>
                                            <p:cTn id="59" dur="1" fill="hold">
                                              <p:stCondLst>
                                                <p:cond delay="249"/>
                                              </p:stCondLst>
                                            </p:cTn>
                                            <p:tgtEl>
                                              <p:spTgt spid="2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50"/>
                                            <p:tgtEl>
                                              <p:spTgt spid="42"/>
                                            </p:tgtEl>
                                          </p:cBhvr>
                                        </p:animEffect>
                                        <p:set>
                                          <p:cBhvr>
                                            <p:cTn id="62" dur="1" fill="hold">
                                              <p:stCondLst>
                                                <p:cond delay="149"/>
                                              </p:stCondLst>
                                            </p:cTn>
                                            <p:tgtEl>
                                              <p:spTgt spid="4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50"/>
                                            <p:tgtEl>
                                              <p:spTgt spid="44"/>
                                            </p:tgtEl>
                                          </p:cBhvr>
                                        </p:animEffect>
                                        <p:set>
                                          <p:cBhvr>
                                            <p:cTn id="65" dur="1" fill="hold">
                                              <p:stCondLst>
                                                <p:cond delay="149"/>
                                              </p:stCondLst>
                                            </p:cTn>
                                            <p:tgtEl>
                                              <p:spTgt spid="4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50"/>
                                            <p:tgtEl>
                                              <p:spTgt spid="45"/>
                                            </p:tgtEl>
                                          </p:cBhvr>
                                        </p:animEffect>
                                        <p:set>
                                          <p:cBhvr>
                                            <p:cTn id="68" dur="1" fill="hold">
                                              <p:stCondLst>
                                                <p:cond delay="149"/>
                                              </p:stCondLst>
                                            </p:cTn>
                                            <p:tgtEl>
                                              <p:spTgt spid="4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50"/>
                                            <p:tgtEl>
                                              <p:spTgt spid="46"/>
                                            </p:tgtEl>
                                          </p:cBhvr>
                                        </p:animEffect>
                                        <p:set>
                                          <p:cBhvr>
                                            <p:cTn id="71" dur="1" fill="hold">
                                              <p:stCondLst>
                                                <p:cond delay="149"/>
                                              </p:stCondLst>
                                            </p:cTn>
                                            <p:tgtEl>
                                              <p:spTgt spid="4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50"/>
                                            <p:tgtEl>
                                              <p:spTgt spid="47"/>
                                            </p:tgtEl>
                                          </p:cBhvr>
                                        </p:animEffect>
                                        <p:set>
                                          <p:cBhvr>
                                            <p:cTn id="74" dur="1" fill="hold">
                                              <p:stCondLst>
                                                <p:cond delay="149"/>
                                              </p:stCondLst>
                                            </p:cTn>
                                            <p:tgtEl>
                                              <p:spTgt spid="4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50"/>
                                            <p:tgtEl>
                                              <p:spTgt spid="48"/>
                                            </p:tgtEl>
                                          </p:cBhvr>
                                        </p:animEffect>
                                        <p:set>
                                          <p:cBhvr>
                                            <p:cTn id="77" dur="1" fill="hold">
                                              <p:stCondLst>
                                                <p:cond delay="149"/>
                                              </p:stCondLst>
                                            </p:cTn>
                                            <p:tgtEl>
                                              <p:spTgt spid="4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50"/>
                                            <p:tgtEl>
                                              <p:spTgt spid="49"/>
                                            </p:tgtEl>
                                          </p:cBhvr>
                                        </p:animEffect>
                                        <p:set>
                                          <p:cBhvr>
                                            <p:cTn id="80" dur="1" fill="hold">
                                              <p:stCondLst>
                                                <p:cond delay="149"/>
                                              </p:stCondLst>
                                            </p:cTn>
                                            <p:tgtEl>
                                              <p:spTgt spid="49"/>
                                            </p:tgtEl>
                                            <p:attrNameLst>
                                              <p:attrName>style.visibility</p:attrName>
                                            </p:attrNameLst>
                                          </p:cBhvr>
                                          <p:to>
                                            <p:strVal val="hidden"/>
                                          </p:to>
                                        </p:set>
                                      </p:childTnLst>
                                    </p:cTn>
                                  </p:par>
                                </p:childTnLst>
                              </p:cTn>
                            </p:par>
                            <p:par>
                              <p:cTn id="81" fill="hold">
                                <p:stCondLst>
                                  <p:cond delay="300"/>
                                </p:stCondLst>
                                <p:childTnLst>
                                  <p:par>
                                    <p:cTn id="82" presetID="21" presetClass="entr" presetSubtype="1" fill="hold" grpId="0"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heel(1)">
                                          <p:cBhvr>
                                            <p:cTn id="84" dur="200"/>
                                            <p:tgtEl>
                                              <p:spTgt spid="5"/>
                                            </p:tgtEl>
                                          </p:cBhvr>
                                        </p:animEffect>
                                      </p:childTnLst>
                                    </p:cTn>
                                  </p:par>
                                </p:childTnLst>
                              </p:cTn>
                            </p:par>
                            <p:par>
                              <p:cTn id="85" fill="hold">
                                <p:stCondLst>
                                  <p:cond delay="500"/>
                                </p:stCondLst>
                                <p:childTnLst>
                                  <p:par>
                                    <p:cTn id="86" presetID="6" presetClass="entr" presetSubtype="32" fill="hold" nodeType="after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circle(out)">
                                          <p:cBhvr>
                                            <p:cTn id="88"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animBg="1"/>
          <p:bldP spid="5" grpId="0" animBg="1"/>
          <p:bldP spid="27" grpId="0" animBg="1"/>
          <p:bldP spid="29" grpId="0" animBg="1"/>
          <p:bldP spid="29"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250"/>
                                            <p:tgtEl>
                                              <p:spTgt spid="27"/>
                                            </p:tgtEl>
                                          </p:cBhvr>
                                        </p:animEffect>
                                        <p:set>
                                          <p:cBhvr>
                                            <p:cTn id="7" dur="1" fill="hold">
                                              <p:stCondLst>
                                                <p:cond delay="24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3"/>
                                            </p:tgtEl>
                                          </p:cBhvr>
                                        </p:animEffect>
                                        <p:set>
                                          <p:cBhvr>
                                            <p:cTn id="10" dur="1" fill="hold">
                                              <p:stCondLst>
                                                <p:cond delay="249"/>
                                              </p:stCondLst>
                                            </p:cTn>
                                            <p:tgtEl>
                                              <p:spTgt spid="3"/>
                                            </p:tgtEl>
                                            <p:attrNameLst>
                                              <p:attrName>style.visibility</p:attrName>
                                            </p:attrNameLst>
                                          </p:cBhvr>
                                          <p:to>
                                            <p:strVal val="hidden"/>
                                          </p:to>
                                        </p:se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250"/>
                                            <p:tgtEl>
                                              <p:spTgt spid="44"/>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childTnLst>
                              </p:cTn>
                            </p:par>
                            <p:par>
                              <p:cTn id="23" fill="hold">
                                <p:stCondLst>
                                  <p:cond delay="1250"/>
                                </p:stCondLst>
                                <p:childTnLst>
                                  <p:par>
                                    <p:cTn id="24" presetID="10"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250"/>
                                            <p:tgtEl>
                                              <p:spTgt spid="4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250"/>
                                            <p:tgtEl>
                                              <p:spTgt spid="47"/>
                                            </p:tgtEl>
                                          </p:cBhvr>
                                        </p:animEffect>
                                      </p:childTnLst>
                                    </p:cTn>
                                  </p:par>
                                </p:childTnLst>
                              </p:cTn>
                            </p:par>
                            <p:par>
                              <p:cTn id="31" fill="hold">
                                <p:stCondLst>
                                  <p:cond delay="1750"/>
                                </p:stCondLst>
                                <p:childTnLst>
                                  <p:par>
                                    <p:cTn id="32" presetID="10" presetClass="entr" presetSubtype="0"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250"/>
                                            <p:tgtEl>
                                              <p:spTgt spid="48"/>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25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1+#ppt_w/2"/>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right)">
                                          <p:cBhvr>
                                            <p:cTn id="48" dur="25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1)">
                                          <p:cBhvr>
                                            <p:cTn id="53" dur="300"/>
                                            <p:tgtEl>
                                              <p:spTgt spid="4"/>
                                            </p:tgtEl>
                                          </p:cBhvr>
                                        </p:animEffect>
                                      </p:childTnLst>
                                    </p:cTn>
                                  </p:par>
                                  <p:par>
                                    <p:cTn id="54" presetID="10" presetClass="exit" presetSubtype="0" fill="hold" grpId="1" nodeType="withEffect">
                                      <p:stCondLst>
                                        <p:cond delay="0"/>
                                      </p:stCondLst>
                                      <p:childTnLst>
                                        <p:animEffect transition="out" filter="fade">
                                          <p:cBhvr>
                                            <p:cTn id="55" dur="250"/>
                                            <p:tgtEl>
                                              <p:spTgt spid="29"/>
                                            </p:tgtEl>
                                          </p:cBhvr>
                                        </p:animEffect>
                                        <p:set>
                                          <p:cBhvr>
                                            <p:cTn id="56" dur="1" fill="hold">
                                              <p:stCondLst>
                                                <p:cond delay="249"/>
                                              </p:stCondLst>
                                            </p:cTn>
                                            <p:tgtEl>
                                              <p:spTgt spid="2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50"/>
                                            <p:tgtEl>
                                              <p:spTgt spid="28"/>
                                            </p:tgtEl>
                                          </p:cBhvr>
                                        </p:animEffect>
                                        <p:set>
                                          <p:cBhvr>
                                            <p:cTn id="59" dur="1" fill="hold">
                                              <p:stCondLst>
                                                <p:cond delay="249"/>
                                              </p:stCondLst>
                                            </p:cTn>
                                            <p:tgtEl>
                                              <p:spTgt spid="2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50"/>
                                            <p:tgtEl>
                                              <p:spTgt spid="42"/>
                                            </p:tgtEl>
                                          </p:cBhvr>
                                        </p:animEffect>
                                        <p:set>
                                          <p:cBhvr>
                                            <p:cTn id="62" dur="1" fill="hold">
                                              <p:stCondLst>
                                                <p:cond delay="149"/>
                                              </p:stCondLst>
                                            </p:cTn>
                                            <p:tgtEl>
                                              <p:spTgt spid="4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50"/>
                                            <p:tgtEl>
                                              <p:spTgt spid="44"/>
                                            </p:tgtEl>
                                          </p:cBhvr>
                                        </p:animEffect>
                                        <p:set>
                                          <p:cBhvr>
                                            <p:cTn id="65" dur="1" fill="hold">
                                              <p:stCondLst>
                                                <p:cond delay="149"/>
                                              </p:stCondLst>
                                            </p:cTn>
                                            <p:tgtEl>
                                              <p:spTgt spid="4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50"/>
                                            <p:tgtEl>
                                              <p:spTgt spid="45"/>
                                            </p:tgtEl>
                                          </p:cBhvr>
                                        </p:animEffect>
                                        <p:set>
                                          <p:cBhvr>
                                            <p:cTn id="68" dur="1" fill="hold">
                                              <p:stCondLst>
                                                <p:cond delay="149"/>
                                              </p:stCondLst>
                                            </p:cTn>
                                            <p:tgtEl>
                                              <p:spTgt spid="4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50"/>
                                            <p:tgtEl>
                                              <p:spTgt spid="46"/>
                                            </p:tgtEl>
                                          </p:cBhvr>
                                        </p:animEffect>
                                        <p:set>
                                          <p:cBhvr>
                                            <p:cTn id="71" dur="1" fill="hold">
                                              <p:stCondLst>
                                                <p:cond delay="149"/>
                                              </p:stCondLst>
                                            </p:cTn>
                                            <p:tgtEl>
                                              <p:spTgt spid="4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50"/>
                                            <p:tgtEl>
                                              <p:spTgt spid="47"/>
                                            </p:tgtEl>
                                          </p:cBhvr>
                                        </p:animEffect>
                                        <p:set>
                                          <p:cBhvr>
                                            <p:cTn id="74" dur="1" fill="hold">
                                              <p:stCondLst>
                                                <p:cond delay="149"/>
                                              </p:stCondLst>
                                            </p:cTn>
                                            <p:tgtEl>
                                              <p:spTgt spid="4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50"/>
                                            <p:tgtEl>
                                              <p:spTgt spid="48"/>
                                            </p:tgtEl>
                                          </p:cBhvr>
                                        </p:animEffect>
                                        <p:set>
                                          <p:cBhvr>
                                            <p:cTn id="77" dur="1" fill="hold">
                                              <p:stCondLst>
                                                <p:cond delay="149"/>
                                              </p:stCondLst>
                                            </p:cTn>
                                            <p:tgtEl>
                                              <p:spTgt spid="4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50"/>
                                            <p:tgtEl>
                                              <p:spTgt spid="49"/>
                                            </p:tgtEl>
                                          </p:cBhvr>
                                        </p:animEffect>
                                        <p:set>
                                          <p:cBhvr>
                                            <p:cTn id="80" dur="1" fill="hold">
                                              <p:stCondLst>
                                                <p:cond delay="149"/>
                                              </p:stCondLst>
                                            </p:cTn>
                                            <p:tgtEl>
                                              <p:spTgt spid="49"/>
                                            </p:tgtEl>
                                            <p:attrNameLst>
                                              <p:attrName>style.visibility</p:attrName>
                                            </p:attrNameLst>
                                          </p:cBhvr>
                                          <p:to>
                                            <p:strVal val="hidden"/>
                                          </p:to>
                                        </p:set>
                                      </p:childTnLst>
                                    </p:cTn>
                                  </p:par>
                                </p:childTnLst>
                              </p:cTn>
                            </p:par>
                            <p:par>
                              <p:cTn id="81" fill="hold">
                                <p:stCondLst>
                                  <p:cond delay="300"/>
                                </p:stCondLst>
                                <p:childTnLst>
                                  <p:par>
                                    <p:cTn id="82" presetID="21" presetClass="entr" presetSubtype="1" fill="hold" grpId="0"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heel(1)">
                                          <p:cBhvr>
                                            <p:cTn id="84" dur="200"/>
                                            <p:tgtEl>
                                              <p:spTgt spid="5"/>
                                            </p:tgtEl>
                                          </p:cBhvr>
                                        </p:animEffect>
                                      </p:childTnLst>
                                    </p:cTn>
                                  </p:par>
                                </p:childTnLst>
                              </p:cTn>
                            </p:par>
                            <p:par>
                              <p:cTn id="85" fill="hold">
                                <p:stCondLst>
                                  <p:cond delay="500"/>
                                </p:stCondLst>
                                <p:childTnLst>
                                  <p:par>
                                    <p:cTn id="86" presetID="6" presetClass="entr" presetSubtype="32" fill="hold" nodeType="after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circle(out)">
                                          <p:cBhvr>
                                            <p:cTn id="88"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animBg="1"/>
          <p:bldP spid="5" grpId="0" animBg="1"/>
          <p:bldP spid="27" grpId="1" animBg="1"/>
          <p:bldP spid="29" grpId="0" animBg="1"/>
          <p:bldP spid="29" grpId="1" animBg="1"/>
        </p:bldLst>
      </p:timing>
    </mc:Fallback>
  </mc:AlternateContent>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2_Office Theme">
  <a:themeElements>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L_Initiative_Powerpoint_Template+Instructions_2018_16x9" id="{BD4918D3-161D-4DB3-8237-3985C5B69DB7}" vid="{5615616F-DBE8-4913-B7D2-7A1E43CFD6CD}"/>
    </a:ext>
  </a:extLst>
</a:theme>
</file>

<file path=ppt/theme/theme3.xml><?xml version="1.0" encoding="utf-8"?>
<a:theme xmlns:a="http://schemas.openxmlformats.org/drawingml/2006/main" name="3_Office Theme">
  <a:themeElements>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76200" cap="rnd">
          <a:solidFill>
            <a:srgbClr val="FFFFFF"/>
          </a:solidFill>
          <a:round/>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76200" cap="rnd">
          <a:solidFill>
            <a:srgbClr val="FFFFFF"/>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L_Initiative_Powerpoint_Template+Instructions_2018_16x9" id="{BD4918D3-161D-4DB3-8237-3985C5B69DB7}" vid="{5615616F-DBE8-4913-B7D2-7A1E43CFD6CD}"/>
    </a:ext>
  </a:extLst>
</a:theme>
</file>

<file path=ppt/theme/theme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10.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11.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12.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13.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ppt/theme/themeOverride14.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15.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16.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2.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3.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4.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5.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6.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7.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8.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ppt/theme/themeOverride9.xml><?xml version="1.0" encoding="utf-8"?>
<a:themeOverride xmlns:a="http://schemas.openxmlformats.org/drawingml/2006/main">
  <a:clrScheme name="Custom 4">
    <a:dk1>
      <a:srgbClr val="FFFFFF"/>
    </a:dk1>
    <a:lt1>
      <a:srgbClr val="000000"/>
    </a:lt1>
    <a:dk2>
      <a:srgbClr val="1C3664"/>
    </a:dk2>
    <a:lt2>
      <a:srgbClr val="D2D6DB"/>
    </a:lt2>
    <a:accent1>
      <a:srgbClr val="0950B7"/>
    </a:accent1>
    <a:accent2>
      <a:srgbClr val="AD181F"/>
    </a:accent2>
    <a:accent3>
      <a:srgbClr val="006698"/>
    </a:accent3>
    <a:accent4>
      <a:srgbClr val="F7E983"/>
    </a:accent4>
    <a:accent5>
      <a:srgbClr val="D3D7DB"/>
    </a:accent5>
    <a:accent6>
      <a:srgbClr val="40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purl.org/dc/elements/1.1/"/>
    <ds:schemaRef ds:uri="http://purl.org/dc/dcmitype/"/>
    <ds:schemaRef ds:uri="http://www.w3.org/XML/1998/namespace"/>
    <ds:schemaRef ds:uri="http://schemas.microsoft.com/sharepoint/v3"/>
    <ds:schemaRef ds:uri="http://schemas.microsoft.com/office/2006/documentManagement/types"/>
    <ds:schemaRef ds:uri="http://schemas.microsoft.com/office/2006/metadata/properties"/>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9464</TotalTime>
  <Words>15583</Words>
  <Application>Microsoft Office PowerPoint</Application>
  <PresentationFormat>Widescreen</PresentationFormat>
  <Paragraphs>1041</Paragraphs>
  <Slides>77</Slides>
  <Notes>76</Notes>
  <HiddenSlides>0</HiddenSlides>
  <MMClips>0</MMClips>
  <ScaleCrop>false</ScaleCrop>
  <HeadingPairs>
    <vt:vector size="6" baseType="variant">
      <vt:variant>
        <vt:lpstr>Fonts Used</vt:lpstr>
      </vt:variant>
      <vt:variant>
        <vt:i4>38</vt:i4>
      </vt:variant>
      <vt:variant>
        <vt:lpstr>Theme</vt:lpstr>
      </vt:variant>
      <vt:variant>
        <vt:i4>4</vt:i4>
      </vt:variant>
      <vt:variant>
        <vt:lpstr>Slide Titles</vt:lpstr>
      </vt:variant>
      <vt:variant>
        <vt:i4>77</vt:i4>
      </vt:variant>
    </vt:vector>
  </HeadingPairs>
  <TitlesOfParts>
    <vt:vector size="119" baseType="lpstr">
      <vt:lpstr>AP</vt:lpstr>
      <vt:lpstr>-apple-system</vt:lpstr>
      <vt:lpstr>Arial</vt:lpstr>
      <vt:lpstr>Arial Black</vt:lpstr>
      <vt:lpstr>Arial Narrow</vt:lpstr>
      <vt:lpstr>Calibri</vt:lpstr>
      <vt:lpstr>Calibri </vt:lpstr>
      <vt:lpstr>Calibri Light</vt:lpstr>
      <vt:lpstr>CenturySchoolbook-Italic</vt:lpstr>
      <vt:lpstr>Charter</vt:lpstr>
      <vt:lpstr>Charter</vt:lpstr>
      <vt:lpstr>Cocogoose Narrow Light</vt:lpstr>
      <vt:lpstr>Courier New</vt:lpstr>
      <vt:lpstr>Google Sans</vt:lpstr>
      <vt:lpstr>Helvetica</vt:lpstr>
      <vt:lpstr>Helvetica Neue</vt:lpstr>
      <vt:lpstr>Inter</vt:lpstr>
      <vt:lpstr>IvarText</vt:lpstr>
      <vt:lpstr>Lato</vt:lpstr>
      <vt:lpstr>MarketPro</vt:lpstr>
      <vt:lpstr>montserrat</vt:lpstr>
      <vt:lpstr>open-sans</vt:lpstr>
      <vt:lpstr>Poppins</vt:lpstr>
      <vt:lpstr>proxima-nova</vt:lpstr>
      <vt:lpstr>ProximaNova-Light</vt:lpstr>
      <vt:lpstr>ProximaNova-Regular</vt:lpstr>
      <vt:lpstr>ProximaNova-RegularIt</vt:lpstr>
      <vt:lpstr>Roboto</vt:lpstr>
      <vt:lpstr>Segoe Print</vt:lpstr>
      <vt:lpstr>Söhne</vt:lpstr>
      <vt:lpstr>Source Serif Pro</vt:lpstr>
      <vt:lpstr>SourceSerifVariable-Italic</vt:lpstr>
      <vt:lpstr>SourceSerifVariable-Roman</vt:lpstr>
      <vt:lpstr>Symbol</vt:lpstr>
      <vt:lpstr>Tahoma</vt:lpstr>
      <vt:lpstr>Times New Roman</vt:lpstr>
      <vt:lpstr>Tinos</vt:lpstr>
      <vt:lpstr>Wingdings</vt:lpstr>
      <vt:lpstr>Blends</vt:lpstr>
      <vt:lpstr>2_Office Theme</vt:lpstr>
      <vt:lpstr>3_Office Theme</vt:lpstr>
      <vt:lpstr>1_Blends</vt:lpstr>
      <vt:lpstr>PowerPoint Presentation</vt:lpstr>
      <vt:lpstr>Tutorial Outline</vt:lpstr>
      <vt:lpstr>PowerPoint Presentation</vt:lpstr>
      <vt:lpstr>ELI5: What is AI?</vt:lpstr>
      <vt:lpstr>ELI5: What is AI?</vt:lpstr>
      <vt:lpstr>ELI5: What is AI?</vt:lpstr>
      <vt:lpstr>ELI5: What is AI?</vt:lpstr>
      <vt:lpstr>ELI5: What is AI?</vt:lpstr>
      <vt:lpstr>ELI5: What is AI?</vt:lpstr>
      <vt:lpstr>ELI5: What is AI?</vt:lpstr>
      <vt:lpstr>ELI5: What is Good Old-Fashioned AI?</vt:lpstr>
      <vt:lpstr>ELI5: What is Good Old-Fashioned AI?</vt:lpstr>
      <vt:lpstr>ELI5: What is Good Old-Fashioned AI?</vt:lpstr>
      <vt:lpstr>ELI5: What is Good Old-Fashioned AI?</vt:lpstr>
      <vt:lpstr>PowerPoint Presentation</vt:lpstr>
      <vt:lpstr>ELI5: What is Machine Learning?</vt:lpstr>
      <vt:lpstr>ELI5: What is Machine Learning?</vt:lpstr>
      <vt:lpstr>ELI5: What is Machine Learning?</vt:lpstr>
      <vt:lpstr>ELI5: What is Machine Learning?</vt:lpstr>
      <vt:lpstr>ELI5: What is Machine Learning?</vt:lpstr>
      <vt:lpstr>ELI5: What is Machine Learning?</vt:lpstr>
      <vt:lpstr>ELI5: What is Machine Learning?</vt:lpstr>
      <vt:lpstr>ELI5: What is Machine Learning?</vt:lpstr>
      <vt:lpstr>ELI5: What is Machine Learning?</vt:lpstr>
      <vt:lpstr>PowerPoint Presentation</vt:lpstr>
      <vt:lpstr>ELI5: What is Generative AI?</vt:lpstr>
      <vt:lpstr>ELI5: What is Generative AI?</vt:lpstr>
      <vt:lpstr>ELI5: What is Generative AI?</vt:lpstr>
      <vt:lpstr>PowerPoint Presentation</vt:lpstr>
      <vt:lpstr>PowerPoint Presentation</vt:lpstr>
      <vt:lpstr>PowerPoint Presentation</vt:lpstr>
      <vt:lpstr>PowerPoint Presentation</vt:lpstr>
      <vt:lpstr>PowerPoint Presentation</vt:lpstr>
      <vt:lpstr>Where does bias come from?</vt:lpstr>
      <vt:lpstr>Where does bias come from?</vt:lpstr>
      <vt:lpstr>Black Box Problem</vt:lpstr>
      <vt:lpstr>Black Box Problem</vt:lpstr>
      <vt:lpstr>Black Box Problem</vt:lpstr>
      <vt:lpstr>Who solves the bias?</vt:lpstr>
      <vt:lpstr>Who solves the bias?</vt:lpstr>
      <vt:lpstr>Who solves the bias? The Government, of course!</vt:lpstr>
      <vt:lpstr>Who solves the bias?</vt:lpstr>
      <vt:lpstr>Who solves the bias? Research Initiatives </vt:lpstr>
      <vt:lpstr>Who solves the bias? Research Initiatives </vt:lpstr>
      <vt:lpstr>Who solves the bias? Future Legislation . . . ?</vt:lpstr>
      <vt:lpstr>Who solves the bias? The White House . . . ?</vt:lpstr>
      <vt:lpstr>Who solves the bias? The DoD, via the NDAA</vt:lpstr>
      <vt:lpstr>PowerPoint Presentation</vt:lpstr>
      <vt:lpstr>PowerPoint Presentation</vt:lpstr>
      <vt:lpstr>“Chinese Room”</vt:lpstr>
      <vt:lpstr>Is AI intelligent?</vt:lpstr>
      <vt:lpstr>PowerPoint Presentation</vt:lpstr>
      <vt:lpstr>Not “or” but “and”</vt:lpstr>
      <vt:lpstr>Not “or” but “and”</vt:lpstr>
      <vt:lpstr>Not “or” but “and”</vt:lpstr>
      <vt:lpstr>PowerPoint Presentation</vt:lpstr>
      <vt:lpstr>PowerPoint Presentation</vt:lpstr>
      <vt:lpstr>Is AI creative?</vt:lpstr>
      <vt:lpstr>Is AI creative?</vt:lpstr>
      <vt:lpstr>PowerPoint Presentation</vt:lpstr>
      <vt:lpstr>PowerPoint Presentation</vt:lpstr>
      <vt:lpstr>Do we value creativity, art, and culture?</vt:lpstr>
      <vt:lpstr>Do we value creativity, art, and culture?</vt:lpstr>
      <vt:lpstr>PowerPoint Presentation</vt:lpstr>
      <vt:lpstr>False, Misleading, and Manipulative Information </vt:lpstr>
      <vt:lpstr>False, Misleading, and Manipulative Information </vt:lpstr>
      <vt:lpstr>PowerPoint Presentation</vt:lpstr>
      <vt:lpstr>Augmented Malicious Cyber</vt:lpstr>
      <vt:lpstr>Augmented Malicious Cyber</vt:lpstr>
      <vt:lpstr>Augmented Malicious Cyber</vt:lpstr>
      <vt:lpstr>Augmented Malicious Cyber</vt:lpstr>
      <vt:lpstr>Augmented Malicious Cyber</vt:lpstr>
      <vt:lpstr>PowerPoint Presentation</vt:lpstr>
      <vt:lpstr>PowerPoint Presentation</vt:lpstr>
      <vt:lpstr>PowerPoint Presentation</vt:lpstr>
      <vt:lpstr>RECOMMENDED READING</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Sae Schatz</cp:lastModifiedBy>
  <cp:revision>136</cp:revision>
  <cp:lastPrinted>1601-01-01T00:00:00Z</cp:lastPrinted>
  <dcterms:created xsi:type="dcterms:W3CDTF">2016-03-29T15:29:36Z</dcterms:created>
  <dcterms:modified xsi:type="dcterms:W3CDTF">2024-09-15T20:15:40Z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